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9" r:id="rId3"/>
    <p:sldId id="258" r:id="rId4"/>
    <p:sldId id="260" r:id="rId5"/>
    <p:sldId id="261" r:id="rId6"/>
    <p:sldId id="264" r:id="rId7"/>
    <p:sldId id="325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326" r:id="rId17"/>
    <p:sldId id="270" r:id="rId18"/>
    <p:sldId id="272" r:id="rId19"/>
    <p:sldId id="273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32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5" r:id="rId38"/>
    <p:sldId id="293" r:id="rId39"/>
    <p:sldId id="294" r:id="rId40"/>
    <p:sldId id="296" r:id="rId41"/>
    <p:sldId id="297" r:id="rId42"/>
    <p:sldId id="328" r:id="rId43"/>
    <p:sldId id="312" r:id="rId44"/>
    <p:sldId id="322" r:id="rId45"/>
    <p:sldId id="298" r:id="rId46"/>
    <p:sldId id="299" r:id="rId47"/>
    <p:sldId id="300" r:id="rId48"/>
    <p:sldId id="316" r:id="rId49"/>
    <p:sldId id="317" r:id="rId50"/>
    <p:sldId id="329" r:id="rId51"/>
    <p:sldId id="320" r:id="rId52"/>
    <p:sldId id="291" r:id="rId53"/>
    <p:sldId id="310" r:id="rId54"/>
    <p:sldId id="309" r:id="rId55"/>
    <p:sldId id="301" r:id="rId56"/>
    <p:sldId id="311" r:id="rId57"/>
    <p:sldId id="323" r:id="rId58"/>
    <p:sldId id="330" r:id="rId59"/>
    <p:sldId id="324" r:id="rId60"/>
    <p:sldId id="302" r:id="rId61"/>
    <p:sldId id="321" r:id="rId62"/>
    <p:sldId id="313" r:id="rId63"/>
    <p:sldId id="314" r:id="rId64"/>
    <p:sldId id="315" r:id="rId65"/>
    <p:sldId id="331" r:id="rId66"/>
    <p:sldId id="303" r:id="rId67"/>
    <p:sldId id="307" r:id="rId68"/>
    <p:sldId id="304" r:id="rId69"/>
    <p:sldId id="332" r:id="rId70"/>
    <p:sldId id="305" r:id="rId71"/>
    <p:sldId id="333" r:id="rId72"/>
    <p:sldId id="306" r:id="rId73"/>
    <p:sldId id="318" r:id="rId74"/>
    <p:sldId id="319" r:id="rId7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019"/>
    <a:srgbClr val="ECEFF0"/>
    <a:srgbClr val="868784"/>
    <a:srgbClr val="E1E1E1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1508" autoAdjust="0"/>
  </p:normalViewPr>
  <p:slideViewPr>
    <p:cSldViewPr snapToGrid="0">
      <p:cViewPr>
        <p:scale>
          <a:sx n="100" d="100"/>
          <a:sy n="100" d="100"/>
        </p:scale>
        <p:origin x="-426" y="-72"/>
      </p:cViewPr>
      <p:guideLst>
        <p:guide orient="horz" pos="4056"/>
        <p:guide pos="3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EF26-5E86-4242-B7DD-49E5A0D3FF04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4768-D286-4CFD-83B1-1FCA7FD74B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42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5893BB-B353-42A7-995D-3A13F6BCAA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174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82799-EF3D-402A-9582-366CE2D80F60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39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49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59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65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66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69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70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71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72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73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74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CBBE-49F9-4530-8290-C06546CBF08D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ppt_titelmaster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r="102"/>
          <a:stretch>
            <a:fillRect/>
          </a:stretch>
        </p:blipFill>
        <p:spPr bwMode="auto">
          <a:xfrm>
            <a:off x="1" y="1"/>
            <a:ext cx="9145588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5957889"/>
            <a:ext cx="9144000" cy="900112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9" y="2986089"/>
            <a:ext cx="4953000" cy="900112"/>
          </a:xfrm>
        </p:spPr>
        <p:txBody>
          <a:bodyPr/>
          <a:lstStyle>
            <a:lvl1pPr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altLang="de-DE" noProof="0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9" y="3706814"/>
            <a:ext cx="4954587" cy="109378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altLang="de-DE" noProof="0" smtClean="0"/>
              <a:t>Master-Untertitelformat bearbeiten</a:t>
            </a:r>
          </a:p>
        </p:txBody>
      </p:sp>
      <p:pic>
        <p:nvPicPr>
          <p:cNvPr id="4127" name="Picture 31" descr="BSB_Logo_2c_300d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" y="384176"/>
            <a:ext cx="2538413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40DFB9-05AC-434F-9BF1-B515DB330D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815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1079501"/>
            <a:ext cx="2032000" cy="48688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7" y="1079501"/>
            <a:ext cx="5948363" cy="48688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CBD3C6-C396-422B-96E3-96B09BD8C9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90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7" y="1079500"/>
            <a:ext cx="8132763" cy="673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3239" y="1981201"/>
            <a:ext cx="3989387" cy="3967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6" y="1981201"/>
            <a:ext cx="3990975" cy="3967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</p:spPr>
        <p:txBody>
          <a:bodyPr/>
          <a:lstStyle>
            <a:lvl1pPr>
              <a:defRPr/>
            </a:lvl1pPr>
          </a:lstStyle>
          <a:p>
            <a:fld id="{1F637BDD-11BF-4F14-A770-C005F50C3A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418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09CB3-EFBB-4249-A04A-67E05A1227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17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2B28E0-B727-4FC5-B232-81CAB2E736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016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9" y="1981201"/>
            <a:ext cx="3989387" cy="396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6" y="1981201"/>
            <a:ext cx="3990975" cy="396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A13DB-AEBA-45C5-B68F-25048EF0FC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104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FF3DEF-B8A0-4319-A8EC-CB35E26D10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01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344C-E2B2-4BCA-95B6-628CB89E1AA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727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CA158-F87C-4593-BCEF-387FAC95AB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962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A817D-98AE-49CA-80FD-4F94B45495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237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A5BEA6-4F65-4181-AAB9-395F288C35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4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zahlenreih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/>
          <a:stretch>
            <a:fillRect/>
          </a:stretch>
        </p:blipFill>
        <p:spPr bwMode="auto">
          <a:xfrm>
            <a:off x="0" y="5954713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7" y="1079500"/>
            <a:ext cx="81327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7" y="1981201"/>
            <a:ext cx="813276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2125" y="6508750"/>
            <a:ext cx="18700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+mn-lt"/>
              </a:defRPr>
            </a:lvl1pPr>
          </a:lstStyle>
          <a:p>
            <a:fld id="{6D2B1277-BEF4-4745-8E57-B83D6A390A5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StoneSans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11019"/>
        </a:buClr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11019"/>
        </a:buClr>
        <a:buChar char="–"/>
        <a:defRPr sz="1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›"/>
        <a:defRPr sz="1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»"/>
        <a:defRPr sz="1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-bvb.de/web/b3kat/gnd-schulungsunterlagen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ib-bvb.de/web/b3kat/gnd-praesentationen" TargetMode="External"/><Relationship Id="rId5" Type="http://schemas.openxmlformats.org/officeDocument/2006/relationships/hyperlink" Target="http://www.bib-bvb.de/web/b3kat/gnd-anwendungsbestimmungen" TargetMode="External"/><Relationship Id="rId4" Type="http://schemas.openxmlformats.org/officeDocument/2006/relationships/hyperlink" Target="http://www.dnb.de/DE/Standardisierung/GND/uebergangsregeln.htm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Ludwig@bsb-muenchen.de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9" y="2452688"/>
            <a:ext cx="4953000" cy="3214687"/>
          </a:xfrm>
        </p:spPr>
        <p:txBody>
          <a:bodyPr/>
          <a:lstStyle/>
          <a:p>
            <a:r>
              <a:rPr lang="de-DE" b="1" dirty="0" smtClean="0">
                <a:solidFill>
                  <a:srgbClr val="711019"/>
                </a:solidFill>
              </a:rPr>
              <a:t>Erfassung von Werktiteln der Musik </a:t>
            </a:r>
            <a:br>
              <a:rPr lang="de-DE" b="1" dirty="0" smtClean="0">
                <a:solidFill>
                  <a:srgbClr val="711019"/>
                </a:solidFill>
              </a:rPr>
            </a:br>
            <a:r>
              <a:rPr lang="de-DE" b="1" dirty="0" smtClean="0">
                <a:solidFill>
                  <a:srgbClr val="711019"/>
                </a:solidFill>
              </a:rPr>
              <a:t>in der GND und Verknüpfung </a:t>
            </a:r>
            <a:br>
              <a:rPr lang="de-DE" b="1" dirty="0" smtClean="0">
                <a:solidFill>
                  <a:srgbClr val="711019"/>
                </a:solidFill>
              </a:rPr>
            </a:br>
            <a:r>
              <a:rPr lang="de-DE" b="1" dirty="0" smtClean="0">
                <a:solidFill>
                  <a:srgbClr val="711019"/>
                </a:solidFill>
              </a:rPr>
              <a:t>mit Titeldaten (EST) bei der Katalogisierung im B3Kat mit </a:t>
            </a:r>
            <a:r>
              <a:rPr lang="de-DE" b="1" dirty="0" err="1" smtClean="0">
                <a:solidFill>
                  <a:srgbClr val="711019"/>
                </a:solidFill>
              </a:rPr>
              <a:t>Aleph</a:t>
            </a:r>
            <a:r>
              <a:rPr lang="de-DE" b="1" dirty="0" smtClean="0">
                <a:solidFill>
                  <a:srgbClr val="711019"/>
                </a:solidFill>
              </a:rPr>
              <a:t> 500</a:t>
            </a:r>
            <a:r>
              <a:rPr lang="de-DE" b="1" dirty="0" smtClean="0">
                <a:solidFill>
                  <a:srgbClr val="C00000"/>
                </a:solidFill>
              </a:rPr>
              <a:t/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/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/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/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/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/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Silvia Ludwig</a:t>
            </a:r>
            <a:br>
              <a:rPr lang="de-DE" sz="1600" dirty="0" smtClean="0">
                <a:solidFill>
                  <a:schemeClr val="tx1"/>
                </a:solidFill>
                <a:latin typeface="+mn-lt"/>
              </a:rPr>
            </a:b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Bayerische Staatsbibliothek München</a:t>
            </a:r>
            <a:endParaRPr lang="de-DE" altLang="de-DE" dirty="0">
              <a:solidFill>
                <a:srgbClr val="C00000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" y="6267450"/>
            <a:ext cx="5541963" cy="0"/>
          </a:xfrm>
          <a:prstGeom prst="line">
            <a:avLst/>
          </a:prstGeom>
          <a:noFill/>
          <a:ln w="6350">
            <a:solidFill>
              <a:srgbClr val="711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" y="6534150"/>
            <a:ext cx="5541963" cy="0"/>
          </a:xfrm>
          <a:prstGeom prst="line">
            <a:avLst/>
          </a:prstGeom>
          <a:noFill/>
          <a:ln w="6350">
            <a:solidFill>
              <a:srgbClr val="711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03237" y="6264275"/>
            <a:ext cx="34591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altLang="de-DE" sz="800" dirty="0" smtClean="0">
                <a:latin typeface="StoneSans" pitchFamily="34" charset="0"/>
              </a:rPr>
              <a:t>Silvia Ludwig   </a:t>
            </a:r>
            <a:r>
              <a:rPr lang="de-DE" altLang="de-DE" sz="800" dirty="0">
                <a:latin typeface="StoneSans" pitchFamily="34" charset="0"/>
              </a:rPr>
              <a:t>·   </a:t>
            </a:r>
            <a:r>
              <a:rPr lang="de-DE" altLang="de-DE" sz="800" dirty="0" smtClean="0">
                <a:latin typeface="StoneSans" pitchFamily="34" charset="0"/>
              </a:rPr>
              <a:t>BSB-Musikabteilung</a:t>
            </a:r>
            <a:endParaRPr lang="de-DE" altLang="de-DE" sz="800" dirty="0">
              <a:latin typeface="StoneSans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406901" y="6264275"/>
            <a:ext cx="1225551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e-DE" altLang="de-DE" sz="800" dirty="0" smtClean="0">
                <a:latin typeface="StoneSans" pitchFamily="34" charset="0"/>
              </a:rPr>
              <a:t>22.05.2014</a:t>
            </a:r>
            <a:endParaRPr lang="de-DE" altLang="de-DE" sz="800" dirty="0">
              <a:latin typeface="Stone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GND-Übergangsregeln-Beziehungen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Komponisten und Urheber werden als Beziehung angegeben; Rollen werden im </a:t>
            </a:r>
            <a:r>
              <a:rPr lang="de-DE" sz="1800" dirty="0"/>
              <a:t>Unterfeld $4 durch Codes </a:t>
            </a:r>
            <a:r>
              <a:rPr lang="de-DE" altLang="de-DE" sz="1800" dirty="0" smtClean="0"/>
              <a:t>differenziert</a:t>
            </a:r>
            <a:endParaRPr lang="de-DE" altLang="de-DE" sz="1800" dirty="0"/>
          </a:p>
          <a:p>
            <a:pPr marL="0" indent="0">
              <a:buNone/>
            </a:pPr>
            <a:r>
              <a:rPr lang="de-DE" altLang="de-DE" sz="1600" dirty="0" smtClean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Schenker</a:t>
            </a:r>
            <a:r>
              <a:rPr lang="de-DE" altLang="de-DE" sz="1600" dirty="0">
                <a:solidFill>
                  <a:srgbClr val="C00000"/>
                </a:solidFill>
              </a:rPr>
              <a:t>, </a:t>
            </a:r>
            <a:r>
              <a:rPr lang="de-DE" altLang="de-DE" sz="1600" dirty="0" smtClean="0">
                <a:solidFill>
                  <a:srgbClr val="C00000"/>
                </a:solidFill>
              </a:rPr>
              <a:t>Friedrich $d 1942- $t Johann </a:t>
            </a:r>
            <a:r>
              <a:rPr lang="de-DE" altLang="de-DE" sz="1600" dirty="0" err="1">
                <a:solidFill>
                  <a:srgbClr val="C00000"/>
                </a:solidFill>
              </a:rPr>
              <a:t>Faustus</a:t>
            </a:r>
            <a:r>
              <a:rPr lang="de-DE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de-DE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Schenker</a:t>
            </a:r>
            <a:r>
              <a:rPr lang="de-DE" altLang="de-DE" sz="1600" dirty="0">
                <a:solidFill>
                  <a:srgbClr val="C00000"/>
                </a:solidFill>
              </a:rPr>
              <a:t>, Friedrich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1942- 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$4 kom1</a:t>
            </a:r>
          </a:p>
          <a:p>
            <a:pPr marL="0" indent="0">
              <a:buNone/>
            </a:pPr>
            <a:r>
              <a:rPr lang="de-DE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Eisler</a:t>
            </a:r>
            <a:r>
              <a:rPr lang="de-DE" altLang="de-DE" sz="1600" dirty="0">
                <a:solidFill>
                  <a:srgbClr val="C00000"/>
                </a:solidFill>
              </a:rPr>
              <a:t>, </a:t>
            </a:r>
            <a:r>
              <a:rPr lang="de-DE" altLang="de-DE" sz="1600" dirty="0" smtClean="0">
                <a:solidFill>
                  <a:srgbClr val="C00000"/>
                </a:solidFill>
              </a:rPr>
              <a:t>Hanns $d 1898-1962 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$4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libr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600" b="1" dirty="0" smtClean="0">
              <a:solidFill>
                <a:srgbClr val="C00000"/>
              </a:solidFill>
            </a:endParaRPr>
          </a:p>
          <a:p>
            <a:r>
              <a:rPr lang="de-DE" altLang="de-DE" sz="1800" dirty="0"/>
              <a:t>Beziehungen zu Vorlagen </a:t>
            </a:r>
            <a:r>
              <a:rPr lang="de-DE" altLang="de-DE" sz="1800" dirty="0" smtClean="0"/>
              <a:t>werden </a:t>
            </a:r>
            <a:r>
              <a:rPr lang="de-DE" altLang="de-DE" sz="1800" dirty="0"/>
              <a:t>hergestellt</a:t>
            </a: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Mozart, Wolfgang Amadeus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1756-1791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t &lt;&lt;</a:t>
            </a:r>
            <a:r>
              <a:rPr lang="it-IT" altLang="de-DE" sz="1600" dirty="0">
                <a:solidFill>
                  <a:srgbClr val="C00000"/>
                </a:solidFill>
              </a:rPr>
              <a:t>Le&gt;&gt; nozze di </a:t>
            </a:r>
            <a:r>
              <a:rPr lang="it-IT" altLang="de-DE" sz="1600" dirty="0" smtClean="0">
                <a:solidFill>
                  <a:srgbClr val="C00000"/>
                </a:solidFill>
              </a:rPr>
              <a:t>Figaro</a:t>
            </a: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>
                <a:solidFill>
                  <a:srgbClr val="C00000"/>
                </a:solidFill>
              </a:rPr>
              <a:t>$p Mozart, Wolfgang Amadeus $d 1756-1791 </a:t>
            </a:r>
            <a:r>
              <a:rPr lang="it-IT" altLang="de-DE" sz="1600" dirty="0" smtClean="0">
                <a:solidFill>
                  <a:srgbClr val="C00000"/>
                </a:solidFill>
              </a:rPr>
              <a:t>$4 kom1</a:t>
            </a:r>
            <a:endParaRPr lang="it-IT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Da Ponte, Lorenzo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1749-1838 </a:t>
            </a:r>
            <a:r>
              <a:rPr lang="it-IT" altLang="de-DE" sz="1600" dirty="0">
                <a:solidFill>
                  <a:srgbClr val="C00000"/>
                </a:solidFill>
              </a:rPr>
              <a:t>$4 </a:t>
            </a:r>
            <a:r>
              <a:rPr lang="it-IT" altLang="de-DE" sz="1600" dirty="0" err="1">
                <a:solidFill>
                  <a:srgbClr val="C00000"/>
                </a:solidFill>
              </a:rPr>
              <a:t>libr</a:t>
            </a:r>
            <a:endParaRPr lang="it-IT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p Beaumarchais, Pierre Augustin Caron &lt;&lt;de&gt;&gt; $</a:t>
            </a:r>
            <a:r>
              <a:rPr lang="fr-FR" altLang="de-DE" sz="1600" dirty="0" smtClean="0">
                <a:solidFill>
                  <a:srgbClr val="C00000"/>
                </a:solidFill>
              </a:rPr>
              <a:t>d 1732-1799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 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$t &lt;&lt;</a:t>
            </a:r>
            <a:r>
              <a:rPr lang="fr-FR" altLang="de-DE" sz="1600" dirty="0">
                <a:solidFill>
                  <a:srgbClr val="C00000"/>
                </a:solidFill>
              </a:rPr>
              <a:t>La</a:t>
            </a:r>
            <a:r>
              <a:rPr lang="fr-FR" altLang="de-DE" sz="1600" dirty="0" smtClean="0">
                <a:solidFill>
                  <a:srgbClr val="C00000"/>
                </a:solidFill>
              </a:rPr>
              <a:t>&gt;&gt; folle </a:t>
            </a:r>
            <a:r>
              <a:rPr lang="fr-FR" altLang="de-DE" sz="1600" dirty="0">
                <a:solidFill>
                  <a:srgbClr val="C00000"/>
                </a:solidFill>
              </a:rPr>
              <a:t>journée ou le mariage de Figaro </a:t>
            </a:r>
            <a:r>
              <a:rPr lang="fr-FR" altLang="de-DE" sz="1600" b="1" dirty="0">
                <a:solidFill>
                  <a:srgbClr val="C00000"/>
                </a:solidFill>
              </a:rPr>
              <a:t>$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vorl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8084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GND-Übergangsregeln-Beziehungen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/>
              <a:t> Beziehungen zum Gesamtwerk bei Teilen von Werken werden hergestellt</a:t>
            </a:r>
          </a:p>
          <a:p>
            <a:pPr marL="0" indent="0">
              <a:buNone/>
            </a:pPr>
            <a:r>
              <a:rPr lang="de-DE" altLang="de-DE" sz="2400" dirty="0"/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</a:t>
            </a:r>
            <a:r>
              <a:rPr lang="de-DE" altLang="de-DE" sz="1600" dirty="0">
                <a:solidFill>
                  <a:srgbClr val="C00000"/>
                </a:solidFill>
              </a:rPr>
              <a:t>Bach, Johann Sebastian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1685-1750 </a:t>
            </a:r>
          </a:p>
          <a:p>
            <a:pPr marL="0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 </a:t>
            </a:r>
            <a:r>
              <a:rPr lang="de-DE" altLang="de-DE" sz="1600" dirty="0" smtClean="0">
                <a:solidFill>
                  <a:srgbClr val="C00000"/>
                </a:solidFill>
              </a:rPr>
              <a:t>      $</a:t>
            </a:r>
            <a:r>
              <a:rPr lang="de-DE" altLang="de-DE" sz="1600" dirty="0">
                <a:solidFill>
                  <a:srgbClr val="C00000"/>
                </a:solidFill>
              </a:rPr>
              <a:t>t &lt;&lt;Das&gt;&gt; wohltemperierte </a:t>
            </a:r>
            <a:r>
              <a:rPr lang="de-DE" altLang="de-DE" sz="1600" dirty="0" smtClean="0">
                <a:solidFill>
                  <a:srgbClr val="C00000"/>
                </a:solidFill>
              </a:rPr>
              <a:t>Klavier </a:t>
            </a:r>
            <a:r>
              <a:rPr lang="de-DE" altLang="de-DE" sz="1600" dirty="0">
                <a:solidFill>
                  <a:srgbClr val="C00000"/>
                </a:solidFill>
              </a:rPr>
              <a:t>$n Teil </a:t>
            </a:r>
            <a:r>
              <a:rPr lang="de-DE" altLang="de-DE" sz="1600" dirty="0" smtClean="0">
                <a:solidFill>
                  <a:srgbClr val="C00000"/>
                </a:solidFill>
              </a:rPr>
              <a:t>1</a:t>
            </a:r>
          </a:p>
          <a:p>
            <a:pPr marL="0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>
                <a:solidFill>
                  <a:srgbClr val="C00000"/>
                </a:solidFill>
              </a:rPr>
              <a:t>$p Bach, Johann Sebastian $d 1685-1750 </a:t>
            </a:r>
            <a:r>
              <a:rPr lang="de-DE" altLang="de-DE" sz="1600" dirty="0" smtClean="0">
                <a:solidFill>
                  <a:srgbClr val="C00000"/>
                </a:solidFill>
              </a:rPr>
              <a:t>$4 kom1</a:t>
            </a:r>
            <a:endParaRPr lang="de-DE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</a:t>
            </a:r>
            <a:r>
              <a:rPr lang="de-DE" altLang="de-DE" sz="1600" dirty="0">
                <a:solidFill>
                  <a:srgbClr val="C00000"/>
                </a:solidFill>
              </a:rPr>
              <a:t>p Bach, Johann Sebastian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1685-1750 </a:t>
            </a:r>
          </a:p>
          <a:p>
            <a:pPr marL="0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dirty="0" smtClean="0">
                <a:solidFill>
                  <a:srgbClr val="C00000"/>
                </a:solidFill>
              </a:rPr>
              <a:t>       $t &lt;&lt;</a:t>
            </a:r>
            <a:r>
              <a:rPr lang="de-DE" altLang="de-DE" sz="1600" dirty="0">
                <a:solidFill>
                  <a:srgbClr val="C00000"/>
                </a:solidFill>
              </a:rPr>
              <a:t>Das&gt;&gt; </a:t>
            </a:r>
            <a:r>
              <a:rPr lang="de-DE" altLang="de-DE" sz="1600" dirty="0" smtClean="0">
                <a:solidFill>
                  <a:srgbClr val="C00000"/>
                </a:solidFill>
              </a:rPr>
              <a:t>wohltemperierte Klavier </a:t>
            </a:r>
            <a:r>
              <a:rPr lang="de-DE" altLang="de-DE" sz="1600" b="1" dirty="0">
                <a:solidFill>
                  <a:srgbClr val="C00000"/>
                </a:solidFill>
              </a:rPr>
              <a:t>$4 </a:t>
            </a:r>
            <a:r>
              <a:rPr lang="de-DE" altLang="de-DE" sz="1600" b="1" dirty="0" err="1">
                <a:solidFill>
                  <a:srgbClr val="C00000"/>
                </a:solidFill>
              </a:rPr>
              <a:t>obpa</a:t>
            </a:r>
            <a:endParaRPr lang="de-DE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800" dirty="0"/>
          </a:p>
          <a:p>
            <a:pPr>
              <a:lnSpc>
                <a:spcPct val="150000"/>
              </a:lnSpc>
            </a:pPr>
            <a:r>
              <a:rPr lang="de-DE" altLang="de-DE" sz="1800" dirty="0" smtClean="0"/>
              <a:t>Fassungen werden in Beziehung zum Grundwerk gesetzt</a:t>
            </a:r>
          </a:p>
          <a:p>
            <a:pPr marL="457200" lvl="1" indent="0">
              <a:buNone/>
            </a:pPr>
            <a:r>
              <a:rPr lang="de-DE" altLang="de-DE" sz="1600" dirty="0"/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altLang="de-DE" sz="1600" dirty="0" smtClean="0">
                <a:solidFill>
                  <a:srgbClr val="C00000"/>
                </a:solidFill>
              </a:rPr>
              <a:t>$</a:t>
            </a:r>
            <a:r>
              <a:rPr lang="de-DE" altLang="de-DE" sz="1600" dirty="0">
                <a:solidFill>
                  <a:srgbClr val="C00000"/>
                </a:solidFill>
              </a:rPr>
              <a:t>p Stockhausen, </a:t>
            </a:r>
            <a:r>
              <a:rPr lang="de-DE" altLang="de-DE" sz="1600" dirty="0" smtClean="0">
                <a:solidFill>
                  <a:srgbClr val="C00000"/>
                </a:solidFill>
              </a:rPr>
              <a:t>Karlheinz $d 1928-2007 $t Amour $s Fassung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Fl</a:t>
            </a:r>
            <a:endParaRPr lang="de-DE" altLang="de-DE" sz="16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dirty="0" smtClean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>
                <a:solidFill>
                  <a:srgbClr val="C00000"/>
                </a:solidFill>
              </a:rPr>
              <a:t>$p Stockhausen, Karlheinz $d 1928-2007 </a:t>
            </a:r>
            <a:r>
              <a:rPr lang="de-DE" altLang="de-DE" sz="1600" dirty="0" smtClean="0">
                <a:solidFill>
                  <a:srgbClr val="C00000"/>
                </a:solidFill>
              </a:rPr>
              <a:t>$4 kom1</a:t>
            </a:r>
          </a:p>
          <a:p>
            <a:pPr marL="457200" lvl="1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</a:t>
            </a:r>
            <a:r>
              <a:rPr lang="de-DE" altLang="de-DE" sz="1600" dirty="0">
                <a:solidFill>
                  <a:srgbClr val="C00000"/>
                </a:solidFill>
              </a:rPr>
              <a:t>p Stockhausen, </a:t>
            </a:r>
            <a:r>
              <a:rPr lang="de-DE" altLang="de-DE" sz="1600" dirty="0" smtClean="0">
                <a:solidFill>
                  <a:srgbClr val="C00000"/>
                </a:solidFill>
              </a:rPr>
              <a:t>Karlheinz $d 1928-2007 $t Amour 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$4 werk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GND-Übergangsregeln-Fassung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Werke der Musik erhalten den </a:t>
            </a:r>
            <a:r>
              <a:rPr lang="de-DE" altLang="de-DE" sz="1800" dirty="0" err="1" smtClean="0"/>
              <a:t>Entitätencode</a:t>
            </a:r>
            <a:r>
              <a:rPr lang="de-DE" altLang="de-DE" sz="1800" dirty="0" smtClean="0"/>
              <a:t> „</a:t>
            </a:r>
            <a:r>
              <a:rPr lang="de-DE" altLang="de-DE" sz="1800" dirty="0" err="1" smtClean="0"/>
              <a:t>wim</a:t>
            </a:r>
            <a:r>
              <a:rPr lang="de-DE" altLang="de-DE" sz="1800" dirty="0" smtClean="0"/>
              <a:t>“</a:t>
            </a:r>
          </a:p>
          <a:p>
            <a:pPr marL="457200" lvl="1" indent="0">
              <a:buNone/>
            </a:pPr>
            <a:r>
              <a:rPr lang="de-DE" altLang="de-DE" sz="1600" dirty="0" smtClean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093 $a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wim</a:t>
            </a:r>
            <a:endParaRPr lang="de-DE" altLang="de-DE" sz="1800" b="1" dirty="0">
              <a:solidFill>
                <a:srgbClr val="C00000"/>
              </a:solidFill>
            </a:endParaRPr>
          </a:p>
          <a:p>
            <a:r>
              <a:rPr lang="de-DE" altLang="de-DE" sz="1800" dirty="0" smtClean="0"/>
              <a:t>Bearbeitungen von eigener Hand (Fassungen) werden in einem eigenen Datensatz dargestellt mit dem </a:t>
            </a:r>
            <a:r>
              <a:rPr lang="de-DE" altLang="de-DE" sz="1800" dirty="0" err="1" smtClean="0"/>
              <a:t>Entitätencode</a:t>
            </a:r>
            <a:r>
              <a:rPr lang="de-DE" altLang="de-DE" sz="1800" dirty="0" smtClean="0"/>
              <a:t> „</a:t>
            </a:r>
            <a:r>
              <a:rPr lang="de-DE" altLang="de-DE" sz="1800" dirty="0" err="1" smtClean="0"/>
              <a:t>wif</a:t>
            </a:r>
            <a:r>
              <a:rPr lang="de-DE" altLang="de-DE" sz="1800" dirty="0" smtClean="0"/>
              <a:t>“</a:t>
            </a:r>
          </a:p>
          <a:p>
            <a:pPr marL="0" indent="0">
              <a:buNone/>
            </a:pPr>
            <a:r>
              <a:rPr lang="de-DE" sz="1600" dirty="0" smtClean="0"/>
              <a:t>	</a:t>
            </a:r>
            <a:r>
              <a:rPr lang="de-DE" sz="1600" b="1" dirty="0" smtClean="0">
                <a:solidFill>
                  <a:srgbClr val="C00000"/>
                </a:solidFill>
              </a:rPr>
              <a:t>093 $a </a:t>
            </a:r>
            <a:r>
              <a:rPr lang="de-DE" sz="1600" b="1" dirty="0" err="1" smtClean="0">
                <a:solidFill>
                  <a:srgbClr val="C00000"/>
                </a:solidFill>
              </a:rPr>
              <a:t>wif</a:t>
            </a:r>
            <a:endParaRPr lang="de-DE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altLang="de-DE" sz="1600" dirty="0" smtClean="0">
                <a:solidFill>
                  <a:srgbClr val="C00000"/>
                </a:solidFill>
              </a:rPr>
              <a:t>$</a:t>
            </a:r>
            <a:r>
              <a:rPr lang="de-DE" altLang="de-DE" sz="1600" dirty="0">
                <a:solidFill>
                  <a:srgbClr val="C00000"/>
                </a:solidFill>
              </a:rPr>
              <a:t>p Stockhausen, Karlheinz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1928-2007 </a:t>
            </a:r>
            <a:r>
              <a:rPr lang="de-DE" altLang="de-DE" sz="1600" dirty="0">
                <a:solidFill>
                  <a:srgbClr val="C00000"/>
                </a:solidFill>
              </a:rPr>
              <a:t>$</a:t>
            </a:r>
            <a:r>
              <a:rPr lang="de-DE" altLang="de-DE" sz="1600" dirty="0" smtClean="0">
                <a:solidFill>
                  <a:srgbClr val="C00000"/>
                </a:solidFill>
              </a:rPr>
              <a:t>t Amour </a:t>
            </a:r>
            <a:r>
              <a:rPr lang="de-DE" altLang="de-DE" sz="1600" b="1" dirty="0">
                <a:solidFill>
                  <a:srgbClr val="C00000"/>
                </a:solidFill>
              </a:rPr>
              <a:t>$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s Fassung </a:t>
            </a:r>
            <a:r>
              <a:rPr lang="de-DE" altLang="de-DE" sz="1600" b="1" dirty="0" err="1">
                <a:solidFill>
                  <a:srgbClr val="C00000"/>
                </a:solidFill>
              </a:rPr>
              <a:t>Fl</a:t>
            </a:r>
            <a:endParaRPr lang="de-DE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500 $p</a:t>
            </a:r>
            <a:r>
              <a:rPr lang="de-DE" altLang="de-DE" sz="1600" dirty="0">
                <a:solidFill>
                  <a:srgbClr val="C00000"/>
                </a:solidFill>
              </a:rPr>
              <a:t> Stockhausen, Karlheinz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1928-2007 </a:t>
            </a:r>
            <a:r>
              <a:rPr lang="de-DE" sz="1600" dirty="0" smtClean="0">
                <a:solidFill>
                  <a:srgbClr val="C00000"/>
                </a:solidFill>
              </a:rPr>
              <a:t>$4 kom1</a:t>
            </a:r>
            <a:endParaRPr lang="de-DE" sz="16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</a:t>
            </a:r>
            <a:r>
              <a:rPr lang="de-DE" altLang="de-DE" sz="1600" dirty="0">
                <a:solidFill>
                  <a:srgbClr val="C00000"/>
                </a:solidFill>
              </a:rPr>
              <a:t>Stockhausen, Karlheinz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1928-2007 </a:t>
            </a:r>
            <a:r>
              <a:rPr lang="de-DE" altLang="de-DE" sz="1600" dirty="0">
                <a:solidFill>
                  <a:srgbClr val="C00000"/>
                </a:solidFill>
              </a:rPr>
              <a:t>$</a:t>
            </a:r>
            <a:r>
              <a:rPr lang="de-DE" altLang="de-DE" sz="1600" dirty="0" smtClean="0">
                <a:solidFill>
                  <a:srgbClr val="C00000"/>
                </a:solidFill>
              </a:rPr>
              <a:t>t Amour </a:t>
            </a:r>
            <a:r>
              <a:rPr lang="de-DE" altLang="de-DE" sz="1600" b="1" dirty="0">
                <a:solidFill>
                  <a:srgbClr val="C00000"/>
                </a:solidFill>
              </a:rPr>
              <a:t>$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4 werk</a:t>
            </a:r>
            <a:endParaRPr lang="de-DE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</a:t>
            </a:r>
            <a:r>
              <a:rPr lang="de-DE" sz="1600" b="1" dirty="0" smtClean="0">
                <a:solidFill>
                  <a:srgbClr val="C00000"/>
                </a:solidFill>
              </a:rPr>
              <a:t>550 $s Fassung $4 </a:t>
            </a:r>
            <a:r>
              <a:rPr lang="de-DE" sz="1600" b="1" dirty="0" err="1" smtClean="0">
                <a:solidFill>
                  <a:srgbClr val="C00000"/>
                </a:solidFill>
              </a:rPr>
              <a:t>obin</a:t>
            </a:r>
            <a:endParaRPr lang="de-DE" sz="1600" b="1" dirty="0">
              <a:solidFill>
                <a:srgbClr val="C00000"/>
              </a:solidFill>
            </a:endParaRPr>
          </a:p>
          <a:p>
            <a:pPr lvl="1"/>
            <a:endParaRPr lang="fr-FR" altLang="de-DE" sz="1400" dirty="0" smtClean="0">
              <a:solidFill>
                <a:srgbClr val="C00000"/>
              </a:solidFill>
            </a:endParaRPr>
          </a:p>
          <a:p>
            <a:pPr lvl="1"/>
            <a:r>
              <a:rPr lang="fr-FR" altLang="de-DE" sz="1800" dirty="0" err="1"/>
              <a:t>d</a:t>
            </a:r>
            <a:r>
              <a:rPr lang="fr-FR" altLang="de-DE" sz="1800" dirty="0" err="1" smtClean="0"/>
              <a:t>as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bearbeitete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wird</a:t>
            </a:r>
            <a:r>
              <a:rPr lang="fr-FR" altLang="de-DE" sz="1800" dirty="0" smtClean="0"/>
              <a:t> in </a:t>
            </a:r>
            <a:r>
              <a:rPr lang="fr-FR" altLang="de-DE" sz="1800" dirty="0" err="1" smtClean="0"/>
              <a:t>Beziehung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gesetzt</a:t>
            </a:r>
            <a:endParaRPr lang="fr-FR" altLang="de-DE" sz="1800" dirty="0" smtClean="0"/>
          </a:p>
          <a:p>
            <a:pPr lvl="1"/>
            <a:r>
              <a:rPr lang="de-DE" altLang="de-DE" sz="1800" dirty="0" smtClean="0"/>
              <a:t>„Fassung“ </a:t>
            </a:r>
            <a:r>
              <a:rPr lang="fr-FR" altLang="de-DE" sz="1800" dirty="0" err="1" smtClean="0"/>
              <a:t>wird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als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instantieller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Oberbegriff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erfasst</a:t>
            </a:r>
            <a:endParaRPr lang="fr-FR" altLang="de-DE" sz="1800" dirty="0"/>
          </a:p>
        </p:txBody>
      </p:sp>
    </p:spTree>
    <p:extLst>
      <p:ext uri="{BB962C8B-B14F-4D97-AF65-F5344CB8AC3E}">
        <p14:creationId xmlns:p14="http://schemas.microsoft.com/office/powerpoint/2010/main" val="1628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GND-Übergangsregeln-Bearbeitung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Bearbeitungen von fremder Hand, die eine wesentliche Umgestaltung darstellen, gelten als eigenes Werk und erhalten einen eigenen Datensatz mit dem </a:t>
            </a:r>
            <a:r>
              <a:rPr lang="de-DE" altLang="de-DE" sz="1800" dirty="0" err="1" smtClean="0"/>
              <a:t>Entitätencode</a:t>
            </a:r>
            <a:r>
              <a:rPr lang="de-DE" altLang="de-DE" sz="1800" dirty="0" smtClean="0"/>
              <a:t> „</a:t>
            </a:r>
            <a:r>
              <a:rPr lang="de-DE" altLang="de-DE" sz="1800" dirty="0" err="1" smtClean="0"/>
              <a:t>wim</a:t>
            </a:r>
            <a:r>
              <a:rPr lang="de-DE" altLang="de-DE" sz="1800" dirty="0" smtClean="0"/>
              <a:t>“</a:t>
            </a:r>
          </a:p>
          <a:p>
            <a:pPr marL="0" indent="0"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	093 $a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</a:rPr>
              <a:t>wim</a:t>
            </a:r>
            <a:endParaRPr 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100 $p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Liszt, Franz $d 1811-1886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       $t Spinnerlied aus dem Fliegenden Holländer</a:t>
            </a:r>
            <a:endParaRPr 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C00000"/>
                </a:solidFill>
              </a:rPr>
              <a:t>	500 $p</a:t>
            </a:r>
            <a:r>
              <a:rPr lang="de-DE" sz="1600" dirty="0">
                <a:solidFill>
                  <a:srgbClr val="C00000"/>
                </a:solidFill>
              </a:rPr>
              <a:t> Liszt, Franz $</a:t>
            </a:r>
            <a:r>
              <a:rPr lang="de-DE" sz="1600" dirty="0" smtClean="0">
                <a:solidFill>
                  <a:srgbClr val="C00000"/>
                </a:solidFill>
              </a:rPr>
              <a:t>d 1811-1886 $4 kom1</a:t>
            </a:r>
            <a:endParaRPr 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	500 </a:t>
            </a:r>
            <a:r>
              <a:rPr lang="de-DE" sz="1600" dirty="0" smtClean="0">
                <a:solidFill>
                  <a:srgbClr val="C00000"/>
                </a:solidFill>
              </a:rPr>
              <a:t>$p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Wagner, Richard $d 1813-1883 $t &lt;&lt;Der&gt;&gt; fliegende Holländer 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C00000"/>
                </a:solidFill>
              </a:rPr>
              <a:t>	</a:t>
            </a:r>
            <a:r>
              <a:rPr lang="de-DE" sz="1600" dirty="0" smtClean="0">
                <a:solidFill>
                  <a:srgbClr val="C00000"/>
                </a:solidFill>
              </a:rPr>
              <a:t>       $u Summ und brumm, du gutes Rädchen $</a:t>
            </a:r>
            <a:r>
              <a:rPr lang="de-DE" sz="1600" b="1" dirty="0" smtClean="0">
                <a:solidFill>
                  <a:srgbClr val="C00000"/>
                </a:solidFill>
              </a:rPr>
              <a:t>4 werk</a:t>
            </a:r>
            <a:endParaRPr 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	550 $s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Bearbeitung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b="1" dirty="0">
                <a:solidFill>
                  <a:srgbClr val="C00000"/>
                </a:solidFill>
              </a:rPr>
              <a:t>$</a:t>
            </a:r>
            <a:r>
              <a:rPr lang="de-DE" sz="1600" b="1" dirty="0" smtClean="0">
                <a:solidFill>
                  <a:srgbClr val="C00000"/>
                </a:solidFill>
              </a:rPr>
              <a:t>4 </a:t>
            </a:r>
            <a:r>
              <a:rPr lang="de-DE" sz="1600" b="1" dirty="0" err="1" smtClean="0">
                <a:solidFill>
                  <a:srgbClr val="C00000"/>
                </a:solidFill>
              </a:rPr>
              <a:t>obin</a:t>
            </a:r>
            <a:endParaRPr 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800" dirty="0" smtClean="0"/>
          </a:p>
          <a:p>
            <a:pPr lvl="1"/>
            <a:r>
              <a:rPr lang="fr-FR" altLang="de-DE" sz="1800" dirty="0" err="1"/>
              <a:t>das</a:t>
            </a:r>
            <a:r>
              <a:rPr lang="fr-FR" altLang="de-DE" sz="1800" dirty="0"/>
              <a:t> </a:t>
            </a:r>
            <a:r>
              <a:rPr lang="fr-FR" altLang="de-DE" sz="1800" dirty="0" err="1"/>
              <a:t>bearbeitete</a:t>
            </a:r>
            <a:r>
              <a:rPr lang="fr-FR" altLang="de-DE" sz="1800" dirty="0"/>
              <a:t> </a:t>
            </a:r>
            <a:r>
              <a:rPr lang="fr-FR" altLang="de-DE" sz="1800" dirty="0" err="1"/>
              <a:t>Werk</a:t>
            </a:r>
            <a:r>
              <a:rPr lang="fr-FR" altLang="de-DE" sz="1800" dirty="0"/>
              <a:t> </a:t>
            </a:r>
            <a:r>
              <a:rPr lang="fr-FR" altLang="de-DE" sz="1800" dirty="0" err="1"/>
              <a:t>wird</a:t>
            </a:r>
            <a:r>
              <a:rPr lang="fr-FR" altLang="de-DE" sz="1800" dirty="0"/>
              <a:t> in </a:t>
            </a:r>
            <a:r>
              <a:rPr lang="fr-FR" altLang="de-DE" sz="1800" dirty="0" err="1"/>
              <a:t>Beziehung</a:t>
            </a:r>
            <a:r>
              <a:rPr lang="fr-FR" altLang="de-DE" sz="1800" dirty="0"/>
              <a:t> </a:t>
            </a:r>
            <a:r>
              <a:rPr lang="fr-FR" altLang="de-DE" sz="1800" dirty="0" err="1"/>
              <a:t>gesetzt</a:t>
            </a:r>
            <a:endParaRPr lang="fr-FR" altLang="de-DE" sz="1800" dirty="0"/>
          </a:p>
          <a:p>
            <a:pPr lvl="1"/>
            <a:r>
              <a:rPr lang="de-DE" altLang="de-DE" sz="1800" dirty="0" smtClean="0"/>
              <a:t>„Bearbeitung“ wird als </a:t>
            </a:r>
            <a:r>
              <a:rPr lang="de-DE" altLang="de-DE" sz="1800" dirty="0" err="1" smtClean="0"/>
              <a:t>instantieller</a:t>
            </a:r>
            <a:r>
              <a:rPr lang="de-DE" altLang="de-DE" sz="1800" dirty="0" smtClean="0"/>
              <a:t> Oberbegriff erfasst</a:t>
            </a:r>
            <a:endParaRPr lang="de-DE" altLang="de-DE" sz="1800" dirty="0"/>
          </a:p>
          <a:p>
            <a:pPr marL="0" indent="0">
              <a:buNone/>
            </a:pPr>
            <a:endParaRPr lang="de-DE" altLang="de-DE" sz="1800" dirty="0" smtClean="0"/>
          </a:p>
          <a:p>
            <a:pPr marL="0" indent="0">
              <a:buNone/>
            </a:pPr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GND-Übergangsregeln-Musikarrangement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/>
              <a:t>Bearbeitungen von fremder Hand, die </a:t>
            </a:r>
            <a:r>
              <a:rPr lang="de-DE" altLang="de-DE" sz="1800" b="1" i="1" dirty="0" smtClean="0"/>
              <a:t>keine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wesentliche Umgestaltung darstellen </a:t>
            </a:r>
            <a:r>
              <a:rPr lang="de-DE" altLang="de-DE" sz="1800" dirty="0" smtClean="0"/>
              <a:t>(Musikarrangements), erhalten </a:t>
            </a:r>
            <a:r>
              <a:rPr lang="de-DE" altLang="de-DE" sz="1800" b="1" i="1" dirty="0" smtClean="0"/>
              <a:t>keinen</a:t>
            </a:r>
            <a:r>
              <a:rPr lang="de-DE" altLang="de-DE" sz="1800" dirty="0" smtClean="0"/>
              <a:t> eigenen Datensatz in der GND</a:t>
            </a:r>
          </a:p>
          <a:p>
            <a:pPr marL="0" indent="0">
              <a:buNone/>
            </a:pPr>
            <a:endParaRPr lang="de-DE" altLang="de-DE" sz="1800" dirty="0" smtClean="0"/>
          </a:p>
          <a:p>
            <a:pPr marL="0" indent="0">
              <a:buNone/>
            </a:pPr>
            <a:r>
              <a:rPr lang="de-DE" altLang="de-DE" sz="1800" dirty="0"/>
              <a:t>	</a:t>
            </a:r>
            <a:r>
              <a:rPr lang="de-DE" altLang="de-DE" sz="1600" b="1" dirty="0" smtClean="0"/>
              <a:t>Beispiel aus der Titeldatenbank BVB01:</a:t>
            </a:r>
            <a:endParaRPr lang="de-DE" altLang="de-DE" sz="1800" dirty="0" smtClean="0"/>
          </a:p>
          <a:p>
            <a:pPr marL="0" indent="0">
              <a:buNone/>
            </a:pPr>
            <a:r>
              <a:rPr lang="nl-NL" altLang="de-DE" sz="1600" dirty="0" smtClean="0">
                <a:solidFill>
                  <a:srgbClr val="C00000"/>
                </a:solidFill>
              </a:rPr>
              <a:t>	</a:t>
            </a:r>
            <a:r>
              <a:rPr lang="nl-NL" altLang="de-DE" sz="1600" b="1" dirty="0" smtClean="0">
                <a:solidFill>
                  <a:srgbClr val="C00000"/>
                </a:solidFill>
              </a:rPr>
              <a:t>303 </a:t>
            </a:r>
            <a:r>
              <a:rPr lang="nl-NL" altLang="de-DE" sz="1600" dirty="0" smtClean="0">
                <a:solidFill>
                  <a:srgbClr val="C00000"/>
                </a:solidFill>
              </a:rPr>
              <a:t>$p Beethoven</a:t>
            </a:r>
            <a:r>
              <a:rPr lang="nl-NL" altLang="de-DE" sz="1600" dirty="0">
                <a:solidFill>
                  <a:srgbClr val="C00000"/>
                </a:solidFill>
              </a:rPr>
              <a:t>, Ludwig &lt;&lt;van</a:t>
            </a:r>
            <a:r>
              <a:rPr lang="nl-NL" altLang="de-DE" sz="1600" dirty="0" smtClean="0">
                <a:solidFill>
                  <a:srgbClr val="C00000"/>
                </a:solidFill>
              </a:rPr>
              <a:t>&gt;&gt; $d 1770-1827 </a:t>
            </a:r>
          </a:p>
          <a:p>
            <a:pPr marL="0" indent="0">
              <a:buNone/>
            </a:pPr>
            <a:r>
              <a:rPr lang="nl-NL" altLang="de-DE" sz="1600" dirty="0" smtClean="0">
                <a:solidFill>
                  <a:srgbClr val="C00000"/>
                </a:solidFill>
              </a:rPr>
              <a:t>	       $t Romanzen $m Vl $m Orch $n op</a:t>
            </a:r>
            <a:r>
              <a:rPr lang="nl-NL" altLang="de-DE" sz="1600" dirty="0">
                <a:solidFill>
                  <a:srgbClr val="C00000"/>
                </a:solidFill>
              </a:rPr>
              <a:t>. </a:t>
            </a:r>
            <a:r>
              <a:rPr lang="nl-NL" altLang="de-DE" sz="1600" dirty="0" smtClean="0">
                <a:solidFill>
                  <a:srgbClr val="C00000"/>
                </a:solidFill>
              </a:rPr>
              <a:t>50 </a:t>
            </a:r>
            <a:r>
              <a:rPr lang="nl-NL" altLang="de-DE" sz="1600" b="1" dirty="0" smtClean="0">
                <a:solidFill>
                  <a:srgbClr val="C00000"/>
                </a:solidFill>
              </a:rPr>
              <a:t>$z Arr.</a:t>
            </a:r>
          </a:p>
          <a:p>
            <a:pPr marL="0" indent="0">
              <a:buNone/>
            </a:pPr>
            <a:r>
              <a:rPr lang="nl-NL" altLang="de-DE" sz="1600" dirty="0">
                <a:solidFill>
                  <a:srgbClr val="C00000"/>
                </a:solidFill>
              </a:rPr>
              <a:t>	</a:t>
            </a:r>
            <a:r>
              <a:rPr lang="nl-NL" altLang="de-DE" sz="1600" b="1" dirty="0" smtClean="0">
                <a:solidFill>
                  <a:srgbClr val="C00000"/>
                </a:solidFill>
              </a:rPr>
              <a:t>304 $a Romanzen</a:t>
            </a:r>
            <a:r>
              <a:rPr lang="nl-NL" altLang="de-DE" sz="1600" b="1" dirty="0">
                <a:solidFill>
                  <a:srgbClr val="C00000"/>
                </a:solidFill>
              </a:rPr>
              <a:t>, Vl Orch, op. 50 / Arr.</a:t>
            </a:r>
            <a:endParaRPr lang="de-DE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800" dirty="0" smtClean="0"/>
          </a:p>
          <a:p>
            <a:pPr lvl="1"/>
            <a:r>
              <a:rPr lang="de-DE" altLang="de-DE" sz="1800" dirty="0" smtClean="0"/>
              <a:t>Kennzeichnung im bibliographischen Titeldatensatz durch „</a:t>
            </a:r>
            <a:r>
              <a:rPr lang="de-DE" altLang="de-DE" sz="1800" dirty="0" err="1" smtClean="0"/>
              <a:t>Arr</a:t>
            </a:r>
            <a:r>
              <a:rPr lang="de-DE" altLang="de-DE" sz="1800" dirty="0" smtClean="0"/>
              <a:t>.“</a:t>
            </a:r>
            <a:endParaRPr lang="de-DE" altLang="de-DE" sz="1800" dirty="0"/>
          </a:p>
          <a:p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GND-Übergangsregeln-EST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endParaRPr lang="de-DE" altLang="de-DE" sz="1800" dirty="0" smtClean="0"/>
          </a:p>
          <a:p>
            <a:r>
              <a:rPr lang="de-DE" altLang="de-DE" sz="2000" dirty="0" smtClean="0"/>
              <a:t>EST wird weiterhin gemäß RAK-Musik 2003§M504-M514 bestimmt.</a:t>
            </a:r>
          </a:p>
          <a:p>
            <a:endParaRPr lang="de-DE" altLang="de-DE" sz="2000" dirty="0" smtClean="0"/>
          </a:p>
          <a:p>
            <a:r>
              <a:rPr lang="de-DE" altLang="de-DE" sz="2000" dirty="0" smtClean="0"/>
              <a:t>Alle nach RAK-Musik zum EST gehörenden Angaben werden in getrennten Unterfeldern erfasst.</a:t>
            </a:r>
          </a:p>
          <a:p>
            <a:endParaRPr lang="de-DE" altLang="de-DE" sz="2000" dirty="0" smtClean="0"/>
          </a:p>
          <a:p>
            <a:r>
              <a:rPr lang="de-DE" altLang="de-DE" sz="2000" dirty="0" smtClean="0"/>
              <a:t>Pro Werk wird nur ein Datensatz gebildet.</a:t>
            </a:r>
            <a:endParaRPr lang="de-DE" altLang="de-DE" sz="2000" dirty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b="1" dirty="0" smtClean="0"/>
              <a:t>GND-Anwendungsbestimmungen</a:t>
            </a:r>
            <a:endParaRPr lang="de-DE" altLang="de-DE" sz="1800" b="1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100	Bevorzugte Benennung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dirty="0" smtClean="0"/>
              <a:t>$p</a:t>
            </a:r>
            <a:r>
              <a:rPr lang="de-DE" sz="1800" dirty="0"/>
              <a:t>	</a:t>
            </a:r>
            <a:r>
              <a:rPr lang="de-DE" sz="1800" dirty="0" smtClean="0"/>
              <a:t>wird </a:t>
            </a:r>
            <a:r>
              <a:rPr lang="de-DE" sz="1800" dirty="0"/>
              <a:t>aus 500 </a:t>
            </a:r>
            <a:r>
              <a:rPr lang="de-DE" sz="1800" dirty="0" smtClean="0"/>
              <a:t>beim Abspeichern automatisch ergänzt</a:t>
            </a:r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t</a:t>
            </a:r>
            <a:r>
              <a:rPr lang="de-DE" sz="1800" dirty="0"/>
              <a:t>	</a:t>
            </a:r>
            <a:r>
              <a:rPr lang="de-DE" sz="1800" dirty="0" smtClean="0"/>
              <a:t>individueller Sachtitel </a:t>
            </a:r>
            <a:r>
              <a:rPr lang="de-DE" sz="1800" dirty="0"/>
              <a:t>bzw. Gattungsbegriff </a:t>
            </a:r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m</a:t>
            </a:r>
            <a:r>
              <a:rPr lang="de-DE" sz="1800" dirty="0"/>
              <a:t>	</a:t>
            </a:r>
            <a:r>
              <a:rPr lang="de-DE" sz="1800" dirty="0" smtClean="0"/>
              <a:t>Besetzung </a:t>
            </a:r>
            <a:r>
              <a:rPr lang="de-DE" sz="1800" dirty="0"/>
              <a:t>mit Zählung </a:t>
            </a:r>
            <a:r>
              <a:rPr lang="de-DE" sz="1800" dirty="0" smtClean="0"/>
              <a:t> (</a:t>
            </a:r>
            <a:r>
              <a:rPr lang="de-DE" sz="1800" dirty="0" err="1" smtClean="0"/>
              <a:t>Vl</a:t>
            </a:r>
            <a:r>
              <a:rPr lang="de-DE" sz="1800" dirty="0" smtClean="0"/>
              <a:t> 1 2); </a:t>
            </a:r>
            <a:r>
              <a:rPr lang="de-DE" sz="1800" dirty="0"/>
              <a:t>wiederholbar für jedes weitere </a:t>
            </a:r>
            <a:r>
              <a:rPr lang="de-DE" sz="1800" dirty="0" err="1"/>
              <a:t>Instr</a:t>
            </a:r>
            <a:r>
              <a:rPr lang="de-DE" sz="1800" dirty="0"/>
              <a:t>.</a:t>
            </a:r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n</a:t>
            </a:r>
            <a:r>
              <a:rPr lang="de-DE" sz="1800" dirty="0"/>
              <a:t>	</a:t>
            </a:r>
            <a:r>
              <a:rPr lang="de-DE" sz="1800" dirty="0" smtClean="0"/>
              <a:t>Zählung </a:t>
            </a:r>
            <a:r>
              <a:rPr lang="de-DE" sz="1800" dirty="0"/>
              <a:t>(Nr., op., Buch, Teil)</a:t>
            </a:r>
          </a:p>
          <a:p>
            <a:pPr marL="0" indent="0">
              <a:buNone/>
            </a:pPr>
            <a:r>
              <a:rPr lang="de-DE" sz="1800" dirty="0" smtClean="0"/>
              <a:t>$f</a:t>
            </a:r>
            <a:r>
              <a:rPr lang="de-DE" sz="1800" dirty="0"/>
              <a:t>	</a:t>
            </a:r>
            <a:r>
              <a:rPr lang="de-DE" sz="1800" dirty="0" smtClean="0"/>
              <a:t>Kompositionsjahr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r</a:t>
            </a:r>
            <a:r>
              <a:rPr lang="de-DE" sz="1800" dirty="0"/>
              <a:t>	</a:t>
            </a:r>
            <a:r>
              <a:rPr lang="de-DE" sz="1800" dirty="0" smtClean="0"/>
              <a:t>Tonart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u</a:t>
            </a:r>
            <a:r>
              <a:rPr lang="de-DE" sz="1800" dirty="0"/>
              <a:t>	</a:t>
            </a:r>
            <a:r>
              <a:rPr lang="de-DE" sz="1800" dirty="0" smtClean="0"/>
              <a:t>Teil </a:t>
            </a:r>
            <a:r>
              <a:rPr lang="de-DE" sz="1800" dirty="0"/>
              <a:t>des Werkes</a:t>
            </a:r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s</a:t>
            </a:r>
            <a:r>
              <a:rPr lang="de-DE" sz="1800" dirty="0"/>
              <a:t>	</a:t>
            </a:r>
            <a:r>
              <a:rPr lang="de-DE" sz="1800" dirty="0" smtClean="0"/>
              <a:t>Fassung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$v</a:t>
            </a:r>
            <a:r>
              <a:rPr lang="de-DE" sz="1800" dirty="0"/>
              <a:t>	</a:t>
            </a:r>
            <a:r>
              <a:rPr lang="de-DE" sz="1800" dirty="0" smtClean="0"/>
              <a:t>Bemerkung</a:t>
            </a:r>
            <a:endParaRPr lang="de-DE" sz="18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762501" y="3743325"/>
            <a:ext cx="30861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b="1" dirty="0" smtClean="0">
                <a:solidFill>
                  <a:srgbClr val="C00000"/>
                </a:solidFill>
                <a:latin typeface="+mn-lt"/>
              </a:rPr>
              <a:t>$</a:t>
            </a:r>
            <a:r>
              <a:rPr lang="de-DE" sz="1800" b="1" dirty="0">
                <a:solidFill>
                  <a:srgbClr val="C00000"/>
                </a:solidFill>
                <a:latin typeface="+mn-lt"/>
              </a:rPr>
              <a:t>m, $n, $f, $</a:t>
            </a:r>
            <a:r>
              <a:rPr lang="de-DE" sz="1800" b="1" dirty="0" smtClean="0">
                <a:solidFill>
                  <a:srgbClr val="C00000"/>
                </a:solidFill>
                <a:latin typeface="+mn-lt"/>
              </a:rPr>
              <a:t>r, $u, $s</a:t>
            </a: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/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werden </a:t>
            </a:r>
            <a:r>
              <a:rPr lang="de-DE" sz="1800" dirty="0">
                <a:solidFill>
                  <a:srgbClr val="C00000"/>
                </a:solidFill>
                <a:latin typeface="+mn-lt"/>
              </a:rPr>
              <a:t>nur belegt, wenn sie nach RAK-Musik vorgeschrieben sind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0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3XX</a:t>
            </a:r>
            <a:r>
              <a:rPr lang="de-DE" sz="2000" b="1" dirty="0"/>
              <a:t>	</a:t>
            </a:r>
            <a:r>
              <a:rPr lang="de-DE" sz="2000" b="1" dirty="0" smtClean="0"/>
              <a:t>RDA-Attributfelder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dirty="0" smtClean="0"/>
              <a:t>377 $a</a:t>
            </a:r>
            <a:r>
              <a:rPr lang="de-DE" sz="1800" dirty="0"/>
              <a:t>	</a:t>
            </a:r>
            <a:r>
              <a:rPr lang="de-DE" sz="1800" dirty="0" smtClean="0"/>
              <a:t>Sprachencode; Auswahlliste </a:t>
            </a:r>
            <a:r>
              <a:rPr lang="de-DE" sz="1800" dirty="0"/>
              <a:t>mit STRG F8 ; </a:t>
            </a:r>
            <a:r>
              <a:rPr lang="de-DE" sz="1800" dirty="0" smtClean="0"/>
              <a:t>wiederholbar</a:t>
            </a:r>
            <a:r>
              <a:rPr lang="de-DE" sz="1800" dirty="0"/>
              <a:t>	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b="1" dirty="0" smtClean="0"/>
              <a:t>380 $a</a:t>
            </a:r>
            <a:r>
              <a:rPr lang="de-DE" sz="1800" dirty="0"/>
              <a:t>	</a:t>
            </a:r>
            <a:r>
              <a:rPr lang="de-DE" sz="1800" dirty="0" smtClean="0"/>
              <a:t>Gattungsbegriff </a:t>
            </a:r>
            <a:r>
              <a:rPr lang="de-DE" sz="1800" dirty="0"/>
              <a:t>im Singular ; Verlinkung F3 </a:t>
            </a:r>
            <a:r>
              <a:rPr lang="de-DE" sz="1800" dirty="0" smtClean="0"/>
              <a:t>; wiederholbar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382 $a</a:t>
            </a:r>
            <a:r>
              <a:rPr lang="de-DE" sz="1800" dirty="0"/>
              <a:t>	</a:t>
            </a:r>
            <a:r>
              <a:rPr lang="de-DE" sz="1800" dirty="0" smtClean="0"/>
              <a:t>Besetzung ; </a:t>
            </a:r>
            <a:r>
              <a:rPr lang="de-DE" sz="1800" dirty="0"/>
              <a:t>Verlinkung </a:t>
            </a:r>
            <a:r>
              <a:rPr lang="de-DE" sz="1800" dirty="0" smtClean="0"/>
              <a:t>F3 ; wiederholbar </a:t>
            </a:r>
            <a:r>
              <a:rPr lang="de-DE" sz="1800" b="1" dirty="0" smtClean="0"/>
              <a:t>$n</a:t>
            </a:r>
            <a:r>
              <a:rPr lang="de-DE" sz="1800" b="1" dirty="0"/>
              <a:t> </a:t>
            </a:r>
            <a:r>
              <a:rPr lang="de-DE" sz="1800" dirty="0" smtClean="0"/>
              <a:t>Besetzungsstärke</a:t>
            </a:r>
            <a:r>
              <a:rPr lang="de-DE" sz="1800" dirty="0"/>
              <a:t> </a:t>
            </a:r>
            <a:r>
              <a:rPr lang="de-DE" sz="1800" dirty="0" smtClean="0"/>
              <a:t>	</a:t>
            </a:r>
            <a:r>
              <a:rPr lang="de-DE" sz="1800" b="1" dirty="0" smtClean="0"/>
              <a:t>$v </a:t>
            </a:r>
            <a:r>
              <a:rPr lang="de-DE" sz="1800" dirty="0" smtClean="0"/>
              <a:t>Bemerkung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382 $p</a:t>
            </a:r>
            <a:r>
              <a:rPr lang="de-DE" sz="1800" dirty="0"/>
              <a:t>	</a:t>
            </a:r>
            <a:r>
              <a:rPr lang="de-DE" sz="1800" dirty="0" smtClean="0"/>
              <a:t>Alternativbesetzung </a:t>
            </a:r>
            <a:r>
              <a:rPr lang="de-DE" sz="1800" dirty="0"/>
              <a:t>ohne </a:t>
            </a:r>
            <a:r>
              <a:rPr lang="de-DE" sz="1800" dirty="0" smtClean="0"/>
              <a:t>Verlinkung</a:t>
            </a:r>
          </a:p>
          <a:p>
            <a:pPr marL="0" indent="0">
              <a:buNone/>
            </a:pPr>
            <a:r>
              <a:rPr lang="de-DE" sz="1800" b="1" dirty="0" smtClean="0"/>
              <a:t>382 $s</a:t>
            </a:r>
            <a:r>
              <a:rPr lang="de-DE" sz="1800" dirty="0"/>
              <a:t>	</a:t>
            </a:r>
            <a:r>
              <a:rPr lang="de-DE" sz="1800" dirty="0" smtClean="0"/>
              <a:t>Gesamtbesetzungsstärke 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383 $a</a:t>
            </a:r>
            <a:r>
              <a:rPr lang="de-DE" sz="1800" dirty="0"/>
              <a:t>	</a:t>
            </a:r>
            <a:r>
              <a:rPr lang="de-DE" sz="1800" dirty="0" smtClean="0"/>
              <a:t>Werkzählung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383 $b</a:t>
            </a:r>
            <a:r>
              <a:rPr lang="de-DE" sz="1800" dirty="0"/>
              <a:t>	</a:t>
            </a:r>
            <a:r>
              <a:rPr lang="de-DE" sz="1800" dirty="0" smtClean="0"/>
              <a:t>Opus</a:t>
            </a:r>
            <a:r>
              <a:rPr lang="de-DE" sz="1800" dirty="0"/>
              <a:t>		</a:t>
            </a:r>
          </a:p>
          <a:p>
            <a:pPr marL="0" indent="0">
              <a:buNone/>
            </a:pPr>
            <a:r>
              <a:rPr lang="de-DE" sz="1800" dirty="0" smtClean="0"/>
              <a:t>383 $c</a:t>
            </a:r>
            <a:r>
              <a:rPr lang="de-DE" sz="1800" dirty="0"/>
              <a:t>	</a:t>
            </a:r>
            <a:r>
              <a:rPr lang="de-DE" sz="1800" dirty="0" smtClean="0"/>
              <a:t>Werkverzeichnis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384 $a</a:t>
            </a:r>
            <a:r>
              <a:rPr lang="de-DE" sz="1800" dirty="0"/>
              <a:t>	</a:t>
            </a:r>
            <a:r>
              <a:rPr lang="de-DE" sz="1800" dirty="0" smtClean="0"/>
              <a:t>Tonart</a:t>
            </a:r>
            <a:endParaRPr lang="de-DE" sz="1800" dirty="0"/>
          </a:p>
          <a:p>
            <a:pPr marL="0" indent="0">
              <a:buNone/>
            </a:pPr>
            <a:r>
              <a:rPr lang="de-DE" sz="1600" dirty="0"/>
              <a:t>		</a:t>
            </a:r>
            <a:endParaRPr lang="de-DE" sz="1800" b="1" dirty="0"/>
          </a:p>
        </p:txBody>
      </p:sp>
      <p:sp>
        <p:nvSpPr>
          <p:cNvPr id="3" name="Legende mit Linie 1 2"/>
          <p:cNvSpPr/>
          <p:nvPr/>
        </p:nvSpPr>
        <p:spPr bwMode="auto">
          <a:xfrm>
            <a:off x="5343526" y="1543049"/>
            <a:ext cx="3000375" cy="1095375"/>
          </a:xfrm>
          <a:prstGeom prst="borderCallout1">
            <a:avLst>
              <a:gd name="adj1" fmla="val 52346"/>
              <a:gd name="adj2" fmla="val -1079"/>
              <a:gd name="adj3" fmla="val 152660"/>
              <a:gd name="adj4" fmla="val -13492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Gattungsbegriffe, die nicht in Anlage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 M10 enthalten sind, werden in 550 als $4obin verknüpft (z.B. Oper)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9" name="Legende mit Linie 1 8"/>
          <p:cNvSpPr/>
          <p:nvPr/>
        </p:nvSpPr>
        <p:spPr bwMode="auto">
          <a:xfrm>
            <a:off x="6000750" y="3924299"/>
            <a:ext cx="2752725" cy="1095375"/>
          </a:xfrm>
          <a:prstGeom prst="borderCallout1">
            <a:avLst>
              <a:gd name="adj1" fmla="val 172"/>
              <a:gd name="adj2" fmla="val 47175"/>
              <a:gd name="adj3" fmla="val -27340"/>
              <a:gd name="adj4" fmla="val 78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Nur bei mehreren gleichartigen Instrumenten.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Keine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Handzahl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 bei Klavier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de-DE" sz="1600" smtClean="0">
                <a:solidFill>
                  <a:srgbClr val="C00000"/>
                </a:solidFill>
                <a:latin typeface="Times New Roman"/>
                <a:cs typeface="Times New Roman"/>
              </a:rPr>
              <a:t>→ 100 $</a:t>
            </a:r>
            <a:r>
              <a:rPr lang="de-DE" sz="1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0" name="Legende mit Linie 1 9"/>
          <p:cNvSpPr/>
          <p:nvPr/>
        </p:nvSpPr>
        <p:spPr bwMode="auto">
          <a:xfrm>
            <a:off x="3400426" y="4610101"/>
            <a:ext cx="2447927" cy="1314449"/>
          </a:xfrm>
          <a:prstGeom prst="borderCallout1">
            <a:avLst>
              <a:gd name="adj1" fmla="val 172"/>
              <a:gd name="adj2" fmla="val -1385"/>
              <a:gd name="adj3" fmla="val -10600"/>
              <a:gd name="adj4" fmla="val -8706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Entfällt bei Gruppen,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z.B. Chor, Orchester, Schlagzeug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Alternativbesetzungen werden nicht mitgezählt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4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400	Abweichende Namensformen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dirty="0" smtClean="0"/>
              <a:t>$p</a:t>
            </a:r>
            <a:r>
              <a:rPr lang="de-DE" sz="1800" dirty="0"/>
              <a:t>	</a:t>
            </a:r>
            <a:r>
              <a:rPr lang="de-DE" sz="1800" dirty="0" smtClean="0"/>
              <a:t>wird </a:t>
            </a:r>
            <a:r>
              <a:rPr lang="de-DE" sz="1800" dirty="0"/>
              <a:t>aus 500 </a:t>
            </a:r>
            <a:r>
              <a:rPr lang="de-DE" sz="1800" dirty="0" smtClean="0"/>
              <a:t>beim Abspeichern automatisch ergänzt</a:t>
            </a:r>
          </a:p>
          <a:p>
            <a:pPr marL="0" indent="0">
              <a:buNone/>
            </a:pPr>
            <a:r>
              <a:rPr lang="de-DE" sz="1800" b="1" dirty="0"/>
              <a:t>$</a:t>
            </a:r>
            <a:r>
              <a:rPr lang="de-DE" sz="1800" b="1" dirty="0" smtClean="0"/>
              <a:t>t</a:t>
            </a:r>
            <a:r>
              <a:rPr lang="de-DE" sz="1800" b="1" dirty="0"/>
              <a:t>	</a:t>
            </a:r>
            <a:r>
              <a:rPr lang="de-DE" sz="1800" b="1" dirty="0" smtClean="0"/>
              <a:t>abweichende Titelfassung </a:t>
            </a:r>
            <a:endParaRPr lang="de-DE" sz="1800" b="1" dirty="0"/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m</a:t>
            </a:r>
            <a:r>
              <a:rPr lang="de-DE" sz="1800" dirty="0"/>
              <a:t>	</a:t>
            </a:r>
            <a:r>
              <a:rPr lang="de-DE" sz="1800" dirty="0" smtClean="0"/>
              <a:t>Besetzung </a:t>
            </a:r>
            <a:r>
              <a:rPr lang="de-DE" sz="1800" dirty="0"/>
              <a:t>mit Zählung </a:t>
            </a:r>
            <a:r>
              <a:rPr lang="de-DE" sz="1800" dirty="0" smtClean="0"/>
              <a:t> (</a:t>
            </a:r>
            <a:r>
              <a:rPr lang="de-DE" sz="1800" dirty="0" err="1" smtClean="0"/>
              <a:t>Vl</a:t>
            </a:r>
            <a:r>
              <a:rPr lang="de-DE" sz="1800" dirty="0" smtClean="0"/>
              <a:t> 1 2); </a:t>
            </a:r>
            <a:r>
              <a:rPr lang="de-DE" sz="1800" dirty="0"/>
              <a:t>wiederholbar für jedes weitere </a:t>
            </a:r>
            <a:r>
              <a:rPr lang="de-DE" sz="1800" dirty="0" err="1"/>
              <a:t>Instr</a:t>
            </a:r>
            <a:r>
              <a:rPr lang="de-DE" sz="1800" dirty="0"/>
              <a:t>.</a:t>
            </a:r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n</a:t>
            </a:r>
            <a:r>
              <a:rPr lang="de-DE" sz="1800" dirty="0"/>
              <a:t>	</a:t>
            </a:r>
            <a:r>
              <a:rPr lang="de-DE" sz="1800" dirty="0" smtClean="0"/>
              <a:t>Zählung </a:t>
            </a:r>
            <a:r>
              <a:rPr lang="de-DE" sz="1800" dirty="0"/>
              <a:t>(Nr., op., Buch, Teil)</a:t>
            </a:r>
          </a:p>
          <a:p>
            <a:pPr marL="0" indent="0">
              <a:buNone/>
            </a:pPr>
            <a:r>
              <a:rPr lang="de-DE" sz="1800" dirty="0" smtClean="0"/>
              <a:t>$f</a:t>
            </a:r>
            <a:r>
              <a:rPr lang="de-DE" sz="1800" dirty="0"/>
              <a:t>	</a:t>
            </a:r>
            <a:r>
              <a:rPr lang="de-DE" sz="1800" dirty="0" smtClean="0"/>
              <a:t>Kompositionsjahr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r</a:t>
            </a:r>
            <a:r>
              <a:rPr lang="de-DE" sz="1800" dirty="0"/>
              <a:t>	</a:t>
            </a:r>
            <a:r>
              <a:rPr lang="de-DE" sz="1800" dirty="0" smtClean="0"/>
              <a:t>Tonart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u</a:t>
            </a:r>
            <a:r>
              <a:rPr lang="de-DE" sz="1800" dirty="0"/>
              <a:t>	</a:t>
            </a:r>
            <a:r>
              <a:rPr lang="de-DE" sz="1800" dirty="0" smtClean="0"/>
              <a:t>Teil </a:t>
            </a:r>
            <a:r>
              <a:rPr lang="de-DE" sz="1800" dirty="0"/>
              <a:t>des Werkes</a:t>
            </a:r>
          </a:p>
          <a:p>
            <a:pPr marL="0" indent="0">
              <a:buNone/>
            </a:pPr>
            <a:r>
              <a:rPr lang="de-DE" sz="1800" dirty="0"/>
              <a:t>$</a:t>
            </a:r>
            <a:r>
              <a:rPr lang="de-DE" sz="1800" dirty="0" smtClean="0"/>
              <a:t>s</a:t>
            </a:r>
            <a:r>
              <a:rPr lang="de-DE" sz="1800" dirty="0"/>
              <a:t>	</a:t>
            </a:r>
            <a:r>
              <a:rPr lang="de-DE" sz="1800" dirty="0" smtClean="0"/>
              <a:t>Fassung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$v</a:t>
            </a:r>
            <a:r>
              <a:rPr lang="de-DE" sz="1800" dirty="0"/>
              <a:t>	</a:t>
            </a:r>
            <a:r>
              <a:rPr lang="de-DE" sz="1800" dirty="0" smtClean="0"/>
              <a:t>Bemerkung</a:t>
            </a:r>
            <a:endParaRPr lang="de-DE" sz="18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481" y="546100"/>
            <a:ext cx="8132763" cy="673100"/>
          </a:xfrm>
        </p:spPr>
        <p:txBody>
          <a:bodyPr/>
          <a:lstStyle/>
          <a:p>
            <a:pPr algn="ctr"/>
            <a:r>
              <a:rPr lang="de-DE" altLang="de-DE" sz="2400" dirty="0" smtClean="0"/>
              <a:t>Gemeinsame Normdatei - GND</a:t>
            </a:r>
            <a:endParaRPr lang="de-DE" altLang="de-DE" sz="2400" dirty="0"/>
          </a:p>
        </p:txBody>
      </p:sp>
      <p:sp>
        <p:nvSpPr>
          <p:cNvPr id="2" name="Ellipse 1"/>
          <p:cNvSpPr/>
          <p:nvPr/>
        </p:nvSpPr>
        <p:spPr bwMode="auto">
          <a:xfrm>
            <a:off x="1466851" y="2833681"/>
            <a:ext cx="1895475" cy="128587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GKD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5857876" y="2833682"/>
            <a:ext cx="1895475" cy="12858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PND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3676649" y="1352549"/>
            <a:ext cx="1895475" cy="128587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SWD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3700461" y="4324349"/>
            <a:ext cx="1895475" cy="1285875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EST-Musik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3667125" y="2833682"/>
            <a:ext cx="1895475" cy="1285875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GND</a:t>
            </a:r>
          </a:p>
        </p:txBody>
      </p:sp>
      <p:sp>
        <p:nvSpPr>
          <p:cNvPr id="3" name="Pfeil nach rechts 2"/>
          <p:cNvSpPr/>
          <p:nvPr/>
        </p:nvSpPr>
        <p:spPr bwMode="auto">
          <a:xfrm>
            <a:off x="3038475" y="3238484"/>
            <a:ext cx="845059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>
            <a:off x="4396353" y="2250947"/>
            <a:ext cx="484632" cy="7749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Pfeil nach links 10"/>
          <p:cNvSpPr/>
          <p:nvPr/>
        </p:nvSpPr>
        <p:spPr bwMode="auto">
          <a:xfrm>
            <a:off x="5321047" y="3234301"/>
            <a:ext cx="803529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Pfeil nach oben 11"/>
          <p:cNvSpPr/>
          <p:nvPr/>
        </p:nvSpPr>
        <p:spPr bwMode="auto">
          <a:xfrm>
            <a:off x="4405881" y="3760655"/>
            <a:ext cx="484632" cy="71780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7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5XX	Beziehungen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dirty="0" smtClean="0"/>
              <a:t>500 $p</a:t>
            </a:r>
            <a:r>
              <a:rPr lang="de-DE" sz="1800" dirty="0"/>
              <a:t>	</a:t>
            </a:r>
            <a:r>
              <a:rPr lang="de-DE" sz="1800" dirty="0" smtClean="0"/>
              <a:t>Komponist</a:t>
            </a:r>
            <a:r>
              <a:rPr lang="de-DE" sz="1800" dirty="0"/>
              <a:t>; Verlinkung </a:t>
            </a:r>
            <a:r>
              <a:rPr lang="de-DE" sz="1800" dirty="0" smtClean="0"/>
              <a:t>F3 </a:t>
            </a:r>
            <a:r>
              <a:rPr lang="de-DE" sz="1800" b="1" dirty="0" smtClean="0"/>
              <a:t>$4</a:t>
            </a:r>
            <a:r>
              <a:rPr lang="de-DE" sz="1800" b="1" dirty="0"/>
              <a:t> </a:t>
            </a:r>
            <a:r>
              <a:rPr lang="de-DE" sz="1800" b="1" dirty="0" smtClean="0"/>
              <a:t>kom1</a:t>
            </a:r>
          </a:p>
          <a:p>
            <a:pPr marL="0" indent="0">
              <a:buNone/>
            </a:pPr>
            <a:r>
              <a:rPr lang="de-DE" sz="1800" dirty="0" smtClean="0"/>
              <a:t>500 $p</a:t>
            </a:r>
            <a:r>
              <a:rPr lang="de-DE" sz="1800" dirty="0"/>
              <a:t>	</a:t>
            </a:r>
            <a:r>
              <a:rPr lang="de-DE" sz="1800" dirty="0" smtClean="0"/>
              <a:t>Komponist</a:t>
            </a:r>
            <a:r>
              <a:rPr lang="de-DE" sz="1800" dirty="0"/>
              <a:t>; Verlinkung F3 </a:t>
            </a:r>
            <a:r>
              <a:rPr lang="de-DE" sz="1800" dirty="0" smtClean="0"/>
              <a:t>$t</a:t>
            </a:r>
            <a:r>
              <a:rPr lang="de-DE" sz="1800" dirty="0"/>
              <a:t> </a:t>
            </a:r>
            <a:r>
              <a:rPr lang="de-DE" sz="1800" dirty="0" smtClean="0"/>
              <a:t>Titel </a:t>
            </a:r>
            <a:r>
              <a:rPr lang="de-DE" sz="1800" dirty="0"/>
              <a:t>des Gesamtwerkes bei Teilen von </a:t>
            </a:r>
            <a:r>
              <a:rPr lang="de-DE" sz="1800" dirty="0" smtClean="0"/>
              <a:t>	Werken</a:t>
            </a:r>
            <a:r>
              <a:rPr lang="de-DE" sz="1800" dirty="0"/>
              <a:t>, Zyklen oder </a:t>
            </a:r>
            <a:r>
              <a:rPr lang="de-DE" sz="1800" dirty="0" smtClean="0"/>
              <a:t>Sammlungen </a:t>
            </a:r>
            <a:r>
              <a:rPr lang="de-DE" sz="1800" b="1" dirty="0" smtClean="0"/>
              <a:t>$4</a:t>
            </a:r>
            <a:r>
              <a:rPr lang="de-DE" sz="1800" b="1" dirty="0"/>
              <a:t> </a:t>
            </a:r>
            <a:r>
              <a:rPr lang="de-DE" sz="1800" b="1" dirty="0" err="1" smtClean="0"/>
              <a:t>obpa</a:t>
            </a:r>
            <a:endParaRPr lang="de-DE" sz="1800" b="1" dirty="0"/>
          </a:p>
          <a:p>
            <a:pPr marL="0" indent="0">
              <a:buNone/>
            </a:pPr>
            <a:r>
              <a:rPr lang="de-DE" sz="1800" dirty="0" smtClean="0"/>
              <a:t>500 $p</a:t>
            </a:r>
            <a:r>
              <a:rPr lang="de-DE" sz="1800" dirty="0"/>
              <a:t>	</a:t>
            </a:r>
            <a:r>
              <a:rPr lang="de-DE" sz="1800" dirty="0" smtClean="0"/>
              <a:t>Komponist</a:t>
            </a:r>
            <a:r>
              <a:rPr lang="de-DE" sz="1800" dirty="0"/>
              <a:t>; Verlinkung F3 </a:t>
            </a:r>
            <a:r>
              <a:rPr lang="de-DE" sz="1800" dirty="0" smtClean="0"/>
              <a:t>$t</a:t>
            </a:r>
            <a:r>
              <a:rPr lang="de-DE" sz="1800" dirty="0"/>
              <a:t> </a:t>
            </a:r>
            <a:r>
              <a:rPr lang="de-DE" sz="1800" dirty="0" smtClean="0"/>
              <a:t>Titel </a:t>
            </a:r>
            <a:r>
              <a:rPr lang="de-DE" sz="1800" dirty="0"/>
              <a:t>der Vorlage bei Fassungen, </a:t>
            </a:r>
            <a:r>
              <a:rPr lang="de-DE" sz="1800" dirty="0" smtClean="0"/>
              <a:t>	Bearbeitungen</a:t>
            </a:r>
            <a:r>
              <a:rPr lang="de-DE" sz="1800" dirty="0"/>
              <a:t>, </a:t>
            </a:r>
            <a:r>
              <a:rPr lang="de-DE" sz="1800" dirty="0" smtClean="0"/>
              <a:t>Libretti </a:t>
            </a:r>
            <a:r>
              <a:rPr lang="de-DE" sz="1800" b="1" dirty="0" smtClean="0"/>
              <a:t>$4</a:t>
            </a:r>
            <a:r>
              <a:rPr lang="de-DE" sz="1800" b="1" dirty="0"/>
              <a:t> </a:t>
            </a:r>
            <a:r>
              <a:rPr lang="de-DE" sz="1800" b="1" dirty="0" smtClean="0"/>
              <a:t>werk</a:t>
            </a:r>
          </a:p>
          <a:p>
            <a:pPr marL="0" indent="0">
              <a:buNone/>
            </a:pPr>
            <a:r>
              <a:rPr lang="de-DE" sz="1800" dirty="0" smtClean="0"/>
              <a:t>548 $a</a:t>
            </a:r>
            <a:r>
              <a:rPr lang="de-DE" sz="1800" dirty="0"/>
              <a:t>	</a:t>
            </a:r>
            <a:r>
              <a:rPr lang="de-DE" sz="1800" dirty="0" smtClean="0"/>
              <a:t>Entstehungsjahr </a:t>
            </a:r>
            <a:r>
              <a:rPr lang="de-DE" sz="1800" b="1" dirty="0" smtClean="0"/>
              <a:t>$4</a:t>
            </a:r>
            <a:r>
              <a:rPr lang="de-DE" sz="1800" b="1" dirty="0"/>
              <a:t> </a:t>
            </a:r>
            <a:r>
              <a:rPr lang="de-DE" sz="1800" b="1" dirty="0" err="1" smtClean="0"/>
              <a:t>dats</a:t>
            </a:r>
            <a:endParaRPr lang="de-DE" sz="1800" b="1" dirty="0"/>
          </a:p>
          <a:p>
            <a:pPr marL="0" indent="0">
              <a:buNone/>
            </a:pPr>
            <a:r>
              <a:rPr lang="de-DE" sz="1800" dirty="0" smtClean="0"/>
              <a:t>550 $s</a:t>
            </a:r>
            <a:r>
              <a:rPr lang="de-DE" sz="1800" dirty="0"/>
              <a:t>	</a:t>
            </a:r>
            <a:r>
              <a:rPr lang="de-DE" sz="1800" dirty="0" smtClean="0"/>
              <a:t>Fassung </a:t>
            </a:r>
            <a:r>
              <a:rPr lang="de-DE" sz="1800" dirty="0"/>
              <a:t>oder Bearbeitung ; Verlinkung </a:t>
            </a:r>
            <a:r>
              <a:rPr lang="de-DE" sz="1800" dirty="0" smtClean="0"/>
              <a:t>F3 </a:t>
            </a:r>
            <a:r>
              <a:rPr lang="de-DE" sz="1800" b="1" dirty="0" smtClean="0"/>
              <a:t>$4</a:t>
            </a:r>
            <a:r>
              <a:rPr lang="de-DE" sz="1800" b="1" dirty="0"/>
              <a:t> </a:t>
            </a:r>
            <a:r>
              <a:rPr lang="de-DE" sz="1800" b="1" dirty="0" err="1" smtClean="0"/>
              <a:t>obin</a:t>
            </a: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sp>
        <p:nvSpPr>
          <p:cNvPr id="6" name="Legende mit Linie 1 5"/>
          <p:cNvSpPr/>
          <p:nvPr/>
        </p:nvSpPr>
        <p:spPr bwMode="auto">
          <a:xfrm>
            <a:off x="5600702" y="1543050"/>
            <a:ext cx="3000375" cy="1304926"/>
          </a:xfrm>
          <a:prstGeom prst="borderCallout1">
            <a:avLst>
              <a:gd name="adj1" fmla="val 52346"/>
              <a:gd name="adj2" fmla="val -1079"/>
              <a:gd name="adj3" fmla="val 89886"/>
              <a:gd name="adj4" fmla="val -2698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om1=Komponist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solidFill>
                  <a:srgbClr val="C00000"/>
                </a:solidFill>
                <a:latin typeface="+mn-lt"/>
              </a:rPr>
              <a:t>k</a:t>
            </a:r>
            <a:r>
              <a:rPr lang="de-DE" sz="1600" dirty="0" err="1" smtClean="0">
                <a:solidFill>
                  <a:srgbClr val="C00000"/>
                </a:solidFill>
                <a:latin typeface="+mn-lt"/>
              </a:rPr>
              <a:t>oma</a:t>
            </a: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=weiterer Komponist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>
                <a:solidFill>
                  <a:srgbClr val="C00000"/>
                </a:solidFill>
                <a:latin typeface="+mn-lt"/>
              </a:rPr>
              <a:t>a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uta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=Textverfasser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>
                <a:solidFill>
                  <a:srgbClr val="C00000"/>
                </a:solidFill>
                <a:latin typeface="+mn-lt"/>
              </a:rPr>
              <a:t>libr</a:t>
            </a: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=Librettist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w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ＭＳ Ｐゴシック" pitchFamily="34" charset="-128"/>
              </a:rPr>
              <a:t>eitere über STRG F8</a:t>
            </a:r>
          </a:p>
        </p:txBody>
      </p:sp>
      <p:sp>
        <p:nvSpPr>
          <p:cNvPr id="7" name="Legende mit Linie 1 6"/>
          <p:cNvSpPr/>
          <p:nvPr/>
        </p:nvSpPr>
        <p:spPr bwMode="auto">
          <a:xfrm>
            <a:off x="4038601" y="4972050"/>
            <a:ext cx="4438649" cy="876300"/>
          </a:xfrm>
          <a:prstGeom prst="borderCallout1">
            <a:avLst>
              <a:gd name="adj1" fmla="val 52346"/>
              <a:gd name="adj2" fmla="val -1079"/>
              <a:gd name="adj3" fmla="val -13375"/>
              <a:gd name="adj4" fmla="val -3085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Auch in 380 und 382 zerlegte Sachbegriffe, die in der GND präkombiniert vorhanden sind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z.B. Violinkonzert (</a:t>
            </a:r>
            <a:r>
              <a:rPr lang="de-DE" sz="1600" dirty="0" err="1" smtClean="0">
                <a:solidFill>
                  <a:srgbClr val="C00000"/>
                </a:solidFill>
                <a:latin typeface="+mn-lt"/>
              </a:rPr>
              <a:t>Konzert+Violine</a:t>
            </a: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37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sz="1800" dirty="0" smtClean="0"/>
              <a:t>Libretti – Datensatz für das musikalische Werk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600" b="1" dirty="0" smtClean="0"/>
              <a:t>	093 $a</a:t>
            </a:r>
            <a:r>
              <a:rPr lang="de-DE" sz="1600" dirty="0"/>
              <a:t>	</a:t>
            </a:r>
            <a:r>
              <a:rPr lang="de-DE" sz="1600" b="1" dirty="0" err="1"/>
              <a:t>wim</a:t>
            </a:r>
            <a:r>
              <a:rPr lang="de-DE" sz="1600" b="1" dirty="0"/>
              <a:t> 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100 $p</a:t>
            </a:r>
            <a:r>
              <a:rPr lang="de-DE" sz="1600" dirty="0"/>
              <a:t>	</a:t>
            </a:r>
            <a:r>
              <a:rPr lang="de-DE" sz="1600" dirty="0" smtClean="0"/>
              <a:t>Komponist $t</a:t>
            </a:r>
            <a:r>
              <a:rPr lang="de-DE" sz="1600" dirty="0"/>
              <a:t> </a:t>
            </a:r>
            <a:r>
              <a:rPr lang="de-DE" sz="1600" dirty="0" smtClean="0"/>
              <a:t>Titel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500 $p</a:t>
            </a:r>
            <a:r>
              <a:rPr lang="de-DE" sz="1600" dirty="0"/>
              <a:t>	</a:t>
            </a:r>
            <a:r>
              <a:rPr lang="de-DE" sz="1600" dirty="0" smtClean="0"/>
              <a:t>Komponist $4</a:t>
            </a:r>
            <a:r>
              <a:rPr lang="de-DE" sz="1600" dirty="0"/>
              <a:t> </a:t>
            </a:r>
            <a:r>
              <a:rPr lang="de-DE" sz="1600" dirty="0" smtClean="0"/>
              <a:t>kom1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	500 $p</a:t>
            </a:r>
            <a:r>
              <a:rPr lang="de-DE" sz="1600" b="1" dirty="0"/>
              <a:t>	Textverfasser (nicht </a:t>
            </a:r>
            <a:r>
              <a:rPr lang="de-DE" sz="1600" b="1" dirty="0" smtClean="0"/>
              <a:t>Musiktheater)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err="1" smtClean="0"/>
              <a:t>auta</a:t>
            </a:r>
            <a:r>
              <a:rPr lang="de-DE" sz="1600" b="1" dirty="0" smtClean="0"/>
              <a:t> </a:t>
            </a:r>
          </a:p>
          <a:p>
            <a:pPr marL="0" indent="0">
              <a:buNone/>
            </a:pPr>
            <a:r>
              <a:rPr lang="de-DE" sz="1600" b="1" dirty="0" smtClean="0"/>
              <a:t>	ODER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	500 $p</a:t>
            </a:r>
            <a:r>
              <a:rPr lang="de-DE" sz="1600" b="1" dirty="0"/>
              <a:t>	</a:t>
            </a:r>
            <a:r>
              <a:rPr lang="de-DE" sz="1600" b="1" dirty="0" smtClean="0"/>
              <a:t>Librettist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err="1" smtClean="0"/>
              <a:t>libr</a:t>
            </a:r>
            <a:endParaRPr lang="de-DE" sz="1600" b="1" dirty="0" smtClean="0"/>
          </a:p>
          <a:p>
            <a:pPr marL="0" indent="0">
              <a:buNone/>
            </a:pPr>
            <a:endParaRPr lang="de-DE" sz="1800" b="1" dirty="0"/>
          </a:p>
          <a:p>
            <a:pPr marL="457200" lvl="1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sz="1800" dirty="0"/>
              <a:t>Libretto von mehreren Komponisten </a:t>
            </a:r>
            <a:r>
              <a:rPr lang="de-DE" sz="1800" dirty="0" smtClean="0"/>
              <a:t>vertont </a:t>
            </a:r>
            <a:r>
              <a:rPr lang="de-DE" sz="1800" dirty="0" smtClean="0">
                <a:latin typeface="Times New Roman"/>
                <a:cs typeface="Times New Roman"/>
              </a:rPr>
              <a:t>→</a:t>
            </a:r>
            <a:r>
              <a:rPr lang="de-DE" sz="1800" dirty="0" smtClean="0"/>
              <a:t> </a:t>
            </a:r>
            <a:r>
              <a:rPr lang="de-DE" sz="1800" dirty="0"/>
              <a:t>eigener Datensatz für literarisches </a:t>
            </a:r>
            <a:r>
              <a:rPr lang="de-DE" sz="1800" dirty="0" smtClean="0"/>
              <a:t>Werk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600" b="1" dirty="0" smtClean="0"/>
              <a:t>	093 $a</a:t>
            </a:r>
            <a:r>
              <a:rPr lang="de-DE" sz="1600" dirty="0"/>
              <a:t>	</a:t>
            </a:r>
            <a:r>
              <a:rPr lang="de-DE" sz="1600" b="1" dirty="0" err="1"/>
              <a:t>wit</a:t>
            </a:r>
            <a:r>
              <a:rPr lang="de-DE" sz="1600" b="1" dirty="0"/>
              <a:t> (literarisches Werk)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100 $p</a:t>
            </a:r>
            <a:r>
              <a:rPr lang="de-DE" sz="1600" dirty="0"/>
              <a:t>	</a:t>
            </a:r>
            <a:r>
              <a:rPr lang="de-DE" sz="1600" dirty="0" smtClean="0"/>
              <a:t>Librettist $t</a:t>
            </a:r>
            <a:r>
              <a:rPr lang="de-DE" sz="1600" dirty="0"/>
              <a:t> </a:t>
            </a:r>
            <a:r>
              <a:rPr lang="de-DE" sz="1600" dirty="0" smtClean="0"/>
              <a:t>Titel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h</a:t>
            </a:r>
            <a:r>
              <a:rPr lang="de-DE" sz="1600" b="1" dirty="0"/>
              <a:t> </a:t>
            </a:r>
            <a:r>
              <a:rPr lang="de-DE" sz="1600" b="1" dirty="0" smtClean="0"/>
              <a:t>Libretto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500 $p</a:t>
            </a:r>
            <a:r>
              <a:rPr lang="de-DE" sz="1600" dirty="0"/>
              <a:t>	</a:t>
            </a:r>
            <a:r>
              <a:rPr lang="de-DE" sz="1600" dirty="0" smtClean="0"/>
              <a:t>Librettist 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smtClean="0"/>
              <a:t>aut1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	550 $s</a:t>
            </a:r>
            <a:r>
              <a:rPr lang="de-DE" sz="1600" b="1" dirty="0"/>
              <a:t>	</a:t>
            </a:r>
            <a:r>
              <a:rPr lang="de-DE" sz="1600" b="1" dirty="0" smtClean="0"/>
              <a:t>Libretto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err="1" smtClean="0"/>
              <a:t>obin</a:t>
            </a:r>
            <a:endParaRPr lang="de-DE" sz="1600" b="1" dirty="0"/>
          </a:p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sz="1600" b="1" dirty="0" smtClean="0"/>
              <a:t>	093 $a</a:t>
            </a:r>
            <a:r>
              <a:rPr lang="de-DE" sz="1600" dirty="0"/>
              <a:t>	</a:t>
            </a:r>
            <a:r>
              <a:rPr lang="de-DE" sz="1600" b="1" dirty="0" err="1"/>
              <a:t>wim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100 $p</a:t>
            </a:r>
            <a:r>
              <a:rPr lang="de-DE" sz="1600" dirty="0"/>
              <a:t>	</a:t>
            </a:r>
            <a:r>
              <a:rPr lang="de-DE" sz="1600" dirty="0" smtClean="0"/>
              <a:t>Komponist $t</a:t>
            </a:r>
            <a:r>
              <a:rPr lang="de-DE" sz="1600" dirty="0"/>
              <a:t> </a:t>
            </a:r>
            <a:r>
              <a:rPr lang="de-DE" sz="1600" dirty="0" smtClean="0"/>
              <a:t>Titel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500 $p</a:t>
            </a:r>
            <a:r>
              <a:rPr lang="de-DE" sz="1600" dirty="0"/>
              <a:t>	</a:t>
            </a:r>
            <a:r>
              <a:rPr lang="de-DE" sz="1600" dirty="0" smtClean="0"/>
              <a:t>Komponist $4</a:t>
            </a:r>
            <a:r>
              <a:rPr lang="de-DE" sz="1600" dirty="0"/>
              <a:t> </a:t>
            </a:r>
            <a:r>
              <a:rPr lang="de-DE" sz="1600" dirty="0" smtClean="0"/>
              <a:t>kom1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	500 $p</a:t>
            </a:r>
            <a:r>
              <a:rPr lang="de-DE" sz="1600" b="1" dirty="0"/>
              <a:t>	</a:t>
            </a:r>
            <a:r>
              <a:rPr lang="de-DE" sz="1600" b="1" dirty="0" smtClean="0"/>
              <a:t>Librettist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err="1" smtClean="0"/>
              <a:t>libr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	500 $p</a:t>
            </a:r>
            <a:r>
              <a:rPr lang="de-DE" sz="1600" b="1" dirty="0"/>
              <a:t>	</a:t>
            </a:r>
            <a:r>
              <a:rPr lang="de-DE" sz="1600" b="1" dirty="0" smtClean="0"/>
              <a:t>Librettist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t</a:t>
            </a:r>
            <a:r>
              <a:rPr lang="de-DE" sz="1600" b="1" dirty="0"/>
              <a:t> </a:t>
            </a:r>
            <a:r>
              <a:rPr lang="de-DE" sz="1600" b="1" dirty="0" smtClean="0"/>
              <a:t>Titel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h</a:t>
            </a:r>
            <a:r>
              <a:rPr lang="de-DE" sz="1600" b="1" dirty="0"/>
              <a:t> </a:t>
            </a:r>
            <a:r>
              <a:rPr lang="de-DE" sz="1600" b="1" dirty="0" smtClean="0"/>
              <a:t>Libretto</a:t>
            </a:r>
            <a:r>
              <a:rPr lang="de-DE" sz="1600" dirty="0"/>
              <a:t> </a:t>
            </a:r>
            <a:r>
              <a:rPr lang="de-DE" sz="1600" dirty="0" smtClean="0"/>
              <a:t>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smtClean="0"/>
              <a:t>werk</a:t>
            </a:r>
            <a:endParaRPr lang="de-DE" sz="16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b="1" dirty="0"/>
          </a:p>
          <a:p>
            <a:pPr marL="457200" lvl="1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sz="1800" dirty="0" smtClean="0"/>
              <a:t>Lyrik - </a:t>
            </a:r>
            <a:r>
              <a:rPr lang="de-DE" sz="1800" dirty="0"/>
              <a:t>Werke der Literatur, die nicht zur Vertonung vorgesehen </a:t>
            </a:r>
            <a:r>
              <a:rPr lang="de-DE" sz="1800" dirty="0" smtClean="0"/>
              <a:t>waren</a:t>
            </a:r>
          </a:p>
          <a:p>
            <a:pPr marL="0" lv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1600" b="1" dirty="0" smtClean="0"/>
              <a:t>	093 $a</a:t>
            </a:r>
            <a:r>
              <a:rPr lang="de-DE" sz="1600" dirty="0"/>
              <a:t>	</a:t>
            </a:r>
            <a:r>
              <a:rPr lang="de-DE" sz="1600" b="1" dirty="0" err="1"/>
              <a:t>wim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100 $p</a:t>
            </a:r>
            <a:r>
              <a:rPr lang="de-DE" sz="1600" dirty="0"/>
              <a:t>	</a:t>
            </a:r>
            <a:r>
              <a:rPr lang="de-DE" sz="1600" dirty="0" smtClean="0"/>
              <a:t>Komponist $t</a:t>
            </a:r>
            <a:r>
              <a:rPr lang="de-DE" sz="1600" dirty="0"/>
              <a:t> </a:t>
            </a:r>
            <a:r>
              <a:rPr lang="de-DE" sz="1600" dirty="0" smtClean="0"/>
              <a:t>Titel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500 $p</a:t>
            </a:r>
            <a:r>
              <a:rPr lang="de-DE" sz="1600" dirty="0"/>
              <a:t>	</a:t>
            </a:r>
            <a:r>
              <a:rPr lang="de-DE" sz="1600" dirty="0" smtClean="0"/>
              <a:t>Komponist $4</a:t>
            </a:r>
            <a:r>
              <a:rPr lang="de-DE" sz="1600" dirty="0"/>
              <a:t> </a:t>
            </a:r>
            <a:r>
              <a:rPr lang="de-DE" sz="1600" dirty="0" smtClean="0"/>
              <a:t>kom1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500 $p</a:t>
            </a:r>
            <a:r>
              <a:rPr lang="de-DE" sz="1600" dirty="0"/>
              <a:t>	</a:t>
            </a:r>
            <a:r>
              <a:rPr lang="de-DE" sz="1600" dirty="0" smtClean="0"/>
              <a:t>Textverfasser</a:t>
            </a:r>
            <a:r>
              <a:rPr lang="de-DE" sz="1600" dirty="0"/>
              <a:t> </a:t>
            </a:r>
            <a:r>
              <a:rPr lang="de-DE" sz="1600" dirty="0" smtClean="0"/>
              <a:t>$t</a:t>
            </a:r>
            <a:r>
              <a:rPr lang="de-DE" sz="1600" dirty="0"/>
              <a:t> </a:t>
            </a:r>
            <a:r>
              <a:rPr lang="de-DE" sz="1600" dirty="0" smtClean="0"/>
              <a:t>Titel 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smtClean="0"/>
              <a:t>werk </a:t>
            </a:r>
            <a:r>
              <a:rPr lang="de-DE" sz="1600" dirty="0"/>
              <a:t>(vollständig vertonter Text)</a:t>
            </a:r>
          </a:p>
          <a:p>
            <a:pPr marL="0" indent="0">
              <a:buNone/>
            </a:pPr>
            <a:r>
              <a:rPr lang="de-DE" sz="1600" dirty="0" smtClean="0"/>
              <a:t>	500 $p</a:t>
            </a:r>
            <a:r>
              <a:rPr lang="de-DE" sz="1600" dirty="0"/>
              <a:t>	</a:t>
            </a:r>
            <a:r>
              <a:rPr lang="de-DE" sz="1600" dirty="0" smtClean="0"/>
              <a:t>Textverfasser $t</a:t>
            </a:r>
            <a:r>
              <a:rPr lang="de-DE" sz="1600" dirty="0"/>
              <a:t> </a:t>
            </a:r>
            <a:r>
              <a:rPr lang="de-DE" sz="1600" dirty="0" smtClean="0"/>
              <a:t>Titel $</a:t>
            </a:r>
            <a:r>
              <a:rPr lang="de-DE" sz="1600" b="1" dirty="0" smtClean="0"/>
              <a:t>4</a:t>
            </a:r>
            <a:r>
              <a:rPr lang="de-DE" sz="1600" b="1" dirty="0"/>
              <a:t> </a:t>
            </a:r>
            <a:r>
              <a:rPr lang="de-DE" sz="1600" b="1" dirty="0" err="1" smtClean="0"/>
              <a:t>vorl</a:t>
            </a:r>
            <a:r>
              <a:rPr lang="de-DE" sz="1600" b="1" dirty="0" smtClean="0"/>
              <a:t> </a:t>
            </a:r>
            <a:r>
              <a:rPr lang="de-DE" sz="1600" dirty="0"/>
              <a:t>(Roman, </a:t>
            </a:r>
            <a:r>
              <a:rPr lang="de-DE" sz="1600" dirty="0" smtClean="0"/>
              <a:t>Theaterstück)</a:t>
            </a:r>
            <a:endParaRPr lang="de-DE" sz="16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b="1" dirty="0"/>
          </a:p>
          <a:p>
            <a:pPr marL="457200" lvl="1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6XX	Bemerkungen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dirty="0" smtClean="0"/>
              <a:t>670 $a</a:t>
            </a:r>
            <a:r>
              <a:rPr lang="de-DE" sz="1800" dirty="0"/>
              <a:t>	</a:t>
            </a:r>
            <a:r>
              <a:rPr lang="de-DE" sz="1800" dirty="0" smtClean="0"/>
              <a:t>Werkverzeichnisse, Nachschlagewerke</a:t>
            </a:r>
            <a:r>
              <a:rPr lang="de-DE" sz="1800" dirty="0"/>
              <a:t>, Vorlage </a:t>
            </a:r>
            <a:r>
              <a:rPr lang="de-DE" sz="1800" dirty="0" smtClean="0"/>
              <a:t>usw</a:t>
            </a:r>
            <a:r>
              <a:rPr lang="de-DE" sz="1800" dirty="0"/>
              <a:t>.;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 smtClean="0"/>
              <a:t>für </a:t>
            </a:r>
            <a:r>
              <a:rPr lang="de-DE" sz="1800" dirty="0"/>
              <a:t>jede Quelle zu </a:t>
            </a:r>
            <a:r>
              <a:rPr lang="de-DE" sz="1800" dirty="0" smtClean="0"/>
              <a:t>wiederholen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b="1" dirty="0" smtClean="0"/>
              <a:t>$b</a:t>
            </a:r>
            <a:r>
              <a:rPr lang="de-DE" sz="1800" b="1" dirty="0"/>
              <a:t> </a:t>
            </a:r>
            <a:r>
              <a:rPr lang="de-DE" sz="1800" dirty="0" smtClean="0"/>
              <a:t>erläuternder </a:t>
            </a:r>
            <a:r>
              <a:rPr lang="de-DE" sz="1800" dirty="0"/>
              <a:t>Text; Stand: Datum WWW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b="1" dirty="0" smtClean="0"/>
              <a:t>$u</a:t>
            </a:r>
            <a:r>
              <a:rPr lang="de-DE" sz="1800" dirty="0"/>
              <a:t> </a:t>
            </a:r>
            <a:r>
              <a:rPr lang="de-DE" sz="1800" dirty="0" smtClean="0"/>
              <a:t>URL</a:t>
            </a: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678 $b</a:t>
            </a:r>
            <a:r>
              <a:rPr lang="de-DE" sz="1800" dirty="0"/>
              <a:t>	</a:t>
            </a:r>
            <a:r>
              <a:rPr lang="de-DE" sz="1800" dirty="0" err="1" smtClean="0"/>
              <a:t>biogr</a:t>
            </a:r>
            <a:r>
              <a:rPr lang="de-DE" sz="1800" dirty="0"/>
              <a:t>./</a:t>
            </a:r>
            <a:r>
              <a:rPr lang="de-DE" sz="1800" dirty="0" err="1"/>
              <a:t>histor</a:t>
            </a:r>
            <a:r>
              <a:rPr lang="de-DE" sz="1800" dirty="0"/>
              <a:t>. Angaben ; Freitext ; bei Bedarf</a:t>
            </a:r>
          </a:p>
          <a:p>
            <a:pPr marL="0" indent="0">
              <a:buNone/>
            </a:pPr>
            <a:r>
              <a:rPr lang="de-DE" sz="1800" dirty="0" smtClean="0"/>
              <a:t>679 $a</a:t>
            </a:r>
            <a:r>
              <a:rPr lang="de-DE" sz="1800" dirty="0"/>
              <a:t>	</a:t>
            </a:r>
            <a:r>
              <a:rPr lang="de-DE" sz="1800" dirty="0" smtClean="0"/>
              <a:t>Definition ; Freitext</a:t>
            </a:r>
            <a:r>
              <a:rPr lang="de-DE" sz="1800" dirty="0"/>
              <a:t>; bei Bedarf; z.B. Erklärung zu unterschiedlicher </a:t>
            </a:r>
          </a:p>
          <a:p>
            <a:pPr marL="0" indent="0">
              <a:buNone/>
            </a:pPr>
            <a:r>
              <a:rPr lang="de-DE" sz="1800" dirty="0" smtClean="0"/>
              <a:t>	Werkzählung</a:t>
            </a:r>
            <a:endParaRPr lang="de-DE" sz="18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0XX	Kontrollfelder, Nummern, Codes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/>
              <a:t>043 $a</a:t>
            </a:r>
            <a:r>
              <a:rPr lang="de-DE" sz="1800" dirty="0"/>
              <a:t>	</a:t>
            </a:r>
            <a:r>
              <a:rPr lang="de-DE" sz="1800" dirty="0" smtClean="0"/>
              <a:t>Ländercode ; Auswahlliste </a:t>
            </a:r>
            <a:r>
              <a:rPr lang="de-DE" sz="1800" dirty="0"/>
              <a:t>mit STRG F8</a:t>
            </a:r>
          </a:p>
          <a:p>
            <a:pPr marL="0" indent="0">
              <a:buNone/>
            </a:pPr>
            <a:r>
              <a:rPr lang="de-DE" sz="1800" b="1" dirty="0" smtClean="0"/>
              <a:t>093 $a</a:t>
            </a:r>
            <a:r>
              <a:rPr lang="de-DE" sz="1800" dirty="0"/>
              <a:t>	</a:t>
            </a:r>
            <a:r>
              <a:rPr lang="de-DE" sz="1800" dirty="0" err="1" smtClean="0"/>
              <a:t>wim</a:t>
            </a:r>
            <a:r>
              <a:rPr lang="de-DE" sz="1800" dirty="0" smtClean="0"/>
              <a:t> oder </a:t>
            </a:r>
            <a:r>
              <a:rPr lang="de-DE" sz="1800" dirty="0" err="1" smtClean="0"/>
              <a:t>wif</a:t>
            </a:r>
            <a:r>
              <a:rPr lang="de-DE" sz="1800" dirty="0" smtClean="0"/>
              <a:t> (</a:t>
            </a:r>
            <a:r>
              <a:rPr lang="de-DE" sz="1800" dirty="0" err="1" smtClean="0"/>
              <a:t>Entitätencode</a:t>
            </a:r>
            <a:r>
              <a:rPr lang="de-DE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095 $a</a:t>
            </a:r>
            <a:r>
              <a:rPr lang="en-US" sz="1800" dirty="0"/>
              <a:t>	</a:t>
            </a:r>
            <a:r>
              <a:rPr lang="en-US" sz="1800" dirty="0" smtClean="0"/>
              <a:t>3 (</a:t>
            </a:r>
            <a:r>
              <a:rPr lang="en-US" sz="1800" dirty="0" err="1" smtClean="0"/>
              <a:t>Kataloglevel</a:t>
            </a:r>
            <a:r>
              <a:rPr lang="en-US" sz="1800" dirty="0" smtClean="0"/>
              <a:t>)</a:t>
            </a:r>
            <a:endParaRPr lang="de-DE" sz="1800" dirty="0"/>
          </a:p>
          <a:p>
            <a:pPr marL="0" indent="0">
              <a:buNone/>
            </a:pPr>
            <a:r>
              <a:rPr lang="en-US" sz="1800" dirty="0" smtClean="0"/>
              <a:t>097 $a</a:t>
            </a:r>
            <a:r>
              <a:rPr lang="en-US" sz="1800" dirty="0"/>
              <a:t>	</a:t>
            </a:r>
            <a:r>
              <a:rPr lang="en-US" sz="1800" dirty="0" smtClean="0"/>
              <a:t>u (</a:t>
            </a:r>
            <a:r>
              <a:rPr lang="en-US" sz="1800" dirty="0" err="1" smtClean="0"/>
              <a:t>Satztyp</a:t>
            </a:r>
            <a:r>
              <a:rPr lang="en-US" sz="1800" dirty="0" smtClean="0"/>
              <a:t>: </a:t>
            </a:r>
            <a:r>
              <a:rPr lang="en-US" sz="1800" dirty="0" err="1" smtClean="0"/>
              <a:t>Werk</a:t>
            </a:r>
            <a:r>
              <a:rPr lang="en-US" sz="1800" dirty="0"/>
              <a:t>)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098 $a</a:t>
            </a:r>
            <a:r>
              <a:rPr lang="de-DE" sz="1800" dirty="0"/>
              <a:t>	</a:t>
            </a:r>
            <a:r>
              <a:rPr lang="de-DE" sz="1800" b="1" dirty="0" smtClean="0"/>
              <a:t>f </a:t>
            </a:r>
            <a:r>
              <a:rPr lang="de-DE" sz="1800" dirty="0" smtClean="0"/>
              <a:t>(Teilbestandskennzeichen FE)</a:t>
            </a:r>
          </a:p>
          <a:p>
            <a:pPr marL="0" indent="0">
              <a:buNone/>
            </a:pPr>
            <a:r>
              <a:rPr lang="de-DE" sz="1800" dirty="0" smtClean="0"/>
              <a:t>       </a:t>
            </a:r>
            <a:r>
              <a:rPr lang="de-DE" sz="1800" b="1" dirty="0" smtClean="0"/>
              <a:t>$a m </a:t>
            </a:r>
            <a:r>
              <a:rPr lang="de-DE" sz="1800" dirty="0" smtClean="0"/>
              <a:t>(Musik) bei </a:t>
            </a:r>
            <a:r>
              <a:rPr lang="de-DE" sz="1800" dirty="0"/>
              <a:t>Korrektur/Ergänzung von </a:t>
            </a:r>
            <a:r>
              <a:rPr lang="de-DE" sz="1800" dirty="0" smtClean="0"/>
              <a:t>SE-Sätzen zu ergänzen</a:t>
            </a:r>
            <a:endParaRPr lang="de-DE" sz="1800" dirty="0"/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GND-Anwendungsbestimmungen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Urheberwerke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 smtClean="0"/>
              <a:t>110 $k</a:t>
            </a:r>
            <a:r>
              <a:rPr lang="de-DE" sz="1800" dirty="0"/>
              <a:t> </a:t>
            </a:r>
            <a:r>
              <a:rPr lang="de-DE" sz="1800" dirty="0" smtClean="0"/>
              <a:t>Benennung der Körperschaft $t Titel</a:t>
            </a:r>
          </a:p>
          <a:p>
            <a:pPr marL="0" indent="0">
              <a:buNone/>
            </a:pPr>
            <a:r>
              <a:rPr lang="de-DE" sz="1800" b="1" dirty="0" smtClean="0"/>
              <a:t>410 $k</a:t>
            </a:r>
            <a:r>
              <a:rPr lang="de-DE" sz="1800" dirty="0"/>
              <a:t> </a:t>
            </a:r>
            <a:r>
              <a:rPr lang="de-DE" sz="1800" dirty="0" smtClean="0"/>
              <a:t>Körperschaft $t</a:t>
            </a:r>
            <a:r>
              <a:rPr lang="de-DE" sz="1800" dirty="0"/>
              <a:t> </a:t>
            </a:r>
            <a:r>
              <a:rPr lang="de-DE" sz="1800" dirty="0" smtClean="0"/>
              <a:t>abweichende Titelfassung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510 $k</a:t>
            </a:r>
            <a:r>
              <a:rPr lang="de-DE" sz="1800" dirty="0"/>
              <a:t> </a:t>
            </a:r>
            <a:r>
              <a:rPr lang="de-DE" sz="1800" dirty="0" smtClean="0"/>
              <a:t>Urheber</a:t>
            </a:r>
            <a:r>
              <a:rPr lang="de-DE" sz="1800" dirty="0"/>
              <a:t>; Verlinkung </a:t>
            </a:r>
            <a:r>
              <a:rPr lang="de-DE" sz="1800" dirty="0" smtClean="0"/>
              <a:t>F3 $4</a:t>
            </a:r>
            <a:r>
              <a:rPr lang="de-DE" sz="1800" dirty="0"/>
              <a:t> </a:t>
            </a:r>
            <a:r>
              <a:rPr lang="de-DE" sz="1800" dirty="0" smtClean="0"/>
              <a:t>kom1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	</a:t>
            </a:r>
            <a:r>
              <a:rPr lang="de-DE" sz="1600" b="1" dirty="0" smtClean="0">
                <a:solidFill>
                  <a:srgbClr val="C00000"/>
                </a:solidFill>
              </a:rPr>
              <a:t>110 $k</a:t>
            </a:r>
            <a:r>
              <a:rPr lang="de-DE" sz="1600" dirty="0" smtClean="0">
                <a:solidFill>
                  <a:srgbClr val="C00000"/>
                </a:solidFill>
              </a:rPr>
              <a:t> &lt;&lt;The&gt;&gt; Beatles $t White Album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C00000"/>
                </a:solidFill>
              </a:rPr>
              <a:t>	</a:t>
            </a:r>
            <a:r>
              <a:rPr lang="de-DE" sz="1600" b="1" dirty="0" smtClean="0">
                <a:solidFill>
                  <a:srgbClr val="C00000"/>
                </a:solidFill>
              </a:rPr>
              <a:t>510 $k </a:t>
            </a:r>
            <a:r>
              <a:rPr lang="de-DE" sz="1600" dirty="0" smtClean="0">
                <a:solidFill>
                  <a:srgbClr val="C00000"/>
                </a:solidFill>
              </a:rPr>
              <a:t>&lt;&lt;</a:t>
            </a:r>
            <a:r>
              <a:rPr lang="de-DE" sz="1600" dirty="0">
                <a:solidFill>
                  <a:srgbClr val="C00000"/>
                </a:solidFill>
              </a:rPr>
              <a:t>The&gt;&gt; Beatles </a:t>
            </a:r>
            <a:r>
              <a:rPr lang="de-DE" sz="1600" dirty="0" smtClean="0">
                <a:solidFill>
                  <a:srgbClr val="C00000"/>
                </a:solidFill>
              </a:rPr>
              <a:t>$4 </a:t>
            </a:r>
            <a:r>
              <a:rPr lang="de-DE" sz="1600" b="1" dirty="0" smtClean="0">
                <a:solidFill>
                  <a:srgbClr val="C00000"/>
                </a:solidFill>
              </a:rPr>
              <a:t>kom1</a:t>
            </a:r>
            <a:endParaRPr 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800" dirty="0" smtClean="0"/>
          </a:p>
          <a:p>
            <a:endParaRPr lang="de-DE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b="1" dirty="0" smtClean="0"/>
              <a:t>Beispiele</a:t>
            </a:r>
            <a:endParaRPr lang="de-DE" altLang="de-DE" sz="1800" b="1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sz="1800" dirty="0" smtClean="0"/>
              <a:t>Komponistenwerk mit Individualsachtitel</a:t>
            </a:r>
            <a:endParaRPr lang="de-DE" sz="1800" dirty="0"/>
          </a:p>
          <a:p>
            <a:pPr marL="0" indent="0">
              <a:buNone/>
            </a:pPr>
            <a:endParaRPr lang="de-DE" altLang="de-DE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altLang="de-DE" sz="18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100 $p Mozart, Wolfgang Amadeus $d 1756-1791 </a:t>
            </a: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      $t &lt;&lt;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Eine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&gt;&gt;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kleine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Nachtmusik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380 $a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Serenade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Streichorchester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500 $p </a:t>
            </a:r>
            <a:r>
              <a:rPr lang="fr-FR" altLang="de-DE" sz="1600" dirty="0">
                <a:solidFill>
                  <a:srgbClr val="C00000"/>
                </a:solidFill>
              </a:rPr>
              <a:t>Mozart, Wolfgang Amadeus $d 1756-1791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kom1 $9</a:t>
            </a:r>
            <a:r>
              <a:rPr lang="fr-FR" altLang="de-DE" sz="1600" dirty="0">
                <a:solidFill>
                  <a:srgbClr val="C00000"/>
                </a:solidFill>
              </a:rPr>
              <a:t>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Komponistenwerk</a:t>
            </a:r>
            <a:r>
              <a:rPr lang="fr-FR" altLang="de-DE" sz="1800" dirty="0" smtClean="0"/>
              <a:t> mit </a:t>
            </a:r>
            <a:r>
              <a:rPr lang="fr-FR" altLang="de-DE" sz="1800" dirty="0" err="1" smtClean="0"/>
              <a:t>Formalsachtitel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Schmidt, Franz $d 1874-1939 </a:t>
            </a: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      $t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Präludien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und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Fugen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$m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Org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$r A-Dur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380 $a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Präludium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380 $a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Fuge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Orgel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 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382 $s 1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384 $a A-Dur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500 $p </a:t>
            </a:r>
            <a:r>
              <a:rPr lang="fr-FR" altLang="de-DE" sz="1600" dirty="0">
                <a:solidFill>
                  <a:srgbClr val="C00000"/>
                </a:solidFill>
              </a:rPr>
              <a:t>Schmidt, Franz $d 1874-1939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b="1" dirty="0" smtClean="0"/>
              <a:t>GND-Datenformat</a:t>
            </a:r>
            <a:endParaRPr lang="de-DE" altLang="de-DE" sz="1800" b="1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8" y="1981201"/>
            <a:ext cx="843121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Besetzungen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Herzogenberg</a:t>
            </a:r>
            <a:r>
              <a:rPr lang="fr-FR" altLang="de-DE" sz="1600" dirty="0" smtClean="0">
                <a:solidFill>
                  <a:srgbClr val="C00000"/>
                </a:solidFill>
              </a:rPr>
              <a:t>, Heinrich &lt;&lt;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von</a:t>
            </a:r>
            <a:r>
              <a:rPr lang="fr-FR" altLang="de-DE" sz="1600" dirty="0" smtClean="0">
                <a:solidFill>
                  <a:srgbClr val="C00000"/>
                </a:solidFill>
              </a:rPr>
              <a:t>&gt;&gt; $d 1843-1900 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       $t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Notturni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$m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Singst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. 1 2 3 4 $m Kl </a:t>
            </a:r>
            <a:r>
              <a:rPr lang="fr-FR" altLang="de-DE" sz="1600" dirty="0" smtClean="0">
                <a:solidFill>
                  <a:srgbClr val="C00000"/>
                </a:solidFill>
              </a:rPr>
              <a:t>$n op. 22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380 $a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Notturno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>
                <a:solidFill>
                  <a:srgbClr val="C00000"/>
                </a:solidFill>
              </a:rPr>
              <a:t>$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9 </a:t>
            </a:r>
            <a:r>
              <a:rPr lang="fr-FR" altLang="de-DE" sz="1600" dirty="0" smtClean="0">
                <a:solidFill>
                  <a:srgbClr val="C00000"/>
                </a:solidFill>
              </a:rPr>
              <a:t>(</a:t>
            </a:r>
            <a:r>
              <a:rPr lang="fr-FR" altLang="de-DE" sz="1600" dirty="0">
                <a:solidFill>
                  <a:srgbClr val="C00000"/>
                </a:solidFill>
              </a:rPr>
              <a:t>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Gesangsstimme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$n 4 </a:t>
            </a:r>
            <a:r>
              <a:rPr lang="fr-FR" altLang="de-DE" sz="1600" dirty="0" smtClean="0">
                <a:solidFill>
                  <a:srgbClr val="C00000"/>
                </a:solidFill>
              </a:rPr>
              <a:t>$9(DE-588)…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</a:t>
            </a:r>
            <a:r>
              <a:rPr lang="fr-FR" altLang="de-DE" sz="1600" b="1" dirty="0">
                <a:solidFill>
                  <a:srgbClr val="C00000"/>
                </a:solidFill>
              </a:rPr>
              <a:t>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Klavier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>
                <a:solidFill>
                  <a:srgbClr val="C00000"/>
                </a:solidFill>
              </a:rPr>
              <a:t>$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9 </a:t>
            </a:r>
            <a:r>
              <a:rPr lang="fr-FR" altLang="de-DE" sz="1600" dirty="0" smtClean="0">
                <a:solidFill>
                  <a:srgbClr val="C00000"/>
                </a:solidFill>
              </a:rPr>
              <a:t>(</a:t>
            </a:r>
            <a:r>
              <a:rPr lang="fr-FR" altLang="de-DE" sz="1600" dirty="0">
                <a:solidFill>
                  <a:srgbClr val="C00000"/>
                </a:solidFill>
              </a:rPr>
              <a:t>DE-588)…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382 $s 5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383 $b op. 22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500 $p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Herzogenberg</a:t>
            </a:r>
            <a:r>
              <a:rPr lang="fr-FR" altLang="de-DE" sz="1600" dirty="0" smtClean="0">
                <a:solidFill>
                  <a:srgbClr val="C00000"/>
                </a:solidFill>
              </a:rPr>
              <a:t>, Heinrich &lt;&lt;</a:t>
            </a:r>
            <a:r>
              <a:rPr lang="fr-FR" altLang="de-DE" sz="1600" dirty="0" err="1">
                <a:solidFill>
                  <a:srgbClr val="C00000"/>
                </a:solidFill>
              </a:rPr>
              <a:t>von</a:t>
            </a:r>
            <a:r>
              <a:rPr lang="fr-FR" altLang="de-DE" sz="1600" dirty="0">
                <a:solidFill>
                  <a:srgbClr val="C00000"/>
                </a:solidFill>
              </a:rPr>
              <a:t>&gt;&gt; $d 1843-1900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Besetzungen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Telemann, Georg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Philipp</a:t>
            </a:r>
            <a:r>
              <a:rPr lang="fr-FR" altLang="de-DE" sz="1600" dirty="0" smtClean="0">
                <a:solidFill>
                  <a:srgbClr val="C00000"/>
                </a:solidFill>
              </a:rPr>
              <a:t> $d 1681-1767 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       $t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Konzerte</a:t>
            </a:r>
            <a:r>
              <a:rPr lang="fr-FR" altLang="de-DE" sz="1600" dirty="0">
                <a:solidFill>
                  <a:srgbClr val="C00000"/>
                </a:solidFill>
              </a:rPr>
              <a:t>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$m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Vl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1 2 $m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Orch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$n TWV 52 A 2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380 $a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Konzert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382 $a Violine $n 2 </a:t>
            </a:r>
            <a:r>
              <a:rPr lang="fr-FR" altLang="de-DE" sz="1600" dirty="0" smtClean="0">
                <a:solidFill>
                  <a:srgbClr val="C00000"/>
                </a:solidFill>
              </a:rPr>
              <a:t>$9(DE-588)…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</a:t>
            </a:r>
            <a:r>
              <a:rPr lang="fr-FR" altLang="de-DE" sz="1600" b="1" dirty="0">
                <a:solidFill>
                  <a:srgbClr val="C00000"/>
                </a:solidFill>
              </a:rPr>
              <a:t>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Orchester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383 $c </a:t>
            </a:r>
            <a:r>
              <a:rPr lang="fr-FR" altLang="de-DE" sz="1600" dirty="0">
                <a:solidFill>
                  <a:srgbClr val="C00000"/>
                </a:solidFill>
              </a:rPr>
              <a:t>TWV 52 A </a:t>
            </a:r>
            <a:r>
              <a:rPr lang="fr-FR" altLang="de-DE" sz="1600" dirty="0" smtClean="0">
                <a:solidFill>
                  <a:srgbClr val="C00000"/>
                </a:solidFill>
              </a:rPr>
              <a:t>2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384 $a A-Dur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500 $p </a:t>
            </a:r>
            <a:r>
              <a:rPr lang="fr-FR" altLang="de-DE" sz="1600" dirty="0">
                <a:solidFill>
                  <a:srgbClr val="C00000"/>
                </a:solidFill>
              </a:rPr>
              <a:t>Telemann, Georg </a:t>
            </a:r>
            <a:r>
              <a:rPr lang="fr-FR" altLang="de-DE" sz="1600" dirty="0" err="1">
                <a:solidFill>
                  <a:srgbClr val="C00000"/>
                </a:solidFill>
              </a:rPr>
              <a:t>Philipp</a:t>
            </a:r>
            <a:r>
              <a:rPr lang="fr-FR" altLang="de-DE" sz="1600" dirty="0">
                <a:solidFill>
                  <a:srgbClr val="C00000"/>
                </a:solidFill>
              </a:rPr>
              <a:t> $d 1681-1767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Alternativbesetzungen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Brahms, Johannes $d 1833-1897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$t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Sonaten</a:t>
            </a:r>
            <a:r>
              <a:rPr lang="fr-FR" altLang="de-DE" sz="1600" dirty="0" smtClean="0">
                <a:solidFill>
                  <a:srgbClr val="C00000"/>
                </a:solidFill>
              </a:rPr>
              <a:t> $m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Klar</a:t>
            </a:r>
            <a:r>
              <a:rPr lang="fr-FR" altLang="de-DE" sz="1600" dirty="0" smtClean="0">
                <a:solidFill>
                  <a:srgbClr val="C00000"/>
                </a:solidFill>
              </a:rPr>
              <a:t> $m Kl $n op. 120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380 $a Sonate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382 $a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Klarinette</a:t>
            </a:r>
            <a:r>
              <a:rPr lang="fr-FR" altLang="de-DE" sz="1600" dirty="0" smtClean="0">
                <a:solidFill>
                  <a:srgbClr val="C00000"/>
                </a:solidFill>
              </a:rPr>
              <a:t> $9(DE-588)…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382 $</a:t>
            </a:r>
            <a:r>
              <a:rPr lang="fr-FR" altLang="de-DE" sz="1600" dirty="0">
                <a:solidFill>
                  <a:srgbClr val="C00000"/>
                </a:solidFill>
              </a:rPr>
              <a:t>a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Klavier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382 $p Viola $v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Alternativ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für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Klarinette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382 $s 2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383 $b op. 120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500 $p </a:t>
            </a:r>
            <a:r>
              <a:rPr lang="fr-FR" altLang="de-DE" sz="1600" dirty="0">
                <a:solidFill>
                  <a:srgbClr val="C00000"/>
                </a:solidFill>
              </a:rPr>
              <a:t>Brahms, Johannes $d 1833-1897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Kompositionsjahr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Telemann, Georg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Philipp</a:t>
            </a:r>
            <a:r>
              <a:rPr lang="fr-FR" altLang="de-DE" sz="1600" dirty="0" smtClean="0">
                <a:solidFill>
                  <a:srgbClr val="C00000"/>
                </a:solidFill>
              </a:rPr>
              <a:t> $d 1681-1767 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       $t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Konzerte</a:t>
            </a:r>
            <a:r>
              <a:rPr lang="fr-FR" altLang="de-DE" sz="1600" dirty="0" smtClean="0">
                <a:solidFill>
                  <a:srgbClr val="C00000"/>
                </a:solidFill>
              </a:rPr>
              <a:t> $m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Vl</a:t>
            </a:r>
            <a:r>
              <a:rPr lang="fr-FR" altLang="de-DE" sz="1600" dirty="0" smtClean="0">
                <a:solidFill>
                  <a:srgbClr val="C00000"/>
                </a:solidFill>
              </a:rPr>
              <a:t> 1 2 $m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Orch</a:t>
            </a:r>
            <a:r>
              <a:rPr lang="fr-FR" altLang="de-DE" sz="1600" dirty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$n TWV 52 g 1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500 $p </a:t>
            </a:r>
            <a:r>
              <a:rPr lang="fr-FR" altLang="de-DE" sz="1600" dirty="0">
                <a:solidFill>
                  <a:srgbClr val="C00000"/>
                </a:solidFill>
              </a:rPr>
              <a:t>Telemann, Georg </a:t>
            </a:r>
            <a:r>
              <a:rPr lang="fr-FR" altLang="de-DE" sz="1600" dirty="0" err="1">
                <a:solidFill>
                  <a:srgbClr val="C00000"/>
                </a:solidFill>
              </a:rPr>
              <a:t>Philipp</a:t>
            </a:r>
            <a:r>
              <a:rPr lang="fr-FR" altLang="de-DE" sz="1600" dirty="0">
                <a:solidFill>
                  <a:srgbClr val="C00000"/>
                </a:solidFill>
              </a:rPr>
              <a:t> $d 1681-1767 $</a:t>
            </a:r>
            <a:r>
              <a:rPr lang="fr-FR" altLang="de-DE" sz="1600" dirty="0" smtClean="0">
                <a:solidFill>
                  <a:srgbClr val="C00000"/>
                </a:solidFill>
              </a:rPr>
              <a:t>4kom1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548 $a 1712 $4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dats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r>
              <a:rPr lang="fr-FR" altLang="de-DE" sz="1800" dirty="0" err="1" smtClean="0"/>
              <a:t>Erscheinungsjahr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457200" lvl="1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Meda</a:t>
            </a:r>
            <a:r>
              <a:rPr lang="fr-FR" altLang="de-DE" sz="1600" dirty="0" smtClean="0">
                <a:solidFill>
                  <a:srgbClr val="C00000"/>
                </a:solidFill>
              </a:rPr>
              <a:t>, Bianca Maria $d ca. 17.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Jh</a:t>
            </a:r>
            <a:r>
              <a:rPr lang="fr-FR" altLang="de-DE" sz="1600" dirty="0" smtClean="0">
                <a:solidFill>
                  <a:srgbClr val="C00000"/>
                </a:solidFill>
              </a:rPr>
              <a:t>. $t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Motetten</a:t>
            </a:r>
            <a:r>
              <a:rPr lang="fr-FR" altLang="de-DE" sz="1600" dirty="0" smtClean="0">
                <a:solidFill>
                  <a:srgbClr val="C00000"/>
                </a:solidFill>
              </a:rPr>
              <a:t> $f 1691</a:t>
            </a:r>
          </a:p>
          <a:p>
            <a:pPr marL="457200" lvl="1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500 $</a:t>
            </a:r>
            <a:r>
              <a:rPr lang="fr-FR" altLang="de-DE" sz="1600" dirty="0">
                <a:solidFill>
                  <a:srgbClr val="C00000"/>
                </a:solidFill>
              </a:rPr>
              <a:t>p </a:t>
            </a:r>
            <a:r>
              <a:rPr lang="fr-FR" altLang="de-DE" sz="1600" dirty="0" err="1">
                <a:solidFill>
                  <a:srgbClr val="C00000"/>
                </a:solidFill>
              </a:rPr>
              <a:t>Meda</a:t>
            </a:r>
            <a:r>
              <a:rPr lang="fr-FR" altLang="de-DE" sz="1600" dirty="0">
                <a:solidFill>
                  <a:srgbClr val="C00000"/>
                </a:solidFill>
              </a:rPr>
              <a:t>, Bianca Maria $d ca. 17. </a:t>
            </a:r>
            <a:r>
              <a:rPr lang="fr-FR" altLang="de-DE" sz="1600" dirty="0" err="1">
                <a:solidFill>
                  <a:srgbClr val="C00000"/>
                </a:solidFill>
              </a:rPr>
              <a:t>Jh</a:t>
            </a:r>
            <a:r>
              <a:rPr lang="fr-FR" altLang="de-DE" sz="1600" dirty="0">
                <a:solidFill>
                  <a:srgbClr val="C00000"/>
                </a:solidFill>
              </a:rPr>
              <a:t>. $</a:t>
            </a:r>
            <a:r>
              <a:rPr lang="fr-FR" altLang="de-DE" sz="1600" dirty="0" smtClean="0">
                <a:solidFill>
                  <a:srgbClr val="C00000"/>
                </a:solidFill>
              </a:rPr>
              <a:t>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548 $</a:t>
            </a:r>
            <a:r>
              <a:rPr lang="fr-FR" altLang="de-DE" sz="1600" b="1" dirty="0">
                <a:solidFill>
                  <a:srgbClr val="C00000"/>
                </a:solidFill>
              </a:rPr>
              <a:t>a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1691 </a:t>
            </a:r>
            <a:r>
              <a:rPr lang="fr-FR" altLang="de-DE" sz="1600" b="1" dirty="0">
                <a:solidFill>
                  <a:srgbClr val="C00000"/>
                </a:solidFill>
              </a:rPr>
              <a:t>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datj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Zählung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ohne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Überordnungsbeziehung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100 $p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Badings</a:t>
            </a:r>
            <a:r>
              <a:rPr lang="fr-FR" altLang="de-DE" sz="1600" dirty="0" smtClean="0">
                <a:solidFill>
                  <a:srgbClr val="C00000"/>
                </a:solidFill>
              </a:rPr>
              <a:t>,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Henk</a:t>
            </a:r>
            <a:r>
              <a:rPr lang="fr-FR" altLang="de-DE" sz="1600" dirty="0" smtClean="0">
                <a:solidFill>
                  <a:srgbClr val="C00000"/>
                </a:solidFill>
              </a:rPr>
              <a:t> $d 1907-1987 $t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Sinfonien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$n Nr. 10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383 $a Nr. 10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</a:t>
            </a:r>
            <a:r>
              <a:rPr lang="fr-FR" altLang="de-DE" sz="1600" dirty="0">
                <a:solidFill>
                  <a:srgbClr val="C00000"/>
                </a:solidFill>
              </a:rPr>
              <a:t>p </a:t>
            </a:r>
            <a:r>
              <a:rPr lang="fr-FR" altLang="de-DE" sz="1600" dirty="0" err="1">
                <a:solidFill>
                  <a:srgbClr val="C00000"/>
                </a:solidFill>
              </a:rPr>
              <a:t>Badings</a:t>
            </a:r>
            <a:r>
              <a:rPr lang="fr-FR" altLang="de-DE" sz="1600" dirty="0">
                <a:solidFill>
                  <a:srgbClr val="C00000"/>
                </a:solidFill>
              </a:rPr>
              <a:t>, </a:t>
            </a:r>
            <a:r>
              <a:rPr lang="fr-FR" altLang="de-DE" sz="1600" dirty="0" err="1">
                <a:solidFill>
                  <a:srgbClr val="C00000"/>
                </a:solidFill>
              </a:rPr>
              <a:t>Henk</a:t>
            </a:r>
            <a:r>
              <a:rPr lang="fr-FR" altLang="de-DE" sz="1600" dirty="0">
                <a:solidFill>
                  <a:srgbClr val="C00000"/>
                </a:solidFill>
              </a:rPr>
              <a:t> $d 1907-1987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r>
              <a:rPr lang="fr-FR" altLang="de-DE" sz="1800" dirty="0" err="1" smtClean="0"/>
              <a:t>Zählung</a:t>
            </a:r>
            <a:r>
              <a:rPr lang="fr-FR" altLang="de-DE" sz="1800" dirty="0" smtClean="0"/>
              <a:t> mit </a:t>
            </a:r>
            <a:r>
              <a:rPr lang="fr-FR" altLang="de-DE" sz="1800" dirty="0" err="1" smtClean="0"/>
              <a:t>Überordnungsbeziehung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100 $</a:t>
            </a:r>
            <a:r>
              <a:rPr lang="fr-FR" altLang="de-DE" sz="1600" dirty="0">
                <a:solidFill>
                  <a:srgbClr val="C00000"/>
                </a:solidFill>
              </a:rPr>
              <a:t>p </a:t>
            </a:r>
            <a:r>
              <a:rPr lang="fr-FR" altLang="de-DE" sz="1600" dirty="0" smtClean="0">
                <a:solidFill>
                  <a:srgbClr val="C00000"/>
                </a:solidFill>
              </a:rPr>
              <a:t>Bach, Johann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Sebastian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$d </a:t>
            </a:r>
            <a:r>
              <a:rPr lang="fr-FR" altLang="de-DE" sz="1600" dirty="0" smtClean="0">
                <a:solidFill>
                  <a:srgbClr val="C00000"/>
                </a:solidFill>
              </a:rPr>
              <a:t>1685-1750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</a:t>
            </a:r>
            <a:r>
              <a:rPr lang="fr-FR" altLang="de-DE" sz="1600" dirty="0">
                <a:solidFill>
                  <a:srgbClr val="C00000"/>
                </a:solidFill>
              </a:rPr>
              <a:t>t </a:t>
            </a:r>
            <a:r>
              <a:rPr lang="fr-FR" altLang="de-DE" sz="1600" dirty="0" smtClean="0">
                <a:solidFill>
                  <a:srgbClr val="C00000"/>
                </a:solidFill>
              </a:rPr>
              <a:t>&lt;&lt;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Das</a:t>
            </a:r>
            <a:r>
              <a:rPr lang="fr-FR" altLang="de-DE" sz="1600" dirty="0" smtClean="0">
                <a:solidFill>
                  <a:srgbClr val="C00000"/>
                </a:solidFill>
              </a:rPr>
              <a:t>&gt;&gt;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wohltemperierte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Klavier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>
                <a:solidFill>
                  <a:srgbClr val="C00000"/>
                </a:solidFill>
              </a:rPr>
              <a:t>$n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Teil 1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383 $</a:t>
            </a:r>
            <a:r>
              <a:rPr lang="fr-FR" altLang="de-DE" sz="1600" b="1" dirty="0">
                <a:solidFill>
                  <a:srgbClr val="C00000"/>
                </a:solidFill>
              </a:rPr>
              <a:t>a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Teil 1</a:t>
            </a: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383 $c BWV 846-869</a:t>
            </a: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500 $</a:t>
            </a:r>
            <a:r>
              <a:rPr lang="fr-FR" altLang="de-DE" sz="1600" dirty="0">
                <a:solidFill>
                  <a:srgbClr val="C00000"/>
                </a:solidFill>
              </a:rPr>
              <a:t>p Bach, Johann </a:t>
            </a:r>
            <a:r>
              <a:rPr lang="fr-FR" altLang="de-DE" sz="1600" dirty="0" err="1">
                <a:solidFill>
                  <a:srgbClr val="C00000"/>
                </a:solidFill>
              </a:rPr>
              <a:t>Sebastian</a:t>
            </a:r>
            <a:r>
              <a:rPr lang="fr-FR" altLang="de-DE" sz="1600" dirty="0">
                <a:solidFill>
                  <a:srgbClr val="C00000"/>
                </a:solidFill>
              </a:rPr>
              <a:t> $d 1685-1750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p Bach, Johann </a:t>
            </a:r>
            <a:r>
              <a:rPr lang="fr-FR" altLang="de-DE" sz="1600" dirty="0" err="1">
                <a:solidFill>
                  <a:srgbClr val="C00000"/>
                </a:solidFill>
              </a:rPr>
              <a:t>Sebastian</a:t>
            </a:r>
            <a:r>
              <a:rPr lang="fr-FR" altLang="de-DE" sz="1600" dirty="0">
                <a:solidFill>
                  <a:srgbClr val="C00000"/>
                </a:solidFill>
              </a:rPr>
              <a:t> $d 1685-1750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</a:t>
            </a:r>
            <a:r>
              <a:rPr lang="fr-FR" altLang="de-DE" sz="1600" dirty="0">
                <a:solidFill>
                  <a:srgbClr val="C00000"/>
                </a:solidFill>
              </a:rPr>
              <a:t>t &lt;&lt;</a:t>
            </a:r>
            <a:r>
              <a:rPr lang="fr-FR" altLang="de-DE" sz="1600" dirty="0" err="1">
                <a:solidFill>
                  <a:srgbClr val="C00000"/>
                </a:solidFill>
              </a:rPr>
              <a:t>Das</a:t>
            </a:r>
            <a:r>
              <a:rPr lang="fr-FR" altLang="de-DE" sz="1600" dirty="0">
                <a:solidFill>
                  <a:srgbClr val="C00000"/>
                </a:solidFill>
              </a:rPr>
              <a:t>&gt;&gt;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wohltemperierte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Klavier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obpa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Teile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Werken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100 $p Haydn, Joseph $d 1732-1809 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$t &lt;&lt;Die&gt;&gt;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Jahreszeiten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$u Welche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Labung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für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die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Seele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380 $a Arie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b="1" dirty="0" smtClean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382 $a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Sopran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382 $a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Orchester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500 $</a:t>
            </a:r>
            <a:r>
              <a:rPr lang="fr-FR" altLang="de-DE" sz="1600" dirty="0">
                <a:solidFill>
                  <a:srgbClr val="C00000"/>
                </a:solidFill>
              </a:rPr>
              <a:t>p Haydn, Joseph $d 1732-1809 </a:t>
            </a:r>
            <a:r>
              <a:rPr lang="fr-FR" altLang="de-DE" sz="1600" dirty="0" smtClean="0">
                <a:solidFill>
                  <a:srgbClr val="C00000"/>
                </a:solidFill>
              </a:rPr>
              <a:t>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fr-FR" altLang="de-DE" sz="1600" dirty="0" smtClean="0">
                <a:solidFill>
                  <a:srgbClr val="C00000"/>
                </a:solidFill>
              </a:rPr>
              <a:t>$p </a:t>
            </a:r>
            <a:r>
              <a:rPr lang="fr-FR" altLang="de-DE" sz="1600" dirty="0">
                <a:solidFill>
                  <a:srgbClr val="C00000"/>
                </a:solidFill>
              </a:rPr>
              <a:t>Haydn, Joseph $d 1732-1809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</a:t>
            </a:r>
            <a:r>
              <a:rPr lang="fr-FR" altLang="de-DE" sz="1600" dirty="0">
                <a:solidFill>
                  <a:srgbClr val="C00000"/>
                </a:solidFill>
              </a:rPr>
              <a:t>t &lt;&lt;Die&gt;&gt;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Jahreszeiten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obpa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9(DE-588)…</a:t>
            </a: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Teile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Teilen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Werken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100 $</a:t>
            </a:r>
            <a:r>
              <a:rPr lang="fr-FR" altLang="de-DE" sz="1600" dirty="0">
                <a:solidFill>
                  <a:srgbClr val="C00000"/>
                </a:solidFill>
              </a:rPr>
              <a:t>p Bach, Johann </a:t>
            </a:r>
            <a:r>
              <a:rPr lang="fr-FR" altLang="de-DE" sz="1600" dirty="0" err="1">
                <a:solidFill>
                  <a:srgbClr val="C00000"/>
                </a:solidFill>
              </a:rPr>
              <a:t>Sebastian</a:t>
            </a:r>
            <a:r>
              <a:rPr lang="fr-FR" altLang="de-DE" sz="1600" dirty="0">
                <a:solidFill>
                  <a:srgbClr val="C00000"/>
                </a:solidFill>
              </a:rPr>
              <a:t> $d 1685-1750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</a:t>
            </a:r>
            <a:r>
              <a:rPr lang="fr-FR" altLang="de-DE" sz="1600" dirty="0">
                <a:solidFill>
                  <a:srgbClr val="C00000"/>
                </a:solidFill>
              </a:rPr>
              <a:t>t &lt;&lt;</a:t>
            </a:r>
            <a:r>
              <a:rPr lang="fr-FR" altLang="de-DE" sz="1600" dirty="0" err="1">
                <a:solidFill>
                  <a:srgbClr val="C00000"/>
                </a:solidFill>
              </a:rPr>
              <a:t>Das</a:t>
            </a:r>
            <a:r>
              <a:rPr lang="fr-FR" altLang="de-DE" sz="1600" dirty="0">
                <a:solidFill>
                  <a:srgbClr val="C00000"/>
                </a:solidFill>
              </a:rPr>
              <a:t>&gt;&gt; </a:t>
            </a:r>
            <a:r>
              <a:rPr lang="fr-FR" altLang="de-DE" sz="1600" dirty="0" err="1">
                <a:solidFill>
                  <a:srgbClr val="C00000"/>
                </a:solidFill>
              </a:rPr>
              <a:t>wohltemperierte</a:t>
            </a:r>
            <a:r>
              <a:rPr lang="fr-FR" altLang="de-DE" sz="1600" dirty="0">
                <a:solidFill>
                  <a:srgbClr val="C00000"/>
                </a:solidFill>
              </a:rPr>
              <a:t>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Klavier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$n Teil </a:t>
            </a:r>
            <a:r>
              <a:rPr lang="fr-FR" altLang="de-DE" sz="1600" dirty="0" smtClean="0">
                <a:solidFill>
                  <a:srgbClr val="C00000"/>
                </a:solidFill>
              </a:rPr>
              <a:t>1 </a:t>
            </a: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      $u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Präludium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und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Fuge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$n BWV 861 $u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Fuge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383 $</a:t>
            </a:r>
            <a:r>
              <a:rPr lang="fr-FR" altLang="de-DE" sz="1600" dirty="0">
                <a:solidFill>
                  <a:srgbClr val="C00000"/>
                </a:solidFill>
              </a:rPr>
              <a:t>a Teil </a:t>
            </a:r>
            <a:r>
              <a:rPr lang="fr-FR" altLang="de-DE" sz="1600" dirty="0" smtClean="0">
                <a:solidFill>
                  <a:srgbClr val="C00000"/>
                </a:solidFill>
              </a:rPr>
              <a:t>1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383 $c BWV 861</a:t>
            </a: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500 $</a:t>
            </a:r>
            <a:r>
              <a:rPr lang="fr-FR" altLang="de-DE" sz="1600" dirty="0">
                <a:solidFill>
                  <a:srgbClr val="C00000"/>
                </a:solidFill>
              </a:rPr>
              <a:t>p Bach, Johann </a:t>
            </a:r>
            <a:r>
              <a:rPr lang="fr-FR" altLang="de-DE" sz="1600" dirty="0" err="1">
                <a:solidFill>
                  <a:srgbClr val="C00000"/>
                </a:solidFill>
              </a:rPr>
              <a:t>Sebastian</a:t>
            </a:r>
            <a:r>
              <a:rPr lang="fr-FR" altLang="de-DE" sz="1600" dirty="0">
                <a:solidFill>
                  <a:srgbClr val="C00000"/>
                </a:solidFill>
              </a:rPr>
              <a:t> $d 1685-1750 $</a:t>
            </a:r>
            <a:r>
              <a:rPr lang="fr-FR" altLang="de-DE" sz="1600" dirty="0" smtClean="0">
                <a:solidFill>
                  <a:srgbClr val="C00000"/>
                </a:solidFill>
              </a:rPr>
              <a:t>4 kom1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p Bach, Johann </a:t>
            </a:r>
            <a:r>
              <a:rPr lang="fr-FR" altLang="de-DE" sz="1600" dirty="0" err="1">
                <a:solidFill>
                  <a:srgbClr val="C00000"/>
                </a:solidFill>
              </a:rPr>
              <a:t>Sebastian</a:t>
            </a:r>
            <a:r>
              <a:rPr lang="fr-FR" altLang="de-DE" sz="1600" dirty="0">
                <a:solidFill>
                  <a:srgbClr val="C00000"/>
                </a:solidFill>
              </a:rPr>
              <a:t> $d 1685-1750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 $</a:t>
            </a:r>
            <a:r>
              <a:rPr lang="fr-FR" altLang="de-DE" sz="1600" dirty="0">
                <a:solidFill>
                  <a:srgbClr val="C00000"/>
                </a:solidFill>
              </a:rPr>
              <a:t>t &lt;&lt;</a:t>
            </a:r>
            <a:r>
              <a:rPr lang="fr-FR" altLang="de-DE" sz="1600" dirty="0" err="1">
                <a:solidFill>
                  <a:srgbClr val="C00000"/>
                </a:solidFill>
              </a:rPr>
              <a:t>Das</a:t>
            </a:r>
            <a:r>
              <a:rPr lang="fr-FR" altLang="de-DE" sz="1600" dirty="0">
                <a:solidFill>
                  <a:srgbClr val="C00000"/>
                </a:solidFill>
              </a:rPr>
              <a:t>&gt;&gt;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wohltemperierte</a:t>
            </a:r>
            <a:r>
              <a:rPr lang="fr-FR" altLang="de-DE" sz="1600" dirty="0">
                <a:solidFill>
                  <a:srgbClr val="C00000"/>
                </a:solidFill>
              </a:rPr>
              <a:t> </a:t>
            </a:r>
            <a:r>
              <a:rPr lang="fr-FR" altLang="de-DE" sz="1600" dirty="0" err="1" smtClean="0">
                <a:solidFill>
                  <a:srgbClr val="C00000"/>
                </a:solidFill>
              </a:rPr>
              <a:t>Klavier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$n Teil 1 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      $</a:t>
            </a:r>
            <a:r>
              <a:rPr lang="fr-FR" altLang="de-DE" sz="1600" b="1" dirty="0">
                <a:solidFill>
                  <a:srgbClr val="C00000"/>
                </a:solidFill>
              </a:rPr>
              <a:t>u </a:t>
            </a:r>
            <a:r>
              <a:rPr lang="fr-FR" altLang="de-DE" sz="1600" b="1" dirty="0" err="1">
                <a:solidFill>
                  <a:srgbClr val="C00000"/>
                </a:solidFill>
              </a:rPr>
              <a:t>Präludium</a:t>
            </a:r>
            <a:r>
              <a:rPr lang="fr-FR" altLang="de-DE" sz="1600" b="1" dirty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>
                <a:solidFill>
                  <a:srgbClr val="C00000"/>
                </a:solidFill>
              </a:rPr>
              <a:t>und</a:t>
            </a:r>
            <a:r>
              <a:rPr lang="fr-FR" altLang="de-DE" sz="1600" b="1" dirty="0">
                <a:solidFill>
                  <a:srgbClr val="C00000"/>
                </a:solidFill>
              </a:rPr>
              <a:t> </a:t>
            </a:r>
            <a:r>
              <a:rPr lang="fr-FR" altLang="de-DE" sz="1600" b="1" dirty="0" err="1">
                <a:solidFill>
                  <a:srgbClr val="C00000"/>
                </a:solidFill>
              </a:rPr>
              <a:t>Fuge</a:t>
            </a:r>
            <a:r>
              <a:rPr lang="fr-FR" altLang="de-DE" sz="1600" b="1" dirty="0">
                <a:solidFill>
                  <a:srgbClr val="C00000"/>
                </a:solidFill>
              </a:rPr>
              <a:t> $n BWV 861</a:t>
            </a:r>
            <a:r>
              <a:rPr lang="fr-FR" altLang="de-DE" sz="1600" dirty="0" smtClean="0">
                <a:solidFill>
                  <a:srgbClr val="C00000"/>
                </a:solidFill>
              </a:rPr>
              <a:t> </a:t>
            </a:r>
            <a:r>
              <a:rPr lang="fr-FR" altLang="de-DE" sz="1600" b="1" dirty="0">
                <a:solidFill>
                  <a:srgbClr val="C00000"/>
                </a:solidFill>
              </a:rPr>
              <a:t>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obpa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9(DE-588)…</a:t>
            </a: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383587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Fassungen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Werken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de-DE" altLang="de-DE" sz="1600" b="1" dirty="0" smtClean="0">
                <a:solidFill>
                  <a:srgbClr val="C00000"/>
                </a:solidFill>
              </a:rPr>
              <a:t>	093 $a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wif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</a:t>
            </a:r>
            <a:r>
              <a:rPr lang="de-DE" altLang="de-DE" sz="1600" dirty="0">
                <a:solidFill>
                  <a:srgbClr val="C00000"/>
                </a:solidFill>
              </a:rPr>
              <a:t>Stockhausen, Karlheinz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1928-2007 </a:t>
            </a:r>
            <a:r>
              <a:rPr lang="de-DE" altLang="de-DE" sz="1600" dirty="0">
                <a:solidFill>
                  <a:srgbClr val="C00000"/>
                </a:solidFill>
              </a:rPr>
              <a:t>$</a:t>
            </a:r>
            <a:r>
              <a:rPr lang="de-DE" altLang="de-DE" sz="1600" dirty="0" smtClean="0">
                <a:solidFill>
                  <a:srgbClr val="C00000"/>
                </a:solidFill>
              </a:rPr>
              <a:t>t Amour </a:t>
            </a:r>
            <a:r>
              <a:rPr lang="de-DE" altLang="de-DE" sz="1600" b="1" dirty="0">
                <a:solidFill>
                  <a:srgbClr val="C00000"/>
                </a:solidFill>
              </a:rPr>
              <a:t>$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s Fassung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Fl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</a:t>
            </a:r>
            <a:r>
              <a:rPr lang="de-DE" altLang="de-DE" sz="1600" dirty="0">
                <a:solidFill>
                  <a:srgbClr val="C00000"/>
                </a:solidFill>
              </a:rPr>
              <a:t>Stockhausen, Karlheinz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1928-2007 $4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de-DE" altLang="de-DE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</a:t>
            </a:r>
            <a:r>
              <a:rPr lang="de-DE" altLang="de-DE" sz="1600" dirty="0">
                <a:solidFill>
                  <a:srgbClr val="C00000"/>
                </a:solidFill>
              </a:rPr>
              <a:t>p Stockhausen, Karlheinz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1928-2007 </a:t>
            </a:r>
            <a:r>
              <a:rPr lang="de-DE" altLang="de-DE" sz="1600" dirty="0">
                <a:solidFill>
                  <a:srgbClr val="C00000"/>
                </a:solidFill>
              </a:rPr>
              <a:t>$</a:t>
            </a:r>
            <a:r>
              <a:rPr lang="de-DE" altLang="de-DE" sz="1600" dirty="0" smtClean="0">
                <a:solidFill>
                  <a:srgbClr val="C00000"/>
                </a:solidFill>
              </a:rPr>
              <a:t>t Amour </a:t>
            </a:r>
            <a:r>
              <a:rPr lang="de-DE" altLang="de-DE" sz="1600" b="1" dirty="0">
                <a:solidFill>
                  <a:srgbClr val="C00000"/>
                </a:solidFill>
              </a:rPr>
              <a:t>$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4 werk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548 $a 1981 $4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dats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550 $p Fassung $4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obin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457200" lvl="1" indent="0">
              <a:buNone/>
            </a:pPr>
            <a:endParaRPr lang="de-DE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Fassungen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Teilen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Werken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093 $a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wif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Grieg, Edvard </a:t>
            </a:r>
            <a:r>
              <a:rPr lang="de-DE" altLang="de-DE" sz="1600" dirty="0">
                <a:solidFill>
                  <a:srgbClr val="C00000"/>
                </a:solidFill>
              </a:rPr>
              <a:t>$</a:t>
            </a:r>
            <a:r>
              <a:rPr lang="de-DE" altLang="de-DE" sz="1600" dirty="0" smtClean="0">
                <a:solidFill>
                  <a:srgbClr val="C00000"/>
                </a:solidFill>
              </a:rPr>
              <a:t>d 1843-1907 </a:t>
            </a:r>
          </a:p>
          <a:p>
            <a:pPr marL="457200" lvl="1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dirty="0" smtClean="0">
                <a:solidFill>
                  <a:srgbClr val="C00000"/>
                </a:solidFill>
              </a:rPr>
              <a:t>       $t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Symfoniske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</a:rPr>
              <a:t>danser</a:t>
            </a:r>
            <a:r>
              <a:rPr lang="de-DE" altLang="de-DE" sz="1600" dirty="0" smtClean="0">
                <a:solidFill>
                  <a:srgbClr val="C00000"/>
                </a:solidFill>
              </a:rPr>
              <a:t> 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$u Tanz $n Nr. 2 $s Fassung </a:t>
            </a:r>
            <a:r>
              <a:rPr lang="de-DE" altLang="de-DE" sz="1600" b="1" dirty="0" err="1" smtClean="0">
                <a:solidFill>
                  <a:srgbClr val="C00000"/>
                </a:solidFill>
              </a:rPr>
              <a:t>Orch</a:t>
            </a:r>
            <a:endParaRPr lang="de-DE" altLang="de-DE" sz="16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b="1" dirty="0" smtClean="0">
                <a:solidFill>
                  <a:srgbClr val="C00000"/>
                </a:solidFill>
              </a:rPr>
              <a:t>	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$p </a:t>
            </a:r>
            <a:r>
              <a:rPr lang="de-DE" altLang="de-DE" sz="1600" dirty="0">
                <a:solidFill>
                  <a:srgbClr val="C00000"/>
                </a:solidFill>
              </a:rPr>
              <a:t>Grieg, Edvard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1843-1907 $4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de-DE" altLang="de-DE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de-DE" altLang="de-DE" sz="1600" dirty="0" smtClean="0">
                <a:solidFill>
                  <a:srgbClr val="C00000"/>
                </a:solidFill>
              </a:rPr>
              <a:t>$</a:t>
            </a:r>
            <a:r>
              <a:rPr lang="de-DE" altLang="de-DE" sz="1600" dirty="0">
                <a:solidFill>
                  <a:srgbClr val="C00000"/>
                </a:solidFill>
              </a:rPr>
              <a:t>p Grieg, Edvard $</a:t>
            </a:r>
            <a:r>
              <a:rPr lang="de-DE" altLang="de-DE" sz="1600" dirty="0" smtClean="0">
                <a:solidFill>
                  <a:srgbClr val="C00000"/>
                </a:solidFill>
              </a:rPr>
              <a:t>d 1843-1907 </a:t>
            </a:r>
          </a:p>
          <a:p>
            <a:pPr marL="457200" lvl="1" indent="0">
              <a:buNone/>
            </a:pPr>
            <a:r>
              <a:rPr lang="de-DE" altLang="de-DE" sz="1600" dirty="0">
                <a:solidFill>
                  <a:srgbClr val="C00000"/>
                </a:solidFill>
              </a:rPr>
              <a:t>	</a:t>
            </a:r>
            <a:r>
              <a:rPr lang="de-DE" altLang="de-DE" sz="1600" dirty="0" smtClean="0">
                <a:solidFill>
                  <a:srgbClr val="C00000"/>
                </a:solidFill>
              </a:rPr>
              <a:t>       $</a:t>
            </a:r>
            <a:r>
              <a:rPr lang="de-DE" altLang="de-DE" sz="1600" dirty="0">
                <a:solidFill>
                  <a:srgbClr val="C00000"/>
                </a:solidFill>
              </a:rPr>
              <a:t>t </a:t>
            </a:r>
            <a:r>
              <a:rPr lang="de-DE" altLang="de-DE" sz="1600" dirty="0" err="1">
                <a:solidFill>
                  <a:srgbClr val="C00000"/>
                </a:solidFill>
              </a:rPr>
              <a:t>Symfoniske</a:t>
            </a:r>
            <a:r>
              <a:rPr lang="de-DE" altLang="de-DE" sz="1600" dirty="0">
                <a:solidFill>
                  <a:srgbClr val="C00000"/>
                </a:solidFill>
              </a:rPr>
              <a:t> </a:t>
            </a:r>
            <a:r>
              <a:rPr lang="de-DE" altLang="de-DE" sz="1600" dirty="0" err="1">
                <a:solidFill>
                  <a:srgbClr val="C00000"/>
                </a:solidFill>
              </a:rPr>
              <a:t>danser</a:t>
            </a:r>
            <a:r>
              <a:rPr lang="de-DE" altLang="de-DE" sz="1600" dirty="0">
                <a:solidFill>
                  <a:srgbClr val="C00000"/>
                </a:solidFill>
              </a:rPr>
              <a:t> </a:t>
            </a:r>
            <a:r>
              <a:rPr lang="de-DE" altLang="de-DE" sz="1600" b="1" dirty="0">
                <a:solidFill>
                  <a:srgbClr val="C00000"/>
                </a:solidFill>
              </a:rPr>
              <a:t>$u Tanz $n Nr. 2 </a:t>
            </a:r>
            <a:r>
              <a:rPr lang="de-DE" altLang="de-DE" sz="1600" b="1" dirty="0" smtClean="0">
                <a:solidFill>
                  <a:srgbClr val="C00000"/>
                </a:solidFill>
              </a:rPr>
              <a:t>$4 werk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457200" lvl="1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550 $s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Fassung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obin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457200" lvl="1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39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Werk</a:t>
            </a:r>
            <a:r>
              <a:rPr lang="fr-FR" altLang="de-DE" sz="1800" dirty="0" smtClean="0"/>
              <a:t> der </a:t>
            </a:r>
            <a:r>
              <a:rPr lang="fr-FR" altLang="de-DE" sz="1800" dirty="0" err="1" smtClean="0"/>
              <a:t>Musik</a:t>
            </a:r>
            <a:r>
              <a:rPr lang="fr-FR" altLang="de-DE" sz="1800" dirty="0" smtClean="0"/>
              <a:t> mit </a:t>
            </a:r>
            <a:r>
              <a:rPr lang="fr-FR" altLang="de-DE" sz="1800" dirty="0" err="1" smtClean="0"/>
              <a:t>eigenem</a:t>
            </a:r>
            <a:r>
              <a:rPr lang="fr-FR" altLang="de-DE" sz="1800" dirty="0" smtClean="0"/>
              <a:t> Libretto </a:t>
            </a:r>
            <a:r>
              <a:rPr lang="fr-FR" altLang="de-DE" sz="1800" dirty="0" err="1" smtClean="0"/>
              <a:t>nach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einer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literarischen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Vorlage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Mozart, Wolfgang Amadeus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1756-1791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t &lt;&lt;</a:t>
            </a:r>
            <a:r>
              <a:rPr lang="it-IT" altLang="de-DE" sz="1600" dirty="0">
                <a:solidFill>
                  <a:srgbClr val="C00000"/>
                </a:solidFill>
              </a:rPr>
              <a:t>Le&gt;&gt; nozze di </a:t>
            </a:r>
            <a:r>
              <a:rPr lang="it-IT" altLang="de-DE" sz="1600" dirty="0" smtClean="0">
                <a:solidFill>
                  <a:srgbClr val="C00000"/>
                </a:solidFill>
              </a:rPr>
              <a:t>Figaro</a:t>
            </a: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$p </a:t>
            </a:r>
            <a:r>
              <a:rPr lang="it-IT" altLang="de-DE" sz="1600" dirty="0">
                <a:solidFill>
                  <a:srgbClr val="C00000"/>
                </a:solidFill>
              </a:rPr>
              <a:t>Mozart, Wolfgang Amadeus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1756-1791 $4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it-IT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Da Ponte, Lorenzo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1749-1838 </a:t>
            </a:r>
            <a:r>
              <a:rPr lang="it-IT" altLang="de-DE" sz="1600" dirty="0">
                <a:solidFill>
                  <a:srgbClr val="C00000"/>
                </a:solidFill>
              </a:rPr>
              <a:t>$4 </a:t>
            </a:r>
            <a:r>
              <a:rPr lang="it-IT" altLang="de-DE" sz="1600" b="1" dirty="0" err="1" smtClean="0">
                <a:solidFill>
                  <a:srgbClr val="C00000"/>
                </a:solidFill>
              </a:rPr>
              <a:t>libr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it-IT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fr-FR" altLang="de-DE" sz="1600" dirty="0" smtClean="0">
                <a:solidFill>
                  <a:srgbClr val="C00000"/>
                </a:solidFill>
              </a:rPr>
              <a:t>$</a:t>
            </a:r>
            <a:r>
              <a:rPr lang="fr-FR" altLang="de-DE" sz="1600" dirty="0">
                <a:solidFill>
                  <a:srgbClr val="C00000"/>
                </a:solidFill>
              </a:rPr>
              <a:t>p Beaumarchais, Pierre Augustin Caron &lt;&lt;de&gt;&gt; $</a:t>
            </a:r>
            <a:r>
              <a:rPr lang="fr-FR" altLang="de-DE" sz="1600" dirty="0" smtClean="0">
                <a:solidFill>
                  <a:srgbClr val="C00000"/>
                </a:solidFill>
              </a:rPr>
              <a:t>d 1732-1799 </a:t>
            </a: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dirty="0">
                <a:solidFill>
                  <a:srgbClr val="C00000"/>
                </a:solidFill>
              </a:rPr>
              <a:t> </a:t>
            </a:r>
            <a:r>
              <a:rPr lang="fr-FR" altLang="de-DE" sz="1600" dirty="0" smtClean="0">
                <a:solidFill>
                  <a:srgbClr val="C00000"/>
                </a:solidFill>
              </a:rPr>
              <a:t>      $t &lt;&lt;</a:t>
            </a:r>
            <a:r>
              <a:rPr lang="fr-FR" altLang="de-DE" sz="1600" dirty="0">
                <a:solidFill>
                  <a:srgbClr val="C00000"/>
                </a:solidFill>
              </a:rPr>
              <a:t>La&gt;&gt; </a:t>
            </a:r>
            <a:r>
              <a:rPr lang="fr-FR" altLang="de-DE" sz="1600" dirty="0" smtClean="0">
                <a:solidFill>
                  <a:srgbClr val="C00000"/>
                </a:solidFill>
              </a:rPr>
              <a:t>folle </a:t>
            </a:r>
            <a:r>
              <a:rPr lang="fr-FR" altLang="de-DE" sz="1600" dirty="0">
                <a:solidFill>
                  <a:srgbClr val="C00000"/>
                </a:solidFill>
              </a:rPr>
              <a:t>journée ou le mariage de Figaro </a:t>
            </a:r>
            <a:r>
              <a:rPr lang="fr-FR" altLang="de-DE" sz="1600" b="1" dirty="0">
                <a:solidFill>
                  <a:srgbClr val="C00000"/>
                </a:solidFill>
              </a:rPr>
              <a:t>$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vorl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</a:t>
            </a:r>
            <a:r>
              <a:rPr lang="fr-FR" altLang="de-DE" sz="1600" dirty="0" smtClean="0">
                <a:solidFill>
                  <a:srgbClr val="C00000"/>
                </a:solidFill>
              </a:rPr>
              <a:t>9(DE-588)…</a:t>
            </a: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GND-Datenformat-Grundstruktur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sz="2000" dirty="0" smtClean="0"/>
              <a:t>	0XX		Kontrollfelder, Nummern, Codes</a:t>
            </a:r>
          </a:p>
          <a:p>
            <a:pPr marL="0" indent="0">
              <a:buFontTx/>
              <a:buNone/>
            </a:pPr>
            <a:r>
              <a:rPr lang="de-DE" altLang="de-DE" sz="2000" dirty="0" smtClean="0"/>
              <a:t>	1XX		Bevorzugte Benennung</a:t>
            </a:r>
          </a:p>
          <a:p>
            <a:pPr marL="0" indent="0">
              <a:buFontTx/>
              <a:buNone/>
            </a:pPr>
            <a:r>
              <a:rPr lang="de-DE" altLang="de-DE" sz="2000" dirty="0" smtClean="0"/>
              <a:t>	3XX		RDA-Attributfelder</a:t>
            </a:r>
          </a:p>
          <a:p>
            <a:pPr marL="0" indent="0">
              <a:buFontTx/>
              <a:buNone/>
            </a:pPr>
            <a:r>
              <a:rPr lang="de-DE" altLang="de-DE" sz="2000" dirty="0" smtClean="0"/>
              <a:t>	4XX		Abweichende Namensformen</a:t>
            </a:r>
          </a:p>
          <a:p>
            <a:pPr marL="0" indent="0">
              <a:buFontTx/>
              <a:buNone/>
            </a:pPr>
            <a:r>
              <a:rPr lang="de-DE" altLang="de-DE" sz="2000" dirty="0" smtClean="0"/>
              <a:t>	5XX		Beziehungen</a:t>
            </a:r>
          </a:p>
          <a:p>
            <a:pPr marL="0" indent="0">
              <a:buFontTx/>
              <a:buNone/>
            </a:pPr>
            <a:r>
              <a:rPr lang="de-DE" altLang="de-DE" sz="2000" dirty="0" smtClean="0"/>
              <a:t>	6XX		Bemerkungen</a:t>
            </a:r>
            <a:endParaRPr lang="de-DE" altLang="de-DE" sz="2000" dirty="0"/>
          </a:p>
          <a:p>
            <a:pPr marL="0" indent="0">
              <a:buNone/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2607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40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Werk</a:t>
            </a:r>
            <a:r>
              <a:rPr lang="fr-FR" altLang="de-DE" sz="1800" dirty="0" smtClean="0"/>
              <a:t> der </a:t>
            </a:r>
            <a:r>
              <a:rPr lang="fr-FR" altLang="de-DE" sz="1800" dirty="0" err="1" smtClean="0"/>
              <a:t>Musik</a:t>
            </a:r>
            <a:r>
              <a:rPr lang="fr-FR" altLang="de-DE" sz="1800" dirty="0" smtClean="0"/>
              <a:t> mit </a:t>
            </a:r>
            <a:r>
              <a:rPr lang="fr-FR" altLang="de-DE" sz="1800" dirty="0" err="1" smtClean="0"/>
              <a:t>mehrfach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vertontem</a:t>
            </a:r>
            <a:r>
              <a:rPr lang="fr-FR" altLang="de-DE" sz="1800" dirty="0" smtClean="0"/>
              <a:t> Libretto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093 $a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wit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it-IT" altLang="de-DE" sz="1600" dirty="0" smtClean="0">
                <a:solidFill>
                  <a:srgbClr val="C00000"/>
                </a:solidFill>
              </a:rPr>
              <a:t>$p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Eisler</a:t>
            </a:r>
            <a:r>
              <a:rPr lang="it-IT" altLang="de-DE" sz="1600" dirty="0" smtClean="0">
                <a:solidFill>
                  <a:srgbClr val="C00000"/>
                </a:solidFill>
              </a:rPr>
              <a:t>, Hanns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d 1898-1962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t</a:t>
            </a:r>
            <a:r>
              <a:rPr lang="it-IT" altLang="de-DE" sz="1600" dirty="0">
                <a:solidFill>
                  <a:srgbClr val="C00000"/>
                </a:solidFill>
              </a:rPr>
              <a:t> </a:t>
            </a:r>
            <a:r>
              <a:rPr lang="it-IT" altLang="de-DE" sz="1600" dirty="0" smtClean="0">
                <a:solidFill>
                  <a:srgbClr val="C00000"/>
                </a:solidFill>
              </a:rPr>
              <a:t>Johann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Faustus</a:t>
            </a:r>
            <a:r>
              <a:rPr lang="it-IT" altLang="de-DE" sz="1600" dirty="0" smtClean="0">
                <a:solidFill>
                  <a:srgbClr val="C00000"/>
                </a:solidFill>
              </a:rPr>
              <a:t> 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$h Libretto</a:t>
            </a: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$p </a:t>
            </a:r>
            <a:r>
              <a:rPr lang="it-IT" altLang="de-DE" sz="1600" dirty="0" err="1">
                <a:solidFill>
                  <a:srgbClr val="C00000"/>
                </a:solidFill>
              </a:rPr>
              <a:t>Eisler</a:t>
            </a:r>
            <a:r>
              <a:rPr lang="it-IT" altLang="de-DE" sz="1600" dirty="0">
                <a:solidFill>
                  <a:srgbClr val="C00000"/>
                </a:solidFill>
              </a:rPr>
              <a:t>, Hanns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1898-1962 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$4 aut1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550 $p Libretto $4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obin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b="1" dirty="0" smtClean="0">
                <a:solidFill>
                  <a:srgbClr val="C00000"/>
                </a:solidFill>
              </a:rPr>
              <a:t>093 $a </a:t>
            </a:r>
            <a:r>
              <a:rPr lang="fr-FR" altLang="de-DE" sz="1600" b="1" dirty="0" err="1" smtClean="0">
                <a:solidFill>
                  <a:srgbClr val="C00000"/>
                </a:solidFill>
              </a:rPr>
              <a:t>wim</a:t>
            </a:r>
            <a:endParaRPr lang="it-IT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Schenker</a:t>
            </a:r>
            <a:r>
              <a:rPr lang="it-IT" altLang="de-DE" sz="1600" dirty="0" smtClean="0">
                <a:solidFill>
                  <a:srgbClr val="C00000"/>
                </a:solidFill>
              </a:rPr>
              <a:t>, Friedrich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d 1942-2013 </a:t>
            </a:r>
            <a:r>
              <a:rPr lang="it-IT" altLang="de-DE" sz="1600" dirty="0">
                <a:solidFill>
                  <a:srgbClr val="C00000"/>
                </a:solidFill>
              </a:rPr>
              <a:t>$t Johann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Faustus</a:t>
            </a:r>
            <a:endParaRPr lang="it-IT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altLang="de-DE" sz="1600" b="1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$p </a:t>
            </a:r>
            <a:r>
              <a:rPr lang="it-IT" altLang="de-DE" sz="1600" dirty="0" err="1">
                <a:solidFill>
                  <a:srgbClr val="C00000"/>
                </a:solidFill>
              </a:rPr>
              <a:t>Schenker</a:t>
            </a:r>
            <a:r>
              <a:rPr lang="it-IT" altLang="de-DE" sz="1600" dirty="0">
                <a:solidFill>
                  <a:srgbClr val="C00000"/>
                </a:solidFill>
              </a:rPr>
              <a:t>, Friedrich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1942-2013 $4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  <a:endParaRPr lang="it-IT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</a:t>
            </a:r>
            <a:r>
              <a:rPr lang="it-IT" altLang="de-DE" sz="1600" dirty="0" err="1">
                <a:solidFill>
                  <a:srgbClr val="C00000"/>
                </a:solidFill>
              </a:rPr>
              <a:t>Eisler</a:t>
            </a:r>
            <a:r>
              <a:rPr lang="it-IT" altLang="de-DE" sz="1600" dirty="0">
                <a:solidFill>
                  <a:srgbClr val="C00000"/>
                </a:solidFill>
              </a:rPr>
              <a:t>, Hanns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1898-1962 </a:t>
            </a:r>
            <a:r>
              <a:rPr lang="it-IT" altLang="de-DE" sz="1600" b="1" dirty="0">
                <a:solidFill>
                  <a:srgbClr val="C00000"/>
                </a:solidFill>
              </a:rPr>
              <a:t>$4 </a:t>
            </a:r>
            <a:r>
              <a:rPr lang="it-IT" altLang="de-DE" sz="1600" b="1" dirty="0" err="1" smtClean="0">
                <a:solidFill>
                  <a:srgbClr val="C00000"/>
                </a:solidFill>
              </a:rPr>
              <a:t>libr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r>
              <a:rPr lang="fr-FR" altLang="de-DE" sz="1600" b="1" dirty="0" smtClean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</a:t>
            </a:r>
            <a:r>
              <a:rPr lang="it-IT" altLang="de-DE" sz="1600" dirty="0" err="1">
                <a:solidFill>
                  <a:srgbClr val="C00000"/>
                </a:solidFill>
              </a:rPr>
              <a:t>Eisler</a:t>
            </a:r>
            <a:r>
              <a:rPr lang="it-IT" altLang="de-DE" sz="1600" dirty="0">
                <a:solidFill>
                  <a:srgbClr val="C00000"/>
                </a:solidFill>
              </a:rPr>
              <a:t>, Hanns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1898-1962 </a:t>
            </a:r>
            <a:r>
              <a:rPr lang="it-IT" altLang="de-DE" sz="1600" dirty="0">
                <a:solidFill>
                  <a:srgbClr val="C00000"/>
                </a:solidFill>
              </a:rPr>
              <a:t>$t Johann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Faustus</a:t>
            </a:r>
            <a:r>
              <a:rPr lang="it-IT" altLang="de-DE" sz="1600" dirty="0" smtClean="0">
                <a:solidFill>
                  <a:srgbClr val="C00000"/>
                </a:solidFill>
              </a:rPr>
              <a:t> 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$h Libretto </a:t>
            </a:r>
          </a:p>
          <a:p>
            <a:pPr marL="0" indent="0">
              <a:buNone/>
            </a:pPr>
            <a:r>
              <a:rPr lang="it-IT" altLang="de-DE" sz="1600" b="1" dirty="0">
                <a:solidFill>
                  <a:srgbClr val="C00000"/>
                </a:solidFill>
              </a:rPr>
              <a:t>	 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      $4 </a:t>
            </a:r>
            <a:r>
              <a:rPr lang="it-IT" altLang="de-DE" sz="1600" b="1" dirty="0" err="1" smtClean="0">
                <a:solidFill>
                  <a:srgbClr val="C00000"/>
                </a:solidFill>
              </a:rPr>
              <a:t>werk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41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Beispiele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Werk</a:t>
            </a:r>
            <a:r>
              <a:rPr lang="fr-FR" altLang="de-DE" sz="1800" dirty="0" smtClean="0"/>
              <a:t> der </a:t>
            </a:r>
            <a:r>
              <a:rPr lang="fr-FR" altLang="de-DE" sz="1800" dirty="0" err="1" smtClean="0"/>
              <a:t>Musik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als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Vertonung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eines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Werks</a:t>
            </a:r>
            <a:r>
              <a:rPr lang="fr-FR" altLang="de-DE" sz="1800" dirty="0" smtClean="0"/>
              <a:t> der </a:t>
            </a:r>
            <a:r>
              <a:rPr lang="fr-FR" altLang="de-DE" sz="1800" dirty="0" err="1" smtClean="0"/>
              <a:t>Literatur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endParaRPr lang="fr-FR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b="1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100 </a:t>
            </a:r>
            <a:r>
              <a:rPr lang="it-IT" altLang="de-DE" sz="1600" dirty="0" smtClean="0">
                <a:solidFill>
                  <a:srgbClr val="C00000"/>
                </a:solidFill>
              </a:rPr>
              <a:t>$p Schubert, Franz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1797-1828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t</a:t>
            </a:r>
            <a:r>
              <a:rPr lang="it-IT" altLang="de-DE" sz="1600" dirty="0">
                <a:solidFill>
                  <a:srgbClr val="C00000"/>
                </a:solidFill>
              </a:rPr>
              <a:t>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Heidenröslein</a:t>
            </a:r>
            <a:endParaRPr lang="it-IT" altLang="de-DE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$p </a:t>
            </a:r>
            <a:r>
              <a:rPr lang="it-IT" altLang="de-DE" sz="1600" dirty="0">
                <a:solidFill>
                  <a:srgbClr val="C00000"/>
                </a:solidFill>
              </a:rPr>
              <a:t>Schubert, Franz 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1797-1828 $4 kom1 </a:t>
            </a:r>
            <a:r>
              <a:rPr lang="fr-FR" altLang="de-DE" sz="1600" dirty="0">
                <a:solidFill>
                  <a:srgbClr val="C00000"/>
                </a:solidFill>
              </a:rPr>
              <a:t>$9(DE-588</a:t>
            </a:r>
            <a:r>
              <a:rPr lang="fr-FR" altLang="de-DE" sz="1600" dirty="0" smtClean="0">
                <a:solidFill>
                  <a:srgbClr val="C00000"/>
                </a:solidFill>
              </a:rPr>
              <a:t>)…</a:t>
            </a:r>
          </a:p>
          <a:p>
            <a:pPr marL="0" indent="0">
              <a:buNone/>
            </a:pPr>
            <a:r>
              <a:rPr lang="fr-FR" altLang="de-DE" sz="1600" b="1" dirty="0" smtClean="0">
                <a:solidFill>
                  <a:srgbClr val="C00000"/>
                </a:solidFill>
              </a:rPr>
              <a:t>	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500 </a:t>
            </a:r>
            <a:r>
              <a:rPr lang="it-IT" altLang="de-DE" sz="1600" dirty="0" smtClean="0">
                <a:solidFill>
                  <a:srgbClr val="C00000"/>
                </a:solidFill>
              </a:rPr>
              <a:t>$</a:t>
            </a:r>
            <a:r>
              <a:rPr lang="it-IT" altLang="de-DE" sz="1600" dirty="0">
                <a:solidFill>
                  <a:srgbClr val="C00000"/>
                </a:solidFill>
              </a:rPr>
              <a:t>p </a:t>
            </a:r>
            <a:r>
              <a:rPr lang="it-IT" altLang="de-DE" sz="1600" dirty="0" smtClean="0">
                <a:solidFill>
                  <a:srgbClr val="C00000"/>
                </a:solidFill>
              </a:rPr>
              <a:t>Goethe, Johann Wolfgang &lt;&lt;von&gt;&gt; </a:t>
            </a:r>
            <a:r>
              <a:rPr lang="it-IT" altLang="de-DE" sz="1600" dirty="0">
                <a:solidFill>
                  <a:srgbClr val="C00000"/>
                </a:solidFill>
              </a:rPr>
              <a:t>$</a:t>
            </a:r>
            <a:r>
              <a:rPr lang="it-IT" altLang="de-DE" sz="1600" dirty="0" smtClean="0">
                <a:solidFill>
                  <a:srgbClr val="C00000"/>
                </a:solidFill>
              </a:rPr>
              <a:t>d 1749-1832 </a:t>
            </a:r>
          </a:p>
          <a:p>
            <a:pPr marL="0" indent="0">
              <a:buNone/>
            </a:pPr>
            <a:r>
              <a:rPr lang="it-IT" altLang="de-DE" sz="1600" dirty="0">
                <a:solidFill>
                  <a:srgbClr val="C00000"/>
                </a:solidFill>
              </a:rPr>
              <a:t>	</a:t>
            </a:r>
            <a:r>
              <a:rPr lang="it-IT" altLang="de-DE" sz="1600" dirty="0" smtClean="0">
                <a:solidFill>
                  <a:srgbClr val="C00000"/>
                </a:solidFill>
              </a:rPr>
              <a:t>       $</a:t>
            </a:r>
            <a:r>
              <a:rPr lang="it-IT" altLang="de-DE" sz="1600" dirty="0">
                <a:solidFill>
                  <a:srgbClr val="C00000"/>
                </a:solidFill>
              </a:rPr>
              <a:t>t </a:t>
            </a:r>
            <a:r>
              <a:rPr lang="it-IT" altLang="de-DE" sz="1600" dirty="0" err="1" smtClean="0">
                <a:solidFill>
                  <a:srgbClr val="C00000"/>
                </a:solidFill>
              </a:rPr>
              <a:t>Heidenröslein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 $4 </a:t>
            </a:r>
            <a:r>
              <a:rPr lang="it-IT" altLang="de-DE" sz="1600" b="1" dirty="0" err="1" smtClean="0">
                <a:solidFill>
                  <a:srgbClr val="C00000"/>
                </a:solidFill>
              </a:rPr>
              <a:t>werk</a:t>
            </a:r>
            <a:r>
              <a:rPr lang="it-IT" altLang="de-DE" sz="1600" b="1" dirty="0" smtClean="0">
                <a:solidFill>
                  <a:srgbClr val="C00000"/>
                </a:solidFill>
              </a:rPr>
              <a:t> </a:t>
            </a:r>
            <a:r>
              <a:rPr lang="fr-FR" altLang="de-DE" sz="1600" dirty="0">
                <a:solidFill>
                  <a:srgbClr val="C00000"/>
                </a:solidFill>
              </a:rPr>
              <a:t>$9(DE-588)…</a:t>
            </a: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42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b="1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GND-Neuaufnahmen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8" y="1981201"/>
            <a:ext cx="8640761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Überprüfung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vorhandener</a:t>
            </a:r>
            <a:r>
              <a:rPr lang="fr-FR" altLang="de-DE" sz="1800" dirty="0" smtClean="0"/>
              <a:t> GND-</a:t>
            </a:r>
            <a:r>
              <a:rPr lang="fr-FR" altLang="de-DE" sz="1800" dirty="0" err="1" smtClean="0"/>
              <a:t>Sätze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über</a:t>
            </a:r>
            <a:r>
              <a:rPr lang="fr-FR" altLang="de-DE" sz="1800" dirty="0" smtClean="0"/>
              <a:t> die Recherche in der BVB18 (GND) 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16103"/>
            <a:ext cx="8426717" cy="32274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2698815"/>
            <a:ext cx="5876925" cy="32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19" y="1008067"/>
            <a:ext cx="8132763" cy="673100"/>
          </a:xfrm>
        </p:spPr>
        <p:txBody>
          <a:bodyPr/>
          <a:lstStyle/>
          <a:p>
            <a:pPr algn="ctr"/>
            <a:r>
              <a:rPr lang="de-DE" altLang="de-DE" sz="2400" dirty="0" smtClean="0"/>
              <a:t>GND-Neuaufnahmen-Satzschablone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9"/>
            <a:ext cx="9144000" cy="43053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2781301" y="1733554"/>
            <a:ext cx="1790700" cy="2381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3676650" y="5476876"/>
            <a:ext cx="285751" cy="3143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3676650" y="5476875"/>
            <a:ext cx="28575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31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45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GND-Neuaufnahmen-Beispiel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657351"/>
            <a:ext cx="63246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46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GND-Neuaufnahmen-Fassung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1" y="1719262"/>
            <a:ext cx="4762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47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GND-Korrekturen auf Level 3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885950"/>
            <a:ext cx="4191000" cy="19431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5950"/>
            <a:ext cx="4333875" cy="40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48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GND-Korrekturen auf Level 1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876425"/>
            <a:ext cx="847725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49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GND-Korrekturen auf Level 1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9" y="1666875"/>
            <a:ext cx="8048625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GND-Datenformat-Darstellung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sz="1600" dirty="0"/>
              <a:t>	</a:t>
            </a:r>
            <a:r>
              <a:rPr lang="de-DE" altLang="de-DE" sz="2000" b="1" dirty="0" err="1" smtClean="0"/>
              <a:t>Aleph</a:t>
            </a:r>
            <a:r>
              <a:rPr lang="de-DE" altLang="de-DE" sz="2000" b="1" dirty="0" smtClean="0"/>
              <a:t>-Katalogisierung</a:t>
            </a:r>
            <a:endParaRPr lang="de-DE" altLang="de-DE" sz="2000" b="1" dirty="0"/>
          </a:p>
          <a:p>
            <a:pPr marL="0" indent="0"/>
            <a:endParaRPr lang="de-DE" altLang="de-DE" dirty="0" smtClean="0"/>
          </a:p>
          <a:p>
            <a:pPr marL="0" indent="0"/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4" y="2681288"/>
            <a:ext cx="5305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50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b="1" dirty="0" smtClean="0"/>
              <a:t>Verknüpfungen und Indexsuche innerhalb der GND</a:t>
            </a:r>
            <a:endParaRPr lang="de-DE" altLang="de-DE" sz="1800" b="1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51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Verknüpfungen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Personen</a:t>
            </a:r>
            <a:r>
              <a:rPr lang="fr-FR" altLang="de-DE" sz="1800" dirty="0" smtClean="0"/>
              <a:t> in 500</a:t>
            </a:r>
          </a:p>
          <a:p>
            <a:endParaRPr lang="fr-FR" altLang="de-DE" sz="1800" dirty="0"/>
          </a:p>
          <a:p>
            <a:pPr marL="0" indent="0">
              <a:buNone/>
            </a:pP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360993"/>
            <a:ext cx="8562976" cy="3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Verknüpfungen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Sachbegriffe</a:t>
            </a:r>
            <a:r>
              <a:rPr lang="fr-FR" altLang="de-DE" sz="1800" dirty="0" smtClean="0"/>
              <a:t> in 380: </a:t>
            </a:r>
            <a:r>
              <a:rPr lang="fr-FR" altLang="de-DE" sz="1800" dirty="0" err="1" smtClean="0"/>
              <a:t>Gattung</a:t>
            </a:r>
            <a:r>
              <a:rPr lang="fr-FR" altLang="de-DE" sz="1800" dirty="0" smtClean="0"/>
              <a:t> </a:t>
            </a:r>
          </a:p>
          <a:p>
            <a:pPr marL="0" indent="0">
              <a:buNone/>
            </a:pP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800" dirty="0" smtClean="0"/>
              <a:t> </a:t>
            </a:r>
          </a:p>
          <a:p>
            <a:pPr marL="0" indent="0">
              <a:buNone/>
            </a:pPr>
            <a:endParaRPr lang="fr-FR" altLang="de-DE" sz="1800" dirty="0" smtClean="0"/>
          </a:p>
          <a:p>
            <a:endParaRPr lang="fr-FR" altLang="de-DE" sz="1800" dirty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2495550"/>
            <a:ext cx="8601075" cy="344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Verknüpfungen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Sachbegriffe</a:t>
            </a:r>
            <a:r>
              <a:rPr lang="fr-FR" altLang="de-DE" sz="1800" dirty="0"/>
              <a:t> </a:t>
            </a:r>
            <a:r>
              <a:rPr lang="fr-FR" altLang="de-DE" sz="1800" dirty="0" smtClean="0"/>
              <a:t>in 382 : </a:t>
            </a:r>
            <a:r>
              <a:rPr lang="fr-FR" altLang="de-DE" sz="1800" dirty="0" err="1" smtClean="0"/>
              <a:t>Besetzung</a:t>
            </a:r>
            <a:endParaRPr lang="fr-FR" altLang="de-DE" sz="1800" dirty="0" smtClean="0"/>
          </a:p>
          <a:p>
            <a:pPr marL="0" indent="0">
              <a:buNone/>
            </a:pPr>
            <a:endParaRPr lang="fr-FR" altLang="de-DE" sz="1800" dirty="0" smtClean="0"/>
          </a:p>
          <a:p>
            <a:endParaRPr lang="fr-FR" altLang="de-DE" sz="1800" dirty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2381250"/>
            <a:ext cx="8724900" cy="35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Verknüpfungen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Sachbegriffe</a:t>
            </a:r>
            <a:r>
              <a:rPr lang="fr-FR" altLang="de-DE" sz="1800" dirty="0"/>
              <a:t> </a:t>
            </a:r>
            <a:r>
              <a:rPr lang="fr-FR" altLang="de-DE" sz="1800" dirty="0" smtClean="0"/>
              <a:t>in 550: </a:t>
            </a:r>
            <a:r>
              <a:rPr lang="fr-FR" altLang="de-DE" sz="1800" dirty="0" err="1" smtClean="0"/>
              <a:t>Fassung</a:t>
            </a:r>
            <a:r>
              <a:rPr lang="fr-FR" altLang="de-DE" sz="1800" dirty="0" smtClean="0"/>
              <a:t>, </a:t>
            </a:r>
            <a:r>
              <a:rPr lang="fr-FR" altLang="de-DE" sz="1800" dirty="0" err="1" smtClean="0"/>
              <a:t>Bearbeitung</a:t>
            </a:r>
            <a:r>
              <a:rPr lang="fr-FR" altLang="de-DE" sz="1800" dirty="0" smtClean="0"/>
              <a:t>, </a:t>
            </a:r>
            <a:r>
              <a:rPr lang="fr-FR" altLang="de-DE" sz="1800" dirty="0" err="1" smtClean="0"/>
              <a:t>Gattungen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nicht</a:t>
            </a:r>
            <a:r>
              <a:rPr lang="fr-FR" altLang="de-DE" sz="1800" dirty="0" smtClean="0"/>
              <a:t> in </a:t>
            </a:r>
            <a:r>
              <a:rPr lang="fr-FR" altLang="de-DE" sz="1800" dirty="0" err="1" smtClean="0"/>
              <a:t>Anlage</a:t>
            </a:r>
            <a:r>
              <a:rPr lang="fr-FR" altLang="de-DE" sz="1800" dirty="0" smtClean="0"/>
              <a:t> M10</a:t>
            </a:r>
          </a:p>
          <a:p>
            <a:endParaRPr lang="fr-FR" altLang="de-DE" sz="1800" dirty="0"/>
          </a:p>
          <a:p>
            <a:endParaRPr lang="fr-FR" altLang="de-DE" sz="1800" dirty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2428876"/>
            <a:ext cx="8439151" cy="3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55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Verknüpfungen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Werktitel</a:t>
            </a:r>
            <a:r>
              <a:rPr lang="fr-FR" altLang="de-DE" sz="1800" dirty="0" smtClean="0"/>
              <a:t> in 500: </a:t>
            </a:r>
            <a:r>
              <a:rPr lang="fr-FR" altLang="de-DE" sz="1800" dirty="0" err="1" smtClean="0"/>
              <a:t>Gesamtwerk</a:t>
            </a:r>
            <a:r>
              <a:rPr lang="fr-FR" altLang="de-DE" sz="1800" dirty="0" smtClean="0"/>
              <a:t>, </a:t>
            </a:r>
            <a:r>
              <a:rPr lang="fr-FR" altLang="de-DE" sz="1800" dirty="0" err="1" smtClean="0"/>
              <a:t>Vorlage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>
              <a:buNone/>
            </a:pP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295525"/>
            <a:ext cx="8763001" cy="36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56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Indexsuche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endParaRPr lang="fr-FR" altLang="de-DE" sz="1800" dirty="0" smtClean="0"/>
          </a:p>
          <a:p>
            <a:pPr marL="0" indent="0">
              <a:buNone/>
            </a:pP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1619250"/>
            <a:ext cx="5133975" cy="4329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6" y="1619250"/>
            <a:ext cx="4738685" cy="4329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Abgerundetes Rechteck 8"/>
          <p:cNvSpPr/>
          <p:nvPr/>
        </p:nvSpPr>
        <p:spPr bwMode="auto">
          <a:xfrm>
            <a:off x="6684167" y="2869406"/>
            <a:ext cx="2028827" cy="10072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Durch Anklicken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markieren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6972300" y="3876675"/>
            <a:ext cx="726280" cy="1457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94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57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Indexsuche innerhalb der GND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endParaRPr lang="fr-FR" altLang="de-DE" sz="1800" dirty="0" smtClean="0"/>
          </a:p>
          <a:p>
            <a:pPr marL="0" indent="0">
              <a:buNone/>
            </a:pP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44096"/>
            <a:ext cx="8734427" cy="390326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 bwMode="auto">
          <a:xfrm>
            <a:off x="371475" y="3543301"/>
            <a:ext cx="2171700" cy="10763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Mit „</a:t>
            </a:r>
            <a:r>
              <a:rPr lang="de-DE" sz="1800" dirty="0" err="1" smtClean="0">
                <a:solidFill>
                  <a:srgbClr val="C00000"/>
                </a:solidFill>
                <a:latin typeface="+mn-lt"/>
              </a:rPr>
              <a:t>Strg+v</a:t>
            </a: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“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rgbClr val="C00000"/>
                </a:solidFill>
                <a:latin typeface="+mn-lt"/>
              </a:rPr>
              <a:t>Einfügen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1457326" y="4619625"/>
            <a:ext cx="638175" cy="971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93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58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b="1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59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EST-Verknüpfung in den Titeldaten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735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GND-Datenformat-Darstellung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sz="1600" dirty="0"/>
              <a:t>	</a:t>
            </a:r>
            <a:r>
              <a:rPr lang="de-DE" altLang="de-DE" sz="2000" b="1" dirty="0" err="1" smtClean="0"/>
              <a:t>Aleph</a:t>
            </a:r>
            <a:r>
              <a:rPr lang="de-DE" altLang="de-DE" sz="2000" b="1" dirty="0" smtClean="0"/>
              <a:t>-Anzeige</a:t>
            </a:r>
          </a:p>
          <a:p>
            <a:pPr marL="0" indent="0">
              <a:buFontTx/>
              <a:buNone/>
            </a:pPr>
            <a:endParaRPr lang="de-DE" altLang="de-DE" sz="1600" dirty="0"/>
          </a:p>
          <a:p>
            <a:pPr marL="0" indent="0">
              <a:buFontTx/>
              <a:buNone/>
            </a:pPr>
            <a:r>
              <a:rPr lang="de-DE" altLang="de-DE" dirty="0"/>
              <a:t>	</a:t>
            </a:r>
            <a:r>
              <a:rPr lang="de-DE" altLang="de-DE" sz="1800" dirty="0"/>
              <a:t>Telemann, Georg Philipp | 1681-1767 | Konzerte | </a:t>
            </a:r>
            <a:r>
              <a:rPr lang="de-DE" altLang="de-DE" sz="1800" dirty="0" err="1"/>
              <a:t>Vl</a:t>
            </a:r>
            <a:r>
              <a:rPr lang="de-DE" altLang="de-DE" sz="1800" dirty="0"/>
              <a:t> 1 2 | </a:t>
            </a:r>
            <a:r>
              <a:rPr lang="de-DE" altLang="de-DE" sz="1800" dirty="0" err="1"/>
              <a:t>Orch</a:t>
            </a:r>
            <a:r>
              <a:rPr lang="de-DE" altLang="de-DE" sz="1800" dirty="0"/>
              <a:t> | </a:t>
            </a:r>
            <a:r>
              <a:rPr lang="de-DE" altLang="de-DE" sz="1800" dirty="0" smtClean="0"/>
              <a:t>	TWV </a:t>
            </a:r>
            <a:r>
              <a:rPr lang="de-DE" altLang="de-DE" sz="1800" dirty="0"/>
              <a:t>52 g 1 |</a:t>
            </a:r>
            <a:endParaRPr lang="de-DE" altLang="de-DE" sz="1800" dirty="0" smtClean="0"/>
          </a:p>
          <a:p>
            <a:pPr marL="0" indent="0">
              <a:buFontTx/>
              <a:buNone/>
            </a:pPr>
            <a:endParaRPr lang="de-DE" altLang="de-DE" sz="1600" dirty="0" smtClean="0"/>
          </a:p>
          <a:p>
            <a:pPr marL="0" indent="0">
              <a:buNone/>
            </a:pPr>
            <a:r>
              <a:rPr lang="de-DE" altLang="de-DE" sz="1600" dirty="0"/>
              <a:t>	</a:t>
            </a:r>
            <a:r>
              <a:rPr lang="de-DE" altLang="de-DE" sz="2000" b="1" dirty="0" smtClean="0"/>
              <a:t>GND-Dokumentation</a:t>
            </a:r>
          </a:p>
          <a:p>
            <a:pPr marL="0" indent="0">
              <a:buNone/>
            </a:pPr>
            <a:endParaRPr lang="de-DE" altLang="de-DE" sz="1600" dirty="0"/>
          </a:p>
          <a:p>
            <a:pPr marL="0" indent="0">
              <a:buNone/>
            </a:pPr>
            <a:r>
              <a:rPr lang="de-DE" altLang="de-DE" sz="1600" dirty="0" smtClean="0"/>
              <a:t>	</a:t>
            </a:r>
            <a:r>
              <a:rPr lang="de-DE" altLang="de-DE" sz="1800" dirty="0" smtClean="0">
                <a:solidFill>
                  <a:srgbClr val="C00000"/>
                </a:solidFill>
              </a:rPr>
              <a:t>100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$p</a:t>
            </a:r>
            <a:r>
              <a:rPr lang="de-DE" altLang="de-DE" sz="1800" b="1" dirty="0">
                <a:solidFill>
                  <a:srgbClr val="C00000"/>
                </a:solidFill>
              </a:rPr>
              <a:t> </a:t>
            </a:r>
            <a:r>
              <a:rPr lang="de-DE" altLang="de-DE" sz="1800" dirty="0">
                <a:solidFill>
                  <a:srgbClr val="C00000"/>
                </a:solidFill>
              </a:rPr>
              <a:t>Telemann, Georg Philipp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$d</a:t>
            </a:r>
            <a:r>
              <a:rPr lang="de-DE" altLang="de-DE" sz="1800" b="1" dirty="0">
                <a:solidFill>
                  <a:srgbClr val="C00000"/>
                </a:solidFill>
              </a:rPr>
              <a:t> </a:t>
            </a:r>
            <a:r>
              <a:rPr lang="de-DE" altLang="de-DE" sz="1800" dirty="0" smtClean="0">
                <a:solidFill>
                  <a:srgbClr val="C00000"/>
                </a:solidFill>
              </a:rPr>
              <a:t>1681-1767 </a:t>
            </a:r>
          </a:p>
          <a:p>
            <a:pPr marL="0" indent="0">
              <a:buNone/>
            </a:pPr>
            <a:r>
              <a:rPr lang="de-DE" altLang="de-DE" sz="1800" b="1" dirty="0">
                <a:solidFill>
                  <a:srgbClr val="C00000"/>
                </a:solidFill>
              </a:rPr>
              <a:t>	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      $t</a:t>
            </a:r>
            <a:r>
              <a:rPr lang="de-DE" altLang="de-DE" sz="1800" b="1" dirty="0">
                <a:solidFill>
                  <a:srgbClr val="C00000"/>
                </a:solidFill>
              </a:rPr>
              <a:t> </a:t>
            </a:r>
            <a:r>
              <a:rPr lang="de-DE" altLang="de-DE" sz="1800" dirty="0">
                <a:solidFill>
                  <a:srgbClr val="C00000"/>
                </a:solidFill>
              </a:rPr>
              <a:t>Konzerte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$m </a:t>
            </a:r>
            <a:r>
              <a:rPr lang="de-DE" altLang="de-DE" sz="1800" dirty="0" err="1">
                <a:solidFill>
                  <a:srgbClr val="C00000"/>
                </a:solidFill>
              </a:rPr>
              <a:t>Vl</a:t>
            </a:r>
            <a:r>
              <a:rPr lang="de-DE" altLang="de-DE" sz="1800" dirty="0">
                <a:solidFill>
                  <a:srgbClr val="C00000"/>
                </a:solidFill>
              </a:rPr>
              <a:t> 1 2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$m </a:t>
            </a:r>
            <a:r>
              <a:rPr lang="de-DE" altLang="de-DE" sz="1800" dirty="0" err="1">
                <a:solidFill>
                  <a:srgbClr val="C00000"/>
                </a:solidFill>
              </a:rPr>
              <a:t>Orch</a:t>
            </a:r>
            <a:r>
              <a:rPr lang="de-DE" altLang="de-DE" sz="1800" dirty="0">
                <a:solidFill>
                  <a:srgbClr val="C00000"/>
                </a:solidFill>
              </a:rPr>
              <a:t>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$n </a:t>
            </a:r>
            <a:r>
              <a:rPr lang="de-DE" altLang="de-DE" sz="1800" dirty="0">
                <a:solidFill>
                  <a:srgbClr val="C00000"/>
                </a:solidFill>
              </a:rPr>
              <a:t>TWV 52 g 1 </a:t>
            </a:r>
            <a:endParaRPr lang="de-DE" altLang="de-DE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altLang="de-DE" dirty="0"/>
              <a:t>	</a:t>
            </a:r>
          </a:p>
          <a:p>
            <a:pPr marL="0" indent="0">
              <a:buFontTx/>
              <a:buNone/>
            </a:pPr>
            <a:endParaRPr lang="de-DE" altLang="de-DE" sz="1600" dirty="0"/>
          </a:p>
          <a:p>
            <a:pPr marL="0" indent="0"/>
            <a:endParaRPr lang="de-DE" altLang="de-DE" dirty="0" smtClean="0"/>
          </a:p>
          <a:p>
            <a:pPr marL="800100" lvl="2" indent="0">
              <a:buNone/>
            </a:pPr>
            <a:endParaRPr lang="de-DE" altLang="de-DE" dirty="0" smtClean="0"/>
          </a:p>
          <a:p>
            <a:pPr marL="0" indent="0"/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43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60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EST-Verknüpfung in den Titeldaten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Einfügen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Feld</a:t>
            </a:r>
            <a:r>
              <a:rPr lang="fr-FR" altLang="de-DE" sz="1800" dirty="0" smtClean="0"/>
              <a:t> 303</a:t>
            </a: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de-DE" sz="1800" dirty="0" smtClean="0">
                <a:latin typeface="Times New Roman"/>
                <a:cs typeface="Times New Roman"/>
              </a:rPr>
              <a:t>→ </a:t>
            </a:r>
            <a:r>
              <a:rPr lang="fr-FR" altLang="de-DE" sz="1800" dirty="0" err="1" smtClean="0"/>
              <a:t>Komponistenname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ohne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Lebensdaten</a:t>
            </a:r>
            <a:r>
              <a:rPr lang="fr-FR" altLang="de-DE" sz="1800" dirty="0"/>
              <a:t> </a:t>
            </a:r>
            <a:r>
              <a:rPr lang="fr-FR" altLang="de-DE" sz="1800" dirty="0" smtClean="0"/>
              <a:t>mit EST</a:t>
            </a: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081083"/>
            <a:ext cx="8639175" cy="28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61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EST-Verknüpfung in den Titeldaten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Einfügen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Feld</a:t>
            </a:r>
            <a:r>
              <a:rPr lang="fr-FR" altLang="de-DE" sz="1800" dirty="0" smtClean="0"/>
              <a:t> 303</a:t>
            </a: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de-DE" sz="1800" dirty="0" smtClean="0">
                <a:latin typeface="Times New Roman"/>
                <a:cs typeface="Times New Roman"/>
              </a:rPr>
              <a:t>→ </a:t>
            </a:r>
            <a:r>
              <a:rPr lang="fr-FR" altLang="de-DE" sz="1800" dirty="0" smtClean="0"/>
              <a:t>EST </a:t>
            </a:r>
            <a:r>
              <a:rPr lang="fr-FR" altLang="de-DE" sz="1800" dirty="0" err="1" smtClean="0"/>
              <a:t>ohne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Komponistenname</a:t>
            </a: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2951585"/>
            <a:ext cx="8515351" cy="30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EST-Verknüpfung in den Titeldaten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/>
              <a:t>d</a:t>
            </a:r>
            <a:r>
              <a:rPr lang="fr-FR" altLang="de-DE" sz="1800" dirty="0" err="1" smtClean="0"/>
              <a:t>urch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Abspeichern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automatische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Ergänzung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304</a:t>
            </a: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2371725"/>
            <a:ext cx="6276975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EST-Verknüpfung in den Titeldaten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fr-FR" altLang="de-DE" sz="1800" dirty="0" err="1" smtClean="0"/>
              <a:t>Sammlungen</a:t>
            </a:r>
            <a:r>
              <a:rPr lang="fr-FR" altLang="de-DE" sz="1800" dirty="0" smtClean="0"/>
              <a:t>, </a:t>
            </a:r>
            <a:r>
              <a:rPr lang="fr-FR" altLang="de-DE" sz="1800" dirty="0" err="1" smtClean="0"/>
              <a:t>verschiedene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Teile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Werken</a:t>
            </a:r>
            <a:r>
              <a:rPr lang="fr-FR" altLang="de-DE" sz="1800" dirty="0" smtClean="0"/>
              <a:t> – </a:t>
            </a:r>
            <a:r>
              <a:rPr lang="de-DE" altLang="de-DE" sz="1800" dirty="0">
                <a:latin typeface="Times New Roman"/>
                <a:cs typeface="Times New Roman"/>
              </a:rPr>
              <a:t>„</a:t>
            </a:r>
            <a:r>
              <a:rPr lang="fr-FR" altLang="de-DE" sz="1800" dirty="0" err="1" smtClean="0"/>
              <a:t>Ausw</a:t>
            </a:r>
            <a:r>
              <a:rPr lang="fr-FR" altLang="de-DE" sz="1800" dirty="0" smtClean="0"/>
              <a:t>.</a:t>
            </a:r>
            <a:r>
              <a:rPr lang="de-DE" altLang="de-DE" sz="1800" dirty="0" smtClean="0">
                <a:latin typeface="Times New Roman"/>
                <a:cs typeface="Times New Roman"/>
              </a:rPr>
              <a:t>‟</a:t>
            </a:r>
          </a:p>
          <a:p>
            <a:pPr marL="0" lvl="1" indent="0">
              <a:buNone/>
            </a:pPr>
            <a:r>
              <a:rPr lang="de-DE" altLang="de-DE" sz="1800" dirty="0">
                <a:latin typeface="Times New Roman"/>
                <a:cs typeface="Times New Roman"/>
              </a:rPr>
              <a:t>	</a:t>
            </a:r>
            <a:r>
              <a:rPr lang="de-DE" altLang="de-DE" sz="1600" b="1" dirty="0" smtClean="0">
                <a:solidFill>
                  <a:srgbClr val="C00000"/>
                </a:solidFill>
                <a:cs typeface="Times New Roman"/>
              </a:rPr>
              <a:t>303 $</a:t>
            </a:r>
            <a:r>
              <a:rPr lang="de-DE" altLang="de-DE" sz="1600" b="1" dirty="0">
                <a:solidFill>
                  <a:srgbClr val="C00000"/>
                </a:solidFill>
                <a:cs typeface="Times New Roman"/>
              </a:rPr>
              <a:t>z </a:t>
            </a:r>
            <a:r>
              <a:rPr lang="de-DE" altLang="de-DE" sz="1600" b="1" dirty="0" err="1" smtClean="0">
                <a:solidFill>
                  <a:srgbClr val="C00000"/>
                </a:solidFill>
                <a:cs typeface="Times New Roman"/>
              </a:rPr>
              <a:t>Ausw</a:t>
            </a:r>
            <a:r>
              <a:rPr lang="de-DE" altLang="de-DE" sz="1600" b="1" dirty="0" smtClean="0">
                <a:solidFill>
                  <a:srgbClr val="C00000"/>
                </a:solidFill>
                <a:cs typeface="Times New Roman"/>
              </a:rPr>
              <a:t>.</a:t>
            </a:r>
            <a:endParaRPr lang="fr-FR" altLang="de-DE" sz="1600" b="1" dirty="0">
              <a:solidFill>
                <a:srgbClr val="C00000"/>
              </a:solidFill>
            </a:endParaRPr>
          </a:p>
          <a:p>
            <a:pPr marL="0" lvl="1" indent="0">
              <a:buNone/>
            </a:pPr>
            <a:endParaRPr lang="de-DE" altLang="de-DE" sz="1800" dirty="0"/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705100"/>
            <a:ext cx="7086600" cy="32766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>
            <a:off x="2819401" y="2524125"/>
            <a:ext cx="438151" cy="18859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4038601" y="4410075"/>
            <a:ext cx="13525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5391151" y="4410075"/>
            <a:ext cx="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>
            <a:off x="4914900" y="4562475"/>
            <a:ext cx="47625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44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EST-Verknüpfung in den Titeldaten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fr-FR" altLang="de-DE" sz="1800" dirty="0" err="1" smtClean="0"/>
              <a:t>Musikarrangements</a:t>
            </a:r>
            <a:r>
              <a:rPr lang="fr-FR" altLang="de-DE" sz="1800" dirty="0" smtClean="0"/>
              <a:t>  – </a:t>
            </a:r>
            <a:r>
              <a:rPr lang="de-DE" altLang="de-DE" sz="1800" dirty="0" smtClean="0">
                <a:latin typeface="Times New Roman"/>
                <a:cs typeface="Times New Roman"/>
              </a:rPr>
              <a:t>„</a:t>
            </a:r>
            <a:r>
              <a:rPr lang="fr-FR" altLang="de-DE" sz="1800" dirty="0" smtClean="0">
                <a:cs typeface="Times New Roman"/>
              </a:rPr>
              <a:t>Arr.</a:t>
            </a:r>
            <a:r>
              <a:rPr lang="de-DE" altLang="de-DE" sz="1800" dirty="0" smtClean="0">
                <a:latin typeface="Times New Roman"/>
                <a:cs typeface="Times New Roman"/>
              </a:rPr>
              <a:t>‟</a:t>
            </a:r>
            <a:endParaRPr lang="de-DE" altLang="de-DE" sz="1800" dirty="0" smtClean="0">
              <a:cs typeface="Times New Roman"/>
            </a:endParaRPr>
          </a:p>
          <a:p>
            <a:pPr marL="400050" lvl="2" indent="0">
              <a:buNone/>
            </a:pPr>
            <a:r>
              <a:rPr lang="de-DE" altLang="de-DE" sz="1400" b="1" dirty="0" smtClean="0">
                <a:solidFill>
                  <a:srgbClr val="C00000"/>
                </a:solidFill>
                <a:cs typeface="Times New Roman"/>
              </a:rPr>
              <a:t>	303 $z </a:t>
            </a:r>
            <a:r>
              <a:rPr lang="de-DE" altLang="de-DE" sz="1400" b="1" dirty="0" err="1" smtClean="0">
                <a:solidFill>
                  <a:srgbClr val="C00000"/>
                </a:solidFill>
                <a:cs typeface="Times New Roman"/>
              </a:rPr>
              <a:t>Arr</a:t>
            </a:r>
            <a:r>
              <a:rPr lang="de-DE" altLang="de-DE" sz="1400" b="1" dirty="0" smtClean="0">
                <a:solidFill>
                  <a:srgbClr val="C00000"/>
                </a:solidFill>
                <a:cs typeface="Times New Roman"/>
              </a:rPr>
              <a:t>.</a:t>
            </a:r>
            <a:endParaRPr lang="fr-FR" altLang="de-DE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9" y="2609850"/>
            <a:ext cx="6677025" cy="326231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>
            <a:off x="2457450" y="2476501"/>
            <a:ext cx="971551" cy="17645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4114800" y="4241006"/>
            <a:ext cx="34480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7562851" y="4241007"/>
            <a:ext cx="0" cy="1309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7343776" y="4371975"/>
            <a:ext cx="2190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02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65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b="1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66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Redaktionskonzept 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err="1" smtClean="0"/>
              <a:t>Erfassung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neuen</a:t>
            </a:r>
            <a:r>
              <a:rPr lang="fr-FR" altLang="de-DE" sz="1800" dirty="0" smtClean="0"/>
              <a:t> GND-</a:t>
            </a:r>
            <a:r>
              <a:rPr lang="fr-FR" altLang="de-DE" sz="1800" dirty="0" err="1" smtClean="0"/>
              <a:t>Sätzen</a:t>
            </a:r>
            <a:endParaRPr lang="fr-FR" altLang="de-DE" sz="1800" dirty="0" smtClean="0"/>
          </a:p>
          <a:p>
            <a:r>
              <a:rPr lang="fr-FR" altLang="de-DE" sz="1800" dirty="0" err="1" smtClean="0"/>
              <a:t>Korrekte</a:t>
            </a:r>
            <a:r>
              <a:rPr lang="fr-FR" altLang="de-DE" sz="1800" dirty="0" smtClean="0"/>
              <a:t> </a:t>
            </a:r>
            <a:r>
              <a:rPr lang="fr-FR" altLang="de-DE" sz="1800" dirty="0" err="1"/>
              <a:t>Zuordnung</a:t>
            </a:r>
            <a:r>
              <a:rPr lang="fr-FR" altLang="de-DE" sz="1800" dirty="0"/>
              <a:t>  </a:t>
            </a:r>
            <a:r>
              <a:rPr lang="fr-FR" altLang="de-DE" sz="1800" dirty="0" err="1"/>
              <a:t>bzw</a:t>
            </a:r>
            <a:r>
              <a:rPr lang="fr-FR" altLang="de-DE" sz="1800" dirty="0"/>
              <a:t>. </a:t>
            </a:r>
            <a:r>
              <a:rPr lang="fr-FR" altLang="de-DE" sz="1800" dirty="0" err="1"/>
              <a:t>Korrektur</a:t>
            </a:r>
            <a:r>
              <a:rPr lang="fr-FR" altLang="de-DE" sz="1800" dirty="0"/>
              <a:t> der </a:t>
            </a:r>
            <a:r>
              <a:rPr lang="fr-FR" altLang="de-DE" sz="1800" dirty="0" err="1"/>
              <a:t>Zuordnung</a:t>
            </a:r>
            <a:r>
              <a:rPr lang="fr-FR" altLang="de-DE" sz="1800" dirty="0"/>
              <a:t>  der </a:t>
            </a:r>
            <a:r>
              <a:rPr lang="fr-FR" altLang="de-DE" sz="1800" dirty="0" err="1"/>
              <a:t>Vorlage</a:t>
            </a:r>
            <a:r>
              <a:rPr lang="fr-FR" altLang="de-DE" sz="1800" dirty="0"/>
              <a:t> </a:t>
            </a:r>
            <a:r>
              <a:rPr lang="fr-FR" altLang="de-DE" sz="1800" dirty="0" err="1"/>
              <a:t>zu</a:t>
            </a:r>
            <a:r>
              <a:rPr lang="fr-FR" altLang="de-DE" sz="1800" dirty="0"/>
              <a:t> </a:t>
            </a:r>
            <a:r>
              <a:rPr lang="fr-FR" altLang="de-DE" sz="1800" dirty="0" err="1"/>
              <a:t>bestehenden</a:t>
            </a:r>
            <a:r>
              <a:rPr lang="fr-FR" altLang="de-DE" sz="1800" dirty="0"/>
              <a:t> </a:t>
            </a:r>
            <a:r>
              <a:rPr lang="fr-FR" altLang="de-DE" sz="1800" dirty="0" smtClean="0"/>
              <a:t>GND-</a:t>
            </a:r>
            <a:r>
              <a:rPr lang="fr-FR" altLang="de-DE" sz="1800" dirty="0" err="1" smtClean="0"/>
              <a:t>Sätzen</a:t>
            </a:r>
            <a:endParaRPr lang="fr-FR" altLang="de-DE" sz="1800" dirty="0" smtClean="0"/>
          </a:p>
          <a:p>
            <a:endParaRPr lang="fr-FR" altLang="de-DE" sz="1800" dirty="0"/>
          </a:p>
          <a:p>
            <a:pPr marL="0" indent="0" algn="ctr">
              <a:buNone/>
            </a:pPr>
            <a:r>
              <a:rPr lang="de-DE" sz="2000" b="1" dirty="0" smtClean="0"/>
              <a:t>GND-Datensätze </a:t>
            </a:r>
            <a:r>
              <a:rPr lang="de-DE" sz="2000" b="1" dirty="0"/>
              <a:t>auf Level 3</a:t>
            </a:r>
          </a:p>
          <a:p>
            <a:endParaRPr lang="fr-FR" altLang="de-DE" sz="1800" dirty="0" smtClean="0"/>
          </a:p>
          <a:p>
            <a:r>
              <a:rPr lang="fr-FR" altLang="de-DE" sz="1800" dirty="0" err="1" smtClean="0"/>
              <a:t>Ergänzungen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und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Korrekturen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im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gesamten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Datensatz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auf</a:t>
            </a:r>
            <a:r>
              <a:rPr lang="fr-FR" altLang="de-DE" sz="1800" dirty="0" err="1"/>
              <a:t>g</a:t>
            </a:r>
            <a:r>
              <a:rPr lang="fr-FR" altLang="de-DE" sz="1800" dirty="0" err="1" smtClean="0"/>
              <a:t>rund</a:t>
            </a:r>
            <a:r>
              <a:rPr lang="fr-FR" altLang="de-DE" sz="1800" dirty="0" smtClean="0"/>
              <a:t> der </a:t>
            </a:r>
            <a:r>
              <a:rPr lang="fr-FR" altLang="de-DE" sz="1800" dirty="0" err="1" smtClean="0"/>
              <a:t>Vorlage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oder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aus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zur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Erschließung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notwendigen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Quellen</a:t>
            </a:r>
            <a:r>
              <a:rPr lang="fr-FR" altLang="de-DE" sz="1800" dirty="0" smtClean="0"/>
              <a:t> (</a:t>
            </a:r>
            <a:r>
              <a:rPr lang="fr-FR" altLang="de-DE" sz="1800" dirty="0" err="1" smtClean="0"/>
              <a:t>Strukturierung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Feld</a:t>
            </a:r>
            <a:r>
              <a:rPr lang="fr-FR" altLang="de-DE" sz="1800" dirty="0" smtClean="0"/>
              <a:t> 100, </a:t>
            </a:r>
            <a:r>
              <a:rPr lang="fr-FR" altLang="de-DE" sz="1800" dirty="0" err="1" smtClean="0"/>
              <a:t>Ergänzung</a:t>
            </a:r>
            <a:r>
              <a:rPr lang="fr-FR" altLang="de-DE" sz="1800" dirty="0" smtClean="0"/>
              <a:t> der 3XX-Felder)</a:t>
            </a:r>
          </a:p>
          <a:p>
            <a:r>
              <a:rPr lang="fr-FR" altLang="de-DE" sz="1800" dirty="0" err="1" smtClean="0"/>
              <a:t>Korrektur</a:t>
            </a:r>
            <a:r>
              <a:rPr lang="fr-FR" altLang="de-DE" sz="1800" dirty="0" smtClean="0"/>
              <a:t> des </a:t>
            </a:r>
            <a:r>
              <a:rPr lang="fr-FR" altLang="de-DE" sz="1800" dirty="0" err="1" smtClean="0"/>
              <a:t>bevorzugten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Namens</a:t>
            </a:r>
            <a:r>
              <a:rPr lang="fr-FR" altLang="de-DE" sz="1800" dirty="0" smtClean="0"/>
              <a:t> (EST, </a:t>
            </a:r>
            <a:r>
              <a:rPr lang="fr-FR" altLang="de-DE" sz="1800" dirty="0" err="1" smtClean="0"/>
              <a:t>Beziehungen</a:t>
            </a:r>
            <a:r>
              <a:rPr lang="fr-FR" altLang="de-DE" sz="1800" dirty="0" smtClean="0"/>
              <a:t>)</a:t>
            </a:r>
          </a:p>
          <a:p>
            <a:r>
              <a:rPr lang="fr-FR" altLang="de-DE" sz="1800" dirty="0" smtClean="0"/>
              <a:t>Bei </a:t>
            </a:r>
            <a:r>
              <a:rPr lang="fr-FR" altLang="de-DE" sz="1800" dirty="0" err="1" smtClean="0"/>
              <a:t>dubletten</a:t>
            </a:r>
            <a:r>
              <a:rPr lang="fr-FR" altLang="de-DE" sz="1800" dirty="0" smtClean="0"/>
              <a:t> GND-</a:t>
            </a:r>
            <a:r>
              <a:rPr lang="fr-FR" altLang="de-DE" sz="1800" dirty="0" err="1" smtClean="0"/>
              <a:t>Sätzen</a:t>
            </a:r>
            <a:r>
              <a:rPr lang="fr-FR" altLang="de-DE" sz="1800" dirty="0" smtClean="0"/>
              <a:t> (MS </a:t>
            </a:r>
            <a:r>
              <a:rPr lang="fr-FR" altLang="de-DE" sz="1800" dirty="0" err="1" smtClean="0"/>
              <a:t>und</a:t>
            </a:r>
            <a:r>
              <a:rPr lang="fr-FR" altLang="de-DE" sz="1800" dirty="0" smtClean="0"/>
              <a:t> MF </a:t>
            </a:r>
            <a:r>
              <a:rPr lang="fr-FR" altLang="de-DE" sz="1800" dirty="0" err="1" smtClean="0"/>
              <a:t>vorhanden</a:t>
            </a:r>
            <a:r>
              <a:rPr lang="fr-FR" altLang="de-DE" sz="1800" dirty="0" smtClean="0"/>
              <a:t>) </a:t>
            </a:r>
            <a:r>
              <a:rPr lang="fr-FR" altLang="de-DE" sz="1800" dirty="0" smtClean="0">
                <a:latin typeface="Times New Roman"/>
                <a:cs typeface="Times New Roman"/>
              </a:rPr>
              <a:t>→ </a:t>
            </a:r>
            <a:r>
              <a:rPr lang="fr-FR" altLang="de-DE" sz="1800" dirty="0" err="1" smtClean="0"/>
              <a:t>Beantragung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Umlenkungen</a:t>
            </a:r>
            <a:r>
              <a:rPr lang="fr-FR" altLang="de-DE" sz="1800" dirty="0" smtClean="0"/>
              <a:t> </a:t>
            </a:r>
            <a:r>
              <a:rPr lang="fr-FR" altLang="de-DE" sz="1800" dirty="0" smtClean="0">
                <a:latin typeface="Times New Roman"/>
                <a:cs typeface="Times New Roman"/>
              </a:rPr>
              <a:t>→ </a:t>
            </a:r>
            <a:r>
              <a:rPr lang="fr-FR" altLang="de-DE" sz="1800" dirty="0" err="1" smtClean="0">
                <a:cs typeface="Times New Roman"/>
              </a:rPr>
              <a:t>Mailbox</a:t>
            </a:r>
            <a:r>
              <a:rPr lang="fr-FR" altLang="de-DE" sz="1800" dirty="0" smtClean="0">
                <a:cs typeface="Times New Roman"/>
              </a:rPr>
              <a:t> an die </a:t>
            </a:r>
            <a:r>
              <a:rPr lang="fr-FR" altLang="de-DE" sz="1800" dirty="0" err="1" smtClean="0">
                <a:cs typeface="Times New Roman"/>
              </a:rPr>
              <a:t>Musikredaktion</a:t>
            </a: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67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Redaktionskonzept 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Datensätze auf Level </a:t>
            </a:r>
            <a:r>
              <a:rPr lang="de-DE" sz="2000" b="1" dirty="0"/>
              <a:t>1</a:t>
            </a:r>
            <a:endParaRPr lang="de-DE" sz="2000" b="1" dirty="0" smtClean="0"/>
          </a:p>
          <a:p>
            <a:pPr marL="0" indent="0">
              <a:buNone/>
            </a:pPr>
            <a:endParaRPr lang="fr-FR" altLang="de-DE" sz="1800" dirty="0" smtClean="0"/>
          </a:p>
          <a:p>
            <a:r>
              <a:rPr lang="fr-FR" altLang="de-DE" sz="1800" dirty="0" err="1" smtClean="0"/>
              <a:t>Ergänzungen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und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Korrekturen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im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Datensatz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nach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temporärer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Ummeldung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auf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Level</a:t>
            </a:r>
            <a:r>
              <a:rPr lang="fr-FR" altLang="de-DE" sz="1800" dirty="0" smtClean="0"/>
              <a:t> 1 </a:t>
            </a:r>
            <a:r>
              <a:rPr lang="fr-FR" altLang="de-DE" sz="1800" dirty="0" err="1" smtClean="0"/>
              <a:t>soweit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möglich</a:t>
            </a:r>
            <a:r>
              <a:rPr lang="fr-FR" altLang="de-DE" sz="1800" dirty="0" smtClean="0"/>
              <a:t> (</a:t>
            </a:r>
            <a:r>
              <a:rPr lang="fr-FR" altLang="de-DE" sz="1800" dirty="0" err="1" smtClean="0"/>
              <a:t>Ergänzung</a:t>
            </a:r>
            <a:r>
              <a:rPr lang="fr-FR" altLang="de-DE" sz="1800" dirty="0" smtClean="0"/>
              <a:t> der </a:t>
            </a:r>
            <a:r>
              <a:rPr lang="fr-FR" altLang="de-DE" sz="1800" dirty="0" err="1" smtClean="0"/>
              <a:t>Felder</a:t>
            </a:r>
            <a:r>
              <a:rPr lang="fr-FR" altLang="de-DE" sz="1800" dirty="0"/>
              <a:t> 380, 382, 383, 384, </a:t>
            </a:r>
            <a:r>
              <a:rPr lang="fr-FR" altLang="de-DE" sz="1800" dirty="0" smtClean="0"/>
              <a:t>670)</a:t>
            </a:r>
          </a:p>
          <a:p>
            <a:r>
              <a:rPr lang="fr-FR" altLang="de-DE" sz="1800" dirty="0" err="1" smtClean="0"/>
              <a:t>Strukturierung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von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Feld</a:t>
            </a:r>
            <a:r>
              <a:rPr lang="fr-FR" altLang="de-DE" sz="1800" dirty="0" smtClean="0"/>
              <a:t> 100 </a:t>
            </a:r>
            <a:r>
              <a:rPr lang="fr-FR" altLang="de-DE" sz="1800" dirty="0">
                <a:latin typeface="Times New Roman"/>
                <a:cs typeface="Times New Roman"/>
              </a:rPr>
              <a:t>→ </a:t>
            </a:r>
            <a:r>
              <a:rPr lang="fr-FR" altLang="de-DE" sz="1800" dirty="0" err="1"/>
              <a:t>Mailbox</a:t>
            </a:r>
            <a:r>
              <a:rPr lang="fr-FR" altLang="de-DE" sz="1800" dirty="0"/>
              <a:t> an die </a:t>
            </a:r>
            <a:r>
              <a:rPr lang="fr-FR" altLang="de-DE" sz="1800" dirty="0" err="1" smtClean="0"/>
              <a:t>Musikredaktion</a:t>
            </a:r>
            <a:endParaRPr lang="fr-FR" altLang="de-DE" sz="1800" dirty="0" smtClean="0"/>
          </a:p>
          <a:p>
            <a:r>
              <a:rPr lang="fr-FR" altLang="de-DE" sz="1800" dirty="0" err="1" smtClean="0"/>
              <a:t>Korrektur</a:t>
            </a:r>
            <a:r>
              <a:rPr lang="fr-FR" altLang="de-DE" sz="1800" dirty="0" smtClean="0"/>
              <a:t> des EST  </a:t>
            </a:r>
            <a:r>
              <a:rPr lang="fr-FR" altLang="de-DE" sz="1800" dirty="0" smtClean="0">
                <a:latin typeface="Times New Roman"/>
                <a:cs typeface="Times New Roman"/>
              </a:rPr>
              <a:t>→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Mailbox</a:t>
            </a:r>
            <a:r>
              <a:rPr lang="fr-FR" altLang="de-DE" sz="1800" dirty="0" smtClean="0"/>
              <a:t> an die </a:t>
            </a:r>
            <a:r>
              <a:rPr lang="fr-FR" altLang="de-DE" sz="1800" dirty="0" err="1" smtClean="0"/>
              <a:t>Musikredaktion</a:t>
            </a:r>
            <a:r>
              <a:rPr lang="fr-FR" altLang="de-DE" sz="1800" dirty="0" smtClean="0"/>
              <a:t> mit </a:t>
            </a:r>
            <a:r>
              <a:rPr lang="fr-FR" altLang="de-DE" sz="1800" dirty="0" err="1" smtClean="0"/>
              <a:t>Ansetzungsvorschlag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und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Quellenangabe</a:t>
            </a:r>
            <a:endParaRPr lang="fr-FR" altLang="de-DE" sz="1800" dirty="0" smtClean="0"/>
          </a:p>
          <a:p>
            <a:r>
              <a:rPr lang="fr-FR" altLang="de-DE" sz="1800" dirty="0"/>
              <a:t>Bei </a:t>
            </a:r>
            <a:r>
              <a:rPr lang="fr-FR" altLang="de-DE" sz="1800" dirty="0" err="1"/>
              <a:t>dubletten</a:t>
            </a:r>
            <a:r>
              <a:rPr lang="fr-FR" altLang="de-DE" sz="1800" dirty="0"/>
              <a:t> GND-</a:t>
            </a:r>
            <a:r>
              <a:rPr lang="fr-FR" altLang="de-DE" sz="1800" dirty="0" err="1"/>
              <a:t>Sätzen</a:t>
            </a:r>
            <a:r>
              <a:rPr lang="fr-FR" altLang="de-DE" sz="1800" dirty="0"/>
              <a:t> (MS </a:t>
            </a:r>
            <a:r>
              <a:rPr lang="fr-FR" altLang="de-DE" sz="1800" dirty="0" err="1"/>
              <a:t>und</a:t>
            </a:r>
            <a:r>
              <a:rPr lang="fr-FR" altLang="de-DE" sz="1800" dirty="0"/>
              <a:t> MF </a:t>
            </a:r>
            <a:r>
              <a:rPr lang="fr-FR" altLang="de-DE" sz="1800" dirty="0" err="1"/>
              <a:t>vorhanden</a:t>
            </a:r>
            <a:r>
              <a:rPr lang="fr-FR" altLang="de-DE" sz="1800" dirty="0"/>
              <a:t>) </a:t>
            </a:r>
            <a:r>
              <a:rPr lang="fr-FR" altLang="de-DE" sz="1800" dirty="0">
                <a:latin typeface="Times New Roman"/>
                <a:cs typeface="Times New Roman"/>
              </a:rPr>
              <a:t>→ </a:t>
            </a:r>
            <a:r>
              <a:rPr lang="fr-FR" altLang="de-DE" sz="1800" dirty="0" err="1" smtClean="0"/>
              <a:t>Beantragung</a:t>
            </a:r>
            <a:r>
              <a:rPr lang="fr-FR" altLang="de-DE" sz="1800" dirty="0" smtClean="0"/>
              <a:t> </a:t>
            </a:r>
            <a:r>
              <a:rPr lang="fr-FR" altLang="de-DE" sz="1800" dirty="0" err="1"/>
              <a:t>von</a:t>
            </a:r>
            <a:r>
              <a:rPr lang="fr-FR" altLang="de-DE" sz="1800" dirty="0"/>
              <a:t> </a:t>
            </a:r>
            <a:r>
              <a:rPr lang="fr-FR" altLang="de-DE" sz="1800" dirty="0" err="1"/>
              <a:t>Umlenkungen</a:t>
            </a:r>
            <a:r>
              <a:rPr lang="fr-FR" altLang="de-DE" sz="1800" dirty="0"/>
              <a:t> </a:t>
            </a:r>
            <a:r>
              <a:rPr lang="fr-FR" altLang="de-DE" sz="1800" dirty="0">
                <a:latin typeface="Times New Roman"/>
                <a:cs typeface="Times New Roman"/>
              </a:rPr>
              <a:t>→ </a:t>
            </a:r>
            <a:r>
              <a:rPr lang="fr-FR" altLang="de-DE" sz="1800" dirty="0" err="1">
                <a:cs typeface="Times New Roman"/>
              </a:rPr>
              <a:t>Mailbox</a:t>
            </a:r>
            <a:r>
              <a:rPr lang="fr-FR" altLang="de-DE" sz="1800" dirty="0">
                <a:cs typeface="Times New Roman"/>
              </a:rPr>
              <a:t> an die </a:t>
            </a:r>
            <a:r>
              <a:rPr lang="fr-FR" altLang="de-DE" sz="1800" dirty="0" err="1">
                <a:cs typeface="Times New Roman"/>
              </a:rPr>
              <a:t>Musikredaktion</a:t>
            </a: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68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Mailbox-Verfahren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800" dirty="0" smtClean="0"/>
              <a:t>901	$z Datum wird beim Abspeichern eingespielt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	$b </a:t>
            </a:r>
            <a:r>
              <a:rPr lang="de-DE" sz="1800" dirty="0" smtClean="0"/>
              <a:t>Absender + Empfänger : a-DE-Bibliothekssiegel </a:t>
            </a:r>
            <a:r>
              <a:rPr lang="de-DE" sz="1800" b="1" dirty="0"/>
              <a:t>e-DE-12-Musik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 smtClean="0"/>
              <a:t>$a Text der Nachricht</a:t>
            </a:r>
            <a:endParaRPr lang="de-DE" sz="1800" dirty="0"/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b="1" dirty="0">
              <a:solidFill>
                <a:srgbClr val="C00000"/>
              </a:solidFill>
            </a:endParaRPr>
          </a:p>
          <a:p>
            <a:r>
              <a:rPr lang="fr-FR" altLang="de-DE" sz="1800" dirty="0" err="1" smtClean="0"/>
              <a:t>Ansetzungsänderungen</a:t>
            </a:r>
            <a:r>
              <a:rPr lang="fr-FR" altLang="de-DE" sz="1800" dirty="0" smtClean="0"/>
              <a:t>: </a:t>
            </a:r>
            <a:r>
              <a:rPr lang="fr-FR" altLang="de-DE" sz="1800" dirty="0" err="1" smtClean="0"/>
              <a:t>Vorschlag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und</a:t>
            </a:r>
            <a:r>
              <a:rPr lang="fr-FR" altLang="de-DE" sz="1800" dirty="0" smtClean="0"/>
              <a:t> Quelle </a:t>
            </a:r>
            <a:r>
              <a:rPr lang="fr-FR" altLang="de-DE" sz="1800" dirty="0" err="1" smtClean="0"/>
              <a:t>nennen</a:t>
            </a:r>
            <a:endParaRPr lang="fr-FR" altLang="de-DE" sz="1800" dirty="0" smtClean="0"/>
          </a:p>
          <a:p>
            <a:r>
              <a:rPr lang="fr-FR" altLang="de-DE" sz="1800" dirty="0" smtClean="0"/>
              <a:t>Bei </a:t>
            </a:r>
            <a:r>
              <a:rPr lang="fr-FR" altLang="de-DE" sz="1800" dirty="0" err="1" smtClean="0"/>
              <a:t>gewünschter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Strukturierung</a:t>
            </a:r>
            <a:r>
              <a:rPr lang="fr-FR" altLang="de-DE" sz="1800" dirty="0" smtClean="0"/>
              <a:t>: 380,382,383,384,670 </a:t>
            </a:r>
            <a:r>
              <a:rPr lang="fr-FR" altLang="de-DE" sz="1800" dirty="0" err="1" smtClean="0"/>
              <a:t>im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Datensatz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ergänzen</a:t>
            </a:r>
            <a:endParaRPr lang="fr-FR" altLang="de-DE" sz="1800" dirty="0" smtClean="0"/>
          </a:p>
          <a:p>
            <a:r>
              <a:rPr lang="fr-FR" altLang="de-DE" sz="1800" dirty="0" smtClean="0"/>
              <a:t>$v </a:t>
            </a:r>
            <a:r>
              <a:rPr lang="de-DE" altLang="de-DE" sz="1800" dirty="0"/>
              <a:t>R:Umsetzung GND aus RAK-M vor 2003 </a:t>
            </a:r>
            <a:r>
              <a:rPr lang="fr-FR" altLang="de-DE" sz="1800" dirty="0" smtClean="0"/>
              <a:t>: </a:t>
            </a:r>
            <a:r>
              <a:rPr lang="fr-FR" altLang="de-DE" sz="1800" dirty="0" err="1" smtClean="0"/>
              <a:t>Ansetzung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selbst</a:t>
            </a:r>
            <a:r>
              <a:rPr lang="fr-FR" altLang="de-DE" sz="1800" dirty="0" smtClean="0"/>
              <a:t> </a:t>
            </a:r>
            <a:r>
              <a:rPr lang="fr-FR" altLang="de-DE" sz="1800" dirty="0" err="1" smtClean="0"/>
              <a:t>prüfen</a:t>
            </a:r>
            <a:r>
              <a:rPr lang="fr-FR" altLang="de-DE" sz="1800" dirty="0" smtClean="0"/>
              <a:t>, </a:t>
            </a:r>
            <a:r>
              <a:rPr lang="fr-FR" altLang="de-DE" sz="1800" dirty="0" err="1" smtClean="0"/>
              <a:t>ggf</a:t>
            </a:r>
            <a:r>
              <a:rPr lang="fr-FR" altLang="de-DE" sz="1800" dirty="0" smtClean="0"/>
              <a:t>. </a:t>
            </a:r>
            <a:r>
              <a:rPr lang="fr-FR" altLang="de-DE" sz="1800" dirty="0" err="1" smtClean="0"/>
              <a:t>Änderungen</a:t>
            </a:r>
            <a:r>
              <a:rPr lang="fr-FR" altLang="de-DE" sz="1800" dirty="0" smtClean="0"/>
              <a:t> mit Quelle </a:t>
            </a:r>
            <a:r>
              <a:rPr lang="fr-FR" altLang="de-DE" sz="1800" dirty="0" err="1" smtClean="0"/>
              <a:t>nennen</a:t>
            </a: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69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b="1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b="1" dirty="0" smtClean="0"/>
              <a:t>GND-Übergangsregeln</a:t>
            </a:r>
            <a:endParaRPr lang="de-DE" altLang="de-DE" sz="1600" b="1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dirty="0" smtClean="0"/>
              <a:t>Informationsseiten</a:t>
            </a:r>
            <a:endParaRPr lang="de-DE" alt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70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Sacherschließung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sz="1800" dirty="0" smtClean="0"/>
              <a:t>Werke, für die nach RAK-M §515 kein EST bestimmt wird, werden bei Bedarf erschlossen (Volksmusik, Jazz, Rock, Pop, Filmmusik, anonyme Werke)</a:t>
            </a:r>
          </a:p>
          <a:p>
            <a:r>
              <a:rPr lang="de-DE" sz="1800" dirty="0" smtClean="0"/>
              <a:t>Bearbeitungen von fremder Hand</a:t>
            </a:r>
          </a:p>
          <a:p>
            <a:pPr marL="457200" lvl="1" indent="0">
              <a:buNone/>
            </a:pPr>
            <a:r>
              <a:rPr lang="de-DE" sz="1600" dirty="0" smtClean="0">
                <a:cs typeface="Times New Roman"/>
              </a:rPr>
              <a:t>→ FE: 2. Ordnungsgruppe „</a:t>
            </a:r>
            <a:r>
              <a:rPr lang="de-DE" sz="1600" dirty="0" err="1" smtClean="0">
                <a:cs typeface="Times New Roman"/>
              </a:rPr>
              <a:t>Arr</a:t>
            </a:r>
            <a:r>
              <a:rPr lang="de-DE" sz="1600" dirty="0" smtClean="0">
                <a:cs typeface="Times New Roman"/>
              </a:rPr>
              <a:t>.“ in den Titeldaten</a:t>
            </a:r>
          </a:p>
          <a:p>
            <a:pPr marL="457200" lvl="1" indent="0">
              <a:buNone/>
            </a:pPr>
            <a:r>
              <a:rPr lang="de-DE" sz="1600" dirty="0" smtClean="0">
                <a:cs typeface="Times New Roman"/>
              </a:rPr>
              <a:t>→ SE: Schlagwortfolge Werktitel / SW „Bearbeitung“ / Name des Bearbeiters</a:t>
            </a:r>
          </a:p>
          <a:p>
            <a:r>
              <a:rPr lang="de-DE" sz="1800" dirty="0" smtClean="0">
                <a:cs typeface="Times New Roman"/>
              </a:rPr>
              <a:t>Vorliegen von mehr als einem Teil eines Werkes</a:t>
            </a:r>
          </a:p>
          <a:p>
            <a:pPr marL="457200" lvl="1" indent="0">
              <a:buNone/>
            </a:pPr>
            <a:r>
              <a:rPr lang="de-DE" sz="1600" dirty="0" smtClean="0">
                <a:cs typeface="Times New Roman"/>
              </a:rPr>
              <a:t>→ FE: 2. Ordnungsgruppe „</a:t>
            </a:r>
            <a:r>
              <a:rPr lang="de-DE" sz="1600" dirty="0" err="1" smtClean="0">
                <a:cs typeface="Times New Roman"/>
              </a:rPr>
              <a:t>Ausw</a:t>
            </a:r>
            <a:r>
              <a:rPr lang="de-DE" sz="1600" dirty="0" smtClean="0">
                <a:cs typeface="Times New Roman"/>
              </a:rPr>
              <a:t>.“ in den Titeldaten</a:t>
            </a:r>
          </a:p>
          <a:p>
            <a:pPr marL="457200" lvl="1" indent="0">
              <a:buNone/>
            </a:pPr>
            <a:r>
              <a:rPr lang="de-DE" sz="1600" dirty="0" smtClean="0">
                <a:cs typeface="Times New Roman"/>
              </a:rPr>
              <a:t>→ SE: für jeden </a:t>
            </a:r>
            <a:r>
              <a:rPr lang="de-DE" sz="1600" dirty="0" err="1" smtClean="0">
                <a:cs typeface="Times New Roman"/>
              </a:rPr>
              <a:t>Werkteil</a:t>
            </a:r>
            <a:r>
              <a:rPr lang="de-DE" sz="1600" dirty="0" smtClean="0">
                <a:cs typeface="Times New Roman"/>
              </a:rPr>
              <a:t> ein eigenes Schlagwort oder Umschreibung durch Sachschlagwörter</a:t>
            </a:r>
          </a:p>
          <a:p>
            <a:r>
              <a:rPr lang="de-DE" sz="1800" dirty="0" smtClean="0">
                <a:cs typeface="Times New Roman"/>
              </a:rPr>
              <a:t>Werkgruppen</a:t>
            </a:r>
          </a:p>
          <a:p>
            <a:pPr marL="457200" lvl="1" indent="0">
              <a:buNone/>
            </a:pPr>
            <a:r>
              <a:rPr lang="de-DE" sz="1600" dirty="0" smtClean="0">
                <a:cs typeface="Times New Roman"/>
              </a:rPr>
              <a:t>→ FE: Eigener Normdatensatz (z.B. </a:t>
            </a:r>
            <a:r>
              <a:rPr lang="de-DE" sz="1600" b="1" dirty="0" smtClean="0">
                <a:cs typeface="Times New Roman"/>
              </a:rPr>
              <a:t>$a </a:t>
            </a:r>
            <a:r>
              <a:rPr lang="de-DE" sz="1600" dirty="0" smtClean="0">
                <a:cs typeface="Times New Roman"/>
              </a:rPr>
              <a:t>Werke </a:t>
            </a:r>
            <a:r>
              <a:rPr lang="de-DE" sz="1600" b="1" dirty="0" smtClean="0">
                <a:cs typeface="Times New Roman"/>
              </a:rPr>
              <a:t>$m </a:t>
            </a:r>
            <a:r>
              <a:rPr lang="de-DE" sz="1600" dirty="0" err="1" smtClean="0">
                <a:cs typeface="Times New Roman"/>
              </a:rPr>
              <a:t>Kl</a:t>
            </a:r>
            <a:r>
              <a:rPr lang="de-DE" sz="1600" dirty="0" smtClean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de-DE" sz="1600" dirty="0" smtClean="0">
                <a:cs typeface="Times New Roman"/>
              </a:rPr>
              <a:t>→ SE: Sachschlagwort (z.B. Klaviermusik)</a:t>
            </a:r>
          </a:p>
          <a:p>
            <a:pPr marL="0" indent="0">
              <a:buNone/>
            </a:pPr>
            <a:r>
              <a:rPr lang="de-DE" sz="1800" dirty="0" smtClean="0">
                <a:latin typeface="Times New Roman"/>
                <a:cs typeface="Times New Roman"/>
              </a:rPr>
              <a:t>	</a:t>
            </a:r>
            <a:endParaRPr lang="de-DE" sz="1800" dirty="0"/>
          </a:p>
          <a:p>
            <a:endParaRPr lang="fr-FR" sz="1600" dirty="0">
              <a:solidFill>
                <a:srgbClr val="C00000"/>
              </a:solidFill>
            </a:endParaRPr>
          </a:p>
          <a:p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71</a:t>
            </a:fld>
            <a:endParaRPr lang="de-DE" altLang="de-DE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GND-Datenformat</a:t>
            </a:r>
            <a:endParaRPr lang="de-DE" altLang="de-DE" sz="1800" dirty="0"/>
          </a:p>
          <a:p>
            <a:r>
              <a:rPr lang="de-DE" altLang="de-DE" sz="1800" dirty="0" smtClean="0"/>
              <a:t>GND-Übergangsregeln</a:t>
            </a:r>
            <a:endParaRPr lang="de-DE" altLang="de-DE" sz="1600" dirty="0"/>
          </a:p>
          <a:p>
            <a:r>
              <a:rPr lang="de-DE" altLang="de-DE" sz="1800" dirty="0" smtClean="0"/>
              <a:t>GND-Anwendungsbestimmungen</a:t>
            </a:r>
            <a:endParaRPr lang="de-DE" altLang="de-DE" sz="1800" dirty="0"/>
          </a:p>
          <a:p>
            <a:r>
              <a:rPr lang="de-DE" altLang="de-DE" sz="1800" dirty="0" smtClean="0"/>
              <a:t>Beispiele</a:t>
            </a:r>
            <a:endParaRPr lang="de-DE" altLang="de-DE" sz="1800" dirty="0"/>
          </a:p>
          <a:p>
            <a:r>
              <a:rPr lang="de-DE" altLang="de-DE" sz="1800" dirty="0" smtClean="0"/>
              <a:t>GND-Neuaufnahmen und Korrekturen</a:t>
            </a:r>
          </a:p>
          <a:p>
            <a:r>
              <a:rPr lang="de-DE" altLang="de-DE" sz="1800" dirty="0" smtClean="0"/>
              <a:t>Verknüpfungen und Indexsuche innerhalb der GND</a:t>
            </a:r>
            <a:endParaRPr lang="de-DE" altLang="de-DE" sz="1800" dirty="0"/>
          </a:p>
          <a:p>
            <a:r>
              <a:rPr lang="de-DE" altLang="de-DE" sz="1800" dirty="0" smtClean="0"/>
              <a:t>EST-Verknüpfung in den Titeldaten</a:t>
            </a:r>
          </a:p>
          <a:p>
            <a:r>
              <a:rPr lang="de-DE" altLang="de-DE" sz="1800" dirty="0" smtClean="0"/>
              <a:t>Redaktionskonzept und Mailbox-Verfahren</a:t>
            </a:r>
          </a:p>
          <a:p>
            <a:r>
              <a:rPr lang="de-DE" altLang="de-DE" sz="1800" dirty="0" smtClean="0"/>
              <a:t>Sacherschließung</a:t>
            </a:r>
          </a:p>
          <a:p>
            <a:r>
              <a:rPr lang="de-DE" altLang="de-DE" sz="1800" b="1" dirty="0" smtClean="0"/>
              <a:t>Informationsseiten</a:t>
            </a:r>
            <a:endParaRPr lang="de-DE" altLang="de-DE" sz="18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Gliederung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1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72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Informationsseiten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fr-FR" altLang="de-DE" sz="1800" dirty="0" smtClean="0"/>
              <a:t>GND-</a:t>
            </a:r>
            <a:r>
              <a:rPr lang="fr-FR" altLang="de-DE" sz="1800" dirty="0" err="1" smtClean="0"/>
              <a:t>Informationsseite</a:t>
            </a: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800" dirty="0">
                <a:hlinkClick r:id="rId3"/>
              </a:rPr>
              <a:t>http://</a:t>
            </a:r>
            <a:r>
              <a:rPr lang="fr-FR" altLang="de-DE" sz="1800" dirty="0" smtClean="0">
                <a:hlinkClick r:id="rId3"/>
              </a:rPr>
              <a:t>www.bib-bvb.de/web/b3kat/gnd-schulungsunterlagen</a:t>
            </a:r>
            <a:endParaRPr lang="fr-FR" altLang="de-DE" sz="1800" dirty="0" smtClean="0"/>
          </a:p>
          <a:p>
            <a:pPr marL="0" indent="0">
              <a:buNone/>
            </a:pPr>
            <a:endParaRPr lang="fr-FR" altLang="de-DE" sz="1800" dirty="0"/>
          </a:p>
          <a:p>
            <a:r>
              <a:rPr lang="fr-FR" altLang="de-DE" sz="1800" dirty="0" smtClean="0"/>
              <a:t>GND-</a:t>
            </a:r>
            <a:r>
              <a:rPr lang="fr-FR" altLang="de-DE" sz="1800" dirty="0" err="1" smtClean="0"/>
              <a:t>Übergangsregeln</a:t>
            </a: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800" dirty="0" smtClean="0">
                <a:solidFill>
                  <a:srgbClr val="C00000"/>
                </a:solidFill>
                <a:hlinkClick r:id="rId4"/>
              </a:rPr>
              <a:t>http</a:t>
            </a:r>
            <a:r>
              <a:rPr lang="fr-FR" altLang="de-DE" sz="1800" dirty="0">
                <a:solidFill>
                  <a:srgbClr val="C00000"/>
                </a:solidFill>
                <a:hlinkClick r:id="rId4"/>
              </a:rPr>
              <a:t>://</a:t>
            </a:r>
            <a:r>
              <a:rPr lang="fr-FR" altLang="de-DE" sz="1800" dirty="0" smtClean="0">
                <a:solidFill>
                  <a:srgbClr val="C00000"/>
                </a:solidFill>
                <a:hlinkClick r:id="rId4"/>
              </a:rPr>
              <a:t>www.dnb.de/DE/Standardisierung/GND/uebergangsregeln.html</a:t>
            </a: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r>
              <a:rPr lang="fr-FR" altLang="de-DE" sz="1800" dirty="0" err="1" smtClean="0"/>
              <a:t>Anwendungsbestimmungen</a:t>
            </a:r>
            <a:endParaRPr lang="fr-FR" altLang="de-DE" sz="1800" dirty="0" smtClean="0"/>
          </a:p>
          <a:p>
            <a:pPr marL="0" indent="0">
              <a:buNone/>
            </a:pPr>
            <a:r>
              <a:rPr lang="fr-FR" altLang="de-DE" sz="1800" dirty="0">
                <a:hlinkClick r:id="rId5"/>
              </a:rPr>
              <a:t>http://</a:t>
            </a:r>
            <a:r>
              <a:rPr lang="fr-FR" altLang="de-DE" sz="1800" dirty="0" smtClean="0">
                <a:hlinkClick r:id="rId5"/>
              </a:rPr>
              <a:t>www.bib-bvb.de/web/b3kat/gnd-anwendungsbestimmungen</a:t>
            </a:r>
            <a:endParaRPr lang="fr-FR" altLang="de-DE" sz="1800" dirty="0" smtClean="0"/>
          </a:p>
          <a:p>
            <a:pPr marL="0" indent="0">
              <a:buNone/>
            </a:pPr>
            <a:endParaRPr lang="fr-FR" altLang="de-DE" sz="1800" dirty="0" smtClean="0"/>
          </a:p>
          <a:p>
            <a:r>
              <a:rPr lang="fr-FR" altLang="de-DE" sz="1800" dirty="0" err="1" smtClean="0"/>
              <a:t>Präsentationen</a:t>
            </a:r>
            <a:endParaRPr lang="fr-FR" altLang="de-DE" sz="1800" dirty="0"/>
          </a:p>
          <a:p>
            <a:pPr marL="0" indent="0">
              <a:buNone/>
            </a:pPr>
            <a:r>
              <a:rPr lang="fr-FR" altLang="de-DE" sz="1800" dirty="0">
                <a:hlinkClick r:id="rId6"/>
              </a:rPr>
              <a:t>http://</a:t>
            </a:r>
            <a:r>
              <a:rPr lang="fr-FR" altLang="de-DE" sz="1800" dirty="0" smtClean="0">
                <a:hlinkClick r:id="rId6"/>
              </a:rPr>
              <a:t>www.bib-bvb.de/web/b3kat/gnd-praesentationen</a:t>
            </a:r>
            <a:endParaRPr lang="fr-FR" altLang="de-DE" sz="1800" dirty="0" smtClean="0"/>
          </a:p>
          <a:p>
            <a:pPr marL="0" indent="0">
              <a:buNone/>
            </a:pPr>
            <a:endParaRPr lang="fr-FR" altLang="de-DE" sz="18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73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Kontakt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457200" lvl="1" indent="0">
              <a:buNone/>
            </a:pPr>
            <a:endParaRPr lang="fr-FR" altLang="de-DE" sz="16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/>
              <a:t>Silvia Ludwig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>
                <a:solidFill>
                  <a:srgbClr val="C00000"/>
                </a:solidFill>
              </a:rPr>
              <a:t>	</a:t>
            </a:r>
            <a:r>
              <a:rPr lang="fr-FR" altLang="de-DE" sz="1600" dirty="0" smtClean="0">
                <a:solidFill>
                  <a:srgbClr val="C00000"/>
                </a:solidFill>
                <a:hlinkClick r:id="rId3"/>
              </a:rPr>
              <a:t>Ludwig@bsb-muenchen.de</a:t>
            </a: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  <p:sp>
        <p:nvSpPr>
          <p:cNvPr id="2" name="Abgerundete rechteckige Legende 1"/>
          <p:cNvSpPr/>
          <p:nvPr/>
        </p:nvSpPr>
        <p:spPr bwMode="auto">
          <a:xfrm>
            <a:off x="1476375" y="2162176"/>
            <a:ext cx="3733800" cy="1381124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34" charset="-128"/>
              </a:rPr>
              <a:t>Fragen ?</a:t>
            </a:r>
          </a:p>
        </p:txBody>
      </p:sp>
    </p:spTree>
    <p:extLst>
      <p:ext uri="{BB962C8B-B14F-4D97-AF65-F5344CB8AC3E}">
        <p14:creationId xmlns:p14="http://schemas.microsoft.com/office/powerpoint/2010/main" val="13270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74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870200"/>
            <a:ext cx="8132763" cy="673100"/>
          </a:xfrm>
        </p:spPr>
        <p:txBody>
          <a:bodyPr/>
          <a:lstStyle/>
          <a:p>
            <a:pPr algn="ctr"/>
            <a:r>
              <a:rPr lang="de-DE" altLang="de-DE" sz="2400" dirty="0" smtClean="0"/>
              <a:t>Vielen Dank für Ihre Aufmerksamkeit!</a:t>
            </a:r>
            <a:endParaRPr lang="de-DE" altLang="de-DE" sz="24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pPr marL="457200" lvl="1" indent="0">
              <a:buNone/>
            </a:pPr>
            <a:endParaRPr lang="fr-FR" altLang="de-DE" sz="1600" dirty="0"/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altLang="de-DE" sz="1600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endParaRPr lang="fr-FR" alt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</a:t>
            </a:r>
            <a:endParaRPr lang="de-DE" altLang="de-DE" sz="24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3743326" y="2476500"/>
            <a:ext cx="1685925" cy="19621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GND-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Übergangs-regeln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133475" y="2476500"/>
            <a:ext cx="1685925" cy="19621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RAK-Musik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381751" y="2476500"/>
            <a:ext cx="1685925" cy="19621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RDA</a:t>
            </a:r>
          </a:p>
        </p:txBody>
      </p:sp>
      <p:sp>
        <p:nvSpPr>
          <p:cNvPr id="3" name="Gestreifter Pfeil nach rechts 2"/>
          <p:cNvSpPr/>
          <p:nvPr/>
        </p:nvSpPr>
        <p:spPr bwMode="auto">
          <a:xfrm>
            <a:off x="2905125" y="3215259"/>
            <a:ext cx="838200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Gestreifter Pfeil nach rechts 4"/>
          <p:cNvSpPr/>
          <p:nvPr/>
        </p:nvSpPr>
        <p:spPr bwMode="auto">
          <a:xfrm>
            <a:off x="5495927" y="3215259"/>
            <a:ext cx="885824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7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C926-1443-4ECC-ADAA-B3DC1D4768BA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400" dirty="0" smtClean="0"/>
              <a:t>GND-Übergangsregeln</a:t>
            </a:r>
            <a:endParaRPr lang="de-DE" altLang="de-DE" sz="24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3237" y="1981201"/>
            <a:ext cx="8132763" cy="3967163"/>
          </a:xfrm>
          <a:noFill/>
          <a:ln/>
        </p:spPr>
        <p:txBody>
          <a:bodyPr/>
          <a:lstStyle/>
          <a:p>
            <a:r>
              <a:rPr lang="de-DE" altLang="de-DE" sz="1800" dirty="0" smtClean="0"/>
              <a:t>In </a:t>
            </a:r>
            <a:r>
              <a:rPr lang="de-DE" altLang="de-DE" sz="1800" dirty="0" err="1" smtClean="0"/>
              <a:t>Aleph</a:t>
            </a:r>
            <a:r>
              <a:rPr lang="de-DE" altLang="de-DE" sz="1800" dirty="0" smtClean="0"/>
              <a:t> werden – abweichend von PICA – Werke der Musik in der Form Komponist | Titel gebildet und stehen in Feld 100 (nicht 130)</a:t>
            </a:r>
          </a:p>
          <a:p>
            <a:pPr marL="0" indent="0" algn="ctr"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100 </a:t>
            </a:r>
            <a:r>
              <a:rPr lang="de-DE" sz="1600" dirty="0" smtClean="0">
                <a:solidFill>
                  <a:srgbClr val="C00000"/>
                </a:solidFill>
              </a:rPr>
              <a:t>$p Chopin, </a:t>
            </a:r>
            <a:r>
              <a:rPr lang="de-DE" sz="1600" dirty="0" err="1" smtClean="0">
                <a:solidFill>
                  <a:srgbClr val="C00000"/>
                </a:solidFill>
              </a:rPr>
              <a:t>Frédéderic</a:t>
            </a:r>
            <a:r>
              <a:rPr lang="de-DE" sz="1600" dirty="0" smtClean="0">
                <a:solidFill>
                  <a:srgbClr val="C00000"/>
                </a:solidFill>
              </a:rPr>
              <a:t> $d 1810-1849 $t Walzer $m </a:t>
            </a:r>
            <a:r>
              <a:rPr lang="de-DE" sz="1600" dirty="0" err="1" smtClean="0">
                <a:solidFill>
                  <a:srgbClr val="C00000"/>
                </a:solidFill>
              </a:rPr>
              <a:t>Kl</a:t>
            </a:r>
            <a:r>
              <a:rPr lang="de-DE" sz="1600" dirty="0" smtClean="0">
                <a:solidFill>
                  <a:srgbClr val="C00000"/>
                </a:solidFill>
              </a:rPr>
              <a:t> $n op</a:t>
            </a:r>
            <a:r>
              <a:rPr lang="de-DE" sz="1600" dirty="0">
                <a:solidFill>
                  <a:srgbClr val="C00000"/>
                </a:solidFill>
              </a:rPr>
              <a:t>. 64,1</a:t>
            </a:r>
            <a:endParaRPr lang="de-DE" altLang="de-DE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e-DE" sz="1800" dirty="0"/>
          </a:p>
          <a:p>
            <a:r>
              <a:rPr lang="de-DE" altLang="de-DE" sz="1800" dirty="0" smtClean="0"/>
              <a:t>der Komponist wird mit Lebensdaten automatisch beim Abspeichern aus Feld 500 ergänzt</a:t>
            </a:r>
            <a:endParaRPr lang="de-DE" altLang="de-DE" sz="1800" dirty="0"/>
          </a:p>
          <a:p>
            <a:pPr marL="0" indent="0">
              <a:buNone/>
            </a:pPr>
            <a:r>
              <a:rPr lang="de-DE" altLang="de-DE" sz="1800" dirty="0"/>
              <a:t>	</a:t>
            </a:r>
            <a:endParaRPr lang="de-DE" altLang="de-DE" sz="1800" dirty="0" smtClean="0"/>
          </a:p>
          <a:p>
            <a:pPr marL="0" indent="0"/>
            <a:endParaRPr lang="de-DE" alt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4157653"/>
            <a:ext cx="2724151" cy="17430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4" y="4143375"/>
            <a:ext cx="3305175" cy="1600200"/>
          </a:xfrm>
          <a:prstGeom prst="rect">
            <a:avLst/>
          </a:prstGeom>
        </p:spPr>
      </p:pic>
      <p:sp>
        <p:nvSpPr>
          <p:cNvPr id="13" name="Freihandform 12"/>
          <p:cNvSpPr/>
          <p:nvPr/>
        </p:nvSpPr>
        <p:spPr bwMode="auto">
          <a:xfrm>
            <a:off x="950118" y="4057649"/>
            <a:ext cx="2826543" cy="285748"/>
          </a:xfrm>
          <a:custGeom>
            <a:avLst/>
            <a:gdLst>
              <a:gd name="connsiteX0" fmla="*/ 533405 w 952512"/>
              <a:gd name="connsiteY0" fmla="*/ 35 h 161996"/>
              <a:gd name="connsiteX1" fmla="*/ 5 w 952512"/>
              <a:gd name="connsiteY1" fmla="*/ 85760 h 161996"/>
              <a:gd name="connsiteX2" fmla="*/ 523880 w 952512"/>
              <a:gd name="connsiteY2" fmla="*/ 161960 h 161996"/>
              <a:gd name="connsiteX3" fmla="*/ 952505 w 952512"/>
              <a:gd name="connsiteY3" fmla="*/ 76235 h 161996"/>
              <a:gd name="connsiteX4" fmla="*/ 533405 w 952512"/>
              <a:gd name="connsiteY4" fmla="*/ 35 h 1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12" h="161996">
                <a:moveTo>
                  <a:pt x="533405" y="35"/>
                </a:moveTo>
                <a:cubicBezTo>
                  <a:pt x="374655" y="1622"/>
                  <a:pt x="1592" y="58773"/>
                  <a:pt x="5" y="85760"/>
                </a:cubicBezTo>
                <a:cubicBezTo>
                  <a:pt x="-1582" y="112747"/>
                  <a:pt x="365130" y="163547"/>
                  <a:pt x="523880" y="161960"/>
                </a:cubicBezTo>
                <a:cubicBezTo>
                  <a:pt x="682630" y="160373"/>
                  <a:pt x="950918" y="101635"/>
                  <a:pt x="952505" y="76235"/>
                </a:cubicBezTo>
                <a:cubicBezTo>
                  <a:pt x="954093" y="50835"/>
                  <a:pt x="692155" y="-1552"/>
                  <a:pt x="533405" y="3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4960145" y="4114797"/>
            <a:ext cx="2843211" cy="371474"/>
          </a:xfrm>
          <a:custGeom>
            <a:avLst/>
            <a:gdLst>
              <a:gd name="connsiteX0" fmla="*/ 533405 w 952512"/>
              <a:gd name="connsiteY0" fmla="*/ 35 h 161996"/>
              <a:gd name="connsiteX1" fmla="*/ 5 w 952512"/>
              <a:gd name="connsiteY1" fmla="*/ 85760 h 161996"/>
              <a:gd name="connsiteX2" fmla="*/ 523880 w 952512"/>
              <a:gd name="connsiteY2" fmla="*/ 161960 h 161996"/>
              <a:gd name="connsiteX3" fmla="*/ 952505 w 952512"/>
              <a:gd name="connsiteY3" fmla="*/ 76235 h 161996"/>
              <a:gd name="connsiteX4" fmla="*/ 533405 w 952512"/>
              <a:gd name="connsiteY4" fmla="*/ 35 h 1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12" h="161996">
                <a:moveTo>
                  <a:pt x="533405" y="35"/>
                </a:moveTo>
                <a:cubicBezTo>
                  <a:pt x="374655" y="1622"/>
                  <a:pt x="1592" y="58773"/>
                  <a:pt x="5" y="85760"/>
                </a:cubicBezTo>
                <a:cubicBezTo>
                  <a:pt x="-1582" y="112747"/>
                  <a:pt x="365130" y="163547"/>
                  <a:pt x="523880" y="161960"/>
                </a:cubicBezTo>
                <a:cubicBezTo>
                  <a:pt x="682630" y="160373"/>
                  <a:pt x="950918" y="101635"/>
                  <a:pt x="952505" y="76235"/>
                </a:cubicBezTo>
                <a:cubicBezTo>
                  <a:pt x="954093" y="50835"/>
                  <a:pt x="692155" y="-1552"/>
                  <a:pt x="533405" y="3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3586160" y="4362442"/>
            <a:ext cx="1366840" cy="8286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07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StoneSans"/>
        <a:ea typeface="ＭＳ Ｐゴシック"/>
        <a:cs typeface=""/>
      </a:majorFont>
      <a:minorFont>
        <a:latin typeface="StoneSans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Bildschirmpräsentation (4:3)</PresentationFormat>
  <Paragraphs>1046</Paragraphs>
  <Slides>74</Slides>
  <Notes>74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75" baseType="lpstr">
      <vt:lpstr>Leere Präsentation</vt:lpstr>
      <vt:lpstr>Erfassung von Werktiteln der Musik  in der GND und Verknüpfung  mit Titeldaten (EST) bei der Katalogisierung im B3Kat mit Aleph 500      Silvia Ludwig Bayerische Staatsbibliothek München</vt:lpstr>
      <vt:lpstr>Gemeinsame Normdatei - GND</vt:lpstr>
      <vt:lpstr>Gliederung</vt:lpstr>
      <vt:lpstr>GND-Datenformat-Grundstruktur</vt:lpstr>
      <vt:lpstr>GND-Datenformat-Darstellung</vt:lpstr>
      <vt:lpstr>GND-Datenformat-Darstellung</vt:lpstr>
      <vt:lpstr>Gliederung</vt:lpstr>
      <vt:lpstr>GND-Übergangsregeln</vt:lpstr>
      <vt:lpstr>GND-Übergangsregeln</vt:lpstr>
      <vt:lpstr>GND-Übergangsregeln-Beziehungen</vt:lpstr>
      <vt:lpstr>GND-Übergangsregeln-Beziehungen</vt:lpstr>
      <vt:lpstr>GND-Übergangsregeln-Fassung</vt:lpstr>
      <vt:lpstr>GND-Übergangsregeln-Bearbeitung</vt:lpstr>
      <vt:lpstr>GND-Übergangsregeln-Musikarrangement</vt:lpstr>
      <vt:lpstr>GND-Übergangsregeln-EST</vt:lpstr>
      <vt:lpstr>Gliederung</vt:lpstr>
      <vt:lpstr>GND-Anwendungsbestimmungen</vt:lpstr>
      <vt:lpstr>GND-Anwendungsbestimmungen</vt:lpstr>
      <vt:lpstr>GND-Anwendungsbestimmungen</vt:lpstr>
      <vt:lpstr>GND-Anwendungsbestimmungen</vt:lpstr>
      <vt:lpstr>GND-Anwendungsbestimmungen</vt:lpstr>
      <vt:lpstr>GND-Anwendungsbestimmungen</vt:lpstr>
      <vt:lpstr>GND-Anwendungsbestimmungen</vt:lpstr>
      <vt:lpstr>GND-Anwendungsbestimmungen</vt:lpstr>
      <vt:lpstr>GND-Anwendungsbestimmungen</vt:lpstr>
      <vt:lpstr>GND-Anwendungsbestimmungen</vt:lpstr>
      <vt:lpstr>Gliederung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Beispiele</vt:lpstr>
      <vt:lpstr>Gliederung</vt:lpstr>
      <vt:lpstr>GND-Neuaufnahmen</vt:lpstr>
      <vt:lpstr>GND-Neuaufnahmen-Satzschablone</vt:lpstr>
      <vt:lpstr>GND-Neuaufnahmen-Beispiel</vt:lpstr>
      <vt:lpstr>GND-Neuaufnahmen-Fassung</vt:lpstr>
      <vt:lpstr>GND-Korrekturen auf Level 3</vt:lpstr>
      <vt:lpstr>GND-Korrekturen auf Level 1</vt:lpstr>
      <vt:lpstr>GND-Korrekturen auf Level 1</vt:lpstr>
      <vt:lpstr>Gliederung</vt:lpstr>
      <vt:lpstr>Verknüpfungen innerhalb der GND</vt:lpstr>
      <vt:lpstr>Verknüpfungen innerhalb der GND</vt:lpstr>
      <vt:lpstr>Verknüpfungen innerhalb der GND</vt:lpstr>
      <vt:lpstr>Verknüpfungen innerhalb der GND</vt:lpstr>
      <vt:lpstr>Verknüpfungen innerhalb der GND</vt:lpstr>
      <vt:lpstr>Indexsuche innerhalb der GND</vt:lpstr>
      <vt:lpstr>Indexsuche innerhalb der GND</vt:lpstr>
      <vt:lpstr>Gliederung</vt:lpstr>
      <vt:lpstr>EST-Verknüpfung in den Titeldaten</vt:lpstr>
      <vt:lpstr>EST-Verknüpfung in den Titeldaten</vt:lpstr>
      <vt:lpstr>EST-Verknüpfung in den Titeldaten</vt:lpstr>
      <vt:lpstr>EST-Verknüpfung in den Titeldaten</vt:lpstr>
      <vt:lpstr>EST-Verknüpfung in den Titeldaten</vt:lpstr>
      <vt:lpstr>EST-Verknüpfung in den Titeldaten</vt:lpstr>
      <vt:lpstr>Gliederung</vt:lpstr>
      <vt:lpstr>Redaktionskonzept </vt:lpstr>
      <vt:lpstr>Redaktionskonzept </vt:lpstr>
      <vt:lpstr>Mailbox-Verfahren</vt:lpstr>
      <vt:lpstr>Gliederung</vt:lpstr>
      <vt:lpstr>Sacherschließung</vt:lpstr>
      <vt:lpstr>Gliederung</vt:lpstr>
      <vt:lpstr>Informationsseiten</vt:lpstr>
      <vt:lpstr>Kontakt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Silvia Ludwig</dc:creator>
  <cp:lastModifiedBy>Kathrin Merker</cp:lastModifiedBy>
  <cp:revision>280</cp:revision>
  <cp:lastPrinted>2014-05-19T09:41:31Z</cp:lastPrinted>
  <dcterms:created xsi:type="dcterms:W3CDTF">2007-09-28T15:18:31Z</dcterms:created>
  <dcterms:modified xsi:type="dcterms:W3CDTF">2014-05-27T05:48:23Z</dcterms:modified>
</cp:coreProperties>
</file>