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9" r:id="rId2"/>
    <p:sldId id="260" r:id="rId3"/>
    <p:sldId id="264" r:id="rId4"/>
    <p:sldId id="274" r:id="rId5"/>
    <p:sldId id="265" r:id="rId6"/>
    <p:sldId id="277" r:id="rId7"/>
    <p:sldId id="266" r:id="rId8"/>
    <p:sldId id="276" r:id="rId9"/>
    <p:sldId id="267" r:id="rId10"/>
    <p:sldId id="285" r:id="rId11"/>
    <p:sldId id="275" r:id="rId12"/>
    <p:sldId id="268" r:id="rId13"/>
    <p:sldId id="278" r:id="rId14"/>
    <p:sldId id="284" r:id="rId15"/>
    <p:sldId id="269" r:id="rId16"/>
    <p:sldId id="270" r:id="rId17"/>
    <p:sldId id="286" r:id="rId18"/>
    <p:sldId id="282" r:id="rId19"/>
    <p:sldId id="287" r:id="rId20"/>
    <p:sldId id="283" r:id="rId21"/>
    <p:sldId id="281" r:id="rId22"/>
    <p:sldId id="280" r:id="rId23"/>
    <p:sldId id="273" r:id="rId24"/>
    <p:sldId id="271" r:id="rId25"/>
    <p:sldId id="288" r:id="rId2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30" autoAdjust="0"/>
    <p:restoredTop sz="76403" autoAdjust="0"/>
  </p:normalViewPr>
  <p:slideViewPr>
    <p:cSldViewPr>
      <p:cViewPr>
        <p:scale>
          <a:sx n="67" d="100"/>
          <a:sy n="67" d="100"/>
        </p:scale>
        <p:origin x="-1416" y="1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5" d="100"/>
          <a:sy n="85" d="100"/>
        </p:scale>
        <p:origin x="-315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C937E4-8306-4256-98BE-2853E1A1DDAD}" type="datetimeFigureOut">
              <a:rPr lang="de-DE" smtClean="0"/>
              <a:pPr/>
              <a:t>09.09.2014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709760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DB1F4-BB4F-44BD-AC26-B758B395BD23}" type="datetimeFigureOut">
              <a:rPr lang="de-DE" smtClean="0"/>
              <a:pPr/>
              <a:t>09.09.2014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Arial" pitchFamily="34" charset="0"/>
                <a:cs typeface="Arial" pitchFamily="34" charset="0"/>
              </a:rPr>
              <a:t>Anmerkung: Konferenz ist gleichzusetzen</a:t>
            </a:r>
            <a:r>
              <a:rPr lang="de-DE" baseline="0" dirty="0" smtClean="0">
                <a:latin typeface="Arial" pitchFamily="34" charset="0"/>
                <a:cs typeface="Arial" pitchFamily="34" charset="0"/>
              </a:rPr>
              <a:t> mit Kongress, die Regeln gelten auch für </a:t>
            </a:r>
            <a:r>
              <a:rPr lang="de-DE" sz="1200" dirty="0" smtClean="0">
                <a:latin typeface="Verdana" panose="020B0604030504040204" pitchFamily="34" charset="0"/>
              </a:rPr>
              <a:t>Ad-hoc-Ereignisse wie z. B. Ausstellungen, Sportwettkämpfe </a:t>
            </a:r>
            <a:r>
              <a:rPr lang="de-DE" sz="1200" dirty="0" err="1" smtClean="0">
                <a:latin typeface="Verdana" panose="020B0604030504040204" pitchFamily="34" charset="0"/>
              </a:rPr>
              <a:t>u.ä.</a:t>
            </a:r>
            <a:r>
              <a:rPr lang="de-DE" sz="1200" dirty="0" smtClean="0">
                <a:latin typeface="Verdana" panose="020B0604030504040204" pitchFamily="34" charset="0"/>
              </a:rPr>
              <a:t> Darunter fallen auch Expeditionen</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1" baseline="0" dirty="0" smtClean="0">
                <a:latin typeface="Arial" pitchFamily="34" charset="0"/>
                <a:cs typeface="Arial" pitchFamily="34" charset="0"/>
              </a:rPr>
              <a:t>Zu Beispiel RDA 11.2.2.14.3</a:t>
            </a:r>
            <a:r>
              <a:rPr lang="de-DE" baseline="0" dirty="0" smtClean="0">
                <a:latin typeface="Arial" pitchFamily="34" charset="0"/>
                <a:cs typeface="Arial" pitchFamily="34" charset="0"/>
              </a:rPr>
              <a:t>: in der Vorlage findet sich noch die übergeordnete Körperschaft</a:t>
            </a:r>
          </a:p>
          <a:p>
            <a:endParaRPr lang="de-DE" baseline="0"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de-DE" dirty="0" smtClean="0">
              <a:latin typeface="Arial" pitchFamily="34" charset="0"/>
              <a:cs typeface="Arial" pitchFamily="34"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baseline="0" dirty="0" smtClean="0">
              <a:latin typeface="Arial" pitchFamily="34" charset="0"/>
              <a:cs typeface="Arial" pitchFamily="34" charset="0"/>
            </a:endParaRPr>
          </a:p>
          <a:p>
            <a:r>
              <a:rPr lang="de-DE" b="1" baseline="0" dirty="0" smtClean="0">
                <a:latin typeface="Arial" pitchFamily="34" charset="0"/>
                <a:cs typeface="Arial" pitchFamily="34" charset="0"/>
              </a:rPr>
              <a:t>Dt. Text R</a:t>
            </a:r>
            <a:r>
              <a:rPr lang="de-DE" b="1" dirty="0" smtClean="0">
                <a:latin typeface="Arial" pitchFamily="34" charset="0"/>
                <a:cs typeface="Arial" pitchFamily="34" charset="0"/>
              </a:rPr>
              <a:t>DA 11.2.2.14.6</a:t>
            </a:r>
            <a:r>
              <a:rPr lang="de-DE" dirty="0" smtClean="0">
                <a:latin typeface="Arial" pitchFamily="34" charset="0"/>
                <a:cs typeface="Arial" pitchFamily="34" charset="0"/>
              </a:rPr>
              <a:t>: Name, der den vollständigen Namen der übergeordneten oder in Beziehung stehenden Körperschaft enthält</a:t>
            </a:r>
            <a:r>
              <a:rPr lang="de-DE" baseline="0" dirty="0" smtClean="0">
                <a:latin typeface="Arial" pitchFamily="34" charset="0"/>
                <a:cs typeface="Arial" pitchFamily="34" charset="0"/>
              </a:rPr>
              <a:t>. </a:t>
            </a:r>
          </a:p>
          <a:p>
            <a:r>
              <a:rPr lang="de-DE" baseline="0" dirty="0" smtClean="0">
                <a:latin typeface="Arial" pitchFamily="34" charset="0"/>
                <a:cs typeface="Arial" pitchFamily="34" charset="0"/>
              </a:rPr>
              <a:t>(Anmerkung: Name ist keine Gebietskörperschaft)</a:t>
            </a: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de-DE" dirty="0" smtClean="0">
              <a:latin typeface="Arial" pitchFamily="34" charset="0"/>
              <a:cs typeface="Arial" pitchFamily="34"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11</a:t>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latin typeface="Arial" pitchFamily="34" charset="0"/>
                <a:cs typeface="Arial" pitchFamily="34" charset="0"/>
              </a:rPr>
              <a:t>Nicht als bevorzugter Name gewählt: eine Initialform bzw. </a:t>
            </a:r>
            <a:r>
              <a:rPr lang="de-DE" dirty="0" err="1" smtClean="0">
                <a:latin typeface="Arial" pitchFamily="34" charset="0"/>
                <a:cs typeface="Arial" pitchFamily="34" charset="0"/>
              </a:rPr>
              <a:t>Langform</a:t>
            </a:r>
            <a:r>
              <a:rPr lang="de-DE" dirty="0" smtClean="0">
                <a:latin typeface="Arial" pitchFamily="34" charset="0"/>
                <a:cs typeface="Arial" pitchFamily="34" charset="0"/>
              </a:rPr>
              <a:t>.</a:t>
            </a:r>
            <a:r>
              <a:rPr lang="de-DE" baseline="0" dirty="0" smtClean="0">
                <a:latin typeface="Arial" pitchFamily="34" charset="0"/>
                <a:cs typeface="Arial" pitchFamily="34" charset="0"/>
              </a:rPr>
              <a:t> </a:t>
            </a:r>
          </a:p>
          <a:p>
            <a:r>
              <a:rPr lang="de-DE" dirty="0" smtClean="0">
                <a:latin typeface="Arial" pitchFamily="34" charset="0"/>
                <a:cs typeface="Arial" pitchFamily="34" charset="0"/>
              </a:rPr>
              <a:t>Weitere Formen wären abweichende Schreib-</a:t>
            </a:r>
            <a:r>
              <a:rPr lang="de-DE" baseline="0" dirty="0" smtClean="0">
                <a:latin typeface="Arial" pitchFamily="34" charset="0"/>
                <a:cs typeface="Arial" pitchFamily="34" charset="0"/>
              </a:rPr>
              <a:t> </a:t>
            </a:r>
            <a:r>
              <a:rPr lang="de-DE" dirty="0" smtClean="0">
                <a:latin typeface="Arial" pitchFamily="34" charset="0"/>
                <a:cs typeface="Arial" pitchFamily="34" charset="0"/>
              </a:rPr>
              <a:t>bzw. Sprachformen.</a:t>
            </a:r>
          </a:p>
          <a:p>
            <a:r>
              <a:rPr lang="de-DE" dirty="0" smtClean="0">
                <a:latin typeface="Arial" pitchFamily="34" charset="0"/>
                <a:cs typeface="Arial" pitchFamily="34" charset="0"/>
              </a:rPr>
              <a:t>Auch Vorlagenformen mit der Zählung etc. können weiterhin erfasst und entsprechend gekennzeichnet werden (</a:t>
            </a:r>
            <a:r>
              <a:rPr lang="de-DE" dirty="0" err="1" smtClean="0">
                <a:latin typeface="Arial" pitchFamily="34" charset="0"/>
                <a:cs typeface="Arial" pitchFamily="34" charset="0"/>
              </a:rPr>
              <a:t>nauv</a:t>
            </a:r>
            <a:r>
              <a:rPr lang="de-DE" dirty="0" smtClean="0">
                <a:latin typeface="Arial" pitchFamily="34" charset="0"/>
                <a:cs typeface="Arial" pitchFamily="34" charset="0"/>
              </a:rPr>
              <a:t>). </a:t>
            </a:r>
          </a:p>
          <a:p>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None/>
            </a:pPr>
            <a:r>
              <a:rPr lang="de-DE" sz="1200" dirty="0" smtClean="0"/>
              <a:t>Erfassen Sie eine Vorlageform des Namens einer Körperschaft als abweichenden Namen, wenn der Name nachvollziehbar in dieser Form gesucht werden könnte und der bevorzugte Name als Unterabteilung einer übergeordneten oder in Beziehung stehenden Körperschaft erfasst wird oder umgekehrt. </a:t>
            </a:r>
          </a:p>
          <a:p>
            <a:pPr>
              <a:buNone/>
            </a:pPr>
            <a:r>
              <a:rPr lang="de-DE" sz="1200" dirty="0" smtClean="0"/>
              <a:t>	</a:t>
            </a:r>
          </a:p>
          <a:p>
            <a:pPr>
              <a:buNone/>
            </a:pPr>
            <a:r>
              <a:rPr lang="de-DE" sz="1200" b="1" dirty="0" smtClean="0"/>
              <a:t>Beispiel</a:t>
            </a:r>
            <a:r>
              <a:rPr lang="de-DE" sz="1200" dirty="0" smtClean="0"/>
              <a:t> noch für eine Invertierte Form: </a:t>
            </a:r>
          </a:p>
          <a:p>
            <a:pPr>
              <a:buNone/>
            </a:pPr>
            <a:endParaRPr lang="de-DE" sz="1200" dirty="0" smtClean="0"/>
          </a:p>
          <a:p>
            <a:pPr>
              <a:buNone/>
            </a:pPr>
            <a:r>
              <a:rPr lang="de-DE" sz="1200" u="sng" dirty="0" smtClean="0"/>
              <a:t>Bevorzugter Name</a:t>
            </a:r>
            <a:r>
              <a:rPr lang="de-DE" sz="1200" dirty="0" smtClean="0"/>
              <a:t>: 	IAA International Conference on Low-</a:t>
            </a:r>
            <a:r>
              <a:rPr lang="de-DE" sz="1200" dirty="0" err="1" smtClean="0"/>
              <a:t>cost</a:t>
            </a:r>
            <a:r>
              <a:rPr lang="de-DE" sz="1200" dirty="0" smtClean="0"/>
              <a:t> Planetary </a:t>
            </a:r>
            <a:r>
              <a:rPr lang="de-DE" sz="1200" dirty="0" err="1" smtClean="0"/>
              <a:t>Missions</a:t>
            </a:r>
            <a:endParaRPr lang="de-DE" sz="1200" dirty="0" smtClean="0"/>
          </a:p>
          <a:p>
            <a:pPr>
              <a:buNone/>
            </a:pPr>
            <a:r>
              <a:rPr lang="de-DE" sz="1200" u="sng" dirty="0" smtClean="0"/>
              <a:t>Abweichender Name</a:t>
            </a:r>
            <a:r>
              <a:rPr lang="de-DE" sz="1200" dirty="0" smtClean="0"/>
              <a:t>:   	International Conference on Low-</a:t>
            </a:r>
            <a:r>
              <a:rPr lang="de-DE" sz="1200" dirty="0" err="1" smtClean="0"/>
              <a:t>cost</a:t>
            </a:r>
            <a:r>
              <a:rPr lang="de-DE" sz="1200" dirty="0" smtClean="0"/>
              <a:t> Planetary </a:t>
            </a:r>
            <a:r>
              <a:rPr lang="de-DE" sz="1200" dirty="0" err="1" smtClean="0"/>
              <a:t>Missions</a:t>
            </a:r>
            <a:r>
              <a:rPr lang="de-DE" sz="1200" dirty="0" smtClean="0"/>
              <a:t>, IAA</a:t>
            </a:r>
          </a:p>
          <a:p>
            <a:pPr>
              <a:buNone/>
            </a:pPr>
            <a:endParaRPr lang="de-DE" sz="1200" dirty="0" smtClean="0"/>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1" i="0" u="none" strike="noStrike" kern="1200" cap="none" spc="0" normalizeH="0" baseline="0" noProof="0" dirty="0" smtClean="0">
                <a:ln>
                  <a:noFill/>
                </a:ln>
                <a:solidFill>
                  <a:srgbClr val="000000"/>
                </a:solidFill>
                <a:effectLst/>
                <a:uLnTx/>
                <a:uFillTx/>
                <a:latin typeface="Arial" charset="0"/>
                <a:ea typeface="+mn-ea"/>
                <a:cs typeface="Arial" charset="0"/>
              </a:rPr>
              <a:t>RDA 11.4.2.3 Datum: </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1" i="0" u="none" strike="noStrike" kern="1200" cap="none" spc="0" normalizeH="0" baseline="0" noProof="0" dirty="0" smtClean="0">
                <a:ln>
                  <a:noFill/>
                </a:ln>
                <a:solidFill>
                  <a:srgbClr val="000000"/>
                </a:solidFill>
                <a:effectLst/>
                <a:uLnTx/>
                <a:uFillTx/>
                <a:latin typeface="Arial" charset="0"/>
                <a:ea typeface="+mn-ea"/>
                <a:cs typeface="Arial" charset="0"/>
              </a:rPr>
              <a:t>Vollständige ERL</a:t>
            </a:r>
            <a:r>
              <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rPr>
              <a:t>: Daten einer Konferenz etc. werden stets als getrenntes Element erfasst. Zur Erfassung der Daten als Bestandteil des Sucheinstiegs vgl. 11.13.1.8.  </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rPr>
              <a:t>Die Angabe der spezifischen Daten zur Unterscheidung gleichnamiger Konferenzen im gleichen Jahr erfolgt zusätzlich. Spezifische Daten werden in der Form TT.MM.JJJJ erfasst.  </a:t>
            </a:r>
            <a:r>
              <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sym typeface="Wingdings" pitchFamily="2" charset="2"/>
              </a:rPr>
              <a:t> Das Erfassungsfeld für das Datum wird im Bedarfsfall doppelt besetzt (nur Jahreszahl oder exakte Daten). </a:t>
            </a:r>
            <a:endPar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1" i="0" u="none" strike="noStrike" kern="1200" cap="none" spc="0" normalizeH="0" baseline="0" noProof="0" dirty="0" smtClean="0">
                <a:ln>
                  <a:noFill/>
                </a:ln>
                <a:solidFill>
                  <a:srgbClr val="000000"/>
                </a:solidFill>
                <a:effectLst/>
                <a:uLnTx/>
                <a:uFillTx/>
                <a:latin typeface="Arial" charset="0"/>
                <a:ea typeface="+mn-ea"/>
                <a:cs typeface="Arial" charset="0"/>
              </a:rPr>
              <a:t>RDA 11.3.2.3 Orte: </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1" i="0" u="none" strike="noStrike" kern="1200" cap="none" spc="0" normalizeH="0" baseline="0" noProof="0" dirty="0" smtClean="0">
                <a:ln>
                  <a:noFill/>
                </a:ln>
                <a:solidFill>
                  <a:srgbClr val="000000"/>
                </a:solidFill>
                <a:effectLst/>
                <a:uLnTx/>
                <a:uFillTx/>
                <a:latin typeface="Arial" charset="0"/>
                <a:ea typeface="+mn-ea"/>
                <a:cs typeface="Arial" charset="0"/>
              </a:rPr>
              <a:t>ERL 2: </a:t>
            </a:r>
            <a:r>
              <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rPr>
              <a:t>Sie können auch Bauwerke (geografische Datensätze) als Veranstaltungsorte angeben werden, wenn die Angabe eines Ortes nicht möglich ist oder zur Identifizierung nicht ausreicht. Gegebenenfalls muss das Bauwerk als </a:t>
            </a:r>
            <a:r>
              <a:rPr kumimoji="0" lang="de-DE" sz="1200" b="0" i="0" u="none" strike="noStrike" kern="1200" cap="none" spc="0" normalizeH="0" baseline="0" noProof="0" dirty="0" err="1" smtClean="0">
                <a:ln>
                  <a:noFill/>
                </a:ln>
                <a:solidFill>
                  <a:srgbClr val="000000"/>
                </a:solidFill>
                <a:effectLst/>
                <a:uLnTx/>
                <a:uFillTx/>
                <a:latin typeface="Arial" charset="0"/>
                <a:ea typeface="+mn-ea"/>
                <a:cs typeface="Arial" charset="0"/>
              </a:rPr>
              <a:t>Geografikum</a:t>
            </a:r>
            <a:r>
              <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rPr>
              <a:t> neu erfasst werden. </a:t>
            </a: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rPr>
              <a:t>Hinweis: bei Online-Konferenzen wird statt des Ortes „Online“ erfasst. </a:t>
            </a:r>
            <a:endParaRPr kumimoji="0" lang="de-DE" sz="1200" b="1" i="0" u="none" strike="noStrike" kern="1200" cap="none" spc="0" normalizeH="0" baseline="0" noProof="0" dirty="0" smtClean="0">
              <a:ln>
                <a:noFill/>
              </a:ln>
              <a:solidFill>
                <a:srgbClr val="000000"/>
              </a:solidFill>
              <a:effectLst/>
              <a:uLnTx/>
              <a:uFillTx/>
              <a:latin typeface="Arial" charset="0"/>
              <a:ea typeface="+mn-ea"/>
              <a:cs typeface="Arial"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de-DE" sz="1200" b="0" i="0" u="none" strike="noStrike" kern="1200" cap="none" spc="0" normalizeH="0" baseline="0" noProof="0" dirty="0" smtClean="0">
              <a:ln>
                <a:noFill/>
              </a:ln>
              <a:solidFill>
                <a:srgbClr val="000000"/>
              </a:solidFill>
              <a:effectLst/>
              <a:uLnTx/>
              <a:uFillTx/>
              <a:latin typeface="Arial" charset="0"/>
              <a:ea typeface="+mn-ea"/>
              <a:cs typeface="Arial"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0" lang="de-DE" sz="1200" b="1" i="0" u="none" strike="noStrike" kern="1200" cap="none" spc="0" normalizeH="0" baseline="0" noProof="0" dirty="0" smtClean="0">
              <a:ln>
                <a:noFill/>
              </a:ln>
              <a:solidFill>
                <a:srgbClr val="000000"/>
              </a:solidFill>
              <a:effectLst/>
              <a:uLnTx/>
              <a:uFillTx/>
              <a:latin typeface="Arial" charset="0"/>
              <a:ea typeface="+mn-ea"/>
              <a:cs typeface="Arial"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None/>
            </a:pPr>
            <a:r>
              <a:rPr lang="de-DE" b="1" dirty="0" smtClean="0">
                <a:ea typeface="Verdana" pitchFamily="34" charset="0"/>
                <a:cs typeface="Verdana" pitchFamily="34" charset="0"/>
              </a:rPr>
              <a:t>RDA 11.13.1.8.1</a:t>
            </a:r>
            <a:r>
              <a:rPr lang="de-DE" b="1" baseline="0" dirty="0" smtClean="0">
                <a:ea typeface="Verdana" pitchFamily="34" charset="0"/>
                <a:cs typeface="Verdana" pitchFamily="34" charset="0"/>
              </a:rPr>
              <a:t> Ausnahme:</a:t>
            </a:r>
            <a:endParaRPr lang="de-DE" b="1" dirty="0" smtClean="0">
              <a:ea typeface="Verdana" pitchFamily="34" charset="0"/>
              <a:cs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kern="0" dirty="0" smtClean="0">
                <a:ea typeface="Verdana" pitchFamily="34" charset="0"/>
                <a:cs typeface="Verdana" pitchFamily="34" charset="0"/>
              </a:rPr>
              <a:t>Hinzufügen des Namens einer Institution, wenn </a:t>
            </a:r>
            <a:r>
              <a:rPr lang="de-DE" dirty="0" smtClean="0">
                <a:ea typeface="Verdana" pitchFamily="34" charset="0"/>
                <a:cs typeface="Verdana" pitchFamily="34" charset="0"/>
              </a:rPr>
              <a:t>er eine bessere Identifizierung ermöglicht oder wenn der Ortsname nicht bekannt ist oder nicht einfach ermittelt werden kann. </a:t>
            </a:r>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latin typeface="Arial" pitchFamily="34" charset="0"/>
                <a:cs typeface="Arial" pitchFamily="34" charset="0"/>
              </a:rPr>
              <a:t>2. Beispiel</a:t>
            </a:r>
            <a:r>
              <a:rPr lang="de-DE" baseline="0" dirty="0" smtClean="0">
                <a:latin typeface="Arial" pitchFamily="34" charset="0"/>
                <a:cs typeface="Arial" pitchFamily="34" charset="0"/>
              </a:rPr>
              <a:t> ist eine Online-Konferenz ohne Ort</a:t>
            </a:r>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None/>
            </a:pPr>
            <a:r>
              <a:rPr lang="de-DE" b="1" dirty="0" smtClean="0">
                <a:ea typeface="Verdana" pitchFamily="34" charset="0"/>
                <a:cs typeface="Verdana" pitchFamily="34" charset="0"/>
              </a:rPr>
              <a:t>RDA 11.13.1.8.1</a:t>
            </a:r>
            <a:r>
              <a:rPr lang="de-DE" b="1" baseline="0" dirty="0" smtClean="0">
                <a:ea typeface="Verdana" pitchFamily="34" charset="0"/>
                <a:cs typeface="Verdana" pitchFamily="34" charset="0"/>
              </a:rPr>
              <a:t> Ausnahme:</a:t>
            </a:r>
            <a:endParaRPr lang="de-DE" b="1" dirty="0" smtClean="0">
              <a:ea typeface="Verdana" pitchFamily="34" charset="0"/>
              <a:cs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kern="0" dirty="0" smtClean="0">
                <a:ea typeface="Verdana" pitchFamily="34" charset="0"/>
                <a:cs typeface="Verdana" pitchFamily="34" charset="0"/>
              </a:rPr>
              <a:t>Hinzufügen des Namens einer Institution, wenn </a:t>
            </a:r>
            <a:r>
              <a:rPr lang="de-DE" dirty="0" smtClean="0">
                <a:ea typeface="Verdana" pitchFamily="34" charset="0"/>
                <a:cs typeface="Verdana" pitchFamily="34" charset="0"/>
              </a:rPr>
              <a:t>er eine bessere Identifizierung ermöglicht oder wenn der Ortsname nicht bekannt ist oder nicht einfach ermittelt werden kann. </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18</a:t>
            </a:fld>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None/>
            </a:pPr>
            <a:r>
              <a:rPr lang="de-DE" b="1" dirty="0" smtClean="0">
                <a:ea typeface="Verdana" pitchFamily="34" charset="0"/>
                <a:cs typeface="Verdana" pitchFamily="34" charset="0"/>
              </a:rPr>
              <a:t>RDA 11.13.1.8.1</a:t>
            </a:r>
            <a:r>
              <a:rPr lang="de-DE" b="1" baseline="0" dirty="0" smtClean="0">
                <a:ea typeface="Verdana" pitchFamily="34" charset="0"/>
                <a:cs typeface="Verdana" pitchFamily="34" charset="0"/>
              </a:rPr>
              <a:t> Ausnahme:</a:t>
            </a:r>
            <a:endParaRPr lang="de-DE" b="1" dirty="0" smtClean="0">
              <a:ea typeface="Verdana" pitchFamily="34" charset="0"/>
              <a:cs typeface="Verdana"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kern="0" dirty="0" smtClean="0">
                <a:ea typeface="Verdana" pitchFamily="34" charset="0"/>
                <a:cs typeface="Verdana" pitchFamily="34" charset="0"/>
              </a:rPr>
              <a:t>Hinzufügen des Namens einer Institution, wenn </a:t>
            </a:r>
            <a:r>
              <a:rPr lang="de-DE" dirty="0" smtClean="0">
                <a:ea typeface="Verdana" pitchFamily="34" charset="0"/>
                <a:cs typeface="Verdana" pitchFamily="34" charset="0"/>
              </a:rPr>
              <a:t>er eine bessere Identifizierung ermöglicht oder wenn der Ortsname nicht bekannt ist oder nicht einfach ermittelt werden kann. </a:t>
            </a: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Arial" pitchFamily="34" charset="0"/>
                <a:cs typeface="Arial" pitchFamily="34" charset="0"/>
              </a:rPr>
              <a:t>Anmerkung zum Beispiel von </a:t>
            </a:r>
            <a:r>
              <a:rPr lang="de-DE" b="1" dirty="0" smtClean="0">
                <a:latin typeface="Arial" pitchFamily="34" charset="0"/>
                <a:cs typeface="Arial" pitchFamily="34" charset="0"/>
              </a:rPr>
              <a:t>ERL 2</a:t>
            </a:r>
            <a:r>
              <a:rPr lang="de-DE" dirty="0" smtClean="0">
                <a:latin typeface="Arial" pitchFamily="34" charset="0"/>
                <a:cs typeface="Arial" pitchFamily="34" charset="0"/>
              </a:rPr>
              <a:t>: Name</a:t>
            </a:r>
            <a:r>
              <a:rPr lang="de-DE" baseline="0" dirty="0" smtClean="0">
                <a:latin typeface="Arial" pitchFamily="34" charset="0"/>
                <a:cs typeface="Arial" pitchFamily="34" charset="0"/>
              </a:rPr>
              <a:t> der Ausstellung incl. 1. Klammer gemäß Vorlage; ab der 2. Klammer wird normiert, da es hier </a:t>
            </a:r>
            <a:r>
              <a:rPr lang="de-DE" baseline="0" dirty="0" smtClean="0">
                <a:latin typeface="Arial" pitchFamily="34" charset="0"/>
                <a:cs typeface="Arial" pitchFamily="34" charset="0"/>
                <a:sym typeface="Wingdings" pitchFamily="2" charset="2"/>
              </a:rPr>
              <a:t>U</a:t>
            </a:r>
            <a:r>
              <a:rPr lang="de-DE" baseline="0" dirty="0" smtClean="0">
                <a:latin typeface="Arial" pitchFamily="34" charset="0"/>
                <a:cs typeface="Arial" pitchFamily="34" charset="0"/>
              </a:rPr>
              <a:t>nterfelder sind und somit die entsprechenden Konditionen zu beachten wären</a:t>
            </a:r>
          </a:p>
          <a:p>
            <a:pPr marL="0" marR="0" indent="0" algn="l" defTabSz="914400" rtl="0" eaLnBrk="1" fontAlgn="auto" latinLnBrk="0" hangingPunct="1">
              <a:lnSpc>
                <a:spcPct val="100000"/>
              </a:lnSpc>
              <a:spcBef>
                <a:spcPts val="0"/>
              </a:spcBef>
              <a:spcAft>
                <a:spcPts val="0"/>
              </a:spcAft>
              <a:buClrTx/>
              <a:buSzTx/>
              <a:buFontTx/>
              <a:buNone/>
              <a:tabLst/>
              <a:defRPr/>
            </a:pPr>
            <a:endParaRPr lang="de-DE" baseline="0"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latin typeface="Arial" pitchFamily="34" charset="0"/>
                <a:cs typeface="Arial" pitchFamily="34" charset="0"/>
              </a:rPr>
              <a:t>Zu Beispiel zur ERL 2: </a:t>
            </a:r>
            <a:r>
              <a:rPr lang="de-DE" sz="1200" kern="1200" dirty="0" smtClean="0">
                <a:solidFill>
                  <a:schemeClr val="tx1"/>
                </a:solidFill>
                <a:latin typeface="+mn-lt"/>
                <a:ea typeface="+mn-ea"/>
                <a:cs typeface="+mn-cs"/>
              </a:rPr>
              <a:t>Wenn der Name von einer Körperschaft oder einer Konferenz Elemente enthält mit einem Erstreckungsstrich, wird dieser </a:t>
            </a:r>
            <a:r>
              <a:rPr lang="de-DE" sz="1200" b="1" kern="1200" dirty="0" smtClean="0">
                <a:solidFill>
                  <a:schemeClr val="tx1"/>
                </a:solidFill>
                <a:latin typeface="+mn-lt"/>
                <a:ea typeface="+mn-ea"/>
                <a:cs typeface="+mn-cs"/>
              </a:rPr>
              <a:t>ohne Leerzeichen </a:t>
            </a:r>
            <a:r>
              <a:rPr lang="de-DE" sz="1200" kern="1200" dirty="0" smtClean="0">
                <a:solidFill>
                  <a:schemeClr val="tx1"/>
                </a:solidFill>
                <a:latin typeface="+mn-lt"/>
                <a:ea typeface="+mn-ea"/>
                <a:cs typeface="+mn-cs"/>
              </a:rPr>
              <a:t>geschrieben. (vgl. AWR zu 1.7.3 und EH-A-06 zu Deskriptionszeichen).</a:t>
            </a:r>
          </a:p>
          <a:p>
            <a:r>
              <a:rPr lang="de-DE" sz="1200" kern="1200" dirty="0" smtClean="0">
                <a:solidFill>
                  <a:schemeClr val="tx1"/>
                </a:solidFill>
                <a:latin typeface="+mn-lt"/>
                <a:ea typeface="+mn-ea"/>
                <a:cs typeface="+mn-cs"/>
              </a:rPr>
              <a:t>Nach den Regeln von RDA muss wie folgt erfasst werden:</a:t>
            </a:r>
          </a:p>
          <a:p>
            <a:r>
              <a:rPr lang="de-DE" sz="1200" kern="1200" dirty="0" smtClean="0">
                <a:solidFill>
                  <a:schemeClr val="tx1"/>
                </a:solidFill>
                <a:latin typeface="+mn-lt"/>
                <a:ea typeface="+mn-ea"/>
                <a:cs typeface="+mn-cs"/>
              </a:rPr>
              <a:t>„Ausstellung: Obsessionen. R.B. </a:t>
            </a:r>
            <a:r>
              <a:rPr lang="de-DE" sz="1200" kern="1200" dirty="0" err="1" smtClean="0">
                <a:solidFill>
                  <a:schemeClr val="tx1"/>
                </a:solidFill>
                <a:latin typeface="+mn-lt"/>
                <a:ea typeface="+mn-ea"/>
                <a:cs typeface="+mn-cs"/>
              </a:rPr>
              <a:t>Kitaj</a:t>
            </a:r>
            <a:r>
              <a:rPr lang="de-DE" sz="1200" kern="1200" dirty="0" smtClean="0">
                <a:solidFill>
                  <a:schemeClr val="tx1"/>
                </a:solidFill>
                <a:latin typeface="+mn-lt"/>
                <a:ea typeface="+mn-ea"/>
                <a:cs typeface="+mn-cs"/>
              </a:rPr>
              <a:t> (1932-2007)“</a:t>
            </a:r>
          </a:p>
          <a:p>
            <a:r>
              <a:rPr lang="de-DE" sz="1200" b="1" kern="1200" dirty="0" smtClean="0">
                <a:solidFill>
                  <a:schemeClr val="tx1"/>
                </a:solidFill>
                <a:latin typeface="+mn-lt"/>
                <a:ea typeface="+mn-ea"/>
                <a:cs typeface="+mn-cs"/>
              </a:rPr>
              <a:t>Ohne Spatien zwischen den Initialen und dem Erstreckungsstrich.</a:t>
            </a:r>
          </a:p>
          <a:p>
            <a:pPr marL="0" marR="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19</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latin typeface="Arial" pitchFamily="34" charset="0"/>
                <a:cs typeface="Arial" pitchFamily="34" charset="0"/>
              </a:rPr>
              <a:t>Anmerkung zum</a:t>
            </a:r>
            <a:r>
              <a:rPr lang="de-DE" baseline="0" dirty="0" smtClean="0">
                <a:latin typeface="Arial" pitchFamily="34" charset="0"/>
                <a:cs typeface="Arial" pitchFamily="34" charset="0"/>
              </a:rPr>
              <a:t> Beispiel von ERL 3: Es gibt eine 2. Konferenz in diesem Jahr</a:t>
            </a:r>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20</a:t>
            </a:fld>
            <a:endParaRPr 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1" baseline="0" dirty="0" smtClean="0">
                <a:latin typeface="Arial" pitchFamily="34" charset="0"/>
                <a:cs typeface="Arial" pitchFamily="34" charset="0"/>
              </a:rPr>
              <a:t>RDA 11.13.1.7</a:t>
            </a:r>
            <a:r>
              <a:rPr lang="de-DE" sz="1200" baseline="0" dirty="0" smtClean="0">
                <a:latin typeface="Arial" pitchFamily="34" charset="0"/>
                <a:cs typeface="Arial" pitchFamily="34" charset="0"/>
              </a:rPr>
              <a:t>: </a:t>
            </a:r>
            <a:r>
              <a:rPr lang="de-DE" sz="1200" kern="1200" dirty="0" smtClean="0">
                <a:solidFill>
                  <a:schemeClr val="tx1"/>
                </a:solidFill>
                <a:latin typeface="+mn-lt"/>
                <a:ea typeface="+mn-ea"/>
                <a:cs typeface="+mn-cs"/>
              </a:rPr>
              <a:t>Wenn keine der Ergänzungen unter 11.13.1.2 – 11.13.1.6 ausreichend oder geeignet ist, um zwischen mehreren Körperschaften zu unterscheiden, fügen Sie eine geeignete Kennzeichnung hinzu.</a:t>
            </a:r>
          </a:p>
          <a:p>
            <a:endParaRPr lang="de-DE" sz="1200" kern="1200" dirty="0" smtClean="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21</a:t>
            </a:fld>
            <a:endParaRPr 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sz="1200" kern="1200" baseline="0" dirty="0" smtClean="0">
              <a:solidFill>
                <a:schemeClr val="tx1"/>
              </a:solidFill>
              <a:latin typeface="Arial" pitchFamily="34" charset="0"/>
              <a:ea typeface="+mn-ea"/>
              <a:cs typeface="Arial" pitchFamily="34" charset="0"/>
            </a:endParaRPr>
          </a:p>
          <a:p>
            <a:endParaRPr lang="de-DE" sz="1200" kern="1200" dirty="0" smtClean="0">
              <a:solidFill>
                <a:schemeClr val="tx1"/>
              </a:solidFill>
              <a:latin typeface="+mn-lt"/>
              <a:ea typeface="+mn-ea"/>
              <a:cs typeface="+mn-cs"/>
            </a:endParaRPr>
          </a:p>
          <a:p>
            <a:endParaRPr lang="de-DE" sz="1200" kern="1200" dirty="0" smtClean="0">
              <a:solidFill>
                <a:schemeClr val="tx1"/>
              </a:solidFill>
              <a:latin typeface="+mn-lt"/>
              <a:ea typeface="+mn-ea"/>
              <a:cs typeface="+mn-cs"/>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22</a:t>
            </a:fld>
            <a:endParaRPr 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23</a:t>
            </a:fld>
            <a:endParaRPr 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24</a:t>
            </a:fld>
            <a:endParaRPr 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4659BA6D-A88A-4D5F-B44A-44D03FB6C521}" type="slidenum">
              <a:rPr lang="de-DE" smtClean="0">
                <a:solidFill>
                  <a:prstClr val="black"/>
                </a:solidFill>
              </a:rPr>
              <a:pPr/>
              <a:t>25</a:t>
            </a:fld>
            <a:endParaRPr lang="de-DE">
              <a:solidFill>
                <a:prstClr val="black"/>
              </a:solidFill>
            </a:endParaRPr>
          </a:p>
        </p:txBody>
      </p:sp>
    </p:spTree>
    <p:extLst>
      <p:ext uri="{BB962C8B-B14F-4D97-AF65-F5344CB8AC3E}">
        <p14:creationId xmlns:p14="http://schemas.microsoft.com/office/powerpoint/2010/main" val="262597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latin typeface="Arial" pitchFamily="34" charset="0"/>
                <a:cs typeface="Arial" pitchFamily="34" charset="0"/>
              </a:rPr>
              <a:t>Beispiel für eine Konferenz ohne Konferenzbegriff: </a:t>
            </a:r>
            <a:r>
              <a:rPr lang="en-US" dirty="0" smtClean="0"/>
              <a:t>Cities and Gods - Interdisciplinary Perspectives (2007 :</a:t>
            </a:r>
            <a:r>
              <a:rPr lang="en-US" baseline="0" dirty="0" smtClean="0"/>
              <a:t> Durham)</a:t>
            </a:r>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b="1" dirty="0" smtClean="0">
                <a:latin typeface="Arial" pitchFamily="34" charset="0"/>
                <a:cs typeface="Arial" pitchFamily="34" charset="0"/>
              </a:rPr>
              <a:t>Zu RDA</a:t>
            </a:r>
            <a:r>
              <a:rPr lang="de-DE" b="1" baseline="0" dirty="0" smtClean="0">
                <a:latin typeface="Arial" pitchFamily="34" charset="0"/>
                <a:cs typeface="Arial" pitchFamily="34" charset="0"/>
              </a:rPr>
              <a:t> 11.0</a:t>
            </a:r>
            <a:r>
              <a:rPr lang="de-DE" baseline="0" dirty="0" smtClean="0">
                <a:latin typeface="Arial" pitchFamily="34" charset="0"/>
                <a:cs typeface="Arial" pitchFamily="34" charset="0"/>
              </a:rPr>
              <a:t> </a:t>
            </a:r>
            <a:r>
              <a:rPr lang="de-DE" b="1" baseline="0" dirty="0" smtClean="0">
                <a:latin typeface="Arial" pitchFamily="34" charset="0"/>
                <a:cs typeface="Arial" pitchFamily="34" charset="0"/>
              </a:rPr>
              <a:t>Erl 2</a:t>
            </a:r>
            <a:r>
              <a:rPr lang="de-DE" baseline="0" dirty="0" smtClean="0">
                <a:latin typeface="Arial" pitchFamily="34" charset="0"/>
                <a:cs typeface="Arial" pitchFamily="34" charset="0"/>
              </a:rPr>
              <a:t>: Expeditionen in der Sacherschließung werden bis zum Vollumstieg wie bisher erfasst. </a:t>
            </a:r>
          </a:p>
          <a:p>
            <a:endParaRPr lang="de-DE" baseline="0" dirty="0" smtClean="0">
              <a:latin typeface="Arial" pitchFamily="34" charset="0"/>
              <a:cs typeface="Arial" pitchFamily="34" charset="0"/>
            </a:endParaRPr>
          </a:p>
          <a:p>
            <a:r>
              <a:rPr lang="de-DE" baseline="0" dirty="0" smtClean="0">
                <a:latin typeface="Arial" pitchFamily="34" charset="0"/>
                <a:cs typeface="Arial" pitchFamily="34" charset="0"/>
              </a:rPr>
              <a:t>Weitere ERL für Konferenzen:</a:t>
            </a:r>
          </a:p>
          <a:p>
            <a:endParaRPr lang="de-DE" sz="1200" kern="1200" dirty="0" smtClean="0">
              <a:solidFill>
                <a:schemeClr val="tx1"/>
              </a:solidFill>
              <a:latin typeface="Arial" pitchFamily="34" charset="0"/>
              <a:ea typeface="+mn-ea"/>
              <a:cs typeface="Arial" pitchFamily="34" charset="0"/>
            </a:endParaRPr>
          </a:p>
          <a:p>
            <a:r>
              <a:rPr lang="de-DE" sz="1200" b="1" kern="1200" dirty="0" smtClean="0">
                <a:solidFill>
                  <a:schemeClr val="tx1"/>
                </a:solidFill>
                <a:latin typeface="Arial" pitchFamily="34" charset="0"/>
                <a:ea typeface="+mn-ea"/>
                <a:cs typeface="Arial" pitchFamily="34" charset="0"/>
              </a:rPr>
              <a:t>ERL 5</a:t>
            </a:r>
            <a:r>
              <a:rPr lang="de-DE" sz="1200" kern="1200" dirty="0" smtClean="0">
                <a:solidFill>
                  <a:schemeClr val="tx1"/>
                </a:solidFill>
                <a:latin typeface="Arial" pitchFamily="34" charset="0"/>
                <a:ea typeface="+mn-ea"/>
                <a:cs typeface="Arial" pitchFamily="34" charset="0"/>
              </a:rPr>
              <a:t>: Erfassen Sie Online-Konferenzen wie physisch veranstaltete</a:t>
            </a:r>
            <a:r>
              <a:rPr lang="de-DE" sz="1200" kern="1200" baseline="0" dirty="0" smtClean="0">
                <a:solidFill>
                  <a:schemeClr val="tx1"/>
                </a:solidFill>
                <a:latin typeface="Arial" pitchFamily="34" charset="0"/>
                <a:ea typeface="+mn-ea"/>
                <a:cs typeface="Arial" pitchFamily="34" charset="0"/>
              </a:rPr>
              <a:t> Konferenzen. Zur Angabe des Tagungsortes s. 11.13.1.8.1 Ausnahme 2</a:t>
            </a:r>
            <a:endParaRPr lang="de-DE" sz="1200" kern="1200" dirty="0" smtClean="0">
              <a:solidFill>
                <a:schemeClr val="tx1"/>
              </a:solidFill>
              <a:latin typeface="Arial" pitchFamily="34" charset="0"/>
              <a:ea typeface="+mn-ea"/>
              <a:cs typeface="Arial" pitchFamily="34" charset="0"/>
            </a:endParaRPr>
          </a:p>
          <a:p>
            <a:endParaRPr lang="de-DE" sz="1200" kern="1200" dirty="0" smtClean="0">
              <a:solidFill>
                <a:schemeClr val="tx1"/>
              </a:solidFill>
              <a:latin typeface="Arial" pitchFamily="34" charset="0"/>
              <a:ea typeface="+mn-ea"/>
              <a:cs typeface="Arial" pitchFamily="34"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4</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b="1" dirty="0" smtClean="0">
                <a:latin typeface="Arial" pitchFamily="34" charset="0"/>
                <a:cs typeface="Arial" pitchFamily="34" charset="0"/>
              </a:rPr>
              <a:t>Zu Neu nach RDA</a:t>
            </a:r>
            <a:r>
              <a:rPr lang="de-DE" sz="1200" dirty="0" smtClean="0">
                <a:latin typeface="Arial" pitchFamily="34" charset="0"/>
                <a:cs typeface="Arial" pitchFamily="34" charset="0"/>
              </a:rPr>
              <a:t>: Auszug RDA 11.2.2.5.4:</a:t>
            </a:r>
            <a:r>
              <a:rPr lang="de-DE" sz="1200" baseline="0" dirty="0" smtClean="0">
                <a:latin typeface="Arial" pitchFamily="34" charset="0"/>
                <a:cs typeface="Arial" pitchFamily="34" charset="0"/>
              </a:rPr>
              <a:t> </a:t>
            </a:r>
            <a:r>
              <a:rPr lang="de-DE" sz="1200" dirty="0" smtClean="0">
                <a:latin typeface="Arial" pitchFamily="34" charset="0"/>
                <a:cs typeface="Arial" pitchFamily="34" charset="0"/>
              </a:rPr>
              <a:t>wenn es unter den abweichenden Formen eines Konferenznamens, die in der bevorzugten Informationsquelle erscheinen, eine Form gibt, die den Namen oder die Abkürzung des Namens einer Körperschaft enthält, die mit der Tagung in Verbindung steht, und der die Tagung nicht untergeordnet ist, wählen Sie dieses Form als bevorzugten Namen.</a:t>
            </a:r>
          </a:p>
          <a:p>
            <a:endParaRPr lang="de-DE" dirty="0" smtClean="0">
              <a:latin typeface="Arial" pitchFamily="34" charset="0"/>
              <a:cs typeface="Arial" pitchFamily="34" charset="0"/>
            </a:endParaRPr>
          </a:p>
          <a:p>
            <a:r>
              <a:rPr lang="en-US" b="1" dirty="0" err="1" smtClean="0">
                <a:cs typeface="Arial" pitchFamily="34" charset="0"/>
              </a:rPr>
              <a:t>Periodizität</a:t>
            </a:r>
            <a:r>
              <a:rPr lang="en-US" b="1" dirty="0" smtClean="0">
                <a:cs typeface="Arial" pitchFamily="34" charset="0"/>
              </a:rPr>
              <a:t>: </a:t>
            </a:r>
            <a:r>
              <a:rPr lang="en-US" b="0" baseline="0" dirty="0" smtClean="0">
                <a:cs typeface="Arial" pitchFamily="34" charset="0"/>
              </a:rPr>
              <a:t> </a:t>
            </a:r>
            <a:r>
              <a:rPr lang="en-US" b="0" baseline="0" dirty="0" err="1" smtClean="0">
                <a:cs typeface="Arial" pitchFamily="34" charset="0"/>
              </a:rPr>
              <a:t>Aufhebung</a:t>
            </a:r>
            <a:r>
              <a:rPr lang="en-US" b="0" baseline="0" dirty="0" smtClean="0">
                <a:cs typeface="Arial" pitchFamily="34" charset="0"/>
              </a:rPr>
              <a:t> des </a:t>
            </a:r>
            <a:r>
              <a:rPr lang="en-US" b="0" dirty="0" err="1" smtClean="0">
                <a:cs typeface="Arial" pitchFamily="34" charset="0"/>
              </a:rPr>
              <a:t>bisher</a:t>
            </a:r>
            <a:r>
              <a:rPr lang="en-US" b="0" baseline="0" dirty="0" smtClean="0">
                <a:cs typeface="Arial" pitchFamily="34" charset="0"/>
              </a:rPr>
              <a:t> </a:t>
            </a:r>
            <a:r>
              <a:rPr lang="en-US" b="0" baseline="0" dirty="0" err="1" smtClean="0">
                <a:cs typeface="Arial" pitchFamily="34" charset="0"/>
              </a:rPr>
              <a:t>nach</a:t>
            </a:r>
            <a:r>
              <a:rPr lang="en-US" b="0" baseline="0" dirty="0" smtClean="0">
                <a:cs typeface="Arial" pitchFamily="34" charset="0"/>
              </a:rPr>
              <a:t> </a:t>
            </a:r>
            <a:r>
              <a:rPr lang="en-US" b="0" baseline="0" dirty="0" err="1" smtClean="0">
                <a:cs typeface="Arial" pitchFamily="34" charset="0"/>
              </a:rPr>
              <a:t>Übergangsregeln</a:t>
            </a:r>
            <a:r>
              <a:rPr lang="en-US" b="0" baseline="0" dirty="0" smtClean="0">
                <a:cs typeface="Arial" pitchFamily="34" charset="0"/>
              </a:rPr>
              <a:t> </a:t>
            </a:r>
            <a:r>
              <a:rPr lang="en-US" b="0" baseline="0" dirty="0" err="1" smtClean="0">
                <a:cs typeface="Arial" pitchFamily="34" charset="0"/>
              </a:rPr>
              <a:t>noch</a:t>
            </a:r>
            <a:r>
              <a:rPr lang="en-US" b="0" baseline="0" dirty="0" smtClean="0">
                <a:cs typeface="Arial" pitchFamily="34" charset="0"/>
              </a:rPr>
              <a:t> </a:t>
            </a:r>
            <a:r>
              <a:rPr lang="en-US" b="0" baseline="0" dirty="0" err="1" smtClean="0">
                <a:cs typeface="Arial" pitchFamily="34" charset="0"/>
              </a:rPr>
              <a:t>gültigen</a:t>
            </a:r>
            <a:r>
              <a:rPr lang="en-US" b="0" baseline="0" dirty="0" smtClean="0">
                <a:cs typeface="Arial" pitchFamily="34" charset="0"/>
              </a:rPr>
              <a:t> RAK-WB § 480 </a:t>
            </a:r>
            <a:r>
              <a:rPr lang="en-US" b="0" baseline="0" dirty="0" err="1" smtClean="0">
                <a:cs typeface="Arial" pitchFamily="34" charset="0"/>
              </a:rPr>
              <a:t>bzgl</a:t>
            </a:r>
            <a:r>
              <a:rPr lang="en-US" b="0" baseline="0" dirty="0" smtClean="0">
                <a:cs typeface="Arial" pitchFamily="34" charset="0"/>
              </a:rPr>
              <a:t>. der </a:t>
            </a:r>
            <a:r>
              <a:rPr lang="en-US" b="0" baseline="0" dirty="0" err="1" smtClean="0">
                <a:cs typeface="Arial" pitchFamily="34" charset="0"/>
              </a:rPr>
              <a:t>Weglassung</a:t>
            </a:r>
            <a:r>
              <a:rPr lang="en-US" b="0" baseline="0" dirty="0" smtClean="0">
                <a:cs typeface="Arial" pitchFamily="34" charset="0"/>
              </a:rPr>
              <a:t>. </a:t>
            </a:r>
            <a:r>
              <a:rPr lang="en-US" b="0" baseline="0" dirty="0" err="1" smtClean="0">
                <a:cs typeface="Arial" pitchFamily="34" charset="0"/>
              </a:rPr>
              <a:t>Nach</a:t>
            </a:r>
            <a:r>
              <a:rPr lang="en-US" b="0" baseline="0" dirty="0" smtClean="0">
                <a:cs typeface="Arial" pitchFamily="34" charset="0"/>
              </a:rPr>
              <a:t> RDA </a:t>
            </a:r>
            <a:r>
              <a:rPr lang="en-US" b="0" baseline="0" dirty="0" err="1" smtClean="0">
                <a:cs typeface="Arial" pitchFamily="34" charset="0"/>
              </a:rPr>
              <a:t>bleibt</a:t>
            </a:r>
            <a:r>
              <a:rPr lang="en-US" b="0" baseline="0" dirty="0" smtClean="0">
                <a:cs typeface="Arial" pitchFamily="34" charset="0"/>
              </a:rPr>
              <a:t> die </a:t>
            </a:r>
            <a:r>
              <a:rPr lang="en-US" b="0" baseline="0" dirty="0" err="1" smtClean="0">
                <a:cs typeface="Arial" pitchFamily="34" charset="0"/>
              </a:rPr>
              <a:t>Angabe</a:t>
            </a:r>
            <a:r>
              <a:rPr lang="en-US" b="0" baseline="0" dirty="0" smtClean="0">
                <a:cs typeface="Arial" pitchFamily="34" charset="0"/>
              </a:rPr>
              <a:t> der </a:t>
            </a:r>
            <a:r>
              <a:rPr lang="en-US" b="0" baseline="0" dirty="0" err="1" smtClean="0">
                <a:cs typeface="Arial" pitchFamily="34" charset="0"/>
              </a:rPr>
              <a:t>Periodizität</a:t>
            </a:r>
            <a:r>
              <a:rPr lang="en-US" b="0" baseline="0" dirty="0" smtClean="0">
                <a:cs typeface="Arial" pitchFamily="34" charset="0"/>
              </a:rPr>
              <a:t> </a:t>
            </a:r>
            <a:r>
              <a:rPr lang="en-US" b="0" baseline="0" dirty="0" err="1" smtClean="0">
                <a:cs typeface="Arial" pitchFamily="34" charset="0"/>
              </a:rPr>
              <a:t>im</a:t>
            </a:r>
            <a:r>
              <a:rPr lang="en-US" b="0" baseline="0" dirty="0" smtClean="0">
                <a:cs typeface="Arial" pitchFamily="34" charset="0"/>
              </a:rPr>
              <a:t> </a:t>
            </a:r>
            <a:r>
              <a:rPr lang="en-US" b="0" baseline="0" dirty="0" err="1" smtClean="0">
                <a:cs typeface="Arial" pitchFamily="34" charset="0"/>
              </a:rPr>
              <a:t>bevorzugten</a:t>
            </a:r>
            <a:r>
              <a:rPr lang="en-US" b="0" baseline="0" dirty="0" smtClean="0">
                <a:cs typeface="Arial" pitchFamily="34" charset="0"/>
              </a:rPr>
              <a:t> </a:t>
            </a:r>
            <a:r>
              <a:rPr lang="en-US" b="0" baseline="0" dirty="0" err="1" smtClean="0">
                <a:cs typeface="Arial" pitchFamily="34" charset="0"/>
              </a:rPr>
              <a:t>Namen</a:t>
            </a:r>
            <a:r>
              <a:rPr lang="en-US" b="0" baseline="0" dirty="0" smtClean="0">
                <a:cs typeface="Arial" pitchFamily="34" charset="0"/>
              </a:rPr>
              <a:t> </a:t>
            </a:r>
            <a:r>
              <a:rPr lang="en-US" b="0" baseline="0" dirty="0" err="1" smtClean="0">
                <a:cs typeface="Arial" pitchFamily="34" charset="0"/>
              </a:rPr>
              <a:t>wenn</a:t>
            </a:r>
            <a:r>
              <a:rPr lang="en-US" b="0" baseline="0" dirty="0" smtClean="0">
                <a:cs typeface="Arial" pitchFamily="34" charset="0"/>
              </a:rPr>
              <a:t> </a:t>
            </a:r>
            <a:r>
              <a:rPr lang="en-US" b="0" baseline="0" dirty="0" err="1" smtClean="0">
                <a:cs typeface="Arial" pitchFamily="34" charset="0"/>
              </a:rPr>
              <a:t>diese</a:t>
            </a:r>
            <a:r>
              <a:rPr lang="en-US" b="0" baseline="0" dirty="0" smtClean="0">
                <a:cs typeface="Arial" pitchFamily="34" charset="0"/>
              </a:rPr>
              <a:t> </a:t>
            </a:r>
            <a:r>
              <a:rPr lang="en-US" b="0" baseline="0" dirty="0" err="1" smtClean="0">
                <a:cs typeface="Arial" pitchFamily="34" charset="0"/>
              </a:rPr>
              <a:t>zum</a:t>
            </a:r>
            <a:r>
              <a:rPr lang="en-US" b="0" baseline="0" dirty="0" smtClean="0">
                <a:cs typeface="Arial" pitchFamily="34" charset="0"/>
              </a:rPr>
              <a:t> </a:t>
            </a:r>
            <a:r>
              <a:rPr lang="en-US" b="0" baseline="0" dirty="0" err="1" smtClean="0">
                <a:cs typeface="Arial" pitchFamily="34" charset="0"/>
              </a:rPr>
              <a:t>selbst</a:t>
            </a:r>
            <a:r>
              <a:rPr lang="en-US" b="0" baseline="0" dirty="0" smtClean="0">
                <a:cs typeface="Arial" pitchFamily="34" charset="0"/>
              </a:rPr>
              <a:t> </a:t>
            </a:r>
            <a:r>
              <a:rPr lang="en-US" b="0" baseline="0" dirty="0" err="1" smtClean="0">
                <a:cs typeface="Arial" pitchFamily="34" charset="0"/>
              </a:rPr>
              <a:t>gebrauchten</a:t>
            </a:r>
            <a:r>
              <a:rPr lang="en-US" b="0" baseline="0" dirty="0" smtClean="0">
                <a:cs typeface="Arial" pitchFamily="34" charset="0"/>
              </a:rPr>
              <a:t> </a:t>
            </a:r>
            <a:r>
              <a:rPr lang="en-US" b="0" baseline="0" dirty="0" err="1" smtClean="0">
                <a:cs typeface="Arial" pitchFamily="34" charset="0"/>
              </a:rPr>
              <a:t>Namen</a:t>
            </a:r>
            <a:r>
              <a:rPr lang="en-US" b="0" baseline="0" dirty="0" smtClean="0">
                <a:cs typeface="Arial" pitchFamily="34" charset="0"/>
              </a:rPr>
              <a:t> </a:t>
            </a:r>
            <a:r>
              <a:rPr lang="en-US" b="0" baseline="0" dirty="0" err="1" smtClean="0">
                <a:cs typeface="Arial" pitchFamily="34" charset="0"/>
              </a:rPr>
              <a:t>gehört</a:t>
            </a:r>
            <a:r>
              <a:rPr lang="en-US" b="0" baseline="0" dirty="0" smtClean="0">
                <a:cs typeface="Arial" pitchFamily="34" charset="0"/>
              </a:rPr>
              <a:t>. </a:t>
            </a:r>
          </a:p>
          <a:p>
            <a:r>
              <a:rPr lang="en-US" b="0" baseline="0" dirty="0" err="1" smtClean="0">
                <a:cs typeface="Arial" pitchFamily="34" charset="0"/>
              </a:rPr>
              <a:t>Beispiel</a:t>
            </a:r>
            <a:r>
              <a:rPr lang="en-US" b="0" baseline="0" dirty="0" smtClean="0">
                <a:cs typeface="Arial" pitchFamily="34" charset="0"/>
              </a:rPr>
              <a:t>: </a:t>
            </a:r>
            <a:r>
              <a:rPr lang="de-DE" sz="1200" kern="1200" dirty="0" smtClean="0">
                <a:solidFill>
                  <a:schemeClr val="tx1"/>
                </a:solidFill>
                <a:latin typeface="+mn-lt"/>
                <a:ea typeface="+mn-ea"/>
                <a:cs typeface="+mn-cs"/>
              </a:rPr>
              <a:t>111 Annual International Conference on Intelligent Materials </a:t>
            </a:r>
            <a:r>
              <a:rPr lang="de-DE" sz="1200" kern="1200" dirty="0" err="1" smtClean="0">
                <a:solidFill>
                  <a:schemeClr val="tx1"/>
                </a:solidFill>
                <a:latin typeface="+mn-lt"/>
                <a:ea typeface="+mn-ea"/>
                <a:cs typeface="+mn-cs"/>
              </a:rPr>
              <a:t>and</a:t>
            </a:r>
            <a:r>
              <a:rPr lang="de-DE" sz="1200" kern="1200" dirty="0" smtClean="0">
                <a:solidFill>
                  <a:schemeClr val="tx1"/>
                </a:solidFill>
                <a:latin typeface="+mn-lt"/>
                <a:ea typeface="+mn-ea"/>
                <a:cs typeface="+mn-cs"/>
              </a:rPr>
              <a:t> Nanomaterials</a:t>
            </a:r>
            <a:r>
              <a:rPr lang="de-DE" sz="1200" b="1" kern="1200" dirty="0" smtClean="0">
                <a:solidFill>
                  <a:schemeClr val="tx1"/>
                </a:solidFill>
                <a:latin typeface="+mn-lt"/>
                <a:ea typeface="+mn-ea"/>
                <a:cs typeface="+mn-cs"/>
              </a:rPr>
              <a:t>$d</a:t>
            </a:r>
            <a:r>
              <a:rPr lang="de-DE" sz="1200" kern="1200" dirty="0" smtClean="0">
                <a:solidFill>
                  <a:schemeClr val="tx1"/>
                </a:solidFill>
                <a:latin typeface="+mn-lt"/>
                <a:ea typeface="+mn-ea"/>
                <a:cs typeface="+mn-cs"/>
              </a:rPr>
              <a:t>2014</a:t>
            </a:r>
            <a:r>
              <a:rPr lang="de-DE" sz="1200" b="1" kern="1200" dirty="0" smtClean="0">
                <a:solidFill>
                  <a:schemeClr val="tx1"/>
                </a:solidFill>
                <a:latin typeface="+mn-lt"/>
                <a:ea typeface="+mn-ea"/>
                <a:cs typeface="+mn-cs"/>
              </a:rPr>
              <a:t>$c</a:t>
            </a:r>
            <a:r>
              <a:rPr lang="de-DE" sz="1200" kern="1200" dirty="0" smtClean="0">
                <a:solidFill>
                  <a:schemeClr val="tx1"/>
                </a:solidFill>
                <a:latin typeface="+mn-lt"/>
                <a:ea typeface="+mn-ea"/>
                <a:cs typeface="+mn-cs"/>
              </a:rPr>
              <a:t>Seoul </a:t>
            </a:r>
          </a:p>
          <a:p>
            <a:pPr>
              <a:buFont typeface="Wingdings"/>
              <a:buChar char="à"/>
            </a:pPr>
            <a:r>
              <a:rPr lang="en-US" sz="1200" kern="1200" dirty="0" smtClean="0">
                <a:solidFill>
                  <a:schemeClr val="tx1"/>
                </a:solidFill>
                <a:latin typeface="+mn-lt"/>
                <a:ea typeface="+mn-ea"/>
                <a:cs typeface="+mn-cs"/>
                <a:sym typeface="Wingdings" pitchFamily="2" charset="2"/>
              </a:rPr>
              <a:t>“A</a:t>
            </a:r>
            <a:r>
              <a:rPr lang="de-DE" sz="1200" kern="1200" dirty="0" err="1" smtClean="0">
                <a:solidFill>
                  <a:schemeClr val="tx1"/>
                </a:solidFill>
                <a:latin typeface="+mn-lt"/>
                <a:ea typeface="+mn-ea"/>
                <a:cs typeface="+mn-cs"/>
              </a:rPr>
              <a:t>nnual</a:t>
            </a:r>
            <a:r>
              <a:rPr lang="de-DE" sz="1200" kern="1200" dirty="0" smtClean="0">
                <a:solidFill>
                  <a:schemeClr val="tx1"/>
                </a:solidFill>
                <a:latin typeface="+mn-lt"/>
                <a:ea typeface="+mn-ea"/>
                <a:cs typeface="+mn-cs"/>
              </a:rPr>
              <a:t>“ kommt mit in den bevorzugten Namen. </a:t>
            </a:r>
          </a:p>
          <a:p>
            <a:endParaRPr lang="de-DE" dirty="0" smtClean="0">
              <a:latin typeface="Arial" pitchFamily="34" charset="0"/>
              <a:cs typeface="Arial" pitchFamily="34" charset="0"/>
            </a:endParaRPr>
          </a:p>
          <a:p>
            <a:r>
              <a:rPr lang="de-DE" b="1" dirty="0" smtClean="0">
                <a:latin typeface="Arial" pitchFamily="34" charset="0"/>
                <a:cs typeface="Arial" pitchFamily="34" charset="0"/>
              </a:rPr>
              <a:t>Zu Spezifischer</a:t>
            </a:r>
            <a:r>
              <a:rPr lang="de-DE" b="1" baseline="0" dirty="0" smtClean="0">
                <a:latin typeface="Arial" pitchFamily="34" charset="0"/>
                <a:cs typeface="Arial" pitchFamily="34" charset="0"/>
              </a:rPr>
              <a:t> Name</a:t>
            </a:r>
            <a:r>
              <a:rPr lang="de-DE" baseline="0" dirty="0" smtClean="0">
                <a:latin typeface="Arial" pitchFamily="34" charset="0"/>
                <a:cs typeface="Arial" pitchFamily="34" charset="0"/>
              </a:rPr>
              <a:t>: </a:t>
            </a:r>
            <a:r>
              <a:rPr lang="de-DE" dirty="0" smtClean="0">
                <a:latin typeface="Arial" pitchFamily="34" charset="0"/>
                <a:cs typeface="Arial" pitchFamily="34" charset="0"/>
              </a:rPr>
              <a:t>RDA</a:t>
            </a:r>
            <a:r>
              <a:rPr lang="de-DE" baseline="0" dirty="0" smtClean="0">
                <a:latin typeface="Arial" pitchFamily="34" charset="0"/>
                <a:cs typeface="Arial" pitchFamily="34" charset="0"/>
              </a:rPr>
              <a:t> 11.2.2.5.4 ERL 4: zur Ausnahme Konferenzen, Kongresse, Tagungen usw.: „Wenn eine Konferenz sowohl einen eigenen spezifischen Namen als auch einen allgemeineren Namen ...“ </a:t>
            </a:r>
          </a:p>
          <a:p>
            <a:r>
              <a:rPr lang="de-DE" sz="1200" kern="1200" dirty="0" smtClean="0">
                <a:solidFill>
                  <a:schemeClr val="tx1"/>
                </a:solidFill>
                <a:latin typeface="Arial" pitchFamily="34" charset="0"/>
                <a:ea typeface="+mn-ea"/>
                <a:cs typeface="Arial" pitchFamily="34" charset="0"/>
              </a:rPr>
              <a:t>Nicht unter diese Regelung fallen Ressourcen, bei denen sich sowohl ein Name findet, der einen Konferenzbegriff enthält, als auch ein Thema/Motto, z.B. sowohl „101. Deutscher </a:t>
            </a:r>
            <a:r>
              <a:rPr lang="de-DE" sz="1200" kern="1200" dirty="0" err="1" smtClean="0">
                <a:solidFill>
                  <a:schemeClr val="tx1"/>
                </a:solidFill>
                <a:latin typeface="Arial" pitchFamily="34" charset="0"/>
                <a:ea typeface="+mn-ea"/>
                <a:cs typeface="Arial" pitchFamily="34" charset="0"/>
              </a:rPr>
              <a:t>Bibliothekartag</a:t>
            </a:r>
            <a:r>
              <a:rPr lang="de-DE" sz="1200" kern="1200" dirty="0" smtClean="0">
                <a:solidFill>
                  <a:schemeClr val="tx1"/>
                </a:solidFill>
                <a:latin typeface="Arial" pitchFamily="34" charset="0"/>
                <a:ea typeface="+mn-ea"/>
                <a:cs typeface="Arial" pitchFamily="34" charset="0"/>
              </a:rPr>
              <a:t>“ als auch „Bibliotheken – Tore zur Welt des Wissens“. In diesen Fällen wird der Name mit dem Konferenzbegriff als bevorzugter Name gewählt. Das Thema/Motto kann als abweichender Name erfasst werden.</a:t>
            </a: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endParaRPr lang="de-DE" dirty="0" smtClean="0">
              <a:latin typeface="Arial" pitchFamily="34" charset="0"/>
              <a:cs typeface="Arial" pitchFamily="34"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baseline="0" dirty="0" smtClean="0">
              <a:latin typeface="Arial" pitchFamily="34" charset="0"/>
              <a:cs typeface="Arial" pitchFamily="34" charset="0"/>
            </a:endParaRPr>
          </a:p>
          <a:p>
            <a:endParaRPr lang="en-US" dirty="0" smtClean="0">
              <a:latin typeface="Arial" pitchFamily="34" charset="0"/>
              <a:cs typeface="Arial" pitchFamily="34" charset="0"/>
            </a:endParaRPr>
          </a:p>
          <a:p>
            <a:r>
              <a:rPr lang="en-US" dirty="0" err="1" smtClean="0">
                <a:latin typeface="Arial" pitchFamily="34" charset="0"/>
                <a:cs typeface="Arial" pitchFamily="34" charset="0"/>
              </a:rPr>
              <a:t>Bemerkung</a:t>
            </a:r>
            <a:r>
              <a:rPr lang="en-US" dirty="0" smtClean="0">
                <a:latin typeface="Arial" pitchFamily="34" charset="0"/>
                <a:cs typeface="Arial" pitchFamily="34" charset="0"/>
              </a:rPr>
              <a:t>: </a:t>
            </a:r>
            <a:r>
              <a:rPr lang="de-DE" sz="1200" kern="1200" dirty="0" smtClean="0">
                <a:solidFill>
                  <a:schemeClr val="tx1"/>
                </a:solidFill>
                <a:latin typeface="+mn-lt"/>
                <a:ea typeface="+mn-ea"/>
                <a:cs typeface="+mn-cs"/>
              </a:rPr>
              <a:t>„Streng genommen ist das </a:t>
            </a:r>
            <a:r>
              <a:rPr lang="de-DE" sz="1200" kern="1200" dirty="0" err="1" smtClean="0">
                <a:solidFill>
                  <a:schemeClr val="tx1"/>
                </a:solidFill>
                <a:latin typeface="+mn-lt"/>
                <a:ea typeface="+mn-ea"/>
                <a:cs typeface="+mn-cs"/>
              </a:rPr>
              <a:t>Organisationskommitee</a:t>
            </a:r>
            <a:r>
              <a:rPr lang="de-DE" sz="1200" kern="1200" dirty="0" smtClean="0">
                <a:solidFill>
                  <a:schemeClr val="tx1"/>
                </a:solidFill>
                <a:latin typeface="+mn-lt"/>
                <a:ea typeface="+mn-ea"/>
                <a:cs typeface="+mn-cs"/>
              </a:rPr>
              <a:t> eine Körperschaft und keine Konferenz; da es dem Konferenzdatensatz untergeordnet ist, wird es als Konferenz (</a:t>
            </a:r>
            <a:r>
              <a:rPr lang="de-DE" sz="1200" kern="1200" dirty="0" err="1" smtClean="0">
                <a:solidFill>
                  <a:schemeClr val="tx1"/>
                </a:solidFill>
                <a:latin typeface="+mn-lt"/>
                <a:ea typeface="+mn-ea"/>
                <a:cs typeface="+mn-cs"/>
              </a:rPr>
              <a:t>Satztyp</a:t>
            </a:r>
            <a:r>
              <a:rPr lang="de-DE" sz="1200" kern="1200" dirty="0" smtClean="0">
                <a:solidFill>
                  <a:schemeClr val="tx1"/>
                </a:solidFill>
                <a:latin typeface="+mn-lt"/>
                <a:ea typeface="+mn-ea"/>
                <a:cs typeface="+mn-cs"/>
              </a:rPr>
              <a:t> f) erfasst.“</a:t>
            </a:r>
            <a:endParaRPr lang="en-US" dirty="0" smtClean="0">
              <a:latin typeface="Arial" pitchFamily="34" charset="0"/>
              <a:cs typeface="Arial" pitchFamily="34" charset="0"/>
            </a:endParaRPr>
          </a:p>
          <a:p>
            <a:endParaRPr lang="de-DE" dirty="0" smtClean="0">
              <a:latin typeface="Arial" pitchFamily="34" charset="0"/>
              <a:cs typeface="Arial" pitchFamily="34" charset="0"/>
            </a:endParaRPr>
          </a:p>
          <a:p>
            <a:endParaRPr lang="de-DE" dirty="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836712"/>
            <a:ext cx="8301608" cy="1008112"/>
          </a:xfrm>
        </p:spPr>
        <p:txBody>
          <a:bodyPr/>
          <a:lstStyle>
            <a:lvl1pPr algn="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1" y="1988841"/>
            <a:ext cx="8424168" cy="4320480"/>
          </a:xfr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pic>
        <p:nvPicPr>
          <p:cNvPr id="11" name="Grafik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69542" y="188640"/>
            <a:ext cx="2966954" cy="648072"/>
          </a:xfrm>
          <a:prstGeom prst="rect">
            <a:avLst/>
          </a:prstGeom>
        </p:spPr>
      </p:pic>
      <p:sp>
        <p:nvSpPr>
          <p:cNvPr id="13" name="Textplatzhalter 5"/>
          <p:cNvSpPr txBox="1">
            <a:spLocks/>
          </p:cNvSpPr>
          <p:nvPr userDrawn="1"/>
        </p:nvSpPr>
        <p:spPr>
          <a:xfrm>
            <a:off x="8244408" y="6444000"/>
            <a:ext cx="720725" cy="288627"/>
          </a:xfrm>
          <a:prstGeom prst="rect">
            <a:avLst/>
          </a:prstGeom>
        </p:spPr>
        <p:txBody>
          <a:bodyPr/>
          <a:lstStyle>
            <a:lvl1pPr>
              <a:buNone/>
              <a:defRPr sz="1000"/>
            </a:lvl1p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fld id="{C4A2D8FB-1969-467C-AD28-DEB03DB808A6}" type="slidenum">
              <a:rPr kumimoji="0" lang="de-DE" sz="1000" b="0" i="0" u="none" strike="noStrike" kern="1200" cap="none" spc="0" normalizeH="0" baseline="0" noProof="0" smtClean="0">
                <a:ln>
                  <a:noFill/>
                </a:ln>
                <a:solidFill>
                  <a:schemeClr val="tx1"/>
                </a:solidFill>
                <a:effectLst/>
                <a:uLnTx/>
                <a:uFillTx/>
                <a:latin typeface="Verdana" panose="020B0604030504040204" pitchFamily="34" charset="0"/>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t>‹Nr.›</a:t>
            </a:fld>
            <a:endParaRPr kumimoji="0" lang="de-DE" sz="1000" b="0" i="0" u="none" strike="noStrike" kern="1200" cap="none" spc="0" normalizeH="0" baseline="0" noProof="0" dirty="0">
              <a:ln>
                <a:noFill/>
              </a:ln>
              <a:solidFill>
                <a:schemeClr val="tx1"/>
              </a:solidFill>
              <a:effectLst/>
              <a:uLnTx/>
              <a:uFillTx/>
              <a:latin typeface="Verdana" panose="020B0604030504040204" pitchFamily="34" charset="0"/>
              <a:ea typeface="+mn-ea"/>
              <a:cs typeface="+mn-cs"/>
            </a:endParaRPr>
          </a:p>
        </p:txBody>
      </p:sp>
      <p:sp>
        <p:nvSpPr>
          <p:cNvPr id="14" name="Rechteck 13"/>
          <p:cNvSpPr/>
          <p:nvPr userDrawn="1"/>
        </p:nvSpPr>
        <p:spPr>
          <a:xfrm>
            <a:off x="179512" y="6423139"/>
            <a:ext cx="6408712" cy="246221"/>
          </a:xfrm>
          <a:prstGeom prst="rect">
            <a:avLst/>
          </a:prstGeom>
        </p:spPr>
        <p:txBody>
          <a:bodyPr wrap="square">
            <a:spAutoFit/>
          </a:bodyPr>
          <a:lstStyle/>
          <a:p>
            <a:r>
              <a:rPr lang="de-DE" sz="1000" dirty="0" smtClean="0"/>
              <a:t>AG RDA Schulungsunterlagen – Modul GND: Konferenzen </a:t>
            </a:r>
            <a:r>
              <a:rPr lang="de-DE" sz="1000" baseline="0" dirty="0" smtClean="0"/>
              <a:t>| Stand: 22.04.2014</a:t>
            </a:r>
            <a:endParaRPr lang="de-DE" sz="1000" dirty="0"/>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3215DB56-5904-439C-9294-E8184C03E5DE}" type="datetimeFigureOut">
              <a:rPr lang="de-DE" smtClean="0"/>
              <a:pPr/>
              <a:t>09.09.2014</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649ED6B1-F1F1-48DF-B091-EEE9045AFBBA}" type="slidenum">
              <a:rPr lang="de-DE" smtClean="0"/>
              <a:pPr/>
              <a:t>‹Nr.›</a:t>
            </a:fld>
            <a:endParaRPr lang="de-DE"/>
          </a:p>
        </p:txBody>
      </p:sp>
    </p:spTree>
    <p:extLst>
      <p:ext uri="{BB962C8B-B14F-4D97-AF65-F5344CB8AC3E}">
        <p14:creationId xmlns:p14="http://schemas.microsoft.com/office/powerpoint/2010/main" val="19243418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ctr"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b="1" dirty="0" smtClean="0"/>
              <a:t>Konferenzen</a:t>
            </a:r>
            <a:br>
              <a:rPr lang="de-DE" b="1" dirty="0" smtClean="0"/>
            </a:br>
            <a:endParaRPr lang="de-DE" b="1"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GND</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Untergeordnete Konferenzen – 2</a:t>
            </a:r>
            <a:br>
              <a:rPr lang="de-DE" sz="2800" b="1" dirty="0" smtClean="0"/>
            </a:br>
            <a:r>
              <a:rPr lang="de-DE" sz="2400" b="1" dirty="0" smtClean="0">
                <a:solidFill>
                  <a:schemeClr val="bg1">
                    <a:lumMod val="50000"/>
                  </a:schemeClr>
                </a:solidFill>
              </a:rPr>
              <a:t>(RDA 11.2.2.14)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lvl="0">
              <a:buNone/>
            </a:pPr>
            <a:endParaRPr lang="en-US" sz="1900" dirty="0" smtClean="0">
              <a:solidFill>
                <a:srgbClr val="00B050"/>
              </a:solidFill>
            </a:endParaRPr>
          </a:p>
          <a:p>
            <a:pPr>
              <a:buFontTx/>
              <a:buChar char="-"/>
            </a:pPr>
            <a:r>
              <a:rPr lang="en-US" sz="1900" b="1" dirty="0" smtClean="0"/>
              <a:t>RDA 11.2.2.14.3</a:t>
            </a:r>
            <a:r>
              <a:rPr lang="en-US" sz="1900" dirty="0" smtClean="0"/>
              <a:t>: </a:t>
            </a:r>
            <a:r>
              <a:rPr lang="de-DE" sz="1900" dirty="0" smtClean="0"/>
              <a:t>Name, der von Natur aus allgemein ist, und der nur eine geografische, chronologische oder mit Ziffern oder Buchstaben gezählte Unterabteilung einer übergeordneten Körperschaft anzeigt.</a:t>
            </a:r>
          </a:p>
          <a:p>
            <a:pPr marL="0" indent="0">
              <a:buNone/>
            </a:pPr>
            <a:r>
              <a:rPr lang="de-DE" sz="1900" b="1" dirty="0" smtClean="0"/>
              <a:t>    Beispiel:</a:t>
            </a:r>
          </a:p>
          <a:p>
            <a:pPr>
              <a:buNone/>
            </a:pPr>
            <a:r>
              <a:rPr lang="en-US" sz="1900" dirty="0" smtClean="0">
                <a:solidFill>
                  <a:srgbClr val="00B050"/>
                </a:solidFill>
              </a:rPr>
              <a:t>	Hawaii </a:t>
            </a:r>
            <a:r>
              <a:rPr lang="en-US" sz="1900" dirty="0">
                <a:solidFill>
                  <a:srgbClr val="00B050"/>
                </a:solidFill>
              </a:rPr>
              <a:t>Macadamia Nut Association. Annual Meeting</a:t>
            </a:r>
          </a:p>
          <a:p>
            <a:pPr>
              <a:buNone/>
            </a:pPr>
            <a:r>
              <a:rPr lang="en-US" sz="1900" dirty="0"/>
              <a:t>	</a:t>
            </a:r>
            <a:r>
              <a:rPr lang="en-US" sz="1900" u="sng" dirty="0" err="1"/>
              <a:t>Vorlage</a:t>
            </a:r>
            <a:r>
              <a:rPr lang="en-US" sz="1900" dirty="0"/>
              <a:t>: Annual </a:t>
            </a:r>
            <a:r>
              <a:rPr lang="en-US" sz="1900" dirty="0" smtClean="0"/>
              <a:t>Meeting</a:t>
            </a:r>
          </a:p>
          <a:p>
            <a:pPr>
              <a:buNone/>
            </a:pPr>
            <a:endParaRPr lang="en-US" sz="1900" dirty="0" smtClean="0"/>
          </a:p>
          <a:p>
            <a:pPr>
              <a:buNone/>
            </a:pPr>
            <a:r>
              <a:rPr lang="en-US" sz="1900" dirty="0"/>
              <a:t>	</a:t>
            </a:r>
            <a:r>
              <a:rPr lang="en-US" sz="1900" dirty="0" err="1" smtClean="0"/>
              <a:t>Erfassung</a:t>
            </a:r>
            <a:r>
              <a:rPr lang="en-US" sz="1900" dirty="0" smtClean="0"/>
              <a:t> in Aleph: 111 $e Hawaii Macadamia Nut Association</a:t>
            </a:r>
          </a:p>
          <a:p>
            <a:pPr>
              <a:buNone/>
            </a:pPr>
            <a:r>
              <a:rPr lang="en-US" sz="1900" dirty="0"/>
              <a:t>	</a:t>
            </a:r>
            <a:r>
              <a:rPr lang="en-US" sz="1900" dirty="0" smtClean="0"/>
              <a:t>	          		       $b Annual Meeting</a:t>
            </a:r>
            <a:endParaRPr lang="de-DE" dirty="0"/>
          </a:p>
          <a:p>
            <a:endParaRPr lang="de-DE" dirty="0" smtClean="0"/>
          </a:p>
          <a:p>
            <a:endParaRPr lang="de-DE" dirty="0"/>
          </a:p>
        </p:txBody>
      </p:sp>
    </p:spTree>
    <p:extLst>
      <p:ext uri="{BB962C8B-B14F-4D97-AF65-F5344CB8AC3E}">
        <p14:creationId xmlns:p14="http://schemas.microsoft.com/office/powerpoint/2010/main" val="4064741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Untergeordnete Konferenzen – 3</a:t>
            </a:r>
            <a:br>
              <a:rPr lang="de-DE" sz="2800" b="1" dirty="0" smtClean="0"/>
            </a:br>
            <a:r>
              <a:rPr lang="de-DE" sz="2400" b="1" dirty="0" smtClean="0">
                <a:solidFill>
                  <a:schemeClr val="bg1">
                    <a:lumMod val="50000"/>
                  </a:schemeClr>
                </a:solidFill>
              </a:rPr>
              <a:t>(RDA 11.2.2.14)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a:xfrm>
            <a:off x="251520" y="1988841"/>
            <a:ext cx="8892479" cy="4320480"/>
          </a:xfrm>
        </p:spPr>
        <p:txBody>
          <a:bodyPr>
            <a:normAutofit fontScale="25000" lnSpcReduction="20000"/>
          </a:bodyPr>
          <a:lstStyle/>
          <a:p>
            <a:pPr>
              <a:buNone/>
            </a:pPr>
            <a:r>
              <a:rPr lang="en-US" sz="8000" dirty="0" smtClean="0"/>
              <a:t>  </a:t>
            </a:r>
          </a:p>
          <a:p>
            <a:pPr>
              <a:buFontTx/>
              <a:buChar char="-"/>
            </a:pPr>
            <a:r>
              <a:rPr lang="de-DE" sz="8000" b="1" dirty="0" smtClean="0">
                <a:sym typeface="Wingdings" pitchFamily="2" charset="2"/>
              </a:rPr>
              <a:t>RDA 11.2.2.14.6</a:t>
            </a:r>
            <a:r>
              <a:rPr lang="de-DE" sz="8000" dirty="0" smtClean="0">
                <a:sym typeface="Wingdings" pitchFamily="2" charset="2"/>
              </a:rPr>
              <a:t>: der Konferenzname enthält den vollständigen Namen einer </a:t>
            </a:r>
            <a:r>
              <a:rPr lang="de-DE" sz="8000" dirty="0" smtClean="0"/>
              <a:t>Körperschaft. Die Tagung ist der Körperschaft untergeordnet (z. B. die Jahrestagung eines Verbands)</a:t>
            </a:r>
          </a:p>
          <a:p>
            <a:pPr>
              <a:buNone/>
            </a:pPr>
            <a:r>
              <a:rPr lang="de-DE" sz="8000" dirty="0" smtClean="0"/>
              <a:t>	</a:t>
            </a:r>
            <a:r>
              <a:rPr lang="de-DE" sz="8000" b="1" dirty="0" smtClean="0"/>
              <a:t>Beispiel</a:t>
            </a:r>
            <a:r>
              <a:rPr lang="de-DE" sz="8000" dirty="0" smtClean="0"/>
              <a:t>:</a:t>
            </a:r>
          </a:p>
          <a:p>
            <a:pPr>
              <a:buNone/>
            </a:pPr>
            <a:r>
              <a:rPr lang="en-US" sz="8000" dirty="0" smtClean="0"/>
              <a:t>	</a:t>
            </a:r>
            <a:r>
              <a:rPr lang="en-US" sz="8000" dirty="0" smtClean="0">
                <a:solidFill>
                  <a:srgbClr val="00B050"/>
                </a:solidFill>
              </a:rPr>
              <a:t>International Whaling Commission. Annual Meeting </a:t>
            </a:r>
          </a:p>
          <a:p>
            <a:pPr>
              <a:buNone/>
            </a:pPr>
            <a:r>
              <a:rPr lang="en-US" sz="8000" dirty="0" smtClean="0">
                <a:sym typeface="Wingdings" pitchFamily="2" charset="2"/>
              </a:rPr>
              <a:t>    </a:t>
            </a:r>
            <a:r>
              <a:rPr lang="en-US" sz="8000" u="sng" dirty="0" err="1" smtClean="0">
                <a:sym typeface="Wingdings" pitchFamily="2" charset="2"/>
              </a:rPr>
              <a:t>Vorlage</a:t>
            </a:r>
            <a:r>
              <a:rPr lang="en-US" sz="8000" dirty="0" smtClean="0">
                <a:sym typeface="Wingdings" pitchFamily="2" charset="2"/>
              </a:rPr>
              <a:t>: Annual Meeting of the International Whaling Commission</a:t>
            </a:r>
          </a:p>
          <a:p>
            <a:pPr>
              <a:buNone/>
            </a:pPr>
            <a:endParaRPr lang="en-US" sz="8000" dirty="0">
              <a:sym typeface="Wingdings" pitchFamily="2" charset="2"/>
            </a:endParaRPr>
          </a:p>
          <a:p>
            <a:pPr>
              <a:buNone/>
            </a:pPr>
            <a:r>
              <a:rPr lang="en-US" sz="8000" dirty="0" smtClean="0">
                <a:sym typeface="Wingdings" pitchFamily="2" charset="2"/>
              </a:rPr>
              <a:t>	</a:t>
            </a:r>
            <a:r>
              <a:rPr lang="en-US" sz="8000" dirty="0" err="1" smtClean="0">
                <a:sym typeface="Wingdings" pitchFamily="2" charset="2"/>
              </a:rPr>
              <a:t>Erfassung</a:t>
            </a:r>
            <a:r>
              <a:rPr lang="en-US" sz="8000" dirty="0" smtClean="0">
                <a:sym typeface="Wingdings" pitchFamily="2" charset="2"/>
              </a:rPr>
              <a:t> in Aleph: 111 $e International Whaling Commission</a:t>
            </a:r>
          </a:p>
          <a:p>
            <a:pPr>
              <a:buNone/>
            </a:pPr>
            <a:r>
              <a:rPr lang="en-US" sz="8000" dirty="0">
                <a:sym typeface="Wingdings" pitchFamily="2" charset="2"/>
              </a:rPr>
              <a:t>	</a:t>
            </a:r>
            <a:r>
              <a:rPr lang="en-US" sz="8000" dirty="0" smtClean="0">
                <a:sym typeface="Wingdings" pitchFamily="2" charset="2"/>
              </a:rPr>
              <a:t>	           	         $b Annual Meeting</a:t>
            </a:r>
          </a:p>
          <a:p>
            <a:pPr>
              <a:buNone/>
            </a:pPr>
            <a:endParaRPr lang="en-US" sz="8000" dirty="0" smtClean="0">
              <a:sym typeface="Wingdings" pitchFamily="2" charset="2"/>
            </a:endParaRPr>
          </a:p>
          <a:p>
            <a:pPr>
              <a:buNone/>
            </a:pPr>
            <a:r>
              <a:rPr lang="de-DE" sz="8000" dirty="0" smtClean="0">
                <a:solidFill>
                  <a:srgbClr val="FF0000"/>
                </a:solidFill>
                <a:sym typeface="Wingdings" pitchFamily="2" charset="2"/>
              </a:rPr>
              <a:t>Die Regelungen von RDA 11.2.2.14.3 und 11.2.2.14.6 werden </a:t>
            </a:r>
          </a:p>
          <a:p>
            <a:pPr>
              <a:buNone/>
            </a:pPr>
            <a:r>
              <a:rPr lang="de-DE" sz="8000" dirty="0" smtClean="0">
                <a:solidFill>
                  <a:srgbClr val="FF0000"/>
                </a:solidFill>
                <a:sym typeface="Wingdings" pitchFamily="2" charset="2"/>
              </a:rPr>
              <a:t>für die Formalerschließung erst mit dem RDA-Vollumstieg </a:t>
            </a:r>
          </a:p>
          <a:p>
            <a:pPr>
              <a:buNone/>
            </a:pPr>
            <a:r>
              <a:rPr lang="de-DE" sz="8000" dirty="0" smtClean="0">
                <a:solidFill>
                  <a:srgbClr val="FF0000"/>
                </a:solidFill>
                <a:sym typeface="Wingdings" pitchFamily="2" charset="2"/>
              </a:rPr>
              <a:t>2015 aktiv</a:t>
            </a:r>
          </a:p>
          <a:p>
            <a:pPr>
              <a:buNone/>
            </a:pPr>
            <a:endParaRPr lang="de-DE" sz="5000" dirty="0" smtClean="0"/>
          </a:p>
          <a:p>
            <a:endParaRPr lang="de-DE" sz="5000"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Abweichender Name – 1</a:t>
            </a:r>
            <a:br>
              <a:rPr lang="de-DE" sz="2800" b="1" dirty="0" smtClean="0"/>
            </a:br>
            <a:r>
              <a:rPr lang="de-DE" sz="2400" b="1" dirty="0" smtClean="0">
                <a:solidFill>
                  <a:schemeClr val="bg1">
                    <a:lumMod val="50000"/>
                  </a:schemeClr>
                </a:solidFill>
              </a:rPr>
              <a:t>(RDA 11.2.3)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lnSpcReduction="10000"/>
          </a:bodyPr>
          <a:lstStyle/>
          <a:p>
            <a:pPr lvl="0">
              <a:buNone/>
            </a:pPr>
            <a:r>
              <a:rPr lang="de-DE" b="1" dirty="0" smtClean="0"/>
              <a:t>Regeln aus RDA 11.2.3.3 – 11.2.3.7</a:t>
            </a:r>
            <a:r>
              <a:rPr lang="de-DE" dirty="0" smtClean="0"/>
              <a:t>: </a:t>
            </a:r>
          </a:p>
          <a:p>
            <a:pPr lvl="0">
              <a:buNone/>
            </a:pPr>
            <a:endParaRPr lang="de-DE" dirty="0" smtClean="0"/>
          </a:p>
          <a:p>
            <a:pPr lvl="0">
              <a:buFontTx/>
              <a:buChar char="-"/>
            </a:pPr>
            <a:r>
              <a:rPr lang="de-DE" dirty="0" smtClean="0"/>
              <a:t>Name oder Form die nicht als bevorzugter Name gewählt wurde</a:t>
            </a:r>
          </a:p>
          <a:p>
            <a:pPr lvl="0">
              <a:buFontTx/>
              <a:buChar char="-"/>
            </a:pPr>
            <a:r>
              <a:rPr lang="de-DE" dirty="0" smtClean="0"/>
              <a:t>Name oder Form die von der Körperschaft verwendet wird</a:t>
            </a:r>
          </a:p>
          <a:p>
            <a:pPr lvl="0">
              <a:buFontTx/>
              <a:buChar char="-"/>
            </a:pPr>
            <a:r>
              <a:rPr lang="de-DE" dirty="0" smtClean="0"/>
              <a:t>Name oder Form die in den Nachschlagequellen gefunden wird</a:t>
            </a:r>
          </a:p>
          <a:p>
            <a:pPr lvl="0">
              <a:buFontTx/>
              <a:buChar char="-"/>
            </a:pPr>
            <a:r>
              <a:rPr lang="de-DE" dirty="0" smtClean="0"/>
              <a:t>Form oder Name von einer anderen Transliteration</a:t>
            </a:r>
          </a:p>
          <a:p>
            <a:pPr lvl="0">
              <a:buNone/>
            </a:pPr>
            <a:r>
              <a:rPr lang="de-DE" dirty="0" smtClean="0"/>
              <a:t>-	Sonstige Formen wichtig zur Identifizierung bzw. nach denen evtl. gesucht werden könnte. </a:t>
            </a:r>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Abweichender Name - 2 </a:t>
            </a:r>
            <a:br>
              <a:rPr lang="de-DE" sz="2800" b="1" dirty="0" smtClean="0"/>
            </a:br>
            <a:r>
              <a:rPr lang="de-DE" sz="2400" b="1" dirty="0" smtClean="0">
                <a:solidFill>
                  <a:schemeClr val="bg1">
                    <a:lumMod val="50000"/>
                  </a:schemeClr>
                </a:solidFill>
              </a:rPr>
              <a:t>(RDA 11.2.3)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a:buNone/>
            </a:pPr>
            <a:r>
              <a:rPr lang="de-DE" b="1" dirty="0" smtClean="0"/>
              <a:t>Erfassung</a:t>
            </a:r>
            <a:r>
              <a:rPr lang="de-DE" dirty="0" smtClean="0"/>
              <a:t> z.B. von Vorlagenformen, wenn der </a:t>
            </a:r>
          </a:p>
          <a:p>
            <a:pPr>
              <a:buNone/>
            </a:pPr>
            <a:r>
              <a:rPr lang="de-DE" dirty="0" smtClean="0"/>
              <a:t>Bevorzugte Name als Unterabteilung einer </a:t>
            </a:r>
          </a:p>
          <a:p>
            <a:pPr>
              <a:buNone/>
            </a:pPr>
            <a:r>
              <a:rPr lang="de-DE" dirty="0" smtClean="0"/>
              <a:t>übergeordneten Körperschaft erfasst wird. </a:t>
            </a:r>
          </a:p>
          <a:p>
            <a:pPr>
              <a:buNone/>
            </a:pPr>
            <a:endParaRPr lang="de-DE" dirty="0" smtClean="0"/>
          </a:p>
          <a:p>
            <a:pPr>
              <a:buNone/>
            </a:pPr>
            <a:r>
              <a:rPr lang="de-DE" b="1" dirty="0" smtClean="0"/>
              <a:t>Beispiel</a:t>
            </a:r>
            <a:r>
              <a:rPr lang="de-DE" dirty="0" smtClean="0"/>
              <a:t>: </a:t>
            </a:r>
          </a:p>
          <a:p>
            <a:pPr>
              <a:buNone/>
            </a:pPr>
            <a:r>
              <a:rPr lang="de-DE" u="sng" dirty="0" smtClean="0"/>
              <a:t>Bevorzugter Name</a:t>
            </a:r>
            <a:r>
              <a:rPr lang="de-DE" dirty="0" smtClean="0"/>
              <a:t>: </a:t>
            </a:r>
            <a:r>
              <a:rPr lang="de-DE" dirty="0" smtClean="0">
                <a:solidFill>
                  <a:srgbClr val="00B050"/>
                </a:solidFill>
              </a:rPr>
              <a:t>Pennsylvania Scotch-</a:t>
            </a:r>
            <a:r>
              <a:rPr lang="de-DE" dirty="0" err="1" smtClean="0">
                <a:solidFill>
                  <a:srgbClr val="00B050"/>
                </a:solidFill>
              </a:rPr>
              <a:t>Irish</a:t>
            </a:r>
            <a:r>
              <a:rPr lang="de-DE" dirty="0" smtClean="0">
                <a:solidFill>
                  <a:srgbClr val="00B050"/>
                </a:solidFill>
              </a:rPr>
              <a:t>-</a:t>
            </a:r>
          </a:p>
          <a:p>
            <a:pPr>
              <a:buNone/>
            </a:pPr>
            <a:r>
              <a:rPr lang="de-DE" dirty="0" smtClean="0">
                <a:solidFill>
                  <a:srgbClr val="00B050"/>
                </a:solidFill>
              </a:rPr>
              <a:t>Society. Annual Meeting </a:t>
            </a:r>
            <a:r>
              <a:rPr lang="de-DE" dirty="0" err="1" smtClean="0">
                <a:solidFill>
                  <a:srgbClr val="00B050"/>
                </a:solidFill>
              </a:rPr>
              <a:t>and</a:t>
            </a:r>
            <a:r>
              <a:rPr lang="de-DE" dirty="0" smtClean="0">
                <a:solidFill>
                  <a:srgbClr val="00B050"/>
                </a:solidFill>
              </a:rPr>
              <a:t> </a:t>
            </a:r>
            <a:r>
              <a:rPr lang="de-DE" dirty="0" err="1" smtClean="0">
                <a:solidFill>
                  <a:srgbClr val="00B050"/>
                </a:solidFill>
              </a:rPr>
              <a:t>Banquet</a:t>
            </a:r>
            <a:endParaRPr lang="de-DE" dirty="0" smtClean="0">
              <a:solidFill>
                <a:srgbClr val="00B050"/>
              </a:solidFill>
            </a:endParaRPr>
          </a:p>
          <a:p>
            <a:pPr>
              <a:buNone/>
            </a:pPr>
            <a:r>
              <a:rPr lang="de-DE" u="sng" dirty="0" smtClean="0"/>
              <a:t>Abweichender Name</a:t>
            </a:r>
            <a:r>
              <a:rPr lang="de-DE" dirty="0" smtClean="0"/>
              <a:t>: </a:t>
            </a:r>
            <a:r>
              <a:rPr lang="de-DE" dirty="0" smtClean="0">
                <a:solidFill>
                  <a:srgbClr val="00B050"/>
                </a:solidFill>
              </a:rPr>
              <a:t>Annual Meeting </a:t>
            </a:r>
            <a:r>
              <a:rPr lang="de-DE" dirty="0" err="1" smtClean="0">
                <a:solidFill>
                  <a:srgbClr val="00B050"/>
                </a:solidFill>
              </a:rPr>
              <a:t>and</a:t>
            </a:r>
            <a:r>
              <a:rPr lang="de-DE" dirty="0" smtClean="0">
                <a:solidFill>
                  <a:srgbClr val="00B050"/>
                </a:solidFill>
              </a:rPr>
              <a:t> </a:t>
            </a:r>
            <a:r>
              <a:rPr lang="de-DE" dirty="0" err="1" smtClean="0">
                <a:solidFill>
                  <a:srgbClr val="00B050"/>
                </a:solidFill>
              </a:rPr>
              <a:t>Banquet</a:t>
            </a:r>
            <a:r>
              <a:rPr lang="de-DE" dirty="0" smtClean="0">
                <a:solidFill>
                  <a:srgbClr val="00B050"/>
                </a:solidFill>
              </a:rPr>
              <a:t> </a:t>
            </a:r>
          </a:p>
          <a:p>
            <a:pPr>
              <a:buNone/>
            </a:pPr>
            <a:r>
              <a:rPr lang="de-DE" dirty="0" err="1" smtClean="0">
                <a:solidFill>
                  <a:srgbClr val="00B050"/>
                </a:solidFill>
              </a:rPr>
              <a:t>of</a:t>
            </a:r>
            <a:r>
              <a:rPr lang="de-DE" dirty="0" smtClean="0">
                <a:solidFill>
                  <a:srgbClr val="00B050"/>
                </a:solidFill>
              </a:rPr>
              <a:t> </a:t>
            </a:r>
            <a:r>
              <a:rPr lang="de-DE" dirty="0" err="1" smtClean="0">
                <a:solidFill>
                  <a:srgbClr val="00B050"/>
                </a:solidFill>
              </a:rPr>
              <a:t>the</a:t>
            </a:r>
            <a:r>
              <a:rPr lang="de-DE" dirty="0" smtClean="0">
                <a:solidFill>
                  <a:srgbClr val="00B050"/>
                </a:solidFill>
              </a:rPr>
              <a:t> Pennsylvania</a:t>
            </a:r>
            <a:r>
              <a:rPr lang="de-DE" dirty="0" smtClean="0"/>
              <a:t> </a:t>
            </a:r>
            <a:r>
              <a:rPr lang="de-DE" dirty="0" smtClean="0">
                <a:solidFill>
                  <a:srgbClr val="00B050"/>
                </a:solidFill>
              </a:rPr>
              <a:t>Scotch-</a:t>
            </a:r>
            <a:r>
              <a:rPr lang="de-DE" dirty="0" err="1" smtClean="0">
                <a:solidFill>
                  <a:srgbClr val="00B050"/>
                </a:solidFill>
              </a:rPr>
              <a:t>Irish</a:t>
            </a:r>
            <a:r>
              <a:rPr lang="de-DE" dirty="0" smtClean="0">
                <a:solidFill>
                  <a:srgbClr val="00B050"/>
                </a:solidFill>
              </a:rPr>
              <a:t>-Society</a:t>
            </a:r>
            <a:endParaRPr lang="de-DE" dirty="0" smtClean="0"/>
          </a:p>
          <a:p>
            <a:pPr>
              <a:buNone/>
            </a:pPr>
            <a:endParaRPr lang="de-DE" sz="3800"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Regeln für Zählung, Datum und Ort einer Konferenz etc. - 1</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a:xfrm>
            <a:off x="251520" y="1988841"/>
            <a:ext cx="8640959" cy="4320480"/>
          </a:xfrm>
        </p:spPr>
        <p:txBody>
          <a:bodyPr>
            <a:normAutofit fontScale="92500" lnSpcReduction="10000"/>
          </a:bodyPr>
          <a:lstStyle/>
          <a:p>
            <a:pPr lvl="0">
              <a:buNone/>
            </a:pPr>
            <a:r>
              <a:rPr lang="de-DE" dirty="0" smtClean="0"/>
              <a:t>- 	</a:t>
            </a:r>
            <a:r>
              <a:rPr lang="de-DE" sz="2200" b="1" dirty="0" smtClean="0"/>
              <a:t>Zählung (RDA 11.6): </a:t>
            </a:r>
            <a:r>
              <a:rPr lang="de-DE" sz="2200" dirty="0" smtClean="0"/>
              <a:t>neu in RDA ist die Erfassung als Ordinalzahl, nach ERL mit </a:t>
            </a:r>
            <a:r>
              <a:rPr lang="de-DE" sz="2200" b="1" dirty="0" smtClean="0"/>
              <a:t>abschließendem Punkt </a:t>
            </a:r>
            <a:r>
              <a:rPr lang="de-DE" sz="2200" dirty="0" smtClean="0"/>
              <a:t>(z.B.: </a:t>
            </a:r>
            <a:r>
              <a:rPr lang="de-DE" sz="2200" b="1" dirty="0" smtClean="0"/>
              <a:t>2.</a:t>
            </a:r>
            <a:r>
              <a:rPr lang="de-DE" sz="2200" dirty="0" smtClean="0"/>
              <a:t>)</a:t>
            </a:r>
          </a:p>
          <a:p>
            <a:pPr lvl="0">
              <a:buFontTx/>
              <a:buChar char="-"/>
            </a:pPr>
            <a:r>
              <a:rPr lang="de-DE" sz="2200" b="1" dirty="0" smtClean="0"/>
              <a:t>Datum (RDA 11.4.2.3): </a:t>
            </a:r>
            <a:r>
              <a:rPr lang="de-DE" sz="2200" dirty="0" smtClean="0"/>
              <a:t>Zur Unterscheidung gleichnamiger Konferenzen im gleichen Jahr werden exakte Daten in der Form TT.MM.JJJJ erfasst. </a:t>
            </a:r>
          </a:p>
          <a:p>
            <a:pPr lvl="0">
              <a:buNone/>
            </a:pPr>
            <a:r>
              <a:rPr lang="de-DE" sz="2200" dirty="0" smtClean="0"/>
              <a:t>	Im Erfassungsfeld für das Datum können aber weiterhin exakte Daten eingetragen werden. </a:t>
            </a:r>
          </a:p>
          <a:p>
            <a:pPr lvl="0">
              <a:buFontTx/>
              <a:buChar char="-"/>
            </a:pPr>
            <a:r>
              <a:rPr lang="de-DE" sz="2200" b="1" dirty="0" smtClean="0"/>
              <a:t>Ort (RDA 11.3.2.3):</a:t>
            </a:r>
            <a:r>
              <a:rPr lang="de-DE" sz="2200" dirty="0" smtClean="0"/>
              <a:t> auch Bauwerke können nach RDA als Veranstaltungsorte angegeben werden, wenn die Angabe eines Ortes nicht möglich ist. </a:t>
            </a:r>
          </a:p>
          <a:p>
            <a:pPr lvl="0">
              <a:buNone/>
            </a:pPr>
            <a:r>
              <a:rPr lang="de-DE" sz="2200" dirty="0" smtClean="0"/>
              <a:t>	</a:t>
            </a:r>
            <a:r>
              <a:rPr lang="de-DE" sz="2200" b="1" dirty="0" smtClean="0"/>
              <a:t>Beispiel</a:t>
            </a:r>
            <a:r>
              <a:rPr lang="de-DE" sz="2200" dirty="0" smtClean="0"/>
              <a:t>: </a:t>
            </a:r>
          </a:p>
          <a:p>
            <a:pPr lvl="0">
              <a:buNone/>
            </a:pPr>
            <a:r>
              <a:rPr lang="de-DE" sz="2200" dirty="0" smtClean="0">
                <a:ea typeface="Verdana" pitchFamily="34" charset="0"/>
                <a:cs typeface="Verdana" pitchFamily="34" charset="0"/>
              </a:rPr>
              <a:t>	</a:t>
            </a:r>
            <a:r>
              <a:rPr lang="en-US" sz="2200" dirty="0" smtClean="0">
                <a:solidFill>
                  <a:srgbClr val="00B050"/>
                </a:solidFill>
                <a:ea typeface="Verdana" pitchFamily="34" charset="0"/>
                <a:cs typeface="Verdana" pitchFamily="34" charset="0"/>
              </a:rPr>
              <a:t>Marine Awareness Workshop for </a:t>
            </a:r>
            <a:r>
              <a:rPr lang="en-US" sz="2200" dirty="0" err="1" smtClean="0">
                <a:solidFill>
                  <a:srgbClr val="00B050"/>
                </a:solidFill>
                <a:ea typeface="Verdana" pitchFamily="34" charset="0"/>
                <a:cs typeface="Verdana" pitchFamily="34" charset="0"/>
              </a:rPr>
              <a:t>Beqa</a:t>
            </a:r>
            <a:r>
              <a:rPr lang="en-US" sz="2200" dirty="0" smtClean="0">
                <a:solidFill>
                  <a:srgbClr val="00B050"/>
                </a:solidFill>
                <a:ea typeface="Verdana" pitchFamily="34" charset="0"/>
                <a:cs typeface="Verdana" pitchFamily="34" charset="0"/>
              </a:rPr>
              <a:t> Lagoon (1996 : Pacific </a:t>
            </a:r>
            <a:r>
              <a:rPr lang="en-US" sz="2200" dirty="0" err="1" smtClean="0">
                <a:solidFill>
                  <a:srgbClr val="00B050"/>
                </a:solidFill>
                <a:ea typeface="Verdana" pitchFamily="34" charset="0"/>
                <a:cs typeface="Verdana" pitchFamily="34" charset="0"/>
              </a:rPr>
              <a:t>Harbour</a:t>
            </a:r>
            <a:r>
              <a:rPr lang="en-US" sz="2200" dirty="0" smtClean="0">
                <a:solidFill>
                  <a:srgbClr val="00B050"/>
                </a:solidFill>
                <a:ea typeface="Verdana" pitchFamily="34" charset="0"/>
                <a:cs typeface="Verdana" pitchFamily="34" charset="0"/>
              </a:rPr>
              <a:t> International Hotel)</a:t>
            </a:r>
            <a:endParaRPr lang="de-DE" sz="2200" dirty="0" smtClean="0">
              <a:solidFill>
                <a:srgbClr val="00B050"/>
              </a:solidFill>
            </a:endParaRPr>
          </a:p>
          <a:p>
            <a:pPr>
              <a:buNone/>
            </a:pPr>
            <a:endParaRPr lang="de-DE" sz="2200"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Regeln für Zählung, Datum und Ort einer Konferenz etc. - 2</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lvl="0">
              <a:buFontTx/>
              <a:buChar char="-"/>
            </a:pPr>
            <a:r>
              <a:rPr lang="de-DE" b="1" dirty="0" smtClean="0"/>
              <a:t>In Verbindung stehende Institution (11.5):</a:t>
            </a:r>
            <a:r>
              <a:rPr lang="de-DE" dirty="0" smtClean="0"/>
              <a:t> bei der Anwendung ist der Name des Ortes zusätzlich zu erfassen. </a:t>
            </a:r>
          </a:p>
          <a:p>
            <a:pPr lvl="0">
              <a:buFontTx/>
              <a:buChar char="-"/>
            </a:pPr>
            <a:r>
              <a:rPr lang="de-DE" b="1" dirty="0" smtClean="0"/>
              <a:t>Sonstige zur Körperschaft gehörende Kennzeichnung (RDA 11.7):</a:t>
            </a:r>
            <a:r>
              <a:rPr lang="de-DE" dirty="0" smtClean="0"/>
              <a:t> </a:t>
            </a:r>
            <a:r>
              <a:rPr lang="de-DE" dirty="0" smtClean="0">
                <a:sym typeface="Wingdings" pitchFamily="2" charset="2"/>
              </a:rPr>
              <a:t> zur Unterscheidung zu einer Körperschaft gleichen Namens ist für Konferenzen „Veranstaltung“ zu wählen</a:t>
            </a:r>
          </a:p>
          <a:p>
            <a:pPr lvl="0">
              <a:buNone/>
            </a:pPr>
            <a:r>
              <a:rPr lang="en-US" dirty="0" smtClean="0"/>
              <a:t>	</a:t>
            </a:r>
            <a:r>
              <a:rPr lang="en-US" b="1" dirty="0" err="1" smtClean="0"/>
              <a:t>Beispiel</a:t>
            </a:r>
            <a:r>
              <a:rPr lang="en-US" dirty="0" smtClean="0"/>
              <a:t>: </a:t>
            </a:r>
          </a:p>
          <a:p>
            <a:pPr lvl="0">
              <a:buNone/>
            </a:pPr>
            <a:r>
              <a:rPr lang="en-US" dirty="0" smtClean="0"/>
              <a:t>	</a:t>
            </a:r>
            <a:r>
              <a:rPr lang="en-US" dirty="0" smtClean="0">
                <a:solidFill>
                  <a:srgbClr val="00B050"/>
                </a:solidFill>
              </a:rPr>
              <a:t>SIGIR (</a:t>
            </a:r>
            <a:r>
              <a:rPr lang="en-US" dirty="0" err="1" smtClean="0">
                <a:solidFill>
                  <a:srgbClr val="00B050"/>
                </a:solidFill>
              </a:rPr>
              <a:t>Veranstaltung</a:t>
            </a:r>
            <a:r>
              <a:rPr lang="en-US" dirty="0" smtClean="0">
                <a:solidFill>
                  <a:srgbClr val="00B050"/>
                </a:solidFill>
              </a:rPr>
              <a:t>)</a:t>
            </a:r>
            <a:endParaRPr lang="de-DE" dirty="0" smtClean="0">
              <a:solidFill>
                <a:srgbClr val="00B050"/>
              </a:solidFill>
            </a:endParaRPr>
          </a:p>
          <a:p>
            <a:pPr>
              <a:buNone/>
            </a:pPr>
            <a:endParaRPr lang="de-DE" sz="2200"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- 1</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lvl="0" fontAlgn="base">
              <a:lnSpc>
                <a:spcPts val="2400"/>
              </a:lnSpc>
              <a:spcBef>
                <a:spcPts val="1680"/>
              </a:spcBef>
              <a:spcAft>
                <a:spcPct val="0"/>
              </a:spcAft>
              <a:buNone/>
              <a:defRPr/>
            </a:pPr>
            <a:r>
              <a:rPr lang="de-DE" kern="0" dirty="0" smtClean="0"/>
              <a:t>Grundlage nach</a:t>
            </a:r>
            <a:r>
              <a:rPr lang="de-DE" b="1" kern="0" dirty="0" smtClean="0"/>
              <a:t> RDA 11.13.1.1 </a:t>
            </a:r>
            <a:r>
              <a:rPr lang="de-DE" kern="0" dirty="0" smtClean="0"/>
              <a:t>ist der </a:t>
            </a:r>
            <a:r>
              <a:rPr lang="de-DE" b="1" kern="0" dirty="0" smtClean="0"/>
              <a:t>Bevorzugte Name</a:t>
            </a:r>
          </a:p>
          <a:p>
            <a:pPr lvl="0">
              <a:lnSpc>
                <a:spcPts val="2400"/>
              </a:lnSpc>
              <a:spcBef>
                <a:spcPts val="1680"/>
              </a:spcBef>
              <a:buNone/>
            </a:pPr>
            <a:r>
              <a:rPr lang="de-DE" kern="0" dirty="0" smtClean="0"/>
              <a:t>Dazu kommen nach </a:t>
            </a:r>
            <a:r>
              <a:rPr lang="de-DE" b="1" dirty="0" smtClean="0"/>
              <a:t>RDA 11.13.1.2 - 11.13.1.8  </a:t>
            </a:r>
            <a:r>
              <a:rPr lang="de-DE" kern="0" dirty="0" smtClean="0"/>
              <a:t> </a:t>
            </a:r>
            <a:r>
              <a:rPr lang="de-DE" b="1" kern="0" dirty="0" smtClean="0"/>
              <a:t>Ergänzungen</a:t>
            </a:r>
            <a:r>
              <a:rPr lang="de-DE" kern="0" dirty="0" smtClean="0"/>
              <a:t> z</a:t>
            </a:r>
            <a:r>
              <a:rPr lang="de-DE" dirty="0" smtClean="0"/>
              <a:t>um Namen hinzu wie </a:t>
            </a:r>
          </a:p>
          <a:p>
            <a:pPr lvl="0">
              <a:lnSpc>
                <a:spcPts val="2400"/>
              </a:lnSpc>
              <a:spcBef>
                <a:spcPts val="1680"/>
              </a:spcBef>
              <a:buNone/>
            </a:pPr>
            <a:endParaRPr lang="de-DE" dirty="0" smtClean="0"/>
          </a:p>
          <a:p>
            <a:pPr>
              <a:lnSpc>
                <a:spcPts val="2400"/>
              </a:lnSpc>
              <a:spcBef>
                <a:spcPts val="1680"/>
              </a:spcBef>
            </a:pPr>
            <a:r>
              <a:rPr lang="de-DE" b="1" dirty="0" smtClean="0"/>
              <a:t>Zählung, Datum und Ort </a:t>
            </a:r>
            <a:r>
              <a:rPr lang="de-DE" dirty="0" smtClean="0"/>
              <a:t>bei einer Konferenz usw. (</a:t>
            </a:r>
            <a:r>
              <a:rPr lang="de-DE" b="1" dirty="0" smtClean="0"/>
              <a:t>RDA 11.13.1.8.1</a:t>
            </a:r>
            <a:r>
              <a:rPr lang="de-DE" dirty="0" smtClean="0"/>
              <a:t>). </a:t>
            </a:r>
          </a:p>
          <a:p>
            <a:pPr>
              <a:lnSpc>
                <a:spcPts val="2400"/>
              </a:lnSpc>
              <a:spcBef>
                <a:spcPts val="1680"/>
              </a:spcBef>
              <a:buNone/>
            </a:pPr>
            <a:r>
              <a:rPr lang="de-DE" dirty="0" smtClean="0"/>
              <a:t>	</a:t>
            </a:r>
            <a:endParaRPr lang="de-DE" kern="0" dirty="0" smtClean="0"/>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- 2</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a:xfrm>
            <a:off x="107504" y="1988841"/>
            <a:ext cx="9145016" cy="4320480"/>
          </a:xfrm>
        </p:spPr>
        <p:txBody>
          <a:bodyPr>
            <a:normAutofit/>
          </a:bodyPr>
          <a:lstStyle/>
          <a:p>
            <a:pPr>
              <a:spcBef>
                <a:spcPts val="0"/>
              </a:spcBef>
              <a:buNone/>
            </a:pPr>
            <a:r>
              <a:rPr lang="de-DE" dirty="0" smtClean="0"/>
              <a:t>	</a:t>
            </a:r>
            <a:r>
              <a:rPr lang="de-DE" sz="1600" b="1" dirty="0" smtClean="0"/>
              <a:t>Beispiele</a:t>
            </a:r>
            <a:r>
              <a:rPr lang="de-DE" sz="1600" dirty="0" smtClean="0"/>
              <a:t>:</a:t>
            </a:r>
          </a:p>
          <a:p>
            <a:pPr>
              <a:spcBef>
                <a:spcPts val="0"/>
              </a:spcBef>
              <a:buNone/>
            </a:pPr>
            <a:r>
              <a:rPr lang="en-US" sz="1600" kern="0" dirty="0" smtClean="0">
                <a:solidFill>
                  <a:srgbClr val="00B050"/>
                </a:solidFill>
              </a:rPr>
              <a:t>Clambake Conference on the Nature and Source of Human Error (1. : 1980 : </a:t>
            </a:r>
          </a:p>
          <a:p>
            <a:pPr>
              <a:spcBef>
                <a:spcPts val="0"/>
              </a:spcBef>
              <a:buNone/>
            </a:pPr>
            <a:r>
              <a:rPr lang="en-US" sz="1600" kern="0" dirty="0" smtClean="0">
                <a:solidFill>
                  <a:srgbClr val="00B050"/>
                </a:solidFill>
              </a:rPr>
              <a:t>Columbia Falls, Me.)</a:t>
            </a:r>
          </a:p>
          <a:p>
            <a:pPr>
              <a:lnSpc>
                <a:spcPct val="120000"/>
              </a:lnSpc>
              <a:spcBef>
                <a:spcPts val="0"/>
              </a:spcBef>
              <a:buNone/>
            </a:pPr>
            <a:r>
              <a:rPr lang="en-US" sz="1600" kern="0" dirty="0" smtClean="0"/>
              <a:t>	</a:t>
            </a:r>
            <a:r>
              <a:rPr lang="en-US" sz="1600" kern="0" dirty="0" err="1" smtClean="0"/>
              <a:t>Erfassung</a:t>
            </a:r>
            <a:r>
              <a:rPr lang="en-US" sz="1600" kern="0" dirty="0" smtClean="0"/>
              <a:t> in Aleph:  </a:t>
            </a:r>
          </a:p>
          <a:p>
            <a:pPr>
              <a:lnSpc>
                <a:spcPct val="120000"/>
              </a:lnSpc>
              <a:spcBef>
                <a:spcPts val="0"/>
              </a:spcBef>
              <a:buNone/>
            </a:pPr>
            <a:r>
              <a:rPr lang="en-US" sz="1600" kern="0" dirty="0" smtClean="0"/>
              <a:t>	111 $e Clambake Conference on the Nature and Source of Human Error</a:t>
            </a:r>
          </a:p>
          <a:p>
            <a:pPr>
              <a:lnSpc>
                <a:spcPct val="120000"/>
              </a:lnSpc>
              <a:spcBef>
                <a:spcPts val="0"/>
              </a:spcBef>
              <a:buNone/>
            </a:pPr>
            <a:r>
              <a:rPr lang="en-US" sz="1600" kern="0" dirty="0" smtClean="0"/>
              <a:t>	      $n 1.</a:t>
            </a:r>
          </a:p>
          <a:p>
            <a:pPr>
              <a:lnSpc>
                <a:spcPct val="120000"/>
              </a:lnSpc>
              <a:spcBef>
                <a:spcPts val="0"/>
              </a:spcBef>
              <a:buNone/>
            </a:pPr>
            <a:r>
              <a:rPr lang="en-US" sz="1600" kern="0" dirty="0" smtClean="0"/>
              <a:t>	      $d 1980</a:t>
            </a:r>
          </a:p>
          <a:p>
            <a:pPr>
              <a:lnSpc>
                <a:spcPct val="120000"/>
              </a:lnSpc>
              <a:spcBef>
                <a:spcPts val="0"/>
              </a:spcBef>
              <a:buNone/>
            </a:pPr>
            <a:r>
              <a:rPr lang="en-US" sz="1600" kern="0" dirty="0" smtClean="0"/>
              <a:t>	      $c Columbia Falls, Me.</a:t>
            </a:r>
          </a:p>
          <a:p>
            <a:pPr>
              <a:lnSpc>
                <a:spcPct val="120000"/>
              </a:lnSpc>
              <a:spcBef>
                <a:spcPts val="0"/>
              </a:spcBef>
              <a:buNone/>
            </a:pPr>
            <a:endParaRPr lang="en-US" sz="1600" kern="0" dirty="0" smtClean="0"/>
          </a:p>
          <a:p>
            <a:pPr>
              <a:lnSpc>
                <a:spcPct val="110000"/>
              </a:lnSpc>
              <a:spcBef>
                <a:spcPts val="0"/>
              </a:spcBef>
              <a:buNone/>
            </a:pPr>
            <a:r>
              <a:rPr lang="en-US" sz="1600" kern="0" dirty="0" smtClean="0">
                <a:solidFill>
                  <a:srgbClr val="00B050"/>
                </a:solidFill>
              </a:rPr>
              <a:t>Electronic Conference on Land Use and Land Cover Change in Europe (1997 : Online)</a:t>
            </a:r>
          </a:p>
          <a:p>
            <a:pPr>
              <a:lnSpc>
                <a:spcPct val="110000"/>
              </a:lnSpc>
              <a:spcBef>
                <a:spcPts val="0"/>
              </a:spcBef>
              <a:buNone/>
            </a:pPr>
            <a:r>
              <a:rPr lang="en-US" sz="1600" kern="0" dirty="0" smtClean="0"/>
              <a:t>	</a:t>
            </a:r>
            <a:r>
              <a:rPr lang="en-US" sz="1600" kern="0" dirty="0" err="1" smtClean="0"/>
              <a:t>Erfassung</a:t>
            </a:r>
            <a:r>
              <a:rPr lang="en-US" sz="1600" kern="0" dirty="0" smtClean="0"/>
              <a:t> in Aleph: </a:t>
            </a:r>
          </a:p>
          <a:p>
            <a:pPr>
              <a:lnSpc>
                <a:spcPct val="110000"/>
              </a:lnSpc>
              <a:spcBef>
                <a:spcPts val="0"/>
              </a:spcBef>
              <a:buNone/>
            </a:pPr>
            <a:r>
              <a:rPr lang="en-US" sz="1600" kern="0" dirty="0" smtClean="0"/>
              <a:t>	111 $e </a:t>
            </a:r>
            <a:r>
              <a:rPr lang="en-US" sz="1600" kern="0" dirty="0"/>
              <a:t>Electronic Conference on Land Use and Land Cover </a:t>
            </a:r>
            <a:r>
              <a:rPr lang="en-US" sz="1600" kern="0" dirty="0" smtClean="0"/>
              <a:t>Change </a:t>
            </a:r>
            <a:r>
              <a:rPr lang="en-US" sz="1600" kern="0" dirty="0"/>
              <a:t>in Europe </a:t>
            </a:r>
            <a:endParaRPr lang="en-US" sz="1600" kern="0" dirty="0" smtClean="0"/>
          </a:p>
          <a:p>
            <a:pPr>
              <a:lnSpc>
                <a:spcPct val="110000"/>
              </a:lnSpc>
              <a:spcBef>
                <a:spcPts val="0"/>
              </a:spcBef>
              <a:buNone/>
            </a:pPr>
            <a:r>
              <a:rPr lang="en-US" sz="1600" kern="0" dirty="0" smtClean="0"/>
              <a:t>	      $d 1997</a:t>
            </a:r>
          </a:p>
          <a:p>
            <a:pPr>
              <a:lnSpc>
                <a:spcPct val="110000"/>
              </a:lnSpc>
              <a:spcBef>
                <a:spcPts val="0"/>
              </a:spcBef>
              <a:buNone/>
            </a:pPr>
            <a:r>
              <a:rPr lang="en-US" sz="1600" kern="0" dirty="0" smtClean="0"/>
              <a:t>	      $c Online</a:t>
            </a:r>
          </a:p>
          <a:p>
            <a:pPr>
              <a:lnSpc>
                <a:spcPts val="2400"/>
              </a:lnSpc>
              <a:spcBef>
                <a:spcPts val="1680"/>
              </a:spcBef>
            </a:pPr>
            <a:endParaRPr lang="de-DE" kern="0" dirty="0" smtClean="0"/>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34252523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- 3</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fontScale="92500" lnSpcReduction="10000"/>
          </a:bodyPr>
          <a:lstStyle/>
          <a:p>
            <a:pPr>
              <a:buNone/>
            </a:pPr>
            <a:r>
              <a:rPr lang="de-DE" b="1" dirty="0" smtClean="0">
                <a:ea typeface="Verdana" pitchFamily="34" charset="0"/>
                <a:cs typeface="Verdana" pitchFamily="34" charset="0"/>
              </a:rPr>
              <a:t>ERL zu RDA 11.13.1.8.1</a:t>
            </a:r>
          </a:p>
          <a:p>
            <a:pPr>
              <a:buNone/>
            </a:pPr>
            <a:endParaRPr lang="de-DE" b="1" dirty="0" smtClean="0">
              <a:ea typeface="Verdana" pitchFamily="34" charset="0"/>
              <a:cs typeface="Verdana" pitchFamily="34" charset="0"/>
            </a:endParaRPr>
          </a:p>
          <a:p>
            <a:pPr>
              <a:buNone/>
            </a:pPr>
            <a:r>
              <a:rPr lang="de-DE" sz="2200" b="1" dirty="0" smtClean="0">
                <a:ea typeface="Verdana" pitchFamily="34" charset="0"/>
                <a:cs typeface="Verdana" pitchFamily="34" charset="0"/>
              </a:rPr>
              <a:t>- 	ERL 1 </a:t>
            </a:r>
            <a:r>
              <a:rPr lang="de-DE" sz="2200" dirty="0" smtClean="0"/>
              <a:t>Auch wenn der Name einer in Verbindung stehenden Institution zur Identifizierung notwendig ist und Sie ihn daher angeben, erfassen Sie den </a:t>
            </a:r>
            <a:r>
              <a:rPr lang="de-DE" sz="2200" b="1" dirty="0" smtClean="0"/>
              <a:t>Namen des Ortes zusätzlich </a:t>
            </a:r>
            <a:r>
              <a:rPr lang="de-DE" sz="2200" dirty="0" smtClean="0"/>
              <a:t>als Teil des Sucheinstiegs (sofern ermittelbar). </a:t>
            </a:r>
            <a:endParaRPr lang="de-DE" sz="2200" dirty="0" smtClean="0">
              <a:ea typeface="Verdana" pitchFamily="34" charset="0"/>
              <a:cs typeface="Verdana" pitchFamily="34" charset="0"/>
            </a:endParaRPr>
          </a:p>
          <a:p>
            <a:pPr>
              <a:buNone/>
            </a:pPr>
            <a:r>
              <a:rPr lang="de-DE" sz="2200" b="1" dirty="0" smtClean="0">
                <a:ea typeface="Verdana" pitchFamily="34" charset="0"/>
                <a:cs typeface="Verdana" pitchFamily="34" charset="0"/>
              </a:rPr>
              <a:t>- 	ERL 2 </a:t>
            </a:r>
            <a:r>
              <a:rPr lang="de-DE" sz="2200" dirty="0" smtClean="0">
                <a:ea typeface="Verdana" pitchFamily="34" charset="0"/>
                <a:cs typeface="Verdana" pitchFamily="34" charset="0"/>
              </a:rPr>
              <a:t>Nach RDA 0.6.2 ist von den Kernelementen, wenn mehrere gleiche vorliegen, jeweils nur die Angabe eines den Sachverhalt repräsentierenden Elementes verpflichtend. Bei </a:t>
            </a:r>
            <a:r>
              <a:rPr lang="de-DE" sz="2200" b="1" dirty="0" smtClean="0">
                <a:ea typeface="Verdana" pitchFamily="34" charset="0"/>
                <a:cs typeface="Verdana" pitchFamily="34" charset="0"/>
              </a:rPr>
              <a:t>mehreren Orten </a:t>
            </a:r>
            <a:r>
              <a:rPr lang="de-DE" sz="2200" dirty="0" smtClean="0">
                <a:ea typeface="Verdana" pitchFamily="34" charset="0"/>
                <a:cs typeface="Verdana" pitchFamily="34" charset="0"/>
              </a:rPr>
              <a:t>führen Sie </a:t>
            </a:r>
            <a:r>
              <a:rPr lang="de-DE" sz="2200" b="1" dirty="0" smtClean="0">
                <a:ea typeface="Verdana" pitchFamily="34" charset="0"/>
                <a:cs typeface="Verdana" pitchFamily="34" charset="0"/>
              </a:rPr>
              <a:t>bis zu drei </a:t>
            </a:r>
            <a:r>
              <a:rPr lang="de-DE" sz="2200" dirty="0" smtClean="0">
                <a:ea typeface="Verdana" pitchFamily="34" charset="0"/>
                <a:cs typeface="Verdana" pitchFamily="34" charset="0"/>
              </a:rPr>
              <a:t>auf; bei </a:t>
            </a:r>
            <a:r>
              <a:rPr lang="de-DE" sz="2200" b="1" dirty="0" smtClean="0">
                <a:ea typeface="Verdana" pitchFamily="34" charset="0"/>
                <a:cs typeface="Verdana" pitchFamily="34" charset="0"/>
              </a:rPr>
              <a:t>mehr als drei Orten </a:t>
            </a:r>
            <a:r>
              <a:rPr lang="de-DE" sz="2200" dirty="0" smtClean="0">
                <a:ea typeface="Verdana" pitchFamily="34" charset="0"/>
                <a:cs typeface="Verdana" pitchFamily="34" charset="0"/>
              </a:rPr>
              <a:t>geben Sie </a:t>
            </a:r>
            <a:r>
              <a:rPr lang="de-DE" sz="2200" b="1" dirty="0" smtClean="0">
                <a:ea typeface="Verdana" pitchFamily="34" charset="0"/>
                <a:cs typeface="Verdana" pitchFamily="34" charset="0"/>
              </a:rPr>
              <a:t>nur den ersten </a:t>
            </a:r>
            <a:r>
              <a:rPr lang="de-DE" sz="2200" dirty="0" smtClean="0">
                <a:ea typeface="Verdana" pitchFamily="34" charset="0"/>
                <a:cs typeface="Verdana" pitchFamily="34" charset="0"/>
              </a:rPr>
              <a:t>an oder weichen Sie auf das Land aus, falls sinnvoll. </a:t>
            </a:r>
          </a:p>
          <a:p>
            <a:pPr>
              <a:buNone/>
            </a:pPr>
            <a:r>
              <a:rPr lang="de-DE" sz="2200" b="1" dirty="0" smtClean="0">
                <a:ea typeface="Verdana" pitchFamily="34" charset="0"/>
                <a:cs typeface="Verdana" pitchFamily="34" charset="0"/>
              </a:rPr>
              <a:t>-	ERL 3 </a:t>
            </a:r>
            <a:r>
              <a:rPr lang="de-DE" sz="2200" dirty="0" smtClean="0"/>
              <a:t>Erfassen Sie spezifische Daten in der Form TT.MM.JJJJ.</a:t>
            </a:r>
            <a:endParaRPr lang="de-DE" sz="2200" dirty="0" smtClean="0">
              <a:ea typeface="Verdana" pitchFamily="34" charset="0"/>
              <a:cs typeface="Verdana" pitchFamily="34" charset="0"/>
            </a:endParaRPr>
          </a:p>
          <a:p>
            <a:pPr>
              <a:buNone/>
            </a:pPr>
            <a:endParaRPr lang="de-DE" sz="1600" dirty="0" smtClean="0"/>
          </a:p>
          <a:p>
            <a:endParaRPr lang="de-DE" sz="1600" dirty="0"/>
          </a:p>
          <a:p>
            <a:endParaRPr lang="de-DE" sz="1600" dirty="0" smtClean="0"/>
          </a:p>
          <a:p>
            <a:endParaRPr lang="de-DE" sz="1600"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- 4</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fontScale="62500" lnSpcReduction="20000"/>
          </a:bodyPr>
          <a:lstStyle/>
          <a:p>
            <a:pPr>
              <a:buNone/>
            </a:pPr>
            <a:r>
              <a:rPr lang="de-DE" b="1" dirty="0" smtClean="0">
                <a:ea typeface="Verdana" pitchFamily="34" charset="0"/>
                <a:cs typeface="Verdana" pitchFamily="34" charset="0"/>
              </a:rPr>
              <a:t>Beispiele zu den ERL</a:t>
            </a:r>
            <a:r>
              <a:rPr lang="de-DE" dirty="0" smtClean="0">
                <a:ea typeface="Verdana" pitchFamily="34" charset="0"/>
                <a:cs typeface="Verdana" pitchFamily="34" charset="0"/>
              </a:rPr>
              <a:t>: </a:t>
            </a:r>
          </a:p>
          <a:p>
            <a:pPr>
              <a:buNone/>
            </a:pPr>
            <a:endParaRPr lang="de-DE" dirty="0" smtClean="0">
              <a:ea typeface="Verdana" pitchFamily="34" charset="0"/>
              <a:cs typeface="Verdana" pitchFamily="34" charset="0"/>
            </a:endParaRPr>
          </a:p>
          <a:p>
            <a:pPr marL="0" indent="0">
              <a:spcBef>
                <a:spcPts val="0"/>
              </a:spcBef>
              <a:buNone/>
              <a:defRPr/>
            </a:pPr>
            <a:r>
              <a:rPr lang="de-DE" b="1" dirty="0" smtClean="0">
                <a:ea typeface="Verdana" pitchFamily="34" charset="0"/>
                <a:cs typeface="Verdana" pitchFamily="34" charset="0"/>
              </a:rPr>
              <a:t>ERL 1</a:t>
            </a:r>
            <a:r>
              <a:rPr lang="de-DE" dirty="0" smtClean="0">
                <a:ea typeface="Verdana" pitchFamily="34" charset="0"/>
                <a:cs typeface="Verdana" pitchFamily="34" charset="0"/>
              </a:rPr>
              <a:t>: </a:t>
            </a:r>
            <a:r>
              <a:rPr lang="de-DE" dirty="0" smtClean="0">
                <a:solidFill>
                  <a:srgbClr val="00B050"/>
                </a:solidFill>
                <a:ea typeface="Verdana" pitchFamily="34" charset="0"/>
                <a:cs typeface="Verdana" pitchFamily="34" charset="0"/>
              </a:rPr>
              <a:t>WM (Gesellschaft für Informatik) (6. : 2011 : Innsbruck)</a:t>
            </a:r>
          </a:p>
          <a:p>
            <a:pPr marL="0" indent="0">
              <a:spcBef>
                <a:spcPts val="0"/>
              </a:spcBef>
              <a:buNone/>
              <a:defRPr/>
            </a:pPr>
            <a:endParaRPr lang="de-DE" dirty="0" smtClean="0">
              <a:solidFill>
                <a:srgbClr val="00B050"/>
              </a:solidFill>
              <a:ea typeface="Verdana" pitchFamily="34" charset="0"/>
              <a:cs typeface="Verdana" pitchFamily="34" charset="0"/>
            </a:endParaRPr>
          </a:p>
          <a:p>
            <a:pPr marL="0" indent="0">
              <a:lnSpc>
                <a:spcPct val="120000"/>
              </a:lnSpc>
              <a:spcBef>
                <a:spcPts val="0"/>
              </a:spcBef>
              <a:buNone/>
              <a:defRPr/>
            </a:pPr>
            <a:r>
              <a:rPr lang="de-DE" dirty="0" smtClean="0">
                <a:ea typeface="Verdana" pitchFamily="34" charset="0"/>
                <a:cs typeface="Verdana" pitchFamily="34" charset="0"/>
              </a:rPr>
              <a:t>Erfassung in </a:t>
            </a:r>
            <a:r>
              <a:rPr lang="de-DE" dirty="0" err="1" smtClean="0">
                <a:ea typeface="Verdana" pitchFamily="34" charset="0"/>
                <a:cs typeface="Verdana" pitchFamily="34" charset="0"/>
              </a:rPr>
              <a:t>Aleph</a:t>
            </a:r>
            <a:r>
              <a:rPr lang="de-DE" dirty="0" smtClean="0">
                <a:ea typeface="Verdana" pitchFamily="34" charset="0"/>
                <a:cs typeface="Verdana" pitchFamily="34" charset="0"/>
              </a:rPr>
              <a:t>: </a:t>
            </a:r>
          </a:p>
          <a:p>
            <a:pPr marL="0" indent="0">
              <a:lnSpc>
                <a:spcPct val="120000"/>
              </a:lnSpc>
              <a:spcBef>
                <a:spcPts val="0"/>
              </a:spcBef>
              <a:buNone/>
              <a:defRPr/>
            </a:pPr>
            <a:r>
              <a:rPr lang="de-DE" dirty="0" smtClean="0">
                <a:ea typeface="Verdana" pitchFamily="34" charset="0"/>
                <a:cs typeface="Verdana" pitchFamily="34" charset="0"/>
              </a:rPr>
              <a:t>111 $e WM </a:t>
            </a:r>
          </a:p>
          <a:p>
            <a:pPr marL="0" indent="0">
              <a:lnSpc>
                <a:spcPct val="120000"/>
              </a:lnSpc>
              <a:spcBef>
                <a:spcPts val="0"/>
              </a:spcBef>
              <a:buNone/>
              <a:defRPr/>
            </a:pPr>
            <a:r>
              <a:rPr lang="de-DE" dirty="0" smtClean="0">
                <a:ea typeface="Verdana" pitchFamily="34" charset="0"/>
                <a:cs typeface="Verdana" pitchFamily="34" charset="0"/>
              </a:rPr>
              <a:t>      $h Gesellschaft für Informatik </a:t>
            </a:r>
          </a:p>
          <a:p>
            <a:pPr marL="0" indent="0">
              <a:lnSpc>
                <a:spcPct val="120000"/>
              </a:lnSpc>
              <a:spcBef>
                <a:spcPts val="0"/>
              </a:spcBef>
              <a:buNone/>
              <a:defRPr/>
            </a:pPr>
            <a:r>
              <a:rPr lang="de-DE" dirty="0" smtClean="0">
                <a:ea typeface="Verdana" pitchFamily="34" charset="0"/>
                <a:cs typeface="Verdana" pitchFamily="34" charset="0"/>
              </a:rPr>
              <a:t>      $n 6. </a:t>
            </a:r>
          </a:p>
          <a:p>
            <a:pPr marL="0" indent="0">
              <a:lnSpc>
                <a:spcPct val="120000"/>
              </a:lnSpc>
              <a:spcBef>
                <a:spcPts val="0"/>
              </a:spcBef>
              <a:buNone/>
              <a:defRPr/>
            </a:pPr>
            <a:r>
              <a:rPr lang="de-DE" dirty="0">
                <a:ea typeface="Verdana" pitchFamily="34" charset="0"/>
                <a:cs typeface="Verdana" pitchFamily="34" charset="0"/>
              </a:rPr>
              <a:t> </a:t>
            </a:r>
            <a:r>
              <a:rPr lang="de-DE" dirty="0" smtClean="0">
                <a:ea typeface="Verdana" pitchFamily="34" charset="0"/>
                <a:cs typeface="Verdana" pitchFamily="34" charset="0"/>
              </a:rPr>
              <a:t>     $d 2011 </a:t>
            </a:r>
          </a:p>
          <a:p>
            <a:pPr marL="0" indent="0">
              <a:lnSpc>
                <a:spcPct val="120000"/>
              </a:lnSpc>
              <a:spcBef>
                <a:spcPts val="0"/>
              </a:spcBef>
              <a:buNone/>
              <a:defRPr/>
            </a:pPr>
            <a:r>
              <a:rPr lang="de-DE" dirty="0">
                <a:ea typeface="Verdana" pitchFamily="34" charset="0"/>
                <a:cs typeface="Verdana" pitchFamily="34" charset="0"/>
              </a:rPr>
              <a:t> </a:t>
            </a:r>
            <a:r>
              <a:rPr lang="de-DE" dirty="0" smtClean="0">
                <a:ea typeface="Verdana" pitchFamily="34" charset="0"/>
                <a:cs typeface="Verdana" pitchFamily="34" charset="0"/>
              </a:rPr>
              <a:t>     $c Innsbruck</a:t>
            </a:r>
          </a:p>
          <a:p>
            <a:pPr marL="0" indent="0">
              <a:spcBef>
                <a:spcPts val="0"/>
              </a:spcBef>
              <a:buNone/>
              <a:defRPr/>
            </a:pPr>
            <a:endParaRPr lang="de-DE" dirty="0" smtClean="0">
              <a:ea typeface="Verdana" pitchFamily="34" charset="0"/>
              <a:cs typeface="Verdana" pitchFamily="34" charset="0"/>
            </a:endParaRPr>
          </a:p>
          <a:p>
            <a:pPr marL="0" indent="0">
              <a:spcBef>
                <a:spcPts val="0"/>
              </a:spcBef>
              <a:buNone/>
              <a:defRPr/>
            </a:pPr>
            <a:endParaRPr lang="de-DE" dirty="0" smtClean="0">
              <a:ea typeface="Verdana" pitchFamily="34" charset="0"/>
              <a:cs typeface="Verdana" pitchFamily="34" charset="0"/>
            </a:endParaRPr>
          </a:p>
          <a:p>
            <a:pPr marL="0" indent="0">
              <a:spcBef>
                <a:spcPts val="0"/>
              </a:spcBef>
              <a:buNone/>
              <a:defRPr/>
            </a:pPr>
            <a:r>
              <a:rPr lang="de-DE" b="1" dirty="0" smtClean="0">
                <a:ea typeface="Verdana" pitchFamily="34" charset="0"/>
                <a:cs typeface="Verdana" pitchFamily="34" charset="0"/>
              </a:rPr>
              <a:t>ERL 2</a:t>
            </a:r>
            <a:r>
              <a:rPr lang="de-DE" dirty="0" smtClean="0">
                <a:ea typeface="Verdana" pitchFamily="34" charset="0"/>
                <a:cs typeface="Verdana" pitchFamily="34" charset="0"/>
              </a:rPr>
              <a:t>: </a:t>
            </a:r>
            <a:r>
              <a:rPr lang="de-DE" dirty="0" smtClean="0">
                <a:solidFill>
                  <a:srgbClr val="00B050"/>
                </a:solidFill>
                <a:ea typeface="Verdana" pitchFamily="34" charset="0"/>
                <a:cs typeface="Verdana" pitchFamily="34" charset="0"/>
              </a:rPr>
              <a:t>Ausstellung: Obsessionen. </a:t>
            </a:r>
            <a:r>
              <a:rPr lang="en-US" dirty="0" smtClean="0">
                <a:solidFill>
                  <a:srgbClr val="00B050"/>
                </a:solidFill>
                <a:ea typeface="Verdana" pitchFamily="34" charset="0"/>
                <a:cs typeface="Verdana" pitchFamily="34" charset="0"/>
              </a:rPr>
              <a:t>R. B. </a:t>
            </a:r>
            <a:r>
              <a:rPr lang="en-US" dirty="0" err="1" smtClean="0">
                <a:solidFill>
                  <a:srgbClr val="00B050"/>
                </a:solidFill>
                <a:ea typeface="Verdana" pitchFamily="34" charset="0"/>
                <a:cs typeface="Verdana" pitchFamily="34" charset="0"/>
              </a:rPr>
              <a:t>Kitaj</a:t>
            </a:r>
            <a:r>
              <a:rPr lang="en-US" dirty="0" smtClean="0">
                <a:solidFill>
                  <a:srgbClr val="00B050"/>
                </a:solidFill>
                <a:ea typeface="Verdana" pitchFamily="34" charset="0"/>
                <a:cs typeface="Verdana" pitchFamily="34" charset="0"/>
              </a:rPr>
              <a:t> (1932 - 2007) (2012-2013 : London; </a:t>
            </a:r>
            <a:r>
              <a:rPr lang="en-US" dirty="0" err="1" smtClean="0">
                <a:solidFill>
                  <a:srgbClr val="00B050"/>
                </a:solidFill>
                <a:ea typeface="Verdana" pitchFamily="34" charset="0"/>
                <a:cs typeface="Verdana" pitchFamily="34" charset="0"/>
              </a:rPr>
              <a:t>Chichester</a:t>
            </a:r>
            <a:r>
              <a:rPr lang="en-US" dirty="0" smtClean="0">
                <a:solidFill>
                  <a:srgbClr val="00B050"/>
                </a:solidFill>
                <a:ea typeface="Verdana" pitchFamily="34" charset="0"/>
                <a:cs typeface="Verdana" pitchFamily="34" charset="0"/>
              </a:rPr>
              <a:t>; Hamburg)</a:t>
            </a:r>
          </a:p>
          <a:p>
            <a:pPr marL="0" indent="0">
              <a:spcBef>
                <a:spcPts val="0"/>
              </a:spcBef>
              <a:buNone/>
              <a:defRPr/>
            </a:pPr>
            <a:endParaRPr lang="en-US" dirty="0">
              <a:solidFill>
                <a:srgbClr val="00B050"/>
              </a:solidFill>
              <a:ea typeface="Verdana" pitchFamily="34" charset="0"/>
              <a:cs typeface="Verdana" pitchFamily="34" charset="0"/>
            </a:endParaRPr>
          </a:p>
          <a:p>
            <a:pPr marL="0" indent="0">
              <a:lnSpc>
                <a:spcPct val="120000"/>
              </a:lnSpc>
              <a:spcBef>
                <a:spcPts val="0"/>
              </a:spcBef>
              <a:buNone/>
              <a:defRPr/>
            </a:pPr>
            <a:r>
              <a:rPr lang="en-US" dirty="0" err="1" smtClean="0">
                <a:ea typeface="Verdana" pitchFamily="34" charset="0"/>
                <a:cs typeface="Verdana" pitchFamily="34" charset="0"/>
              </a:rPr>
              <a:t>Erfassung</a:t>
            </a:r>
            <a:r>
              <a:rPr lang="en-US" dirty="0" smtClean="0">
                <a:ea typeface="Verdana" pitchFamily="34" charset="0"/>
                <a:cs typeface="Verdana" pitchFamily="34" charset="0"/>
              </a:rPr>
              <a:t> in Aleph:</a:t>
            </a:r>
          </a:p>
          <a:p>
            <a:pPr marL="0" indent="0">
              <a:lnSpc>
                <a:spcPct val="120000"/>
              </a:lnSpc>
              <a:spcBef>
                <a:spcPts val="0"/>
              </a:spcBef>
              <a:buNone/>
              <a:defRPr/>
            </a:pPr>
            <a:r>
              <a:rPr lang="en-US" dirty="0" smtClean="0">
                <a:ea typeface="Verdana" pitchFamily="34" charset="0"/>
                <a:cs typeface="Verdana" pitchFamily="34" charset="0"/>
              </a:rPr>
              <a:t>111 $e </a:t>
            </a:r>
            <a:r>
              <a:rPr lang="en-US" dirty="0" err="1" smtClean="0">
                <a:ea typeface="Verdana" pitchFamily="34" charset="0"/>
                <a:cs typeface="Verdana" pitchFamily="34" charset="0"/>
              </a:rPr>
              <a:t>Ausstellung</a:t>
            </a:r>
            <a:r>
              <a:rPr lang="en-US" dirty="0" smtClean="0">
                <a:ea typeface="Verdana" pitchFamily="34" charset="0"/>
                <a:cs typeface="Verdana" pitchFamily="34" charset="0"/>
              </a:rPr>
              <a:t>: </a:t>
            </a:r>
            <a:r>
              <a:rPr lang="de-DE" dirty="0">
                <a:ea typeface="Verdana" pitchFamily="34" charset="0"/>
                <a:cs typeface="Verdana" pitchFamily="34" charset="0"/>
              </a:rPr>
              <a:t>Obsessionen. </a:t>
            </a:r>
            <a:r>
              <a:rPr lang="en-US" dirty="0" smtClean="0">
                <a:ea typeface="Verdana" pitchFamily="34" charset="0"/>
                <a:cs typeface="Verdana" pitchFamily="34" charset="0"/>
              </a:rPr>
              <a:t>R.B</a:t>
            </a:r>
            <a:r>
              <a:rPr lang="en-US" dirty="0">
                <a:ea typeface="Verdana" pitchFamily="34" charset="0"/>
                <a:cs typeface="Verdana" pitchFamily="34" charset="0"/>
              </a:rPr>
              <a:t>. </a:t>
            </a:r>
            <a:r>
              <a:rPr lang="en-US" dirty="0" err="1">
                <a:ea typeface="Verdana" pitchFamily="34" charset="0"/>
                <a:cs typeface="Verdana" pitchFamily="34" charset="0"/>
              </a:rPr>
              <a:t>Kitaj</a:t>
            </a:r>
            <a:r>
              <a:rPr lang="en-US" dirty="0">
                <a:ea typeface="Verdana" pitchFamily="34" charset="0"/>
                <a:cs typeface="Verdana" pitchFamily="34" charset="0"/>
              </a:rPr>
              <a:t> (</a:t>
            </a:r>
            <a:r>
              <a:rPr lang="en-US" dirty="0" smtClean="0">
                <a:ea typeface="Verdana" pitchFamily="34" charset="0"/>
                <a:cs typeface="Verdana" pitchFamily="34" charset="0"/>
              </a:rPr>
              <a:t>1932-2007)</a:t>
            </a:r>
          </a:p>
          <a:p>
            <a:pPr marL="0" indent="0">
              <a:lnSpc>
                <a:spcPct val="120000"/>
              </a:lnSpc>
              <a:spcBef>
                <a:spcPts val="0"/>
              </a:spcBef>
              <a:buNone/>
              <a:defRPr/>
            </a:pPr>
            <a:r>
              <a:rPr lang="en-US" dirty="0" smtClean="0">
                <a:ea typeface="Verdana" pitchFamily="34" charset="0"/>
                <a:cs typeface="Verdana" pitchFamily="34" charset="0"/>
              </a:rPr>
              <a:t>      $d 2012-2013</a:t>
            </a:r>
          </a:p>
          <a:p>
            <a:pPr marL="0" indent="0">
              <a:lnSpc>
                <a:spcPct val="120000"/>
              </a:lnSpc>
              <a:spcBef>
                <a:spcPts val="0"/>
              </a:spcBef>
              <a:buNone/>
              <a:defRPr/>
            </a:pPr>
            <a:r>
              <a:rPr lang="en-US" dirty="0" smtClean="0">
                <a:ea typeface="Verdana" pitchFamily="34" charset="0"/>
                <a:cs typeface="Verdana" pitchFamily="34" charset="0"/>
              </a:rPr>
              <a:t>      $c London</a:t>
            </a:r>
            <a:r>
              <a:rPr lang="en-US" dirty="0">
                <a:ea typeface="Verdana" pitchFamily="34" charset="0"/>
                <a:cs typeface="Verdana" pitchFamily="34" charset="0"/>
              </a:rPr>
              <a:t>; </a:t>
            </a:r>
            <a:r>
              <a:rPr lang="en-US" dirty="0" err="1">
                <a:ea typeface="Verdana" pitchFamily="34" charset="0"/>
                <a:cs typeface="Verdana" pitchFamily="34" charset="0"/>
              </a:rPr>
              <a:t>Chichester</a:t>
            </a:r>
            <a:r>
              <a:rPr lang="en-US" dirty="0">
                <a:ea typeface="Verdana" pitchFamily="34" charset="0"/>
                <a:cs typeface="Verdana" pitchFamily="34" charset="0"/>
              </a:rPr>
              <a:t>; </a:t>
            </a:r>
            <a:r>
              <a:rPr lang="en-US" dirty="0" smtClean="0">
                <a:ea typeface="Verdana" pitchFamily="34" charset="0"/>
                <a:cs typeface="Verdana" pitchFamily="34" charset="0"/>
              </a:rPr>
              <a:t>Hamburg</a:t>
            </a:r>
            <a:endParaRPr lang="en-US" dirty="0">
              <a:ea typeface="Verdana" pitchFamily="34" charset="0"/>
              <a:cs typeface="Verdana" pitchFamily="34" charset="0"/>
            </a:endParaRPr>
          </a:p>
          <a:p>
            <a:pPr marL="0" indent="0">
              <a:spcBef>
                <a:spcPts val="0"/>
              </a:spcBef>
              <a:buNone/>
              <a:defRPr/>
            </a:pPr>
            <a:endParaRPr lang="de-DE" dirty="0" smtClean="0">
              <a:ea typeface="Verdana" pitchFamily="34" charset="0"/>
              <a:cs typeface="Verdana" pitchFamily="34" charset="0"/>
            </a:endParaRPr>
          </a:p>
          <a:p>
            <a:endParaRPr lang="de-DE" sz="2000" dirty="0" smtClean="0">
              <a:ea typeface="Verdana" pitchFamily="34" charset="0"/>
              <a:cs typeface="Verdana" pitchFamily="34" charset="0"/>
            </a:endParaRPr>
          </a:p>
          <a:p>
            <a:pPr>
              <a:buNone/>
            </a:pPr>
            <a:endParaRPr lang="en-US" sz="2000" dirty="0" smtClean="0">
              <a:ea typeface="Verdana" pitchFamily="34" charset="0"/>
              <a:cs typeface="Verdana" pitchFamily="34" charset="0"/>
            </a:endParaRPr>
          </a:p>
          <a:p>
            <a:pPr>
              <a:buNone/>
            </a:pPr>
            <a:endParaRPr lang="de-DE" dirty="0">
              <a:ea typeface="Verdana" pitchFamily="34" charset="0"/>
              <a:cs typeface="Verdana" pitchFamily="34" charset="0"/>
            </a:endParaRPr>
          </a:p>
          <a:p>
            <a:endParaRPr lang="de-DE" dirty="0" smtClean="0">
              <a:ea typeface="Verdana" pitchFamily="34" charset="0"/>
              <a:cs typeface="Verdana" pitchFamily="34" charset="0"/>
            </a:endParaRPr>
          </a:p>
          <a:p>
            <a:endParaRPr lang="de-DE" dirty="0">
              <a:ea typeface="Verdana" pitchFamily="34" charset="0"/>
              <a:cs typeface="Verdana" pitchFamily="34" charset="0"/>
            </a:endParaRPr>
          </a:p>
        </p:txBody>
      </p:sp>
    </p:spTree>
    <p:extLst>
      <p:ext uri="{BB962C8B-B14F-4D97-AF65-F5344CB8AC3E}">
        <p14:creationId xmlns:p14="http://schemas.microsoft.com/office/powerpoint/2010/main" val="20008928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sz="2800" b="1" dirty="0" smtClean="0"/>
              <a:t>Liste der relevanten RDA-Kapitel </a:t>
            </a:r>
            <a:endParaRPr lang="de-DE" sz="2800" b="1" dirty="0"/>
          </a:p>
        </p:txBody>
      </p:sp>
      <p:sp>
        <p:nvSpPr>
          <p:cNvPr id="7" name="Textplatzhalter 6"/>
          <p:cNvSpPr>
            <a:spLocks noGrp="1"/>
          </p:cNvSpPr>
          <p:nvPr>
            <p:ph type="body" sz="quarter" idx="13"/>
          </p:nvPr>
        </p:nvSpPr>
        <p:spPr/>
        <p:txBody>
          <a:bodyPr>
            <a:normAutofit fontScale="92500" lnSpcReduction="10000"/>
          </a:bodyPr>
          <a:lstStyle/>
          <a:p>
            <a:r>
              <a:rPr lang="de-DE" sz="2200" dirty="0" smtClean="0"/>
              <a:t>RDA 11.0 		Ziel und Geltungsbereich</a:t>
            </a:r>
          </a:p>
          <a:p>
            <a:r>
              <a:rPr lang="de-DE" sz="2200" dirty="0" smtClean="0"/>
              <a:t>RDA 11.2.2   	Bevorzugter Name der Konferenz</a:t>
            </a:r>
          </a:p>
          <a:p>
            <a:r>
              <a:rPr lang="de-DE" sz="2200" dirty="0" smtClean="0"/>
              <a:t>RDA 11.2.2.5.4 	Gebräuchlicher Name</a:t>
            </a:r>
          </a:p>
          <a:p>
            <a:r>
              <a:rPr lang="de-DE" sz="2200" dirty="0" smtClean="0"/>
              <a:t>RDA 11.2.2.14  	Untergeordnete Konferenzen</a:t>
            </a:r>
          </a:p>
          <a:p>
            <a:r>
              <a:rPr lang="de-DE" sz="2200" dirty="0" smtClean="0"/>
              <a:t>RDA 11.2.3       	Abweichender Name </a:t>
            </a:r>
          </a:p>
          <a:p>
            <a:r>
              <a:rPr lang="de-DE" sz="2200" dirty="0" smtClean="0"/>
              <a:t>RDA 11.6   		Zählung</a:t>
            </a:r>
          </a:p>
          <a:p>
            <a:r>
              <a:rPr lang="de-DE" sz="2200" dirty="0" smtClean="0"/>
              <a:t>RDA 11.4.2.3   	Datum</a:t>
            </a:r>
          </a:p>
          <a:p>
            <a:r>
              <a:rPr lang="de-DE" sz="2200" dirty="0" smtClean="0"/>
              <a:t>RDA 11.3.2.3   	Ort</a:t>
            </a:r>
          </a:p>
          <a:p>
            <a:r>
              <a:rPr lang="de-DE" sz="2200" dirty="0" smtClean="0"/>
              <a:t>RDA 11.5         	In Verbindung stehende Institution</a:t>
            </a:r>
          </a:p>
          <a:p>
            <a:r>
              <a:rPr lang="de-DE" sz="2200" dirty="0" smtClean="0"/>
              <a:t>RDA 11.7		Sonstige zur Körperschaft gehörende 		</a:t>
            </a:r>
            <a:r>
              <a:rPr lang="de-DE" sz="2200" smtClean="0"/>
              <a:t>		Kennzeichnung </a:t>
            </a:r>
            <a:endParaRPr lang="de-DE" sz="2200" dirty="0" smtClean="0"/>
          </a:p>
          <a:p>
            <a:r>
              <a:rPr lang="de-DE" sz="2200" dirty="0" smtClean="0"/>
              <a:t>RDA 11.13.1     	Sucheinstieg für Konferenzen</a:t>
            </a:r>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- 5</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a:xfrm>
            <a:off x="251520" y="1988841"/>
            <a:ext cx="8712967" cy="4320480"/>
          </a:xfrm>
        </p:spPr>
        <p:txBody>
          <a:bodyPr>
            <a:normAutofit/>
          </a:bodyPr>
          <a:lstStyle/>
          <a:p>
            <a:pPr>
              <a:buNone/>
            </a:pPr>
            <a:r>
              <a:rPr lang="de-DE" b="1" dirty="0" smtClean="0">
                <a:ea typeface="Verdana" pitchFamily="34" charset="0"/>
                <a:cs typeface="Verdana" pitchFamily="34" charset="0"/>
              </a:rPr>
              <a:t>Beispiele zu den ERL</a:t>
            </a:r>
            <a:r>
              <a:rPr lang="de-DE" dirty="0" smtClean="0">
                <a:ea typeface="Verdana" pitchFamily="34" charset="0"/>
                <a:cs typeface="Verdana" pitchFamily="34" charset="0"/>
              </a:rPr>
              <a:t>: </a:t>
            </a:r>
          </a:p>
          <a:p>
            <a:pPr>
              <a:buNone/>
            </a:pPr>
            <a:endParaRPr lang="de-DE" dirty="0" smtClean="0">
              <a:ea typeface="Verdana" pitchFamily="34" charset="0"/>
              <a:cs typeface="Verdana" pitchFamily="34" charset="0"/>
            </a:endParaRPr>
          </a:p>
          <a:p>
            <a:pPr>
              <a:buNone/>
            </a:pPr>
            <a:r>
              <a:rPr lang="de-DE" sz="2000" b="1" dirty="0" smtClean="0">
                <a:ea typeface="Verdana" pitchFamily="34" charset="0"/>
                <a:cs typeface="Verdana" pitchFamily="34" charset="0"/>
              </a:rPr>
              <a:t>ERL 3</a:t>
            </a:r>
            <a:r>
              <a:rPr lang="de-DE" sz="2000" dirty="0" smtClean="0">
                <a:ea typeface="Verdana" pitchFamily="34" charset="0"/>
                <a:cs typeface="Verdana" pitchFamily="34" charset="0"/>
              </a:rPr>
              <a:t>: </a:t>
            </a:r>
            <a:r>
              <a:rPr lang="en-US" sz="2000" dirty="0" smtClean="0">
                <a:solidFill>
                  <a:srgbClr val="00B050"/>
                </a:solidFill>
                <a:ea typeface="Verdana" pitchFamily="34" charset="0"/>
                <a:cs typeface="Verdana" pitchFamily="34" charset="0"/>
              </a:rPr>
              <a:t>Federal-Provincial Conference of First Ministers (13.-15.02.1978 : Ottawa)</a:t>
            </a:r>
          </a:p>
          <a:p>
            <a:pPr>
              <a:buNone/>
            </a:pPr>
            <a:endParaRPr lang="en-US" sz="2000" dirty="0">
              <a:solidFill>
                <a:srgbClr val="00B050"/>
              </a:solidFill>
              <a:ea typeface="Verdana" pitchFamily="34" charset="0"/>
              <a:cs typeface="Verdana" pitchFamily="34" charset="0"/>
            </a:endParaRPr>
          </a:p>
          <a:p>
            <a:pPr>
              <a:buNone/>
            </a:pPr>
            <a:r>
              <a:rPr lang="en-US" sz="2000" dirty="0" err="1" smtClean="0">
                <a:ea typeface="Verdana" pitchFamily="34" charset="0"/>
                <a:cs typeface="Verdana" pitchFamily="34" charset="0"/>
              </a:rPr>
              <a:t>Erfassung</a:t>
            </a:r>
            <a:r>
              <a:rPr lang="en-US" sz="2000" dirty="0" smtClean="0">
                <a:ea typeface="Verdana" pitchFamily="34" charset="0"/>
                <a:cs typeface="Verdana" pitchFamily="34" charset="0"/>
              </a:rPr>
              <a:t> in Aleph:</a:t>
            </a:r>
          </a:p>
          <a:p>
            <a:pPr>
              <a:buNone/>
            </a:pPr>
            <a:r>
              <a:rPr lang="en-US" sz="2000" dirty="0" smtClean="0">
                <a:ea typeface="Verdana" pitchFamily="34" charset="0"/>
                <a:cs typeface="Verdana" pitchFamily="34" charset="0"/>
              </a:rPr>
              <a:t>111 $e </a:t>
            </a:r>
            <a:r>
              <a:rPr lang="en-US" sz="2000" dirty="0">
                <a:ea typeface="Verdana" pitchFamily="34" charset="0"/>
                <a:cs typeface="Verdana" pitchFamily="34" charset="0"/>
              </a:rPr>
              <a:t>Federal-Provincial Conference </a:t>
            </a:r>
            <a:r>
              <a:rPr lang="en-US" sz="2000" dirty="0" smtClean="0">
                <a:ea typeface="Verdana" pitchFamily="34" charset="0"/>
                <a:cs typeface="Verdana" pitchFamily="34" charset="0"/>
              </a:rPr>
              <a:t>of First </a:t>
            </a:r>
            <a:r>
              <a:rPr lang="en-US" sz="2000" dirty="0">
                <a:ea typeface="Verdana" pitchFamily="34" charset="0"/>
                <a:cs typeface="Verdana" pitchFamily="34" charset="0"/>
              </a:rPr>
              <a:t>Ministers</a:t>
            </a:r>
            <a:r>
              <a:rPr lang="en-US" sz="2000" dirty="0" smtClean="0">
                <a:ea typeface="Verdana" pitchFamily="34" charset="0"/>
                <a:cs typeface="Verdana" pitchFamily="34" charset="0"/>
              </a:rPr>
              <a:t> </a:t>
            </a:r>
          </a:p>
          <a:p>
            <a:pPr>
              <a:buNone/>
            </a:pPr>
            <a:r>
              <a:rPr lang="en-US" sz="2000" dirty="0" smtClean="0">
                <a:ea typeface="Verdana" pitchFamily="34" charset="0"/>
                <a:cs typeface="Verdana" pitchFamily="34" charset="0"/>
              </a:rPr>
              <a:t>      $d </a:t>
            </a:r>
            <a:r>
              <a:rPr lang="en-US" sz="2000" dirty="0">
                <a:ea typeface="Verdana" pitchFamily="34" charset="0"/>
                <a:cs typeface="Verdana" pitchFamily="34" charset="0"/>
              </a:rPr>
              <a:t>13.-15.02.1978 </a:t>
            </a:r>
            <a:endParaRPr lang="en-US" sz="2000" dirty="0" smtClean="0">
              <a:ea typeface="Verdana" pitchFamily="34" charset="0"/>
              <a:cs typeface="Verdana" pitchFamily="34" charset="0"/>
            </a:endParaRPr>
          </a:p>
          <a:p>
            <a:pPr>
              <a:buNone/>
            </a:pPr>
            <a:r>
              <a:rPr lang="en-US" sz="2000" dirty="0" smtClean="0">
                <a:ea typeface="Verdana" pitchFamily="34" charset="0"/>
                <a:cs typeface="Verdana" pitchFamily="34" charset="0"/>
              </a:rPr>
              <a:t>      $c </a:t>
            </a:r>
            <a:r>
              <a:rPr lang="en-US" sz="2000" dirty="0">
                <a:ea typeface="Verdana" pitchFamily="34" charset="0"/>
                <a:cs typeface="Verdana" pitchFamily="34" charset="0"/>
              </a:rPr>
              <a:t>Ottawa</a:t>
            </a:r>
            <a:endParaRPr lang="en-US" sz="2000" dirty="0" smtClean="0">
              <a:ea typeface="Verdana" pitchFamily="34" charset="0"/>
              <a:cs typeface="Verdana" pitchFamily="34" charset="0"/>
            </a:endParaRPr>
          </a:p>
          <a:p>
            <a:pPr>
              <a:buNone/>
            </a:pPr>
            <a:endParaRPr lang="en-US" sz="2000" dirty="0" smtClean="0">
              <a:ea typeface="Verdana" pitchFamily="34" charset="0"/>
              <a:cs typeface="Verdana" pitchFamily="34" charset="0"/>
            </a:endParaRPr>
          </a:p>
          <a:p>
            <a:pPr>
              <a:buNone/>
            </a:pPr>
            <a:endParaRPr lang="de-DE" dirty="0">
              <a:ea typeface="Verdana" pitchFamily="34" charset="0"/>
              <a:cs typeface="Verdana" pitchFamily="34" charset="0"/>
            </a:endParaRPr>
          </a:p>
          <a:p>
            <a:endParaRPr lang="de-DE" dirty="0" smtClean="0">
              <a:ea typeface="Verdana" pitchFamily="34" charset="0"/>
              <a:cs typeface="Verdana" pitchFamily="34" charset="0"/>
            </a:endParaRPr>
          </a:p>
          <a:p>
            <a:endParaRPr lang="de-DE" dirty="0">
              <a:ea typeface="Verdana" pitchFamily="34" charset="0"/>
              <a:cs typeface="Verdana" pitchFamily="34" charset="0"/>
            </a:endParaRPr>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- 6</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Autofit/>
          </a:bodyPr>
          <a:lstStyle/>
          <a:p>
            <a:pPr lvl="0">
              <a:spcBef>
                <a:spcPts val="1200"/>
              </a:spcBef>
              <a:spcAft>
                <a:spcPts val="1200"/>
              </a:spcAft>
              <a:buNone/>
              <a:defRPr/>
            </a:pPr>
            <a:r>
              <a:rPr lang="de-DE" sz="2200" b="1" kern="0" dirty="0" smtClean="0"/>
              <a:t>Mögliche weitere Ergänzungen</a:t>
            </a:r>
            <a:r>
              <a:rPr lang="de-DE" sz="2000" kern="0" dirty="0" smtClean="0"/>
              <a:t>: </a:t>
            </a:r>
          </a:p>
          <a:p>
            <a:pPr>
              <a:spcBef>
                <a:spcPts val="1200"/>
              </a:spcBef>
              <a:spcAft>
                <a:spcPts val="1200"/>
              </a:spcAft>
              <a:defRPr/>
            </a:pPr>
            <a:r>
              <a:rPr lang="de-DE" sz="2000" kern="0" dirty="0" smtClean="0"/>
              <a:t>Wenn der bevorzugter Name </a:t>
            </a:r>
            <a:r>
              <a:rPr lang="de-DE" sz="2000" b="1" kern="0" dirty="0" smtClean="0"/>
              <a:t>nicht an eine Körperschaft denken läss</a:t>
            </a:r>
            <a:r>
              <a:rPr lang="de-DE" sz="2000" kern="0" dirty="0" smtClean="0"/>
              <a:t>t (</a:t>
            </a:r>
            <a:r>
              <a:rPr lang="de-DE" sz="2000" b="1" kern="0" dirty="0" smtClean="0"/>
              <a:t>RDA 11.13.1.2</a:t>
            </a:r>
            <a:r>
              <a:rPr lang="de-DE" sz="2000" kern="0" dirty="0" smtClean="0"/>
              <a:t>). Beispielsweise bei Namen ohne Konferenzbegriff </a:t>
            </a:r>
            <a:r>
              <a:rPr lang="de-DE" sz="2000" kern="0" dirty="0" smtClean="0">
                <a:sym typeface="Wingdings" pitchFamily="2" charset="2"/>
              </a:rPr>
              <a:t> </a:t>
            </a:r>
            <a:r>
              <a:rPr lang="de-DE" sz="2000" kern="0" dirty="0" smtClean="0"/>
              <a:t>Ergänzung der Kennzeichnung </a:t>
            </a:r>
            <a:r>
              <a:rPr lang="de-DE" sz="2000" b="1" kern="0" dirty="0" smtClean="0"/>
              <a:t>„Veranstaltung“.</a:t>
            </a:r>
          </a:p>
          <a:p>
            <a:pPr lvl="0">
              <a:spcBef>
                <a:spcPts val="1200"/>
              </a:spcBef>
              <a:spcAft>
                <a:spcPts val="1200"/>
              </a:spcAft>
              <a:defRPr/>
            </a:pPr>
            <a:r>
              <a:rPr lang="de-DE" sz="2000" dirty="0" smtClean="0"/>
              <a:t>Sonstige Bezeichnung, die mit der Körperschaft in Verbindung steht (</a:t>
            </a:r>
            <a:r>
              <a:rPr lang="de-DE" sz="2000" b="1" dirty="0" smtClean="0"/>
              <a:t>RDA 11.13.1.7</a:t>
            </a:r>
            <a:r>
              <a:rPr lang="de-DE" sz="2000" dirty="0" smtClean="0"/>
              <a:t>) </a:t>
            </a:r>
            <a:r>
              <a:rPr lang="de-DE" sz="2000" dirty="0" smtClean="0">
                <a:sym typeface="Wingdings" pitchFamily="2" charset="2"/>
              </a:rPr>
              <a:t> </a:t>
            </a:r>
            <a:r>
              <a:rPr lang="de-DE" sz="2000" dirty="0" smtClean="0"/>
              <a:t>um zwischen </a:t>
            </a:r>
            <a:r>
              <a:rPr lang="de-DE" sz="2000" b="1" dirty="0" smtClean="0"/>
              <a:t>Konferenzen gleichen Namens </a:t>
            </a:r>
            <a:r>
              <a:rPr lang="de-DE" sz="2000" dirty="0" smtClean="0"/>
              <a:t>zu unterscheiden wird die </a:t>
            </a:r>
            <a:r>
              <a:rPr lang="de-DE" sz="2000" b="1" dirty="0" smtClean="0"/>
              <a:t>veranstaltende Körperschaft hinzugefügt</a:t>
            </a:r>
            <a:r>
              <a:rPr lang="de-DE" sz="2000" dirty="0" smtClean="0"/>
              <a:t>.  </a:t>
            </a:r>
          </a:p>
          <a:p>
            <a:pPr lvl="0" indent="-36000">
              <a:spcBef>
                <a:spcPts val="1200"/>
              </a:spcBef>
              <a:spcAft>
                <a:spcPts val="1200"/>
              </a:spcAft>
              <a:buNone/>
              <a:defRPr/>
            </a:pPr>
            <a:r>
              <a:rPr lang="de-DE" sz="2000" b="1" dirty="0" smtClean="0"/>
              <a:t>	</a:t>
            </a:r>
            <a:r>
              <a:rPr lang="de-DE" sz="2000" dirty="0" smtClean="0"/>
              <a:t>	</a:t>
            </a:r>
          </a:p>
          <a:p>
            <a:pPr lvl="0">
              <a:spcBef>
                <a:spcPts val="1200"/>
              </a:spcBef>
              <a:spcAft>
                <a:spcPts val="1200"/>
              </a:spcAft>
              <a:buNone/>
              <a:defRPr/>
            </a:pPr>
            <a:endParaRPr lang="de-DE" dirty="0" smtClean="0"/>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7</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fontScale="25000" lnSpcReduction="20000"/>
          </a:bodyPr>
          <a:lstStyle/>
          <a:p>
            <a:pPr>
              <a:buNone/>
            </a:pPr>
            <a:r>
              <a:rPr lang="de-DE" sz="8800" b="1" dirty="0" smtClean="0"/>
              <a:t>Unterscheidung zwischen 2 Sucheinstiegen (RDA </a:t>
            </a:r>
          </a:p>
          <a:p>
            <a:pPr>
              <a:buNone/>
            </a:pPr>
            <a:r>
              <a:rPr lang="de-DE" sz="8800" b="1" dirty="0" smtClean="0"/>
              <a:t>11.13.1.3 – 11.13.1.7): </a:t>
            </a:r>
          </a:p>
          <a:p>
            <a:pPr lvl="0">
              <a:buNone/>
            </a:pPr>
            <a:r>
              <a:rPr lang="de-DE" sz="8000" smtClean="0"/>
              <a:t>Um </a:t>
            </a:r>
            <a:r>
              <a:rPr lang="de-DE" sz="8000" dirty="0" smtClean="0"/>
              <a:t>zwischen 2 gleichlautenden Sucheinstiegen unterscheiden </a:t>
            </a:r>
          </a:p>
          <a:p>
            <a:pPr lvl="0">
              <a:buNone/>
            </a:pPr>
            <a:r>
              <a:rPr lang="de-DE" sz="8000" dirty="0" smtClean="0"/>
              <a:t>zu können, werden Ergänzungen gemacht wie</a:t>
            </a:r>
          </a:p>
          <a:p>
            <a:pPr marL="514350" lvl="0" indent="-514350">
              <a:buAutoNum type="alphaLcParenR"/>
            </a:pPr>
            <a:r>
              <a:rPr lang="de-DE" sz="8000" dirty="0" smtClean="0"/>
              <a:t>mit dem Ort oder </a:t>
            </a:r>
          </a:p>
          <a:p>
            <a:pPr marL="514350" lvl="0" indent="-514350">
              <a:buAutoNum type="alphaLcParenR"/>
            </a:pPr>
            <a:r>
              <a:rPr lang="de-DE" sz="8000" dirty="0" smtClean="0"/>
              <a:t>der in Verbindung stehende Institution oder </a:t>
            </a:r>
          </a:p>
          <a:p>
            <a:pPr marL="514350" lvl="0" indent="-514350">
              <a:buAutoNum type="alphaLcParenR"/>
            </a:pPr>
            <a:r>
              <a:rPr lang="de-DE" sz="8000" dirty="0" smtClean="0"/>
              <a:t>dem Datum oder </a:t>
            </a:r>
          </a:p>
          <a:p>
            <a:pPr marL="514350" lvl="0" indent="-514350">
              <a:buAutoNum type="alphaLcParenR"/>
            </a:pPr>
            <a:r>
              <a:rPr lang="de-DE" sz="8000" dirty="0" smtClean="0"/>
              <a:t>einer sonstigen Bezeichnung, die mit der Körperschaft in Verbindung steht. </a:t>
            </a:r>
          </a:p>
          <a:p>
            <a:pPr lvl="0">
              <a:buNone/>
            </a:pPr>
            <a:r>
              <a:rPr lang="de-DE" sz="8000" dirty="0" smtClean="0"/>
              <a:t>Die deutsche Praxis bevorzugt die Unterscheidung mit der in </a:t>
            </a:r>
          </a:p>
          <a:p>
            <a:pPr lvl="0">
              <a:buNone/>
            </a:pPr>
            <a:r>
              <a:rPr lang="de-DE" sz="8000" dirty="0" smtClean="0"/>
              <a:t>Verbindung stehenden Institution. </a:t>
            </a:r>
          </a:p>
          <a:p>
            <a:pPr lvl="0">
              <a:buNone/>
            </a:pPr>
            <a:r>
              <a:rPr lang="de-DE" sz="8000" b="1" dirty="0" smtClean="0"/>
              <a:t>Beispiel</a:t>
            </a:r>
            <a:r>
              <a:rPr lang="de-DE" sz="8000" dirty="0" smtClean="0"/>
              <a:t>:</a:t>
            </a:r>
          </a:p>
          <a:p>
            <a:pPr lvl="0">
              <a:buNone/>
            </a:pPr>
            <a:r>
              <a:rPr lang="de-DE" sz="8000" dirty="0" smtClean="0">
                <a:solidFill>
                  <a:srgbClr val="00B050"/>
                </a:solidFill>
              </a:rPr>
              <a:t>Management Symposium (Institute </a:t>
            </a:r>
            <a:r>
              <a:rPr lang="de-DE" sz="8000" dirty="0" err="1" smtClean="0">
                <a:solidFill>
                  <a:srgbClr val="00B050"/>
                </a:solidFill>
              </a:rPr>
              <a:t>of</a:t>
            </a:r>
            <a:r>
              <a:rPr lang="de-DE" sz="8000" dirty="0" smtClean="0">
                <a:solidFill>
                  <a:srgbClr val="00B050"/>
                </a:solidFill>
              </a:rPr>
              <a:t> </a:t>
            </a:r>
            <a:r>
              <a:rPr lang="de-DE" sz="8000" dirty="0" err="1" smtClean="0">
                <a:solidFill>
                  <a:srgbClr val="00B050"/>
                </a:solidFill>
              </a:rPr>
              <a:t>Directors</a:t>
            </a:r>
            <a:r>
              <a:rPr lang="de-DE" sz="8000" dirty="0" smtClean="0">
                <a:solidFill>
                  <a:srgbClr val="00B050"/>
                </a:solidFill>
              </a:rPr>
              <a:t>)</a:t>
            </a:r>
          </a:p>
          <a:p>
            <a:pPr lvl="0">
              <a:buNone/>
            </a:pPr>
            <a:r>
              <a:rPr lang="de-DE" sz="8000" dirty="0" smtClean="0">
                <a:solidFill>
                  <a:srgbClr val="00B050"/>
                </a:solidFill>
              </a:rPr>
              <a:t>Management Symposium (</a:t>
            </a:r>
            <a:r>
              <a:rPr lang="de-DE" sz="8000" dirty="0" err="1" smtClean="0">
                <a:solidFill>
                  <a:srgbClr val="00B050"/>
                </a:solidFill>
              </a:rPr>
              <a:t>Confederation</a:t>
            </a:r>
            <a:r>
              <a:rPr lang="de-DE" sz="8000" dirty="0" smtClean="0">
                <a:solidFill>
                  <a:srgbClr val="00B050"/>
                </a:solidFill>
              </a:rPr>
              <a:t> </a:t>
            </a:r>
            <a:r>
              <a:rPr lang="de-DE" sz="8000" dirty="0" err="1" smtClean="0">
                <a:solidFill>
                  <a:srgbClr val="00B050"/>
                </a:solidFill>
              </a:rPr>
              <a:t>of</a:t>
            </a:r>
            <a:r>
              <a:rPr lang="de-DE" sz="8000" dirty="0" smtClean="0">
                <a:solidFill>
                  <a:srgbClr val="00B050"/>
                </a:solidFill>
              </a:rPr>
              <a:t> British </a:t>
            </a:r>
            <a:r>
              <a:rPr lang="de-DE" sz="8000" dirty="0" err="1" smtClean="0">
                <a:solidFill>
                  <a:srgbClr val="00B050"/>
                </a:solidFill>
              </a:rPr>
              <a:t>Industry</a:t>
            </a:r>
            <a:r>
              <a:rPr lang="de-DE" sz="8000" dirty="0" smtClean="0">
                <a:solidFill>
                  <a:srgbClr val="00B050"/>
                </a:solidFill>
              </a:rPr>
              <a:t>)</a:t>
            </a:r>
          </a:p>
          <a:p>
            <a:pPr lvl="0">
              <a:buNone/>
            </a:pPr>
            <a:endParaRPr lang="de-DE" sz="5500" dirty="0" smtClean="0"/>
          </a:p>
          <a:p>
            <a:pPr lvl="0">
              <a:buNone/>
            </a:pPr>
            <a:endParaRPr lang="de-DE" sz="3800" dirty="0" smtClean="0"/>
          </a:p>
          <a:p>
            <a:pPr lvl="0">
              <a:buNone/>
            </a:pPr>
            <a:endParaRPr lang="de-DE" dirty="0" smtClean="0"/>
          </a:p>
          <a:p>
            <a:pPr lvl="0">
              <a:buNone/>
            </a:pPr>
            <a:endParaRPr lang="de-DE" dirty="0" smtClean="0"/>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kern="0" dirty="0" smtClean="0">
                <a:solidFill>
                  <a:srgbClr val="000000"/>
                </a:solidFill>
                <a:latin typeface="Verdana"/>
                <a:cs typeface="Arial"/>
              </a:rPr>
              <a:t>Bildung des normierten Sucheinstiegs einer Konferenz - 8</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fontScale="25000" lnSpcReduction="20000"/>
          </a:bodyPr>
          <a:lstStyle/>
          <a:p>
            <a:pPr lvl="0">
              <a:buNone/>
            </a:pPr>
            <a:r>
              <a:rPr lang="de-DE" sz="8800" b="1" dirty="0" smtClean="0"/>
              <a:t>Konferenzfolgen (RDA 11.13.1.8.2)</a:t>
            </a:r>
          </a:p>
          <a:p>
            <a:pPr lvl="0">
              <a:buNone/>
            </a:pPr>
            <a:endParaRPr lang="de-DE" sz="8000" b="1" dirty="0" smtClean="0"/>
          </a:p>
          <a:p>
            <a:pPr lvl="0">
              <a:lnSpc>
                <a:spcPct val="120000"/>
              </a:lnSpc>
              <a:buFontTx/>
              <a:buChar char="-"/>
            </a:pPr>
            <a:r>
              <a:rPr lang="de-DE" sz="8000" dirty="0" smtClean="0"/>
              <a:t>Normierter Sucheinstieg immer </a:t>
            </a:r>
            <a:r>
              <a:rPr lang="de-DE" sz="8000" smtClean="0"/>
              <a:t>ohne Zählung und Datum der </a:t>
            </a:r>
            <a:r>
              <a:rPr lang="de-DE" sz="8000" dirty="0" smtClean="0"/>
              <a:t>Konferenz</a:t>
            </a:r>
          </a:p>
          <a:p>
            <a:pPr lvl="0">
              <a:lnSpc>
                <a:spcPct val="120000"/>
              </a:lnSpc>
              <a:buFontTx/>
              <a:buChar char="-"/>
            </a:pPr>
            <a:r>
              <a:rPr lang="de-DE" sz="8000" dirty="0" smtClean="0"/>
              <a:t>Wenn zwischen gleichnamigen Konferenzfolgen unterschieden muss, kommen </a:t>
            </a:r>
            <a:r>
              <a:rPr lang="de-DE" sz="8000" b="1" dirty="0" smtClean="0"/>
              <a:t>RDA 11.13.1.2 – 11.13.1.7</a:t>
            </a:r>
            <a:r>
              <a:rPr lang="de-DE" sz="8000" dirty="0" smtClean="0"/>
              <a:t> zur Anwendung</a:t>
            </a:r>
          </a:p>
          <a:p>
            <a:pPr lvl="0">
              <a:buFontTx/>
              <a:buChar char="-"/>
            </a:pPr>
            <a:endParaRPr lang="de-DE" sz="8000" dirty="0" smtClean="0"/>
          </a:p>
          <a:p>
            <a:pPr lvl="0">
              <a:buNone/>
            </a:pPr>
            <a:r>
              <a:rPr lang="de-DE" sz="8000" dirty="0" smtClean="0"/>
              <a:t>	</a:t>
            </a:r>
            <a:r>
              <a:rPr lang="de-DE" sz="8000" b="1" dirty="0" smtClean="0"/>
              <a:t>Beispiel</a:t>
            </a:r>
            <a:r>
              <a:rPr lang="de-DE" sz="8000" dirty="0" smtClean="0"/>
              <a:t>: </a:t>
            </a:r>
          </a:p>
          <a:p>
            <a:pPr lvl="0">
              <a:buNone/>
            </a:pPr>
            <a:r>
              <a:rPr lang="de-DE" sz="8000" dirty="0" smtClean="0"/>
              <a:t>   	</a:t>
            </a:r>
            <a:r>
              <a:rPr lang="de-DE" sz="8000" dirty="0" err="1" smtClean="0">
                <a:solidFill>
                  <a:srgbClr val="00B050"/>
                </a:solidFill>
              </a:rPr>
              <a:t>Jornadas</a:t>
            </a:r>
            <a:r>
              <a:rPr lang="de-DE" sz="8000" dirty="0" smtClean="0">
                <a:solidFill>
                  <a:srgbClr val="00B050"/>
                </a:solidFill>
              </a:rPr>
              <a:t> des </a:t>
            </a:r>
            <a:r>
              <a:rPr lang="de-DE" sz="8000" dirty="0" err="1" smtClean="0">
                <a:solidFill>
                  <a:srgbClr val="00B050"/>
                </a:solidFill>
              </a:rPr>
              <a:t>Estudios</a:t>
            </a:r>
            <a:r>
              <a:rPr lang="de-DE" sz="8000" dirty="0" smtClean="0">
                <a:solidFill>
                  <a:srgbClr val="00B050"/>
                </a:solidFill>
              </a:rPr>
              <a:t> </a:t>
            </a:r>
            <a:r>
              <a:rPr lang="de-DE" sz="8000" dirty="0" err="1" smtClean="0">
                <a:solidFill>
                  <a:srgbClr val="00B050"/>
                </a:solidFill>
              </a:rPr>
              <a:t>Históricos</a:t>
            </a:r>
            <a:r>
              <a:rPr lang="de-DE" sz="8000" dirty="0" smtClean="0">
                <a:solidFill>
                  <a:srgbClr val="00B050"/>
                </a:solidFill>
              </a:rPr>
              <a:t> (Salamanca)</a:t>
            </a:r>
          </a:p>
          <a:p>
            <a:pPr lvl="0">
              <a:buNone/>
            </a:pPr>
            <a:r>
              <a:rPr lang="de-DE" sz="8000" dirty="0" smtClean="0">
                <a:solidFill>
                  <a:srgbClr val="00B050"/>
                </a:solidFill>
              </a:rPr>
              <a:t>   	</a:t>
            </a:r>
            <a:r>
              <a:rPr lang="de-DE" sz="8000" dirty="0" err="1" smtClean="0">
                <a:solidFill>
                  <a:srgbClr val="00B050"/>
                </a:solidFill>
              </a:rPr>
              <a:t>Jornadas</a:t>
            </a:r>
            <a:r>
              <a:rPr lang="de-DE" sz="8000" dirty="0" smtClean="0">
                <a:solidFill>
                  <a:srgbClr val="00B050"/>
                </a:solidFill>
              </a:rPr>
              <a:t> des </a:t>
            </a:r>
            <a:r>
              <a:rPr lang="de-DE" sz="8000" dirty="0" err="1" smtClean="0">
                <a:solidFill>
                  <a:srgbClr val="00B050"/>
                </a:solidFill>
              </a:rPr>
              <a:t>Estudios</a:t>
            </a:r>
            <a:r>
              <a:rPr lang="de-DE" sz="8000" dirty="0" smtClean="0">
                <a:solidFill>
                  <a:srgbClr val="00B050"/>
                </a:solidFill>
              </a:rPr>
              <a:t> </a:t>
            </a:r>
            <a:r>
              <a:rPr lang="de-DE" sz="8000" dirty="0" err="1" smtClean="0">
                <a:solidFill>
                  <a:srgbClr val="00B050"/>
                </a:solidFill>
              </a:rPr>
              <a:t>Históricos</a:t>
            </a:r>
            <a:r>
              <a:rPr lang="de-DE" sz="8000" dirty="0" smtClean="0">
                <a:solidFill>
                  <a:srgbClr val="00B050"/>
                </a:solidFill>
              </a:rPr>
              <a:t> (</a:t>
            </a:r>
            <a:r>
              <a:rPr lang="de-DE" sz="8000" dirty="0" err="1" smtClean="0">
                <a:solidFill>
                  <a:srgbClr val="00B050"/>
                </a:solidFill>
              </a:rPr>
              <a:t>Universidad</a:t>
            </a:r>
            <a:r>
              <a:rPr lang="de-DE" sz="8000" dirty="0" smtClean="0">
                <a:solidFill>
                  <a:srgbClr val="00B050"/>
                </a:solidFill>
              </a:rPr>
              <a:t> del </a:t>
            </a:r>
            <a:r>
              <a:rPr lang="de-DE" sz="8000" dirty="0" err="1" smtClean="0">
                <a:solidFill>
                  <a:srgbClr val="00B050"/>
                </a:solidFill>
              </a:rPr>
              <a:t>País</a:t>
            </a:r>
            <a:r>
              <a:rPr lang="de-DE" sz="8000" dirty="0" smtClean="0">
                <a:solidFill>
                  <a:srgbClr val="00B050"/>
                </a:solidFill>
              </a:rPr>
              <a:t> Vasco) </a:t>
            </a:r>
          </a:p>
          <a:p>
            <a:pPr lvl="0">
              <a:buNone/>
            </a:pPr>
            <a:r>
              <a:rPr lang="de-DE" sz="8000" dirty="0" smtClean="0">
                <a:solidFill>
                  <a:srgbClr val="FF0000"/>
                </a:solidFill>
              </a:rPr>
              <a:t>Erfassung von Konferenzfolgen für die Formalerschließung erst</a:t>
            </a:r>
          </a:p>
          <a:p>
            <a:pPr lvl="0">
              <a:buNone/>
            </a:pPr>
            <a:r>
              <a:rPr lang="de-DE" sz="8000" dirty="0" smtClean="0">
                <a:solidFill>
                  <a:srgbClr val="FF0000"/>
                </a:solidFill>
              </a:rPr>
              <a:t>mit dem RDA-Vollumstieg 2015</a:t>
            </a:r>
          </a:p>
          <a:p>
            <a:pPr lvl="0">
              <a:buNone/>
            </a:pPr>
            <a:endParaRPr lang="de-DE" sz="5000" dirty="0" smtClean="0"/>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Erfassung für die Formalerschließung erst ab dem RDA-Umstieg 2015</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lvl="0">
              <a:lnSpc>
                <a:spcPts val="2400"/>
              </a:lnSpc>
              <a:spcBef>
                <a:spcPts val="1680"/>
              </a:spcBef>
              <a:buFontTx/>
              <a:buChar char="-"/>
              <a:defRPr/>
            </a:pPr>
            <a:r>
              <a:rPr lang="de-DE" dirty="0" smtClean="0"/>
              <a:t>Konferenzen ohne Konferenzbegriff, Expeditionen; Konferenzen, deren Namen nur aus Konferenzbegriff und Veranstalter besteht. </a:t>
            </a:r>
          </a:p>
          <a:p>
            <a:pPr>
              <a:lnSpc>
                <a:spcPts val="2400"/>
              </a:lnSpc>
              <a:spcBef>
                <a:spcPts val="1680"/>
              </a:spcBef>
              <a:buFontTx/>
              <a:buChar char="-"/>
              <a:defRPr/>
            </a:pPr>
            <a:r>
              <a:rPr lang="de-DE" kern="0" dirty="0" smtClean="0"/>
              <a:t>Untergeordnete </a:t>
            </a:r>
            <a:r>
              <a:rPr lang="de-DE" dirty="0" smtClean="0"/>
              <a:t>Konferenzen gemäß RDA 11.2.2.14.3 und RDA 11.2.2.14.6</a:t>
            </a:r>
          </a:p>
          <a:p>
            <a:pPr lvl="0">
              <a:lnSpc>
                <a:spcPts val="2400"/>
              </a:lnSpc>
              <a:spcBef>
                <a:spcPts val="1680"/>
              </a:spcBef>
              <a:buFontTx/>
              <a:buChar char="-"/>
              <a:defRPr/>
            </a:pPr>
            <a:r>
              <a:rPr lang="de-DE" kern="0" dirty="0" smtClean="0"/>
              <a:t>Konferenzfolgen</a:t>
            </a:r>
          </a:p>
          <a:p>
            <a:pPr marL="0" lvl="0" indent="0">
              <a:lnSpc>
                <a:spcPts val="2400"/>
              </a:lnSpc>
              <a:spcBef>
                <a:spcPts val="1680"/>
              </a:spcBef>
              <a:buNone/>
              <a:defRPr/>
            </a:pPr>
            <a:endParaRPr lang="de-DE" kern="0" dirty="0" smtClean="0"/>
          </a:p>
          <a:p>
            <a:pPr>
              <a:lnSpc>
                <a:spcPts val="2400"/>
              </a:lnSpc>
              <a:spcBef>
                <a:spcPts val="1680"/>
              </a:spcBef>
              <a:defRPr/>
            </a:pPr>
            <a:r>
              <a:rPr lang="de-DE" dirty="0" smtClean="0"/>
              <a:t>Für die Sacherschließung werden Konferenzfolgen wie bisher erfasst.</a:t>
            </a:r>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620688"/>
            <a:ext cx="8229600" cy="638944"/>
          </a:xfrm>
        </p:spPr>
        <p:txBody>
          <a:bodyPr>
            <a:normAutofit fontScale="90000"/>
          </a:bodyPr>
          <a:lstStyle/>
          <a:p>
            <a:r>
              <a:rPr lang="de-DE" sz="2400" dirty="0" smtClean="0">
                <a:latin typeface="Verdana" panose="020B0604030504040204" pitchFamily="34" charset="0"/>
              </a:rPr>
              <a:t>Was ist neu mit RDA?</a:t>
            </a:r>
            <a:br>
              <a:rPr lang="de-DE" sz="2400" dirty="0" smtClean="0">
                <a:latin typeface="Verdana" panose="020B0604030504040204" pitchFamily="34" charset="0"/>
              </a:rPr>
            </a:br>
            <a:r>
              <a:rPr lang="de-DE" sz="2000" dirty="0" smtClean="0">
                <a:latin typeface="Verdana" panose="020B0604030504040204" pitchFamily="34" charset="0"/>
              </a:rPr>
              <a:t>(speziell nur im Bereich Konferenzen)</a:t>
            </a:r>
            <a:endParaRPr lang="de-DE" sz="2000" dirty="0">
              <a:latin typeface="Verdana" panose="020B0604030504040204" pitchFamily="34" charset="0"/>
            </a:endParaRP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195814733"/>
              </p:ext>
            </p:extLst>
          </p:nvPr>
        </p:nvGraphicFramePr>
        <p:xfrm>
          <a:off x="467544" y="1412777"/>
          <a:ext cx="8229600" cy="5106282"/>
        </p:xfrm>
        <a:graphic>
          <a:graphicData uri="http://schemas.openxmlformats.org/drawingml/2006/table">
            <a:tbl>
              <a:tblPr firstRow="1" bandRow="1">
                <a:tableStyleId>{5C22544A-7EE6-4342-B048-85BDC9FD1C3A}</a:tableStyleId>
              </a:tblPr>
              <a:tblGrid>
                <a:gridCol w="4114800"/>
                <a:gridCol w="4114800"/>
              </a:tblGrid>
              <a:tr h="370986">
                <a:tc>
                  <a:txBody>
                    <a:bodyPr/>
                    <a:lstStyle/>
                    <a:p>
                      <a:pPr algn="ctr"/>
                      <a:r>
                        <a:rPr lang="de-DE" sz="1400" dirty="0" smtClean="0">
                          <a:latin typeface="Verdana" panose="020B0604030504040204" pitchFamily="34" charset="0"/>
                        </a:rPr>
                        <a:t>RAK / GND-Übergangsregeln</a:t>
                      </a:r>
                      <a:endParaRPr lang="de-DE" sz="1400" dirty="0">
                        <a:latin typeface="Verdana" panose="020B0604030504040204" pitchFamily="34" charset="0"/>
                      </a:endParaRPr>
                    </a:p>
                  </a:txBody>
                  <a:tcPr/>
                </a:tc>
                <a:tc>
                  <a:txBody>
                    <a:bodyPr/>
                    <a:lstStyle/>
                    <a:p>
                      <a:pPr algn="ctr"/>
                      <a:r>
                        <a:rPr lang="de-DE" sz="1400" dirty="0" smtClean="0">
                          <a:latin typeface="Verdana" panose="020B0604030504040204" pitchFamily="34" charset="0"/>
                        </a:rPr>
                        <a:t>RDA</a:t>
                      </a:r>
                      <a:endParaRPr lang="de-DE" sz="1400" dirty="0">
                        <a:latin typeface="Verdana" panose="020B0604030504040204" pitchFamily="34" charset="0"/>
                      </a:endParaRPr>
                    </a:p>
                  </a:txBody>
                  <a:tcPr/>
                </a:tc>
              </a:tr>
              <a:tr h="370986">
                <a:tc gridSpan="2">
                  <a:txBody>
                    <a:bodyPr/>
                    <a:lstStyle/>
                    <a:p>
                      <a:pPr algn="ctr"/>
                      <a:r>
                        <a:rPr lang="de-DE" sz="1400" dirty="0" smtClean="0">
                          <a:latin typeface="Verdana" panose="020B0604030504040204" pitchFamily="34" charset="0"/>
                        </a:rPr>
                        <a:t>Name der Körperschaft ist enthalten, aber keine Unterordnung / Periodizität</a:t>
                      </a:r>
                      <a:endParaRPr lang="de-DE" sz="1400" dirty="0">
                        <a:latin typeface="Verdana" panose="020B0604030504040204" pitchFamily="34" charset="0"/>
                      </a:endParaRPr>
                    </a:p>
                  </a:txBody>
                  <a:tcPr/>
                </a:tc>
                <a:tc hMerge="1">
                  <a:txBody>
                    <a:bodyPr/>
                    <a:lstStyle/>
                    <a:p>
                      <a:endParaRPr lang="de-DE" dirty="0"/>
                    </a:p>
                  </a:txBody>
                  <a:tcPr/>
                </a:tc>
              </a:tr>
              <a:tr h="2439359">
                <a:tc>
                  <a:txBody>
                    <a:bodyPr/>
                    <a:lstStyle/>
                    <a:p>
                      <a:r>
                        <a:rPr lang="de-DE" sz="1400" dirty="0" smtClean="0">
                          <a:latin typeface="Verdana" panose="020B0604030504040204" pitchFamily="34" charset="0"/>
                        </a:rPr>
                        <a:t>RAK § 480, 1 b:</a:t>
                      </a:r>
                    </a:p>
                    <a:p>
                      <a:r>
                        <a:rPr lang="de-DE" sz="1400" dirty="0" smtClean="0">
                          <a:latin typeface="Verdana" panose="020B0604030504040204" pitchFamily="34" charset="0"/>
                        </a:rPr>
                        <a:t>Folgende</a:t>
                      </a:r>
                      <a:r>
                        <a:rPr lang="de-DE" sz="1400" baseline="0" dirty="0" smtClean="0">
                          <a:latin typeface="Verdana" panose="020B0604030504040204" pitchFamily="34" charset="0"/>
                        </a:rPr>
                        <a:t> in der der Kongressbezeichnung enthaltene Angaben werden bei der Ansetzung weggelassen: </a:t>
                      </a:r>
                    </a:p>
                    <a:p>
                      <a:r>
                        <a:rPr lang="de-DE" sz="1400" baseline="0" dirty="0" smtClean="0">
                          <a:latin typeface="Verdana" panose="020B0604030504040204" pitchFamily="34" charset="0"/>
                        </a:rPr>
                        <a:t>..</a:t>
                      </a:r>
                    </a:p>
                    <a:p>
                      <a:r>
                        <a:rPr lang="de-DE" sz="1400" baseline="0" dirty="0" smtClean="0">
                          <a:latin typeface="Verdana" panose="020B0604030504040204" pitchFamily="34" charset="0"/>
                        </a:rPr>
                        <a:t>b) Angaben über ... Periodizität, ... Abhaltende oder veranstaltende Körperschaft ...</a:t>
                      </a:r>
                      <a:r>
                        <a:rPr lang="de-DE" sz="1400" dirty="0" smtClean="0">
                          <a:latin typeface="Verdana" panose="020B0604030504040204" pitchFamily="34" charset="0"/>
                        </a:rPr>
                        <a:t> </a:t>
                      </a:r>
                    </a:p>
                    <a:p>
                      <a:endParaRPr lang="de-DE" sz="1400" dirty="0">
                        <a:latin typeface="Verdana" panose="020B0604030504040204" pitchFamily="34" charset="0"/>
                      </a:endParaRPr>
                    </a:p>
                  </a:txBody>
                  <a:tcPr/>
                </a:tc>
                <a:tc>
                  <a:txBody>
                    <a:bodyPr/>
                    <a:lstStyle/>
                    <a:p>
                      <a:r>
                        <a:rPr lang="de-DE" sz="1400" baseline="0" dirty="0" smtClean="0">
                          <a:latin typeface="Verdana" panose="020B0604030504040204" pitchFamily="34" charset="0"/>
                        </a:rPr>
                        <a:t>RDA 11.2.2.5.4:</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baseline="0" dirty="0" smtClean="0">
                          <a:latin typeface="Verdana" panose="020B0604030504040204" pitchFamily="34" charset="0"/>
                        </a:rPr>
                        <a:t>Konferenzen, Kongresse, Tagungen usw. Wenn es unter den abweichenden Formen eines Konferenznamens, die in der bevorzugten Informationsquelle erscheinen, eine Form gibt, die den Namen oder die Abkürzung des Namens einer Körperschaft enthält, die mit der Tagung in Verbindung steht, und der die Tagung nicht untergeordnet ist, wählen Sie dieses Form als bevorzugten Namen.</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baseline="0" dirty="0" smtClean="0">
                          <a:latin typeface="Verdana" panose="020B0604030504040204" pitchFamily="34" charset="0"/>
                        </a:rPr>
                        <a:t>Periodizität: Grundregel anwenden und im bevorzugten Namen berücksichtigen</a:t>
                      </a:r>
                      <a:endParaRPr lang="de-DE" sz="1400" dirty="0">
                        <a:latin typeface="Verdana" panose="020B0604030504040204" pitchFamily="34" charset="0"/>
                      </a:endParaRPr>
                    </a:p>
                  </a:txBody>
                  <a:tcPr/>
                </a:tc>
              </a:tr>
              <a:tr h="370986">
                <a:tc gridSpan="2">
                  <a:txBody>
                    <a:bodyPr/>
                    <a:lstStyle/>
                    <a:p>
                      <a:pPr algn="ctr"/>
                      <a:r>
                        <a:rPr lang="de-DE" sz="1400" dirty="0" smtClean="0">
                          <a:latin typeface="Verdana" panose="020B0604030504040204" pitchFamily="34" charset="0"/>
                        </a:rPr>
                        <a:t>Hinzufügende identifizierende Merkmale und Beziehungen</a:t>
                      </a:r>
                      <a:endParaRPr lang="de-DE" sz="1400" dirty="0">
                        <a:latin typeface="Verdana" panose="020B0604030504040204" pitchFamily="34" charset="0"/>
                      </a:endParaRPr>
                    </a:p>
                  </a:txBody>
                  <a:tcPr/>
                </a:tc>
                <a:tc hMerge="1">
                  <a:txBody>
                    <a:bodyPr/>
                    <a:lstStyle/>
                    <a:p>
                      <a:endParaRPr lang="de-DE" dirty="0"/>
                    </a:p>
                  </a:txBody>
                  <a:tcPr/>
                </a:tc>
              </a:tr>
              <a:tr h="1128204">
                <a:tc>
                  <a:txBody>
                    <a:bodyPr/>
                    <a:lstStyle/>
                    <a:p>
                      <a:r>
                        <a:rPr lang="de-DE" sz="1400" dirty="0" smtClean="0">
                          <a:latin typeface="Verdana" panose="020B0604030504040204" pitchFamily="34" charset="0"/>
                        </a:rPr>
                        <a:t>GND-ÜR C7: H</a:t>
                      </a:r>
                      <a:r>
                        <a:rPr lang="de-DE" sz="1800" kern="1200" baseline="0" dirty="0" smtClean="0">
                          <a:solidFill>
                            <a:schemeClr val="dk1"/>
                          </a:solidFill>
                          <a:latin typeface="+mn-lt"/>
                          <a:ea typeface="+mn-ea"/>
                          <a:cs typeface="+mn-cs"/>
                        </a:rPr>
                        <a:t>inzufügende identifizierende Merkmale und</a:t>
                      </a:r>
                    </a:p>
                    <a:p>
                      <a:r>
                        <a:rPr lang="de-DE" sz="1800" kern="1200" baseline="0" dirty="0" smtClean="0">
                          <a:solidFill>
                            <a:schemeClr val="dk1"/>
                          </a:solidFill>
                          <a:latin typeface="+mn-lt"/>
                          <a:ea typeface="+mn-ea"/>
                          <a:cs typeface="+mn-cs"/>
                        </a:rPr>
                        <a:t>Beziehungen</a:t>
                      </a:r>
                      <a:endParaRPr lang="de-DE" sz="1400" dirty="0" smtClean="0">
                        <a:latin typeface="Verdana" panose="020B0604030504040204" pitchFamily="34" charset="0"/>
                      </a:endParaRPr>
                    </a:p>
                    <a:p>
                      <a:endParaRPr lang="de-DE" sz="1400" dirty="0">
                        <a:latin typeface="Verdana" panose="020B060403050404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400" dirty="0" smtClean="0">
                          <a:latin typeface="Verdana" panose="020B0604030504040204" pitchFamily="34" charset="0"/>
                        </a:rPr>
                        <a:t>RDA 11.6 ERL:  Bei der Zählung</a:t>
                      </a:r>
                      <a:r>
                        <a:rPr lang="de-DE" sz="1400" baseline="0" dirty="0" smtClean="0">
                          <a:latin typeface="Verdana" panose="020B0604030504040204" pitchFamily="34" charset="0"/>
                        </a:rPr>
                        <a:t> Ordinalzahlen mit abschließendem Punkt</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baseline="0" dirty="0" smtClean="0">
                          <a:latin typeface="Verdana" panose="020B0604030504040204" pitchFamily="34" charset="0"/>
                        </a:rPr>
                        <a:t>RDA 11.13.1.8.1 ERL 2: Es werden drei Orte erfasst. </a:t>
                      </a:r>
                      <a:endParaRPr lang="de-DE" sz="1400" dirty="0">
                        <a:latin typeface="Verdana" panose="020B0604030504040204" pitchFamily="34" charset="0"/>
                      </a:endParaRPr>
                    </a:p>
                  </a:txBody>
                  <a:tcPr/>
                </a:tc>
              </a:tr>
            </a:tbl>
          </a:graphicData>
        </a:graphic>
      </p:graphicFrame>
      <p:sp>
        <p:nvSpPr>
          <p:cNvPr id="4" name="Foliennummernplatzhalter 3"/>
          <p:cNvSpPr>
            <a:spLocks noGrp="1"/>
          </p:cNvSpPr>
          <p:nvPr>
            <p:ph type="sldNum" sz="quarter" idx="12"/>
          </p:nvPr>
        </p:nvSpPr>
        <p:spPr/>
        <p:txBody>
          <a:bodyPr/>
          <a:lstStyle/>
          <a:p>
            <a:fld id="{88EE95A1-5938-4E17-9BB8-F48D0E9B0A76}" type="slidenum">
              <a:rPr lang="de-DE" smtClean="0">
                <a:solidFill>
                  <a:prstClr val="black">
                    <a:tint val="75000"/>
                  </a:prstClr>
                </a:solidFill>
              </a:rPr>
              <a:pPr/>
              <a:t>25</a:t>
            </a:fld>
            <a:endParaRPr lang="de-DE" dirty="0">
              <a:solidFill>
                <a:prstClr val="black">
                  <a:tint val="75000"/>
                </a:prstClr>
              </a:solidFill>
            </a:endParaRPr>
          </a:p>
        </p:txBody>
      </p:sp>
      <p:sp>
        <p:nvSpPr>
          <p:cNvPr id="6" name="Fußzeilenplatzhalter 5"/>
          <p:cNvSpPr>
            <a:spLocks noGrp="1"/>
          </p:cNvSpPr>
          <p:nvPr>
            <p:ph type="ftr" sz="quarter" idx="11"/>
          </p:nvPr>
        </p:nvSpPr>
        <p:spPr>
          <a:xfrm>
            <a:off x="179512" y="6381328"/>
            <a:ext cx="5184576" cy="340147"/>
          </a:xfrm>
        </p:spPr>
        <p:txBody>
          <a:bodyPr/>
          <a:lstStyle/>
          <a:p>
            <a:r>
              <a:rPr lang="de-DE" dirty="0" smtClean="0">
                <a:solidFill>
                  <a:prstClr val="black">
                    <a:tint val="75000"/>
                  </a:prstClr>
                </a:solidFill>
              </a:rPr>
              <a:t>AG RDA Schulungsunterlagen – Modul GND: Konferenzen | 22.04.2014</a:t>
            </a:r>
            <a:endParaRPr lang="de-DE" dirty="0">
              <a:solidFill>
                <a:prstClr val="black">
                  <a:tint val="75000"/>
                </a:prstClr>
              </a:solidFill>
            </a:endParaRPr>
          </a:p>
        </p:txBody>
      </p:sp>
    </p:spTree>
    <p:extLst>
      <p:ext uri="{BB962C8B-B14F-4D97-AF65-F5344CB8AC3E}">
        <p14:creationId xmlns:p14="http://schemas.microsoft.com/office/powerpoint/2010/main" val="3866653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sz="2800" b="1" dirty="0" smtClean="0"/>
              <a:t>Aus dem RDA-Glossar</a:t>
            </a:r>
            <a:endParaRPr lang="de-DE" sz="2800" b="1" dirty="0"/>
          </a:p>
        </p:txBody>
      </p:sp>
      <p:sp>
        <p:nvSpPr>
          <p:cNvPr id="7" name="Textplatzhalter 6"/>
          <p:cNvSpPr>
            <a:spLocks noGrp="1"/>
          </p:cNvSpPr>
          <p:nvPr>
            <p:ph type="body" sz="quarter" idx="13"/>
          </p:nvPr>
        </p:nvSpPr>
        <p:spPr/>
        <p:txBody>
          <a:bodyPr>
            <a:noAutofit/>
          </a:bodyPr>
          <a:lstStyle/>
          <a:p>
            <a:pPr>
              <a:buNone/>
            </a:pPr>
            <a:r>
              <a:rPr lang="de-DE" sz="2200" b="1" dirty="0" smtClean="0"/>
              <a:t>Konferenz: </a:t>
            </a:r>
          </a:p>
          <a:p>
            <a:pPr marL="457200" indent="-457200">
              <a:buAutoNum type="arabicParenR"/>
            </a:pPr>
            <a:r>
              <a:rPr lang="de-DE" sz="2200" dirty="0" smtClean="0"/>
              <a:t>Eine Tagung von Personen oder Vertretern verschiedener Gruppen zum Zwecke der Diskussion und/oder Behandlung von Themen von gemeinsamen Interesse</a:t>
            </a:r>
          </a:p>
          <a:p>
            <a:pPr marL="457200" indent="-457200">
              <a:buAutoNum type="arabicParenR" startAt="2"/>
            </a:pPr>
            <a:r>
              <a:rPr lang="de-DE" sz="2200" dirty="0" smtClean="0"/>
              <a:t>Eine Tagung von Vertretern einer Körperschaft, die deren direktives oder ausführendes Gremium darstellt.</a:t>
            </a:r>
          </a:p>
          <a:p>
            <a:pPr>
              <a:buNone/>
            </a:pPr>
            <a:r>
              <a:rPr lang="de-DE" sz="2200" dirty="0" smtClean="0"/>
              <a:t>Dies bedeutet eine Erweiterung des Konferenzbegriffes </a:t>
            </a:r>
          </a:p>
          <a:p>
            <a:pPr>
              <a:buNone/>
            </a:pPr>
            <a:r>
              <a:rPr lang="de-DE" sz="2200" dirty="0" smtClean="0"/>
              <a:t>auch auf Konferenzen ohne Konferenzbegriff und auf </a:t>
            </a:r>
          </a:p>
          <a:p>
            <a:pPr>
              <a:buNone/>
            </a:pPr>
            <a:r>
              <a:rPr lang="de-DE" sz="2200" dirty="0" smtClean="0"/>
              <a:t>Konferenzen vom Typ „Tagung der XY-Gesellschaft“. </a:t>
            </a:r>
            <a:endParaRPr lang="de-DE" sz="2200"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sz="2800" b="1" dirty="0" smtClean="0"/>
              <a:t>Generelle Ansetzung von Konferenzen </a:t>
            </a:r>
            <a:endParaRPr lang="de-DE" sz="2800" b="1" dirty="0"/>
          </a:p>
        </p:txBody>
      </p:sp>
      <p:sp>
        <p:nvSpPr>
          <p:cNvPr id="7" name="Textplatzhalter 6"/>
          <p:cNvSpPr>
            <a:spLocks noGrp="1"/>
          </p:cNvSpPr>
          <p:nvPr>
            <p:ph type="body" sz="quarter" idx="13"/>
          </p:nvPr>
        </p:nvSpPr>
        <p:spPr/>
        <p:txBody>
          <a:bodyPr>
            <a:noAutofit/>
          </a:bodyPr>
          <a:lstStyle/>
          <a:p>
            <a:pPr>
              <a:buNone/>
            </a:pPr>
            <a:r>
              <a:rPr lang="de-DE" sz="2000" b="1" dirty="0" smtClean="0"/>
              <a:t>RDA 11.0 </a:t>
            </a:r>
          </a:p>
          <a:p>
            <a:pPr>
              <a:buNone/>
            </a:pPr>
            <a:r>
              <a:rPr lang="de-DE" sz="2000" b="1" dirty="0" smtClean="0"/>
              <a:t>ERL 2</a:t>
            </a:r>
            <a:r>
              <a:rPr lang="de-DE" sz="2000" dirty="0" smtClean="0"/>
              <a:t>: Bis zum RDA-Vollumstieg erfassen Sie Körperschaften und Konferenzen nur in dem jetzigen Umfang von Formal- und Sacherschließung. </a:t>
            </a:r>
          </a:p>
          <a:p>
            <a:pPr>
              <a:buNone/>
            </a:pPr>
            <a:r>
              <a:rPr lang="de-DE" sz="2000" dirty="0" smtClean="0">
                <a:solidFill>
                  <a:srgbClr val="FF0000"/>
                </a:solidFill>
              </a:rPr>
              <a:t>D.h. bis zum Vollumstieg: Erfassung von Konferenzen in der Formalerschließung weiterhin nur im Umfang gemäß RAK § 680 - 682. </a:t>
            </a:r>
            <a:endParaRPr lang="de-DE" sz="2000" dirty="0" smtClean="0"/>
          </a:p>
          <a:p>
            <a:pPr>
              <a:buNone/>
            </a:pPr>
            <a:r>
              <a:rPr lang="de-DE" sz="2000" b="1" dirty="0" smtClean="0"/>
              <a:t>ERL 3</a:t>
            </a:r>
            <a:r>
              <a:rPr lang="de-DE" sz="2000" dirty="0" smtClean="0"/>
              <a:t>: Konferenzen nach RDA sind auch Konferenzen usw. ohne Konferenzbegriff sowie Ehrungen, Preisverleihungen (nur die Veranstaltungen, nicht die Preise an sich), Wettbewerbe usw. Keine Konferenzen sind z.B. TV-Sendungen und Konzerte.</a:t>
            </a:r>
          </a:p>
          <a:p>
            <a:pPr>
              <a:buNone/>
            </a:pPr>
            <a:r>
              <a:rPr lang="de-DE" sz="2000" dirty="0" smtClean="0">
                <a:solidFill>
                  <a:srgbClr val="FF0000"/>
                </a:solidFill>
              </a:rPr>
              <a:t>RDA 11.0 ERL 3 wird erst gültig 2015 mit dem RDA-Vollumstieg</a:t>
            </a:r>
            <a:endParaRPr lang="de-DE" sz="2000" dirty="0">
              <a:solidFill>
                <a:srgbClr val="FF0000"/>
              </a:solidFill>
            </a:endParaRPr>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Bevorzugter Name der Konferenz – 1 </a:t>
            </a:r>
            <a:br>
              <a:rPr lang="de-DE" sz="2800" b="1" dirty="0" smtClean="0"/>
            </a:br>
            <a:r>
              <a:rPr lang="de-DE" sz="2400" b="1" dirty="0" smtClean="0">
                <a:solidFill>
                  <a:schemeClr val="bg1">
                    <a:lumMod val="50000"/>
                  </a:schemeClr>
                </a:solidFill>
              </a:rPr>
              <a:t>(RDA 11.2.2)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marL="0" indent="0">
              <a:buNone/>
            </a:pPr>
            <a:r>
              <a:rPr lang="de-DE" dirty="0" smtClean="0"/>
              <a:t>Die Ansetzung erfolgt nach den allgemeinen Regeln für Körperschaften. Beim Vorkommen von verschiedene Formen desselben Namens (RDA 11.2.2.5) gilt die Rangfolge: </a:t>
            </a:r>
          </a:p>
          <a:p>
            <a:pPr lvl="0">
              <a:buFontTx/>
              <a:buChar char="-"/>
            </a:pPr>
            <a:r>
              <a:rPr lang="de-DE" dirty="0" smtClean="0"/>
              <a:t>Name wie er in den bevorzugten Informationsquellen erscheint</a:t>
            </a:r>
          </a:p>
          <a:p>
            <a:pPr lvl="0">
              <a:buFontTx/>
              <a:buChar char="-"/>
            </a:pPr>
            <a:r>
              <a:rPr lang="de-DE" dirty="0" smtClean="0"/>
              <a:t>Förmlich präsentierter Name</a:t>
            </a:r>
          </a:p>
          <a:p>
            <a:pPr lvl="0">
              <a:buFontTx/>
              <a:buChar char="-"/>
            </a:pPr>
            <a:r>
              <a:rPr lang="de-DE" dirty="0" smtClean="0"/>
              <a:t>Am häufigsten gefundene Form des Namens</a:t>
            </a:r>
          </a:p>
          <a:p>
            <a:pPr lvl="0">
              <a:buFontTx/>
              <a:buChar char="-"/>
            </a:pPr>
            <a:r>
              <a:rPr lang="de-DE" dirty="0" smtClean="0"/>
              <a:t>Kurzform, die sich von anderen Körperschaften unterscheidet</a:t>
            </a:r>
          </a:p>
          <a:p>
            <a:pPr>
              <a:buNone/>
            </a:pPr>
            <a:endParaRPr lang="de-DE" dirty="0" smtClean="0"/>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Bevorzugter Name der Konferenz – 2</a:t>
            </a:r>
            <a:br>
              <a:rPr lang="de-DE" sz="2800" b="1" dirty="0" smtClean="0"/>
            </a:br>
            <a:r>
              <a:rPr lang="de-DE" sz="2400" b="1" dirty="0" smtClean="0">
                <a:solidFill>
                  <a:schemeClr val="bg1">
                    <a:lumMod val="50000"/>
                  </a:schemeClr>
                </a:solidFill>
              </a:rPr>
              <a:t>(RDA 11.2.2)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fontScale="25000" lnSpcReduction="20000"/>
          </a:bodyPr>
          <a:lstStyle/>
          <a:p>
            <a:pPr>
              <a:buNone/>
            </a:pPr>
            <a:r>
              <a:rPr lang="de-DE" sz="8000" b="1" dirty="0" smtClean="0"/>
              <a:t>Beispiel für einen förmlich präsentierten Namen:</a:t>
            </a:r>
          </a:p>
          <a:p>
            <a:pPr>
              <a:buNone/>
            </a:pPr>
            <a:endParaRPr lang="de-DE" sz="8000" dirty="0" smtClean="0"/>
          </a:p>
          <a:p>
            <a:pPr>
              <a:buNone/>
            </a:pPr>
            <a:r>
              <a:rPr lang="de-DE" sz="8000" dirty="0" smtClean="0"/>
              <a:t>Vorlage: </a:t>
            </a:r>
          </a:p>
          <a:p>
            <a:pPr>
              <a:buNone/>
            </a:pPr>
            <a:r>
              <a:rPr lang="de-DE" sz="8000" dirty="0" smtClean="0">
                <a:solidFill>
                  <a:srgbClr val="00B050"/>
                </a:solidFill>
              </a:rPr>
              <a:t>International Symposium on </a:t>
            </a:r>
            <a:r>
              <a:rPr lang="de-DE" sz="8000" dirty="0" err="1" smtClean="0">
                <a:solidFill>
                  <a:srgbClr val="00B050"/>
                </a:solidFill>
              </a:rPr>
              <a:t>Medicinal</a:t>
            </a:r>
            <a:r>
              <a:rPr lang="de-DE" sz="8000" dirty="0" smtClean="0">
                <a:solidFill>
                  <a:srgbClr val="00B050"/>
                </a:solidFill>
              </a:rPr>
              <a:t> </a:t>
            </a:r>
            <a:r>
              <a:rPr lang="de-DE" sz="8000" dirty="0" err="1" smtClean="0">
                <a:solidFill>
                  <a:srgbClr val="00B050"/>
                </a:solidFill>
              </a:rPr>
              <a:t>and</a:t>
            </a:r>
            <a:r>
              <a:rPr lang="de-DE" sz="8000" dirty="0" smtClean="0">
                <a:solidFill>
                  <a:srgbClr val="00B050"/>
                </a:solidFill>
              </a:rPr>
              <a:t> </a:t>
            </a:r>
            <a:r>
              <a:rPr lang="de-DE" sz="8000" dirty="0" err="1" smtClean="0">
                <a:solidFill>
                  <a:srgbClr val="00B050"/>
                </a:solidFill>
              </a:rPr>
              <a:t>Aromatic</a:t>
            </a:r>
            <a:r>
              <a:rPr lang="de-DE" sz="8000" dirty="0" smtClean="0">
                <a:solidFill>
                  <a:srgbClr val="00B050"/>
                </a:solidFill>
              </a:rPr>
              <a:t> </a:t>
            </a:r>
          </a:p>
          <a:p>
            <a:pPr>
              <a:buNone/>
            </a:pPr>
            <a:r>
              <a:rPr lang="de-DE" sz="8000" dirty="0" err="1" smtClean="0">
                <a:solidFill>
                  <a:srgbClr val="00B050"/>
                </a:solidFill>
              </a:rPr>
              <a:t>Plants</a:t>
            </a:r>
            <a:r>
              <a:rPr lang="de-DE" sz="8000" dirty="0" smtClean="0">
                <a:solidFill>
                  <a:srgbClr val="00B050"/>
                </a:solidFill>
              </a:rPr>
              <a:t> - SIPAM 2012</a:t>
            </a:r>
          </a:p>
          <a:p>
            <a:pPr>
              <a:buNone/>
            </a:pPr>
            <a:r>
              <a:rPr lang="de-DE" sz="8000" dirty="0" smtClean="0"/>
              <a:t> </a:t>
            </a:r>
            <a:r>
              <a:rPr lang="de-DE" sz="8000" dirty="0" smtClean="0">
                <a:sym typeface="Wingdings" pitchFamily="2" charset="2"/>
              </a:rPr>
              <a:t> </a:t>
            </a:r>
            <a:r>
              <a:rPr lang="de-DE" sz="8000" dirty="0" smtClean="0"/>
              <a:t>Ansetzung hier unter der Langform</a:t>
            </a:r>
          </a:p>
          <a:p>
            <a:pPr>
              <a:buNone/>
            </a:pPr>
            <a:endParaRPr lang="de-DE" sz="8000" dirty="0"/>
          </a:p>
          <a:p>
            <a:pPr>
              <a:buNone/>
            </a:pPr>
            <a:r>
              <a:rPr lang="de-DE" sz="8000" b="1" dirty="0" smtClean="0"/>
              <a:t>Ausnahme</a:t>
            </a:r>
            <a:r>
              <a:rPr lang="de-DE" sz="8000" dirty="0" smtClean="0"/>
              <a:t>: wenn die Konferenz nur eine Initialform hat, dann wird diese als bevorzugter Name genommen. Falls diese Initialform gleichlautend mit einer anderen Körperschaft oder einem Wort/Schlagwort ist, wird die Kennzeichnung „Veranstaltung“ verwendet. </a:t>
            </a:r>
          </a:p>
          <a:p>
            <a:pPr>
              <a:buNone/>
            </a:pPr>
            <a:endParaRPr lang="de-DE" sz="8000" dirty="0"/>
          </a:p>
          <a:p>
            <a:pPr>
              <a:buNone/>
            </a:pPr>
            <a:r>
              <a:rPr lang="de-DE" sz="8000" dirty="0" smtClean="0"/>
              <a:t>Beispiel: </a:t>
            </a:r>
          </a:p>
          <a:p>
            <a:pPr>
              <a:buNone/>
            </a:pPr>
            <a:r>
              <a:rPr lang="de-DE" sz="8000" dirty="0" smtClean="0">
                <a:solidFill>
                  <a:srgbClr val="00B050"/>
                </a:solidFill>
              </a:rPr>
              <a:t>SIGIR (Veranstaltung) bzw. SIGIR (Körperschaft)</a:t>
            </a:r>
          </a:p>
          <a:p>
            <a:pPr>
              <a:buNone/>
            </a:pPr>
            <a:endParaRPr lang="de-DE" sz="8000" dirty="0" smtClean="0"/>
          </a:p>
          <a:p>
            <a:pPr>
              <a:buNone/>
            </a:pPr>
            <a:endParaRPr lang="de-DE" sz="8000" dirty="0" smtClean="0"/>
          </a:p>
          <a:p>
            <a:endParaRPr lang="de-DE" sz="8000"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Gebräuchlicher Name - 1 </a:t>
            </a:r>
            <a:br>
              <a:rPr lang="de-DE" sz="2800" b="1" dirty="0" smtClean="0"/>
            </a:br>
            <a:r>
              <a:rPr lang="de-DE" sz="2400" b="1" dirty="0" smtClean="0">
                <a:solidFill>
                  <a:schemeClr val="bg1">
                    <a:lumMod val="50000"/>
                  </a:schemeClr>
                </a:solidFill>
              </a:rPr>
              <a:t>(RDA 11.2.2.5.4)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fontScale="92500" lnSpcReduction="10000"/>
          </a:bodyPr>
          <a:lstStyle/>
          <a:p>
            <a:pPr>
              <a:buNone/>
            </a:pPr>
            <a:endParaRPr lang="de-DE" dirty="0" smtClean="0"/>
          </a:p>
          <a:p>
            <a:pPr>
              <a:buNone/>
            </a:pPr>
            <a:r>
              <a:rPr lang="de-DE" dirty="0" smtClean="0"/>
              <a:t>	</a:t>
            </a:r>
            <a:r>
              <a:rPr lang="de-DE" b="1" dirty="0" smtClean="0"/>
              <a:t>Internationale Konferenzen</a:t>
            </a:r>
            <a:r>
              <a:rPr lang="de-DE" dirty="0" smtClean="0"/>
              <a:t>: </a:t>
            </a:r>
          </a:p>
          <a:p>
            <a:pPr>
              <a:buNone/>
            </a:pPr>
            <a:r>
              <a:rPr lang="de-DE" dirty="0" smtClean="0"/>
              <a:t>	Ansetzung von internationalen Konferenzen in deutsch, falls eine gebräuchliche, deutsche Form in den Nachschlagewerken ermittelt werden kann. </a:t>
            </a:r>
          </a:p>
          <a:p>
            <a:pPr>
              <a:buNone/>
            </a:pPr>
            <a:r>
              <a:rPr lang="de-DE" dirty="0" smtClean="0"/>
              <a:t>	</a:t>
            </a:r>
          </a:p>
          <a:p>
            <a:pPr>
              <a:buNone/>
            </a:pPr>
            <a:r>
              <a:rPr lang="de-DE" dirty="0" smtClean="0"/>
              <a:t>	</a:t>
            </a:r>
          </a:p>
          <a:p>
            <a:pPr>
              <a:buNone/>
            </a:pPr>
            <a:r>
              <a:rPr lang="de-DE" b="1" dirty="0"/>
              <a:t>	</a:t>
            </a:r>
            <a:r>
              <a:rPr lang="de-DE" b="1" dirty="0" smtClean="0"/>
              <a:t>Beispiele</a:t>
            </a:r>
            <a:r>
              <a:rPr lang="de-DE" dirty="0" smtClean="0"/>
              <a:t>: </a:t>
            </a:r>
          </a:p>
          <a:p>
            <a:pPr>
              <a:buNone/>
            </a:pPr>
            <a:r>
              <a:rPr lang="de-DE" dirty="0" smtClean="0"/>
              <a:t>	</a:t>
            </a:r>
            <a:r>
              <a:rPr lang="de-DE" sz="2200" dirty="0" smtClean="0">
                <a:solidFill>
                  <a:srgbClr val="00B050"/>
                </a:solidFill>
              </a:rPr>
              <a:t>Vatikanisches Konzil </a:t>
            </a:r>
          </a:p>
          <a:p>
            <a:pPr>
              <a:buNone/>
            </a:pPr>
            <a:r>
              <a:rPr lang="de-DE" sz="2200" dirty="0" smtClean="0">
                <a:solidFill>
                  <a:srgbClr val="00B050"/>
                </a:solidFill>
              </a:rPr>
              <a:t>	Jalta-Konferenz</a:t>
            </a:r>
          </a:p>
          <a:p>
            <a:pPr>
              <a:buNone/>
            </a:pPr>
            <a:r>
              <a:rPr lang="de-DE" sz="2200" smtClean="0">
                <a:solidFill>
                  <a:srgbClr val="00B050"/>
                </a:solidFill>
              </a:rPr>
              <a:t>	</a:t>
            </a:r>
            <a:endParaRPr lang="de-DE" sz="2200" dirty="0" smtClean="0">
              <a:solidFill>
                <a:srgbClr val="00B050"/>
              </a:solidFill>
            </a:endParaRPr>
          </a:p>
          <a:p>
            <a:pPr>
              <a:buNone/>
            </a:pPr>
            <a:r>
              <a:rPr lang="de-DE" dirty="0" smtClean="0"/>
              <a:t>   </a:t>
            </a:r>
          </a:p>
          <a:p>
            <a:endParaRPr lang="de-DE" dirty="0"/>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Gebräuchlicher Name - 2 </a:t>
            </a:r>
            <a:br>
              <a:rPr lang="de-DE" sz="2800" b="1" dirty="0" smtClean="0"/>
            </a:br>
            <a:r>
              <a:rPr lang="de-DE" sz="2400" b="1" dirty="0" smtClean="0">
                <a:solidFill>
                  <a:schemeClr val="bg1">
                    <a:lumMod val="50000"/>
                  </a:schemeClr>
                </a:solidFill>
              </a:rPr>
              <a:t>(RDA 11.2.2.5.4)</a:t>
            </a:r>
            <a:r>
              <a:rPr lang="de-DE" sz="2400" dirty="0" smtClean="0">
                <a:solidFill>
                  <a:schemeClr val="bg1">
                    <a:lumMod val="50000"/>
                  </a:schemeClr>
                </a:solidFill>
              </a:rPr>
              <a:t/>
            </a:r>
            <a:br>
              <a:rPr lang="de-DE" sz="2400" dirty="0" smtClean="0">
                <a:solidFill>
                  <a:schemeClr val="bg1">
                    <a:lumMod val="50000"/>
                  </a:schemeClr>
                </a:solidFill>
              </a:rPr>
            </a:br>
            <a:r>
              <a:rPr lang="de-DE" dirty="0" smtClean="0"/>
              <a:t> </a:t>
            </a:r>
            <a:endParaRPr lang="de-DE" dirty="0"/>
          </a:p>
        </p:txBody>
      </p:sp>
      <p:sp>
        <p:nvSpPr>
          <p:cNvPr id="7" name="Textplatzhalter 6"/>
          <p:cNvSpPr>
            <a:spLocks noGrp="1"/>
          </p:cNvSpPr>
          <p:nvPr>
            <p:ph type="body" sz="quarter" idx="13"/>
          </p:nvPr>
        </p:nvSpPr>
        <p:spPr/>
        <p:txBody>
          <a:bodyPr>
            <a:normAutofit lnSpcReduction="10000"/>
          </a:bodyPr>
          <a:lstStyle/>
          <a:p>
            <a:pPr lvl="0">
              <a:buFontTx/>
              <a:buChar char="-"/>
            </a:pPr>
            <a:r>
              <a:rPr lang="de-DE" b="1" dirty="0"/>
              <a:t>Neu nach RDA</a:t>
            </a:r>
            <a:r>
              <a:rPr lang="de-DE" dirty="0"/>
              <a:t>: Name der Körperschaft ist enthalten (es besteht aber keine Unterordnung) </a:t>
            </a:r>
            <a:r>
              <a:rPr lang="de-DE" dirty="0">
                <a:sym typeface="Wingdings" pitchFamily="2" charset="2"/>
              </a:rPr>
              <a:t> die Körperschaft gehört mit zum bevorzugten Namen</a:t>
            </a:r>
          </a:p>
          <a:p>
            <a:pPr lvl="0">
              <a:buNone/>
            </a:pPr>
            <a:r>
              <a:rPr lang="en-US" dirty="0">
                <a:sym typeface="Wingdings" pitchFamily="2" charset="2"/>
              </a:rPr>
              <a:t>	</a:t>
            </a:r>
            <a:r>
              <a:rPr lang="en-US" b="1" dirty="0" err="1">
                <a:sym typeface="Wingdings" pitchFamily="2" charset="2"/>
              </a:rPr>
              <a:t>Beispiel</a:t>
            </a:r>
            <a:r>
              <a:rPr lang="en-US" dirty="0">
                <a:sym typeface="Wingdings" pitchFamily="2" charset="2"/>
              </a:rPr>
              <a:t>: </a:t>
            </a:r>
          </a:p>
          <a:p>
            <a:pPr lvl="0">
              <a:buNone/>
            </a:pPr>
            <a:r>
              <a:rPr lang="en-US" dirty="0">
                <a:sym typeface="Wingdings" pitchFamily="2" charset="2"/>
              </a:rPr>
              <a:t>	</a:t>
            </a:r>
            <a:r>
              <a:rPr lang="en-US" dirty="0">
                <a:solidFill>
                  <a:srgbClr val="00B050"/>
                </a:solidFill>
                <a:sym typeface="Wingdings" pitchFamily="2" charset="2"/>
              </a:rPr>
              <a:t>FAO Technical Meeting on Coffee Production and Protection</a:t>
            </a:r>
          </a:p>
          <a:p>
            <a:pPr>
              <a:buNone/>
            </a:pPr>
            <a:r>
              <a:rPr lang="en-US" dirty="0">
                <a:sym typeface="Wingdings" pitchFamily="2" charset="2"/>
              </a:rPr>
              <a:t>- </a:t>
            </a:r>
            <a:r>
              <a:rPr lang="en-US" dirty="0">
                <a:solidFill>
                  <a:srgbClr val="00B050"/>
                </a:solidFill>
                <a:sym typeface="Wingdings" pitchFamily="2" charset="2"/>
              </a:rPr>
              <a:t>	</a:t>
            </a:r>
            <a:r>
              <a:rPr lang="de-DE" b="1" dirty="0">
                <a:sym typeface="Wingdings" pitchFamily="2" charset="2"/>
              </a:rPr>
              <a:t>Periodizität</a:t>
            </a:r>
            <a:r>
              <a:rPr lang="de-DE" dirty="0">
                <a:sym typeface="Wingdings" pitchFamily="2" charset="2"/>
              </a:rPr>
              <a:t>: Grundregel anwenden und im bevorzugten Namen berücksichtigen</a:t>
            </a:r>
          </a:p>
          <a:p>
            <a:pPr lvl="0">
              <a:buFontTx/>
              <a:buChar char="-"/>
            </a:pPr>
            <a:r>
              <a:rPr lang="de-DE" b="1" dirty="0">
                <a:sym typeface="Wingdings" pitchFamily="2" charset="2"/>
              </a:rPr>
              <a:t>Spezifischer Name </a:t>
            </a:r>
            <a:r>
              <a:rPr lang="de-DE" dirty="0">
                <a:sym typeface="Wingdings" pitchFamily="2" charset="2"/>
              </a:rPr>
              <a:t>wird weiterhin einem allgemeinen Namen vorgezogen</a:t>
            </a:r>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dirty="0" smtClean="0"/>
              <a:t/>
            </a:r>
            <a:br>
              <a:rPr lang="de-DE" dirty="0" smtClean="0"/>
            </a:br>
            <a:r>
              <a:rPr lang="de-DE" sz="2800" b="1" dirty="0" smtClean="0"/>
              <a:t>Untergeordnete Konferenzen – 1</a:t>
            </a:r>
            <a:br>
              <a:rPr lang="de-DE" sz="2800" b="1" dirty="0" smtClean="0"/>
            </a:br>
            <a:r>
              <a:rPr lang="de-DE" sz="2400" b="1" dirty="0" smtClean="0">
                <a:solidFill>
                  <a:schemeClr val="bg1">
                    <a:lumMod val="50000"/>
                  </a:schemeClr>
                </a:solidFill>
              </a:rPr>
              <a:t>(RDA 11.2.2.14) </a:t>
            </a:r>
            <a:r>
              <a:rPr lang="de-DE" sz="4000" dirty="0" smtClean="0"/>
              <a:t/>
            </a:r>
            <a:br>
              <a:rPr lang="de-DE" sz="4000" dirty="0" smtClean="0"/>
            </a:br>
            <a:r>
              <a:rPr lang="de-DE" dirty="0" smtClean="0"/>
              <a:t> </a:t>
            </a:r>
            <a:endParaRPr lang="de-DE" dirty="0"/>
          </a:p>
        </p:txBody>
      </p:sp>
      <p:sp>
        <p:nvSpPr>
          <p:cNvPr id="7" name="Textplatzhalter 6"/>
          <p:cNvSpPr>
            <a:spLocks noGrp="1"/>
          </p:cNvSpPr>
          <p:nvPr>
            <p:ph type="body" sz="quarter" idx="13"/>
          </p:nvPr>
        </p:nvSpPr>
        <p:spPr/>
        <p:txBody>
          <a:bodyPr>
            <a:normAutofit/>
          </a:bodyPr>
          <a:lstStyle/>
          <a:p>
            <a:pPr>
              <a:buFontTx/>
              <a:buChar char="-"/>
            </a:pPr>
            <a:r>
              <a:rPr lang="de-DE" sz="1900" b="1" dirty="0" smtClean="0">
                <a:sym typeface="Wingdings" pitchFamily="2" charset="2"/>
              </a:rPr>
              <a:t>RDA 11.2.2.14.2</a:t>
            </a:r>
            <a:r>
              <a:rPr lang="de-DE" sz="1900" dirty="0" smtClean="0">
                <a:sym typeface="Wingdings" pitchFamily="2" charset="2"/>
              </a:rPr>
              <a:t>: Name, der ein Wort enthält, das normalerweise eine administrative Überordnung vermuten lässt (z. B. </a:t>
            </a:r>
            <a:r>
              <a:rPr lang="de-DE" sz="1900" dirty="0" err="1" smtClean="0">
                <a:sym typeface="Wingdings" pitchFamily="2" charset="2"/>
              </a:rPr>
              <a:t>Committee</a:t>
            </a:r>
            <a:r>
              <a:rPr lang="de-DE" sz="1900" dirty="0" smtClean="0">
                <a:sym typeface="Wingdings" pitchFamily="2" charset="2"/>
              </a:rPr>
              <a:t>, </a:t>
            </a:r>
            <a:r>
              <a:rPr lang="de-DE" sz="1900" dirty="0" err="1" smtClean="0">
                <a:sym typeface="Wingdings" pitchFamily="2" charset="2"/>
              </a:rPr>
              <a:t>Commission</a:t>
            </a:r>
            <a:r>
              <a:rPr lang="de-DE" sz="1900" dirty="0" smtClean="0">
                <a:sym typeface="Wingdings" pitchFamily="2" charset="2"/>
              </a:rPr>
              <a:t>), vorausgesetzt, dass der Name der übergeordneten Körperschaft für die Identifizierung der untergeordneten Körperschaft benötigt wird. </a:t>
            </a:r>
          </a:p>
          <a:p>
            <a:pPr>
              <a:buNone/>
            </a:pPr>
            <a:r>
              <a:rPr lang="de-DE" sz="1900" dirty="0" smtClean="0">
                <a:sym typeface="Wingdings" pitchFamily="2" charset="2"/>
              </a:rPr>
              <a:t>	</a:t>
            </a:r>
            <a:r>
              <a:rPr lang="de-DE" sz="1900" b="1" dirty="0" smtClean="0">
                <a:sym typeface="Wingdings" pitchFamily="2" charset="2"/>
              </a:rPr>
              <a:t>Beispiel</a:t>
            </a:r>
            <a:r>
              <a:rPr lang="de-DE" sz="1900" dirty="0" smtClean="0">
                <a:sym typeface="Wingdings" pitchFamily="2" charset="2"/>
              </a:rPr>
              <a:t>:</a:t>
            </a:r>
          </a:p>
          <a:p>
            <a:pPr lvl="0">
              <a:buNone/>
            </a:pPr>
            <a:r>
              <a:rPr lang="de-DE" sz="1900" dirty="0" smtClean="0">
                <a:sym typeface="Wingdings" pitchFamily="2" charset="2"/>
              </a:rPr>
              <a:t>	</a:t>
            </a:r>
            <a:r>
              <a:rPr lang="en-US" sz="1900" dirty="0" smtClean="0">
                <a:solidFill>
                  <a:srgbClr val="00B050"/>
                </a:solidFill>
              </a:rPr>
              <a:t>International Dairy Congress (…). Organizing Committee</a:t>
            </a:r>
          </a:p>
          <a:p>
            <a:pPr lvl="0">
              <a:buNone/>
            </a:pPr>
            <a:r>
              <a:rPr lang="en-US" sz="1900" dirty="0" smtClean="0">
                <a:solidFill>
                  <a:srgbClr val="00B050"/>
                </a:solidFill>
              </a:rPr>
              <a:t>	</a:t>
            </a:r>
            <a:r>
              <a:rPr lang="en-US" sz="1900" u="sng" dirty="0" err="1" smtClean="0"/>
              <a:t>Vorlage</a:t>
            </a:r>
            <a:r>
              <a:rPr lang="en-US" sz="1900" dirty="0" smtClean="0"/>
              <a:t>: Organizing Committee</a:t>
            </a:r>
          </a:p>
          <a:p>
            <a:pPr lvl="0">
              <a:buNone/>
            </a:pPr>
            <a:endParaRPr lang="en-US" sz="1900" dirty="0" smtClean="0"/>
          </a:p>
          <a:p>
            <a:pPr lvl="0">
              <a:buNone/>
            </a:pPr>
            <a:r>
              <a:rPr lang="en-US" sz="1900" dirty="0" smtClean="0"/>
              <a:t>	</a:t>
            </a:r>
            <a:r>
              <a:rPr lang="en-US" sz="1900" dirty="0" err="1" smtClean="0"/>
              <a:t>Erfassung</a:t>
            </a:r>
            <a:r>
              <a:rPr lang="en-US" sz="1900" dirty="0" smtClean="0"/>
              <a:t> in Aleph: 111 $e International Dairy Congress  				       $b Organizing Committee</a:t>
            </a:r>
          </a:p>
          <a:p>
            <a:pPr lvl="0">
              <a:buNone/>
            </a:pPr>
            <a:endParaRPr lang="en-US" sz="1900" dirty="0" smtClean="0">
              <a:solidFill>
                <a:srgbClr val="00B050"/>
              </a:solidFill>
            </a:endParaRPr>
          </a:p>
          <a:p>
            <a:endParaRPr lang="de-DE" dirty="0" smtClean="0"/>
          </a:p>
          <a:p>
            <a:endParaRPr lang="de-DE" dirty="0"/>
          </a:p>
        </p:txBody>
      </p:sp>
    </p:spTree>
    <p:extLst>
      <p:ext uri="{BB962C8B-B14F-4D97-AF65-F5344CB8AC3E}">
        <p14:creationId xmlns:p14="http://schemas.microsoft.com/office/powerpoint/2010/main" val="2431004581"/>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1889</Words>
  <Application>Microsoft Office PowerPoint</Application>
  <PresentationFormat>Bildschirmpräsentation (4:3)</PresentationFormat>
  <Paragraphs>365</Paragraphs>
  <Slides>25</Slides>
  <Notes>25</Notes>
  <HiddenSlides>0</HiddenSlides>
  <MMClips>0</MMClips>
  <ScaleCrop>false</ScaleCrop>
  <HeadingPairs>
    <vt:vector size="4" baseType="variant">
      <vt:variant>
        <vt:lpstr>Design</vt:lpstr>
      </vt:variant>
      <vt:variant>
        <vt:i4>1</vt:i4>
      </vt:variant>
      <vt:variant>
        <vt:lpstr>Folientitel</vt:lpstr>
      </vt:variant>
      <vt:variant>
        <vt:i4>25</vt:i4>
      </vt:variant>
    </vt:vector>
  </HeadingPairs>
  <TitlesOfParts>
    <vt:vector size="26" baseType="lpstr">
      <vt:lpstr>Larissa</vt:lpstr>
      <vt:lpstr>Konferenzen </vt:lpstr>
      <vt:lpstr>Liste der relevanten RDA-Kapitel </vt:lpstr>
      <vt:lpstr>Aus dem RDA-Glossar</vt:lpstr>
      <vt:lpstr>Generelle Ansetzung von Konferenzen </vt:lpstr>
      <vt:lpstr> Bevorzugter Name der Konferenz – 1  (RDA 11.2.2)   </vt:lpstr>
      <vt:lpstr> Bevorzugter Name der Konferenz – 2 (RDA 11.2.2)   </vt:lpstr>
      <vt:lpstr> Gebräuchlicher Name - 1  (RDA 11.2.2.5.4)   </vt:lpstr>
      <vt:lpstr> Gebräuchlicher Name - 2  (RDA 11.2.2.5.4)  </vt:lpstr>
      <vt:lpstr> Untergeordnete Konferenzen – 1 (RDA 11.2.2.14)   </vt:lpstr>
      <vt:lpstr> Untergeordnete Konferenzen – 2 (RDA 11.2.2.14)   </vt:lpstr>
      <vt:lpstr> Untergeordnete Konferenzen – 3 (RDA 11.2.2.14)   </vt:lpstr>
      <vt:lpstr> Abweichender Name – 1 (RDA 11.2.3)   </vt:lpstr>
      <vt:lpstr> Abweichender Name - 2  (RDA 11.2.3)   </vt:lpstr>
      <vt:lpstr> Regeln für Zählung, Datum und Ort einer Konferenz etc. - 1  </vt:lpstr>
      <vt:lpstr> Regeln für Zählung, Datum und Ort einer Konferenz etc. - 2  </vt:lpstr>
      <vt:lpstr> Bildung des normierten Sucheinstiegs einer Konferenz - 1  </vt:lpstr>
      <vt:lpstr> Bildung des normierten Sucheinstiegs einer Konferenz - 2  </vt:lpstr>
      <vt:lpstr> Bildung des normierten Sucheinstiegs einer Konferenz - 3  </vt:lpstr>
      <vt:lpstr> Bildung des normierten Sucheinstiegs einer Konferenz - 4  </vt:lpstr>
      <vt:lpstr> Bildung des normierten Sucheinstiegs einer Konferenz - 5  </vt:lpstr>
      <vt:lpstr> Bildung des normierten Sucheinstiegs einer Konferenz - 6  </vt:lpstr>
      <vt:lpstr> Bildung des normierten Sucheinstiegs einer Konferenz – 7  </vt:lpstr>
      <vt:lpstr> Bildung des normierten Sucheinstiegs einer Konferenz - 8  </vt:lpstr>
      <vt:lpstr> Erfassung für die Formalerschließung erst ab dem RDA-Umstieg 2015  </vt:lpstr>
      <vt:lpstr>Was ist neu mit RDA? (speziell nur im Bereich Konferenzen)</vt:lpstr>
    </vt:vector>
  </TitlesOfParts>
  <Company>Deutsche Nationalbibliothek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Ingeborg Töpler</dc:creator>
  <cp:lastModifiedBy>Barbara Niegisch</cp:lastModifiedBy>
  <cp:revision>200</cp:revision>
  <dcterms:created xsi:type="dcterms:W3CDTF">2014-02-18T07:01:40Z</dcterms:created>
  <dcterms:modified xsi:type="dcterms:W3CDTF">2014-09-09T09:16:24Z</dcterms:modified>
</cp:coreProperties>
</file>