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5" r:id="rId2"/>
    <p:sldId id="259" r:id="rId3"/>
    <p:sldId id="390" r:id="rId4"/>
    <p:sldId id="393" r:id="rId5"/>
    <p:sldId id="287" r:id="rId6"/>
    <p:sldId id="389" r:id="rId7"/>
    <p:sldId id="355" r:id="rId8"/>
    <p:sldId id="333" r:id="rId9"/>
    <p:sldId id="302" r:id="rId10"/>
    <p:sldId id="395" r:id="rId11"/>
    <p:sldId id="303" r:id="rId12"/>
    <p:sldId id="306" r:id="rId13"/>
    <p:sldId id="406" r:id="rId14"/>
    <p:sldId id="364" r:id="rId15"/>
    <p:sldId id="307" r:id="rId16"/>
    <p:sldId id="335" r:id="rId17"/>
    <p:sldId id="368" r:id="rId18"/>
    <p:sldId id="401" r:id="rId19"/>
    <p:sldId id="402" r:id="rId20"/>
    <p:sldId id="403" r:id="rId21"/>
    <p:sldId id="358" r:id="rId22"/>
    <p:sldId id="329" r:id="rId23"/>
    <p:sldId id="380" r:id="rId24"/>
    <p:sldId id="308" r:id="rId25"/>
    <p:sldId id="337" r:id="rId26"/>
    <p:sldId id="372" r:id="rId27"/>
    <p:sldId id="359" r:id="rId28"/>
    <p:sldId id="373" r:id="rId29"/>
    <p:sldId id="374" r:id="rId30"/>
    <p:sldId id="375" r:id="rId31"/>
    <p:sldId id="379" r:id="rId32"/>
    <p:sldId id="381" r:id="rId33"/>
    <p:sldId id="382" r:id="rId34"/>
    <p:sldId id="330" r:id="rId35"/>
    <p:sldId id="376" r:id="rId36"/>
    <p:sldId id="396" r:id="rId37"/>
    <p:sldId id="310" r:id="rId38"/>
    <p:sldId id="311" r:id="rId39"/>
    <p:sldId id="404" r:id="rId40"/>
    <p:sldId id="326" r:id="rId41"/>
    <p:sldId id="366" r:id="rId42"/>
    <p:sldId id="385" r:id="rId43"/>
    <p:sldId id="365" r:id="rId44"/>
    <p:sldId id="400" r:id="rId45"/>
    <p:sldId id="405" r:id="rId46"/>
    <p:sldId id="377" r:id="rId47"/>
    <p:sldId id="388" r:id="rId48"/>
    <p:sldId id="378" r:id="rId49"/>
    <p:sldId id="398" r:id="rId5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86" autoAdjust="0"/>
    <p:restoredTop sz="92189" autoAdjust="0"/>
  </p:normalViewPr>
  <p:slideViewPr>
    <p:cSldViewPr>
      <p:cViewPr>
        <p:scale>
          <a:sx n="70" d="100"/>
          <a:sy n="70" d="100"/>
        </p:scale>
        <p:origin x="-1589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8FDB8F-0336-49A4-9BCF-6DA8548D5854}" type="datetimeFigureOut">
              <a:rPr lang="de-DE"/>
              <a:pPr>
                <a:defRPr/>
              </a:pPr>
              <a:t>16.02.2016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3257C-3B97-4883-845B-48AC647C80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774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0B8701-0EC6-4CF0-9C34-4D5B36359C0B}" type="datetimeFigureOut">
              <a:rPr lang="de-DE"/>
              <a:pPr>
                <a:defRPr/>
              </a:pPr>
              <a:t>16.02.2016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8777A-8948-4E92-84FE-AA7866B942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5485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3854DA-8367-4A2D-A5E4-5C0CECC02273}" type="slidenum">
              <a:rPr lang="de-DE" altLang="de-DE">
                <a:solidFill>
                  <a:srgbClr val="000000"/>
                </a:solidFill>
              </a:rPr>
              <a:pPr/>
              <a:t>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2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658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Immer einen Personensatz , niemals</a:t>
            </a:r>
            <a:r>
              <a:rPr lang="de-DE" baseline="0" dirty="0" smtClean="0"/>
              <a:t> einen Namensatz verknüpfen!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76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Abweichende Titel von Werknormdatensätzen können nur im Normdatensatz erfasst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243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381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Acta </a:t>
            </a:r>
            <a:r>
              <a:rPr lang="de-DE" dirty="0" err="1" smtClean="0"/>
              <a:t>Apostolicae</a:t>
            </a:r>
            <a:r>
              <a:rPr lang="de-DE" dirty="0" smtClean="0"/>
              <a:t> </a:t>
            </a:r>
            <a:r>
              <a:rPr lang="de-DE" dirty="0" err="1" smtClean="0"/>
              <a:t>Sedis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502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46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6754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Oberbegriff</a:t>
            </a:r>
            <a:r>
              <a:rPr lang="de-DE" baseline="0" dirty="0" smtClean="0"/>
              <a:t> in 550 kann weiterhin zusätzlich erfasst werden, 380 und 550 mit gleichem Inhalt wenig sinnvoll, 380 KANN auch vergeben werden, wenn kein identifizierendes Merkmal ergänzt werden muss.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675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675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238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Personen 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33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134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141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3" indent="-2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97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56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14" indent="-2285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73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32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91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4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14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6119812" cy="365125"/>
          </a:xfrm>
        </p:spPr>
        <p:txBody>
          <a:bodyPr/>
          <a:lstStyle>
            <a:lvl1pPr algn="l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235825" y="6376988"/>
            <a:ext cx="1450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5AABF1-B78F-4BEE-8BD7-55374FA277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3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8313" y="6381750"/>
            <a:ext cx="626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b.de/SharedDocs/Downloads/DE/DNB/standardisierung/inhaltserschliessung/gndCodes.pdf?__blob=publicationFile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b.de/SharedDocs/Downloads/DE/DNB/standardisierung/inhaltserschliessung/gndCodes.pdf?__blob=publicationFil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nb.de/download/attachments/106927515/EH-W-01.pdf?version=2&amp;modificationDate=1443615743000&amp;api=v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b-bvb.de/web/b3kat/gnd-anwendungsbestimmungen" TargetMode="External"/><Relationship Id="rId5" Type="http://schemas.openxmlformats.org/officeDocument/2006/relationships/hyperlink" Target="https://wiki.dnb.de/download/attachments/106927515/EH-W-07.pdf?version=2&amp;modificationDate=1443615743000&amp;api=v2" TargetMode="External"/><Relationship Id="rId4" Type="http://schemas.openxmlformats.org/officeDocument/2006/relationships/hyperlink" Target="https://wiki.dnb.de/download/attachments/106927515/EH-W-06.pdf?version=2&amp;modificationDate=1448017506000&amp;api=v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nb.de/download/attachments/94676199/Standardelemente-Set_Normdaten_1.3.pdf?version=1&amp;modificationDate=1439284744000&amp;api=v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188" y="1041400"/>
            <a:ext cx="8032750" cy="3529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1692275" y="2781300"/>
            <a:ext cx="6057900" cy="165258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altLang="de-DE" sz="3200" b="1" dirty="0" smtClean="0">
                <a:ea typeface="Verdana" pitchFamily="34" charset="0"/>
                <a:cs typeface="Verdana" pitchFamily="34" charset="0"/>
              </a:rPr>
              <a:t>Schulungsunterlagen der</a:t>
            </a:r>
            <a:br>
              <a:rPr lang="de-DE" altLang="de-DE" sz="3200" b="1" dirty="0" smtClean="0">
                <a:ea typeface="Verdana" pitchFamily="34" charset="0"/>
                <a:cs typeface="Verdana" pitchFamily="34" charset="0"/>
              </a:rPr>
            </a:br>
            <a:r>
              <a:rPr lang="de-DE" altLang="de-DE" sz="3200" b="1" dirty="0" smtClean="0">
                <a:ea typeface="Verdana" pitchFamily="34" charset="0"/>
                <a:cs typeface="Verdana" pitchFamily="34" charset="0"/>
              </a:rPr>
              <a:t>AG RDA</a:t>
            </a:r>
          </a:p>
        </p:txBody>
      </p:sp>
      <p:pic>
        <p:nvPicPr>
          <p:cNvPr id="307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71575"/>
            <a:ext cx="985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12875"/>
            <a:ext cx="1522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71650"/>
            <a:ext cx="1647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420938"/>
            <a:ext cx="158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057525"/>
            <a:ext cx="1028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60800"/>
            <a:ext cx="585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338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Grafik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814888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>
            <a:fillRect/>
          </a:stretch>
        </p:blipFill>
        <p:spPr bwMode="auto">
          <a:xfrm>
            <a:off x="4138613" y="5045075"/>
            <a:ext cx="1358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29175"/>
            <a:ext cx="2165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1362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4600"/>
            <a:ext cx="1403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08325"/>
            <a:ext cx="1346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Grafik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177925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uppieren 8"/>
          <p:cNvGrpSpPr>
            <a:grpSpLocks/>
          </p:cNvGrpSpPr>
          <p:nvPr/>
        </p:nvGrpSpPr>
        <p:grpSpPr bwMode="auto">
          <a:xfrm>
            <a:off x="949325" y="1700213"/>
            <a:ext cx="2378075" cy="400050"/>
            <a:chOff x="948867" y="1700808"/>
            <a:chExt cx="2378195" cy="400110"/>
          </a:xfrm>
        </p:grpSpPr>
        <p:sp>
          <p:nvSpPr>
            <p:cNvPr id="3092" name="Textfeld 3"/>
            <p:cNvSpPr txBox="1">
              <a:spLocks noChangeArrowheads="1"/>
            </p:cNvSpPr>
            <p:nvPr/>
          </p:nvSpPr>
          <p:spPr bwMode="auto">
            <a:xfrm>
              <a:off x="1259632" y="1700808"/>
              <a:ext cx="2067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b="1">
                  <a:solidFill>
                    <a:srgbClr val="000000"/>
                  </a:solidFill>
                </a:rPr>
                <a:t>Vertretungen der Öffentlichen Bibliotheken</a:t>
              </a:r>
            </a:p>
          </p:txBody>
        </p:sp>
        <p:pic>
          <p:nvPicPr>
            <p:cNvPr id="3093" name="Grafik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67" y="1709892"/>
              <a:ext cx="3107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1" name="Grafik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17175" b="17717"/>
          <a:stretch>
            <a:fillRect/>
          </a:stretch>
        </p:blipFill>
        <p:spPr bwMode="auto">
          <a:xfrm>
            <a:off x="677863" y="2349500"/>
            <a:ext cx="1651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532607" y="6381328"/>
            <a:ext cx="667226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/>
              <a:t>Bevorzugter Titel des Werks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normierter Sucheinstieg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19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6454"/>
            <a:ext cx="8640960" cy="834273"/>
          </a:xfrm>
        </p:spPr>
        <p:txBody>
          <a:bodyPr/>
          <a:lstStyle/>
          <a:p>
            <a:pPr algn="ctr"/>
            <a:r>
              <a:rPr lang="de-DE" dirty="0" smtClean="0"/>
              <a:t>Bevorzugter Titel des Werks und normierter Sucheinstieg - 1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bevorzugte Titel des Werks 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6.2.2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 ist der Titel oder die Titelform, der/die gewählt wurde, um das Werk zu identifizieren. 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Als bevorzugter Titel wird in der Regel ein Titel in der Originalsprache verwendet.</a:t>
            </a: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Der bevorzugte Titel bildet auch die Grundlage für den normierten Sucheinstieg 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6.27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19.2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07943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868958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263927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536" y="1196752"/>
            <a:ext cx="8136904" cy="4824536"/>
          </a:xfrm>
        </p:spPr>
        <p:txBody>
          <a:bodyPr/>
          <a:lstStyle/>
          <a:p>
            <a:endParaRPr lang="de-DE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Hat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das Werk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keinen geistigen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Schöpfer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(anonymes Werk),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6.27.1.8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), dann besteht der normierte Sucheinstieg nur aus dem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bevorzugten Titel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für das Werk (und ggf. identifizierenden Merkmalen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Erfassung in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Aleph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-Feld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130 $t</a:t>
            </a:r>
          </a:p>
          <a:p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Beispiele:</a:t>
            </a:r>
          </a:p>
          <a:p>
            <a:pPr marL="0" indent="0">
              <a:buNone/>
            </a:pPr>
            <a:r>
              <a:rPr lang="de-DE" sz="1800" b="1" dirty="0" smtClean="0"/>
              <a:t>	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b="1" dirty="0" smtClean="0"/>
              <a:t>130 $t</a:t>
            </a:r>
            <a:r>
              <a:rPr lang="de-DE" sz="1800" dirty="0" smtClean="0"/>
              <a:t> Farbe tut gut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b="1" dirty="0" smtClean="0"/>
              <a:t>130 $t</a:t>
            </a:r>
            <a:r>
              <a:rPr lang="de-DE" sz="1800" dirty="0"/>
              <a:t> &lt;&lt;Le&gt;&gt; Robert </a:t>
            </a:r>
            <a:r>
              <a:rPr lang="de-DE" sz="1800" dirty="0" err="1"/>
              <a:t>junior</a:t>
            </a:r>
            <a:r>
              <a:rPr lang="de-DE" sz="1800" dirty="0"/>
              <a:t> </a:t>
            </a:r>
            <a:r>
              <a:rPr lang="de-DE" sz="1800" dirty="0" err="1"/>
              <a:t>illustré</a:t>
            </a:r>
            <a:r>
              <a:rPr lang="de-DE" sz="2000" dirty="0"/>
              <a:t>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623967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08"/>
            <a:ext cx="8604448" cy="63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95728" y="1124744"/>
            <a:ext cx="21602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Satzschablone zum Erfassen eines anonymen Werks</a:t>
            </a:r>
          </a:p>
        </p:txBody>
      </p:sp>
    </p:spTree>
    <p:extLst>
      <p:ext uri="{BB962C8B-B14F-4D97-AF65-F5344CB8AC3E}">
        <p14:creationId xmlns:p14="http://schemas.microsoft.com/office/powerpoint/2010/main" val="489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" b="-458"/>
          <a:stretch/>
        </p:blipFill>
        <p:spPr bwMode="auto">
          <a:xfrm>
            <a:off x="96464" y="27961"/>
            <a:ext cx="9036497" cy="68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links 5"/>
          <p:cNvSpPr/>
          <p:nvPr/>
        </p:nvSpPr>
        <p:spPr>
          <a:xfrm>
            <a:off x="5796136" y="3049200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48164" y="1412776"/>
            <a:ext cx="22682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Vollständiger Satz</a:t>
            </a:r>
          </a:p>
        </p:txBody>
      </p:sp>
    </p:spTree>
    <p:extLst>
      <p:ext uri="{BB962C8B-B14F-4D97-AF65-F5344CB8AC3E}">
        <p14:creationId xmlns:p14="http://schemas.microsoft.com/office/powerpoint/2010/main" val="3402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3778"/>
            <a:ext cx="8856984" cy="1012974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640960" cy="5328592"/>
          </a:xfrm>
        </p:spPr>
        <p:txBody>
          <a:bodyPr/>
          <a:lstStyle/>
          <a:p>
            <a:endParaRPr lang="de-DE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Kein anonymes Werk</a:t>
            </a:r>
            <a:r>
              <a:rPr lang="de-DE" sz="18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Erfasst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werden muss das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Unterfeld 1XX $t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mit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dem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bevorzugten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Titel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und allen weiteren benötigten Unterfeldern</a:t>
            </a:r>
          </a:p>
          <a:p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Werke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de-DE" sz="18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geistigen Schöpfer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Person, Familie, Körperschaft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werden unter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dem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geistigen Schöpfer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erfasst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(mehrere: der hauptverantwortliche oder zuerst genannte)</a:t>
            </a: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Dieser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wird mit dem entsprechenden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bestehenden GND-Satz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5XX-Feld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als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in Beziehung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stehend verknüpft und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mit einem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geeigneten $4-Code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für geistige Schöpfer codiert </a:t>
            </a:r>
          </a:p>
          <a:p>
            <a:pPr lvl="1"/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aut1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(Verfasser), </a:t>
            </a:r>
          </a:p>
          <a:p>
            <a:pPr lvl="1"/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kom1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(Komponist)</a:t>
            </a:r>
          </a:p>
          <a:p>
            <a:pPr lvl="1"/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kue1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(Künstler).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Diese Codes generieren beim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Abspeichern des Datensatzes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Besetzung der Felder 1XX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(und ggf.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4XX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15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784976" cy="868958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Person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geistiger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Schöpfer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US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100 </a:t>
            </a: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$p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Austen, Jane </a:t>
            </a: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d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1775-1817 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622300" algn="l"/>
              </a:tabLst>
            </a:pP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	$t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Pride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prejudice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500 $p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Austen, Jane </a:t>
            </a: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1775-1817 </a:t>
            </a: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aut1 </a:t>
            </a: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sz="1800" b="1" dirty="0"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(DE-588)… </a:t>
            </a:r>
            <a:r>
              <a:rPr lang="en-US" sz="2000" dirty="0"/>
              <a:t>	</a:t>
            </a:r>
          </a:p>
          <a:p>
            <a:pPr marL="0" indent="0">
              <a:buNone/>
              <a:tabLst>
                <a:tab pos="622300" algn="l"/>
              </a:tabLst>
            </a:pPr>
            <a:endParaRPr lang="en-US" sz="20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16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40160"/>
            <a:ext cx="199550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69597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747"/>
            <a:ext cx="8136903" cy="63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72008" y="54279"/>
            <a:ext cx="8964488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18</a:t>
            </a:fld>
            <a:endParaRPr lang="de-DE" altLang="de-DE"/>
          </a:p>
        </p:txBody>
      </p:sp>
      <p:sp>
        <p:nvSpPr>
          <p:cNvPr id="7" name="Pfeil nach links 6"/>
          <p:cNvSpPr/>
          <p:nvPr/>
        </p:nvSpPr>
        <p:spPr>
          <a:xfrm>
            <a:off x="3851920" y="1556792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>
            <a:off x="3851920" y="2492896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/>
          <p:cNvSpPr/>
          <p:nvPr/>
        </p:nvSpPr>
        <p:spPr>
          <a:xfrm>
            <a:off x="3347864" y="3501008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148064" y="332656"/>
            <a:ext cx="3600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Bevorzugten Titel des Werks in Unterfeld t in den Feldern 100 und 400 erfassen und Verknüpfung mit der Person in Feld 500 herstellen.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69597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105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7995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8" b="13712"/>
          <a:stretch/>
        </p:blipFill>
        <p:spPr bwMode="auto">
          <a:xfrm>
            <a:off x="72008" y="44652"/>
            <a:ext cx="7884368" cy="64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20072" y="332656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Speichern 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 Fernzugriff</a:t>
            </a:r>
          </a:p>
        </p:txBody>
      </p:sp>
    </p:spTree>
    <p:extLst>
      <p:ext uri="{BB962C8B-B14F-4D97-AF65-F5344CB8AC3E}">
        <p14:creationId xmlns:p14="http://schemas.microsoft.com/office/powerpoint/2010/main" val="21372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Werknormdatensätze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Werke allgemein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09574" y="549275"/>
            <a:ext cx="4594474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GND Werknormdatensätze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6" name="Rechteck 5"/>
          <p:cNvSpPr/>
          <p:nvPr/>
        </p:nvSpPr>
        <p:spPr>
          <a:xfrm>
            <a:off x="409575" y="1164550"/>
            <a:ext cx="26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B3Kat: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 2016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6" b="17279"/>
          <a:stretch/>
        </p:blipFill>
        <p:spPr bwMode="auto">
          <a:xfrm>
            <a:off x="35496" y="51767"/>
            <a:ext cx="8856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7995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6" name="Pfeil nach links 5"/>
          <p:cNvSpPr/>
          <p:nvPr/>
        </p:nvSpPr>
        <p:spPr>
          <a:xfrm>
            <a:off x="4139952" y="1988840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>
            <a:off x="4139952" y="2625259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652120" y="1484784"/>
            <a:ext cx="28803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Person aus Feld 500 wurde beim Abspeichern automatisch in den Feldern 100 und 400 ergänzt.</a:t>
            </a:r>
          </a:p>
        </p:txBody>
      </p:sp>
    </p:spTree>
    <p:extLst>
      <p:ext uri="{BB962C8B-B14F-4D97-AF65-F5344CB8AC3E}">
        <p14:creationId xmlns:p14="http://schemas.microsoft.com/office/powerpoint/2010/main" val="309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215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21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4788024" y="1700808"/>
            <a:ext cx="33843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Derselbe Satz nach Ergänzung der Sacherschließungsfelder</a:t>
            </a:r>
          </a:p>
        </p:txBody>
      </p:sp>
      <p:sp>
        <p:nvSpPr>
          <p:cNvPr id="18" name="Pfeil nach links 17"/>
          <p:cNvSpPr/>
          <p:nvPr/>
        </p:nvSpPr>
        <p:spPr>
          <a:xfrm>
            <a:off x="3167586" y="980728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links 20"/>
          <p:cNvSpPr/>
          <p:nvPr/>
        </p:nvSpPr>
        <p:spPr>
          <a:xfrm>
            <a:off x="3167586" y="1124744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links 21"/>
          <p:cNvSpPr/>
          <p:nvPr/>
        </p:nvSpPr>
        <p:spPr>
          <a:xfrm>
            <a:off x="3167586" y="1268760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links 22"/>
          <p:cNvSpPr/>
          <p:nvPr/>
        </p:nvSpPr>
        <p:spPr>
          <a:xfrm>
            <a:off x="3167586" y="2563606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links 23"/>
          <p:cNvSpPr/>
          <p:nvPr/>
        </p:nvSpPr>
        <p:spPr>
          <a:xfrm>
            <a:off x="3950707" y="4716760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links 24"/>
          <p:cNvSpPr/>
          <p:nvPr/>
        </p:nvSpPr>
        <p:spPr>
          <a:xfrm>
            <a:off x="3950707" y="5157192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11"/>
          <p:cNvSpPr/>
          <p:nvPr/>
        </p:nvSpPr>
        <p:spPr>
          <a:xfrm>
            <a:off x="3950707" y="3888000"/>
            <a:ext cx="504056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8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784976" cy="1012974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640960" cy="532859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1800" dirty="0" smtClean="0"/>
              <a:t>Beziehungen </a:t>
            </a:r>
            <a:r>
              <a:rPr lang="de-DE" sz="1800" dirty="0"/>
              <a:t>zu </a:t>
            </a:r>
            <a:r>
              <a:rPr lang="de-DE" sz="1800" b="1" dirty="0"/>
              <a:t>weiteren geistigen Schöpfern </a:t>
            </a:r>
            <a:r>
              <a:rPr lang="de-DE" sz="1800" dirty="0"/>
              <a:t>können zusätzlich erfasst werden, </a:t>
            </a:r>
          </a:p>
          <a:p>
            <a:r>
              <a:rPr lang="de-DE" sz="1800" dirty="0"/>
              <a:t>$</a:t>
            </a:r>
            <a:r>
              <a:rPr lang="de-DE" sz="1800" dirty="0" smtClean="0"/>
              <a:t>4-Codes </a:t>
            </a:r>
            <a:r>
              <a:rPr lang="de-DE" sz="1800" dirty="0"/>
              <a:t>sind hier : </a:t>
            </a:r>
            <a:r>
              <a:rPr lang="de-DE" sz="1800" dirty="0" err="1"/>
              <a:t>auta</a:t>
            </a:r>
            <a:r>
              <a:rPr lang="de-DE" sz="1800" dirty="0"/>
              <a:t>, </a:t>
            </a:r>
            <a:r>
              <a:rPr lang="de-DE" sz="1800" dirty="0" err="1"/>
              <a:t>koma</a:t>
            </a:r>
            <a:r>
              <a:rPr lang="de-DE" sz="1800" dirty="0"/>
              <a:t>, </a:t>
            </a:r>
            <a:r>
              <a:rPr lang="de-DE" sz="1800" dirty="0" err="1"/>
              <a:t>kuea</a:t>
            </a:r>
            <a:r>
              <a:rPr lang="de-DE" sz="1800" dirty="0"/>
              <a:t> </a:t>
            </a:r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b="1" dirty="0"/>
              <a:t>Sonstige Personen </a:t>
            </a:r>
            <a:r>
              <a:rPr lang="de-DE" sz="1800" dirty="0"/>
              <a:t>können als in Beziehung stehend erfasst werden und mit einem geeigneten Code aus der </a:t>
            </a:r>
            <a:r>
              <a:rPr lang="de-DE" sz="1800" dirty="0">
                <a:hlinkClick r:id="rId2"/>
              </a:rPr>
              <a:t>Liste der GND-Codes für Beziehungen</a:t>
            </a:r>
            <a:r>
              <a:rPr lang="de-DE" sz="1800" dirty="0"/>
              <a:t> gekennzeichnet </a:t>
            </a:r>
            <a:r>
              <a:rPr lang="de-DE" sz="1800" dirty="0" smtClean="0"/>
              <a:t>werden.</a:t>
            </a:r>
          </a:p>
          <a:p>
            <a:endParaRPr lang="de-DE" sz="1800" dirty="0"/>
          </a:p>
          <a:p>
            <a:pPr lvl="1"/>
            <a:r>
              <a:rPr lang="de-DE" sz="1400" dirty="0" smtClean="0"/>
              <a:t>Beispiele: 	bete (beteiligte Person)	</a:t>
            </a:r>
          </a:p>
          <a:p>
            <a:pPr marL="1828800" lvl="4" indent="0">
              <a:buNone/>
            </a:pPr>
            <a:r>
              <a:rPr lang="de-DE" sz="1400" dirty="0" err="1" smtClean="0"/>
              <a:t>regi</a:t>
            </a:r>
            <a:r>
              <a:rPr lang="de-DE" sz="1400" dirty="0" smtClean="0"/>
              <a:t> (Regisseur)</a:t>
            </a:r>
          </a:p>
          <a:p>
            <a:pPr lvl="4"/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07943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22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23</a:t>
            </a:fld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92"/>
          <a:stretch/>
        </p:blipFill>
        <p:spPr bwMode="auto">
          <a:xfrm>
            <a:off x="74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links 5"/>
          <p:cNvSpPr/>
          <p:nvPr/>
        </p:nvSpPr>
        <p:spPr>
          <a:xfrm>
            <a:off x="4139952" y="5013176"/>
            <a:ext cx="43946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8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940966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7995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24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48292"/>
              </p:ext>
            </p:extLst>
          </p:nvPr>
        </p:nvGraphicFramePr>
        <p:xfrm>
          <a:off x="323527" y="1268761"/>
          <a:ext cx="8208912" cy="5084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9"/>
                <a:gridCol w="2160239"/>
                <a:gridCol w="2736304"/>
              </a:tblGrid>
              <a:tr h="75446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Geistiger</a:t>
                      </a:r>
                      <a:r>
                        <a:rPr lang="de-DE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Schöpfer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-Feld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$4code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410522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 oder Familie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500 $p/$P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aut1</a:t>
                      </a:r>
                      <a:b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kom1</a:t>
                      </a:r>
                      <a:b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kue1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410522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Körperschaft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510 $k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aut1</a:t>
                      </a:r>
                      <a:b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kom1</a:t>
                      </a:r>
                      <a:b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kue1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5446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Gebietskörperschaft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551 $g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aut1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5446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Konferenz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511 $e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aut1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3778"/>
            <a:ext cx="9144000" cy="1301006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40960" cy="4968552"/>
          </a:xfrm>
        </p:spPr>
        <p:txBody>
          <a:bodyPr/>
          <a:lstStyle/>
          <a:p>
            <a:r>
              <a:rPr lang="de-DE" sz="1800" dirty="0" smtClean="0"/>
              <a:t>Dasselbe gilt für </a:t>
            </a:r>
            <a:r>
              <a:rPr lang="de-DE" sz="1800" b="1" dirty="0" smtClean="0"/>
              <a:t>Körperschaften</a:t>
            </a:r>
            <a:r>
              <a:rPr lang="de-DE" sz="1800" dirty="0" smtClean="0"/>
              <a:t>:</a:t>
            </a:r>
          </a:p>
          <a:p>
            <a:r>
              <a:rPr lang="de-DE" sz="1800" dirty="0" smtClean="0"/>
              <a:t>Erfassung  </a:t>
            </a:r>
            <a:r>
              <a:rPr lang="de-DE" sz="1800" dirty="0"/>
              <a:t>einer in Beziehung stehenden Körperschaft </a:t>
            </a:r>
            <a:endParaRPr lang="de-DE" sz="1800" b="1" dirty="0"/>
          </a:p>
          <a:p>
            <a:r>
              <a:rPr lang="de-DE" sz="1800" dirty="0">
                <a:sym typeface="Wingdings" panose="05000000000000000000" pitchFamily="2" charset="2"/>
              </a:rPr>
              <a:t>Körperschaft  </a:t>
            </a:r>
            <a:r>
              <a:rPr lang="de-DE" sz="1800" dirty="0" err="1">
                <a:sym typeface="Wingdings" panose="05000000000000000000" pitchFamily="2" charset="2"/>
              </a:rPr>
              <a:t>Aleph</a:t>
            </a:r>
            <a:r>
              <a:rPr lang="de-DE" sz="1800" dirty="0">
                <a:sym typeface="Wingdings" panose="05000000000000000000" pitchFamily="2" charset="2"/>
              </a:rPr>
              <a:t>-Feld </a:t>
            </a:r>
            <a:r>
              <a:rPr lang="de-DE" sz="1800" b="1" dirty="0" smtClean="0">
                <a:sym typeface="Wingdings" panose="05000000000000000000" pitchFamily="2" charset="2"/>
              </a:rPr>
              <a:t>510 </a:t>
            </a:r>
            <a:r>
              <a:rPr lang="de-DE" sz="1800" dirty="0" smtClean="0">
                <a:sym typeface="Wingdings" panose="05000000000000000000" pitchFamily="2" charset="2"/>
              </a:rPr>
              <a:t>(Titel in </a:t>
            </a:r>
            <a:r>
              <a:rPr lang="de-DE" sz="1800" b="1" dirty="0" smtClean="0">
                <a:sym typeface="Wingdings" panose="05000000000000000000" pitchFamily="2" charset="2"/>
              </a:rPr>
              <a:t>110 $ t</a:t>
            </a:r>
            <a:r>
              <a:rPr lang="de-DE" sz="1800" dirty="0" smtClean="0">
                <a:sym typeface="Wingdings" panose="05000000000000000000" pitchFamily="2" charset="2"/>
              </a:rPr>
              <a:t>)</a:t>
            </a: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>
                <a:sym typeface="Wingdings" panose="05000000000000000000" pitchFamily="2" charset="2"/>
              </a:rPr>
              <a:t>Konferenz  </a:t>
            </a:r>
            <a:r>
              <a:rPr lang="de-DE" sz="1800" dirty="0" err="1">
                <a:sym typeface="Wingdings" panose="05000000000000000000" pitchFamily="2" charset="2"/>
              </a:rPr>
              <a:t>Aleph</a:t>
            </a:r>
            <a:r>
              <a:rPr lang="de-DE" sz="1800" dirty="0">
                <a:sym typeface="Wingdings" panose="05000000000000000000" pitchFamily="2" charset="2"/>
              </a:rPr>
              <a:t>-Feld </a:t>
            </a:r>
            <a:r>
              <a:rPr lang="de-DE" sz="1800" b="1" dirty="0">
                <a:sym typeface="Wingdings" panose="05000000000000000000" pitchFamily="2" charset="2"/>
              </a:rPr>
              <a:t>511 </a:t>
            </a:r>
            <a:r>
              <a:rPr lang="de-DE" sz="1800" dirty="0">
                <a:sym typeface="Wingdings" panose="05000000000000000000" pitchFamily="2" charset="2"/>
              </a:rPr>
              <a:t>(Titel in </a:t>
            </a:r>
            <a:r>
              <a:rPr lang="de-DE" sz="1800" b="1" dirty="0" smtClean="0">
                <a:sym typeface="Wingdings" panose="05000000000000000000" pitchFamily="2" charset="2"/>
              </a:rPr>
              <a:t>111 </a:t>
            </a:r>
            <a:r>
              <a:rPr lang="de-DE" sz="1800" b="1" dirty="0">
                <a:sym typeface="Wingdings" panose="05000000000000000000" pitchFamily="2" charset="2"/>
              </a:rPr>
              <a:t>$ </a:t>
            </a:r>
            <a:r>
              <a:rPr lang="de-DE" sz="1800" b="1" dirty="0" smtClean="0">
                <a:sym typeface="Wingdings" panose="05000000000000000000" pitchFamily="2" charset="2"/>
              </a:rPr>
              <a:t>k</a:t>
            </a:r>
            <a:r>
              <a:rPr lang="de-DE" sz="1800" dirty="0" smtClean="0">
                <a:sym typeface="Wingdings" panose="05000000000000000000" pitchFamily="2" charset="2"/>
              </a:rPr>
              <a:t>)</a:t>
            </a:r>
            <a:endParaRPr lang="de-DE" sz="1800" dirty="0">
              <a:sym typeface="Wingdings" panose="05000000000000000000" pitchFamily="2" charset="2"/>
            </a:endParaRPr>
          </a:p>
          <a:p>
            <a:endParaRPr lang="de-DE" sz="1800" b="1" dirty="0">
              <a:sym typeface="Wingdings" panose="05000000000000000000" pitchFamily="2" charset="2"/>
            </a:endParaRPr>
          </a:p>
          <a:p>
            <a:endParaRPr lang="de-DE" sz="1800" dirty="0" smtClean="0"/>
          </a:p>
          <a:p>
            <a:r>
              <a:rPr lang="de-DE" sz="1800" dirty="0" smtClean="0"/>
              <a:t>Als </a:t>
            </a:r>
            <a:r>
              <a:rPr lang="de-DE" sz="1800" dirty="0"/>
              <a:t>Verknüpfung zu einem </a:t>
            </a:r>
            <a:r>
              <a:rPr lang="de-DE" sz="1800" b="1" dirty="0"/>
              <a:t>bestehenden Normdatensatz </a:t>
            </a:r>
          </a:p>
          <a:p>
            <a:endParaRPr lang="de-DE" sz="1800" b="1" dirty="0"/>
          </a:p>
          <a:p>
            <a:r>
              <a:rPr lang="de-DE" sz="1800" dirty="0"/>
              <a:t>Art der Beziehung wird mit </a:t>
            </a:r>
            <a:r>
              <a:rPr lang="de-DE" sz="1800" b="1" dirty="0"/>
              <a:t>$</a:t>
            </a:r>
            <a:r>
              <a:rPr lang="de-DE" sz="1800" b="1" dirty="0" smtClean="0"/>
              <a:t>4-Code</a:t>
            </a:r>
            <a:r>
              <a:rPr lang="de-DE" sz="1800" dirty="0" smtClean="0"/>
              <a:t> ausgedrückt</a:t>
            </a:r>
            <a:endParaRPr lang="de-DE" sz="1800" dirty="0"/>
          </a:p>
          <a:p>
            <a:endParaRPr lang="de-DE" sz="1800" dirty="0"/>
          </a:p>
          <a:p>
            <a:r>
              <a:rPr lang="de-DE" sz="1800" b="1" dirty="0"/>
              <a:t>Als einziger geistiger </a:t>
            </a:r>
            <a:r>
              <a:rPr lang="de-DE" sz="1800" b="1" dirty="0" smtClean="0"/>
              <a:t>Schöpfer</a:t>
            </a:r>
            <a:r>
              <a:rPr lang="de-DE" sz="1800" dirty="0" smtClean="0"/>
              <a:t> (bzw. von mehreren der hauptverantwortliche oder zuerst genannte):</a:t>
            </a:r>
            <a:endParaRPr lang="de-DE" sz="1800" b="1" dirty="0"/>
          </a:p>
          <a:p>
            <a:pPr lvl="1"/>
            <a:r>
              <a:rPr lang="de-DE" sz="1800" b="1" dirty="0" smtClean="0"/>
              <a:t>aut1</a:t>
            </a:r>
            <a:r>
              <a:rPr lang="de-DE" sz="1800" dirty="0" smtClean="0"/>
              <a:t> </a:t>
            </a:r>
            <a:r>
              <a:rPr lang="de-DE" sz="1800" dirty="0"/>
              <a:t>(erster Verfasser) </a:t>
            </a:r>
          </a:p>
          <a:p>
            <a:pPr lvl="1"/>
            <a:r>
              <a:rPr lang="de-DE" sz="1800" b="1" dirty="0" smtClean="0"/>
              <a:t>kom1</a:t>
            </a:r>
            <a:r>
              <a:rPr lang="de-DE" sz="1800" dirty="0" smtClean="0"/>
              <a:t> </a:t>
            </a:r>
            <a:r>
              <a:rPr lang="de-DE" sz="1800" dirty="0"/>
              <a:t>(erster Komponist)</a:t>
            </a:r>
          </a:p>
          <a:p>
            <a:pPr lvl="1"/>
            <a:r>
              <a:rPr lang="de-DE" sz="1800" b="1" dirty="0" smtClean="0"/>
              <a:t>kue1</a:t>
            </a:r>
            <a:r>
              <a:rPr lang="de-DE" sz="1800" dirty="0" smtClean="0"/>
              <a:t> </a:t>
            </a:r>
            <a:r>
              <a:rPr lang="de-DE" sz="1800" dirty="0"/>
              <a:t>(erster Künstler)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83999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25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3778"/>
            <a:ext cx="9144000" cy="1156990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8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640960" cy="532859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1800" dirty="0" smtClean="0"/>
              <a:t>Beziehungen </a:t>
            </a:r>
            <a:r>
              <a:rPr lang="de-DE" sz="1800" dirty="0"/>
              <a:t>zu </a:t>
            </a:r>
            <a:r>
              <a:rPr lang="de-DE" sz="1800" b="1" dirty="0"/>
              <a:t>weiteren geistigen Schöpfern </a:t>
            </a:r>
            <a:r>
              <a:rPr lang="de-DE" sz="1800" dirty="0"/>
              <a:t>können zusätzlich erfasst werden, </a:t>
            </a:r>
          </a:p>
          <a:p>
            <a:r>
              <a:rPr lang="de-DE" sz="1800" dirty="0"/>
              <a:t>$</a:t>
            </a:r>
            <a:r>
              <a:rPr lang="de-DE" sz="1800" dirty="0" smtClean="0"/>
              <a:t>4-Codes </a:t>
            </a:r>
            <a:r>
              <a:rPr lang="de-DE" sz="1800" dirty="0"/>
              <a:t>sind hier : </a:t>
            </a:r>
            <a:r>
              <a:rPr lang="de-DE" sz="1800" dirty="0" err="1"/>
              <a:t>auta</a:t>
            </a:r>
            <a:r>
              <a:rPr lang="de-DE" sz="1800" dirty="0"/>
              <a:t>, </a:t>
            </a:r>
            <a:r>
              <a:rPr lang="de-DE" sz="1800" dirty="0" err="1"/>
              <a:t>koma</a:t>
            </a:r>
            <a:r>
              <a:rPr lang="de-DE" sz="1800" dirty="0"/>
              <a:t>, </a:t>
            </a:r>
            <a:r>
              <a:rPr lang="de-DE" sz="1800" dirty="0" err="1"/>
              <a:t>kuea</a:t>
            </a:r>
            <a:r>
              <a:rPr lang="de-DE" sz="1800" dirty="0"/>
              <a:t> </a:t>
            </a:r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b="1" dirty="0"/>
              <a:t>Sonstige </a:t>
            </a:r>
            <a:r>
              <a:rPr lang="de-DE" sz="1800" b="1" dirty="0" smtClean="0"/>
              <a:t>Körperschaften oder Konferenzen </a:t>
            </a:r>
            <a:r>
              <a:rPr lang="de-DE" sz="1800" dirty="0" smtClean="0"/>
              <a:t>können </a:t>
            </a:r>
            <a:r>
              <a:rPr lang="de-DE" sz="1800" dirty="0"/>
              <a:t>als in Beziehung stehend erfasst werden und mit einem geeigneten Code aus der </a:t>
            </a:r>
            <a:r>
              <a:rPr lang="de-DE" sz="1800" dirty="0">
                <a:hlinkClick r:id="rId2"/>
              </a:rPr>
              <a:t>Liste der GND-Codes für Beziehungen</a:t>
            </a:r>
            <a:r>
              <a:rPr lang="de-DE" sz="1800" dirty="0"/>
              <a:t> gekennzeichnet werden.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26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868958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Körperschaft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geistiger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Schöpfer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  <a:tabLst>
                <a:tab pos="622300" algn="l"/>
              </a:tabLst>
            </a:pPr>
            <a:endParaRPr lang="de-DE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622300" algn="l"/>
              </a:tabLst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110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$k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Deutschland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Bundestag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	$t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Verhaltensregeln für die Mitglieder des Deutschen Bundestags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510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$k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Deutschland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Bundestag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$4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aut1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$9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(DE-588)…</a:t>
            </a:r>
            <a:endParaRPr lang="de-DE" sz="180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 </a:t>
            </a:r>
            <a:endParaRPr lang="de-DE" sz="2000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27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9" b="6985"/>
          <a:stretch/>
        </p:blipFill>
        <p:spPr>
          <a:xfrm>
            <a:off x="2195736" y="3634960"/>
            <a:ext cx="3888432" cy="24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551959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28</a:t>
            </a:fld>
            <a:endParaRPr lang="de-DE" alt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1" y="98822"/>
            <a:ext cx="7956839" cy="61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29</a:t>
            </a:fld>
            <a:endParaRPr lang="de-DE" alt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" b="5151"/>
          <a:stretch/>
        </p:blipFill>
        <p:spPr bwMode="auto">
          <a:xfrm>
            <a:off x="35496" y="44624"/>
            <a:ext cx="9071488" cy="67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DE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Werknormdatensätze in der GND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Bevorzugter </a:t>
            </a:r>
            <a:r>
              <a:rPr lang="de-DE" sz="2000" dirty="0"/>
              <a:t>Titel des Werks und normierter </a:t>
            </a:r>
            <a:r>
              <a:rPr lang="de-DE" sz="2000" dirty="0" smtClean="0"/>
              <a:t>Sucheinstieg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dirty="0" smtClean="0"/>
              <a:t>Anonyme Werke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dirty="0" smtClean="0"/>
              <a:t>Beziehungen zu geistigen Schöpfern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dirty="0" smtClean="0"/>
              <a:t>Beziehungen zu anderen Werken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Abweichende </a:t>
            </a:r>
            <a:r>
              <a:rPr lang="de-DE" sz="2000" dirty="0"/>
              <a:t>Titel des </a:t>
            </a:r>
            <a:r>
              <a:rPr lang="de-DE" sz="2000" dirty="0" smtClean="0"/>
              <a:t>Werks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Eindeutigkeit des normierten </a:t>
            </a:r>
            <a:r>
              <a:rPr lang="de-DE" sz="2000" dirty="0" smtClean="0"/>
              <a:t>Sucheinstiegs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Beispiele Sonderfälle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7776096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3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"/>
            <a:ext cx="85725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623967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30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5868144" y="476672"/>
            <a:ext cx="26921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Datensatz der Formalerschließung</a:t>
            </a:r>
          </a:p>
        </p:txBody>
      </p:sp>
    </p:spTree>
    <p:extLst>
      <p:ext uri="{BB962C8B-B14F-4D97-AF65-F5344CB8AC3E}">
        <p14:creationId xmlns:p14="http://schemas.microsoft.com/office/powerpoint/2010/main" val="22231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12" b="137"/>
          <a:stretch/>
        </p:blipFill>
        <p:spPr bwMode="auto">
          <a:xfrm>
            <a:off x="68509" y="44624"/>
            <a:ext cx="9036000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31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143436" y="1239143"/>
            <a:ext cx="33123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Derselbe Satz nach Ergänzung der Sacherschließungsfelder</a:t>
            </a:r>
          </a:p>
        </p:txBody>
      </p:sp>
      <p:sp>
        <p:nvSpPr>
          <p:cNvPr id="22" name="Pfeil nach links 21"/>
          <p:cNvSpPr/>
          <p:nvPr/>
        </p:nvSpPr>
        <p:spPr>
          <a:xfrm>
            <a:off x="2912109" y="1008000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links 22"/>
          <p:cNvSpPr/>
          <p:nvPr/>
        </p:nvSpPr>
        <p:spPr>
          <a:xfrm>
            <a:off x="2912109" y="1306800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links 23"/>
          <p:cNvSpPr/>
          <p:nvPr/>
        </p:nvSpPr>
        <p:spPr>
          <a:xfrm>
            <a:off x="2912109" y="1476000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links 24"/>
          <p:cNvSpPr/>
          <p:nvPr/>
        </p:nvSpPr>
        <p:spPr>
          <a:xfrm>
            <a:off x="2912109" y="2754000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links 27"/>
          <p:cNvSpPr/>
          <p:nvPr/>
        </p:nvSpPr>
        <p:spPr>
          <a:xfrm>
            <a:off x="3923928" y="4576608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28"/>
          <p:cNvSpPr/>
          <p:nvPr/>
        </p:nvSpPr>
        <p:spPr>
          <a:xfrm>
            <a:off x="2912109" y="4184075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11"/>
          <p:cNvSpPr/>
          <p:nvPr/>
        </p:nvSpPr>
        <p:spPr>
          <a:xfrm>
            <a:off x="5940152" y="5130000"/>
            <a:ext cx="43946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868958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religiösen</a:t>
            </a:r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Würdenträger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Körperschaft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geistiger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Schöpfer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US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dirty="0" smtClean="0"/>
              <a:t>Beispiel: Enzyklika des Papstes als offizielle Verlautbarung eines geistlichen Würdenträgers: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110 $k</a:t>
            </a:r>
            <a:r>
              <a:rPr lang="de-DE" sz="1800" dirty="0" smtClean="0"/>
              <a:t> Katholische Kirche </a:t>
            </a:r>
            <a:r>
              <a:rPr lang="de-DE" sz="1800" b="1" dirty="0" smtClean="0"/>
              <a:t>$b</a:t>
            </a:r>
            <a:r>
              <a:rPr lang="de-DE" sz="1800" dirty="0" smtClean="0"/>
              <a:t> Papst </a:t>
            </a:r>
            <a:r>
              <a:rPr lang="de-DE" sz="1800" b="1" dirty="0" smtClean="0"/>
              <a:t>$h</a:t>
            </a:r>
            <a:r>
              <a:rPr lang="de-DE" sz="1800" dirty="0" smtClean="0"/>
              <a:t> 1939-1958 : Pius XII.</a:t>
            </a:r>
          </a:p>
          <a:p>
            <a:pPr marL="0" indent="0">
              <a:buNone/>
            </a:pPr>
            <a:r>
              <a:rPr lang="de-DE" sz="1800" dirty="0" smtClean="0"/>
              <a:t>	</a:t>
            </a:r>
            <a:r>
              <a:rPr lang="de-DE" sz="1800" b="1" dirty="0" smtClean="0"/>
              <a:t>$t</a:t>
            </a:r>
            <a:r>
              <a:rPr lang="de-DE" sz="1800" dirty="0" smtClean="0"/>
              <a:t> </a:t>
            </a:r>
            <a:r>
              <a:rPr lang="de-DE" sz="1800" dirty="0" err="1" smtClean="0"/>
              <a:t>Fulgens</a:t>
            </a:r>
            <a:r>
              <a:rPr lang="de-DE" sz="1800" dirty="0" smtClean="0"/>
              <a:t> </a:t>
            </a:r>
            <a:r>
              <a:rPr lang="de-DE" sz="1800" dirty="0" err="1" smtClean="0"/>
              <a:t>radiatur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b="1" dirty="0" smtClean="0"/>
              <a:t>510 </a:t>
            </a:r>
            <a:r>
              <a:rPr lang="de-DE" sz="1800" b="1" dirty="0"/>
              <a:t>$k</a:t>
            </a:r>
            <a:r>
              <a:rPr lang="de-DE" sz="1800" dirty="0"/>
              <a:t> Katholische Kirche </a:t>
            </a:r>
            <a:r>
              <a:rPr lang="de-DE" sz="1800" b="1" dirty="0"/>
              <a:t>$b</a:t>
            </a:r>
            <a:r>
              <a:rPr lang="de-DE" sz="1800" dirty="0"/>
              <a:t> Papst </a:t>
            </a:r>
            <a:r>
              <a:rPr lang="de-DE" sz="1800" b="1" dirty="0"/>
              <a:t>$h </a:t>
            </a:r>
            <a:r>
              <a:rPr lang="de-DE" sz="1800" dirty="0"/>
              <a:t>1939-1958 : Pius XII</a:t>
            </a:r>
            <a:r>
              <a:rPr lang="de-DE" sz="1800" dirty="0" smtClean="0"/>
              <a:t>.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de-DE" sz="1800" dirty="0"/>
              <a:t>	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$4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aut1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$9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(DE-588)…</a:t>
            </a:r>
            <a:endParaRPr lang="de-DE" sz="18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 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07943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32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3161" r="11684" b="10934"/>
          <a:stretch/>
        </p:blipFill>
        <p:spPr>
          <a:xfrm>
            <a:off x="6660232" y="4353582"/>
            <a:ext cx="1583976" cy="20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6" b="6273"/>
          <a:stretch/>
        </p:blipFill>
        <p:spPr bwMode="auto">
          <a:xfrm>
            <a:off x="34602" y="33858"/>
            <a:ext cx="9072000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5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01006"/>
          </a:xfrm>
        </p:spPr>
        <p:txBody>
          <a:bodyPr/>
          <a:lstStyle/>
          <a:p>
            <a:pPr algn="ctr"/>
            <a:r>
              <a:rPr lang="de-DE" dirty="0"/>
              <a:t>Bevorzugter Titel des Werks und normierter Sucheinstieg - </a:t>
            </a:r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844824"/>
            <a:ext cx="8640960" cy="5013176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1800" dirty="0" smtClean="0"/>
              <a:t>Erfassung eines in Beziehung </a:t>
            </a:r>
            <a:r>
              <a:rPr lang="de-DE" sz="1800" dirty="0"/>
              <a:t>stehenden Werkes  </a:t>
            </a:r>
            <a:endParaRPr lang="de-DE" sz="1800" b="1" dirty="0"/>
          </a:p>
          <a:p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b="1" dirty="0" err="1">
                <a:sym typeface="Wingdings" panose="05000000000000000000" pitchFamily="2" charset="2"/>
              </a:rPr>
              <a:t>Aleph</a:t>
            </a:r>
            <a:r>
              <a:rPr lang="de-DE" sz="1800" b="1" dirty="0">
                <a:sym typeface="Wingdings" panose="05000000000000000000" pitchFamily="2" charset="2"/>
              </a:rPr>
              <a:t>-Feld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1" dirty="0">
                <a:sym typeface="Wingdings" panose="05000000000000000000" pitchFamily="2" charset="2"/>
              </a:rPr>
              <a:t>500 </a:t>
            </a:r>
            <a:r>
              <a:rPr lang="de-DE" sz="1800" dirty="0">
                <a:sym typeface="Wingdings" panose="05000000000000000000" pitchFamily="2" charset="2"/>
              </a:rPr>
              <a:t>Person/Familie</a:t>
            </a:r>
          </a:p>
          <a:p>
            <a:r>
              <a:rPr lang="de-DE" sz="1800" b="1" dirty="0">
                <a:sym typeface="Wingdings" panose="05000000000000000000" pitchFamily="2" charset="2"/>
              </a:rPr>
              <a:t> </a:t>
            </a:r>
            <a:r>
              <a:rPr lang="de-DE" sz="1800" b="1" dirty="0" err="1">
                <a:sym typeface="Wingdings" panose="05000000000000000000" pitchFamily="2" charset="2"/>
              </a:rPr>
              <a:t>Aleph</a:t>
            </a:r>
            <a:r>
              <a:rPr lang="de-DE" sz="1800" b="1" dirty="0">
                <a:sym typeface="Wingdings" panose="05000000000000000000" pitchFamily="2" charset="2"/>
              </a:rPr>
              <a:t>-Feld 510</a:t>
            </a:r>
            <a:r>
              <a:rPr lang="de-DE" sz="1800" dirty="0">
                <a:sym typeface="Wingdings" panose="05000000000000000000" pitchFamily="2" charset="2"/>
              </a:rPr>
              <a:t> Körperschaft</a:t>
            </a:r>
          </a:p>
          <a:p>
            <a:r>
              <a:rPr lang="de-DE" sz="1800" b="1" dirty="0">
                <a:sym typeface="Wingdings" panose="05000000000000000000" pitchFamily="2" charset="2"/>
              </a:rPr>
              <a:t> </a:t>
            </a:r>
            <a:r>
              <a:rPr lang="de-DE" sz="1800" b="1" dirty="0" err="1">
                <a:sym typeface="Wingdings" panose="05000000000000000000" pitchFamily="2" charset="2"/>
              </a:rPr>
              <a:t>Aleph</a:t>
            </a:r>
            <a:r>
              <a:rPr lang="de-DE" sz="1800" b="1" dirty="0">
                <a:sym typeface="Wingdings" panose="05000000000000000000" pitchFamily="2" charset="2"/>
              </a:rPr>
              <a:t>-Feld 511 </a:t>
            </a:r>
            <a:r>
              <a:rPr lang="de-DE" sz="1800" dirty="0">
                <a:sym typeface="Wingdings" panose="05000000000000000000" pitchFamily="2" charset="2"/>
              </a:rPr>
              <a:t>Konferenz</a:t>
            </a:r>
          </a:p>
          <a:p>
            <a:r>
              <a:rPr lang="de-DE" sz="1800" b="1" dirty="0">
                <a:sym typeface="Wingdings" panose="05000000000000000000" pitchFamily="2" charset="2"/>
              </a:rPr>
              <a:t> </a:t>
            </a:r>
            <a:r>
              <a:rPr lang="de-DE" sz="1800" b="1" dirty="0" err="1">
                <a:sym typeface="Wingdings" panose="05000000000000000000" pitchFamily="2" charset="2"/>
              </a:rPr>
              <a:t>Aleph</a:t>
            </a:r>
            <a:r>
              <a:rPr lang="de-DE" sz="1800" b="1" dirty="0">
                <a:sym typeface="Wingdings" panose="05000000000000000000" pitchFamily="2" charset="2"/>
              </a:rPr>
              <a:t>-Feld 530 </a:t>
            </a:r>
            <a:r>
              <a:rPr lang="de-DE" sz="1800" dirty="0">
                <a:sym typeface="Wingdings" panose="05000000000000000000" pitchFamily="2" charset="2"/>
              </a:rPr>
              <a:t>Anonymes Werk</a:t>
            </a:r>
          </a:p>
          <a:p>
            <a:pPr marL="0" indent="0">
              <a:buNone/>
            </a:pP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/>
              <a:t>Als Verknüpfung zu einem </a:t>
            </a:r>
            <a:r>
              <a:rPr lang="de-DE" sz="1800" b="1" dirty="0"/>
              <a:t>bestehenden Normdatensatz </a:t>
            </a:r>
          </a:p>
          <a:p>
            <a:endParaRPr lang="de-DE" sz="1800" b="1" dirty="0"/>
          </a:p>
          <a:p>
            <a:r>
              <a:rPr lang="de-DE" sz="1800" dirty="0"/>
              <a:t>Art der Beziehung wird mit </a:t>
            </a:r>
            <a:r>
              <a:rPr lang="de-DE" sz="1800" b="1" dirty="0"/>
              <a:t>$</a:t>
            </a:r>
            <a:r>
              <a:rPr lang="de-DE" sz="1800" b="1" dirty="0" smtClean="0"/>
              <a:t>4-Code</a:t>
            </a:r>
            <a:r>
              <a:rPr lang="de-DE" sz="1800" dirty="0" smtClean="0"/>
              <a:t> </a:t>
            </a:r>
            <a:r>
              <a:rPr lang="de-DE" sz="1800" dirty="0"/>
              <a:t>ausgedrückt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551959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34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4" y="188640"/>
            <a:ext cx="7638418" cy="60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6767982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35</a:t>
            </a:fld>
            <a:endParaRPr lang="de-DE" altLang="de-DE"/>
          </a:p>
        </p:txBody>
      </p:sp>
      <p:sp>
        <p:nvSpPr>
          <p:cNvPr id="6" name="Pfeil nach links 5"/>
          <p:cNvSpPr/>
          <p:nvPr/>
        </p:nvSpPr>
        <p:spPr>
          <a:xfrm>
            <a:off x="5652120" y="4077072"/>
            <a:ext cx="61577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004048" y="1815895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Beziehung zu einem anderen Werk</a:t>
            </a:r>
          </a:p>
        </p:txBody>
      </p:sp>
    </p:spTree>
    <p:extLst>
      <p:ext uri="{BB962C8B-B14F-4D97-AF65-F5344CB8AC3E}">
        <p14:creationId xmlns:p14="http://schemas.microsoft.com/office/powerpoint/2010/main" val="948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Abweichende Titel des Werks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36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757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Abweichende Titel des Werks - 1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Abweichende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 des Werks sind kein Standardelement 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6.2.3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können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aber im Normdatensatz für das Werk im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Aleph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-Feld 4XX oder 430 erfasst werden 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6.2.3.3 D-A-CH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Als abweichende Titel zählen: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Titelvarianten in anderen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Sprachen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Titelvarianten in einer anderen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Schrift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(aktuell nicht abbildbar)</a:t>
            </a:r>
            <a:endParaRPr lang="de-DE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Titelvarianten mit einer anderen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Schreibweise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Titelvarianten aufgrund einer anderen Methode der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Umschrift </a:t>
            </a:r>
          </a:p>
          <a:p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weitere Titel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unter denen das Werk bekannt ist bzw. die in Nachschlagwerken zu finden sind.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Ist die Originalsprache des bevorzugten Titels des Werks nicht Deutsch, können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Übersetzungstitel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angegeben werden, die am häufigsten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vorkommende wird als „R:ÖB-Alternative“ gekennzeichnet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263927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>
          <a:xfrm>
            <a:off x="7235825" y="6381328"/>
            <a:ext cx="1450975" cy="365125"/>
          </a:xfrm>
        </p:spPr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37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Abweichende Titel des </a:t>
            </a:r>
            <a:r>
              <a:rPr lang="de-DE" dirty="0" smtClean="0"/>
              <a:t>Werks - 2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892480" cy="5472608"/>
          </a:xfrm>
        </p:spPr>
        <p:txBody>
          <a:bodyPr/>
          <a:lstStyle/>
          <a:p>
            <a:pPr marL="0" indent="0">
              <a:buNone/>
            </a:pP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Beispiel:</a:t>
            </a:r>
          </a:p>
          <a:p>
            <a:pPr marL="0" indent="0">
              <a:buNone/>
            </a:pPr>
            <a:endParaRPr lang="de-DE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100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$p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Dostoevskij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Fëdor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Michajlovič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1821-1881</a:t>
            </a:r>
          </a:p>
          <a:p>
            <a:pPr marL="0" indent="0">
              <a:buNone/>
            </a:pP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$t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Prestuplenie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nakazanie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400 $p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Dostoevskij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Fëdor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Michajlovič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1821-1881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	$t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Schuld und Sühne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$v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R:ÖB-Alternative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400 $p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Dostoevskij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Fëdor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Michajlovič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1821-1881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	$t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Rodion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Raskolnikoff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400 $p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Dostoevskij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Fëdor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Michajlovič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1821-1881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	$t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Verbrechen und Strafe 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500 $p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Dostoevskij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Fëdor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Michajlovič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$d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1821-1881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$4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aut1 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	$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DE-588)… 	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>
              <a:buNone/>
            </a:pPr>
            <a:endParaRPr lang="de-DE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07943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38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Eindeutigkeit des normierten Sucheinstiegs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39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55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Werknormdatensätze</a:t>
            </a:r>
            <a:r>
              <a:rPr lang="de-DE" dirty="0"/>
              <a:t> </a:t>
            </a:r>
            <a:r>
              <a:rPr lang="de-DE" dirty="0" smtClean="0"/>
              <a:t>in der GND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56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796950"/>
          </a:xfrm>
        </p:spPr>
        <p:txBody>
          <a:bodyPr/>
          <a:lstStyle/>
          <a:p>
            <a:pPr algn="ctr"/>
            <a:r>
              <a:rPr lang="de-DE" dirty="0" smtClean="0"/>
              <a:t>Eindeutigkeit des normierten Sucheinstiegs - 1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normierte Sucheinstieg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muss immer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eindeutig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sein.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Um von einem bereits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vorhandenen, gleichlautenden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normierten Sucheinstieg für eine andere Entität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unterscheiden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werden ggf. weitere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identifizierende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Merkmale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ergänzt (RDA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5.3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u="sng" dirty="0">
                <a:ea typeface="Verdana" panose="020B0604030504040204" pitchFamily="34" charset="0"/>
                <a:cs typeface="Verdana" panose="020B0604030504040204" pitchFamily="34" charset="0"/>
              </a:rPr>
              <a:t>6.27.1.9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Normierter Sucheinstieg in Feld 1XX:</a:t>
            </a: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Form des Werks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(RDA 6.3)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Unterfeld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$h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Datum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des Werks (RDA 6.4)		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Unterfeld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$f</a:t>
            </a:r>
          </a:p>
          <a:p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Ursprungsort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des Werks (RDA 6.5) 	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Unterfeld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$h</a:t>
            </a:r>
          </a:p>
          <a:p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Sonstige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unterscheidende Eigenschaft des Werks (RDA 6.6) </a:t>
            </a:r>
          </a:p>
          <a:p>
            <a:pPr marL="521970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Unterfeld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$h</a:t>
            </a:r>
          </a:p>
          <a:p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40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796950"/>
          </a:xfrm>
        </p:spPr>
        <p:txBody>
          <a:bodyPr/>
          <a:lstStyle/>
          <a:p>
            <a:pPr algn="ctr"/>
            <a:r>
              <a:rPr lang="de-DE" dirty="0"/>
              <a:t>Eindeutigkeit des normierten Sucheinstiegs -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268760"/>
            <a:ext cx="8892480" cy="50405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Identifizierende Zusätze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werden zusätzlich separat erfasst.</a:t>
            </a:r>
          </a:p>
          <a:p>
            <a:pPr marL="0" indent="0">
              <a:buNone/>
            </a:pP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 			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380 $a</a:t>
            </a:r>
            <a:endParaRPr lang="pt-BR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800" b="1" dirty="0"/>
              <a:t> </a:t>
            </a:r>
            <a:r>
              <a:rPr lang="de-DE" sz="1800" dirty="0" smtClean="0"/>
              <a:t>z.B.: 380 $a </a:t>
            </a:r>
            <a:r>
              <a:rPr lang="de-DE" sz="1800" dirty="0"/>
              <a:t>Prosa </a:t>
            </a:r>
            <a:r>
              <a:rPr lang="pt-BR" sz="1800" dirty="0">
                <a:ea typeface="Verdana" panose="020B0604030504040204" pitchFamily="34" charset="0"/>
                <a:cs typeface="Verdana" panose="020B0604030504040204" pitchFamily="34" charset="0"/>
              </a:rPr>
              <a:t>$9 (DE-588)… 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Datum: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548 $a</a:t>
            </a:r>
          </a:p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800" dirty="0"/>
              <a:t> z.B.:</a:t>
            </a:r>
            <a:r>
              <a:rPr lang="de-DE" sz="1800" dirty="0" smtClean="0"/>
              <a:t> 548 $a 1933 </a:t>
            </a:r>
            <a:r>
              <a:rPr lang="pt-BR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$4 datj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946150">
              <a:buNone/>
            </a:pP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Ursprungsort: 	551 $g</a:t>
            </a:r>
          </a:p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800" dirty="0"/>
              <a:t> z.B.:</a:t>
            </a:r>
            <a:r>
              <a:rPr lang="de-DE" sz="1800" dirty="0" smtClean="0"/>
              <a:t> 551 $g München </a:t>
            </a:r>
            <a:r>
              <a:rPr lang="pt-BR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pt-BR" sz="1800" dirty="0"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pt-BR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orth </a:t>
            </a:r>
            <a:r>
              <a:rPr lang="pt-BR" sz="1800" dirty="0">
                <a:ea typeface="Verdana" panose="020B0604030504040204" pitchFamily="34" charset="0"/>
                <a:cs typeface="Verdana" panose="020B0604030504040204" pitchFamily="34" charset="0"/>
              </a:rPr>
              <a:t>$9 (DE-588</a:t>
            </a:r>
            <a:r>
              <a:rPr lang="pt-BR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)…</a:t>
            </a:r>
          </a:p>
          <a:p>
            <a:pPr marL="0" indent="0">
              <a:buNone/>
            </a:pPr>
            <a:endParaRPr lang="pt-BR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sonstige unterscheidende Eigenschaften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keine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separate Erfassung in einem eigenen Feld lt. Standardelemente-Set</a:t>
            </a:r>
            <a:endParaRPr lang="de-DE" sz="1800" dirty="0"/>
          </a:p>
          <a:p>
            <a:pPr marL="0" indent="0">
              <a:buNone/>
            </a:pPr>
            <a:r>
              <a:rPr lang="pt-B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431800">
              <a:buNone/>
            </a:pPr>
            <a:endParaRPr lang="de-DE" sz="2000" dirty="0"/>
          </a:p>
          <a:p>
            <a:pPr marL="0" indent="0" defTabSz="431800">
              <a:buNone/>
            </a:pPr>
            <a:r>
              <a:rPr lang="de-DE" sz="2000" dirty="0" smtClean="0"/>
              <a:t>				</a:t>
            </a:r>
            <a:endParaRPr lang="de-DE" sz="2000" dirty="0"/>
          </a:p>
          <a:p>
            <a:pPr marL="0" indent="0" defTabSz="431800">
              <a:buNone/>
            </a:pPr>
            <a:endParaRPr lang="fr-F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431800">
              <a:buNone/>
            </a:pPr>
            <a:endParaRPr lang="de-DE" sz="2000" dirty="0" smtClean="0"/>
          </a:p>
          <a:p>
            <a:pPr marL="0" indent="0" defTabSz="431800">
              <a:buNone/>
            </a:pPr>
            <a:endParaRPr lang="de-DE" sz="2000" dirty="0"/>
          </a:p>
          <a:p>
            <a:pPr marL="0" indent="0" defTabSz="431800">
              <a:buNone/>
            </a:pPr>
            <a:r>
              <a:rPr lang="de-DE" sz="2000" dirty="0" smtClean="0"/>
              <a:t>			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07943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41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796950"/>
          </a:xfrm>
        </p:spPr>
        <p:txBody>
          <a:bodyPr/>
          <a:lstStyle/>
          <a:p>
            <a:pPr algn="ctr"/>
            <a:r>
              <a:rPr lang="de-DE" dirty="0"/>
              <a:t>Eindeutigkeit des normierten Sucheinstiegs - </a:t>
            </a: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479951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42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63045"/>
              </p:ext>
            </p:extLst>
          </p:nvPr>
        </p:nvGraphicFramePr>
        <p:xfrm>
          <a:off x="251521" y="1412776"/>
          <a:ext cx="8712968" cy="4480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6787"/>
                <a:gridCol w="6356181"/>
              </a:tblGrid>
              <a:tr h="864096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Beispiele für identifizierende Zusätze: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  <a:r>
                        <a:rPr lang="de-DE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Roman de </a:t>
                      </a:r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Troie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Prosa</a:t>
                      </a:r>
                    </a:p>
                    <a:p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380 $a </a:t>
                      </a:r>
                      <a:r>
                        <a:rPr lang="de-DE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Prosa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(DE-588)… 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130 $t 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King Kong </a:t>
                      </a: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 </a:t>
                      </a:r>
                      <a:r>
                        <a:rPr lang="fr-FR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$f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380 $a </a:t>
                      </a:r>
                      <a:r>
                        <a:rPr lang="pt-BR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$9 </a:t>
                      </a:r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(DE-588)…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548 $a</a:t>
                      </a:r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1933</a:t>
                      </a:r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 </a:t>
                      </a:r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datj 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043528">
                <a:tc>
                  <a:txBody>
                    <a:bodyPr/>
                    <a:lstStyle/>
                    <a:p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130 $t 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King Kong </a:t>
                      </a: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 </a:t>
                      </a:r>
                      <a:r>
                        <a:rPr lang="fr-FR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$f</a:t>
                      </a:r>
                      <a:r>
                        <a:rPr lang="fr-F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380 $a </a:t>
                      </a:r>
                      <a:r>
                        <a:rPr lang="pt-BR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$9 </a:t>
                      </a:r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(DE-588)…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548 $a </a:t>
                      </a:r>
                      <a:r>
                        <a:rPr lang="de-DE" sz="1800" dirty="0" smtClean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1976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 </a:t>
                      </a:r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datj</a:t>
                      </a:r>
                      <a:endParaRPr lang="de-DE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t-BR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130 $t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Museum aktuell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 </a:t>
                      </a:r>
                      <a:r>
                        <a:rPr lang="de-DE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Zeitschrift</a:t>
                      </a:r>
                      <a:r>
                        <a:rPr lang="de-DE" sz="18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München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 </a:t>
                      </a:r>
                      <a:r>
                        <a:rPr lang="pt-BR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Zeitschrift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(DE-588)…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551 $g </a:t>
                      </a:r>
                      <a:r>
                        <a:rPr lang="de-DE" sz="18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München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 </a:t>
                      </a:r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(DE-588)…</a:t>
                      </a:r>
                    </a:p>
                    <a:p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43</a:t>
            </a:fld>
            <a:endParaRPr lang="de-DE" alt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-27384"/>
            <a:ext cx="91106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links 8"/>
          <p:cNvSpPr/>
          <p:nvPr/>
        </p:nvSpPr>
        <p:spPr>
          <a:xfrm>
            <a:off x="3059832" y="4149080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9"/>
          <p:cNvSpPr/>
          <p:nvPr/>
        </p:nvSpPr>
        <p:spPr>
          <a:xfrm>
            <a:off x="3059832" y="2564904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>
            <a:off x="3059832" y="2736000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11"/>
          <p:cNvSpPr/>
          <p:nvPr/>
        </p:nvSpPr>
        <p:spPr>
          <a:xfrm>
            <a:off x="3059832" y="2408542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8" y="2276872"/>
            <a:ext cx="32476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44</a:t>
            </a:fld>
            <a:endParaRPr lang="de-DE" alt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1204764"/>
            <a:ext cx="4421087" cy="41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680520" cy="42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links 7"/>
          <p:cNvSpPr/>
          <p:nvPr/>
        </p:nvSpPr>
        <p:spPr>
          <a:xfrm>
            <a:off x="2708635" y="3185256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/>
          <p:cNvSpPr/>
          <p:nvPr/>
        </p:nvSpPr>
        <p:spPr>
          <a:xfrm>
            <a:off x="7155550" y="4439685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13"/>
          <p:cNvSpPr/>
          <p:nvPr/>
        </p:nvSpPr>
        <p:spPr>
          <a:xfrm>
            <a:off x="2708635" y="4365104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14"/>
          <p:cNvSpPr/>
          <p:nvPr/>
        </p:nvSpPr>
        <p:spPr>
          <a:xfrm>
            <a:off x="7155550" y="3543550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15"/>
          <p:cNvSpPr/>
          <p:nvPr/>
        </p:nvSpPr>
        <p:spPr>
          <a:xfrm>
            <a:off x="2699792" y="3468969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17"/>
          <p:cNvSpPr/>
          <p:nvPr/>
        </p:nvSpPr>
        <p:spPr>
          <a:xfrm>
            <a:off x="2699792" y="3312000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18"/>
          <p:cNvSpPr/>
          <p:nvPr/>
        </p:nvSpPr>
        <p:spPr>
          <a:xfrm>
            <a:off x="7155550" y="3279838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19"/>
          <p:cNvSpPr/>
          <p:nvPr/>
        </p:nvSpPr>
        <p:spPr>
          <a:xfrm>
            <a:off x="7146314" y="3432238"/>
            <a:ext cx="432048" cy="149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7276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Beispiele Sonderfälle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45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09575" y="6309320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z="80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030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0500"/>
            <a:ext cx="89630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46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292080" y="1268760"/>
            <a:ext cx="33123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Achtung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Verknüpfung zur Gebietskörperschaft in Feld 551!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64" y="3284984"/>
            <a:ext cx="2771800" cy="19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- Modul GND: Werknormdatensätze - Vollumstieg Oktober 2015 - Stand: Februar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47</a:t>
            </a:fld>
            <a:endParaRPr lang="de-DE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 bwMode="auto">
          <a:xfrm>
            <a:off x="107504" y="116632"/>
            <a:ext cx="8712968" cy="67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2028"/>
            <a:ext cx="190348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48</a:t>
            </a:fld>
            <a:endParaRPr lang="de-DE" alt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171" b="138"/>
          <a:stretch/>
        </p:blipFill>
        <p:spPr bwMode="auto">
          <a:xfrm>
            <a:off x="0" y="44624"/>
            <a:ext cx="8928000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3" y="1578531"/>
            <a:ext cx="1912993" cy="30336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07" y="1543268"/>
            <a:ext cx="199075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Danke für Ihre Aufmerksamkeit!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200" dirty="0" smtClean="0"/>
              <a:t>	Noch Fragen?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2000" dirty="0" smtClean="0"/>
              <a:t>GND-Redaktion@bsb-muenchen.de</a:t>
            </a:r>
            <a:endParaRPr lang="de-DE" sz="20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 algn="ctr">
              <a:buNone/>
            </a:pPr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551959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49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06352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2350" cy="508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Werknormdatensätze in der GND - 1</a:t>
            </a:r>
            <a:endParaRPr lang="de-DE" dirty="0"/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908720"/>
            <a:ext cx="8642350" cy="554461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Dazu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gehören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Literarische Werke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EH-W-01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Teile von Werken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(EH-W-02)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Juristische Werke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(EH-W-03)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Filme, Hörfunk- und Fernsehsendungen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(EH-W-04)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Normen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(EH-W-05)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Religiöse Werke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EH-W-06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Werke der bildenden Kunst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EH-W-07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Ballette, Tanztheater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(EH-W-06)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Expressionen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(EH-W-09)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nur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SE, 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Code </a:t>
            </a:r>
            <a:r>
              <a:rPr lang="de-DE" sz="1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Werke der Musik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(EH-M-01)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Libretti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(EH-M-02)</a:t>
            </a:r>
          </a:p>
          <a:p>
            <a:endParaRPr lang="de-DE" sz="1800" u="sng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Für alle Werke, für die noch keine überarbeitete Erfassungshilfe vorhanden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ist,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gelten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die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  <a:hlinkClick r:id="rId6"/>
              </a:rPr>
              <a:t>AWB der Sacherschließung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weiter.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de-DE" sz="2000" u="sng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de-DE" alt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777609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D09BD-55F0-4DD4-AF96-DC3E0541BC7D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2350" cy="508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Werknormdatensätze in der GND - 2</a:t>
            </a:r>
            <a:endParaRPr lang="de-DE" dirty="0"/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0825" y="1196751"/>
            <a:ext cx="8642350" cy="4536505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Formalerschließung</a:t>
            </a:r>
            <a:r>
              <a:rPr lang="de-DE" sz="1800" dirty="0"/>
              <a:t>:</a:t>
            </a:r>
          </a:p>
          <a:p>
            <a:r>
              <a:rPr lang="de-DE" sz="1800" dirty="0"/>
              <a:t>Datensätze bleiben auf </a:t>
            </a:r>
            <a:r>
              <a:rPr lang="de-DE" sz="1800" b="1" dirty="0"/>
              <a:t>Level 3</a:t>
            </a:r>
            <a:r>
              <a:rPr lang="de-DE" sz="1800" dirty="0"/>
              <a:t>, analog zu den Personendatensätzen</a:t>
            </a:r>
          </a:p>
          <a:p>
            <a:pPr marL="0" indent="0">
              <a:buNone/>
            </a:pPr>
            <a:r>
              <a:rPr lang="de-DE" sz="1800" dirty="0" smtClean="0"/>
              <a:t>	(</a:t>
            </a:r>
            <a:r>
              <a:rPr lang="de-DE" sz="1800" dirty="0"/>
              <a:t>kein standardmäßiges Prüfen und Heben auf Level 1</a:t>
            </a:r>
            <a:r>
              <a:rPr lang="de-DE" sz="1800" dirty="0" smtClean="0"/>
              <a:t>)</a:t>
            </a:r>
          </a:p>
          <a:p>
            <a:endParaRPr lang="de-DE" sz="1800" dirty="0"/>
          </a:p>
          <a:p>
            <a:r>
              <a:rPr lang="de-DE" sz="1800" dirty="0" smtClean="0"/>
              <a:t>Verknüpfung erfolgt in </a:t>
            </a:r>
            <a:r>
              <a:rPr lang="de-DE" sz="1800" dirty="0"/>
              <a:t>Feld </a:t>
            </a:r>
            <a:r>
              <a:rPr lang="de-DE" sz="1800" b="1" dirty="0"/>
              <a:t>303</a:t>
            </a:r>
            <a:r>
              <a:rPr lang="de-DE" sz="1800" dirty="0"/>
              <a:t> </a:t>
            </a:r>
          </a:p>
          <a:p>
            <a:endParaRPr lang="de-DE" sz="2000" dirty="0" smtClean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Sacherschließung</a:t>
            </a:r>
            <a:r>
              <a:rPr lang="de-DE" sz="1800" dirty="0" smtClean="0"/>
              <a:t>:</a:t>
            </a:r>
            <a:endParaRPr lang="de-DE" sz="1800" dirty="0"/>
          </a:p>
          <a:p>
            <a:r>
              <a:rPr lang="de-DE" sz="1800" dirty="0"/>
              <a:t>Datensätze </a:t>
            </a:r>
            <a:r>
              <a:rPr lang="de-DE" sz="1800" dirty="0" smtClean="0"/>
              <a:t>werden auf </a:t>
            </a:r>
            <a:r>
              <a:rPr lang="de-DE" sz="1800" dirty="0"/>
              <a:t>Level </a:t>
            </a:r>
            <a:r>
              <a:rPr lang="de-DE" sz="1800" dirty="0" smtClean="0"/>
              <a:t>3 erfasst</a:t>
            </a:r>
            <a:r>
              <a:rPr lang="de-DE" sz="1800" dirty="0"/>
              <a:t> </a:t>
            </a:r>
            <a:r>
              <a:rPr lang="de-DE" sz="1800" dirty="0" smtClean="0"/>
              <a:t>und mit </a:t>
            </a:r>
            <a:r>
              <a:rPr lang="de-DE" sz="1800" dirty="0" err="1" smtClean="0"/>
              <a:t>Bearbeiterkürzel</a:t>
            </a:r>
            <a:r>
              <a:rPr lang="de-DE" sz="1800" dirty="0" smtClean="0"/>
              <a:t> und Selektionskennzeichen versehen, analog </a:t>
            </a:r>
            <a:r>
              <a:rPr lang="de-DE" sz="1800" dirty="0"/>
              <a:t>zu den Personendatensätzen</a:t>
            </a:r>
          </a:p>
          <a:p>
            <a:r>
              <a:rPr lang="de-DE" sz="1800" dirty="0" smtClean="0"/>
              <a:t>standardmäßiges </a:t>
            </a:r>
            <a:r>
              <a:rPr lang="de-DE" sz="1800" dirty="0"/>
              <a:t>Prüfen und Heben auf </a:t>
            </a:r>
            <a:r>
              <a:rPr lang="de-DE" sz="1800" b="1" dirty="0"/>
              <a:t>Level 1</a:t>
            </a:r>
            <a:r>
              <a:rPr lang="de-DE" sz="1800" dirty="0"/>
              <a:t> </a:t>
            </a:r>
            <a:r>
              <a:rPr lang="de-DE" sz="1800" dirty="0" smtClean="0"/>
              <a:t>durch Verbundredaktion</a:t>
            </a:r>
          </a:p>
          <a:p>
            <a:endParaRPr lang="de-DE" sz="1800" dirty="0"/>
          </a:p>
          <a:p>
            <a:r>
              <a:rPr lang="de-DE" sz="1800" dirty="0"/>
              <a:t>Verknüpfung erfolgt in </a:t>
            </a:r>
            <a:r>
              <a:rPr lang="de-DE" sz="1800" dirty="0" smtClean="0"/>
              <a:t>Feld </a:t>
            </a:r>
            <a:r>
              <a:rPr lang="de-DE" sz="1800" b="1" dirty="0" smtClean="0"/>
              <a:t>902</a:t>
            </a:r>
            <a:r>
              <a:rPr lang="de-DE" sz="1800" dirty="0" smtClean="0"/>
              <a:t> ff</a:t>
            </a:r>
          </a:p>
          <a:p>
            <a:endParaRPr lang="de-DE" sz="2000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altLang="de-DE" dirty="0"/>
          </a:p>
          <a:p>
            <a:endParaRPr lang="de-DE" alt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777609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D09BD-55F0-4DD4-AF96-DC3E0541BC7D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2350" cy="50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Werknormdatensätze in der </a:t>
            </a:r>
            <a:r>
              <a:rPr lang="de-DE" dirty="0" smtClean="0"/>
              <a:t>GND - 3</a:t>
            </a:r>
            <a:endParaRPr lang="de-DE" dirty="0"/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0825" y="980729"/>
            <a:ext cx="8642350" cy="5112568"/>
          </a:xfrm>
        </p:spPr>
        <p:txBody>
          <a:bodyPr/>
          <a:lstStyle/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 smtClean="0">
              <a:solidFill>
                <a:prstClr val="black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prstClr val="black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prstClr val="black"/>
                </a:solidFill>
              </a:rPr>
              <a:t>Formal- und Sacherschließung verwenden dieselben GND-Sätze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prstClr val="black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prstClr val="black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prstClr val="black"/>
                </a:solidFill>
              </a:rPr>
              <a:t>Ist bereits ein Satz der Formalerschließung vorhanden, wird dieser von der Sacherschließung verwendet und durch </a:t>
            </a:r>
            <a:r>
              <a:rPr lang="de-DE" sz="1800" dirty="0" err="1" smtClean="0">
                <a:solidFill>
                  <a:prstClr val="black"/>
                </a:solidFill>
              </a:rPr>
              <a:t>Aleph</a:t>
            </a:r>
            <a:r>
              <a:rPr lang="de-DE" sz="1800" dirty="0" smtClean="0">
                <a:solidFill>
                  <a:prstClr val="black"/>
                </a:solidFill>
              </a:rPr>
              <a:t>-Feld 098 </a:t>
            </a:r>
            <a:r>
              <a:rPr lang="de-DE" sz="1800" i="1" dirty="0" smtClean="0">
                <a:solidFill>
                  <a:prstClr val="black"/>
                </a:solidFill>
              </a:rPr>
              <a:t>s</a:t>
            </a:r>
            <a:r>
              <a:rPr lang="de-DE" sz="1800" dirty="0" smtClean="0">
                <a:solidFill>
                  <a:prstClr val="black"/>
                </a:solidFill>
              </a:rPr>
              <a:t> und sacherschließungsspezifische Felder ergänzt.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 smtClean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de-DE" dirty="0">
              <a:solidFill>
                <a:prstClr val="black"/>
              </a:solidFill>
            </a:endParaRPr>
          </a:p>
          <a:p>
            <a:endParaRPr lang="de-DE" alt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7632700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D09BD-55F0-4DD4-AF96-DC3E0541BC7D}" type="slidenum">
              <a:rPr lang="de-DE" altLang="de-DE" sz="8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de-DE" altLang="de-DE" sz="800" dirty="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Werknormdatensätze in der </a:t>
            </a:r>
            <a:r>
              <a:rPr lang="de-DE" dirty="0" smtClean="0"/>
              <a:t>GND - 4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Bestandteile eines Normdatensatzes für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Werke (Formalerschließung)</a:t>
            </a:r>
          </a:p>
          <a:p>
            <a:pPr marL="0" indent="0">
              <a:buNone/>
            </a:pPr>
            <a:endParaRPr lang="de-DE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 err="1">
                <a:ea typeface="Verdana" panose="020B0604030504040204" pitchFamily="34" charset="0"/>
                <a:cs typeface="Verdana" panose="020B0604030504040204" pitchFamily="34" charset="0"/>
              </a:rPr>
              <a:t>Satztyp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			(in Satz-Schablonen vorbelegt)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 err="1">
                <a:ea typeface="Verdana" panose="020B0604030504040204" pitchFamily="34" charset="0"/>
                <a:cs typeface="Verdana" panose="020B0604030504040204" pitchFamily="34" charset="0"/>
              </a:rPr>
              <a:t>Entitätencode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i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wit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(in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Satz-Schablonen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vorbelegt)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Aleph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Feld 667 </a:t>
            </a:r>
            <a:r>
              <a:rPr lang="de-DE" sz="1800" b="1" i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rda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	(in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Satz-Schablonen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vorbelegt)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b="1" dirty="0">
                <a:ea typeface="Verdana" panose="020B0604030504040204" pitchFamily="34" charset="0"/>
                <a:cs typeface="Verdana" panose="020B0604030504040204" pitchFamily="34" charset="0"/>
              </a:rPr>
              <a:t>Bevorzugter Titel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Grundlage für normierten Sucheinstieg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Beziehung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zu einer Person oder Familie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Beziehung zu einer Körperschaft oder Konferenz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Beziehung zu einem </a:t>
            </a:r>
            <a:r>
              <a:rPr lang="de-DE" sz="1800" dirty="0" err="1">
                <a:ea typeface="Verdana" panose="020B0604030504040204" pitchFamily="34" charset="0"/>
                <a:cs typeface="Verdana" panose="020B0604030504040204" pitchFamily="34" charset="0"/>
              </a:rPr>
              <a:t>Geografikum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Beziehung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zu einem Werk </a:t>
            </a: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Abweichender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Form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des Werks </a:t>
            </a:r>
          </a:p>
          <a:p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Datum des Werks 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Ursprungsort des Werks</a:t>
            </a:r>
          </a:p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Sonstige unterscheidende Merkmale des Werks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632848" cy="365125"/>
          </a:xfrm>
        </p:spPr>
        <p:txBody>
          <a:bodyPr/>
          <a:lstStyle/>
          <a:p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/>
          <a:lstStyle/>
          <a:p>
            <a:r>
              <a:rPr 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Werknormdatensätze in der </a:t>
            </a:r>
            <a:r>
              <a:rPr lang="de-DE" dirty="0" smtClean="0"/>
              <a:t>GND - 5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Von der </a:t>
            </a: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Sacherschließung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wird zusätzlich belegt:</a:t>
            </a:r>
          </a:p>
          <a:p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</a:rPr>
              <a:t>043 Ländercode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</a:rPr>
              <a:t>065 </a:t>
            </a:r>
            <a:r>
              <a:rPr lang="de-DE" sz="1800" dirty="0" smtClean="0">
                <a:solidFill>
                  <a:prstClr val="black"/>
                </a:solidFill>
              </a:rPr>
              <a:t>GND-Systematik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077 </a:t>
            </a:r>
            <a:r>
              <a:rPr lang="de-DE" sz="1800" dirty="0" err="1" smtClean="0">
                <a:solidFill>
                  <a:prstClr val="black"/>
                </a:solidFill>
              </a:rPr>
              <a:t>Bearbeiterkürzel</a:t>
            </a:r>
            <a:endParaRPr lang="de-DE" sz="1800" dirty="0" smtClean="0">
              <a:solidFill>
                <a:prstClr val="black"/>
              </a:solidFill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078 Selektionskennzeichen </a:t>
            </a:r>
            <a:r>
              <a:rPr lang="de-DE" sz="1800" b="1" dirty="0" smtClean="0">
                <a:solidFill>
                  <a:prstClr val="black"/>
                </a:solidFill>
              </a:rPr>
              <a:t>1 u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098 Teilbestandskennzeichen </a:t>
            </a:r>
            <a:r>
              <a:rPr lang="de-DE" sz="1800" b="1" dirty="0" smtClean="0">
                <a:solidFill>
                  <a:prstClr val="black"/>
                </a:solidFill>
              </a:rPr>
              <a:t>s</a:t>
            </a:r>
            <a:endParaRPr lang="de-DE" sz="1800" b="1" dirty="0">
              <a:solidFill>
                <a:prstClr val="black"/>
              </a:solidFill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</a:rPr>
              <a:t>377 </a:t>
            </a:r>
            <a:r>
              <a:rPr lang="de-DE" sz="1800" dirty="0" smtClean="0">
                <a:solidFill>
                  <a:prstClr val="black"/>
                </a:solidFill>
              </a:rPr>
              <a:t>Sprachencode</a:t>
            </a:r>
          </a:p>
          <a:p>
            <a:pPr marL="1657350" lvl="4" indent="-342900" fontAlgn="auto">
              <a:spcAft>
                <a:spcPts val="0"/>
              </a:spcAft>
            </a:pP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Sprache, in der das Werk erstmals realisiert wurde</a:t>
            </a:r>
          </a:p>
          <a:p>
            <a:pPr marL="1657350" lvl="4" indent="-342900" fontAlgn="auto">
              <a:spcAft>
                <a:spcPts val="0"/>
              </a:spcAft>
            </a:pP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Normdatensatz für 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Expression: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Sprache der Expression 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548 Erscheinungsjahr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550 Beziehung zum Sachbegriff</a:t>
            </a:r>
            <a:endParaRPr lang="de-DE" sz="1800" dirty="0">
              <a:solidFill>
                <a:prstClr val="black"/>
              </a:solidFill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</a:rPr>
              <a:t>670 </a:t>
            </a:r>
            <a:r>
              <a:rPr lang="de-DE" sz="1800" dirty="0" smtClean="0">
                <a:solidFill>
                  <a:prstClr val="black"/>
                </a:solidFill>
              </a:rPr>
              <a:t>Quelle (Pflichtfeld für die Sacherschließung!)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</a:rPr>
              <a:t>679 Definition</a:t>
            </a:r>
          </a:p>
          <a:p>
            <a:pPr marL="742950" lvl="2" indent="-342900" fontAlgn="auto"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</a:endParaRPr>
          </a:p>
          <a:p>
            <a:pPr marL="400050" lvl="2" indent="0" fontAlgn="auto">
              <a:spcAft>
                <a:spcPts val="0"/>
              </a:spcAft>
              <a:buNone/>
            </a:pPr>
            <a:r>
              <a:rPr lang="de-DE" sz="1800" dirty="0" err="1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Standardelementeset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für Normdaten</a:t>
            </a:r>
            <a:r>
              <a:rPr lang="de-DE" sz="1800" dirty="0">
                <a:ea typeface="Verdana" panose="020B0604030504040204" pitchFamily="34" charset="0"/>
                <a:cs typeface="Verdana" panose="020B0604030504040204" pitchFamily="34" charset="0"/>
              </a:rPr>
              <a:t> (RDA 0.6.1 D-A-CH)</a:t>
            </a:r>
          </a:p>
          <a:p>
            <a:pPr marL="742950" lvl="2" indent="-342900" fontAlgn="auto"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2" y="6376988"/>
            <a:ext cx="6335935" cy="36512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AG RDA Schulungsunterlagen - Modul GND: Werknormdatensätze - Vollumstieg Oktober 2015 - Stand: Februar 2016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2098</Words>
  <Application>Microsoft Office PowerPoint</Application>
  <PresentationFormat>Bildschirmpräsentation (4:3)</PresentationFormat>
  <Paragraphs>439</Paragraphs>
  <Slides>49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Larissa</vt:lpstr>
      <vt:lpstr>Schulungsunterlagen der AG RDA</vt:lpstr>
      <vt:lpstr>Werknormdatensätze  Werke allgemein </vt:lpstr>
      <vt:lpstr>Übersicht</vt:lpstr>
      <vt:lpstr>Werknormdatensätze in der GND </vt:lpstr>
      <vt:lpstr>Werknormdatensätze in der GND - 1</vt:lpstr>
      <vt:lpstr>Werknormdatensätze in der GND - 2</vt:lpstr>
      <vt:lpstr>Werknormdatensätze in der GND - 3</vt:lpstr>
      <vt:lpstr>Werknormdatensätze in der GND - 4</vt:lpstr>
      <vt:lpstr>Werknormdatensätze in der GND - 5</vt:lpstr>
      <vt:lpstr>Bevorzugter Titel des Werks  und normierter Sucheinstieg </vt:lpstr>
      <vt:lpstr>Bevorzugter Titel des Werks und normierter Sucheinstieg - 1</vt:lpstr>
      <vt:lpstr>Bevorzugter Titel des Werks und normierter Sucheinstieg - 2</vt:lpstr>
      <vt:lpstr>PowerPoint-Präsentation</vt:lpstr>
      <vt:lpstr>PowerPoint-Präsentation</vt:lpstr>
      <vt:lpstr>Bevorzugter Titel des Werks und normierter Sucheinstieg - 3</vt:lpstr>
      <vt:lpstr>Bevorzugter Titel des Werks und normierter Sucheinstieg - 4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Bevorzugter Titel des Werks und normierter Sucheinstieg - 5</vt:lpstr>
      <vt:lpstr>PowerPoint-Präsentation</vt:lpstr>
      <vt:lpstr>Bevorzugter Titel des Werks und normierter Sucheinstieg - 6</vt:lpstr>
      <vt:lpstr>Bevorzugter Titel des Werks und normierter Sucheinstieg - 7</vt:lpstr>
      <vt:lpstr>Bevorzugter Titel des Werks und normierter Sucheinstieg - 8 </vt:lpstr>
      <vt:lpstr>Bevorzugter Titel des Werks und normierter Sucheinstieg - 9</vt:lpstr>
      <vt:lpstr>PowerPoint-Präsentation</vt:lpstr>
      <vt:lpstr>PowerPoint-Präsentation</vt:lpstr>
      <vt:lpstr>PowerPoint-Präsentation</vt:lpstr>
      <vt:lpstr>PowerPoint-Präsentation</vt:lpstr>
      <vt:lpstr>Bevorzugter Titel des Werks und normierter Sucheinstieg - 10</vt:lpstr>
      <vt:lpstr>PowerPoint-Präsentation</vt:lpstr>
      <vt:lpstr>Bevorzugter Titel des Werks und normierter Sucheinstieg - 11</vt:lpstr>
      <vt:lpstr>PowerPoint-Präsentation</vt:lpstr>
      <vt:lpstr>Abweichende Titel des Werks </vt:lpstr>
      <vt:lpstr>Abweichende Titel des Werks - 1</vt:lpstr>
      <vt:lpstr>Abweichende Titel des Werks - 2</vt:lpstr>
      <vt:lpstr>Eindeutigkeit des normierten Sucheinstiegs </vt:lpstr>
      <vt:lpstr>Eindeutigkeit des normierten Sucheinstiegs - 1</vt:lpstr>
      <vt:lpstr>Eindeutigkeit des normierten Sucheinstiegs - 2</vt:lpstr>
      <vt:lpstr>Eindeutigkeit des normierten Sucheinstiegs - 3</vt:lpstr>
      <vt:lpstr>PowerPoint-Präsentation</vt:lpstr>
      <vt:lpstr>PowerPoint-Präsentation</vt:lpstr>
      <vt:lpstr>Beispiele Sonderfälle </vt:lpstr>
      <vt:lpstr>PowerPoint-Präsentation</vt:lpstr>
      <vt:lpstr>PowerPoint-Präsentation</vt:lpstr>
      <vt:lpstr>PowerPoint-Präsentation</vt:lpstr>
      <vt:lpstr> 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Astrid Freund</cp:lastModifiedBy>
  <cp:revision>463</cp:revision>
  <cp:lastPrinted>2016-02-15T15:35:51Z</cp:lastPrinted>
  <dcterms:created xsi:type="dcterms:W3CDTF">2014-02-18T07:01:40Z</dcterms:created>
  <dcterms:modified xsi:type="dcterms:W3CDTF">2016-02-16T10:11:36Z</dcterms:modified>
</cp:coreProperties>
</file>