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6" r:id="rId1"/>
  </p:sldMasterIdLst>
  <p:notesMasterIdLst>
    <p:notesMasterId r:id="rId60"/>
  </p:notesMasterIdLst>
  <p:handoutMasterIdLst>
    <p:handoutMasterId r:id="rId61"/>
  </p:handoutMasterIdLst>
  <p:sldIdLst>
    <p:sldId id="319" r:id="rId2"/>
    <p:sldId id="320" r:id="rId3"/>
    <p:sldId id="314" r:id="rId4"/>
    <p:sldId id="317" r:id="rId5"/>
    <p:sldId id="326" r:id="rId6"/>
    <p:sldId id="327" r:id="rId7"/>
    <p:sldId id="322" r:id="rId8"/>
    <p:sldId id="323" r:id="rId9"/>
    <p:sldId id="324" r:id="rId10"/>
    <p:sldId id="339" r:id="rId11"/>
    <p:sldId id="325" r:id="rId12"/>
    <p:sldId id="305" r:id="rId13"/>
    <p:sldId id="330" r:id="rId14"/>
    <p:sldId id="329" r:id="rId15"/>
    <p:sldId id="306" r:id="rId16"/>
    <p:sldId id="304" r:id="rId17"/>
    <p:sldId id="308" r:id="rId18"/>
    <p:sldId id="341" r:id="rId19"/>
    <p:sldId id="328" r:id="rId20"/>
    <p:sldId id="364" r:id="rId21"/>
    <p:sldId id="365" r:id="rId22"/>
    <p:sldId id="309" r:id="rId23"/>
    <p:sldId id="307" r:id="rId24"/>
    <p:sldId id="310" r:id="rId25"/>
    <p:sldId id="311" r:id="rId26"/>
    <p:sldId id="331" r:id="rId27"/>
    <p:sldId id="312" r:id="rId28"/>
    <p:sldId id="315" r:id="rId29"/>
    <p:sldId id="316" r:id="rId30"/>
    <p:sldId id="335" r:id="rId31"/>
    <p:sldId id="342" r:id="rId32"/>
    <p:sldId id="336" r:id="rId33"/>
    <p:sldId id="345" r:id="rId34"/>
    <p:sldId id="313" r:id="rId35"/>
    <p:sldId id="344" r:id="rId36"/>
    <p:sldId id="362" r:id="rId37"/>
    <p:sldId id="346" r:id="rId38"/>
    <p:sldId id="343" r:id="rId39"/>
    <p:sldId id="347" r:id="rId40"/>
    <p:sldId id="348" r:id="rId41"/>
    <p:sldId id="349" r:id="rId42"/>
    <p:sldId id="351" r:id="rId43"/>
    <p:sldId id="350" r:id="rId44"/>
    <p:sldId id="352" r:id="rId45"/>
    <p:sldId id="353" r:id="rId46"/>
    <p:sldId id="334" r:id="rId47"/>
    <p:sldId id="340" r:id="rId48"/>
    <p:sldId id="332" r:id="rId49"/>
    <p:sldId id="355" r:id="rId50"/>
    <p:sldId id="356" r:id="rId51"/>
    <p:sldId id="363" r:id="rId52"/>
    <p:sldId id="360" r:id="rId53"/>
    <p:sldId id="357" r:id="rId54"/>
    <p:sldId id="361" r:id="rId55"/>
    <p:sldId id="354" r:id="rId56"/>
    <p:sldId id="333" r:id="rId57"/>
    <p:sldId id="337" r:id="rId58"/>
    <p:sldId id="366" r:id="rId59"/>
  </p:sldIdLst>
  <p:sldSz cx="9144000" cy="6858000" type="screen4x3"/>
  <p:notesSz cx="6858000" cy="9926638"/>
  <p:defaultTextStyle>
    <a:defPPr>
      <a:defRPr lang="de-DE"/>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80" autoAdjust="0"/>
    <p:restoredTop sz="83871" autoAdjust="0"/>
  </p:normalViewPr>
  <p:slideViewPr>
    <p:cSldViewPr>
      <p:cViewPr>
        <p:scale>
          <a:sx n="66" d="100"/>
          <a:sy n="66" d="100"/>
        </p:scale>
        <p:origin x="-1128" y="-6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96332"/>
          </a:xfrm>
          <a:prstGeom prst="rect">
            <a:avLst/>
          </a:prstGeom>
        </p:spPr>
        <p:txBody>
          <a:bodyPr vert="horz" lIns="91440" tIns="45720" rIns="91440" bIns="45720" rtlCol="0"/>
          <a:lstStyle>
            <a:lvl1pPr algn="r">
              <a:defRPr sz="1200"/>
            </a:lvl1pPr>
          </a:lstStyle>
          <a:p>
            <a:fld id="{0422D8DE-F063-4F4A-99B2-701148721202}" type="datetimeFigureOut">
              <a:rPr lang="de-DE" smtClean="0"/>
              <a:pPr/>
              <a:t>14.05.2014</a:t>
            </a:fld>
            <a:endParaRPr lang="de-DE"/>
          </a:p>
        </p:txBody>
      </p:sp>
      <p:sp>
        <p:nvSpPr>
          <p:cNvPr id="4" name="Fußzeilenplatzhalter 3"/>
          <p:cNvSpPr>
            <a:spLocks noGrp="1"/>
          </p:cNvSpPr>
          <p:nvPr>
            <p:ph type="ftr" sz="quarter" idx="2"/>
          </p:nvPr>
        </p:nvSpPr>
        <p:spPr>
          <a:xfrm>
            <a:off x="0" y="9428583"/>
            <a:ext cx="2971800" cy="496332"/>
          </a:xfrm>
          <a:prstGeom prst="rect">
            <a:avLst/>
          </a:prstGeom>
        </p:spPr>
        <p:txBody>
          <a:bodyPr vert="horz" lIns="91440" tIns="45720" rIns="91440" bIns="45720" rtlCol="0" anchor="b"/>
          <a:lstStyle>
            <a:lvl1pPr algn="l">
              <a:defRPr sz="1200"/>
            </a:lvl1pPr>
          </a:lstStyle>
          <a:p>
            <a:r>
              <a:rPr lang="de-DE" smtClean="0"/>
              <a:t>Schulungsunterlagen der AG RDA - Modul GND: Normdaten in RDA | 17.04.2014</a:t>
            </a:r>
            <a:endParaRPr lang="de-DE"/>
          </a:p>
        </p:txBody>
      </p:sp>
      <p:sp>
        <p:nvSpPr>
          <p:cNvPr id="5" name="Foliennummernplatzhalter 4"/>
          <p:cNvSpPr>
            <a:spLocks noGrp="1"/>
          </p:cNvSpPr>
          <p:nvPr>
            <p:ph type="sldNum" sz="quarter" idx="3"/>
          </p:nvPr>
        </p:nvSpPr>
        <p:spPr>
          <a:xfrm>
            <a:off x="3884613" y="9428583"/>
            <a:ext cx="2971800" cy="496332"/>
          </a:xfrm>
          <a:prstGeom prst="rect">
            <a:avLst/>
          </a:prstGeom>
        </p:spPr>
        <p:txBody>
          <a:bodyPr vert="horz" lIns="91440" tIns="45720" rIns="91440" bIns="45720" rtlCol="0" anchor="b"/>
          <a:lstStyle>
            <a:lvl1pPr algn="r">
              <a:defRPr sz="1200"/>
            </a:lvl1pPr>
          </a:lstStyle>
          <a:p>
            <a:fld id="{6C8F461A-F891-49FF-B6CB-259A0965829F}" type="slidenum">
              <a:rPr lang="de-DE" smtClean="0"/>
              <a:pPr/>
              <a:t>‹Nr.›</a:t>
            </a:fld>
            <a:endParaRPr lang="de-DE"/>
          </a:p>
        </p:txBody>
      </p:sp>
    </p:spTree>
    <p:extLst>
      <p:ext uri="{BB962C8B-B14F-4D97-AF65-F5344CB8AC3E}">
        <p14:creationId xmlns:p14="http://schemas.microsoft.com/office/powerpoint/2010/main" val="421227004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de-DE"/>
          </a:p>
        </p:txBody>
      </p:sp>
      <p:sp>
        <p:nvSpPr>
          <p:cNvPr id="20483" name="Rectangle 3"/>
          <p:cNvSpPr>
            <a:spLocks noGrp="1" noChangeArrowheads="1"/>
          </p:cNvSpPr>
          <p:nvPr>
            <p:ph type="dt" idx="1"/>
          </p:nvPr>
        </p:nvSpPr>
        <p:spPr bwMode="auto">
          <a:xfrm>
            <a:off x="3884613" y="0"/>
            <a:ext cx="2971800"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de-DE"/>
          </a:p>
        </p:txBody>
      </p:sp>
      <p:sp>
        <p:nvSpPr>
          <p:cNvPr id="49156" name="Rectangle 4"/>
          <p:cNvSpPr>
            <a:spLocks noGrp="1" noRot="1" noChangeAspect="1" noChangeArrowheads="1" noTextEdit="1"/>
          </p:cNvSpPr>
          <p:nvPr>
            <p:ph type="sldImg" idx="2"/>
          </p:nvPr>
        </p:nvSpPr>
        <p:spPr bwMode="auto">
          <a:xfrm>
            <a:off x="947738" y="744538"/>
            <a:ext cx="4962525" cy="3722687"/>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685800" y="4715153"/>
            <a:ext cx="548640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20486" name="Rectangle 6"/>
          <p:cNvSpPr>
            <a:spLocks noGrp="1" noChangeArrowheads="1"/>
          </p:cNvSpPr>
          <p:nvPr>
            <p:ph type="ftr" sz="quarter" idx="4"/>
          </p:nvPr>
        </p:nvSpPr>
        <p:spPr bwMode="auto">
          <a:xfrm>
            <a:off x="0" y="9428583"/>
            <a:ext cx="2971800"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r>
              <a:rPr lang="de-DE" smtClean="0"/>
              <a:t>Schulungsunterlagen der AG RDA - Modul GND: Normdaten in RDA | 17.04.2014</a:t>
            </a:r>
            <a:endParaRPr lang="de-DE"/>
          </a:p>
        </p:txBody>
      </p:sp>
      <p:sp>
        <p:nvSpPr>
          <p:cNvPr id="20487" name="Rectangle 7"/>
          <p:cNvSpPr>
            <a:spLocks noGrp="1" noChangeArrowheads="1"/>
          </p:cNvSpPr>
          <p:nvPr>
            <p:ph type="sldNum" sz="quarter" idx="5"/>
          </p:nvPr>
        </p:nvSpPr>
        <p:spPr bwMode="auto">
          <a:xfrm>
            <a:off x="3884613" y="9428583"/>
            <a:ext cx="2971800"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A6B60990-A456-4E15-8235-A772450F9E97}" type="slidenum">
              <a:rPr lang="de-DE"/>
              <a:pPr>
                <a:defRPr/>
              </a:pPr>
              <a:t>‹Nr.›</a:t>
            </a:fld>
            <a:endParaRPr lang="de-DE"/>
          </a:p>
        </p:txBody>
      </p:sp>
    </p:spTree>
    <p:extLst>
      <p:ext uri="{BB962C8B-B14F-4D97-AF65-F5344CB8AC3E}">
        <p14:creationId xmlns:p14="http://schemas.microsoft.com/office/powerpoint/2010/main" val="2854817336"/>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access.rdatoolkit.org/document.php?id=rdaappb-de&amp;lang=de&amp;target=rdab-388"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access.rdatoolkit.org/document.php?id=rdachp16&amp;target=rda16-469"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1</a:t>
            </a:fld>
            <a:endParaRPr lang="de-DE" dirty="0"/>
          </a:p>
        </p:txBody>
      </p:sp>
      <p:sp>
        <p:nvSpPr>
          <p:cNvPr id="5" name="Fußzeilenplatzhalter 4"/>
          <p:cNvSpPr>
            <a:spLocks noGrp="1"/>
          </p:cNvSpPr>
          <p:nvPr>
            <p:ph type="ftr" sz="quarter" idx="11"/>
          </p:nvPr>
        </p:nvSpPr>
        <p:spPr/>
        <p:txBody>
          <a:bodyPr/>
          <a:lstStyle/>
          <a:p>
            <a:pPr>
              <a:defRPr/>
            </a:pPr>
            <a:r>
              <a:rPr lang="de-DE" dirty="0" smtClean="0"/>
              <a:t>Schulungsunterlagen der AG RDA - Modul GND: Normdaten in RDA | 17.04.2014</a:t>
            </a:r>
            <a:endParaRPr lang="de-DE" dirty="0"/>
          </a:p>
        </p:txBody>
      </p:sp>
    </p:spTree>
    <p:extLst>
      <p:ext uri="{BB962C8B-B14F-4D97-AF65-F5344CB8AC3E}">
        <p14:creationId xmlns:p14="http://schemas.microsoft.com/office/powerpoint/2010/main" val="2850714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10</a:t>
            </a:fld>
            <a:endParaRPr lang="de-DE" dirty="0"/>
          </a:p>
        </p:txBody>
      </p:sp>
      <p:sp>
        <p:nvSpPr>
          <p:cNvPr id="5" name="Fußzeilenplatzhalter 4"/>
          <p:cNvSpPr>
            <a:spLocks noGrp="1"/>
          </p:cNvSpPr>
          <p:nvPr>
            <p:ph type="ftr" sz="quarter" idx="11"/>
          </p:nvPr>
        </p:nvSpPr>
        <p:spPr/>
        <p:txBody>
          <a:bodyPr/>
          <a:lstStyle/>
          <a:p>
            <a:pPr>
              <a:defRPr/>
            </a:pPr>
            <a:r>
              <a:rPr lang="de-DE" dirty="0" smtClean="0"/>
              <a:t>Schulungsunterlagen der AG RDA - Modul GND: Normdaten in RDA | 17.04.2014</a:t>
            </a:r>
            <a:endParaRPr lang="de-DE" dirty="0"/>
          </a:p>
        </p:txBody>
      </p:sp>
    </p:spTree>
    <p:extLst>
      <p:ext uri="{BB962C8B-B14F-4D97-AF65-F5344CB8AC3E}">
        <p14:creationId xmlns:p14="http://schemas.microsoft.com/office/powerpoint/2010/main" val="3444805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11</a:t>
            </a:fld>
            <a:endParaRPr lang="de-DE" dirty="0"/>
          </a:p>
        </p:txBody>
      </p:sp>
      <p:sp>
        <p:nvSpPr>
          <p:cNvPr id="5" name="Fußzeilenplatzhalter 4"/>
          <p:cNvSpPr>
            <a:spLocks noGrp="1"/>
          </p:cNvSpPr>
          <p:nvPr>
            <p:ph type="ftr" sz="quarter" idx="11"/>
          </p:nvPr>
        </p:nvSpPr>
        <p:spPr/>
        <p:txBody>
          <a:bodyPr/>
          <a:lstStyle/>
          <a:p>
            <a:pPr>
              <a:defRPr/>
            </a:pPr>
            <a:r>
              <a:rPr lang="de-DE" dirty="0" smtClean="0"/>
              <a:t>Schulungsunterlagen der AG RDA - Modul GND: Normdaten in RDA | 17.04.2014</a:t>
            </a:r>
            <a:endParaRPr lang="de-DE" dirty="0"/>
          </a:p>
        </p:txBody>
      </p:sp>
    </p:spTree>
    <p:extLst>
      <p:ext uri="{BB962C8B-B14F-4D97-AF65-F5344CB8AC3E}">
        <p14:creationId xmlns:p14="http://schemas.microsoft.com/office/powerpoint/2010/main" val="4240169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12</a:t>
            </a:fld>
            <a:endParaRPr lang="de-DE" dirty="0"/>
          </a:p>
        </p:txBody>
      </p:sp>
      <p:sp>
        <p:nvSpPr>
          <p:cNvPr id="5" name="Fußzeilenplatzhalter 4"/>
          <p:cNvSpPr>
            <a:spLocks noGrp="1"/>
          </p:cNvSpPr>
          <p:nvPr>
            <p:ph type="ftr" sz="quarter" idx="11"/>
          </p:nvPr>
        </p:nvSpPr>
        <p:spPr/>
        <p:txBody>
          <a:bodyPr/>
          <a:lstStyle/>
          <a:p>
            <a:pPr>
              <a:defRPr/>
            </a:pPr>
            <a:r>
              <a:rPr lang="de-DE" dirty="0" smtClean="0"/>
              <a:t>Schulungsunterlagen der AG RDA - Modul GND: Normdaten in RDA | 17.04.2014</a:t>
            </a:r>
            <a:endParaRPr lang="de-DE" dirty="0"/>
          </a:p>
        </p:txBody>
      </p:sp>
    </p:spTree>
    <p:extLst>
      <p:ext uri="{BB962C8B-B14F-4D97-AF65-F5344CB8AC3E}">
        <p14:creationId xmlns:p14="http://schemas.microsoft.com/office/powerpoint/2010/main" val="35661490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13</a:t>
            </a:fld>
            <a:endParaRPr lang="de-DE" dirty="0"/>
          </a:p>
        </p:txBody>
      </p:sp>
      <p:sp>
        <p:nvSpPr>
          <p:cNvPr id="5" name="Fußzeilenplatzhalter 4"/>
          <p:cNvSpPr>
            <a:spLocks noGrp="1"/>
          </p:cNvSpPr>
          <p:nvPr>
            <p:ph type="ftr" sz="quarter" idx="11"/>
          </p:nvPr>
        </p:nvSpPr>
        <p:spPr/>
        <p:txBody>
          <a:bodyPr/>
          <a:lstStyle/>
          <a:p>
            <a:pPr>
              <a:defRPr/>
            </a:pPr>
            <a:r>
              <a:rPr lang="de-DE" dirty="0" smtClean="0"/>
              <a:t>Schulungsunterlagen der AG RDA - Modul GND: Normdaten in RDA | 17.04.2014</a:t>
            </a:r>
            <a:endParaRPr lang="de-DE" dirty="0"/>
          </a:p>
        </p:txBody>
      </p:sp>
    </p:spTree>
    <p:extLst>
      <p:ext uri="{BB962C8B-B14F-4D97-AF65-F5344CB8AC3E}">
        <p14:creationId xmlns:p14="http://schemas.microsoft.com/office/powerpoint/2010/main" val="612787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Details zur Unterscheidung</a:t>
            </a:r>
            <a:r>
              <a:rPr lang="de-DE" baseline="0" dirty="0" smtClean="0"/>
              <a:t> von Personen / Körperschaften kommen weiter hinten auf den </a:t>
            </a:r>
            <a:r>
              <a:rPr lang="de-DE" baseline="0" dirty="0" smtClean="0"/>
              <a:t>Folien.</a:t>
            </a:r>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14</a:t>
            </a:fld>
            <a:endParaRPr lang="de-DE" dirty="0"/>
          </a:p>
        </p:txBody>
      </p:sp>
      <p:sp>
        <p:nvSpPr>
          <p:cNvPr id="5" name="Fußzeilenplatzhalter 4"/>
          <p:cNvSpPr>
            <a:spLocks noGrp="1"/>
          </p:cNvSpPr>
          <p:nvPr>
            <p:ph type="ftr" sz="quarter" idx="11"/>
          </p:nvPr>
        </p:nvSpPr>
        <p:spPr/>
        <p:txBody>
          <a:bodyPr/>
          <a:lstStyle/>
          <a:p>
            <a:pPr>
              <a:defRPr/>
            </a:pPr>
            <a:r>
              <a:rPr lang="de-DE" dirty="0" smtClean="0"/>
              <a:t>Schulungsunterlagen der AG RDA - Modul GND: Normdaten in RDA | 17.04.2014</a:t>
            </a:r>
            <a:endParaRPr lang="de-DE" dirty="0"/>
          </a:p>
        </p:txBody>
      </p:sp>
    </p:spTree>
    <p:extLst>
      <p:ext uri="{BB962C8B-B14F-4D97-AF65-F5344CB8AC3E}">
        <p14:creationId xmlns:p14="http://schemas.microsoft.com/office/powerpoint/2010/main" val="8089424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Stärkung des selbstgebrauchten</a:t>
            </a:r>
            <a:r>
              <a:rPr lang="de-DE" baseline="0" dirty="0" smtClean="0"/>
              <a:t> Namens (</a:t>
            </a:r>
            <a:r>
              <a:rPr lang="de-DE" baseline="0" dirty="0" err="1" smtClean="0"/>
              <a:t>hauptsächl</a:t>
            </a:r>
            <a:r>
              <a:rPr lang="de-DE" baseline="0" dirty="0" smtClean="0"/>
              <a:t>. für Personen) bzw. des bekanntesten Namens (eingeführter Name, </a:t>
            </a:r>
            <a:r>
              <a:rPr lang="de-DE" baseline="0" dirty="0" err="1" smtClean="0"/>
              <a:t>hauptsächl</a:t>
            </a:r>
            <a:r>
              <a:rPr lang="de-DE" baseline="0" dirty="0" smtClean="0"/>
              <a:t>. für Körperschaften). Details sind in den jeweiligen Folien enthalten</a:t>
            </a:r>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15</a:t>
            </a:fld>
            <a:endParaRPr lang="de-DE"/>
          </a:p>
        </p:txBody>
      </p:sp>
      <p:sp>
        <p:nvSpPr>
          <p:cNvPr id="5" name="Fußzeilenplatzhalter 4"/>
          <p:cNvSpPr>
            <a:spLocks noGrp="1"/>
          </p:cNvSpPr>
          <p:nvPr>
            <p:ph type="ftr" sz="quarter" idx="11"/>
          </p:nvPr>
        </p:nvSpPr>
        <p:spPr/>
        <p:txBody>
          <a:bodyPr/>
          <a:lstStyle/>
          <a:p>
            <a:pPr>
              <a:defRPr/>
            </a:pPr>
            <a:r>
              <a:rPr lang="de-DE" smtClean="0"/>
              <a:t>Schulungsunterlagen der AG RDA - Modul GND: Normdaten in RDA | 17.04.2014</a:t>
            </a:r>
            <a:endParaRPr lang="de-DE"/>
          </a:p>
        </p:txBody>
      </p:sp>
    </p:spTree>
    <p:extLst>
      <p:ext uri="{BB962C8B-B14F-4D97-AF65-F5344CB8AC3E}">
        <p14:creationId xmlns:p14="http://schemas.microsoft.com/office/powerpoint/2010/main" val="3507639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16</a:t>
            </a:fld>
            <a:endParaRPr lang="de-DE"/>
          </a:p>
        </p:txBody>
      </p:sp>
      <p:sp>
        <p:nvSpPr>
          <p:cNvPr id="5" name="Fußzeilenplatzhalter 4"/>
          <p:cNvSpPr>
            <a:spLocks noGrp="1"/>
          </p:cNvSpPr>
          <p:nvPr>
            <p:ph type="ftr" sz="quarter" idx="11"/>
          </p:nvPr>
        </p:nvSpPr>
        <p:spPr/>
        <p:txBody>
          <a:bodyPr/>
          <a:lstStyle/>
          <a:p>
            <a:pPr>
              <a:defRPr/>
            </a:pPr>
            <a:r>
              <a:rPr lang="de-DE" smtClean="0"/>
              <a:t>Schulungsunterlagen der AG RDA - Modul GND: Normdaten in RDA | 17.04.2014</a:t>
            </a:r>
            <a:endParaRPr lang="de-DE"/>
          </a:p>
        </p:txBody>
      </p:sp>
    </p:spTree>
    <p:extLst>
      <p:ext uri="{BB962C8B-B14F-4D97-AF65-F5344CB8AC3E}">
        <p14:creationId xmlns:p14="http://schemas.microsoft.com/office/powerpoint/2010/main" val="8528316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17</a:t>
            </a:fld>
            <a:endParaRPr lang="de-DE"/>
          </a:p>
        </p:txBody>
      </p:sp>
      <p:sp>
        <p:nvSpPr>
          <p:cNvPr id="5" name="Fußzeilenplatzhalter 4"/>
          <p:cNvSpPr>
            <a:spLocks noGrp="1"/>
          </p:cNvSpPr>
          <p:nvPr>
            <p:ph type="ftr" sz="quarter" idx="11"/>
          </p:nvPr>
        </p:nvSpPr>
        <p:spPr/>
        <p:txBody>
          <a:bodyPr/>
          <a:lstStyle/>
          <a:p>
            <a:pPr>
              <a:defRPr/>
            </a:pPr>
            <a:r>
              <a:rPr lang="de-DE" smtClean="0"/>
              <a:t>Schulungsunterlagen der AG RDA - Modul GND: Normdaten in RDA | 17.04.2014</a:t>
            </a:r>
            <a:endParaRPr lang="de-DE"/>
          </a:p>
        </p:txBody>
      </p:sp>
    </p:spTree>
    <p:extLst>
      <p:ext uri="{BB962C8B-B14F-4D97-AF65-F5344CB8AC3E}">
        <p14:creationId xmlns:p14="http://schemas.microsoft.com/office/powerpoint/2010/main" val="20177986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18</a:t>
            </a:fld>
            <a:endParaRPr lang="de-DE"/>
          </a:p>
        </p:txBody>
      </p:sp>
      <p:sp>
        <p:nvSpPr>
          <p:cNvPr id="5" name="Fußzeilenplatzhalter 4"/>
          <p:cNvSpPr>
            <a:spLocks noGrp="1"/>
          </p:cNvSpPr>
          <p:nvPr>
            <p:ph type="ftr" sz="quarter" idx="11"/>
          </p:nvPr>
        </p:nvSpPr>
        <p:spPr/>
        <p:txBody>
          <a:bodyPr/>
          <a:lstStyle/>
          <a:p>
            <a:pPr>
              <a:defRPr/>
            </a:pPr>
            <a:r>
              <a:rPr lang="de-DE" smtClean="0"/>
              <a:t>Schulungsunterlagen der AG RDA - Modul GND: Normdaten in RDA | 17.04.2014</a:t>
            </a:r>
            <a:endParaRPr lang="de-DE"/>
          </a:p>
        </p:txBody>
      </p:sp>
    </p:spTree>
    <p:extLst>
      <p:ext uri="{BB962C8B-B14F-4D97-AF65-F5344CB8AC3E}">
        <p14:creationId xmlns:p14="http://schemas.microsoft.com/office/powerpoint/2010/main" val="37215141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Betrifft z.</a:t>
            </a:r>
            <a:r>
              <a:rPr lang="de-DE" baseline="0" dirty="0" smtClean="0"/>
              <a:t> B. Präfixe in Personennamen, die je nach Sprachgebrauch als erster Teil des Sucheinstiegs oder einem Vornamen nachgestellt erfasst werden.</a:t>
            </a:r>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19</a:t>
            </a:fld>
            <a:endParaRPr lang="de-DE"/>
          </a:p>
        </p:txBody>
      </p:sp>
      <p:sp>
        <p:nvSpPr>
          <p:cNvPr id="5" name="Fußzeilenplatzhalter 4"/>
          <p:cNvSpPr>
            <a:spLocks noGrp="1"/>
          </p:cNvSpPr>
          <p:nvPr>
            <p:ph type="ftr" sz="quarter" idx="11"/>
          </p:nvPr>
        </p:nvSpPr>
        <p:spPr/>
        <p:txBody>
          <a:bodyPr/>
          <a:lstStyle/>
          <a:p>
            <a:pPr>
              <a:defRPr/>
            </a:pPr>
            <a:r>
              <a:rPr lang="de-DE" smtClean="0"/>
              <a:t>Schulungsunterlagen der AG RDA - Modul GND: Normdaten in RDA | 17.04.2014</a:t>
            </a:r>
            <a:endParaRPr lang="de-DE"/>
          </a:p>
        </p:txBody>
      </p:sp>
    </p:spTree>
    <p:extLst>
      <p:ext uri="{BB962C8B-B14F-4D97-AF65-F5344CB8AC3E}">
        <p14:creationId xmlns:p14="http://schemas.microsoft.com/office/powerpoint/2010/main" val="3753073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solidFill>
                  <a:prstClr val="black"/>
                </a:solidFill>
              </a:rPr>
              <a:pPr/>
              <a:t>2</a:t>
            </a:fld>
            <a:endParaRPr lang="de-DE" dirty="0">
              <a:solidFill>
                <a:prstClr val="black"/>
              </a:solidFill>
            </a:endParaRPr>
          </a:p>
        </p:txBody>
      </p:sp>
      <p:sp>
        <p:nvSpPr>
          <p:cNvPr id="5" name="Fußzeilenplatzhalter 4"/>
          <p:cNvSpPr>
            <a:spLocks noGrp="1"/>
          </p:cNvSpPr>
          <p:nvPr>
            <p:ph type="ftr" sz="quarter" idx="11"/>
          </p:nvPr>
        </p:nvSpPr>
        <p:spPr/>
        <p:txBody>
          <a:bodyPr/>
          <a:lstStyle/>
          <a:p>
            <a:pPr>
              <a:defRPr/>
            </a:pPr>
            <a:r>
              <a:rPr lang="de-DE" dirty="0" smtClean="0"/>
              <a:t>Schulungsunterlagen der AG RDA - Modul GND: Normdaten in RDA | 17.04.2014</a:t>
            </a:r>
            <a:endParaRPr lang="de-DE" dirty="0"/>
          </a:p>
        </p:txBody>
      </p:sp>
    </p:spTree>
    <p:extLst>
      <p:ext uri="{BB962C8B-B14F-4D97-AF65-F5344CB8AC3E}">
        <p14:creationId xmlns:p14="http://schemas.microsoft.com/office/powerpoint/2010/main" val="2644641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pPr defTabSz="926834"/>
            <a:fld id="{1F0C5092-DBF2-4AB3-B43D-30D9E343D803}" type="slidenum">
              <a:rPr lang="de-DE" smtClean="0">
                <a:solidFill>
                  <a:prstClr val="black"/>
                </a:solidFill>
              </a:rPr>
              <a:pPr defTabSz="926834"/>
              <a:t>20</a:t>
            </a:fld>
            <a:endParaRPr lang="de-DE" smtClean="0">
              <a:solidFill>
                <a:prstClr val="black"/>
              </a:solidFill>
            </a:endParaRPr>
          </a:p>
        </p:txBody>
      </p:sp>
      <p:sp>
        <p:nvSpPr>
          <p:cNvPr id="124931" name="Rectangle 2"/>
          <p:cNvSpPr>
            <a:spLocks noGrp="1" noRot="1" noChangeAspect="1" noChangeArrowheads="1" noTextEdit="1"/>
          </p:cNvSpPr>
          <p:nvPr>
            <p:ph type="sldImg"/>
          </p:nvPr>
        </p:nvSpPr>
        <p:spPr>
          <a:ln/>
        </p:spPr>
      </p:sp>
      <p:sp>
        <p:nvSpPr>
          <p:cNvPr id="124932" name="Rectangle 5"/>
          <p:cNvSpPr>
            <a:spLocks noGrp="1" noChangeArrowheads="1"/>
          </p:cNvSpPr>
          <p:nvPr>
            <p:ph type="body" idx="1"/>
          </p:nvPr>
        </p:nvSpPr>
        <p:spPr>
          <a:xfrm>
            <a:off x="685481" y="4716467"/>
            <a:ext cx="5733685" cy="4927599"/>
          </a:xfrm>
          <a:noFill/>
          <a:ln/>
        </p:spPr>
        <p:txBody>
          <a:bodyPr/>
          <a:lstStyle/>
          <a:p>
            <a:endParaRPr lang="de-DE" i="1"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i="0" dirty="0" smtClean="0"/>
              <a:t>Geburtsdatum</a:t>
            </a:r>
            <a:r>
              <a:rPr lang="de-DE" i="0" baseline="0" dirty="0" smtClean="0"/>
              <a:t> ist Kernelement (</a:t>
            </a:r>
            <a:r>
              <a:rPr lang="de-DE" i="0" baseline="0" dirty="0" err="1" smtClean="0"/>
              <a:t>core</a:t>
            </a:r>
            <a:r>
              <a:rPr lang="de-DE" i="0" baseline="0" dirty="0" smtClean="0"/>
              <a:t>).</a:t>
            </a:r>
          </a:p>
          <a:p>
            <a:r>
              <a:rPr lang="de-DE" i="0" baseline="0" dirty="0" smtClean="0"/>
              <a:t>Status </a:t>
            </a:r>
            <a:r>
              <a:rPr lang="de-DE" i="0" baseline="0" dirty="0" smtClean="0"/>
              <a:t>der Identifizierung ist Zusatzelement.</a:t>
            </a:r>
            <a:endParaRPr lang="de-DE" i="0"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21</a:t>
            </a:fld>
            <a:endParaRPr lang="de-DE"/>
          </a:p>
        </p:txBody>
      </p:sp>
    </p:spTree>
    <p:extLst>
      <p:ext uri="{BB962C8B-B14F-4D97-AF65-F5344CB8AC3E}">
        <p14:creationId xmlns:p14="http://schemas.microsoft.com/office/powerpoint/2010/main" val="531536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22</a:t>
            </a:fld>
            <a:endParaRPr lang="de-DE"/>
          </a:p>
        </p:txBody>
      </p:sp>
      <p:sp>
        <p:nvSpPr>
          <p:cNvPr id="5" name="Fußzeilenplatzhalter 4"/>
          <p:cNvSpPr>
            <a:spLocks noGrp="1"/>
          </p:cNvSpPr>
          <p:nvPr>
            <p:ph type="ftr" sz="quarter" idx="11"/>
          </p:nvPr>
        </p:nvSpPr>
        <p:spPr/>
        <p:txBody>
          <a:bodyPr/>
          <a:lstStyle/>
          <a:p>
            <a:pPr>
              <a:defRPr/>
            </a:pPr>
            <a:r>
              <a:rPr lang="de-DE" smtClean="0"/>
              <a:t>Schulungsunterlagen der AG RDA - Modul GND: Normdaten in RDA | 17.04.2014</a:t>
            </a:r>
            <a:endParaRPr lang="de-DE"/>
          </a:p>
        </p:txBody>
      </p:sp>
    </p:spTree>
    <p:extLst>
      <p:ext uri="{BB962C8B-B14F-4D97-AF65-F5344CB8AC3E}">
        <p14:creationId xmlns:p14="http://schemas.microsoft.com/office/powerpoint/2010/main" val="16080075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23</a:t>
            </a:fld>
            <a:endParaRPr lang="de-DE"/>
          </a:p>
        </p:txBody>
      </p:sp>
      <p:sp>
        <p:nvSpPr>
          <p:cNvPr id="5" name="Fußzeilenplatzhalter 4"/>
          <p:cNvSpPr>
            <a:spLocks noGrp="1"/>
          </p:cNvSpPr>
          <p:nvPr>
            <p:ph type="ftr" sz="quarter" idx="11"/>
          </p:nvPr>
        </p:nvSpPr>
        <p:spPr/>
        <p:txBody>
          <a:bodyPr/>
          <a:lstStyle/>
          <a:p>
            <a:pPr>
              <a:defRPr/>
            </a:pPr>
            <a:r>
              <a:rPr lang="de-DE" smtClean="0"/>
              <a:t>Schulungsunterlagen der AG RDA - Modul GND: Normdaten in RDA | 17.04.2014</a:t>
            </a:r>
            <a:endParaRPr lang="de-DE"/>
          </a:p>
        </p:txBody>
      </p:sp>
    </p:spTree>
    <p:extLst>
      <p:ext uri="{BB962C8B-B14F-4D97-AF65-F5344CB8AC3E}">
        <p14:creationId xmlns:p14="http://schemas.microsoft.com/office/powerpoint/2010/main" val="23798436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24</a:t>
            </a:fld>
            <a:endParaRPr lang="de-DE"/>
          </a:p>
        </p:txBody>
      </p:sp>
      <p:sp>
        <p:nvSpPr>
          <p:cNvPr id="5" name="Fußzeilenplatzhalter 4"/>
          <p:cNvSpPr>
            <a:spLocks noGrp="1"/>
          </p:cNvSpPr>
          <p:nvPr>
            <p:ph type="ftr" sz="quarter" idx="11"/>
          </p:nvPr>
        </p:nvSpPr>
        <p:spPr/>
        <p:txBody>
          <a:bodyPr/>
          <a:lstStyle/>
          <a:p>
            <a:pPr>
              <a:defRPr/>
            </a:pPr>
            <a:r>
              <a:rPr lang="de-DE" smtClean="0"/>
              <a:t>Schulungsunterlagen der AG RDA - Modul GND: Normdaten in RDA | 17.04.2014</a:t>
            </a:r>
            <a:endParaRPr lang="de-DE"/>
          </a:p>
        </p:txBody>
      </p:sp>
    </p:spTree>
    <p:extLst>
      <p:ext uri="{BB962C8B-B14F-4D97-AF65-F5344CB8AC3E}">
        <p14:creationId xmlns:p14="http://schemas.microsoft.com/office/powerpoint/2010/main" val="632399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25</a:t>
            </a:fld>
            <a:endParaRPr lang="de-DE"/>
          </a:p>
        </p:txBody>
      </p:sp>
      <p:sp>
        <p:nvSpPr>
          <p:cNvPr id="5" name="Fußzeilenplatzhalter 4"/>
          <p:cNvSpPr>
            <a:spLocks noGrp="1"/>
          </p:cNvSpPr>
          <p:nvPr>
            <p:ph type="ftr" sz="quarter" idx="11"/>
          </p:nvPr>
        </p:nvSpPr>
        <p:spPr/>
        <p:txBody>
          <a:bodyPr/>
          <a:lstStyle/>
          <a:p>
            <a:pPr>
              <a:defRPr/>
            </a:pPr>
            <a:r>
              <a:rPr lang="de-DE" smtClean="0"/>
              <a:t>Schulungsunterlagen der AG RDA - Modul GND: Normdaten in RDA | 17.04.2014</a:t>
            </a:r>
            <a:endParaRPr lang="de-DE"/>
          </a:p>
        </p:txBody>
      </p:sp>
    </p:spTree>
    <p:extLst>
      <p:ext uri="{BB962C8B-B14F-4D97-AF65-F5344CB8AC3E}">
        <p14:creationId xmlns:p14="http://schemas.microsoft.com/office/powerpoint/2010/main" val="18974208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26</a:t>
            </a:fld>
            <a:endParaRPr lang="de-DE"/>
          </a:p>
        </p:txBody>
      </p:sp>
      <p:sp>
        <p:nvSpPr>
          <p:cNvPr id="5" name="Fußzeilenplatzhalter 4"/>
          <p:cNvSpPr>
            <a:spLocks noGrp="1"/>
          </p:cNvSpPr>
          <p:nvPr>
            <p:ph type="ftr" sz="quarter" idx="11"/>
          </p:nvPr>
        </p:nvSpPr>
        <p:spPr/>
        <p:txBody>
          <a:bodyPr/>
          <a:lstStyle/>
          <a:p>
            <a:pPr>
              <a:defRPr/>
            </a:pPr>
            <a:r>
              <a:rPr lang="de-DE" smtClean="0"/>
              <a:t>Schulungsunterlagen der AG RDA - Modul GND: Normdaten in RDA | 17.04.2014</a:t>
            </a:r>
            <a:endParaRPr lang="de-DE"/>
          </a:p>
        </p:txBody>
      </p:sp>
    </p:spTree>
    <p:extLst>
      <p:ext uri="{BB962C8B-B14F-4D97-AF65-F5344CB8AC3E}">
        <p14:creationId xmlns:p14="http://schemas.microsoft.com/office/powerpoint/2010/main" val="15142146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27</a:t>
            </a:fld>
            <a:endParaRPr lang="de-DE"/>
          </a:p>
        </p:txBody>
      </p:sp>
      <p:sp>
        <p:nvSpPr>
          <p:cNvPr id="5" name="Fußzeilenplatzhalter 4"/>
          <p:cNvSpPr>
            <a:spLocks noGrp="1"/>
          </p:cNvSpPr>
          <p:nvPr>
            <p:ph type="ftr" sz="quarter" idx="11"/>
          </p:nvPr>
        </p:nvSpPr>
        <p:spPr/>
        <p:txBody>
          <a:bodyPr/>
          <a:lstStyle/>
          <a:p>
            <a:pPr>
              <a:defRPr/>
            </a:pPr>
            <a:r>
              <a:rPr lang="de-DE" smtClean="0"/>
              <a:t>Schulungsunterlagen der AG RDA - Modul GND: Normdaten in RDA | 17.04.2014</a:t>
            </a:r>
            <a:endParaRPr lang="de-DE"/>
          </a:p>
        </p:txBody>
      </p:sp>
    </p:spTree>
    <p:extLst>
      <p:ext uri="{BB962C8B-B14F-4D97-AF65-F5344CB8AC3E}">
        <p14:creationId xmlns:p14="http://schemas.microsoft.com/office/powerpoint/2010/main" val="11922081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28</a:t>
            </a:fld>
            <a:endParaRPr lang="de-DE" dirty="0"/>
          </a:p>
        </p:txBody>
      </p:sp>
      <p:sp>
        <p:nvSpPr>
          <p:cNvPr id="5" name="Fußzeilenplatzhalter 4"/>
          <p:cNvSpPr>
            <a:spLocks noGrp="1"/>
          </p:cNvSpPr>
          <p:nvPr>
            <p:ph type="ftr" sz="quarter" idx="11"/>
          </p:nvPr>
        </p:nvSpPr>
        <p:spPr/>
        <p:txBody>
          <a:bodyPr/>
          <a:lstStyle/>
          <a:p>
            <a:pPr>
              <a:defRPr/>
            </a:pPr>
            <a:r>
              <a:rPr lang="de-DE" dirty="0" smtClean="0"/>
              <a:t>Schulungsunterlagen der AG RDA - Modul GND: Normdaten in RDA | 17.04.2014</a:t>
            </a:r>
            <a:endParaRPr lang="de-DE" dirty="0"/>
          </a:p>
        </p:txBody>
      </p:sp>
    </p:spTree>
    <p:extLst>
      <p:ext uri="{BB962C8B-B14F-4D97-AF65-F5344CB8AC3E}">
        <p14:creationId xmlns:p14="http://schemas.microsoft.com/office/powerpoint/2010/main" val="1278315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29</a:t>
            </a:fld>
            <a:endParaRPr lang="de-DE" dirty="0"/>
          </a:p>
        </p:txBody>
      </p:sp>
      <p:sp>
        <p:nvSpPr>
          <p:cNvPr id="5" name="Fußzeilenplatzhalter 4"/>
          <p:cNvSpPr>
            <a:spLocks noGrp="1"/>
          </p:cNvSpPr>
          <p:nvPr>
            <p:ph type="ftr" sz="quarter" idx="11"/>
          </p:nvPr>
        </p:nvSpPr>
        <p:spPr/>
        <p:txBody>
          <a:bodyPr/>
          <a:lstStyle/>
          <a:p>
            <a:pPr>
              <a:defRPr/>
            </a:pPr>
            <a:r>
              <a:rPr lang="de-DE" dirty="0" smtClean="0"/>
              <a:t>Schulungsunterlagen der AG RDA - Modul GND: Normdaten in RDA | 17.04.2014</a:t>
            </a:r>
            <a:endParaRPr lang="de-DE" dirty="0"/>
          </a:p>
        </p:txBody>
      </p:sp>
    </p:spTree>
    <p:extLst>
      <p:ext uri="{BB962C8B-B14F-4D97-AF65-F5344CB8AC3E}">
        <p14:creationId xmlns:p14="http://schemas.microsoft.com/office/powerpoint/2010/main" val="2574112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3</a:t>
            </a:fld>
            <a:endParaRPr lang="de-DE" dirty="0"/>
          </a:p>
        </p:txBody>
      </p:sp>
      <p:sp>
        <p:nvSpPr>
          <p:cNvPr id="5" name="Fußzeilenplatzhalter 4"/>
          <p:cNvSpPr>
            <a:spLocks noGrp="1"/>
          </p:cNvSpPr>
          <p:nvPr>
            <p:ph type="ftr" sz="quarter" idx="11"/>
          </p:nvPr>
        </p:nvSpPr>
        <p:spPr/>
        <p:txBody>
          <a:bodyPr/>
          <a:lstStyle/>
          <a:p>
            <a:pPr>
              <a:defRPr/>
            </a:pPr>
            <a:r>
              <a:rPr lang="de-DE" dirty="0" smtClean="0"/>
              <a:t>Schulungsunterlagen der AG RDA - Modul GND: Normdaten in RDA | 17.04.2014</a:t>
            </a:r>
            <a:endParaRPr lang="de-DE" dirty="0"/>
          </a:p>
        </p:txBody>
      </p:sp>
    </p:spTree>
    <p:extLst>
      <p:ext uri="{BB962C8B-B14F-4D97-AF65-F5344CB8AC3E}">
        <p14:creationId xmlns:p14="http://schemas.microsoft.com/office/powerpoint/2010/main" val="8740288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30</a:t>
            </a:fld>
            <a:endParaRPr lang="de-DE" dirty="0"/>
          </a:p>
        </p:txBody>
      </p:sp>
      <p:sp>
        <p:nvSpPr>
          <p:cNvPr id="5" name="Fußzeilenplatzhalter 4"/>
          <p:cNvSpPr>
            <a:spLocks noGrp="1"/>
          </p:cNvSpPr>
          <p:nvPr>
            <p:ph type="ftr" sz="quarter" idx="11"/>
          </p:nvPr>
        </p:nvSpPr>
        <p:spPr/>
        <p:txBody>
          <a:bodyPr/>
          <a:lstStyle/>
          <a:p>
            <a:pPr>
              <a:defRPr/>
            </a:pPr>
            <a:r>
              <a:rPr lang="de-DE" dirty="0" smtClean="0"/>
              <a:t>Schulungsunterlagen der AG RDA - Modul GND: Normdaten in RDA | 17.04.2014</a:t>
            </a:r>
            <a:endParaRPr lang="de-DE" dirty="0"/>
          </a:p>
        </p:txBody>
      </p:sp>
    </p:spTree>
    <p:extLst>
      <p:ext uri="{BB962C8B-B14F-4D97-AF65-F5344CB8AC3E}">
        <p14:creationId xmlns:p14="http://schemas.microsoft.com/office/powerpoint/2010/main" val="27003026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31</a:t>
            </a:fld>
            <a:endParaRPr lang="de-DE" dirty="0"/>
          </a:p>
        </p:txBody>
      </p:sp>
      <p:sp>
        <p:nvSpPr>
          <p:cNvPr id="5" name="Fußzeilenplatzhalter 4"/>
          <p:cNvSpPr>
            <a:spLocks noGrp="1"/>
          </p:cNvSpPr>
          <p:nvPr>
            <p:ph type="ftr" sz="quarter" idx="11"/>
          </p:nvPr>
        </p:nvSpPr>
        <p:spPr/>
        <p:txBody>
          <a:bodyPr/>
          <a:lstStyle/>
          <a:p>
            <a:pPr>
              <a:defRPr/>
            </a:pPr>
            <a:r>
              <a:rPr lang="de-DE" dirty="0" smtClean="0"/>
              <a:t>Schulungsunterlagen der AG RDA - Modul GND: Normdaten in RDA | 17.04.2014</a:t>
            </a:r>
            <a:endParaRPr lang="de-DE" dirty="0"/>
          </a:p>
        </p:txBody>
      </p:sp>
    </p:spTree>
    <p:extLst>
      <p:ext uri="{BB962C8B-B14F-4D97-AF65-F5344CB8AC3E}">
        <p14:creationId xmlns:p14="http://schemas.microsoft.com/office/powerpoint/2010/main" val="41368805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32</a:t>
            </a:fld>
            <a:endParaRPr lang="de-DE" dirty="0"/>
          </a:p>
        </p:txBody>
      </p:sp>
      <p:sp>
        <p:nvSpPr>
          <p:cNvPr id="5" name="Fußzeilenplatzhalter 4"/>
          <p:cNvSpPr>
            <a:spLocks noGrp="1"/>
          </p:cNvSpPr>
          <p:nvPr>
            <p:ph type="ftr" sz="quarter" idx="11"/>
          </p:nvPr>
        </p:nvSpPr>
        <p:spPr/>
        <p:txBody>
          <a:bodyPr/>
          <a:lstStyle/>
          <a:p>
            <a:pPr>
              <a:defRPr/>
            </a:pPr>
            <a:r>
              <a:rPr lang="de-DE" dirty="0" smtClean="0"/>
              <a:t>Schulungsunterlagen der AG RDA - Modul GND: Normdaten in RDA | 17.04.2014</a:t>
            </a:r>
            <a:endParaRPr lang="de-DE" dirty="0"/>
          </a:p>
        </p:txBody>
      </p:sp>
    </p:spTree>
    <p:extLst>
      <p:ext uri="{BB962C8B-B14F-4D97-AF65-F5344CB8AC3E}">
        <p14:creationId xmlns:p14="http://schemas.microsoft.com/office/powerpoint/2010/main" val="15492804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33</a:t>
            </a:fld>
            <a:endParaRPr lang="de-DE" dirty="0"/>
          </a:p>
        </p:txBody>
      </p:sp>
      <p:sp>
        <p:nvSpPr>
          <p:cNvPr id="5" name="Fußzeilenplatzhalter 4"/>
          <p:cNvSpPr>
            <a:spLocks noGrp="1"/>
          </p:cNvSpPr>
          <p:nvPr>
            <p:ph type="ftr" sz="quarter" idx="11"/>
          </p:nvPr>
        </p:nvSpPr>
        <p:spPr/>
        <p:txBody>
          <a:bodyPr/>
          <a:lstStyle/>
          <a:p>
            <a:pPr>
              <a:defRPr/>
            </a:pPr>
            <a:r>
              <a:rPr lang="de-DE" dirty="0" smtClean="0"/>
              <a:t>Schulungsunterlagen der AG RDA - Modul GND: Normdaten in RDA | 17.04.2014</a:t>
            </a:r>
            <a:endParaRPr lang="de-DE" dirty="0"/>
          </a:p>
        </p:txBody>
      </p:sp>
    </p:spTree>
    <p:extLst>
      <p:ext uri="{BB962C8B-B14F-4D97-AF65-F5344CB8AC3E}">
        <p14:creationId xmlns:p14="http://schemas.microsoft.com/office/powerpoint/2010/main" val="32853200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A.2: Namen von Personen, Familien und Körperschaften</a:t>
            </a:r>
            <a:r>
              <a:rPr lang="de-DE" baseline="0" dirty="0" smtClean="0"/>
              <a:t> (allgemein, Hinweis auf A.10-A.55)</a:t>
            </a:r>
          </a:p>
          <a:p>
            <a:r>
              <a:rPr lang="de-DE" baseline="0" dirty="0" smtClean="0"/>
              <a:t>A.11: Personennamen</a:t>
            </a:r>
          </a:p>
          <a:p>
            <a:r>
              <a:rPr lang="de-DE" baseline="0" dirty="0" smtClean="0"/>
              <a:t>A.13: Geografische Namen</a:t>
            </a:r>
          </a:p>
          <a:p>
            <a:r>
              <a:rPr lang="de-DE" baseline="0" dirty="0" smtClean="0"/>
              <a:t>A.16: Körperschaftsnamen</a:t>
            </a:r>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34</a:t>
            </a:fld>
            <a:endParaRPr lang="de-DE" dirty="0"/>
          </a:p>
        </p:txBody>
      </p:sp>
      <p:sp>
        <p:nvSpPr>
          <p:cNvPr id="5" name="Fußzeilenplatzhalter 4"/>
          <p:cNvSpPr>
            <a:spLocks noGrp="1"/>
          </p:cNvSpPr>
          <p:nvPr>
            <p:ph type="ftr" sz="quarter" idx="11"/>
          </p:nvPr>
        </p:nvSpPr>
        <p:spPr/>
        <p:txBody>
          <a:bodyPr/>
          <a:lstStyle/>
          <a:p>
            <a:pPr>
              <a:defRPr/>
            </a:pPr>
            <a:r>
              <a:rPr lang="de-DE" dirty="0" smtClean="0"/>
              <a:t>Schulungsunterlagen der AG RDA - Modul GND: Normdaten in RDA | 17.04.2014</a:t>
            </a:r>
            <a:endParaRPr lang="de-DE" dirty="0"/>
          </a:p>
        </p:txBody>
      </p:sp>
    </p:spTree>
    <p:extLst>
      <p:ext uri="{BB962C8B-B14F-4D97-AF65-F5344CB8AC3E}">
        <p14:creationId xmlns:p14="http://schemas.microsoft.com/office/powerpoint/2010/main" val="30764867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35</a:t>
            </a:fld>
            <a:endParaRPr lang="de-DE" dirty="0"/>
          </a:p>
        </p:txBody>
      </p:sp>
      <p:sp>
        <p:nvSpPr>
          <p:cNvPr id="5" name="Fußzeilenplatzhalter 4"/>
          <p:cNvSpPr>
            <a:spLocks noGrp="1"/>
          </p:cNvSpPr>
          <p:nvPr>
            <p:ph type="ftr" sz="quarter" idx="11"/>
          </p:nvPr>
        </p:nvSpPr>
        <p:spPr/>
        <p:txBody>
          <a:bodyPr/>
          <a:lstStyle/>
          <a:p>
            <a:pPr>
              <a:defRPr/>
            </a:pPr>
            <a:r>
              <a:rPr lang="de-DE" dirty="0" smtClean="0"/>
              <a:t>Schulungsunterlagen der AG RDA - Modul GND: Normdaten in RDA | 17.04.2014</a:t>
            </a:r>
            <a:endParaRPr lang="de-DE" dirty="0"/>
          </a:p>
        </p:txBody>
      </p:sp>
    </p:spTree>
    <p:extLst>
      <p:ext uri="{BB962C8B-B14F-4D97-AF65-F5344CB8AC3E}">
        <p14:creationId xmlns:p14="http://schemas.microsoft.com/office/powerpoint/2010/main" val="31281483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36</a:t>
            </a:fld>
            <a:endParaRPr lang="de-DE" dirty="0"/>
          </a:p>
        </p:txBody>
      </p:sp>
      <p:sp>
        <p:nvSpPr>
          <p:cNvPr id="5" name="Fußzeilenplatzhalter 4"/>
          <p:cNvSpPr>
            <a:spLocks noGrp="1"/>
          </p:cNvSpPr>
          <p:nvPr>
            <p:ph type="ftr" sz="quarter" idx="11"/>
          </p:nvPr>
        </p:nvSpPr>
        <p:spPr/>
        <p:txBody>
          <a:bodyPr/>
          <a:lstStyle/>
          <a:p>
            <a:pPr>
              <a:defRPr/>
            </a:pPr>
            <a:r>
              <a:rPr lang="de-DE" dirty="0" smtClean="0"/>
              <a:t>Schulungsunterlagen der AG RDA - Modul GND: Normdaten in RDA | 17.04.2014</a:t>
            </a:r>
            <a:endParaRPr lang="de-DE" dirty="0"/>
          </a:p>
        </p:txBody>
      </p:sp>
    </p:spTree>
    <p:extLst>
      <p:ext uri="{BB962C8B-B14F-4D97-AF65-F5344CB8AC3E}">
        <p14:creationId xmlns:p14="http://schemas.microsoft.com/office/powerpoint/2010/main" val="31281483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37</a:t>
            </a:fld>
            <a:endParaRPr lang="de-DE"/>
          </a:p>
        </p:txBody>
      </p:sp>
      <p:sp>
        <p:nvSpPr>
          <p:cNvPr id="5" name="Fußzeilenplatzhalter 4"/>
          <p:cNvSpPr>
            <a:spLocks noGrp="1"/>
          </p:cNvSpPr>
          <p:nvPr>
            <p:ph type="ftr" sz="quarter" idx="11"/>
          </p:nvPr>
        </p:nvSpPr>
        <p:spPr/>
        <p:txBody>
          <a:bodyPr/>
          <a:lstStyle/>
          <a:p>
            <a:pPr>
              <a:defRPr/>
            </a:pPr>
            <a:r>
              <a:rPr lang="de-DE" smtClean="0"/>
              <a:t>Schulungsunterlagen der AG RDA - Modul GND: Normdaten in RDA | 17.04.2014</a:t>
            </a:r>
            <a:endParaRPr lang="de-DE"/>
          </a:p>
        </p:txBody>
      </p:sp>
    </p:spTree>
    <p:extLst>
      <p:ext uri="{BB962C8B-B14F-4D97-AF65-F5344CB8AC3E}">
        <p14:creationId xmlns:p14="http://schemas.microsoft.com/office/powerpoint/2010/main" val="4352027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NEU ist 8.5.6.2.a)</a:t>
            </a:r>
            <a:r>
              <a:rPr lang="de-DE" baseline="0" dirty="0" smtClean="0"/>
              <a:t> S</a:t>
            </a:r>
            <a:r>
              <a:rPr lang="de-DE" dirty="0" smtClean="0"/>
              <a:t>etzen Sie kein Spatium zwischen einem Punkt usw. und eine darauf folgende Initiale.</a:t>
            </a:r>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38</a:t>
            </a:fld>
            <a:endParaRPr lang="de-DE"/>
          </a:p>
        </p:txBody>
      </p:sp>
      <p:sp>
        <p:nvSpPr>
          <p:cNvPr id="5" name="Fußzeilenplatzhalter 4"/>
          <p:cNvSpPr>
            <a:spLocks noGrp="1"/>
          </p:cNvSpPr>
          <p:nvPr>
            <p:ph type="ftr" sz="quarter" idx="11"/>
          </p:nvPr>
        </p:nvSpPr>
        <p:spPr/>
        <p:txBody>
          <a:bodyPr/>
          <a:lstStyle/>
          <a:p>
            <a:pPr>
              <a:defRPr/>
            </a:pPr>
            <a:r>
              <a:rPr lang="de-DE" smtClean="0"/>
              <a:t>Schulungsunterlagen der AG RDA - Modul GND: Normdaten in RDA | 17.04.2014</a:t>
            </a:r>
            <a:endParaRPr lang="de-DE"/>
          </a:p>
        </p:txBody>
      </p:sp>
    </p:spTree>
    <p:extLst>
      <p:ext uri="{BB962C8B-B14F-4D97-AF65-F5344CB8AC3E}">
        <p14:creationId xmlns:p14="http://schemas.microsoft.com/office/powerpoint/2010/main" val="29103114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B.2 Verwenden Sie nur die folgenden Abkürzungen in Namen von ... Orten</a:t>
            </a:r>
          </a:p>
          <a:p>
            <a:r>
              <a:rPr lang="de-DE" dirty="0" smtClean="0"/>
              <a:t>b) bestimmte Bezeichnungen von größeren Orten (siehe </a:t>
            </a:r>
            <a:r>
              <a:rPr lang="de-DE" dirty="0" smtClean="0">
                <a:hlinkClick r:id="rId3"/>
              </a:rPr>
              <a:t>B.11</a:t>
            </a:r>
            <a:r>
              <a:rPr lang="de-DE" dirty="0" smtClean="0"/>
              <a:t>), die als Teil der Bezeichnung eines anderen Ortes (siehe </a:t>
            </a:r>
            <a:r>
              <a:rPr lang="de-DE" dirty="0" smtClean="0">
                <a:hlinkClick r:id="rId4"/>
              </a:rPr>
              <a:t>16.2.2.9</a:t>
            </a:r>
            <a:r>
              <a:rPr lang="de-DE" dirty="0" smtClean="0"/>
              <a:t>) erfasst werden.</a:t>
            </a:r>
          </a:p>
          <a:p>
            <a:r>
              <a:rPr lang="de-DE" dirty="0" smtClean="0"/>
              <a:t>Hier geht es um</a:t>
            </a:r>
            <a:r>
              <a:rPr lang="de-DE" baseline="0" dirty="0" smtClean="0"/>
              <a:t> die Abkürzungen für amerikanische Staaten. Das wird aber gerade in der </a:t>
            </a:r>
            <a:r>
              <a:rPr lang="de-DE" baseline="0" dirty="0" err="1" smtClean="0"/>
              <a:t>Geografika</a:t>
            </a:r>
            <a:r>
              <a:rPr lang="de-DE" baseline="0" dirty="0" smtClean="0"/>
              <a:t>-Gruppe diskutiert.</a:t>
            </a:r>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39</a:t>
            </a:fld>
            <a:endParaRPr lang="de-DE"/>
          </a:p>
        </p:txBody>
      </p:sp>
      <p:sp>
        <p:nvSpPr>
          <p:cNvPr id="5" name="Fußzeilenplatzhalter 4"/>
          <p:cNvSpPr>
            <a:spLocks noGrp="1"/>
          </p:cNvSpPr>
          <p:nvPr>
            <p:ph type="ftr" sz="quarter" idx="11"/>
          </p:nvPr>
        </p:nvSpPr>
        <p:spPr/>
        <p:txBody>
          <a:bodyPr/>
          <a:lstStyle/>
          <a:p>
            <a:pPr>
              <a:defRPr/>
            </a:pPr>
            <a:r>
              <a:rPr lang="de-DE" smtClean="0"/>
              <a:t>Schulungsunterlagen der AG RDA - Modul GND: Normdaten in RDA | 17.04.2014</a:t>
            </a:r>
            <a:endParaRPr lang="de-DE"/>
          </a:p>
        </p:txBody>
      </p:sp>
    </p:spTree>
    <p:extLst>
      <p:ext uri="{BB962C8B-B14F-4D97-AF65-F5344CB8AC3E}">
        <p14:creationId xmlns:p14="http://schemas.microsoft.com/office/powerpoint/2010/main" val="1499461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4</a:t>
            </a:fld>
            <a:endParaRPr lang="de-DE" dirty="0"/>
          </a:p>
        </p:txBody>
      </p:sp>
      <p:sp>
        <p:nvSpPr>
          <p:cNvPr id="5" name="Fußzeilenplatzhalter 4"/>
          <p:cNvSpPr>
            <a:spLocks noGrp="1"/>
          </p:cNvSpPr>
          <p:nvPr>
            <p:ph type="ftr" sz="quarter" idx="11"/>
          </p:nvPr>
        </p:nvSpPr>
        <p:spPr/>
        <p:txBody>
          <a:bodyPr/>
          <a:lstStyle/>
          <a:p>
            <a:pPr>
              <a:defRPr/>
            </a:pPr>
            <a:r>
              <a:rPr lang="de-DE" dirty="0" smtClean="0"/>
              <a:t>Schulungsunterlagen der AG RDA - Modul GND: Normdaten in RDA | 17.04.2014</a:t>
            </a:r>
            <a:endParaRPr lang="de-DE" dirty="0"/>
          </a:p>
        </p:txBody>
      </p:sp>
    </p:spTree>
    <p:extLst>
      <p:ext uri="{BB962C8B-B14F-4D97-AF65-F5344CB8AC3E}">
        <p14:creationId xmlns:p14="http://schemas.microsoft.com/office/powerpoint/2010/main" val="41049758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40</a:t>
            </a:fld>
            <a:endParaRPr lang="de-DE"/>
          </a:p>
        </p:txBody>
      </p:sp>
      <p:sp>
        <p:nvSpPr>
          <p:cNvPr id="5" name="Fußzeilenplatzhalter 4"/>
          <p:cNvSpPr>
            <a:spLocks noGrp="1"/>
          </p:cNvSpPr>
          <p:nvPr>
            <p:ph type="ftr" sz="quarter" idx="11"/>
          </p:nvPr>
        </p:nvSpPr>
        <p:spPr/>
        <p:txBody>
          <a:bodyPr/>
          <a:lstStyle/>
          <a:p>
            <a:pPr>
              <a:defRPr/>
            </a:pPr>
            <a:r>
              <a:rPr lang="de-DE" smtClean="0"/>
              <a:t>Schulungsunterlagen der AG RDA - Modul GND: Normdaten in RDA | 17.04.2014</a:t>
            </a:r>
            <a:endParaRPr lang="de-DE"/>
          </a:p>
        </p:txBody>
      </p:sp>
    </p:spTree>
    <p:extLst>
      <p:ext uri="{BB962C8B-B14F-4D97-AF65-F5344CB8AC3E}">
        <p14:creationId xmlns:p14="http://schemas.microsoft.com/office/powerpoint/2010/main" val="14994617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41</a:t>
            </a:fld>
            <a:endParaRPr lang="de-DE"/>
          </a:p>
        </p:txBody>
      </p:sp>
      <p:sp>
        <p:nvSpPr>
          <p:cNvPr id="5" name="Fußzeilenplatzhalter 4"/>
          <p:cNvSpPr>
            <a:spLocks noGrp="1"/>
          </p:cNvSpPr>
          <p:nvPr>
            <p:ph type="ftr" sz="quarter" idx="11"/>
          </p:nvPr>
        </p:nvSpPr>
        <p:spPr/>
        <p:txBody>
          <a:bodyPr/>
          <a:lstStyle/>
          <a:p>
            <a:pPr>
              <a:defRPr/>
            </a:pPr>
            <a:r>
              <a:rPr lang="de-DE" smtClean="0"/>
              <a:t>Schulungsunterlagen der AG RDA - Modul GND: Normdaten in RDA | 17.04.2014</a:t>
            </a:r>
            <a:endParaRPr lang="de-DE"/>
          </a:p>
        </p:txBody>
      </p:sp>
    </p:spTree>
    <p:extLst>
      <p:ext uri="{BB962C8B-B14F-4D97-AF65-F5344CB8AC3E}">
        <p14:creationId xmlns:p14="http://schemas.microsoft.com/office/powerpoint/2010/main" val="14994617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42</a:t>
            </a:fld>
            <a:endParaRPr lang="de-DE"/>
          </a:p>
        </p:txBody>
      </p:sp>
      <p:sp>
        <p:nvSpPr>
          <p:cNvPr id="5" name="Fußzeilenplatzhalter 4"/>
          <p:cNvSpPr>
            <a:spLocks noGrp="1"/>
          </p:cNvSpPr>
          <p:nvPr>
            <p:ph type="ftr" sz="quarter" idx="11"/>
          </p:nvPr>
        </p:nvSpPr>
        <p:spPr/>
        <p:txBody>
          <a:bodyPr/>
          <a:lstStyle/>
          <a:p>
            <a:pPr>
              <a:defRPr/>
            </a:pPr>
            <a:r>
              <a:rPr lang="de-DE" smtClean="0"/>
              <a:t>Schulungsunterlagen der AG RDA - Modul GND: Normdaten in RDA | 17.04.2014</a:t>
            </a:r>
            <a:endParaRPr lang="de-DE"/>
          </a:p>
        </p:txBody>
      </p:sp>
    </p:spTree>
    <p:extLst>
      <p:ext uri="{BB962C8B-B14F-4D97-AF65-F5344CB8AC3E}">
        <p14:creationId xmlns:p14="http://schemas.microsoft.com/office/powerpoint/2010/main" val="14994617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Feld 678</a:t>
            </a:r>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43</a:t>
            </a:fld>
            <a:endParaRPr lang="de-DE"/>
          </a:p>
        </p:txBody>
      </p:sp>
      <p:sp>
        <p:nvSpPr>
          <p:cNvPr id="5" name="Fußzeilenplatzhalter 4"/>
          <p:cNvSpPr>
            <a:spLocks noGrp="1"/>
          </p:cNvSpPr>
          <p:nvPr>
            <p:ph type="ftr" sz="quarter" idx="11"/>
          </p:nvPr>
        </p:nvSpPr>
        <p:spPr/>
        <p:txBody>
          <a:bodyPr/>
          <a:lstStyle/>
          <a:p>
            <a:pPr>
              <a:defRPr/>
            </a:pPr>
            <a:r>
              <a:rPr lang="de-DE" smtClean="0"/>
              <a:t>Schulungsunterlagen der AG RDA - Modul GND: Normdaten in RDA | 17.04.2014</a:t>
            </a:r>
            <a:endParaRPr lang="de-DE"/>
          </a:p>
        </p:txBody>
      </p:sp>
    </p:spTree>
    <p:extLst>
      <p:ext uri="{BB962C8B-B14F-4D97-AF65-F5344CB8AC3E}">
        <p14:creationId xmlns:p14="http://schemas.microsoft.com/office/powerpoint/2010/main" val="14994617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44</a:t>
            </a:fld>
            <a:endParaRPr lang="de-DE"/>
          </a:p>
        </p:txBody>
      </p:sp>
      <p:sp>
        <p:nvSpPr>
          <p:cNvPr id="5" name="Fußzeilenplatzhalter 4"/>
          <p:cNvSpPr>
            <a:spLocks noGrp="1"/>
          </p:cNvSpPr>
          <p:nvPr>
            <p:ph type="ftr" sz="quarter" idx="11"/>
          </p:nvPr>
        </p:nvSpPr>
        <p:spPr/>
        <p:txBody>
          <a:bodyPr/>
          <a:lstStyle/>
          <a:p>
            <a:pPr>
              <a:defRPr/>
            </a:pPr>
            <a:r>
              <a:rPr lang="de-DE" smtClean="0"/>
              <a:t>Schulungsunterlagen der AG RDA - Modul GND: Normdaten in RDA | 17.04.2014</a:t>
            </a:r>
            <a:endParaRPr lang="de-DE"/>
          </a:p>
        </p:txBody>
      </p:sp>
    </p:spTree>
    <p:extLst>
      <p:ext uri="{BB962C8B-B14F-4D97-AF65-F5344CB8AC3E}">
        <p14:creationId xmlns:p14="http://schemas.microsoft.com/office/powerpoint/2010/main" val="14994617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45</a:t>
            </a:fld>
            <a:endParaRPr lang="de-DE"/>
          </a:p>
        </p:txBody>
      </p:sp>
      <p:sp>
        <p:nvSpPr>
          <p:cNvPr id="5" name="Fußzeilenplatzhalter 4"/>
          <p:cNvSpPr>
            <a:spLocks noGrp="1"/>
          </p:cNvSpPr>
          <p:nvPr>
            <p:ph type="ftr" sz="quarter" idx="11"/>
          </p:nvPr>
        </p:nvSpPr>
        <p:spPr/>
        <p:txBody>
          <a:bodyPr/>
          <a:lstStyle/>
          <a:p>
            <a:pPr>
              <a:defRPr/>
            </a:pPr>
            <a:r>
              <a:rPr lang="de-DE" smtClean="0"/>
              <a:t>Schulungsunterlagen der AG RDA - Modul GND: Normdaten in RDA | 17.04.2014</a:t>
            </a:r>
            <a:endParaRPr lang="de-DE"/>
          </a:p>
        </p:txBody>
      </p:sp>
    </p:spTree>
    <p:extLst>
      <p:ext uri="{BB962C8B-B14F-4D97-AF65-F5344CB8AC3E}">
        <p14:creationId xmlns:p14="http://schemas.microsoft.com/office/powerpoint/2010/main" val="30312023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46</a:t>
            </a:fld>
            <a:endParaRPr lang="de-DE"/>
          </a:p>
        </p:txBody>
      </p:sp>
      <p:sp>
        <p:nvSpPr>
          <p:cNvPr id="5" name="Fußzeilenplatzhalter 4"/>
          <p:cNvSpPr>
            <a:spLocks noGrp="1"/>
          </p:cNvSpPr>
          <p:nvPr>
            <p:ph type="ftr" sz="quarter" idx="11"/>
          </p:nvPr>
        </p:nvSpPr>
        <p:spPr/>
        <p:txBody>
          <a:bodyPr/>
          <a:lstStyle/>
          <a:p>
            <a:pPr>
              <a:defRPr/>
            </a:pPr>
            <a:r>
              <a:rPr lang="de-DE" smtClean="0"/>
              <a:t>Schulungsunterlagen der AG RDA - Modul GND: Normdaten in RDA | 17.04.2014</a:t>
            </a:r>
            <a:endParaRPr lang="de-DE"/>
          </a:p>
        </p:txBody>
      </p:sp>
    </p:spTree>
    <p:extLst>
      <p:ext uri="{BB962C8B-B14F-4D97-AF65-F5344CB8AC3E}">
        <p14:creationId xmlns:p14="http://schemas.microsoft.com/office/powerpoint/2010/main" val="28483272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47</a:t>
            </a:fld>
            <a:endParaRPr lang="de-DE"/>
          </a:p>
        </p:txBody>
      </p:sp>
      <p:sp>
        <p:nvSpPr>
          <p:cNvPr id="5" name="Fußzeilenplatzhalter 4"/>
          <p:cNvSpPr>
            <a:spLocks noGrp="1"/>
          </p:cNvSpPr>
          <p:nvPr>
            <p:ph type="ftr" sz="quarter" idx="11"/>
          </p:nvPr>
        </p:nvSpPr>
        <p:spPr/>
        <p:txBody>
          <a:bodyPr/>
          <a:lstStyle/>
          <a:p>
            <a:pPr>
              <a:defRPr/>
            </a:pPr>
            <a:r>
              <a:rPr lang="de-DE" smtClean="0"/>
              <a:t>Schulungsunterlagen der AG RDA - Modul GND: Normdaten in RDA | 17.04.2014</a:t>
            </a:r>
            <a:endParaRPr lang="de-DE"/>
          </a:p>
        </p:txBody>
      </p:sp>
    </p:spTree>
    <p:extLst>
      <p:ext uri="{BB962C8B-B14F-4D97-AF65-F5344CB8AC3E}">
        <p14:creationId xmlns:p14="http://schemas.microsoft.com/office/powerpoint/2010/main" val="12084326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DE" dirty="0" smtClean="0"/>
              <a:t>Dopplung ist notwendig, da der Datenaustausch erst im Herbst erfolgt</a:t>
            </a:r>
          </a:p>
          <a:p>
            <a:pPr marL="0" indent="0">
              <a:buNone/>
            </a:pPr>
            <a:endParaRPr lang="de-DE" dirty="0" smtClean="0"/>
          </a:p>
          <a:p>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48</a:t>
            </a:fld>
            <a:endParaRPr lang="de-DE"/>
          </a:p>
        </p:txBody>
      </p:sp>
      <p:sp>
        <p:nvSpPr>
          <p:cNvPr id="5" name="Fußzeilenplatzhalter 4"/>
          <p:cNvSpPr>
            <a:spLocks noGrp="1"/>
          </p:cNvSpPr>
          <p:nvPr>
            <p:ph type="ftr" sz="quarter" idx="11"/>
          </p:nvPr>
        </p:nvSpPr>
        <p:spPr/>
        <p:txBody>
          <a:bodyPr/>
          <a:lstStyle/>
          <a:p>
            <a:pPr>
              <a:defRPr/>
            </a:pPr>
            <a:r>
              <a:rPr lang="de-DE" smtClean="0"/>
              <a:t>Schulungsunterlagen der AG RDA - Modul GND: Normdaten in RDA | 17.04.2014</a:t>
            </a:r>
            <a:endParaRPr lang="de-DE"/>
          </a:p>
        </p:txBody>
      </p:sp>
    </p:spTree>
    <p:extLst>
      <p:ext uri="{BB962C8B-B14F-4D97-AF65-F5344CB8AC3E}">
        <p14:creationId xmlns:p14="http://schemas.microsoft.com/office/powerpoint/2010/main" val="41725332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dirty="0" smtClean="0"/>
          </a:p>
          <a:p>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49</a:t>
            </a:fld>
            <a:endParaRPr lang="de-DE"/>
          </a:p>
        </p:txBody>
      </p:sp>
      <p:sp>
        <p:nvSpPr>
          <p:cNvPr id="5" name="Fußzeilenplatzhalter 4"/>
          <p:cNvSpPr>
            <a:spLocks noGrp="1"/>
          </p:cNvSpPr>
          <p:nvPr>
            <p:ph type="ftr" sz="quarter" idx="11"/>
          </p:nvPr>
        </p:nvSpPr>
        <p:spPr/>
        <p:txBody>
          <a:bodyPr/>
          <a:lstStyle/>
          <a:p>
            <a:pPr>
              <a:defRPr/>
            </a:pPr>
            <a:r>
              <a:rPr lang="de-DE" smtClean="0"/>
              <a:t>Schulungsunterlagen der AG RDA - Modul GND: Normdaten in RDA | 17.04.2014</a:t>
            </a:r>
            <a:endParaRPr lang="de-DE"/>
          </a:p>
        </p:txBody>
      </p:sp>
    </p:spTree>
    <p:extLst>
      <p:ext uri="{BB962C8B-B14F-4D97-AF65-F5344CB8AC3E}">
        <p14:creationId xmlns:p14="http://schemas.microsoft.com/office/powerpoint/2010/main" val="4172533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5</a:t>
            </a:fld>
            <a:endParaRPr lang="de-DE" dirty="0"/>
          </a:p>
        </p:txBody>
      </p:sp>
      <p:sp>
        <p:nvSpPr>
          <p:cNvPr id="5" name="Fußzeilenplatzhalter 4"/>
          <p:cNvSpPr>
            <a:spLocks noGrp="1"/>
          </p:cNvSpPr>
          <p:nvPr>
            <p:ph type="ftr" sz="quarter" idx="11"/>
          </p:nvPr>
        </p:nvSpPr>
        <p:spPr/>
        <p:txBody>
          <a:bodyPr/>
          <a:lstStyle/>
          <a:p>
            <a:pPr>
              <a:defRPr/>
            </a:pPr>
            <a:r>
              <a:rPr lang="de-DE" dirty="0" smtClean="0"/>
              <a:t>Schulungsunterlagen der AG RDA - Modul GND: Normdaten in RDA | 17.04.2014</a:t>
            </a:r>
            <a:endParaRPr lang="de-DE" dirty="0"/>
          </a:p>
        </p:txBody>
      </p:sp>
    </p:spTree>
    <p:extLst>
      <p:ext uri="{BB962C8B-B14F-4D97-AF65-F5344CB8AC3E}">
        <p14:creationId xmlns:p14="http://schemas.microsoft.com/office/powerpoint/2010/main" val="4367458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DE" dirty="0" smtClean="0"/>
              <a:t>Auch: biblische Personen</a:t>
            </a:r>
            <a:r>
              <a:rPr lang="de-DE" baseline="0" dirty="0" smtClean="0"/>
              <a:t> (BVB), Fiktive Personen (GBV) – insgesamt wenige Datensätze.</a:t>
            </a:r>
          </a:p>
          <a:p>
            <a:pPr marL="0" indent="0">
              <a:buNone/>
            </a:pPr>
            <a:endParaRPr lang="de-DE" baseline="0" dirty="0" smtClean="0"/>
          </a:p>
          <a:p>
            <a:pPr marL="0" indent="0">
              <a:buNone/>
            </a:pPr>
            <a:r>
              <a:rPr lang="de-DE" baseline="0" dirty="0" smtClean="0"/>
              <a:t>Fast alle Datensätze von Familien sind betroffen; diese werden aber vorerst wie bisher nur von der SE benutzt.</a:t>
            </a:r>
            <a:endParaRPr lang="de-DE" dirty="0" smtClean="0"/>
          </a:p>
          <a:p>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50</a:t>
            </a:fld>
            <a:endParaRPr lang="de-DE"/>
          </a:p>
        </p:txBody>
      </p:sp>
      <p:sp>
        <p:nvSpPr>
          <p:cNvPr id="5" name="Fußzeilenplatzhalter 4"/>
          <p:cNvSpPr>
            <a:spLocks noGrp="1"/>
          </p:cNvSpPr>
          <p:nvPr>
            <p:ph type="ftr" sz="quarter" idx="11"/>
          </p:nvPr>
        </p:nvSpPr>
        <p:spPr/>
        <p:txBody>
          <a:bodyPr/>
          <a:lstStyle/>
          <a:p>
            <a:pPr>
              <a:defRPr/>
            </a:pPr>
            <a:r>
              <a:rPr lang="de-DE" smtClean="0"/>
              <a:t>Schulungsunterlagen der AG RDA - Modul GND: Normdaten in RDA | 17.04.2014</a:t>
            </a:r>
            <a:endParaRPr lang="de-DE"/>
          </a:p>
        </p:txBody>
      </p:sp>
    </p:spTree>
    <p:extLst>
      <p:ext uri="{BB962C8B-B14F-4D97-AF65-F5344CB8AC3E}">
        <p14:creationId xmlns:p14="http://schemas.microsoft.com/office/powerpoint/2010/main" val="41725332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dirty="0" smtClean="0"/>
          </a:p>
          <a:p>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51</a:t>
            </a:fld>
            <a:endParaRPr lang="de-DE"/>
          </a:p>
        </p:txBody>
      </p:sp>
      <p:sp>
        <p:nvSpPr>
          <p:cNvPr id="5" name="Fußzeilenplatzhalter 4"/>
          <p:cNvSpPr>
            <a:spLocks noGrp="1"/>
          </p:cNvSpPr>
          <p:nvPr>
            <p:ph type="ftr" sz="quarter" idx="11"/>
          </p:nvPr>
        </p:nvSpPr>
        <p:spPr/>
        <p:txBody>
          <a:bodyPr/>
          <a:lstStyle/>
          <a:p>
            <a:pPr>
              <a:defRPr/>
            </a:pPr>
            <a:r>
              <a:rPr lang="de-DE" smtClean="0"/>
              <a:t>Schulungsunterlagen der AG RDA - Modul GND: Normdaten in RDA | 17.04.2014</a:t>
            </a:r>
            <a:endParaRPr lang="de-DE"/>
          </a:p>
        </p:txBody>
      </p:sp>
    </p:spTree>
    <p:extLst>
      <p:ext uri="{BB962C8B-B14F-4D97-AF65-F5344CB8AC3E}">
        <p14:creationId xmlns:p14="http://schemas.microsoft.com/office/powerpoint/2010/main" val="41725332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dirty="0" smtClean="0"/>
              <a:t>Anwendungsrichtlinien</a:t>
            </a:r>
            <a:r>
              <a:rPr lang="de-DE" baseline="0" dirty="0" smtClean="0"/>
              <a:t> ist die Zusammenfassung von Anwendungsregeln, Erläuterungen und Erfassungshilfen.</a:t>
            </a:r>
            <a:endParaRPr lang="de-DE" dirty="0" smtClean="0"/>
          </a:p>
          <a:p>
            <a:r>
              <a:rPr lang="de-DE" dirty="0" smtClean="0"/>
              <a:t>Informationen schon in </a:t>
            </a:r>
            <a:r>
              <a:rPr lang="de-DE" dirty="0" smtClean="0"/>
              <a:t>Grundlagen zu RDA.</a:t>
            </a:r>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52</a:t>
            </a:fld>
            <a:endParaRPr lang="de-DE"/>
          </a:p>
        </p:txBody>
      </p:sp>
      <p:sp>
        <p:nvSpPr>
          <p:cNvPr id="5" name="Fußzeilenplatzhalter 4"/>
          <p:cNvSpPr>
            <a:spLocks noGrp="1"/>
          </p:cNvSpPr>
          <p:nvPr>
            <p:ph type="ftr" sz="quarter" idx="11"/>
          </p:nvPr>
        </p:nvSpPr>
        <p:spPr/>
        <p:txBody>
          <a:bodyPr/>
          <a:lstStyle/>
          <a:p>
            <a:pPr>
              <a:defRPr/>
            </a:pPr>
            <a:r>
              <a:rPr lang="de-DE" smtClean="0"/>
              <a:t>Schulungsunterlagen der AG RDA - Modul GND: Normdaten in RDA | 17.04.2014</a:t>
            </a:r>
            <a:endParaRPr lang="de-DE"/>
          </a:p>
        </p:txBody>
      </p:sp>
    </p:spTree>
    <p:extLst>
      <p:ext uri="{BB962C8B-B14F-4D97-AF65-F5344CB8AC3E}">
        <p14:creationId xmlns:p14="http://schemas.microsoft.com/office/powerpoint/2010/main" val="1375263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53</a:t>
            </a:fld>
            <a:endParaRPr lang="de-DE"/>
          </a:p>
        </p:txBody>
      </p:sp>
      <p:sp>
        <p:nvSpPr>
          <p:cNvPr id="5" name="Fußzeilenplatzhalter 4"/>
          <p:cNvSpPr>
            <a:spLocks noGrp="1"/>
          </p:cNvSpPr>
          <p:nvPr>
            <p:ph type="ftr" sz="quarter" idx="11"/>
          </p:nvPr>
        </p:nvSpPr>
        <p:spPr/>
        <p:txBody>
          <a:bodyPr/>
          <a:lstStyle/>
          <a:p>
            <a:pPr>
              <a:defRPr/>
            </a:pPr>
            <a:r>
              <a:rPr lang="de-DE" smtClean="0"/>
              <a:t>Schulungsunterlagen der AG RDA - Modul GND: Normdaten in RDA | 17.04.2014</a:t>
            </a:r>
            <a:endParaRPr lang="de-DE"/>
          </a:p>
        </p:txBody>
      </p:sp>
    </p:spTree>
    <p:extLst>
      <p:ext uri="{BB962C8B-B14F-4D97-AF65-F5344CB8AC3E}">
        <p14:creationId xmlns:p14="http://schemas.microsoft.com/office/powerpoint/2010/main" val="2260370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54</a:t>
            </a:fld>
            <a:endParaRPr lang="de-DE"/>
          </a:p>
        </p:txBody>
      </p:sp>
      <p:sp>
        <p:nvSpPr>
          <p:cNvPr id="5" name="Fußzeilenplatzhalter 4"/>
          <p:cNvSpPr>
            <a:spLocks noGrp="1"/>
          </p:cNvSpPr>
          <p:nvPr>
            <p:ph type="ftr" sz="quarter" idx="11"/>
          </p:nvPr>
        </p:nvSpPr>
        <p:spPr/>
        <p:txBody>
          <a:bodyPr/>
          <a:lstStyle/>
          <a:p>
            <a:pPr>
              <a:defRPr/>
            </a:pPr>
            <a:r>
              <a:rPr lang="de-DE" smtClean="0"/>
              <a:t>Schulungsunterlagen der AG RDA - Modul GND: Normdaten in RDA | 17.04.2014</a:t>
            </a:r>
            <a:endParaRPr lang="de-DE"/>
          </a:p>
        </p:txBody>
      </p:sp>
    </p:spTree>
    <p:extLst>
      <p:ext uri="{BB962C8B-B14F-4D97-AF65-F5344CB8AC3E}">
        <p14:creationId xmlns:p14="http://schemas.microsoft.com/office/powerpoint/2010/main" val="18320013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55</a:t>
            </a:fld>
            <a:endParaRPr lang="de-DE"/>
          </a:p>
        </p:txBody>
      </p:sp>
      <p:sp>
        <p:nvSpPr>
          <p:cNvPr id="5" name="Fußzeilenplatzhalter 4"/>
          <p:cNvSpPr>
            <a:spLocks noGrp="1"/>
          </p:cNvSpPr>
          <p:nvPr>
            <p:ph type="ftr" sz="quarter" idx="11"/>
          </p:nvPr>
        </p:nvSpPr>
        <p:spPr/>
        <p:txBody>
          <a:bodyPr/>
          <a:lstStyle/>
          <a:p>
            <a:pPr>
              <a:defRPr/>
            </a:pPr>
            <a:r>
              <a:rPr lang="de-DE" smtClean="0"/>
              <a:t>Schulungsunterlagen der AG RDA - Modul GND: Normdaten in RDA | 17.04.2014</a:t>
            </a:r>
            <a:endParaRPr lang="de-DE"/>
          </a:p>
        </p:txBody>
      </p:sp>
    </p:spTree>
    <p:extLst>
      <p:ext uri="{BB962C8B-B14F-4D97-AF65-F5344CB8AC3E}">
        <p14:creationId xmlns:p14="http://schemas.microsoft.com/office/powerpoint/2010/main" val="18865209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56</a:t>
            </a:fld>
            <a:endParaRPr lang="de-DE"/>
          </a:p>
        </p:txBody>
      </p:sp>
      <p:sp>
        <p:nvSpPr>
          <p:cNvPr id="5" name="Fußzeilenplatzhalter 4"/>
          <p:cNvSpPr>
            <a:spLocks noGrp="1"/>
          </p:cNvSpPr>
          <p:nvPr>
            <p:ph type="ftr" sz="quarter" idx="11"/>
          </p:nvPr>
        </p:nvSpPr>
        <p:spPr/>
        <p:txBody>
          <a:bodyPr/>
          <a:lstStyle/>
          <a:p>
            <a:pPr>
              <a:defRPr/>
            </a:pPr>
            <a:r>
              <a:rPr lang="de-DE" smtClean="0"/>
              <a:t>Schulungsunterlagen der AG RDA - Modul GND: Normdaten in RDA | 17.04.2014</a:t>
            </a:r>
            <a:endParaRPr lang="de-DE"/>
          </a:p>
        </p:txBody>
      </p:sp>
    </p:spTree>
    <p:extLst>
      <p:ext uri="{BB962C8B-B14F-4D97-AF65-F5344CB8AC3E}">
        <p14:creationId xmlns:p14="http://schemas.microsoft.com/office/powerpoint/2010/main" val="426981690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i="0" dirty="0" smtClean="0"/>
              <a:t>Beziehungen werden wie bisher erfasst. </a:t>
            </a:r>
          </a:p>
          <a:p>
            <a:r>
              <a:rPr lang="de-DE" i="0" dirty="0" smtClean="0"/>
              <a:t>z.B. Feld 500 Beziehung zu anderer Person.</a:t>
            </a:r>
          </a:p>
          <a:p>
            <a:r>
              <a:rPr lang="de-DE" i="0" dirty="0" smtClean="0"/>
              <a:t>z.B. Feld 550 Beruf einer Person.</a:t>
            </a:r>
            <a:endParaRPr lang="de-DE" i="0"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57</a:t>
            </a:fld>
            <a:endParaRPr lang="de-DE"/>
          </a:p>
        </p:txBody>
      </p:sp>
      <p:sp>
        <p:nvSpPr>
          <p:cNvPr id="5" name="Fußzeilenplatzhalter 4"/>
          <p:cNvSpPr>
            <a:spLocks noGrp="1"/>
          </p:cNvSpPr>
          <p:nvPr>
            <p:ph type="ftr" sz="quarter" idx="11"/>
          </p:nvPr>
        </p:nvSpPr>
        <p:spPr/>
        <p:txBody>
          <a:bodyPr/>
          <a:lstStyle/>
          <a:p>
            <a:pPr>
              <a:defRPr/>
            </a:pPr>
            <a:r>
              <a:rPr lang="de-DE" smtClean="0"/>
              <a:t>Schulungsunterlagen der AG RDA - Modul GND: Normdaten in RDA | 17.04.2014</a:t>
            </a:r>
            <a:endParaRPr lang="de-DE"/>
          </a:p>
        </p:txBody>
      </p:sp>
    </p:spTree>
    <p:extLst>
      <p:ext uri="{BB962C8B-B14F-4D97-AF65-F5344CB8AC3E}">
        <p14:creationId xmlns:p14="http://schemas.microsoft.com/office/powerpoint/2010/main" val="262231168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Im RDA-Info-Wiki</a:t>
            </a:r>
            <a:r>
              <a:rPr lang="de-DE" baseline="0" dirty="0" smtClean="0"/>
              <a:t> können Sie sich allgemein informieren. Es ist frei zugänglich, ein Passwort ist nicht nötig. </a:t>
            </a:r>
          </a:p>
          <a:p>
            <a:r>
              <a:rPr lang="de-DE" baseline="0" dirty="0" smtClean="0"/>
              <a:t>Direkte Fragen schicken Sie bitte an die Mail-Adresse rda-info@dnb.de. </a:t>
            </a:r>
          </a:p>
          <a:p>
            <a:endParaRPr lang="de-DE" baseline="0" dirty="0" smtClean="0"/>
          </a:p>
          <a:p>
            <a:r>
              <a:rPr lang="de-DE" i="1" baseline="0" dirty="0" smtClean="0"/>
              <a:t>Die Informationsseiten sind noch nicht auf dem endgültigen Stand, werden aber fortlaufend aktualisiert!</a:t>
            </a:r>
          </a:p>
          <a:p>
            <a:endParaRPr lang="de-DE" i="1" baseline="0" dirty="0" smtClean="0"/>
          </a:p>
        </p:txBody>
      </p:sp>
      <p:sp>
        <p:nvSpPr>
          <p:cNvPr id="4" name="Foliennummernplatzhalter 3"/>
          <p:cNvSpPr>
            <a:spLocks noGrp="1"/>
          </p:cNvSpPr>
          <p:nvPr>
            <p:ph type="sldNum" sz="quarter" idx="10"/>
          </p:nvPr>
        </p:nvSpPr>
        <p:spPr/>
        <p:txBody>
          <a:bodyPr/>
          <a:lstStyle/>
          <a:p>
            <a:fld id="{5F9F8FF6-6F64-48B5-AF7B-675846B3447E}" type="slidenum">
              <a:rPr lang="de-DE" smtClean="0"/>
              <a:pPr/>
              <a:t>58</a:t>
            </a:fld>
            <a:endParaRPr lang="de-DE"/>
          </a:p>
        </p:txBody>
      </p:sp>
    </p:spTree>
    <p:extLst>
      <p:ext uri="{BB962C8B-B14F-4D97-AF65-F5344CB8AC3E}">
        <p14:creationId xmlns:p14="http://schemas.microsoft.com/office/powerpoint/2010/main" val="2614649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6</a:t>
            </a:fld>
            <a:endParaRPr lang="de-DE" dirty="0"/>
          </a:p>
        </p:txBody>
      </p:sp>
      <p:sp>
        <p:nvSpPr>
          <p:cNvPr id="5" name="Fußzeilenplatzhalter 4"/>
          <p:cNvSpPr>
            <a:spLocks noGrp="1"/>
          </p:cNvSpPr>
          <p:nvPr>
            <p:ph type="ftr" sz="quarter" idx="11"/>
          </p:nvPr>
        </p:nvSpPr>
        <p:spPr/>
        <p:txBody>
          <a:bodyPr/>
          <a:lstStyle/>
          <a:p>
            <a:pPr>
              <a:defRPr/>
            </a:pPr>
            <a:r>
              <a:rPr lang="de-DE" dirty="0" smtClean="0"/>
              <a:t>Schulungsunterlagen der AG RDA - Modul GND: Normdaten in RDA | 17.04.2014</a:t>
            </a:r>
            <a:endParaRPr lang="de-DE" dirty="0"/>
          </a:p>
        </p:txBody>
      </p:sp>
    </p:spTree>
    <p:extLst>
      <p:ext uri="{BB962C8B-B14F-4D97-AF65-F5344CB8AC3E}">
        <p14:creationId xmlns:p14="http://schemas.microsoft.com/office/powerpoint/2010/main" val="3188804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7</a:t>
            </a:fld>
            <a:endParaRPr lang="de-DE" dirty="0"/>
          </a:p>
        </p:txBody>
      </p:sp>
      <p:sp>
        <p:nvSpPr>
          <p:cNvPr id="5" name="Fußzeilenplatzhalter 4"/>
          <p:cNvSpPr>
            <a:spLocks noGrp="1"/>
          </p:cNvSpPr>
          <p:nvPr>
            <p:ph type="ftr" sz="quarter" idx="11"/>
          </p:nvPr>
        </p:nvSpPr>
        <p:spPr/>
        <p:txBody>
          <a:bodyPr/>
          <a:lstStyle/>
          <a:p>
            <a:pPr>
              <a:defRPr/>
            </a:pPr>
            <a:r>
              <a:rPr lang="de-DE" dirty="0" smtClean="0"/>
              <a:t>Schulungsunterlagen der AG RDA - Modul GND: Normdaten in RDA | 17.04.2014</a:t>
            </a:r>
            <a:endParaRPr lang="de-DE" dirty="0"/>
          </a:p>
        </p:txBody>
      </p:sp>
    </p:spTree>
    <p:extLst>
      <p:ext uri="{BB962C8B-B14F-4D97-AF65-F5344CB8AC3E}">
        <p14:creationId xmlns:p14="http://schemas.microsoft.com/office/powerpoint/2010/main" val="4209764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8</a:t>
            </a:fld>
            <a:endParaRPr lang="de-DE" dirty="0"/>
          </a:p>
        </p:txBody>
      </p:sp>
      <p:sp>
        <p:nvSpPr>
          <p:cNvPr id="5" name="Fußzeilenplatzhalter 4"/>
          <p:cNvSpPr>
            <a:spLocks noGrp="1"/>
          </p:cNvSpPr>
          <p:nvPr>
            <p:ph type="ftr" sz="quarter" idx="11"/>
          </p:nvPr>
        </p:nvSpPr>
        <p:spPr/>
        <p:txBody>
          <a:bodyPr/>
          <a:lstStyle/>
          <a:p>
            <a:pPr>
              <a:defRPr/>
            </a:pPr>
            <a:r>
              <a:rPr lang="de-DE" dirty="0" smtClean="0"/>
              <a:t>Schulungsunterlagen der AG RDA - Modul GND: Normdaten in RDA | 17.04.2014</a:t>
            </a:r>
            <a:endParaRPr lang="de-DE" dirty="0"/>
          </a:p>
        </p:txBody>
      </p:sp>
    </p:spTree>
    <p:extLst>
      <p:ext uri="{BB962C8B-B14F-4D97-AF65-F5344CB8AC3E}">
        <p14:creationId xmlns:p14="http://schemas.microsoft.com/office/powerpoint/2010/main" val="3341873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9</a:t>
            </a:fld>
            <a:endParaRPr lang="de-DE" dirty="0"/>
          </a:p>
        </p:txBody>
      </p:sp>
      <p:sp>
        <p:nvSpPr>
          <p:cNvPr id="5" name="Fußzeilenplatzhalter 4"/>
          <p:cNvSpPr>
            <a:spLocks noGrp="1"/>
          </p:cNvSpPr>
          <p:nvPr>
            <p:ph type="ftr" sz="quarter" idx="11"/>
          </p:nvPr>
        </p:nvSpPr>
        <p:spPr/>
        <p:txBody>
          <a:bodyPr/>
          <a:lstStyle/>
          <a:p>
            <a:pPr>
              <a:defRPr/>
            </a:pPr>
            <a:r>
              <a:rPr lang="de-DE" dirty="0" smtClean="0"/>
              <a:t>Schulungsunterlagen der AG RDA - Modul GND: Normdaten in RDA | 17.04.2014</a:t>
            </a:r>
            <a:endParaRPr lang="de-DE" dirty="0"/>
          </a:p>
        </p:txBody>
      </p:sp>
    </p:spTree>
    <p:extLst>
      <p:ext uri="{BB962C8B-B14F-4D97-AF65-F5344CB8AC3E}">
        <p14:creationId xmlns:p14="http://schemas.microsoft.com/office/powerpoint/2010/main" val="3343440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69542" y="188640"/>
            <a:ext cx="2966954" cy="648072"/>
          </a:xfrm>
          <a:prstGeom prst="rect">
            <a:avLst/>
          </a:prstGeom>
        </p:spPr>
      </p:pic>
      <p:sp>
        <p:nvSpPr>
          <p:cNvPr id="8" name="Textfeld 7"/>
          <p:cNvSpPr txBox="1"/>
          <p:nvPr userDrawn="1"/>
        </p:nvSpPr>
        <p:spPr>
          <a:xfrm>
            <a:off x="8388424" y="6423139"/>
            <a:ext cx="720080" cy="246221"/>
          </a:xfrm>
          <a:prstGeom prst="rect">
            <a:avLst/>
          </a:prstGeom>
          <a:noFill/>
        </p:spPr>
        <p:txBody>
          <a:bodyPr wrap="square" rtlCol="0">
            <a:spAutoFit/>
          </a:bodyPr>
          <a:lstStyle/>
          <a:p>
            <a:fld id="{DBEC0C4F-67F7-4744-AC74-69DE98B1A8BB}" type="slidenum">
              <a:rPr lang="de-DE" sz="1000" smtClean="0"/>
              <a:t>‹Nr.›</a:t>
            </a:fld>
            <a:endParaRPr lang="de-DE" sz="1000" dirty="0"/>
          </a:p>
        </p:txBody>
      </p:sp>
      <p:sp>
        <p:nvSpPr>
          <p:cNvPr id="11" name="Rechteck 10"/>
          <p:cNvSpPr/>
          <p:nvPr userDrawn="1"/>
        </p:nvSpPr>
        <p:spPr>
          <a:xfrm>
            <a:off x="179512" y="6423139"/>
            <a:ext cx="6408712" cy="246221"/>
          </a:xfrm>
          <a:prstGeom prst="rect">
            <a:avLst/>
          </a:prstGeom>
        </p:spPr>
        <p:txBody>
          <a:bodyPr wrap="square">
            <a:spAutoFit/>
          </a:bodyPr>
          <a:lstStyle/>
          <a:p>
            <a:r>
              <a:rPr lang="de-DE" sz="1000" dirty="0" smtClean="0">
                <a:solidFill>
                  <a:prstClr val="black">
                    <a:lumMod val="50000"/>
                    <a:lumOff val="50000"/>
                  </a:prstClr>
                </a:solidFill>
              </a:rPr>
              <a:t>Schulungsunterlagen der AG RDA - Modul GND: Normdaten in RDA | Stand: 17.04.2014</a:t>
            </a:r>
            <a:endParaRPr lang="de-DE" sz="1000" dirty="0">
              <a:solidFill>
                <a:prstClr val="black">
                  <a:lumMod val="50000"/>
                  <a:lumOff val="50000"/>
                </a:prstClr>
              </a:solidFill>
            </a:endParaRPr>
          </a:p>
        </p:txBody>
      </p:sp>
    </p:spTree>
    <p:extLst>
      <p:ext uri="{BB962C8B-B14F-4D97-AF65-F5344CB8AC3E}">
        <p14:creationId xmlns:p14="http://schemas.microsoft.com/office/powerpoint/2010/main" val="165936702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p:txBody>
      </p:sp>
    </p:spTree>
    <p:extLst>
      <p:ext uri="{BB962C8B-B14F-4D97-AF65-F5344CB8AC3E}">
        <p14:creationId xmlns:p14="http://schemas.microsoft.com/office/powerpoint/2010/main" val="26056694"/>
      </p:ext>
    </p:extLst>
  </p:cSld>
  <p:clrMap bg1="lt1" tx1="dk1" bg2="lt2" tx2="dk2" accent1="accent1" accent2="accent2" accent3="accent3" accent4="accent4" accent5="accent5" accent6="accent6" hlink="hlink" folHlink="folHlink"/>
  <p:sldLayoutIdLst>
    <p:sldLayoutId id="2147483760" r:id="rId1"/>
    <p:sldLayoutId id="2147483757" r:id="rId2"/>
  </p:sldLayoutIdLst>
  <p:hf hdr="0" dt="0"/>
  <p:txStyles>
    <p:titleStyle>
      <a:lvl1pPr algn="ctr" defTabSz="914400" rtl="0" eaLnBrk="1" latinLnBrk="0" hangingPunct="1">
        <a:spcBef>
          <a:spcPct val="0"/>
        </a:spcBef>
        <a:buNone/>
        <a:defRPr sz="3200" kern="1200" baseline="0">
          <a:solidFill>
            <a:schemeClr val="tx1"/>
          </a:solidFill>
          <a:latin typeface="Verdana" panose="020B060403050404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baseline="0">
          <a:solidFill>
            <a:schemeClr val="tx1"/>
          </a:solidFill>
          <a:latin typeface="Verdana" panose="020B060403050404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baseline="0">
          <a:solidFill>
            <a:schemeClr val="tx1"/>
          </a:solidFill>
          <a:latin typeface="Verdana" panose="020B060403050404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baseline="0">
          <a:solidFill>
            <a:schemeClr val="tx1"/>
          </a:solidFill>
          <a:latin typeface="Verdana" panose="020B060403050404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baseline="0">
          <a:solidFill>
            <a:schemeClr val="tx1"/>
          </a:solidFill>
          <a:latin typeface="Verdana" panose="020B060403050404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Verdana" panose="020B060403050404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gif"/><Relationship Id="rId18" Type="http://schemas.openxmlformats.org/officeDocument/2006/relationships/image" Target="../media/image16.jpeg"/><Relationship Id="rId3" Type="http://schemas.openxmlformats.org/officeDocument/2006/relationships/image" Target="../media/image2.jpeg"/><Relationship Id="rId7" Type="http://schemas.openxmlformats.org/officeDocument/2006/relationships/image" Target="../media/image5.png"/><Relationship Id="rId12" Type="http://schemas.openxmlformats.org/officeDocument/2006/relationships/image" Target="../media/image10.gif"/><Relationship Id="rId17" Type="http://schemas.openxmlformats.org/officeDocument/2006/relationships/image" Target="../media/image15.gif"/><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tiff"/><Relationship Id="rId11" Type="http://schemas.openxmlformats.org/officeDocument/2006/relationships/image" Target="../media/image9.gif"/><Relationship Id="rId5" Type="http://schemas.openxmlformats.org/officeDocument/2006/relationships/image" Target="../media/image1.jpeg"/><Relationship Id="rId15" Type="http://schemas.openxmlformats.org/officeDocument/2006/relationships/image" Target="../media/image13.gif"/><Relationship Id="rId10" Type="http://schemas.openxmlformats.org/officeDocument/2006/relationships/image" Target="../media/image8.jpeg"/><Relationship Id="rId4" Type="http://schemas.openxmlformats.org/officeDocument/2006/relationships/image" Target="../media/image3.gif"/><Relationship Id="rId9" Type="http://schemas.openxmlformats.org/officeDocument/2006/relationships/image" Target="../media/image7.jpeg"/><Relationship Id="rId14" Type="http://schemas.openxmlformats.org/officeDocument/2006/relationships/image" Target="../media/image12.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hyperlink" Target="https://wiki.dnb.de/display/ILTIS/Informationsseite+zur+GND+neu" TargetMode="External"/><Relationship Id="rId5" Type="http://schemas.openxmlformats.org/officeDocument/2006/relationships/hyperlink" Target="mailto:rda-info@dnb.de" TargetMode="External"/><Relationship Id="rId4" Type="http://schemas.openxmlformats.org/officeDocument/2006/relationships/hyperlink" Target="https://wiki.dnb.de/display/RDAINFO/RDA-Info"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p:cNvSpPr/>
          <p:nvPr/>
        </p:nvSpPr>
        <p:spPr>
          <a:xfrm>
            <a:off x="611559" y="1041836"/>
            <a:ext cx="8032031" cy="35283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dirty="0">
              <a:solidFill>
                <a:prstClr val="white"/>
              </a:solidFill>
            </a:endParaRPr>
          </a:p>
        </p:txBody>
      </p:sp>
      <p:sp>
        <p:nvSpPr>
          <p:cNvPr id="2" name="Titel 1"/>
          <p:cNvSpPr>
            <a:spLocks noGrp="1"/>
          </p:cNvSpPr>
          <p:nvPr>
            <p:ph type="title"/>
          </p:nvPr>
        </p:nvSpPr>
        <p:spPr>
          <a:xfrm>
            <a:off x="457200" y="2934072"/>
            <a:ext cx="8229600" cy="1143000"/>
          </a:xfrm>
        </p:spPr>
        <p:txBody>
          <a:bodyPr/>
          <a:lstStyle/>
          <a:p>
            <a:pPr algn="ctr"/>
            <a:r>
              <a:rPr lang="de-DE" b="1" dirty="0" smtClean="0"/>
              <a:t>Schulungsunterlagen der</a:t>
            </a:r>
            <a:br>
              <a:rPr lang="de-DE" b="1" dirty="0" smtClean="0"/>
            </a:br>
            <a:r>
              <a:rPr lang="de-DE" b="1" dirty="0" smtClean="0"/>
              <a:t>AG RDA</a:t>
            </a:r>
            <a:endParaRPr lang="de-DE" b="1" dirty="0"/>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9308" y="1172252"/>
            <a:ext cx="985265" cy="481632"/>
          </a:xfrm>
          <a:prstGeom prst="rect">
            <a:avLst/>
          </a:prstGeom>
        </p:spPr>
      </p:pic>
      <p:pic>
        <p:nvPicPr>
          <p:cNvPr id="16" name="Grafik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3124" y="1412776"/>
            <a:ext cx="1523077" cy="360000"/>
          </a:xfrm>
          <a:prstGeom prst="rect">
            <a:avLst/>
          </a:prstGeom>
        </p:spPr>
      </p:pic>
      <p:pic>
        <p:nvPicPr>
          <p:cNvPr id="20" name="Grafik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72273" y="1771453"/>
            <a:ext cx="1648125" cy="360000"/>
          </a:xfrm>
          <a:prstGeom prst="rect">
            <a:avLst/>
          </a:prstGeom>
        </p:spPr>
      </p:pic>
      <p:pic>
        <p:nvPicPr>
          <p:cNvPr id="26" name="Grafik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56597" y="2420888"/>
            <a:ext cx="1587403" cy="360000"/>
          </a:xfrm>
          <a:prstGeom prst="rect">
            <a:avLst/>
          </a:prstGeom>
        </p:spPr>
      </p:pic>
      <p:pic>
        <p:nvPicPr>
          <p:cNvPr id="18" name="Grafik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78205" y="3058080"/>
            <a:ext cx="951268" cy="598946"/>
          </a:xfrm>
          <a:prstGeom prst="rect">
            <a:avLst/>
          </a:prstGeom>
        </p:spPr>
      </p:pic>
      <p:pic>
        <p:nvPicPr>
          <p:cNvPr id="27" name="Grafik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78204" y="3861048"/>
            <a:ext cx="586672" cy="475514"/>
          </a:xfrm>
          <a:prstGeom prst="rect">
            <a:avLst/>
          </a:prstGeom>
        </p:spPr>
      </p:pic>
      <p:pic>
        <p:nvPicPr>
          <p:cNvPr id="21" name="Grafik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59812" y="4434442"/>
            <a:ext cx="780540" cy="441452"/>
          </a:xfrm>
          <a:prstGeom prst="rect">
            <a:avLst/>
          </a:prstGeom>
        </p:spPr>
      </p:pic>
      <p:pic>
        <p:nvPicPr>
          <p:cNvPr id="23" name="Grafik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35338" y="4815384"/>
            <a:ext cx="1060336" cy="557831"/>
          </a:xfrm>
          <a:prstGeom prst="rect">
            <a:avLst/>
          </a:prstGeom>
        </p:spPr>
      </p:pic>
      <p:pic>
        <p:nvPicPr>
          <p:cNvPr id="22" name="Grafik 21"/>
          <p:cNvPicPr>
            <a:picLocks noChangeAspect="1"/>
          </p:cNvPicPr>
          <p:nvPr/>
        </p:nvPicPr>
        <p:blipFill rotWithShape="1">
          <a:blip r:embed="rId11" cstate="print">
            <a:extLst>
              <a:ext uri="{28A0092B-C50C-407E-A947-70E740481C1C}">
                <a14:useLocalDpi xmlns:a14="http://schemas.microsoft.com/office/drawing/2010/main" val="0"/>
              </a:ext>
            </a:extLst>
          </a:blip>
          <a:srcRect r="16844"/>
          <a:stretch/>
        </p:blipFill>
        <p:spPr>
          <a:xfrm>
            <a:off x="4138761" y="5044748"/>
            <a:ext cx="1358329" cy="544492"/>
          </a:xfrm>
          <a:prstGeom prst="rect">
            <a:avLst/>
          </a:prstGeom>
        </p:spPr>
      </p:pic>
      <p:pic>
        <p:nvPicPr>
          <p:cNvPr id="24" name="Grafik 2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907704" y="4828723"/>
            <a:ext cx="2166205" cy="360000"/>
          </a:xfrm>
          <a:prstGeom prst="rect">
            <a:avLst/>
          </a:prstGeom>
        </p:spPr>
      </p:pic>
      <p:pic>
        <p:nvPicPr>
          <p:cNvPr id="25" name="Grafik 2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59632" y="4254442"/>
            <a:ext cx="1360976" cy="360000"/>
          </a:xfrm>
          <a:prstGeom prst="rect">
            <a:avLst/>
          </a:prstGeom>
        </p:spPr>
      </p:pic>
      <p:pic>
        <p:nvPicPr>
          <p:cNvPr id="28" name="Grafik 2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9466" y="3784688"/>
            <a:ext cx="1403532" cy="469754"/>
          </a:xfrm>
          <a:prstGeom prst="rect">
            <a:avLst/>
          </a:prstGeom>
        </p:spPr>
      </p:pic>
      <p:pic>
        <p:nvPicPr>
          <p:cNvPr id="7" name="Grafik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7898" y="3092384"/>
            <a:ext cx="1346552" cy="498723"/>
          </a:xfrm>
          <a:prstGeom prst="rect">
            <a:avLst/>
          </a:prstGeom>
        </p:spPr>
      </p:pic>
      <p:pic>
        <p:nvPicPr>
          <p:cNvPr id="29" name="Grafik 2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76756" y="2348880"/>
            <a:ext cx="1640655" cy="360000"/>
          </a:xfrm>
          <a:prstGeom prst="rect">
            <a:avLst/>
          </a:prstGeom>
        </p:spPr>
      </p:pic>
      <p:pic>
        <p:nvPicPr>
          <p:cNvPr id="30" name="Grafik 2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994045" y="1177175"/>
            <a:ext cx="666033" cy="648032"/>
          </a:xfrm>
          <a:prstGeom prst="rect">
            <a:avLst/>
          </a:prstGeom>
        </p:spPr>
      </p:pic>
      <p:grpSp>
        <p:nvGrpSpPr>
          <p:cNvPr id="9" name="Gruppieren 8"/>
          <p:cNvGrpSpPr/>
          <p:nvPr/>
        </p:nvGrpSpPr>
        <p:grpSpPr>
          <a:xfrm>
            <a:off x="948867" y="1700808"/>
            <a:ext cx="2378195" cy="400110"/>
            <a:chOff x="948867" y="1700808"/>
            <a:chExt cx="2378195" cy="400110"/>
          </a:xfrm>
        </p:grpSpPr>
        <p:sp>
          <p:nvSpPr>
            <p:cNvPr id="4" name="Textfeld 3"/>
            <p:cNvSpPr txBox="1"/>
            <p:nvPr/>
          </p:nvSpPr>
          <p:spPr>
            <a:xfrm>
              <a:off x="1259632" y="1700808"/>
              <a:ext cx="2067430" cy="400110"/>
            </a:xfrm>
            <a:prstGeom prst="rect">
              <a:avLst/>
            </a:prstGeom>
            <a:noFill/>
          </p:spPr>
          <p:txBody>
            <a:bodyPr wrap="square" rtlCol="0">
              <a:spAutoFit/>
            </a:bodyPr>
            <a:lstStyle/>
            <a:p>
              <a:pPr fontAlgn="auto">
                <a:spcBef>
                  <a:spcPts val="0"/>
                </a:spcBef>
                <a:spcAft>
                  <a:spcPts val="0"/>
                </a:spcAft>
              </a:pPr>
              <a:r>
                <a:rPr lang="de-DE" sz="1000" b="1" dirty="0" smtClean="0">
                  <a:solidFill>
                    <a:prstClr val="black"/>
                  </a:solidFill>
                </a:rPr>
                <a:t>Vertretungen der Öffentlichen Bibliotheken</a:t>
              </a:r>
              <a:endParaRPr lang="de-DE" sz="1000" b="1" dirty="0">
                <a:solidFill>
                  <a:prstClr val="black"/>
                </a:solidFill>
              </a:endParaRPr>
            </a:p>
          </p:txBody>
        </p:sp>
        <p:pic>
          <p:nvPicPr>
            <p:cNvPr id="6" name="Grafik 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48867" y="1709892"/>
              <a:ext cx="310765" cy="360000"/>
            </a:xfrm>
            <a:prstGeom prst="rect">
              <a:avLst/>
            </a:prstGeom>
          </p:spPr>
        </p:pic>
      </p:grpSp>
    </p:spTree>
    <p:extLst>
      <p:ext uri="{BB962C8B-B14F-4D97-AF65-F5344CB8AC3E}">
        <p14:creationId xmlns:p14="http://schemas.microsoft.com/office/powerpoint/2010/main" val="19841350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type="body" sz="quarter" idx="4294967295"/>
          </p:nvPr>
        </p:nvSpPr>
        <p:spPr>
          <a:xfrm>
            <a:off x="360040" y="1844824"/>
            <a:ext cx="8532440" cy="4608512"/>
          </a:xfrm>
        </p:spPr>
        <p:txBody>
          <a:bodyPr>
            <a:normAutofit/>
          </a:bodyPr>
          <a:lstStyle/>
          <a:p>
            <a:r>
              <a:rPr lang="de-DE" dirty="0"/>
              <a:t>Die</a:t>
            </a:r>
            <a:r>
              <a:rPr lang="de-DE" b="1" dirty="0"/>
              <a:t> Ansetzungsform des Sucheinstiegs </a:t>
            </a:r>
            <a:r>
              <a:rPr lang="de-DE" dirty="0"/>
              <a:t>ist der standardisierte Sucheinstieg, der eine Entität repräsentiert. Die Ansetzungsform des Sucheinstiegs, der eine Person / Familie / Körperschaft repräsentiert, wird unter Verwendung des </a:t>
            </a:r>
            <a:r>
              <a:rPr lang="de-DE" u="sng" dirty="0"/>
              <a:t>bevorzugten Namens</a:t>
            </a:r>
            <a:r>
              <a:rPr lang="de-DE" dirty="0"/>
              <a:t> für die Person / Familie / Körperschaft gebildet. </a:t>
            </a:r>
            <a:r>
              <a:rPr lang="de-DE" dirty="0" smtClean="0"/>
              <a:t/>
            </a:r>
            <a:br>
              <a:rPr lang="de-DE" dirty="0" smtClean="0"/>
            </a:br>
            <a:endParaRPr lang="de-DE" dirty="0" smtClean="0"/>
          </a:p>
          <a:p>
            <a:r>
              <a:rPr lang="de-DE" dirty="0" smtClean="0"/>
              <a:t>Dafür voraussichtlich ab August 2014 geänderte Terminologie:</a:t>
            </a:r>
            <a:br>
              <a:rPr lang="de-DE" dirty="0" smtClean="0"/>
            </a:br>
            <a:r>
              <a:rPr lang="de-DE" dirty="0" smtClean="0"/>
              <a:t>neuer Begriff ist „</a:t>
            </a:r>
            <a:r>
              <a:rPr lang="de-DE" b="1" dirty="0" smtClean="0"/>
              <a:t>normierter Sucheinstieg</a:t>
            </a:r>
            <a:r>
              <a:rPr lang="de-DE" dirty="0" smtClean="0"/>
              <a:t>“</a:t>
            </a:r>
            <a:endParaRPr lang="de-DE" dirty="0"/>
          </a:p>
          <a:p>
            <a:pPr marL="0" indent="0">
              <a:buNone/>
            </a:pPr>
            <a:endParaRPr lang="de-DE" dirty="0"/>
          </a:p>
          <a:p>
            <a:pPr marL="0" indent="0">
              <a:buNone/>
            </a:pPr>
            <a:endParaRPr lang="de-DE" dirty="0"/>
          </a:p>
        </p:txBody>
      </p:sp>
      <p:sp>
        <p:nvSpPr>
          <p:cNvPr id="6" name="Titel 4"/>
          <p:cNvSpPr txBox="1">
            <a:spLocks/>
          </p:cNvSpPr>
          <p:nvPr/>
        </p:nvSpPr>
        <p:spPr>
          <a:xfrm>
            <a:off x="2411760" y="908720"/>
            <a:ext cx="4824536" cy="76470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3200" b="0" i="0" u="none" strike="noStrike" kern="1200" cap="none" spc="0" normalizeH="0" baseline="0" noProof="0" dirty="0" smtClean="0">
                <a:ln>
                  <a:noFill/>
                </a:ln>
                <a:solidFill>
                  <a:schemeClr val="tx1"/>
                </a:solidFill>
                <a:effectLst/>
                <a:uLnTx/>
                <a:uFillTx/>
                <a:latin typeface="Verdana" panose="020B0604030504040204" pitchFamily="34" charset="0"/>
                <a:ea typeface="+mj-ea"/>
                <a:cs typeface="+mj-cs"/>
              </a:rPr>
              <a:t>Begriffsdefinitionen 7</a:t>
            </a:r>
          </a:p>
        </p:txBody>
      </p:sp>
    </p:spTree>
    <p:extLst>
      <p:ext uri="{BB962C8B-B14F-4D97-AF65-F5344CB8AC3E}">
        <p14:creationId xmlns:p14="http://schemas.microsoft.com/office/powerpoint/2010/main" val="826324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type="body" sz="quarter" idx="4294967295"/>
          </p:nvPr>
        </p:nvSpPr>
        <p:spPr>
          <a:xfrm>
            <a:off x="288032" y="1728192"/>
            <a:ext cx="8460432" cy="4077072"/>
          </a:xfrm>
        </p:spPr>
        <p:txBody>
          <a:bodyPr>
            <a:normAutofit/>
          </a:bodyPr>
          <a:lstStyle/>
          <a:p>
            <a:pPr marL="0" indent="0">
              <a:buNone/>
            </a:pPr>
            <a:endParaRPr lang="de-DE" dirty="0" smtClean="0"/>
          </a:p>
          <a:p>
            <a:r>
              <a:rPr lang="de-DE" dirty="0" smtClean="0"/>
              <a:t>Ein </a:t>
            </a:r>
            <a:r>
              <a:rPr lang="de-DE" b="1" dirty="0"/>
              <a:t>z</a:t>
            </a:r>
            <a:r>
              <a:rPr lang="de-DE" b="1" dirty="0" smtClean="0"/>
              <a:t>usätzlicher Sucheinstieg </a:t>
            </a:r>
            <a:r>
              <a:rPr lang="de-DE" dirty="0" smtClean="0"/>
              <a:t>ist </a:t>
            </a:r>
            <a:r>
              <a:rPr lang="de-DE" dirty="0"/>
              <a:t>eine Alternative zur Ansetzungsform des Sucheinstiegs, der eine Entität repräsentiert. Ein zusätzlicher Sucheinstieg, der eine </a:t>
            </a:r>
            <a:r>
              <a:rPr lang="de-DE" dirty="0" smtClean="0"/>
              <a:t>Person / </a:t>
            </a:r>
            <a:r>
              <a:rPr lang="de-DE" dirty="0"/>
              <a:t>Familie </a:t>
            </a:r>
            <a:r>
              <a:rPr lang="de-DE" dirty="0" smtClean="0"/>
              <a:t> / </a:t>
            </a:r>
            <a:r>
              <a:rPr lang="de-DE" dirty="0"/>
              <a:t>Körperschaft repräsentiert, wird unter Verwendung eines </a:t>
            </a:r>
            <a:r>
              <a:rPr lang="de-DE" u="sng" dirty="0"/>
              <a:t>abweichenden Namens</a:t>
            </a:r>
            <a:r>
              <a:rPr lang="de-DE" dirty="0"/>
              <a:t> für diese </a:t>
            </a:r>
            <a:r>
              <a:rPr lang="de-DE" dirty="0" smtClean="0"/>
              <a:t>Person / </a:t>
            </a:r>
            <a:r>
              <a:rPr lang="de-DE" dirty="0"/>
              <a:t>Familie </a:t>
            </a:r>
            <a:r>
              <a:rPr lang="de-DE" dirty="0" smtClean="0"/>
              <a:t>/ Körperschaft </a:t>
            </a:r>
            <a:r>
              <a:rPr lang="de-DE" dirty="0"/>
              <a:t>gebildet. </a:t>
            </a:r>
          </a:p>
          <a:p>
            <a:endParaRPr lang="de-DE" dirty="0"/>
          </a:p>
        </p:txBody>
      </p:sp>
      <p:sp>
        <p:nvSpPr>
          <p:cNvPr id="6" name="Titel 4"/>
          <p:cNvSpPr txBox="1">
            <a:spLocks/>
          </p:cNvSpPr>
          <p:nvPr/>
        </p:nvSpPr>
        <p:spPr>
          <a:xfrm>
            <a:off x="2411760" y="908720"/>
            <a:ext cx="4824536" cy="76470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3200" b="0" i="0" u="none" strike="noStrike" kern="1200" cap="none" spc="0" normalizeH="0" baseline="0" noProof="0" dirty="0" smtClean="0">
                <a:ln>
                  <a:noFill/>
                </a:ln>
                <a:solidFill>
                  <a:schemeClr val="tx1"/>
                </a:solidFill>
                <a:effectLst/>
                <a:uLnTx/>
                <a:uFillTx/>
                <a:latin typeface="Verdana" panose="020B0604030504040204" pitchFamily="34" charset="0"/>
                <a:ea typeface="+mj-ea"/>
                <a:cs typeface="+mj-cs"/>
              </a:rPr>
              <a:t>Begriffsdefinitionen 8</a:t>
            </a:r>
            <a:endParaRPr kumimoji="0" lang="de-DE" sz="3200" b="0" i="0" u="none" strike="noStrike" kern="1200" cap="none" spc="0" normalizeH="0" baseline="0" noProof="0" dirty="0">
              <a:ln>
                <a:noFill/>
              </a:ln>
              <a:solidFill>
                <a:schemeClr val="tx1"/>
              </a:solidFill>
              <a:effectLst/>
              <a:uLnTx/>
              <a:uFillTx/>
              <a:latin typeface="Verdana" panose="020B0604030504040204" pitchFamily="34" charset="0"/>
              <a:ea typeface="+mj-ea"/>
              <a:cs typeface="+mj-cs"/>
            </a:endParaRPr>
          </a:p>
        </p:txBody>
      </p:sp>
    </p:spTree>
    <p:extLst>
      <p:ext uri="{BB962C8B-B14F-4D97-AF65-F5344CB8AC3E}">
        <p14:creationId xmlns:p14="http://schemas.microsoft.com/office/powerpoint/2010/main" val="31843122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type="body" sz="quarter" idx="4294967295"/>
          </p:nvPr>
        </p:nvSpPr>
        <p:spPr>
          <a:xfrm>
            <a:off x="180528" y="1944216"/>
            <a:ext cx="8855968" cy="4149080"/>
          </a:xfrm>
        </p:spPr>
        <p:txBody>
          <a:bodyPr>
            <a:normAutofit/>
          </a:bodyPr>
          <a:lstStyle/>
          <a:p>
            <a:pPr marL="0" indent="0">
              <a:buNone/>
            </a:pPr>
            <a:r>
              <a:rPr lang="de-DE" dirty="0"/>
              <a:t>Die Daten zu Merkmalen einer </a:t>
            </a:r>
            <a:r>
              <a:rPr lang="de-DE" dirty="0" smtClean="0"/>
              <a:t>Person / Familie / </a:t>
            </a:r>
            <a:r>
              <a:rPr lang="de-DE" dirty="0"/>
              <a:t>Körperschaft sollen den Benutzer in die Lage versetzen:</a:t>
            </a:r>
          </a:p>
          <a:p>
            <a:r>
              <a:rPr lang="de-DE" dirty="0"/>
              <a:t>a) Personen, Familien und Körperschaften zu </a:t>
            </a:r>
            <a:r>
              <a:rPr lang="de-DE" i="1" dirty="0"/>
              <a:t>finden</a:t>
            </a:r>
            <a:r>
              <a:rPr lang="de-DE" dirty="0"/>
              <a:t>, </a:t>
            </a:r>
          </a:p>
          <a:p>
            <a:r>
              <a:rPr lang="de-DE" dirty="0"/>
              <a:t>b) diese zu </a:t>
            </a:r>
            <a:r>
              <a:rPr lang="de-DE" i="1" dirty="0"/>
              <a:t>identifizieren</a:t>
            </a:r>
            <a:r>
              <a:rPr lang="de-DE" dirty="0"/>
              <a:t> (d. h. bestätigen, dass die repräsentierte Person / Familie / Körperschaft der gesuchten entspricht </a:t>
            </a:r>
            <a:r>
              <a:rPr lang="de-DE" dirty="0" smtClean="0"/>
              <a:t>oder </a:t>
            </a:r>
            <a:r>
              <a:rPr lang="de-DE" dirty="0"/>
              <a:t>zwischen mehreren Personen / Familien / Körperschaften mit demselben oder ähnlichen Namen zu unterscheiden</a:t>
            </a:r>
            <a:r>
              <a:rPr lang="de-DE" dirty="0" smtClean="0"/>
              <a:t>)</a:t>
            </a:r>
            <a:endParaRPr lang="de-DE" dirty="0"/>
          </a:p>
        </p:txBody>
      </p:sp>
      <p:sp>
        <p:nvSpPr>
          <p:cNvPr id="5" name="Titel 4"/>
          <p:cNvSpPr txBox="1">
            <a:spLocks/>
          </p:cNvSpPr>
          <p:nvPr/>
        </p:nvSpPr>
        <p:spPr>
          <a:xfrm>
            <a:off x="2411760" y="908720"/>
            <a:ext cx="4824536" cy="76470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3200" b="0" i="0" u="none" strike="noStrike" kern="1200" cap="none" spc="0" normalizeH="0" baseline="0" noProof="0" dirty="0" smtClean="0">
                <a:ln>
                  <a:noFill/>
                </a:ln>
                <a:solidFill>
                  <a:schemeClr val="tx1"/>
                </a:solidFill>
                <a:effectLst/>
                <a:uLnTx/>
                <a:uFillTx/>
                <a:latin typeface="Verdana" panose="020B0604030504040204" pitchFamily="34" charset="0"/>
                <a:ea typeface="+mj-ea"/>
                <a:cs typeface="+mj-cs"/>
              </a:rPr>
              <a:t>Funktionale Ziele 1</a:t>
            </a:r>
            <a:endParaRPr kumimoji="0" lang="de-DE" sz="3200" b="0" i="0" u="none" strike="noStrike" kern="1200" cap="none" spc="0" normalizeH="0" baseline="0" noProof="0" dirty="0">
              <a:ln>
                <a:noFill/>
              </a:ln>
              <a:solidFill>
                <a:schemeClr val="tx1"/>
              </a:solidFill>
              <a:effectLst/>
              <a:uLnTx/>
              <a:uFillTx/>
              <a:latin typeface="Verdana" panose="020B0604030504040204" pitchFamily="34" charset="0"/>
              <a:ea typeface="+mj-ea"/>
              <a:cs typeface="+mj-cs"/>
            </a:endParaRPr>
          </a:p>
        </p:txBody>
      </p:sp>
    </p:spTree>
    <p:extLst>
      <p:ext uri="{BB962C8B-B14F-4D97-AF65-F5344CB8AC3E}">
        <p14:creationId xmlns:p14="http://schemas.microsoft.com/office/powerpoint/2010/main" val="35051384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type="body" sz="quarter" idx="4294967295"/>
          </p:nvPr>
        </p:nvSpPr>
        <p:spPr>
          <a:xfrm>
            <a:off x="539552" y="1772816"/>
            <a:ext cx="7632848" cy="4437112"/>
          </a:xfrm>
        </p:spPr>
        <p:txBody>
          <a:bodyPr>
            <a:normAutofit/>
          </a:bodyPr>
          <a:lstStyle/>
          <a:p>
            <a:pPr marL="0" indent="0">
              <a:buNone/>
            </a:pPr>
            <a:r>
              <a:rPr lang="de-DE" dirty="0" smtClean="0"/>
              <a:t>Weiterhin:</a:t>
            </a:r>
            <a:endParaRPr lang="de-DE" dirty="0"/>
          </a:p>
          <a:p>
            <a:r>
              <a:rPr lang="de-DE" dirty="0" smtClean="0"/>
              <a:t>c</a:t>
            </a:r>
            <a:r>
              <a:rPr lang="de-DE" dirty="0"/>
              <a:t>) </a:t>
            </a:r>
            <a:r>
              <a:rPr lang="de-DE" i="1" dirty="0"/>
              <a:t>die Beziehung </a:t>
            </a:r>
            <a:r>
              <a:rPr lang="de-DE" dirty="0"/>
              <a:t>zwischen dem Namen der Person / Familie / Körperschaft und einem anderen Namen </a:t>
            </a:r>
            <a:r>
              <a:rPr lang="de-DE" i="1" dirty="0"/>
              <a:t>zu verstehen </a:t>
            </a:r>
          </a:p>
          <a:p>
            <a:r>
              <a:rPr lang="de-DE" dirty="0"/>
              <a:t>d) zu </a:t>
            </a:r>
            <a:r>
              <a:rPr lang="de-DE" i="1" dirty="0"/>
              <a:t>verstehen</a:t>
            </a:r>
            <a:r>
              <a:rPr lang="de-DE" dirty="0" smtClean="0"/>
              <a:t>, warum ein bestimmter Name </a:t>
            </a:r>
            <a:r>
              <a:rPr lang="de-DE" dirty="0"/>
              <a:t>als bevorzugter oder abweichender Name erfasst wurde</a:t>
            </a:r>
            <a:r>
              <a:rPr lang="de-DE" dirty="0" smtClean="0"/>
              <a:t>.</a:t>
            </a:r>
            <a:endParaRPr lang="de-DE" dirty="0"/>
          </a:p>
        </p:txBody>
      </p:sp>
      <p:sp>
        <p:nvSpPr>
          <p:cNvPr id="5" name="Titel 4"/>
          <p:cNvSpPr txBox="1">
            <a:spLocks/>
          </p:cNvSpPr>
          <p:nvPr/>
        </p:nvSpPr>
        <p:spPr>
          <a:xfrm>
            <a:off x="2411760" y="908720"/>
            <a:ext cx="4824536" cy="76470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3200" b="0" i="0" u="none" strike="noStrike" kern="1200" cap="none" spc="0" normalizeH="0" baseline="0" noProof="0" dirty="0" smtClean="0">
                <a:ln>
                  <a:noFill/>
                </a:ln>
                <a:solidFill>
                  <a:schemeClr val="tx1"/>
                </a:solidFill>
                <a:effectLst/>
                <a:uLnTx/>
                <a:uFillTx/>
                <a:latin typeface="Verdana" panose="020B0604030504040204" pitchFamily="34" charset="0"/>
                <a:ea typeface="+mj-ea"/>
                <a:cs typeface="+mj-cs"/>
              </a:rPr>
              <a:t>Funktionale Ziele 2</a:t>
            </a:r>
            <a:endParaRPr kumimoji="0" lang="de-DE" sz="3200" b="0" i="0" u="none" strike="noStrike" kern="1200" cap="none" spc="0" normalizeH="0" baseline="0" noProof="0" dirty="0">
              <a:ln>
                <a:noFill/>
              </a:ln>
              <a:solidFill>
                <a:schemeClr val="tx1"/>
              </a:solidFill>
              <a:effectLst/>
              <a:uLnTx/>
              <a:uFillTx/>
              <a:latin typeface="Verdana" panose="020B0604030504040204" pitchFamily="34" charset="0"/>
              <a:ea typeface="+mj-ea"/>
              <a:cs typeface="+mj-cs"/>
            </a:endParaRPr>
          </a:p>
        </p:txBody>
      </p:sp>
    </p:spTree>
    <p:extLst>
      <p:ext uri="{BB962C8B-B14F-4D97-AF65-F5344CB8AC3E}">
        <p14:creationId xmlns:p14="http://schemas.microsoft.com/office/powerpoint/2010/main" val="7493184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2016224" y="792088"/>
            <a:ext cx="4355976" cy="980728"/>
          </a:xfrm>
        </p:spPr>
        <p:txBody>
          <a:bodyPr/>
          <a:lstStyle/>
          <a:p>
            <a:r>
              <a:rPr lang="de-DE" dirty="0" smtClean="0"/>
              <a:t>Prinzipien 1</a:t>
            </a:r>
            <a:endParaRPr lang="de-DE" dirty="0"/>
          </a:p>
        </p:txBody>
      </p:sp>
      <p:sp>
        <p:nvSpPr>
          <p:cNvPr id="3" name="Inhaltsplatzhalter 2"/>
          <p:cNvSpPr>
            <a:spLocks noGrp="1"/>
          </p:cNvSpPr>
          <p:nvPr>
            <p:ph type="body" sz="quarter" idx="4294967295"/>
          </p:nvPr>
        </p:nvSpPr>
        <p:spPr>
          <a:xfrm>
            <a:off x="397073" y="1773262"/>
            <a:ext cx="8207375" cy="4464050"/>
          </a:xfrm>
        </p:spPr>
        <p:txBody>
          <a:bodyPr>
            <a:normAutofit/>
          </a:bodyPr>
          <a:lstStyle/>
          <a:p>
            <a:pPr marL="0" indent="0">
              <a:buNone/>
            </a:pPr>
            <a:r>
              <a:rPr lang="de-DE" dirty="0"/>
              <a:t>Dafür gelten folgende Prinzipien</a:t>
            </a:r>
            <a:r>
              <a:rPr lang="de-DE" dirty="0" smtClean="0"/>
              <a:t>:</a:t>
            </a:r>
          </a:p>
          <a:p>
            <a:pPr marL="0" indent="0">
              <a:buNone/>
            </a:pPr>
            <a:endParaRPr lang="de-DE" dirty="0"/>
          </a:p>
          <a:p>
            <a:pPr lvl="0"/>
            <a:r>
              <a:rPr lang="de-DE" b="1" dirty="0"/>
              <a:t>Differenzierung.</a:t>
            </a:r>
            <a:r>
              <a:rPr lang="de-DE" dirty="0"/>
              <a:t> Die Daten sollten dazu dienen, die Person / Familie / Körperschaft von anderen zu </a:t>
            </a:r>
            <a:r>
              <a:rPr lang="de-DE" u="sng" dirty="0"/>
              <a:t>unterscheiden</a:t>
            </a:r>
            <a:r>
              <a:rPr lang="de-DE" dirty="0" smtClean="0"/>
              <a:t>.</a:t>
            </a:r>
            <a:br>
              <a:rPr lang="de-DE" dirty="0" smtClean="0"/>
            </a:br>
            <a:r>
              <a:rPr lang="de-DE" dirty="0" smtClean="0"/>
              <a:t/>
            </a:r>
            <a:br>
              <a:rPr lang="de-DE" dirty="0" smtClean="0"/>
            </a:br>
            <a:r>
              <a:rPr lang="de-DE" dirty="0" smtClean="0"/>
              <a:t>(Details dazu später)</a:t>
            </a:r>
          </a:p>
          <a:p>
            <a:pPr marL="0" lvl="0" indent="0">
              <a:buNone/>
            </a:pPr>
            <a:endParaRPr lang="de-DE" dirty="0" smtClean="0"/>
          </a:p>
        </p:txBody>
      </p:sp>
    </p:spTree>
    <p:extLst>
      <p:ext uri="{BB962C8B-B14F-4D97-AF65-F5344CB8AC3E}">
        <p14:creationId xmlns:p14="http://schemas.microsoft.com/office/powerpoint/2010/main" val="10472823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type="body" sz="quarter" idx="4294967295"/>
          </p:nvPr>
        </p:nvSpPr>
        <p:spPr>
          <a:xfrm>
            <a:off x="288032" y="1872208"/>
            <a:ext cx="8748464" cy="5589240"/>
          </a:xfrm>
        </p:spPr>
        <p:txBody>
          <a:bodyPr>
            <a:noAutofit/>
          </a:bodyPr>
          <a:lstStyle/>
          <a:p>
            <a:pPr lvl="0"/>
            <a:r>
              <a:rPr lang="de-DE" b="1" dirty="0" smtClean="0"/>
              <a:t>Darstellung</a:t>
            </a:r>
            <a:r>
              <a:rPr lang="de-DE" dirty="0" smtClean="0"/>
              <a:t>. Der Name (die Namensform), der als bevorzugter Name für eine Person /Familie / Körperschaft erfasst wird, sollte der Name (die Namensform) sein, der </a:t>
            </a:r>
            <a:r>
              <a:rPr lang="de-DE" u="sng" dirty="0" smtClean="0"/>
              <a:t>am</a:t>
            </a:r>
            <a:r>
              <a:rPr lang="de-DE" dirty="0" smtClean="0"/>
              <a:t> </a:t>
            </a:r>
            <a:r>
              <a:rPr lang="de-DE" u="sng" dirty="0" smtClean="0"/>
              <a:t>häufigsten in Ressourcen</a:t>
            </a:r>
            <a:r>
              <a:rPr lang="de-DE" dirty="0" smtClean="0"/>
              <a:t> gefunden wird, die mit dieser Person / Familie / Körperschaft in Verbindung stehen, oder ein </a:t>
            </a:r>
            <a:r>
              <a:rPr lang="de-DE" u="sng" dirty="0" smtClean="0"/>
              <a:t>eingeführter</a:t>
            </a:r>
            <a:r>
              <a:rPr lang="de-DE" dirty="0" smtClean="0"/>
              <a:t> Name (eine eingeführte Namensform) in der Sprache und Schrift, die die erfassende Institution bevorzugt. Sonstige Namen und Namensformen sollten als abweichende Namen erfasst werden.</a:t>
            </a:r>
            <a:endParaRPr lang="de-DE" dirty="0"/>
          </a:p>
        </p:txBody>
      </p:sp>
      <p:sp>
        <p:nvSpPr>
          <p:cNvPr id="5" name="Titel 4"/>
          <p:cNvSpPr txBox="1">
            <a:spLocks/>
          </p:cNvSpPr>
          <p:nvPr/>
        </p:nvSpPr>
        <p:spPr>
          <a:xfrm>
            <a:off x="2411760" y="908720"/>
            <a:ext cx="4824536" cy="76470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3200" b="0" i="0" u="none" strike="noStrike" kern="1200" cap="none" spc="0" normalizeH="0" baseline="0" noProof="0" dirty="0" smtClean="0">
                <a:ln>
                  <a:noFill/>
                </a:ln>
                <a:solidFill>
                  <a:schemeClr val="tx1"/>
                </a:solidFill>
                <a:effectLst/>
                <a:uLnTx/>
                <a:uFillTx/>
                <a:latin typeface="Verdana" panose="020B0604030504040204" pitchFamily="34" charset="0"/>
                <a:ea typeface="+mj-ea"/>
                <a:cs typeface="+mj-cs"/>
              </a:rPr>
              <a:t>Prinzipien 2</a:t>
            </a:r>
            <a:endParaRPr kumimoji="0" lang="de-DE" sz="3200" b="0" i="0" u="none" strike="noStrike" kern="1200" cap="none" spc="0" normalizeH="0" baseline="0" noProof="0" dirty="0">
              <a:ln>
                <a:noFill/>
              </a:ln>
              <a:solidFill>
                <a:schemeClr val="tx1"/>
              </a:solidFill>
              <a:effectLst/>
              <a:uLnTx/>
              <a:uFillTx/>
              <a:latin typeface="Verdana" panose="020B0604030504040204" pitchFamily="34" charset="0"/>
              <a:ea typeface="+mj-ea"/>
              <a:cs typeface="+mj-cs"/>
            </a:endParaRPr>
          </a:p>
        </p:txBody>
      </p:sp>
    </p:spTree>
    <p:extLst>
      <p:ext uri="{BB962C8B-B14F-4D97-AF65-F5344CB8AC3E}">
        <p14:creationId xmlns:p14="http://schemas.microsoft.com/office/powerpoint/2010/main" val="26356540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755576" y="779041"/>
            <a:ext cx="8218487" cy="993775"/>
          </a:xfrm>
        </p:spPr>
        <p:txBody>
          <a:bodyPr/>
          <a:lstStyle/>
          <a:p>
            <a:r>
              <a:rPr lang="de-DE" dirty="0" smtClean="0"/>
              <a:t>Prinzipien 3</a:t>
            </a:r>
            <a:endParaRPr lang="de-DE" dirty="0"/>
          </a:p>
        </p:txBody>
      </p:sp>
      <p:sp>
        <p:nvSpPr>
          <p:cNvPr id="3" name="Inhaltsplatzhalter 2"/>
          <p:cNvSpPr>
            <a:spLocks noGrp="1"/>
          </p:cNvSpPr>
          <p:nvPr>
            <p:ph type="body" sz="quarter" idx="4294967295"/>
          </p:nvPr>
        </p:nvSpPr>
        <p:spPr>
          <a:xfrm>
            <a:off x="325065" y="1701949"/>
            <a:ext cx="8207375" cy="4751387"/>
          </a:xfrm>
        </p:spPr>
        <p:txBody>
          <a:bodyPr>
            <a:noAutofit/>
          </a:bodyPr>
          <a:lstStyle/>
          <a:p>
            <a:pPr lvl="0"/>
            <a:r>
              <a:rPr lang="de-DE" b="1" dirty="0"/>
              <a:t>Sprachpräferenz</a:t>
            </a:r>
            <a:r>
              <a:rPr lang="de-DE" dirty="0"/>
              <a:t>. Der Name </a:t>
            </a:r>
            <a:r>
              <a:rPr lang="de-DE" dirty="0" smtClean="0"/>
              <a:t>(die Namensform), der </a:t>
            </a:r>
            <a:r>
              <a:rPr lang="de-DE" dirty="0"/>
              <a:t>als bevorzugter Name für eine Person / Familie / Körperschaft gekennzeichnet ist, sollte in der </a:t>
            </a:r>
            <a:r>
              <a:rPr lang="de-DE" u="sng" dirty="0"/>
              <a:t>Originalsprache und Originalschrift </a:t>
            </a:r>
            <a:r>
              <a:rPr lang="de-DE" dirty="0"/>
              <a:t>der Ressourcen, die mit dieser Person / Familie / Körperschaft in Verbindung stehen, erfasst werden. </a:t>
            </a:r>
            <a:r>
              <a:rPr lang="de-DE" dirty="0" smtClean="0"/>
              <a:t/>
            </a:r>
            <a:br>
              <a:rPr lang="de-DE" dirty="0" smtClean="0"/>
            </a:br>
            <a:r>
              <a:rPr lang="de-DE" dirty="0" smtClean="0"/>
              <a:t>Wenn </a:t>
            </a:r>
            <a:r>
              <a:rPr lang="de-DE" dirty="0"/>
              <a:t>allerdings Sprache oder Schrift nicht die bevorzugte der </a:t>
            </a:r>
            <a:r>
              <a:rPr lang="de-DE" dirty="0" smtClean="0"/>
              <a:t>erfassenden Institution ist</a:t>
            </a:r>
            <a:r>
              <a:rPr lang="de-DE" dirty="0"/>
              <a:t>, kann der bevorzugte Name </a:t>
            </a:r>
            <a:r>
              <a:rPr lang="de-DE" dirty="0" smtClean="0"/>
              <a:t>(die bevorzugte Namensform) aus </a:t>
            </a:r>
            <a:r>
              <a:rPr lang="de-DE" dirty="0"/>
              <a:t>einer anderen Quelle genommen werden. </a:t>
            </a:r>
            <a:endParaRPr lang="de-DE" dirty="0">
              <a:solidFill>
                <a:srgbClr val="FF0000"/>
              </a:solidFill>
            </a:endParaRPr>
          </a:p>
        </p:txBody>
      </p:sp>
    </p:spTree>
    <p:extLst>
      <p:ext uri="{BB962C8B-B14F-4D97-AF65-F5344CB8AC3E}">
        <p14:creationId xmlns:p14="http://schemas.microsoft.com/office/powerpoint/2010/main" val="2436453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914400" y="773832"/>
            <a:ext cx="8229600" cy="1143000"/>
          </a:xfrm>
        </p:spPr>
        <p:txBody>
          <a:bodyPr/>
          <a:lstStyle/>
          <a:p>
            <a:r>
              <a:rPr lang="de-DE" dirty="0" smtClean="0"/>
              <a:t>Exkurs: Transliteration</a:t>
            </a:r>
            <a:endParaRPr lang="de-DE" dirty="0"/>
          </a:p>
        </p:txBody>
      </p:sp>
      <p:sp>
        <p:nvSpPr>
          <p:cNvPr id="3" name="Inhaltsplatzhalter 2"/>
          <p:cNvSpPr>
            <a:spLocks noGrp="1"/>
          </p:cNvSpPr>
          <p:nvPr>
            <p:ph type="body" sz="quarter" idx="4294967295"/>
          </p:nvPr>
        </p:nvSpPr>
        <p:spPr>
          <a:xfrm>
            <a:off x="397073" y="1844675"/>
            <a:ext cx="8207375" cy="4248150"/>
          </a:xfrm>
        </p:spPr>
        <p:txBody>
          <a:bodyPr>
            <a:normAutofit/>
          </a:bodyPr>
          <a:lstStyle/>
          <a:p>
            <a:pPr marL="0" indent="0">
              <a:buNone/>
            </a:pPr>
            <a:r>
              <a:rPr lang="de-DE" b="1" dirty="0" smtClean="0"/>
              <a:t>Alternative in RDA 8.4:</a:t>
            </a:r>
            <a:br>
              <a:rPr lang="de-DE" b="1" dirty="0" smtClean="0"/>
            </a:br>
            <a:r>
              <a:rPr lang="de-DE" dirty="0"/>
              <a:t>Erfassen Sie eine transliterierte Form des Namens entweder als Ersatz für oder zusätzlich zu der Form, die in der Quelle erscheint.</a:t>
            </a:r>
          </a:p>
          <a:p>
            <a:pPr marL="0" indent="0">
              <a:buNone/>
            </a:pPr>
            <a:endParaRPr lang="de-DE" dirty="0" smtClean="0"/>
          </a:p>
          <a:p>
            <a:pPr marL="0" indent="0">
              <a:buNone/>
            </a:pPr>
            <a:r>
              <a:rPr lang="de-DE" dirty="0" smtClean="0"/>
              <a:t>Diese Alternative wird im </a:t>
            </a:r>
            <a:r>
              <a:rPr lang="de-DE" b="1" dirty="0" smtClean="0"/>
              <a:t>deutschsprachigen </a:t>
            </a:r>
            <a:r>
              <a:rPr lang="de-DE" b="1" dirty="0"/>
              <a:t>R</a:t>
            </a:r>
            <a:r>
              <a:rPr lang="de-DE" b="1" dirty="0" smtClean="0"/>
              <a:t>aum angewendet,</a:t>
            </a:r>
            <a:r>
              <a:rPr lang="de-DE" dirty="0" smtClean="0"/>
              <a:t> d.h. wenn möglich Namen aus anderen Schriften transliterieren. </a:t>
            </a:r>
          </a:p>
          <a:p>
            <a:pPr marL="0" indent="0">
              <a:buNone/>
            </a:pPr>
            <a:r>
              <a:rPr lang="de-DE" dirty="0" smtClean="0"/>
              <a:t/>
            </a:r>
            <a:br>
              <a:rPr lang="de-DE" dirty="0" smtClean="0"/>
            </a:br>
            <a:r>
              <a:rPr lang="de-DE" sz="1800" dirty="0" smtClean="0"/>
              <a:t>(Details dazu in der Schulungsunterlage Transliteration)</a:t>
            </a:r>
            <a:endParaRPr lang="de-DE" sz="1800" dirty="0"/>
          </a:p>
        </p:txBody>
      </p:sp>
    </p:spTree>
    <p:extLst>
      <p:ext uri="{BB962C8B-B14F-4D97-AF65-F5344CB8AC3E}">
        <p14:creationId xmlns:p14="http://schemas.microsoft.com/office/powerpoint/2010/main" val="28532998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914400" y="701824"/>
            <a:ext cx="8229600" cy="1143000"/>
          </a:xfrm>
        </p:spPr>
        <p:txBody>
          <a:bodyPr/>
          <a:lstStyle/>
          <a:p>
            <a:r>
              <a:rPr lang="de-DE" dirty="0" smtClean="0"/>
              <a:t>Exkurs: Originalschriftliche Erfassung</a:t>
            </a:r>
            <a:endParaRPr lang="de-DE" dirty="0"/>
          </a:p>
        </p:txBody>
      </p:sp>
      <p:sp>
        <p:nvSpPr>
          <p:cNvPr id="3" name="Inhaltsplatzhalter 2"/>
          <p:cNvSpPr>
            <a:spLocks noGrp="1"/>
          </p:cNvSpPr>
          <p:nvPr>
            <p:ph type="body" sz="quarter" idx="4294967295"/>
          </p:nvPr>
        </p:nvSpPr>
        <p:spPr>
          <a:xfrm>
            <a:off x="325065" y="2132856"/>
            <a:ext cx="8207375" cy="4248150"/>
          </a:xfrm>
        </p:spPr>
        <p:txBody>
          <a:bodyPr>
            <a:normAutofit/>
          </a:bodyPr>
          <a:lstStyle/>
          <a:p>
            <a:pPr marL="0" indent="0">
              <a:buNone/>
            </a:pPr>
            <a:r>
              <a:rPr lang="de-DE" dirty="0" smtClean="0"/>
              <a:t>Die Erfassung von originalschriftlichen bevorzugten oder abweichenden Namen von Personen / Familien / Körperschaften ist in GND-Datensätzen möglich. </a:t>
            </a:r>
            <a:br>
              <a:rPr lang="de-DE" dirty="0" smtClean="0"/>
            </a:br>
            <a:r>
              <a:rPr lang="de-DE" dirty="0" smtClean="0"/>
              <a:t/>
            </a:r>
            <a:br>
              <a:rPr lang="de-DE" dirty="0" smtClean="0"/>
            </a:br>
            <a:r>
              <a:rPr lang="de-DE" dirty="0" smtClean="0"/>
              <a:t>Details dazu in der Erfassungshilfe „</a:t>
            </a:r>
            <a:r>
              <a:rPr lang="de-DE" dirty="0"/>
              <a:t>Originalschrift“</a:t>
            </a:r>
            <a:br>
              <a:rPr lang="de-DE" dirty="0"/>
            </a:br>
            <a:endParaRPr lang="de-DE" dirty="0"/>
          </a:p>
        </p:txBody>
      </p:sp>
    </p:spTree>
    <p:extLst>
      <p:ext uri="{BB962C8B-B14F-4D97-AF65-F5344CB8AC3E}">
        <p14:creationId xmlns:p14="http://schemas.microsoft.com/office/powerpoint/2010/main" val="27276467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890017" y="851049"/>
            <a:ext cx="8218487" cy="993775"/>
          </a:xfrm>
        </p:spPr>
        <p:txBody>
          <a:bodyPr/>
          <a:lstStyle/>
          <a:p>
            <a:r>
              <a:rPr lang="de-DE" dirty="0" smtClean="0"/>
              <a:t>Prinzipien 4</a:t>
            </a:r>
            <a:endParaRPr lang="de-DE" dirty="0"/>
          </a:p>
        </p:txBody>
      </p:sp>
      <p:sp>
        <p:nvSpPr>
          <p:cNvPr id="3" name="Inhaltsplatzhalter 2"/>
          <p:cNvSpPr>
            <a:spLocks noGrp="1"/>
          </p:cNvSpPr>
          <p:nvPr>
            <p:ph type="body" sz="quarter" idx="4294967295"/>
          </p:nvPr>
        </p:nvSpPr>
        <p:spPr>
          <a:xfrm>
            <a:off x="181049" y="1845965"/>
            <a:ext cx="8207375" cy="4751387"/>
          </a:xfrm>
        </p:spPr>
        <p:txBody>
          <a:bodyPr>
            <a:noAutofit/>
          </a:bodyPr>
          <a:lstStyle/>
          <a:p>
            <a:pPr lvl="0"/>
            <a:r>
              <a:rPr lang="de-DE" b="1" dirty="0" smtClean="0"/>
              <a:t>Allgemeine </a:t>
            </a:r>
            <a:r>
              <a:rPr lang="de-DE" b="1" dirty="0"/>
              <a:t>Verwendung oder Praxis</a:t>
            </a:r>
            <a:r>
              <a:rPr lang="de-DE" dirty="0"/>
              <a:t>. Der Teil des Namens einer Person oder einer Familie, der als </a:t>
            </a:r>
            <a:r>
              <a:rPr lang="de-DE" u="sng" dirty="0"/>
              <a:t>erstes Element</a:t>
            </a:r>
            <a:r>
              <a:rPr lang="de-DE" dirty="0"/>
              <a:t> beim Erfassen des bevorzugten Namens verwendet wird, sollte </a:t>
            </a:r>
            <a:r>
              <a:rPr lang="de-DE" u="sng" dirty="0"/>
              <a:t>Konventionen widerspiegeln</a:t>
            </a:r>
            <a:r>
              <a:rPr lang="de-DE" dirty="0"/>
              <a:t>, die in dem Land und der Sprache, das/die am engsten mit dieser Person oder Familie in Verbindung stehen, verwendet werden</a:t>
            </a:r>
            <a:r>
              <a:rPr lang="de-DE" dirty="0" smtClean="0"/>
              <a:t>.</a:t>
            </a:r>
            <a:r>
              <a:rPr lang="de-DE" dirty="0"/>
              <a:t> </a:t>
            </a:r>
            <a:r>
              <a:rPr lang="de-DE" dirty="0" smtClean="0"/>
              <a:t/>
            </a:r>
            <a:br>
              <a:rPr lang="de-DE" dirty="0" smtClean="0"/>
            </a:br>
            <a:r>
              <a:rPr lang="de-DE" dirty="0" smtClean="0"/>
              <a:t/>
            </a:r>
            <a:br>
              <a:rPr lang="de-DE" dirty="0" smtClean="0"/>
            </a:br>
            <a:r>
              <a:rPr lang="de-DE" dirty="0" smtClean="0"/>
              <a:t>Für Körperschaften gelten andere Regeln – s. dort.</a:t>
            </a:r>
            <a:endParaRPr lang="de-DE" dirty="0"/>
          </a:p>
        </p:txBody>
      </p:sp>
    </p:spTree>
    <p:extLst>
      <p:ext uri="{BB962C8B-B14F-4D97-AF65-F5344CB8AC3E}">
        <p14:creationId xmlns:p14="http://schemas.microsoft.com/office/powerpoint/2010/main" val="2657445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230832" y="2718048"/>
            <a:ext cx="8229600" cy="1143000"/>
          </a:xfrm>
        </p:spPr>
        <p:txBody>
          <a:bodyPr/>
          <a:lstStyle/>
          <a:p>
            <a:pPr algn="ctr"/>
            <a:r>
              <a:rPr lang="de-DE" dirty="0" smtClean="0"/>
              <a:t>Normdaten in RDA</a:t>
            </a:r>
            <a:endParaRPr lang="de-DE"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3" y="692696"/>
            <a:ext cx="2389187"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82709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5"/>
          <p:cNvSpPr>
            <a:spLocks noGrp="1" noChangeArrowheads="1"/>
          </p:cNvSpPr>
          <p:nvPr>
            <p:ph type="title" idx="4294967295"/>
          </p:nvPr>
        </p:nvSpPr>
        <p:spPr>
          <a:xfrm>
            <a:off x="610716" y="1571005"/>
            <a:ext cx="5905500" cy="777875"/>
          </a:xfrm>
          <a:noFill/>
        </p:spPr>
        <p:txBody>
          <a:bodyPr/>
          <a:lstStyle/>
          <a:p>
            <a:pPr algn="l" eaLnBrk="1" hangingPunct="1"/>
            <a:r>
              <a:rPr lang="de-DE" dirty="0" smtClean="0"/>
              <a:t>Standardelemente-Set</a:t>
            </a:r>
            <a:r>
              <a:rPr lang="de-DE" sz="2800" dirty="0" smtClean="0"/>
              <a:t/>
            </a:r>
            <a:br>
              <a:rPr lang="de-DE" sz="2800" dirty="0" smtClean="0"/>
            </a:br>
            <a:endParaRPr lang="de-DE" sz="2800" dirty="0" smtClean="0"/>
          </a:p>
        </p:txBody>
      </p:sp>
      <p:sp>
        <p:nvSpPr>
          <p:cNvPr id="5" name="Würfel 4"/>
          <p:cNvSpPr/>
          <p:nvPr/>
        </p:nvSpPr>
        <p:spPr>
          <a:xfrm>
            <a:off x="1979712" y="4030216"/>
            <a:ext cx="4608512" cy="1216152"/>
          </a:xfrm>
          <a:prstGeom prst="cube">
            <a:avLst/>
          </a:prstGeom>
          <a:solidFill>
            <a:srgbClr val="AFC0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smtClean="0">
                <a:solidFill>
                  <a:srgbClr val="000000"/>
                </a:solidFill>
              </a:rPr>
              <a:t>Standardelemente-Set</a:t>
            </a:r>
          </a:p>
          <a:p>
            <a:pPr algn="ctr"/>
            <a:r>
              <a:rPr lang="de-DE" sz="1600" b="1" dirty="0" smtClean="0">
                <a:solidFill>
                  <a:srgbClr val="000000"/>
                </a:solidFill>
              </a:rPr>
              <a:t>für den deutschen Sprachraum</a:t>
            </a:r>
            <a:endParaRPr lang="de-DE" sz="1600" b="1" dirty="0">
              <a:solidFill>
                <a:srgbClr val="000000"/>
              </a:solidFill>
            </a:endParaRPr>
          </a:p>
        </p:txBody>
      </p:sp>
      <p:sp>
        <p:nvSpPr>
          <p:cNvPr id="4" name="Rechteck 3"/>
          <p:cNvSpPr/>
          <p:nvPr/>
        </p:nvSpPr>
        <p:spPr>
          <a:xfrm>
            <a:off x="4355976" y="3284984"/>
            <a:ext cx="201622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smtClean="0">
                <a:solidFill>
                  <a:srgbClr val="000000"/>
                </a:solidFill>
              </a:rPr>
              <a:t>Zusatzelemente</a:t>
            </a:r>
            <a:endParaRPr lang="de-DE" sz="1600" b="1" dirty="0">
              <a:solidFill>
                <a:srgbClr val="000000"/>
              </a:solidFill>
            </a:endParaRPr>
          </a:p>
        </p:txBody>
      </p:sp>
      <p:sp>
        <p:nvSpPr>
          <p:cNvPr id="3" name="Rechteck 2"/>
          <p:cNvSpPr/>
          <p:nvPr/>
        </p:nvSpPr>
        <p:spPr>
          <a:xfrm>
            <a:off x="2217440" y="3284984"/>
            <a:ext cx="2066528" cy="9144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smtClean="0">
                <a:solidFill>
                  <a:srgbClr val="000000"/>
                </a:solidFill>
              </a:rPr>
              <a:t>Kernelemente</a:t>
            </a:r>
            <a:endParaRPr lang="de-DE" sz="1600" b="1" dirty="0">
              <a:solidFill>
                <a:srgbClr val="000000"/>
              </a:solidFill>
            </a:endParaRPr>
          </a:p>
        </p:txBody>
      </p:sp>
    </p:spTree>
    <p:extLst>
      <p:ext uri="{BB962C8B-B14F-4D97-AF65-F5344CB8AC3E}">
        <p14:creationId xmlns:p14="http://schemas.microsoft.com/office/powerpoint/2010/main" val="39604441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519" t="15013" r="24220" b="5323"/>
          <a:stretch/>
        </p:blipFill>
        <p:spPr bwMode="auto">
          <a:xfrm>
            <a:off x="611560" y="1412776"/>
            <a:ext cx="7848872" cy="5055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feld 5"/>
          <p:cNvSpPr txBox="1"/>
          <p:nvPr/>
        </p:nvSpPr>
        <p:spPr>
          <a:xfrm>
            <a:off x="630864" y="909881"/>
            <a:ext cx="8261616" cy="430887"/>
          </a:xfrm>
          <a:prstGeom prst="rect">
            <a:avLst/>
          </a:prstGeom>
          <a:noFill/>
        </p:spPr>
        <p:txBody>
          <a:bodyPr wrap="square" rtlCol="0">
            <a:spAutoFit/>
          </a:bodyPr>
          <a:lstStyle/>
          <a:p>
            <a:r>
              <a:rPr lang="de-DE" sz="2200" dirty="0" smtClean="0">
                <a:latin typeface="Verdana" panose="020B0604030504040204" pitchFamily="34" charset="0"/>
                <a:ea typeface="Verdana" panose="020B0604030504040204" pitchFamily="34" charset="0"/>
                <a:cs typeface="Verdana" panose="020B0604030504040204" pitchFamily="34" charset="0"/>
              </a:rPr>
              <a:t>Auszug aus dem Standardelemente-Set für Normdaten</a:t>
            </a:r>
            <a:endParaRPr lang="de-DE" sz="2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783831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216024" y="432048"/>
            <a:ext cx="3923928" cy="1124744"/>
          </a:xfrm>
        </p:spPr>
        <p:txBody>
          <a:bodyPr/>
          <a:lstStyle/>
          <a:p>
            <a:pPr algn="l"/>
            <a:r>
              <a:rPr lang="de-DE" dirty="0" smtClean="0"/>
              <a:t>Kernelemente</a:t>
            </a:r>
            <a:endParaRPr lang="de-DE" dirty="0"/>
          </a:p>
        </p:txBody>
      </p:sp>
      <p:sp>
        <p:nvSpPr>
          <p:cNvPr id="3" name="Inhaltsplatzhalter 2"/>
          <p:cNvSpPr>
            <a:spLocks noGrp="1"/>
          </p:cNvSpPr>
          <p:nvPr>
            <p:ph type="body" sz="quarter" idx="4294967295"/>
          </p:nvPr>
        </p:nvSpPr>
        <p:spPr>
          <a:xfrm>
            <a:off x="251520" y="1628775"/>
            <a:ext cx="8207375" cy="4464050"/>
          </a:xfrm>
        </p:spPr>
        <p:txBody>
          <a:bodyPr/>
          <a:lstStyle/>
          <a:p>
            <a:pPr marL="0" indent="0">
              <a:buNone/>
            </a:pPr>
            <a:r>
              <a:rPr lang="de-DE" dirty="0" smtClean="0"/>
              <a:t>Kernelemente sind – wenn zu ermitteln – immer anzugeben.</a:t>
            </a:r>
          </a:p>
          <a:p>
            <a:pPr marL="0" indent="0">
              <a:buNone/>
            </a:pPr>
            <a:endParaRPr lang="de-DE" dirty="0"/>
          </a:p>
          <a:p>
            <a:pPr marL="0" indent="0">
              <a:buNone/>
            </a:pPr>
            <a:r>
              <a:rPr lang="de-DE" dirty="0" smtClean="0"/>
              <a:t>Davon zu unterscheiden sind zusätzliche Elemente, die nur zur Unterscheidung gleichnamiger oder ähnlicher Namen dienen.</a:t>
            </a:r>
            <a:br>
              <a:rPr lang="de-DE" dirty="0" smtClean="0"/>
            </a:br>
            <a:endParaRPr lang="de-DE" dirty="0" smtClean="0"/>
          </a:p>
          <a:p>
            <a:pPr marL="0" indent="0">
              <a:buNone/>
            </a:pPr>
            <a:r>
              <a:rPr lang="de-DE" dirty="0" smtClean="0"/>
              <a:t>s. dazu das Standardelementeset für den deutschsprachigen Raum </a:t>
            </a:r>
          </a:p>
          <a:p>
            <a:pPr marL="0" indent="0">
              <a:buNone/>
            </a:pPr>
            <a:endParaRPr lang="de-DE" dirty="0"/>
          </a:p>
        </p:txBody>
      </p:sp>
    </p:spTree>
    <p:extLst>
      <p:ext uri="{BB962C8B-B14F-4D97-AF65-F5344CB8AC3E}">
        <p14:creationId xmlns:p14="http://schemas.microsoft.com/office/powerpoint/2010/main" val="31637885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0" y="648072"/>
            <a:ext cx="6084168" cy="1052736"/>
          </a:xfrm>
        </p:spPr>
        <p:txBody>
          <a:bodyPr/>
          <a:lstStyle/>
          <a:p>
            <a:r>
              <a:rPr lang="de-DE" dirty="0"/>
              <a:t>Kernelemente </a:t>
            </a:r>
            <a:r>
              <a:rPr lang="de-DE" dirty="0" smtClean="0"/>
              <a:t>für </a:t>
            </a:r>
            <a:r>
              <a:rPr lang="de-DE" dirty="0"/>
              <a:t>Personen</a:t>
            </a:r>
            <a:br>
              <a:rPr lang="de-DE" dirty="0"/>
            </a:br>
            <a:endParaRPr lang="de-DE" dirty="0"/>
          </a:p>
        </p:txBody>
      </p:sp>
      <p:sp>
        <p:nvSpPr>
          <p:cNvPr id="3" name="Inhaltsplatzhalter 2"/>
          <p:cNvSpPr>
            <a:spLocks noGrp="1"/>
          </p:cNvSpPr>
          <p:nvPr>
            <p:ph type="body" sz="quarter" idx="4294967295"/>
          </p:nvPr>
        </p:nvSpPr>
        <p:spPr>
          <a:xfrm>
            <a:off x="0" y="1268413"/>
            <a:ext cx="8280400" cy="4824412"/>
          </a:xfrm>
        </p:spPr>
        <p:txBody>
          <a:bodyPr>
            <a:normAutofit/>
          </a:bodyPr>
          <a:lstStyle/>
          <a:p>
            <a:pPr lvl="0">
              <a:buFont typeface="Arial" panose="020B0604020202020204" pitchFamily="34" charset="0"/>
              <a:buChar char="•"/>
            </a:pPr>
            <a:r>
              <a:rPr lang="de-DE" dirty="0"/>
              <a:t>Bevorzugter Name der Person</a:t>
            </a:r>
          </a:p>
          <a:p>
            <a:r>
              <a:rPr lang="de-DE" dirty="0"/>
              <a:t>Titel der Person (bei weltlichen und geistlichen Herrschern, Adligen o.Ä</a:t>
            </a:r>
            <a:r>
              <a:rPr lang="de-DE" dirty="0" smtClean="0"/>
              <a:t>.)</a:t>
            </a:r>
            <a:endParaRPr lang="de-DE" dirty="0"/>
          </a:p>
          <a:p>
            <a:pPr lvl="0">
              <a:buFont typeface="Arial" panose="020B0604020202020204" pitchFamily="34" charset="0"/>
              <a:buChar char="•"/>
            </a:pPr>
            <a:r>
              <a:rPr lang="de-DE" dirty="0"/>
              <a:t>Geburtsdatum</a:t>
            </a:r>
          </a:p>
          <a:p>
            <a:pPr lvl="0">
              <a:buFont typeface="Arial" panose="020B0604020202020204" pitchFamily="34" charset="0"/>
              <a:buChar char="•"/>
            </a:pPr>
            <a:r>
              <a:rPr lang="de-DE" dirty="0"/>
              <a:t>Todesdatum</a:t>
            </a:r>
          </a:p>
          <a:p>
            <a:pPr lvl="0">
              <a:buFont typeface="Arial" panose="020B0604020202020204" pitchFamily="34" charset="0"/>
              <a:buChar char="•"/>
            </a:pPr>
            <a:r>
              <a:rPr lang="de-DE" dirty="0"/>
              <a:t>Sonstige zur Person gehörende </a:t>
            </a:r>
            <a:r>
              <a:rPr lang="de-DE" dirty="0" smtClean="0"/>
              <a:t>Kennzeichnung (bei Heiligen, Geistern etc.)</a:t>
            </a:r>
            <a:endParaRPr lang="de-DE" dirty="0"/>
          </a:p>
          <a:p>
            <a:pPr>
              <a:buFont typeface="Arial" panose="020B0604020202020204" pitchFamily="34" charset="0"/>
              <a:buChar char="•"/>
            </a:pPr>
            <a:r>
              <a:rPr lang="de-DE" dirty="0"/>
              <a:t>Beruf oder Beschäftigung (bei einer Person, deren Name aus einer Phrase oder einer Benennung besteht, die nicht an eine Person denken lässt</a:t>
            </a:r>
            <a:r>
              <a:rPr lang="de-DE" dirty="0" smtClean="0"/>
              <a:t>)</a:t>
            </a:r>
            <a:endParaRPr lang="de-DE" dirty="0"/>
          </a:p>
          <a:p>
            <a:pPr lvl="0">
              <a:buFont typeface="Arial" panose="020B0604020202020204" pitchFamily="34" charset="0"/>
              <a:buChar char="•"/>
            </a:pPr>
            <a:r>
              <a:rPr lang="de-DE" dirty="0" err="1"/>
              <a:t>Identifikator</a:t>
            </a:r>
            <a:r>
              <a:rPr lang="de-DE" dirty="0"/>
              <a:t> für die Person </a:t>
            </a:r>
            <a:r>
              <a:rPr lang="de-DE" dirty="0" smtClean="0"/>
              <a:t>(IDN)</a:t>
            </a:r>
            <a:endParaRPr lang="de-DE" dirty="0"/>
          </a:p>
          <a:p>
            <a:endParaRPr lang="de-DE" dirty="0"/>
          </a:p>
        </p:txBody>
      </p:sp>
    </p:spTree>
    <p:extLst>
      <p:ext uri="{BB962C8B-B14F-4D97-AF65-F5344CB8AC3E}">
        <p14:creationId xmlns:p14="http://schemas.microsoft.com/office/powerpoint/2010/main" val="12142454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0" y="549275"/>
            <a:ext cx="6047656" cy="927100"/>
          </a:xfrm>
        </p:spPr>
        <p:txBody>
          <a:bodyPr/>
          <a:lstStyle/>
          <a:p>
            <a:r>
              <a:rPr lang="de-DE" dirty="0" smtClean="0"/>
              <a:t>Kernelemente für Familien</a:t>
            </a:r>
            <a:endParaRPr lang="de-DE" dirty="0"/>
          </a:p>
        </p:txBody>
      </p:sp>
      <p:sp>
        <p:nvSpPr>
          <p:cNvPr id="3" name="Inhaltsplatzhalter 2"/>
          <p:cNvSpPr>
            <a:spLocks noGrp="1"/>
          </p:cNvSpPr>
          <p:nvPr>
            <p:ph type="body" sz="quarter" idx="4294967295"/>
          </p:nvPr>
        </p:nvSpPr>
        <p:spPr>
          <a:xfrm>
            <a:off x="0" y="1916113"/>
            <a:ext cx="8280400" cy="2808287"/>
          </a:xfrm>
        </p:spPr>
        <p:txBody>
          <a:bodyPr>
            <a:normAutofit/>
          </a:bodyPr>
          <a:lstStyle/>
          <a:p>
            <a:pPr lvl="0">
              <a:buFont typeface="Arial" panose="020B0604020202020204" pitchFamily="34" charset="0"/>
              <a:buChar char="•"/>
            </a:pPr>
            <a:r>
              <a:rPr lang="de-DE" dirty="0"/>
              <a:t>Bevorzugter Name der Familie</a:t>
            </a:r>
          </a:p>
          <a:p>
            <a:pPr lvl="0">
              <a:buFont typeface="Arial" panose="020B0604020202020204" pitchFamily="34" charset="0"/>
              <a:buChar char="•"/>
            </a:pPr>
            <a:r>
              <a:rPr lang="de-DE" dirty="0"/>
              <a:t>Art der Familie</a:t>
            </a:r>
          </a:p>
          <a:p>
            <a:pPr lvl="0">
              <a:buFont typeface="Arial" panose="020B0604020202020204" pitchFamily="34" charset="0"/>
              <a:buChar char="•"/>
            </a:pPr>
            <a:r>
              <a:rPr lang="de-DE" dirty="0"/>
              <a:t>Datum, das mit der Familie in Verbindung steht</a:t>
            </a:r>
          </a:p>
          <a:p>
            <a:pPr lvl="0">
              <a:buFont typeface="Arial" panose="020B0604020202020204" pitchFamily="34" charset="0"/>
              <a:buChar char="•"/>
            </a:pPr>
            <a:r>
              <a:rPr lang="de-DE" dirty="0" err="1"/>
              <a:t>Identifikator</a:t>
            </a:r>
            <a:r>
              <a:rPr lang="de-DE" dirty="0"/>
              <a:t> für die Familie </a:t>
            </a:r>
          </a:p>
          <a:p>
            <a:endParaRPr lang="de-DE" dirty="0"/>
          </a:p>
        </p:txBody>
      </p:sp>
    </p:spTree>
    <p:extLst>
      <p:ext uri="{BB962C8B-B14F-4D97-AF65-F5344CB8AC3E}">
        <p14:creationId xmlns:p14="http://schemas.microsoft.com/office/powerpoint/2010/main" val="35338148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0" y="576064"/>
            <a:ext cx="7668344" cy="980728"/>
          </a:xfrm>
        </p:spPr>
        <p:txBody>
          <a:bodyPr/>
          <a:lstStyle/>
          <a:p>
            <a:r>
              <a:rPr lang="de-DE" dirty="0"/>
              <a:t>Kernelemente </a:t>
            </a:r>
            <a:r>
              <a:rPr lang="de-DE" dirty="0" smtClean="0"/>
              <a:t>für Körperschaften 1</a:t>
            </a:r>
            <a:endParaRPr lang="de-DE" dirty="0"/>
          </a:p>
        </p:txBody>
      </p:sp>
      <p:sp>
        <p:nvSpPr>
          <p:cNvPr id="3" name="Inhaltsplatzhalter 2"/>
          <p:cNvSpPr>
            <a:spLocks noGrp="1"/>
          </p:cNvSpPr>
          <p:nvPr>
            <p:ph type="body" sz="quarter" idx="4294967295"/>
          </p:nvPr>
        </p:nvSpPr>
        <p:spPr>
          <a:xfrm>
            <a:off x="0" y="1773238"/>
            <a:ext cx="8280400" cy="4751387"/>
          </a:xfrm>
        </p:spPr>
        <p:txBody>
          <a:bodyPr>
            <a:noAutofit/>
          </a:bodyPr>
          <a:lstStyle/>
          <a:p>
            <a:pPr lvl="0">
              <a:buFont typeface="Arial" panose="020B0604020202020204" pitchFamily="34" charset="0"/>
              <a:buChar char="•"/>
            </a:pPr>
            <a:r>
              <a:rPr lang="de-DE" dirty="0"/>
              <a:t>Bevorzugter Name der Körperschaft</a:t>
            </a:r>
          </a:p>
          <a:p>
            <a:r>
              <a:rPr lang="de-DE" dirty="0" smtClean="0"/>
              <a:t>Art der Körperschaft (</a:t>
            </a:r>
            <a:r>
              <a:rPr lang="de-DE" dirty="0"/>
              <a:t>bei einer Körperschaft, deren Namen nicht an eine Körperschaft denken lässt)</a:t>
            </a:r>
          </a:p>
          <a:p>
            <a:pPr lvl="0"/>
            <a:r>
              <a:rPr lang="de-DE" dirty="0" err="1" smtClean="0"/>
              <a:t>Identifikator</a:t>
            </a:r>
            <a:r>
              <a:rPr lang="de-DE" dirty="0" smtClean="0"/>
              <a:t> </a:t>
            </a:r>
            <a:r>
              <a:rPr lang="de-DE" dirty="0"/>
              <a:t>für die Körperschaft</a:t>
            </a:r>
          </a:p>
          <a:p>
            <a:pPr marL="0" lvl="0" indent="0">
              <a:buNone/>
            </a:pPr>
            <a:endParaRPr lang="de-DE" dirty="0" smtClean="0"/>
          </a:p>
        </p:txBody>
      </p:sp>
    </p:spTree>
    <p:extLst>
      <p:ext uri="{BB962C8B-B14F-4D97-AF65-F5344CB8AC3E}">
        <p14:creationId xmlns:p14="http://schemas.microsoft.com/office/powerpoint/2010/main" val="5846370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type="body" sz="quarter" idx="4294967295"/>
          </p:nvPr>
        </p:nvSpPr>
        <p:spPr>
          <a:xfrm>
            <a:off x="0" y="1512168"/>
            <a:ext cx="9144000" cy="4437112"/>
          </a:xfrm>
        </p:spPr>
        <p:txBody>
          <a:bodyPr>
            <a:normAutofit/>
          </a:bodyPr>
          <a:lstStyle/>
          <a:p>
            <a:pPr marL="0" lvl="0" indent="0">
              <a:buNone/>
            </a:pPr>
            <a:r>
              <a:rPr lang="de-DE" dirty="0" smtClean="0"/>
              <a:t>Für Konferenzen zusätzlich:</a:t>
            </a:r>
          </a:p>
          <a:p>
            <a:pPr lvl="0"/>
            <a:r>
              <a:rPr lang="de-DE" dirty="0" smtClean="0"/>
              <a:t>Ort </a:t>
            </a:r>
            <a:r>
              <a:rPr lang="de-DE" dirty="0"/>
              <a:t>einer Konferenz usw</a:t>
            </a:r>
            <a:r>
              <a:rPr lang="de-DE" dirty="0" smtClean="0"/>
              <a:t>.</a:t>
            </a:r>
          </a:p>
          <a:p>
            <a:pPr lvl="0"/>
            <a:r>
              <a:rPr lang="de-DE" dirty="0" smtClean="0"/>
              <a:t>Datum der Konferenz</a:t>
            </a:r>
          </a:p>
          <a:p>
            <a:r>
              <a:rPr lang="de-DE" dirty="0"/>
              <a:t>Zählung einer Konferenz usw.</a:t>
            </a:r>
          </a:p>
          <a:p>
            <a:r>
              <a:rPr lang="de-DE" dirty="0" smtClean="0"/>
              <a:t>In </a:t>
            </a:r>
            <a:r>
              <a:rPr lang="de-DE" dirty="0"/>
              <a:t>Verbindung stehende Institution (bei Konferenzen usw., wenn der Name der Institution eine bessere Identifizierung bietet als der lokale Ortsname oder wenn der lokale Ortsname nicht bekannt ist oder nicht einfach ermittelt werden kann</a:t>
            </a:r>
            <a:r>
              <a:rPr lang="de-DE" dirty="0" smtClean="0"/>
              <a:t>)</a:t>
            </a:r>
            <a:endParaRPr lang="de-DE" dirty="0"/>
          </a:p>
        </p:txBody>
      </p:sp>
      <p:sp>
        <p:nvSpPr>
          <p:cNvPr id="5" name="Titel 1"/>
          <p:cNvSpPr txBox="1">
            <a:spLocks/>
          </p:cNvSpPr>
          <p:nvPr/>
        </p:nvSpPr>
        <p:spPr>
          <a:xfrm>
            <a:off x="0" y="576064"/>
            <a:ext cx="7668344" cy="98072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3200" b="0" i="0" u="none" strike="noStrike" kern="1200" cap="none" spc="0" normalizeH="0" baseline="0" noProof="0" dirty="0" smtClean="0">
                <a:ln>
                  <a:noFill/>
                </a:ln>
                <a:solidFill>
                  <a:schemeClr val="tx1"/>
                </a:solidFill>
                <a:effectLst/>
                <a:uLnTx/>
                <a:uFillTx/>
                <a:latin typeface="Verdana" panose="020B0604030504040204" pitchFamily="34" charset="0"/>
                <a:ea typeface="+mj-ea"/>
                <a:cs typeface="+mj-cs"/>
              </a:rPr>
              <a:t>Kernelemente für Körperschaften 2</a:t>
            </a:r>
            <a:endParaRPr kumimoji="0" lang="de-DE" sz="3200" b="0" i="0" u="none" strike="noStrike" kern="1200" cap="none" spc="0" normalizeH="0" baseline="0" noProof="0" dirty="0">
              <a:ln>
                <a:noFill/>
              </a:ln>
              <a:solidFill>
                <a:schemeClr val="tx1"/>
              </a:solidFill>
              <a:effectLst/>
              <a:uLnTx/>
              <a:uFillTx/>
              <a:latin typeface="Verdana" panose="020B0604030504040204" pitchFamily="34" charset="0"/>
              <a:ea typeface="+mj-ea"/>
              <a:cs typeface="+mj-cs"/>
            </a:endParaRPr>
          </a:p>
        </p:txBody>
      </p:sp>
    </p:spTree>
    <p:extLst>
      <p:ext uri="{BB962C8B-B14F-4D97-AF65-F5344CB8AC3E}">
        <p14:creationId xmlns:p14="http://schemas.microsoft.com/office/powerpoint/2010/main" val="4893509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755576" y="836563"/>
            <a:ext cx="8147050" cy="1584325"/>
          </a:xfrm>
        </p:spPr>
        <p:txBody>
          <a:bodyPr/>
          <a:lstStyle/>
          <a:p>
            <a:r>
              <a:rPr lang="de-DE" dirty="0"/>
              <a:t>Zusätzliche Elemente zur Unterscheidung </a:t>
            </a:r>
            <a:r>
              <a:rPr lang="de-DE" dirty="0" smtClean="0"/>
              <a:t>gleicher </a:t>
            </a:r>
            <a:r>
              <a:rPr lang="de-DE" dirty="0"/>
              <a:t>oder ähnlicher Namen:</a:t>
            </a:r>
          </a:p>
        </p:txBody>
      </p:sp>
      <p:sp>
        <p:nvSpPr>
          <p:cNvPr id="3" name="Inhaltsplatzhalter 2"/>
          <p:cNvSpPr>
            <a:spLocks noGrp="1"/>
          </p:cNvSpPr>
          <p:nvPr>
            <p:ph type="body" sz="quarter" idx="4294967295"/>
          </p:nvPr>
        </p:nvSpPr>
        <p:spPr>
          <a:xfrm>
            <a:off x="0" y="2565400"/>
            <a:ext cx="8207375" cy="3527425"/>
          </a:xfrm>
        </p:spPr>
        <p:txBody>
          <a:bodyPr>
            <a:normAutofit/>
          </a:bodyPr>
          <a:lstStyle/>
          <a:p>
            <a:pPr marL="0" indent="0">
              <a:buNone/>
            </a:pPr>
            <a:r>
              <a:rPr lang="de-DE" dirty="0"/>
              <a:t>b</a:t>
            </a:r>
            <a:r>
              <a:rPr lang="de-DE" dirty="0" smtClean="0"/>
              <a:t>ei Personen:</a:t>
            </a:r>
          </a:p>
          <a:p>
            <a:pPr lvl="0">
              <a:buFont typeface="Arial" panose="020B0604020202020204" pitchFamily="34" charset="0"/>
              <a:buChar char="•"/>
            </a:pPr>
            <a:r>
              <a:rPr lang="de-DE" dirty="0" smtClean="0"/>
              <a:t>Titel der Person (Amts- oder Ehrenbezeichnung)</a:t>
            </a:r>
          </a:p>
          <a:p>
            <a:pPr lvl="0">
              <a:buFont typeface="Arial" panose="020B0604020202020204" pitchFamily="34" charset="0"/>
              <a:buChar char="•"/>
            </a:pPr>
            <a:r>
              <a:rPr lang="de-DE" dirty="0" smtClean="0"/>
              <a:t>Vollständigere </a:t>
            </a:r>
            <a:r>
              <a:rPr lang="de-DE" dirty="0"/>
              <a:t>Namensform</a:t>
            </a:r>
          </a:p>
          <a:p>
            <a:pPr lvl="0">
              <a:buFont typeface="Arial" panose="020B0604020202020204" pitchFamily="34" charset="0"/>
              <a:buChar char="•"/>
            </a:pPr>
            <a:r>
              <a:rPr lang="de-DE" dirty="0"/>
              <a:t>Beruf oder </a:t>
            </a:r>
            <a:r>
              <a:rPr lang="de-DE" dirty="0" smtClean="0"/>
              <a:t>Beschäftigung</a:t>
            </a:r>
          </a:p>
          <a:p>
            <a:r>
              <a:rPr lang="de-DE" dirty="0"/>
              <a:t>Sonstige zur Person gehörende Kennzeichnung</a:t>
            </a:r>
          </a:p>
          <a:p>
            <a:pPr lvl="0">
              <a:buFont typeface="Arial" panose="020B0604020202020204" pitchFamily="34" charset="0"/>
              <a:buChar char="•"/>
            </a:pPr>
            <a:r>
              <a:rPr lang="de-DE" dirty="0" smtClean="0"/>
              <a:t>Tätigkeitszeitraum </a:t>
            </a:r>
            <a:r>
              <a:rPr lang="de-DE" dirty="0"/>
              <a:t>der Person</a:t>
            </a:r>
          </a:p>
          <a:p>
            <a:pPr marL="0" indent="0">
              <a:buNone/>
            </a:pPr>
            <a:endParaRPr lang="de-DE" dirty="0"/>
          </a:p>
        </p:txBody>
      </p:sp>
    </p:spTree>
    <p:extLst>
      <p:ext uri="{BB962C8B-B14F-4D97-AF65-F5344CB8AC3E}">
        <p14:creationId xmlns:p14="http://schemas.microsoft.com/office/powerpoint/2010/main" val="10825321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734888" y="908720"/>
            <a:ext cx="8229600" cy="1512888"/>
          </a:xfrm>
        </p:spPr>
        <p:txBody>
          <a:bodyPr/>
          <a:lstStyle/>
          <a:p>
            <a:r>
              <a:rPr lang="de-DE" dirty="0"/>
              <a:t>Zusätzliche Elemente zur Unterscheidung </a:t>
            </a:r>
            <a:r>
              <a:rPr lang="de-DE" dirty="0" smtClean="0"/>
              <a:t>gleicher </a:t>
            </a:r>
            <a:r>
              <a:rPr lang="de-DE" dirty="0"/>
              <a:t>oder ähnlicher Namen:</a:t>
            </a:r>
          </a:p>
        </p:txBody>
      </p:sp>
      <p:sp>
        <p:nvSpPr>
          <p:cNvPr id="3" name="Inhaltsplatzhalter 2"/>
          <p:cNvSpPr>
            <a:spLocks noGrp="1"/>
          </p:cNvSpPr>
          <p:nvPr>
            <p:ph type="body" sz="quarter" idx="4294967295"/>
          </p:nvPr>
        </p:nvSpPr>
        <p:spPr>
          <a:xfrm>
            <a:off x="107504" y="2565400"/>
            <a:ext cx="8135937" cy="3527425"/>
          </a:xfrm>
        </p:spPr>
        <p:txBody>
          <a:bodyPr/>
          <a:lstStyle/>
          <a:p>
            <a:pPr marL="0" indent="0">
              <a:buNone/>
            </a:pPr>
            <a:r>
              <a:rPr lang="de-DE" dirty="0"/>
              <a:t>b</a:t>
            </a:r>
            <a:r>
              <a:rPr lang="de-DE" dirty="0" smtClean="0"/>
              <a:t>ei Familien:</a:t>
            </a:r>
          </a:p>
          <a:p>
            <a:pPr lvl="0">
              <a:buFont typeface="Arial" panose="020B0604020202020204" pitchFamily="34" charset="0"/>
              <a:buChar char="•"/>
            </a:pPr>
            <a:r>
              <a:rPr lang="de-DE" dirty="0"/>
              <a:t>Ort, der mit der Familie in Verbindung steht</a:t>
            </a:r>
          </a:p>
          <a:p>
            <a:pPr lvl="0">
              <a:buFont typeface="Arial" panose="020B0604020202020204" pitchFamily="34" charset="0"/>
              <a:buChar char="•"/>
            </a:pPr>
            <a:r>
              <a:rPr lang="de-DE" dirty="0"/>
              <a:t>Berühmtes Familienmitglied</a:t>
            </a:r>
          </a:p>
        </p:txBody>
      </p:sp>
    </p:spTree>
    <p:extLst>
      <p:ext uri="{BB962C8B-B14F-4D97-AF65-F5344CB8AC3E}">
        <p14:creationId xmlns:p14="http://schemas.microsoft.com/office/powerpoint/2010/main" val="17372534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683568" y="980455"/>
            <a:ext cx="8229600" cy="1368425"/>
          </a:xfrm>
        </p:spPr>
        <p:txBody>
          <a:bodyPr/>
          <a:lstStyle/>
          <a:p>
            <a:r>
              <a:rPr lang="de-DE" dirty="0"/>
              <a:t>Zusätzliche Elemente zur Unterscheidung </a:t>
            </a:r>
            <a:r>
              <a:rPr lang="de-DE" dirty="0" smtClean="0"/>
              <a:t>gleicher </a:t>
            </a:r>
            <a:r>
              <a:rPr lang="de-DE" dirty="0"/>
              <a:t>oder ähnlicher Namen:</a:t>
            </a:r>
          </a:p>
        </p:txBody>
      </p:sp>
      <p:sp>
        <p:nvSpPr>
          <p:cNvPr id="3" name="Inhaltsplatzhalter 2"/>
          <p:cNvSpPr>
            <a:spLocks noGrp="1"/>
          </p:cNvSpPr>
          <p:nvPr>
            <p:ph type="body" sz="quarter" idx="4294967295"/>
          </p:nvPr>
        </p:nvSpPr>
        <p:spPr>
          <a:xfrm>
            <a:off x="0" y="2349500"/>
            <a:ext cx="8207375" cy="3743325"/>
          </a:xfrm>
        </p:spPr>
        <p:txBody>
          <a:bodyPr>
            <a:normAutofit/>
          </a:bodyPr>
          <a:lstStyle/>
          <a:p>
            <a:pPr marL="0" indent="0">
              <a:buNone/>
            </a:pPr>
            <a:r>
              <a:rPr lang="de-DE" dirty="0"/>
              <a:t>b</a:t>
            </a:r>
            <a:r>
              <a:rPr lang="de-DE" dirty="0" smtClean="0"/>
              <a:t>ei Körperschaften:</a:t>
            </a:r>
          </a:p>
          <a:p>
            <a:pPr lvl="0">
              <a:buFont typeface="Arial" panose="020B0604020202020204" pitchFamily="34" charset="0"/>
              <a:buChar char="•"/>
            </a:pPr>
            <a:r>
              <a:rPr lang="de-DE" dirty="0" smtClean="0"/>
              <a:t>Sitz usw</a:t>
            </a:r>
            <a:r>
              <a:rPr lang="de-DE" dirty="0"/>
              <a:t>.</a:t>
            </a:r>
          </a:p>
          <a:p>
            <a:pPr lvl="0">
              <a:buFont typeface="Arial" panose="020B0604020202020204" pitchFamily="34" charset="0"/>
              <a:buChar char="•"/>
            </a:pPr>
            <a:r>
              <a:rPr lang="de-DE" dirty="0" smtClean="0"/>
              <a:t>Gründungs- oder Enddatum</a:t>
            </a:r>
          </a:p>
          <a:p>
            <a:pPr lvl="0">
              <a:buFont typeface="Arial" panose="020B0604020202020204" pitchFamily="34" charset="0"/>
              <a:buChar char="•"/>
            </a:pPr>
            <a:r>
              <a:rPr lang="de-DE" dirty="0" smtClean="0"/>
              <a:t>Zeitraum, in dem die Körperschaft aktiv war</a:t>
            </a:r>
          </a:p>
          <a:p>
            <a:r>
              <a:rPr lang="de-DE" dirty="0" smtClean="0"/>
              <a:t>In </a:t>
            </a:r>
            <a:r>
              <a:rPr lang="de-DE" dirty="0"/>
              <a:t>Verbindung stehende </a:t>
            </a:r>
            <a:r>
              <a:rPr lang="de-DE" dirty="0" smtClean="0"/>
              <a:t>Institution</a:t>
            </a:r>
            <a:endParaRPr lang="de-DE" dirty="0"/>
          </a:p>
          <a:p>
            <a:pPr lvl="0">
              <a:buFont typeface="Arial" panose="020B0604020202020204" pitchFamily="34" charset="0"/>
              <a:buChar char="•"/>
            </a:pPr>
            <a:r>
              <a:rPr lang="de-DE" dirty="0"/>
              <a:t>Sonstige zur Körperschaft gehörende </a:t>
            </a:r>
            <a:r>
              <a:rPr lang="de-DE" dirty="0" smtClean="0"/>
              <a:t>Kennzeichnung</a:t>
            </a:r>
          </a:p>
          <a:p>
            <a:pPr marL="0" lvl="0" indent="0">
              <a:buNone/>
            </a:pPr>
            <a:endParaRPr lang="de-DE" dirty="0"/>
          </a:p>
        </p:txBody>
      </p:sp>
    </p:spTree>
    <p:extLst>
      <p:ext uri="{BB962C8B-B14F-4D97-AF65-F5344CB8AC3E}">
        <p14:creationId xmlns:p14="http://schemas.microsoft.com/office/powerpoint/2010/main" val="22062942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611560" y="629865"/>
            <a:ext cx="8301037" cy="2151063"/>
          </a:xfrm>
        </p:spPr>
        <p:txBody>
          <a:bodyPr/>
          <a:lstStyle/>
          <a:p>
            <a:r>
              <a:rPr lang="de-DE" dirty="0" smtClean="0"/>
              <a:t>Kapitel 8</a:t>
            </a:r>
            <a:br>
              <a:rPr lang="de-DE" dirty="0" smtClean="0"/>
            </a:br>
            <a:r>
              <a:rPr lang="de-DE" dirty="0" smtClean="0"/>
              <a:t>Allgemeine Richtlinien zum Erfassen der Merkmale von Personen, Familien und Körperschaften</a:t>
            </a:r>
            <a:endParaRPr lang="de-DE" dirty="0"/>
          </a:p>
        </p:txBody>
      </p:sp>
      <p:sp>
        <p:nvSpPr>
          <p:cNvPr id="3" name="Inhaltsplatzhalter 2"/>
          <p:cNvSpPr>
            <a:spLocks noGrp="1"/>
          </p:cNvSpPr>
          <p:nvPr>
            <p:ph type="body" sz="quarter" idx="4294967295"/>
          </p:nvPr>
        </p:nvSpPr>
        <p:spPr>
          <a:xfrm>
            <a:off x="827584" y="3141663"/>
            <a:ext cx="8064500" cy="2951162"/>
          </a:xfrm>
        </p:spPr>
        <p:txBody>
          <a:bodyPr/>
          <a:lstStyle/>
          <a:p>
            <a:pPr marL="0" indent="0">
              <a:buNone/>
            </a:pPr>
            <a:r>
              <a:rPr lang="de-DE" dirty="0" smtClean="0"/>
              <a:t>Erklärt die Terminologie und definiert die Begriffe </a:t>
            </a:r>
          </a:p>
          <a:p>
            <a:pPr>
              <a:buFont typeface="Arial" panose="020B0604020202020204" pitchFamily="34" charset="0"/>
              <a:buChar char="•"/>
            </a:pPr>
            <a:r>
              <a:rPr lang="de-DE" dirty="0" smtClean="0"/>
              <a:t>Person, Familie und Körperschaft</a:t>
            </a:r>
          </a:p>
          <a:p>
            <a:pPr>
              <a:buFont typeface="Arial" panose="020B0604020202020204" pitchFamily="34" charset="0"/>
              <a:buChar char="•"/>
            </a:pPr>
            <a:r>
              <a:rPr lang="de-DE" dirty="0" smtClean="0"/>
              <a:t>Name (auch bevorzugter und abweichender Name)</a:t>
            </a:r>
          </a:p>
          <a:p>
            <a:pPr>
              <a:buFont typeface="Arial" panose="020B0604020202020204" pitchFamily="34" charset="0"/>
              <a:buChar char="•"/>
            </a:pPr>
            <a:r>
              <a:rPr lang="de-DE" dirty="0" smtClean="0"/>
              <a:t>Sucheinstieg (auch Ansetzungsform des Sucheinstiegs und zusätzlicher Sucheinstieg)</a:t>
            </a:r>
            <a:endParaRPr lang="de-DE" dirty="0"/>
          </a:p>
        </p:txBody>
      </p:sp>
    </p:spTree>
    <p:extLst>
      <p:ext uri="{BB962C8B-B14F-4D97-AF65-F5344CB8AC3E}">
        <p14:creationId xmlns:p14="http://schemas.microsoft.com/office/powerpoint/2010/main" val="6286681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611560" y="620415"/>
            <a:ext cx="8229600" cy="1368425"/>
          </a:xfrm>
        </p:spPr>
        <p:txBody>
          <a:bodyPr/>
          <a:lstStyle/>
          <a:p>
            <a:r>
              <a:rPr lang="de-DE" dirty="0" smtClean="0"/>
              <a:t>Exkurs: Unterscheidung </a:t>
            </a:r>
            <a:br>
              <a:rPr lang="de-DE" dirty="0" smtClean="0"/>
            </a:br>
            <a:r>
              <a:rPr lang="de-DE" dirty="0" smtClean="0"/>
              <a:t>gleichnamiger Personen 1</a:t>
            </a:r>
            <a:endParaRPr lang="de-DE" dirty="0"/>
          </a:p>
        </p:txBody>
      </p:sp>
      <p:sp>
        <p:nvSpPr>
          <p:cNvPr id="3" name="Inhaltsplatzhalter 2"/>
          <p:cNvSpPr>
            <a:spLocks noGrp="1"/>
          </p:cNvSpPr>
          <p:nvPr>
            <p:ph type="body" sz="quarter" idx="4294967295"/>
          </p:nvPr>
        </p:nvSpPr>
        <p:spPr>
          <a:xfrm>
            <a:off x="0" y="2133749"/>
            <a:ext cx="8280400" cy="4319587"/>
          </a:xfrm>
        </p:spPr>
        <p:txBody>
          <a:bodyPr>
            <a:normAutofit/>
          </a:bodyPr>
          <a:lstStyle/>
          <a:p>
            <a:r>
              <a:rPr lang="de-DE" dirty="0" smtClean="0"/>
              <a:t>Es gibt weiterhin Personen- und Namenssätze in der GND.</a:t>
            </a:r>
          </a:p>
          <a:p>
            <a:r>
              <a:rPr lang="de-DE" dirty="0" smtClean="0"/>
              <a:t>Die Unterscheidung gleichnamiger Personen geschieht im Anzeigeformat und im Datenaustausch durch Hinzuziehen der Lebensjahre zum bevorzugten Namen, nicht aber durch die weiteren in RDA vorgesehen Merkmale</a:t>
            </a:r>
          </a:p>
          <a:p>
            <a:r>
              <a:rPr lang="de-DE" dirty="0" smtClean="0"/>
              <a:t>Die weiteren Elemente werden als Teil des Normdatensatzes erfasst, sind aber nicht Teil der Ansetzungsform des Sucheinstiegs</a:t>
            </a:r>
          </a:p>
          <a:p>
            <a:endParaRPr lang="de-DE" dirty="0"/>
          </a:p>
        </p:txBody>
      </p:sp>
    </p:spTree>
    <p:extLst>
      <p:ext uri="{BB962C8B-B14F-4D97-AF65-F5344CB8AC3E}">
        <p14:creationId xmlns:p14="http://schemas.microsoft.com/office/powerpoint/2010/main" val="797781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539552" y="620688"/>
            <a:ext cx="8229600" cy="1368425"/>
          </a:xfrm>
        </p:spPr>
        <p:txBody>
          <a:bodyPr/>
          <a:lstStyle/>
          <a:p>
            <a:r>
              <a:rPr lang="de-DE" dirty="0" smtClean="0"/>
              <a:t>Exkurs: Unterscheidung </a:t>
            </a:r>
            <a:br>
              <a:rPr lang="de-DE" dirty="0" smtClean="0"/>
            </a:br>
            <a:r>
              <a:rPr lang="de-DE" dirty="0" smtClean="0"/>
              <a:t>gleichnamiger Personen 2</a:t>
            </a:r>
            <a:endParaRPr lang="de-DE" dirty="0"/>
          </a:p>
        </p:txBody>
      </p:sp>
      <p:sp>
        <p:nvSpPr>
          <p:cNvPr id="3" name="Inhaltsplatzhalter 2"/>
          <p:cNvSpPr>
            <a:spLocks noGrp="1"/>
          </p:cNvSpPr>
          <p:nvPr>
            <p:ph type="body" sz="quarter" idx="4294967295"/>
          </p:nvPr>
        </p:nvSpPr>
        <p:spPr>
          <a:xfrm>
            <a:off x="0" y="2061741"/>
            <a:ext cx="8280400" cy="4319587"/>
          </a:xfrm>
        </p:spPr>
        <p:txBody>
          <a:bodyPr>
            <a:normAutofit/>
          </a:bodyPr>
          <a:lstStyle/>
          <a:p>
            <a:r>
              <a:rPr lang="de-DE" dirty="0" smtClean="0"/>
              <a:t>Um einen Personendatensatz in der GND anzulegen, werden bevorzugt die Lebensdaten genommen; andere identifizierende Merkmale wie Beruf / Tätigkeit, Wirkungsdaten o.ä. reichen aber dafür auch aus</a:t>
            </a:r>
          </a:p>
          <a:p>
            <a:r>
              <a:rPr lang="de-DE" dirty="0" smtClean="0"/>
              <a:t>Nur wenn keine identifizierenden Angaben vorhanden sind, die zur Unterscheidung gleichnamiger Personen dienen, soll ein Namenssatz angelegt bzw. ein Name benutzt werden.</a:t>
            </a:r>
          </a:p>
          <a:p>
            <a:r>
              <a:rPr lang="de-DE" dirty="0" smtClean="0"/>
              <a:t>s. dazu Individualisierungsrichtlinie</a:t>
            </a:r>
          </a:p>
          <a:p>
            <a:pPr marL="0" indent="0">
              <a:buNone/>
            </a:pPr>
            <a:endParaRPr lang="de-DE" dirty="0"/>
          </a:p>
        </p:txBody>
      </p:sp>
    </p:spTree>
    <p:extLst>
      <p:ext uri="{BB962C8B-B14F-4D97-AF65-F5344CB8AC3E}">
        <p14:creationId xmlns:p14="http://schemas.microsoft.com/office/powerpoint/2010/main" val="28119894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611560" y="620415"/>
            <a:ext cx="8229600" cy="1368425"/>
          </a:xfrm>
        </p:spPr>
        <p:txBody>
          <a:bodyPr/>
          <a:lstStyle/>
          <a:p>
            <a:r>
              <a:rPr lang="de-DE" dirty="0" smtClean="0"/>
              <a:t>Exkurs: Unterscheidung gleichnamiger Körperschaften</a:t>
            </a:r>
            <a:endParaRPr lang="de-DE" dirty="0"/>
          </a:p>
        </p:txBody>
      </p:sp>
      <p:sp>
        <p:nvSpPr>
          <p:cNvPr id="3" name="Inhaltsplatzhalter 2"/>
          <p:cNvSpPr>
            <a:spLocks noGrp="1"/>
          </p:cNvSpPr>
          <p:nvPr>
            <p:ph type="body" sz="quarter" idx="4294967295"/>
          </p:nvPr>
        </p:nvSpPr>
        <p:spPr>
          <a:xfrm>
            <a:off x="0" y="1989733"/>
            <a:ext cx="8280400" cy="4319587"/>
          </a:xfrm>
        </p:spPr>
        <p:txBody>
          <a:bodyPr>
            <a:normAutofit/>
          </a:bodyPr>
          <a:lstStyle/>
          <a:p>
            <a:r>
              <a:rPr lang="de-DE" dirty="0" smtClean="0"/>
              <a:t>Bei Körperschaften muss der bevorzugte Name von anderen identischen bevorzugten Namen durch einen entsprechenden Zusatz unterschieden werden. </a:t>
            </a:r>
          </a:p>
          <a:p>
            <a:r>
              <a:rPr lang="de-DE" dirty="0" smtClean="0"/>
              <a:t>Ist ein </a:t>
            </a:r>
            <a:r>
              <a:rPr lang="de-DE" u="sng" dirty="0" smtClean="0"/>
              <a:t>bevorzugter</a:t>
            </a:r>
            <a:r>
              <a:rPr lang="de-DE" dirty="0" smtClean="0"/>
              <a:t> Name identisch mit dem </a:t>
            </a:r>
            <a:r>
              <a:rPr lang="de-DE" u="sng" dirty="0" smtClean="0"/>
              <a:t>abweichenden</a:t>
            </a:r>
            <a:r>
              <a:rPr lang="de-DE" dirty="0" smtClean="0"/>
              <a:t> Namen einer anderen Körperschaft, bekommt nur letzterer einen Zusatz.</a:t>
            </a:r>
          </a:p>
          <a:p>
            <a:r>
              <a:rPr lang="de-DE" dirty="0" smtClean="0"/>
              <a:t>Sind abweichende Namen identisch mit anderen abweichenden Namen, wird empfohlen, alle durch einen Zusatz zu unterscheiden.</a:t>
            </a:r>
          </a:p>
          <a:p>
            <a:endParaRPr lang="de-DE" dirty="0"/>
          </a:p>
        </p:txBody>
      </p:sp>
    </p:spTree>
    <p:extLst>
      <p:ext uri="{BB962C8B-B14F-4D97-AF65-F5344CB8AC3E}">
        <p14:creationId xmlns:p14="http://schemas.microsoft.com/office/powerpoint/2010/main" val="16624728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395536" y="989856"/>
            <a:ext cx="8229600" cy="1143000"/>
          </a:xfrm>
        </p:spPr>
        <p:txBody>
          <a:bodyPr/>
          <a:lstStyle/>
          <a:p>
            <a:r>
              <a:rPr lang="de-DE" dirty="0" smtClean="0"/>
              <a:t>Dazu noch in Kapitel 8:</a:t>
            </a:r>
            <a:br>
              <a:rPr lang="de-DE" dirty="0" smtClean="0"/>
            </a:br>
            <a:r>
              <a:rPr lang="de-DE" dirty="0" smtClean="0"/>
              <a:t>Grundsätzliche </a:t>
            </a:r>
            <a:r>
              <a:rPr lang="de-DE" dirty="0"/>
              <a:t>Aussagen </a:t>
            </a:r>
            <a:r>
              <a:rPr lang="de-DE" dirty="0" smtClean="0"/>
              <a:t>zu</a:t>
            </a:r>
            <a:r>
              <a:rPr lang="de-DE" dirty="0"/>
              <a:t/>
            </a:r>
            <a:br>
              <a:rPr lang="de-DE" dirty="0"/>
            </a:br>
            <a:endParaRPr lang="de-DE" dirty="0"/>
          </a:p>
        </p:txBody>
      </p:sp>
      <p:sp>
        <p:nvSpPr>
          <p:cNvPr id="3" name="Inhaltsplatzhalter 2"/>
          <p:cNvSpPr>
            <a:spLocks noGrp="1"/>
          </p:cNvSpPr>
          <p:nvPr>
            <p:ph type="body" sz="quarter" idx="4294967295"/>
          </p:nvPr>
        </p:nvSpPr>
        <p:spPr>
          <a:xfrm>
            <a:off x="1008063" y="2276475"/>
            <a:ext cx="8135937" cy="3816350"/>
          </a:xfrm>
        </p:spPr>
        <p:txBody>
          <a:bodyPr>
            <a:normAutofit/>
          </a:bodyPr>
          <a:lstStyle/>
          <a:p>
            <a:pPr marL="0" lvl="0" indent="0">
              <a:buNone/>
            </a:pPr>
            <a:r>
              <a:rPr lang="de-DE" b="1" dirty="0"/>
              <a:t>Sprache und </a:t>
            </a:r>
            <a:r>
              <a:rPr lang="de-DE" b="1" dirty="0" smtClean="0"/>
              <a:t>Schrift:</a:t>
            </a:r>
            <a:r>
              <a:rPr lang="de-DE" dirty="0" smtClean="0"/>
              <a:t/>
            </a:r>
            <a:br>
              <a:rPr lang="de-DE" dirty="0" smtClean="0"/>
            </a:br>
            <a:r>
              <a:rPr lang="de-DE" dirty="0" smtClean="0"/>
              <a:t/>
            </a:r>
            <a:br>
              <a:rPr lang="de-DE" dirty="0" smtClean="0"/>
            </a:br>
            <a:r>
              <a:rPr lang="de-DE" dirty="0" smtClean="0"/>
              <a:t>Vorzug haben Sprache und Schrift der vorliegenden Ressource; aber :</a:t>
            </a:r>
            <a:br>
              <a:rPr lang="de-DE" dirty="0" smtClean="0"/>
            </a:br>
            <a:r>
              <a:rPr lang="de-DE" dirty="0" smtClean="0"/>
              <a:t>Namen in anderer Schrift sind nach Möglichkeit zu transliterieren (s. Schulungsunterlage Transliteration)</a:t>
            </a:r>
          </a:p>
        </p:txBody>
      </p:sp>
    </p:spTree>
    <p:extLst>
      <p:ext uri="{BB962C8B-B14F-4D97-AF65-F5344CB8AC3E}">
        <p14:creationId xmlns:p14="http://schemas.microsoft.com/office/powerpoint/2010/main" val="8464676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type="body" sz="quarter" idx="4294967295"/>
          </p:nvPr>
        </p:nvSpPr>
        <p:spPr>
          <a:xfrm>
            <a:off x="1008063" y="1844675"/>
            <a:ext cx="8135937" cy="4248150"/>
          </a:xfrm>
        </p:spPr>
        <p:txBody>
          <a:bodyPr>
            <a:normAutofit lnSpcReduction="10000"/>
          </a:bodyPr>
          <a:lstStyle/>
          <a:p>
            <a:pPr marL="0" indent="0">
              <a:buNone/>
            </a:pPr>
            <a:r>
              <a:rPr lang="de-DE" b="1" dirty="0"/>
              <a:t>Großschreibung</a:t>
            </a:r>
            <a:r>
              <a:rPr lang="de-DE" b="1" dirty="0" smtClean="0"/>
              <a:t>:</a:t>
            </a:r>
            <a:r>
              <a:rPr lang="de-DE" dirty="0" smtClean="0"/>
              <a:t/>
            </a:r>
            <a:br>
              <a:rPr lang="de-DE" dirty="0" smtClean="0"/>
            </a:br>
            <a:endParaRPr lang="de-DE" dirty="0" smtClean="0"/>
          </a:p>
          <a:p>
            <a:r>
              <a:rPr lang="de-DE" dirty="0" smtClean="0"/>
              <a:t>Die Regeln für die bevorzugten oder abweichenden Namen entsprechen den </a:t>
            </a:r>
            <a:r>
              <a:rPr lang="de-DE" dirty="0"/>
              <a:t>Rechtschreibregeln für die jeweilige </a:t>
            </a:r>
            <a:r>
              <a:rPr lang="de-DE" dirty="0" smtClean="0"/>
              <a:t>Sprache; </a:t>
            </a:r>
            <a:r>
              <a:rPr lang="de-DE" dirty="0"/>
              <a:t>s. dazu Anhang A</a:t>
            </a:r>
            <a:r>
              <a:rPr lang="de-DE" dirty="0" smtClean="0"/>
              <a:t>. </a:t>
            </a:r>
          </a:p>
          <a:p>
            <a:r>
              <a:rPr lang="de-DE" dirty="0" smtClean="0"/>
              <a:t>Die in A.2, A.11, A.13, A.16 genannten Regeln gelten für die englische Sprache. </a:t>
            </a:r>
          </a:p>
          <a:p>
            <a:r>
              <a:rPr lang="de-DE" dirty="0" smtClean="0"/>
              <a:t>Vorrang haben die Regeln der jeweiligen Sprache, also A.33-A.55 – Auswirkungen auf Körperschaften beachten!</a:t>
            </a:r>
          </a:p>
          <a:p>
            <a:endParaRPr lang="de-DE" dirty="0"/>
          </a:p>
        </p:txBody>
      </p:sp>
      <p:sp>
        <p:nvSpPr>
          <p:cNvPr id="6" name="Titel 1"/>
          <p:cNvSpPr txBox="1">
            <a:spLocks/>
          </p:cNvSpPr>
          <p:nvPr/>
        </p:nvSpPr>
        <p:spPr>
          <a:xfrm>
            <a:off x="395536" y="989856"/>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3200" b="0" i="0" u="none" strike="noStrike" kern="1200" cap="none" spc="0" normalizeH="0" baseline="0" noProof="0" dirty="0" smtClean="0">
                <a:ln>
                  <a:noFill/>
                </a:ln>
                <a:solidFill>
                  <a:schemeClr val="tx1"/>
                </a:solidFill>
                <a:effectLst/>
                <a:uLnTx/>
                <a:uFillTx/>
                <a:latin typeface="Verdana" panose="020B0604030504040204" pitchFamily="34" charset="0"/>
                <a:ea typeface="+mj-ea"/>
                <a:cs typeface="+mj-cs"/>
              </a:rPr>
              <a:t>Dazu noch in Kapitel 8:</a:t>
            </a:r>
            <a:br>
              <a:rPr kumimoji="0" lang="de-DE" sz="3200" b="0" i="0" u="none" strike="noStrike" kern="1200" cap="none" spc="0" normalizeH="0" baseline="0" noProof="0" dirty="0" smtClean="0">
                <a:ln>
                  <a:noFill/>
                </a:ln>
                <a:solidFill>
                  <a:schemeClr val="tx1"/>
                </a:solidFill>
                <a:effectLst/>
                <a:uLnTx/>
                <a:uFillTx/>
                <a:latin typeface="Verdana" panose="020B0604030504040204" pitchFamily="34" charset="0"/>
                <a:ea typeface="+mj-ea"/>
                <a:cs typeface="+mj-cs"/>
              </a:rPr>
            </a:br>
            <a:r>
              <a:rPr kumimoji="0" lang="de-DE" sz="3200" b="0" i="0" u="none" strike="noStrike" kern="1200" cap="none" spc="0" normalizeH="0" baseline="0" noProof="0" dirty="0" smtClean="0">
                <a:ln>
                  <a:noFill/>
                </a:ln>
                <a:solidFill>
                  <a:schemeClr val="tx1"/>
                </a:solidFill>
                <a:effectLst/>
                <a:uLnTx/>
                <a:uFillTx/>
                <a:latin typeface="Verdana" panose="020B0604030504040204" pitchFamily="34" charset="0"/>
                <a:ea typeface="+mj-ea"/>
                <a:cs typeface="+mj-cs"/>
              </a:rPr>
              <a:t>Grundsätzliche Aussagen zu</a:t>
            </a:r>
            <a:br>
              <a:rPr kumimoji="0" lang="de-DE" sz="3200" b="0" i="0" u="none" strike="noStrike" kern="1200" cap="none" spc="0" normalizeH="0" baseline="0" noProof="0" dirty="0" smtClean="0">
                <a:ln>
                  <a:noFill/>
                </a:ln>
                <a:solidFill>
                  <a:schemeClr val="tx1"/>
                </a:solidFill>
                <a:effectLst/>
                <a:uLnTx/>
                <a:uFillTx/>
                <a:latin typeface="Verdana" panose="020B0604030504040204" pitchFamily="34" charset="0"/>
                <a:ea typeface="+mj-ea"/>
                <a:cs typeface="+mj-cs"/>
              </a:rPr>
            </a:br>
            <a:endParaRPr kumimoji="0" lang="de-DE" sz="3200" b="0" i="0" u="none" strike="noStrike" kern="1200" cap="none" spc="0" normalizeH="0" baseline="0" noProof="0" dirty="0">
              <a:ln>
                <a:noFill/>
              </a:ln>
              <a:solidFill>
                <a:schemeClr val="tx1"/>
              </a:solidFill>
              <a:effectLst/>
              <a:uLnTx/>
              <a:uFillTx/>
              <a:latin typeface="Verdana" panose="020B0604030504040204" pitchFamily="34" charset="0"/>
              <a:ea typeface="+mj-ea"/>
              <a:cs typeface="+mj-cs"/>
            </a:endParaRPr>
          </a:p>
        </p:txBody>
      </p:sp>
    </p:spTree>
    <p:extLst>
      <p:ext uri="{BB962C8B-B14F-4D97-AF65-F5344CB8AC3E}">
        <p14:creationId xmlns:p14="http://schemas.microsoft.com/office/powerpoint/2010/main" val="13978574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type="body" sz="quarter" idx="4294967295"/>
          </p:nvPr>
        </p:nvSpPr>
        <p:spPr>
          <a:xfrm>
            <a:off x="-36512" y="2204839"/>
            <a:ext cx="8135937" cy="4104481"/>
          </a:xfrm>
        </p:spPr>
        <p:txBody>
          <a:bodyPr>
            <a:noAutofit/>
          </a:bodyPr>
          <a:lstStyle/>
          <a:p>
            <a:pPr lvl="0"/>
            <a:r>
              <a:rPr lang="de-DE" b="1" dirty="0" smtClean="0"/>
              <a:t>Akzente </a:t>
            </a:r>
            <a:r>
              <a:rPr lang="de-DE" b="1" dirty="0"/>
              <a:t>und diakritische </a:t>
            </a:r>
            <a:r>
              <a:rPr lang="de-DE" b="1" dirty="0" smtClean="0"/>
              <a:t>Zeichen:</a:t>
            </a:r>
            <a:r>
              <a:rPr lang="de-DE" dirty="0" smtClean="0"/>
              <a:t/>
            </a:r>
            <a:br>
              <a:rPr lang="de-DE" dirty="0" smtClean="0"/>
            </a:br>
            <a:r>
              <a:rPr lang="de-DE" dirty="0" smtClean="0"/>
              <a:t/>
            </a:r>
            <a:br>
              <a:rPr lang="de-DE" dirty="0" smtClean="0"/>
            </a:br>
            <a:r>
              <a:rPr lang="de-DE" dirty="0" smtClean="0"/>
              <a:t>Schreiben wie in der vorliegenden Ressource; wenn allerdings klar ist, dass ein Akzent zum Namen gehört, dieser in der Vorlage aber fehlt, wird er ergänzt</a:t>
            </a:r>
            <a:br>
              <a:rPr lang="de-DE" dirty="0" smtClean="0"/>
            </a:br>
            <a:endParaRPr lang="de-DE" dirty="0"/>
          </a:p>
        </p:txBody>
      </p:sp>
      <p:sp>
        <p:nvSpPr>
          <p:cNvPr id="5" name="Titel 1"/>
          <p:cNvSpPr txBox="1">
            <a:spLocks/>
          </p:cNvSpPr>
          <p:nvPr/>
        </p:nvSpPr>
        <p:spPr>
          <a:xfrm>
            <a:off x="395536" y="989856"/>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3200" b="0" i="0" u="none" strike="noStrike" kern="1200" cap="none" spc="0" normalizeH="0" baseline="0" noProof="0" dirty="0" smtClean="0">
                <a:ln>
                  <a:noFill/>
                </a:ln>
                <a:solidFill>
                  <a:schemeClr val="tx1"/>
                </a:solidFill>
                <a:effectLst/>
                <a:uLnTx/>
                <a:uFillTx/>
                <a:latin typeface="Verdana" panose="020B0604030504040204" pitchFamily="34" charset="0"/>
                <a:ea typeface="+mj-ea"/>
                <a:cs typeface="+mj-cs"/>
              </a:rPr>
              <a:t>Dazu noch in Kapitel 8:</a:t>
            </a:r>
            <a:br>
              <a:rPr kumimoji="0" lang="de-DE" sz="3200" b="0" i="0" u="none" strike="noStrike" kern="1200" cap="none" spc="0" normalizeH="0" baseline="0" noProof="0" dirty="0" smtClean="0">
                <a:ln>
                  <a:noFill/>
                </a:ln>
                <a:solidFill>
                  <a:schemeClr val="tx1"/>
                </a:solidFill>
                <a:effectLst/>
                <a:uLnTx/>
                <a:uFillTx/>
                <a:latin typeface="Verdana" panose="020B0604030504040204" pitchFamily="34" charset="0"/>
                <a:ea typeface="+mj-ea"/>
                <a:cs typeface="+mj-cs"/>
              </a:rPr>
            </a:br>
            <a:r>
              <a:rPr kumimoji="0" lang="de-DE" sz="3200" b="0" i="0" u="none" strike="noStrike" kern="1200" cap="none" spc="0" normalizeH="0" baseline="0" noProof="0" dirty="0" smtClean="0">
                <a:ln>
                  <a:noFill/>
                </a:ln>
                <a:solidFill>
                  <a:schemeClr val="tx1"/>
                </a:solidFill>
                <a:effectLst/>
                <a:uLnTx/>
                <a:uFillTx/>
                <a:latin typeface="Verdana" panose="020B0604030504040204" pitchFamily="34" charset="0"/>
                <a:ea typeface="+mj-ea"/>
                <a:cs typeface="+mj-cs"/>
              </a:rPr>
              <a:t>Grundsätzliche Aussagen zu</a:t>
            </a:r>
            <a:br>
              <a:rPr kumimoji="0" lang="de-DE" sz="3200" b="0" i="0" u="none" strike="noStrike" kern="1200" cap="none" spc="0" normalizeH="0" baseline="0" noProof="0" dirty="0" smtClean="0">
                <a:ln>
                  <a:noFill/>
                </a:ln>
                <a:solidFill>
                  <a:schemeClr val="tx1"/>
                </a:solidFill>
                <a:effectLst/>
                <a:uLnTx/>
                <a:uFillTx/>
                <a:latin typeface="Verdana" panose="020B0604030504040204" pitchFamily="34" charset="0"/>
                <a:ea typeface="+mj-ea"/>
                <a:cs typeface="+mj-cs"/>
              </a:rPr>
            </a:br>
            <a:endParaRPr kumimoji="0" lang="de-DE" sz="3200" b="0" i="0" u="none" strike="noStrike" kern="1200" cap="none" spc="0" normalizeH="0" baseline="0" noProof="0" dirty="0">
              <a:ln>
                <a:noFill/>
              </a:ln>
              <a:solidFill>
                <a:schemeClr val="tx1"/>
              </a:solidFill>
              <a:effectLst/>
              <a:uLnTx/>
              <a:uFillTx/>
              <a:latin typeface="Verdana" panose="020B0604030504040204" pitchFamily="34" charset="0"/>
              <a:ea typeface="+mj-ea"/>
              <a:cs typeface="+mj-cs"/>
            </a:endParaRPr>
          </a:p>
        </p:txBody>
      </p:sp>
    </p:spTree>
    <p:extLst>
      <p:ext uri="{BB962C8B-B14F-4D97-AF65-F5344CB8AC3E}">
        <p14:creationId xmlns:p14="http://schemas.microsoft.com/office/powerpoint/2010/main" val="41733861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683568" y="1061864"/>
            <a:ext cx="8229600" cy="1143000"/>
          </a:xfrm>
        </p:spPr>
        <p:txBody>
          <a:bodyPr/>
          <a:lstStyle/>
          <a:p>
            <a:r>
              <a:rPr lang="de-DE" dirty="0" smtClean="0"/>
              <a:t>Dazu noch in Kapitel 8:</a:t>
            </a:r>
            <a:br>
              <a:rPr lang="de-DE" dirty="0" smtClean="0"/>
            </a:br>
            <a:r>
              <a:rPr lang="de-DE" dirty="0" smtClean="0"/>
              <a:t>Grundsätzliche </a:t>
            </a:r>
            <a:r>
              <a:rPr lang="de-DE" dirty="0"/>
              <a:t>Aussagen </a:t>
            </a:r>
            <a:r>
              <a:rPr lang="de-DE" dirty="0" smtClean="0"/>
              <a:t>zu</a:t>
            </a:r>
            <a:r>
              <a:rPr lang="de-DE" dirty="0"/>
              <a:t/>
            </a:r>
            <a:br>
              <a:rPr lang="de-DE" dirty="0"/>
            </a:br>
            <a:endParaRPr lang="de-DE" dirty="0"/>
          </a:p>
        </p:txBody>
      </p:sp>
      <p:sp>
        <p:nvSpPr>
          <p:cNvPr id="3" name="Inhaltsplatzhalter 2"/>
          <p:cNvSpPr>
            <a:spLocks noGrp="1"/>
          </p:cNvSpPr>
          <p:nvPr>
            <p:ph type="body" sz="quarter" idx="4294967295"/>
          </p:nvPr>
        </p:nvSpPr>
        <p:spPr>
          <a:xfrm>
            <a:off x="35496" y="2061294"/>
            <a:ext cx="8135937" cy="4464050"/>
          </a:xfrm>
        </p:spPr>
        <p:txBody>
          <a:bodyPr>
            <a:noAutofit/>
          </a:bodyPr>
          <a:lstStyle/>
          <a:p>
            <a:pPr lvl="0"/>
            <a:r>
              <a:rPr lang="de-DE" b="1" dirty="0" smtClean="0"/>
              <a:t>Bindestriche:</a:t>
            </a:r>
            <a:r>
              <a:rPr lang="de-DE" dirty="0" smtClean="0"/>
              <a:t/>
            </a:r>
            <a:br>
              <a:rPr lang="de-DE" dirty="0" smtClean="0"/>
            </a:br>
            <a:r>
              <a:rPr lang="de-DE" dirty="0" smtClean="0"/>
              <a:t/>
            </a:r>
            <a:br>
              <a:rPr lang="de-DE" dirty="0" smtClean="0"/>
            </a:br>
            <a:r>
              <a:rPr lang="de-DE" dirty="0" smtClean="0"/>
              <a:t>Angeben, wie von der Person selbst verwendet.</a:t>
            </a:r>
            <a:br>
              <a:rPr lang="de-DE" dirty="0" smtClean="0"/>
            </a:br>
            <a:r>
              <a:rPr lang="de-DE" dirty="0" smtClean="0"/>
              <a:t>Bei transliterierten Namen die jeweiligen Regeln dazu anwenden.</a:t>
            </a:r>
          </a:p>
          <a:p>
            <a:pPr lvl="0"/>
            <a:r>
              <a:rPr lang="de-DE" dirty="0" smtClean="0"/>
              <a:t>Bei Körperschaften müssen bei transliterierten Namen ebenfalls die Regeln für die betreffende Sprache beachtet werden</a:t>
            </a:r>
            <a:br>
              <a:rPr lang="de-DE" dirty="0" smtClean="0"/>
            </a:br>
            <a:endParaRPr lang="de-DE" dirty="0"/>
          </a:p>
        </p:txBody>
      </p:sp>
    </p:spTree>
    <p:extLst>
      <p:ext uri="{BB962C8B-B14F-4D97-AF65-F5344CB8AC3E}">
        <p14:creationId xmlns:p14="http://schemas.microsoft.com/office/powerpoint/2010/main" val="36539572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type="body" sz="quarter" idx="4294967295"/>
          </p:nvPr>
        </p:nvSpPr>
        <p:spPr>
          <a:xfrm>
            <a:off x="35496" y="2133178"/>
            <a:ext cx="8135937" cy="4248150"/>
          </a:xfrm>
        </p:spPr>
        <p:txBody>
          <a:bodyPr>
            <a:normAutofit fontScale="92500" lnSpcReduction="20000"/>
          </a:bodyPr>
          <a:lstStyle/>
          <a:p>
            <a:r>
              <a:rPr lang="de-DE" sz="2600" b="1" dirty="0" smtClean="0"/>
              <a:t>Abstand </a:t>
            </a:r>
            <a:r>
              <a:rPr lang="de-DE" sz="2600" b="1" dirty="0"/>
              <a:t>zwischen </a:t>
            </a:r>
            <a:r>
              <a:rPr lang="de-DE" sz="2600" b="1" dirty="0" smtClean="0"/>
              <a:t>Initialen und Akronymen:</a:t>
            </a:r>
            <a:br>
              <a:rPr lang="de-DE" sz="2600" b="1" dirty="0" smtClean="0"/>
            </a:br>
            <a:r>
              <a:rPr lang="de-DE" sz="2600" dirty="0" smtClean="0"/>
              <a:t/>
            </a:r>
            <a:br>
              <a:rPr lang="de-DE" sz="2600" dirty="0" smtClean="0"/>
            </a:br>
            <a:r>
              <a:rPr lang="de-DE" sz="2600" dirty="0" smtClean="0"/>
              <a:t>bei Personen: </a:t>
            </a:r>
            <a:br>
              <a:rPr lang="de-DE" sz="2600" dirty="0" smtClean="0"/>
            </a:br>
            <a:r>
              <a:rPr lang="de-DE" sz="2600" dirty="0" smtClean="0"/>
              <a:t/>
            </a:r>
            <a:br>
              <a:rPr lang="de-DE" sz="2600" dirty="0" smtClean="0"/>
            </a:br>
            <a:r>
              <a:rPr lang="de-DE" sz="2600" dirty="0" smtClean="0"/>
              <a:t>Leerzeichen zwischen Einzelbuchstaben, die mit Punkt geschrieben werden. </a:t>
            </a:r>
            <a:br>
              <a:rPr lang="de-DE" sz="2600" dirty="0" smtClean="0"/>
            </a:br>
            <a:r>
              <a:rPr lang="de-DE" sz="2600" dirty="0" smtClean="0"/>
              <a:t>Beispiel: </a:t>
            </a:r>
            <a:br>
              <a:rPr lang="de-DE" sz="2600" dirty="0" smtClean="0"/>
            </a:br>
            <a:r>
              <a:rPr lang="de-DE" sz="2600" dirty="0" smtClean="0"/>
              <a:t>Hoffmann, E. T. H.</a:t>
            </a:r>
            <a:br>
              <a:rPr lang="de-DE" sz="2600" dirty="0" smtClean="0"/>
            </a:br>
            <a:r>
              <a:rPr lang="de-DE" sz="2600" dirty="0" smtClean="0"/>
              <a:t/>
            </a:r>
            <a:br>
              <a:rPr lang="de-DE" sz="2600" dirty="0" smtClean="0"/>
            </a:br>
            <a:r>
              <a:rPr lang="de-DE" sz="2600" dirty="0" smtClean="0"/>
              <a:t>Wenn diese aber zusammen eine Bezeichnung ergeben, dann zusammenschreiben</a:t>
            </a:r>
            <a:br>
              <a:rPr lang="de-DE" sz="2600" dirty="0" smtClean="0"/>
            </a:br>
            <a:r>
              <a:rPr lang="de-DE" sz="2600" dirty="0" smtClean="0"/>
              <a:t>Beispiel:</a:t>
            </a:r>
            <a:br>
              <a:rPr lang="de-DE" sz="2600" dirty="0" smtClean="0"/>
            </a:br>
            <a:r>
              <a:rPr lang="de-DE" sz="2600" dirty="0" smtClean="0"/>
              <a:t>Batten, John, </a:t>
            </a:r>
            <a:r>
              <a:rPr lang="de-DE" sz="2600" dirty="0" err="1" smtClean="0"/>
              <a:t>Mrs.</a:t>
            </a:r>
            <a:r>
              <a:rPr lang="de-DE" dirty="0" smtClean="0"/>
              <a:t/>
            </a:r>
            <a:br>
              <a:rPr lang="de-DE" dirty="0" smtClean="0"/>
            </a:br>
            <a:endParaRPr lang="de-DE" dirty="0"/>
          </a:p>
        </p:txBody>
      </p:sp>
      <p:sp>
        <p:nvSpPr>
          <p:cNvPr id="5" name="Titel 1"/>
          <p:cNvSpPr txBox="1">
            <a:spLocks/>
          </p:cNvSpPr>
          <p:nvPr/>
        </p:nvSpPr>
        <p:spPr>
          <a:xfrm>
            <a:off x="683568" y="1061864"/>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3200" b="0" i="0" u="none" strike="noStrike" kern="1200" cap="none" spc="0" normalizeH="0" baseline="0" noProof="0" smtClean="0">
                <a:ln>
                  <a:noFill/>
                </a:ln>
                <a:solidFill>
                  <a:schemeClr val="tx1"/>
                </a:solidFill>
                <a:effectLst/>
                <a:uLnTx/>
                <a:uFillTx/>
                <a:latin typeface="Verdana" panose="020B0604030504040204" pitchFamily="34" charset="0"/>
                <a:ea typeface="+mj-ea"/>
                <a:cs typeface="+mj-cs"/>
              </a:rPr>
              <a:t>Dazu noch in Kapitel 8:</a:t>
            </a:r>
            <a:br>
              <a:rPr kumimoji="0" lang="de-DE" sz="3200" b="0" i="0" u="none" strike="noStrike" kern="1200" cap="none" spc="0" normalizeH="0" baseline="0" noProof="0" smtClean="0">
                <a:ln>
                  <a:noFill/>
                </a:ln>
                <a:solidFill>
                  <a:schemeClr val="tx1"/>
                </a:solidFill>
                <a:effectLst/>
                <a:uLnTx/>
                <a:uFillTx/>
                <a:latin typeface="Verdana" panose="020B0604030504040204" pitchFamily="34" charset="0"/>
                <a:ea typeface="+mj-ea"/>
                <a:cs typeface="+mj-cs"/>
              </a:rPr>
            </a:br>
            <a:r>
              <a:rPr kumimoji="0" lang="de-DE" sz="3200" b="0" i="0" u="none" strike="noStrike" kern="1200" cap="none" spc="0" normalizeH="0" baseline="0" noProof="0" smtClean="0">
                <a:ln>
                  <a:noFill/>
                </a:ln>
                <a:solidFill>
                  <a:schemeClr val="tx1"/>
                </a:solidFill>
                <a:effectLst/>
                <a:uLnTx/>
                <a:uFillTx/>
                <a:latin typeface="Verdana" panose="020B0604030504040204" pitchFamily="34" charset="0"/>
                <a:ea typeface="+mj-ea"/>
                <a:cs typeface="+mj-cs"/>
              </a:rPr>
              <a:t>Grundsätzliche Aussagen zu</a:t>
            </a:r>
            <a:br>
              <a:rPr kumimoji="0" lang="de-DE" sz="3200" b="0" i="0" u="none" strike="noStrike" kern="1200" cap="none" spc="0" normalizeH="0" baseline="0" noProof="0" smtClean="0">
                <a:ln>
                  <a:noFill/>
                </a:ln>
                <a:solidFill>
                  <a:schemeClr val="tx1"/>
                </a:solidFill>
                <a:effectLst/>
                <a:uLnTx/>
                <a:uFillTx/>
                <a:latin typeface="Verdana" panose="020B0604030504040204" pitchFamily="34" charset="0"/>
                <a:ea typeface="+mj-ea"/>
                <a:cs typeface="+mj-cs"/>
              </a:rPr>
            </a:br>
            <a:endParaRPr kumimoji="0" lang="de-DE" sz="3200" b="0" i="0" u="none" strike="noStrike" kern="1200" cap="none" spc="0" normalizeH="0" baseline="0" noProof="0" dirty="0">
              <a:ln>
                <a:noFill/>
              </a:ln>
              <a:solidFill>
                <a:schemeClr val="tx1"/>
              </a:solidFill>
              <a:effectLst/>
              <a:uLnTx/>
              <a:uFillTx/>
              <a:latin typeface="Verdana" panose="020B0604030504040204" pitchFamily="34" charset="0"/>
              <a:ea typeface="+mj-ea"/>
              <a:cs typeface="+mj-cs"/>
            </a:endParaRPr>
          </a:p>
        </p:txBody>
      </p:sp>
    </p:spTree>
    <p:extLst>
      <p:ext uri="{BB962C8B-B14F-4D97-AF65-F5344CB8AC3E}">
        <p14:creationId xmlns:p14="http://schemas.microsoft.com/office/powerpoint/2010/main" val="27842591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type="body" sz="quarter" idx="4294967295"/>
          </p:nvPr>
        </p:nvSpPr>
        <p:spPr>
          <a:xfrm>
            <a:off x="0" y="1916261"/>
            <a:ext cx="8207375" cy="4537075"/>
          </a:xfrm>
        </p:spPr>
        <p:txBody>
          <a:bodyPr>
            <a:noAutofit/>
          </a:bodyPr>
          <a:lstStyle/>
          <a:p>
            <a:r>
              <a:rPr lang="de-DE" b="1" dirty="0"/>
              <a:t>Abstand zwischen Initialen und Akronymen</a:t>
            </a:r>
            <a:r>
              <a:rPr lang="de-DE" b="1" dirty="0" smtClean="0"/>
              <a:t>:</a:t>
            </a:r>
            <a:r>
              <a:rPr lang="de-DE" dirty="0" smtClean="0"/>
              <a:t/>
            </a:r>
            <a:br>
              <a:rPr lang="de-DE" dirty="0" smtClean="0"/>
            </a:br>
            <a:r>
              <a:rPr lang="de-DE" dirty="0" smtClean="0"/>
              <a:t/>
            </a:r>
            <a:br>
              <a:rPr lang="de-DE" dirty="0" smtClean="0"/>
            </a:br>
            <a:r>
              <a:rPr lang="de-DE" dirty="0" smtClean="0"/>
              <a:t>bei Körperschaften:</a:t>
            </a:r>
            <a:br>
              <a:rPr lang="de-DE" dirty="0" smtClean="0"/>
            </a:br>
            <a:r>
              <a:rPr lang="de-DE" dirty="0" smtClean="0">
                <a:solidFill>
                  <a:srgbClr val="FF0000"/>
                </a:solidFill>
              </a:rPr>
              <a:t>NEU:</a:t>
            </a:r>
            <a:r>
              <a:rPr lang="de-DE" dirty="0" smtClean="0"/>
              <a:t/>
            </a:r>
            <a:br>
              <a:rPr lang="de-DE" dirty="0" smtClean="0"/>
            </a:br>
            <a:r>
              <a:rPr lang="de-DE" dirty="0" smtClean="0"/>
              <a:t>Keine Leerzeichen zwischen Initialen oder Akronymen mit Punkt</a:t>
            </a:r>
            <a:br>
              <a:rPr lang="de-DE" dirty="0" smtClean="0"/>
            </a:br>
            <a:r>
              <a:rPr lang="de-DE" dirty="0" smtClean="0"/>
              <a:t>U.S. </a:t>
            </a:r>
            <a:r>
              <a:rPr lang="de-DE" dirty="0" err="1" smtClean="0"/>
              <a:t>and</a:t>
            </a:r>
            <a:r>
              <a:rPr lang="de-DE" dirty="0" smtClean="0"/>
              <a:t> </a:t>
            </a:r>
            <a:r>
              <a:rPr lang="de-DE" dirty="0" err="1" smtClean="0"/>
              <a:t>Foreign</a:t>
            </a:r>
            <a:r>
              <a:rPr lang="de-DE" dirty="0" smtClean="0"/>
              <a:t> Commercial Service</a:t>
            </a:r>
            <a:br>
              <a:rPr lang="de-DE" dirty="0" smtClean="0"/>
            </a:br>
            <a:r>
              <a:rPr lang="de-DE" dirty="0" smtClean="0"/>
              <a:t>L.I.F.E. </a:t>
            </a:r>
            <a:r>
              <a:rPr lang="de-DE" dirty="0" err="1" smtClean="0"/>
              <a:t>Choir</a:t>
            </a:r>
            <a:r>
              <a:rPr lang="de-DE" dirty="0" smtClean="0"/>
              <a:t/>
            </a:r>
            <a:br>
              <a:rPr lang="de-DE" dirty="0" smtClean="0"/>
            </a:br>
            <a:r>
              <a:rPr lang="de-DE" dirty="0" smtClean="0"/>
              <a:t/>
            </a:r>
            <a:br>
              <a:rPr lang="de-DE" dirty="0" smtClean="0"/>
            </a:br>
            <a:r>
              <a:rPr lang="de-DE" dirty="0" smtClean="0"/>
              <a:t>Keine Leerzeichen, wenn in der Vorlage ohne Punkt hintereinander geschrieben:</a:t>
            </a:r>
            <a:br>
              <a:rPr lang="de-DE" dirty="0" smtClean="0"/>
            </a:br>
            <a:r>
              <a:rPr lang="de-DE" dirty="0" smtClean="0"/>
              <a:t>OECD</a:t>
            </a:r>
            <a:endParaRPr lang="de-DE" dirty="0"/>
          </a:p>
        </p:txBody>
      </p:sp>
      <p:sp>
        <p:nvSpPr>
          <p:cNvPr id="6" name="Titel 1"/>
          <p:cNvSpPr txBox="1">
            <a:spLocks/>
          </p:cNvSpPr>
          <p:nvPr/>
        </p:nvSpPr>
        <p:spPr>
          <a:xfrm>
            <a:off x="683568" y="1061864"/>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3200" b="0" i="0" u="none" strike="noStrike" kern="1200" cap="none" spc="0" normalizeH="0" baseline="0" noProof="0" dirty="0" smtClean="0">
                <a:ln>
                  <a:noFill/>
                </a:ln>
                <a:solidFill>
                  <a:schemeClr val="tx1"/>
                </a:solidFill>
                <a:effectLst/>
                <a:uLnTx/>
                <a:uFillTx/>
                <a:latin typeface="Verdana" panose="020B0604030504040204" pitchFamily="34" charset="0"/>
                <a:ea typeface="+mj-ea"/>
                <a:cs typeface="+mj-cs"/>
              </a:rPr>
              <a:t>Dazu noch in Kapitel 8:</a:t>
            </a:r>
            <a:br>
              <a:rPr kumimoji="0" lang="de-DE" sz="3200" b="0" i="0" u="none" strike="noStrike" kern="1200" cap="none" spc="0" normalizeH="0" baseline="0" noProof="0" dirty="0" smtClean="0">
                <a:ln>
                  <a:noFill/>
                </a:ln>
                <a:solidFill>
                  <a:schemeClr val="tx1"/>
                </a:solidFill>
                <a:effectLst/>
                <a:uLnTx/>
                <a:uFillTx/>
                <a:latin typeface="Verdana" panose="020B0604030504040204" pitchFamily="34" charset="0"/>
                <a:ea typeface="+mj-ea"/>
                <a:cs typeface="+mj-cs"/>
              </a:rPr>
            </a:br>
            <a:r>
              <a:rPr kumimoji="0" lang="de-DE" sz="3200" b="0" i="0" u="none" strike="noStrike" kern="1200" cap="none" spc="0" normalizeH="0" baseline="0" noProof="0" dirty="0" smtClean="0">
                <a:ln>
                  <a:noFill/>
                </a:ln>
                <a:solidFill>
                  <a:schemeClr val="tx1"/>
                </a:solidFill>
                <a:effectLst/>
                <a:uLnTx/>
                <a:uFillTx/>
                <a:latin typeface="Verdana" panose="020B0604030504040204" pitchFamily="34" charset="0"/>
                <a:ea typeface="+mj-ea"/>
                <a:cs typeface="+mj-cs"/>
              </a:rPr>
              <a:t>Grundsätzliche Aussagen zu</a:t>
            </a:r>
            <a:br>
              <a:rPr kumimoji="0" lang="de-DE" sz="3200" b="0" i="0" u="none" strike="noStrike" kern="1200" cap="none" spc="0" normalizeH="0" baseline="0" noProof="0" dirty="0" smtClean="0">
                <a:ln>
                  <a:noFill/>
                </a:ln>
                <a:solidFill>
                  <a:schemeClr val="tx1"/>
                </a:solidFill>
                <a:effectLst/>
                <a:uLnTx/>
                <a:uFillTx/>
                <a:latin typeface="Verdana" panose="020B0604030504040204" pitchFamily="34" charset="0"/>
                <a:ea typeface="+mj-ea"/>
                <a:cs typeface="+mj-cs"/>
              </a:rPr>
            </a:br>
            <a:endParaRPr kumimoji="0" lang="de-DE" sz="3200" b="0" i="0" u="none" strike="noStrike" kern="1200" cap="none" spc="0" normalizeH="0" baseline="0" noProof="0" dirty="0">
              <a:ln>
                <a:noFill/>
              </a:ln>
              <a:solidFill>
                <a:schemeClr val="tx1"/>
              </a:solidFill>
              <a:effectLst/>
              <a:uLnTx/>
              <a:uFillTx/>
              <a:latin typeface="Verdana" panose="020B0604030504040204" pitchFamily="34" charset="0"/>
              <a:ea typeface="+mj-ea"/>
              <a:cs typeface="+mj-cs"/>
            </a:endParaRPr>
          </a:p>
        </p:txBody>
      </p:sp>
    </p:spTree>
    <p:extLst>
      <p:ext uri="{BB962C8B-B14F-4D97-AF65-F5344CB8AC3E}">
        <p14:creationId xmlns:p14="http://schemas.microsoft.com/office/powerpoint/2010/main" val="42601979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type="body" sz="quarter" idx="4294967295"/>
          </p:nvPr>
        </p:nvSpPr>
        <p:spPr>
          <a:xfrm>
            <a:off x="1008063" y="2276475"/>
            <a:ext cx="8135937" cy="3816350"/>
          </a:xfrm>
        </p:spPr>
        <p:txBody>
          <a:bodyPr>
            <a:normAutofit/>
          </a:bodyPr>
          <a:lstStyle/>
          <a:p>
            <a:r>
              <a:rPr lang="de-DE" b="1" dirty="0" smtClean="0"/>
              <a:t>Abkürzungen:</a:t>
            </a:r>
            <a:r>
              <a:rPr lang="de-DE" dirty="0" smtClean="0"/>
              <a:t/>
            </a:r>
            <a:br>
              <a:rPr lang="de-DE" dirty="0" smtClean="0"/>
            </a:br>
            <a:r>
              <a:rPr lang="de-DE" dirty="0" smtClean="0"/>
              <a:t/>
            </a:r>
            <a:br>
              <a:rPr lang="de-DE" dirty="0" smtClean="0"/>
            </a:br>
            <a:r>
              <a:rPr lang="de-DE" dirty="0" smtClean="0"/>
              <a:t>Werden nach Anhang B.2 a) erfasst; d.h. wenn die selbstgebrauchte Namensform eine Abkürzung enthält, wird diese verwendet.</a:t>
            </a:r>
            <a:br>
              <a:rPr lang="de-DE" dirty="0" smtClean="0"/>
            </a:br>
            <a:r>
              <a:rPr lang="de-DE" dirty="0" smtClean="0"/>
              <a:t/>
            </a:r>
            <a:br>
              <a:rPr lang="de-DE" dirty="0" smtClean="0"/>
            </a:br>
            <a:r>
              <a:rPr lang="de-DE" dirty="0" smtClean="0"/>
              <a:t>Teil B.2 b) nicht anwenden – die Anwendung von Abkürzungen bei geografischen Namen wird noch diskutiert. Bis zur Klärung die bisherigen GND-Regeln weiter anwenden.</a:t>
            </a:r>
          </a:p>
          <a:p>
            <a:pPr marL="0" lvl="0" indent="0">
              <a:buNone/>
            </a:pPr>
            <a:endParaRPr lang="de-DE" dirty="0"/>
          </a:p>
        </p:txBody>
      </p:sp>
      <p:sp>
        <p:nvSpPr>
          <p:cNvPr id="5" name="Titel 1"/>
          <p:cNvSpPr txBox="1">
            <a:spLocks/>
          </p:cNvSpPr>
          <p:nvPr/>
        </p:nvSpPr>
        <p:spPr>
          <a:xfrm>
            <a:off x="395536" y="989856"/>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3200" b="0" i="0" u="none" strike="noStrike" kern="1200" cap="none" spc="0" normalizeH="0" baseline="0" noProof="0" smtClean="0">
                <a:ln>
                  <a:noFill/>
                </a:ln>
                <a:solidFill>
                  <a:schemeClr val="tx1"/>
                </a:solidFill>
                <a:effectLst/>
                <a:uLnTx/>
                <a:uFillTx/>
                <a:latin typeface="Verdana" panose="020B0604030504040204" pitchFamily="34" charset="0"/>
                <a:ea typeface="+mj-ea"/>
                <a:cs typeface="+mj-cs"/>
              </a:rPr>
              <a:t>Dazu noch in Kapitel 8:</a:t>
            </a:r>
            <a:br>
              <a:rPr kumimoji="0" lang="de-DE" sz="3200" b="0" i="0" u="none" strike="noStrike" kern="1200" cap="none" spc="0" normalizeH="0" baseline="0" noProof="0" smtClean="0">
                <a:ln>
                  <a:noFill/>
                </a:ln>
                <a:solidFill>
                  <a:schemeClr val="tx1"/>
                </a:solidFill>
                <a:effectLst/>
                <a:uLnTx/>
                <a:uFillTx/>
                <a:latin typeface="Verdana" panose="020B0604030504040204" pitchFamily="34" charset="0"/>
                <a:ea typeface="+mj-ea"/>
                <a:cs typeface="+mj-cs"/>
              </a:rPr>
            </a:br>
            <a:r>
              <a:rPr kumimoji="0" lang="de-DE" sz="3200" b="0" i="0" u="none" strike="noStrike" kern="1200" cap="none" spc="0" normalizeH="0" baseline="0" noProof="0" smtClean="0">
                <a:ln>
                  <a:noFill/>
                </a:ln>
                <a:solidFill>
                  <a:schemeClr val="tx1"/>
                </a:solidFill>
                <a:effectLst/>
                <a:uLnTx/>
                <a:uFillTx/>
                <a:latin typeface="Verdana" panose="020B0604030504040204" pitchFamily="34" charset="0"/>
                <a:ea typeface="+mj-ea"/>
                <a:cs typeface="+mj-cs"/>
              </a:rPr>
              <a:t>Grundsätzliche Aussagen zu</a:t>
            </a:r>
            <a:br>
              <a:rPr kumimoji="0" lang="de-DE" sz="3200" b="0" i="0" u="none" strike="noStrike" kern="1200" cap="none" spc="0" normalizeH="0" baseline="0" noProof="0" smtClean="0">
                <a:ln>
                  <a:noFill/>
                </a:ln>
                <a:solidFill>
                  <a:schemeClr val="tx1"/>
                </a:solidFill>
                <a:effectLst/>
                <a:uLnTx/>
                <a:uFillTx/>
                <a:latin typeface="Verdana" panose="020B0604030504040204" pitchFamily="34" charset="0"/>
                <a:ea typeface="+mj-ea"/>
                <a:cs typeface="+mj-cs"/>
              </a:rPr>
            </a:br>
            <a:endParaRPr kumimoji="0" lang="de-DE" sz="3200" b="0" i="0" u="none" strike="noStrike" kern="1200" cap="none" spc="0" normalizeH="0" baseline="0" noProof="0" dirty="0">
              <a:ln>
                <a:noFill/>
              </a:ln>
              <a:solidFill>
                <a:schemeClr val="tx1"/>
              </a:solidFill>
              <a:effectLst/>
              <a:uLnTx/>
              <a:uFillTx/>
              <a:latin typeface="Verdana" panose="020B0604030504040204" pitchFamily="34" charset="0"/>
              <a:ea typeface="+mj-ea"/>
              <a:cs typeface="+mj-cs"/>
            </a:endParaRPr>
          </a:p>
        </p:txBody>
      </p:sp>
    </p:spTree>
    <p:extLst>
      <p:ext uri="{BB962C8B-B14F-4D97-AF65-F5344CB8AC3E}">
        <p14:creationId xmlns:p14="http://schemas.microsoft.com/office/powerpoint/2010/main" val="170155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idx="4294967295"/>
          </p:nvPr>
        </p:nvSpPr>
        <p:spPr>
          <a:xfrm>
            <a:off x="2411760" y="908720"/>
            <a:ext cx="4824536" cy="764704"/>
          </a:xfrm>
        </p:spPr>
        <p:txBody>
          <a:bodyPr/>
          <a:lstStyle/>
          <a:p>
            <a:r>
              <a:rPr lang="de-DE" dirty="0" smtClean="0"/>
              <a:t>Begriffsdefinitionen 1</a:t>
            </a:r>
            <a:endParaRPr lang="de-DE" dirty="0"/>
          </a:p>
        </p:txBody>
      </p:sp>
      <p:sp>
        <p:nvSpPr>
          <p:cNvPr id="6" name="Textfeld 5"/>
          <p:cNvSpPr txBox="1"/>
          <p:nvPr/>
        </p:nvSpPr>
        <p:spPr>
          <a:xfrm>
            <a:off x="467544" y="1700808"/>
            <a:ext cx="8208912" cy="3933384"/>
          </a:xfrm>
          <a:prstGeom prst="rect">
            <a:avLst/>
          </a:prstGeom>
        </p:spPr>
        <p:txBody>
          <a:bodyPr vert="horz" lIns="91440" tIns="45720" rIns="91440" bIns="45720" rtlCol="0">
            <a:normAutofit/>
          </a:bodyPr>
          <a:lstStyle/>
          <a:p>
            <a:pPr marL="342900" indent="-342900">
              <a:spcBef>
                <a:spcPct val="20000"/>
              </a:spcBef>
              <a:buFont typeface="Arial" panose="020B0604020202020204" pitchFamily="34" charset="0"/>
              <a:buChar char="•"/>
            </a:pPr>
            <a:r>
              <a:rPr lang="de-DE" sz="2400" dirty="0" smtClean="0">
                <a:cs typeface="+mn-cs"/>
              </a:rPr>
              <a:t>Eine </a:t>
            </a:r>
            <a:r>
              <a:rPr lang="de-DE" sz="2400" b="1" dirty="0" smtClean="0">
                <a:cs typeface="+mn-cs"/>
              </a:rPr>
              <a:t>Person</a:t>
            </a:r>
            <a:r>
              <a:rPr lang="de-DE" sz="2400" dirty="0" smtClean="0">
                <a:cs typeface="+mn-cs"/>
              </a:rPr>
              <a:t> ist ein Individuum oder eine Identität, die von einem Individuum eingeführt wurde (entweder alleine oder in Gemeinschaft mit einem Individuum oder mehreren anderen Individuen).</a:t>
            </a:r>
          </a:p>
          <a:p>
            <a:pPr marL="342900" indent="-342900">
              <a:spcBef>
                <a:spcPct val="20000"/>
              </a:spcBef>
              <a:buFont typeface="Arial" panose="020B0604020202020204" pitchFamily="34" charset="0"/>
              <a:buChar char="•"/>
            </a:pPr>
            <a:r>
              <a:rPr lang="de-DE" sz="2400" dirty="0" smtClean="0">
                <a:cs typeface="+mn-cs"/>
              </a:rPr>
              <a:t>Dazu gehören natürliche Personen, Pseudonyme, Sammelpseudonyme, fiktive Personen und auch reale nicht-menschliche Entitäten</a:t>
            </a:r>
          </a:p>
          <a:p>
            <a:pPr marL="0" indent="0">
              <a:spcBef>
                <a:spcPct val="20000"/>
              </a:spcBef>
              <a:buFont typeface="Arial" panose="020B0604020202020204" pitchFamily="34" charset="0"/>
              <a:buNone/>
            </a:pPr>
            <a:endParaRPr lang="de-DE" sz="2400" dirty="0" smtClean="0">
              <a:cs typeface="+mn-cs"/>
            </a:endParaRPr>
          </a:p>
          <a:p>
            <a:pPr>
              <a:spcBef>
                <a:spcPct val="20000"/>
              </a:spcBef>
              <a:buFont typeface="Arial" panose="020B0604020202020204" pitchFamily="34" charset="0"/>
            </a:pPr>
            <a:endParaRPr lang="de-DE" sz="2400" dirty="0" smtClean="0">
              <a:cs typeface="+mn-cs"/>
            </a:endParaRPr>
          </a:p>
        </p:txBody>
      </p:sp>
    </p:spTree>
    <p:extLst>
      <p:ext uri="{BB962C8B-B14F-4D97-AF65-F5344CB8AC3E}">
        <p14:creationId xmlns:p14="http://schemas.microsoft.com/office/powerpoint/2010/main" val="18412477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914400" y="989856"/>
            <a:ext cx="8229600" cy="1143000"/>
          </a:xfrm>
        </p:spPr>
        <p:txBody>
          <a:bodyPr/>
          <a:lstStyle/>
          <a:p>
            <a:r>
              <a:rPr lang="de-DE" dirty="0" smtClean="0"/>
              <a:t>Exkurs: Adressen von Personen oder Körperschaften</a:t>
            </a:r>
            <a:endParaRPr lang="de-DE" dirty="0"/>
          </a:p>
        </p:txBody>
      </p:sp>
      <p:sp>
        <p:nvSpPr>
          <p:cNvPr id="3" name="Inhaltsplatzhalter 2"/>
          <p:cNvSpPr>
            <a:spLocks noGrp="1"/>
          </p:cNvSpPr>
          <p:nvPr>
            <p:ph type="body" sz="quarter" idx="4294967295"/>
          </p:nvPr>
        </p:nvSpPr>
        <p:spPr>
          <a:xfrm>
            <a:off x="1008063" y="2276475"/>
            <a:ext cx="8135937" cy="3816350"/>
          </a:xfrm>
        </p:spPr>
        <p:txBody>
          <a:bodyPr>
            <a:normAutofit/>
          </a:bodyPr>
          <a:lstStyle/>
          <a:p>
            <a:pPr marL="0" lvl="0" indent="0">
              <a:buNone/>
            </a:pPr>
            <a:r>
              <a:rPr lang="de-DE" dirty="0" smtClean="0"/>
              <a:t>Geregelt in RDA 9.12 (Personen) und 11.9 (Körperschaften)</a:t>
            </a:r>
            <a:br>
              <a:rPr lang="de-DE" dirty="0" smtClean="0"/>
            </a:br>
            <a:endParaRPr lang="de-DE" dirty="0" smtClean="0"/>
          </a:p>
          <a:p>
            <a:r>
              <a:rPr lang="de-DE" dirty="0" smtClean="0"/>
              <a:t>Post- oder E-Mail-Adressen von lebenden Personen werden nicht angegeben</a:t>
            </a:r>
          </a:p>
          <a:p>
            <a:r>
              <a:rPr lang="de-DE" dirty="0" smtClean="0"/>
              <a:t>bei Körperschaften kann die URL der Webseite wie bisher (im Feld 670) erfasst werden</a:t>
            </a:r>
            <a:endParaRPr lang="de-DE" dirty="0"/>
          </a:p>
        </p:txBody>
      </p:sp>
    </p:spTree>
    <p:extLst>
      <p:ext uri="{BB962C8B-B14F-4D97-AF65-F5344CB8AC3E}">
        <p14:creationId xmlns:p14="http://schemas.microsoft.com/office/powerpoint/2010/main" val="28844875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611560" y="917848"/>
            <a:ext cx="8229600" cy="1143000"/>
          </a:xfrm>
        </p:spPr>
        <p:txBody>
          <a:bodyPr/>
          <a:lstStyle/>
          <a:p>
            <a:r>
              <a:rPr lang="de-DE" dirty="0" smtClean="0"/>
              <a:t>Exkurs: Sprache der Person oder Familie</a:t>
            </a:r>
            <a:endParaRPr lang="de-DE" dirty="0"/>
          </a:p>
        </p:txBody>
      </p:sp>
      <p:sp>
        <p:nvSpPr>
          <p:cNvPr id="3" name="Inhaltsplatzhalter 2"/>
          <p:cNvSpPr>
            <a:spLocks noGrp="1"/>
          </p:cNvSpPr>
          <p:nvPr>
            <p:ph type="body" sz="quarter" idx="4294967295"/>
          </p:nvPr>
        </p:nvSpPr>
        <p:spPr>
          <a:xfrm>
            <a:off x="611560" y="2277070"/>
            <a:ext cx="8135937" cy="4032250"/>
          </a:xfrm>
        </p:spPr>
        <p:txBody>
          <a:bodyPr>
            <a:normAutofit/>
          </a:bodyPr>
          <a:lstStyle/>
          <a:p>
            <a:pPr marL="0" lvl="0" indent="0">
              <a:buNone/>
            </a:pPr>
            <a:r>
              <a:rPr lang="de-DE" dirty="0" smtClean="0"/>
              <a:t>Geregelt in RDA 9.14 (Personen), 10.8 (Familien)</a:t>
            </a:r>
          </a:p>
          <a:p>
            <a:pPr marL="0" lvl="0" indent="0">
              <a:buNone/>
            </a:pPr>
            <a:endParaRPr lang="de-DE" dirty="0"/>
          </a:p>
          <a:p>
            <a:pPr marL="0" lvl="0" indent="0">
              <a:buNone/>
            </a:pPr>
            <a:r>
              <a:rPr lang="de-DE" dirty="0" smtClean="0"/>
              <a:t>Sprachen werden wie bisher codiert erfasst; </a:t>
            </a:r>
            <a:br>
              <a:rPr lang="de-DE" dirty="0" smtClean="0"/>
            </a:br>
            <a:r>
              <a:rPr lang="de-DE" dirty="0" smtClean="0"/>
              <a:t>Liste der Sprachcodes ist weiterhin gültig</a:t>
            </a:r>
            <a:endParaRPr lang="de-DE" dirty="0"/>
          </a:p>
        </p:txBody>
      </p:sp>
    </p:spTree>
    <p:extLst>
      <p:ext uri="{BB962C8B-B14F-4D97-AF65-F5344CB8AC3E}">
        <p14:creationId xmlns:p14="http://schemas.microsoft.com/office/powerpoint/2010/main" val="39218254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395536" y="917848"/>
            <a:ext cx="8229600" cy="1143000"/>
          </a:xfrm>
        </p:spPr>
        <p:txBody>
          <a:bodyPr/>
          <a:lstStyle/>
          <a:p>
            <a:r>
              <a:rPr lang="de-DE" dirty="0" smtClean="0"/>
              <a:t>Exkurs: Tätigkeitsbereich der Person oder Körperschaft</a:t>
            </a:r>
            <a:endParaRPr lang="de-DE" dirty="0"/>
          </a:p>
        </p:txBody>
      </p:sp>
      <p:sp>
        <p:nvSpPr>
          <p:cNvPr id="3" name="Inhaltsplatzhalter 2"/>
          <p:cNvSpPr>
            <a:spLocks noGrp="1"/>
          </p:cNvSpPr>
          <p:nvPr>
            <p:ph type="body" sz="quarter" idx="4294967295"/>
          </p:nvPr>
        </p:nvSpPr>
        <p:spPr>
          <a:xfrm>
            <a:off x="611560" y="2276475"/>
            <a:ext cx="8135937" cy="3816350"/>
          </a:xfrm>
        </p:spPr>
        <p:txBody>
          <a:bodyPr>
            <a:normAutofit/>
          </a:bodyPr>
          <a:lstStyle/>
          <a:p>
            <a:pPr marL="0" lvl="0" indent="0">
              <a:buNone/>
            </a:pPr>
            <a:r>
              <a:rPr lang="de-DE" dirty="0" smtClean="0"/>
              <a:t>Geregelt in RDA 9.15 (Personen) und 11.10 (Körperschaften)</a:t>
            </a:r>
          </a:p>
          <a:p>
            <a:pPr marL="0" lvl="0" indent="0">
              <a:buNone/>
            </a:pPr>
            <a:endParaRPr lang="de-DE" dirty="0"/>
          </a:p>
          <a:p>
            <a:pPr marL="0" lvl="0" indent="0">
              <a:buNone/>
            </a:pPr>
            <a:r>
              <a:rPr lang="de-DE" dirty="0" smtClean="0"/>
              <a:t>Bei Personen können Tätigkeitsbereiche zusätzlich oder statt eines Berufs erfasst werden, möglichst als Link zum Sachschlagwort</a:t>
            </a:r>
          </a:p>
          <a:p>
            <a:pPr marL="0" lvl="0" indent="0">
              <a:buNone/>
            </a:pPr>
            <a:endParaRPr lang="de-DE" dirty="0"/>
          </a:p>
          <a:p>
            <a:pPr marL="0" lvl="0" indent="0">
              <a:buNone/>
            </a:pPr>
            <a:r>
              <a:rPr lang="de-DE" dirty="0" smtClean="0"/>
              <a:t>Bei Körperschaften wird der Tätigkeitsbereich nur in der Sacherschließung erfasst</a:t>
            </a:r>
          </a:p>
          <a:p>
            <a:pPr marL="0" lvl="0" indent="0">
              <a:buNone/>
            </a:pPr>
            <a:endParaRPr lang="de-DE" dirty="0"/>
          </a:p>
        </p:txBody>
      </p:sp>
    </p:spTree>
    <p:extLst>
      <p:ext uri="{BB962C8B-B14F-4D97-AF65-F5344CB8AC3E}">
        <p14:creationId xmlns:p14="http://schemas.microsoft.com/office/powerpoint/2010/main" val="36783260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611560" y="917848"/>
            <a:ext cx="8229600" cy="1143000"/>
          </a:xfrm>
        </p:spPr>
        <p:txBody>
          <a:bodyPr/>
          <a:lstStyle/>
          <a:p>
            <a:r>
              <a:rPr lang="de-DE" dirty="0" smtClean="0"/>
              <a:t>Exkurs: Geschichte der Familie oder Körperschaft</a:t>
            </a:r>
            <a:endParaRPr lang="de-DE" dirty="0"/>
          </a:p>
        </p:txBody>
      </p:sp>
      <p:sp>
        <p:nvSpPr>
          <p:cNvPr id="3" name="Inhaltsplatzhalter 2"/>
          <p:cNvSpPr>
            <a:spLocks noGrp="1"/>
          </p:cNvSpPr>
          <p:nvPr>
            <p:ph type="body" sz="quarter" idx="4294967295"/>
          </p:nvPr>
        </p:nvSpPr>
        <p:spPr>
          <a:xfrm>
            <a:off x="683568" y="2276475"/>
            <a:ext cx="8135937" cy="3816350"/>
          </a:xfrm>
        </p:spPr>
        <p:txBody>
          <a:bodyPr>
            <a:normAutofit/>
          </a:bodyPr>
          <a:lstStyle/>
          <a:p>
            <a:pPr marL="0" lvl="0" indent="0">
              <a:buNone/>
            </a:pPr>
            <a:r>
              <a:rPr lang="de-DE" dirty="0" smtClean="0"/>
              <a:t>Geregelt in RDA 10.9 (Familien) und 11.11 (Körperschaften)</a:t>
            </a:r>
          </a:p>
          <a:p>
            <a:pPr marL="0" lvl="0" indent="0">
              <a:buNone/>
            </a:pPr>
            <a:endParaRPr lang="de-DE" dirty="0"/>
          </a:p>
          <a:p>
            <a:pPr marL="0" lvl="0" indent="0">
              <a:buNone/>
            </a:pPr>
            <a:r>
              <a:rPr lang="de-DE" dirty="0" smtClean="0"/>
              <a:t>Die Angaben werden im GND-Datensatz als biografisch-historische Angaben erfasst; </a:t>
            </a:r>
            <a:br>
              <a:rPr lang="de-DE" dirty="0" smtClean="0"/>
            </a:br>
            <a:r>
              <a:rPr lang="de-DE" dirty="0" smtClean="0"/>
              <a:t>bei Körperschaften nur durch die Sacherschließung</a:t>
            </a:r>
            <a:endParaRPr lang="de-DE" dirty="0"/>
          </a:p>
        </p:txBody>
      </p:sp>
    </p:spTree>
    <p:extLst>
      <p:ext uri="{BB962C8B-B14F-4D97-AF65-F5344CB8AC3E}">
        <p14:creationId xmlns:p14="http://schemas.microsoft.com/office/powerpoint/2010/main" val="35169261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539552" y="989856"/>
            <a:ext cx="8229600" cy="1143000"/>
          </a:xfrm>
        </p:spPr>
        <p:txBody>
          <a:bodyPr/>
          <a:lstStyle/>
          <a:p>
            <a:r>
              <a:rPr lang="de-DE" dirty="0" smtClean="0"/>
              <a:t>Exkurs: </a:t>
            </a:r>
            <a:r>
              <a:rPr lang="de-DE" dirty="0" err="1" smtClean="0"/>
              <a:t>Identifikator</a:t>
            </a:r>
            <a:r>
              <a:rPr lang="de-DE" dirty="0" smtClean="0"/>
              <a:t> für die Person / Familie / Körperschaft</a:t>
            </a:r>
            <a:endParaRPr lang="de-DE" dirty="0"/>
          </a:p>
        </p:txBody>
      </p:sp>
      <p:sp>
        <p:nvSpPr>
          <p:cNvPr id="3" name="Inhaltsplatzhalter 2"/>
          <p:cNvSpPr>
            <a:spLocks noGrp="1"/>
          </p:cNvSpPr>
          <p:nvPr>
            <p:ph type="body" sz="quarter" idx="4294967295"/>
          </p:nvPr>
        </p:nvSpPr>
        <p:spPr>
          <a:xfrm>
            <a:off x="683568" y="2276475"/>
            <a:ext cx="8135937" cy="3816350"/>
          </a:xfrm>
        </p:spPr>
        <p:txBody>
          <a:bodyPr>
            <a:normAutofit/>
          </a:bodyPr>
          <a:lstStyle/>
          <a:p>
            <a:pPr marL="0" lvl="0" indent="0">
              <a:buNone/>
            </a:pPr>
            <a:r>
              <a:rPr lang="de-DE" dirty="0" smtClean="0"/>
              <a:t>Geregelt in RDA 9.18 (Personen), 10.10 (Familien), 11.12 (Körperschaften)</a:t>
            </a:r>
          </a:p>
          <a:p>
            <a:pPr marL="0" lvl="0" indent="0">
              <a:buNone/>
            </a:pPr>
            <a:endParaRPr lang="de-DE" dirty="0"/>
          </a:p>
          <a:p>
            <a:pPr marL="0" lvl="0" indent="0">
              <a:buNone/>
            </a:pPr>
            <a:r>
              <a:rPr lang="de-DE" dirty="0" smtClean="0"/>
              <a:t>Die GND-Identifikationsnummer wird automatisch vergeben und dient als </a:t>
            </a:r>
            <a:r>
              <a:rPr lang="de-DE" dirty="0" err="1" smtClean="0"/>
              <a:t>Identifikator</a:t>
            </a:r>
            <a:r>
              <a:rPr lang="de-DE" dirty="0" smtClean="0"/>
              <a:t> für die Entität</a:t>
            </a:r>
            <a:endParaRPr lang="de-DE" dirty="0"/>
          </a:p>
        </p:txBody>
      </p:sp>
    </p:spTree>
    <p:extLst>
      <p:ext uri="{BB962C8B-B14F-4D97-AF65-F5344CB8AC3E}">
        <p14:creationId xmlns:p14="http://schemas.microsoft.com/office/powerpoint/2010/main" val="34028146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914400" y="620167"/>
            <a:ext cx="8229600" cy="936625"/>
          </a:xfrm>
        </p:spPr>
        <p:txBody>
          <a:bodyPr/>
          <a:lstStyle/>
          <a:p>
            <a:r>
              <a:rPr lang="de-DE" dirty="0" smtClean="0"/>
              <a:t>Exkurs: Informationsquellen 1</a:t>
            </a:r>
            <a:endParaRPr lang="de-DE" dirty="0"/>
          </a:p>
        </p:txBody>
      </p:sp>
      <p:sp>
        <p:nvSpPr>
          <p:cNvPr id="3" name="Inhaltsplatzhalter 2"/>
          <p:cNvSpPr>
            <a:spLocks noGrp="1"/>
          </p:cNvSpPr>
          <p:nvPr>
            <p:ph type="body" sz="quarter" idx="4294967295"/>
          </p:nvPr>
        </p:nvSpPr>
        <p:spPr>
          <a:xfrm>
            <a:off x="0" y="1556593"/>
            <a:ext cx="8892480" cy="5184775"/>
          </a:xfrm>
        </p:spPr>
        <p:txBody>
          <a:bodyPr>
            <a:normAutofit lnSpcReduction="10000"/>
          </a:bodyPr>
          <a:lstStyle/>
          <a:p>
            <a:pPr lvl="0"/>
            <a:r>
              <a:rPr lang="de-DE" dirty="0"/>
              <a:t>Namen und identifizierende Merkmale von Personen / Familien / Körperschaften können grundsätzlich jeder Quelle entnommen werden. </a:t>
            </a:r>
          </a:p>
          <a:p>
            <a:pPr lvl="0"/>
            <a:r>
              <a:rPr lang="de-DE" dirty="0"/>
              <a:t>Für die </a:t>
            </a:r>
            <a:r>
              <a:rPr lang="de-DE" b="1" dirty="0"/>
              <a:t>Wahl des bevorzugten Namens</a:t>
            </a:r>
            <a:r>
              <a:rPr lang="de-DE" dirty="0"/>
              <a:t> sind mit ganz wenigen Ausnahmen als Quelle Ressourcen maßgeblich, die mit der Person / Familie </a:t>
            </a:r>
            <a:r>
              <a:rPr lang="de-DE" dirty="0" smtClean="0"/>
              <a:t>/ Körperschaft </a:t>
            </a:r>
            <a:r>
              <a:rPr lang="de-DE" dirty="0"/>
              <a:t>in Verbindung stehen. </a:t>
            </a:r>
            <a:r>
              <a:rPr lang="de-DE" dirty="0" smtClean="0"/>
              <a:t/>
            </a:r>
            <a:br>
              <a:rPr lang="de-DE" dirty="0" smtClean="0"/>
            </a:br>
            <a:r>
              <a:rPr lang="de-DE" dirty="0" smtClean="0"/>
              <a:t>Das </a:t>
            </a:r>
            <a:r>
              <a:rPr lang="de-DE" dirty="0"/>
              <a:t>können </a:t>
            </a:r>
            <a:r>
              <a:rPr lang="de-DE" b="1" dirty="0"/>
              <a:t>Vorlagen</a:t>
            </a:r>
            <a:r>
              <a:rPr lang="de-DE" dirty="0"/>
              <a:t> sein (wenn die Person / Familie / Körperschaft in verantwortlicher Funktion daran mitgearbeitet hat) oder auch externe Ressourcen wie z. B. </a:t>
            </a:r>
            <a:r>
              <a:rPr lang="de-DE" b="1" dirty="0"/>
              <a:t>Homepages</a:t>
            </a:r>
            <a:r>
              <a:rPr lang="de-DE" dirty="0"/>
              <a:t>. </a:t>
            </a:r>
            <a:r>
              <a:rPr lang="de-DE" dirty="0" smtClean="0"/>
              <a:t/>
            </a:r>
            <a:br>
              <a:rPr lang="de-DE" dirty="0" smtClean="0"/>
            </a:br>
            <a:r>
              <a:rPr lang="de-DE" dirty="0" smtClean="0"/>
              <a:t>Nachgeordnet </a:t>
            </a:r>
            <a:r>
              <a:rPr lang="de-DE" dirty="0"/>
              <a:t>bzw. dann, wenn diese maßgeblichen Quellen nicht verfügbar sind, werden andere Quellen einschließlich </a:t>
            </a:r>
            <a:r>
              <a:rPr lang="de-DE" b="1" dirty="0"/>
              <a:t>Nachschlagewerken</a:t>
            </a:r>
            <a:r>
              <a:rPr lang="de-DE" dirty="0"/>
              <a:t> verwendet</a:t>
            </a:r>
            <a:r>
              <a:rPr lang="de-DE" dirty="0" smtClean="0"/>
              <a:t>.</a:t>
            </a:r>
            <a:endParaRPr lang="de-DE" dirty="0"/>
          </a:p>
        </p:txBody>
      </p:sp>
    </p:spTree>
    <p:extLst>
      <p:ext uri="{BB962C8B-B14F-4D97-AF65-F5344CB8AC3E}">
        <p14:creationId xmlns:p14="http://schemas.microsoft.com/office/powerpoint/2010/main" val="38292004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914400" y="549275"/>
            <a:ext cx="8229600" cy="1143000"/>
          </a:xfrm>
        </p:spPr>
        <p:txBody>
          <a:bodyPr/>
          <a:lstStyle/>
          <a:p>
            <a:r>
              <a:rPr lang="de-DE" dirty="0" smtClean="0"/>
              <a:t>Exkurs: Informationsquellen 2</a:t>
            </a:r>
            <a:endParaRPr lang="de-DE" dirty="0"/>
          </a:p>
        </p:txBody>
      </p:sp>
      <p:sp>
        <p:nvSpPr>
          <p:cNvPr id="3" name="Inhaltsplatzhalter 2"/>
          <p:cNvSpPr>
            <a:spLocks noGrp="1"/>
          </p:cNvSpPr>
          <p:nvPr>
            <p:ph type="body" sz="quarter" idx="4294967295"/>
          </p:nvPr>
        </p:nvSpPr>
        <p:spPr>
          <a:xfrm>
            <a:off x="325065" y="1844674"/>
            <a:ext cx="8207375" cy="4752677"/>
          </a:xfrm>
        </p:spPr>
        <p:txBody>
          <a:bodyPr>
            <a:normAutofit/>
          </a:bodyPr>
          <a:lstStyle/>
          <a:p>
            <a:pPr lvl="0"/>
            <a:r>
              <a:rPr lang="de-DE" dirty="0"/>
              <a:t>Die </a:t>
            </a:r>
            <a:r>
              <a:rPr lang="de-DE" b="1" dirty="0"/>
              <a:t>Vorlage als Informationsquelle</a:t>
            </a:r>
            <a:r>
              <a:rPr lang="de-DE" dirty="0"/>
              <a:t> wird in RDA 2.2.2 beschrieben. Die bevorzugten Informationsquellen sind Teil der Ressource selbst, die erfasst wird. Das kann die gesamte Ressource sein oder auch je nach Medientyp ein Teil (einzelne Blätter, Behältnis, Titelbildschirm, Metadaten in Audiofiles</a:t>
            </a:r>
            <a:r>
              <a:rPr lang="de-DE" dirty="0" smtClean="0"/>
              <a:t>)</a:t>
            </a:r>
            <a:endParaRPr lang="de-DE" dirty="0"/>
          </a:p>
          <a:p>
            <a:pPr lvl="0"/>
            <a:r>
              <a:rPr lang="de-DE" dirty="0"/>
              <a:t>An einigen RDA-Stellen werden Einzelheiten, z. B. für Körperschaften, in Erläuterungen und Erfassungshilfen dargestellt.</a:t>
            </a:r>
          </a:p>
          <a:p>
            <a:pPr marL="0" indent="0">
              <a:buNone/>
            </a:pPr>
            <a:endParaRPr lang="de-DE" dirty="0"/>
          </a:p>
        </p:txBody>
      </p:sp>
    </p:spTree>
    <p:extLst>
      <p:ext uri="{BB962C8B-B14F-4D97-AF65-F5344CB8AC3E}">
        <p14:creationId xmlns:p14="http://schemas.microsoft.com/office/powerpoint/2010/main" val="13507919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914400" y="549275"/>
            <a:ext cx="8229600" cy="1143000"/>
          </a:xfrm>
        </p:spPr>
        <p:txBody>
          <a:bodyPr/>
          <a:lstStyle/>
          <a:p>
            <a:r>
              <a:rPr lang="de-DE" dirty="0" smtClean="0"/>
              <a:t>Exkurs: Informationsquellen 3</a:t>
            </a:r>
            <a:endParaRPr lang="de-DE" dirty="0"/>
          </a:p>
        </p:txBody>
      </p:sp>
      <p:sp>
        <p:nvSpPr>
          <p:cNvPr id="3" name="Inhaltsplatzhalter 2"/>
          <p:cNvSpPr>
            <a:spLocks noGrp="1"/>
          </p:cNvSpPr>
          <p:nvPr>
            <p:ph type="body" sz="quarter" idx="4294967295"/>
          </p:nvPr>
        </p:nvSpPr>
        <p:spPr>
          <a:xfrm>
            <a:off x="576064" y="1844675"/>
            <a:ext cx="7740352" cy="3888581"/>
          </a:xfrm>
        </p:spPr>
        <p:txBody>
          <a:bodyPr>
            <a:normAutofit/>
          </a:bodyPr>
          <a:lstStyle/>
          <a:p>
            <a:pPr marL="0" indent="0">
              <a:buNone/>
            </a:pPr>
            <a:r>
              <a:rPr lang="de-DE" dirty="0" smtClean="0"/>
              <a:t>Als </a:t>
            </a:r>
            <a:r>
              <a:rPr lang="de-DE" b="1" dirty="0" smtClean="0"/>
              <a:t>Quelle für abweichende Namen</a:t>
            </a:r>
            <a:r>
              <a:rPr lang="de-DE" dirty="0" smtClean="0"/>
              <a:t> können außerdem benutzt werden:</a:t>
            </a:r>
          </a:p>
          <a:p>
            <a:r>
              <a:rPr lang="en-US" dirty="0" err="1" smtClean="0"/>
              <a:t>Namen</a:t>
            </a:r>
            <a:r>
              <a:rPr lang="en-US" dirty="0" smtClean="0"/>
              <a:t> </a:t>
            </a:r>
            <a:r>
              <a:rPr lang="en-US" dirty="0" err="1" smtClean="0"/>
              <a:t>aus</a:t>
            </a:r>
            <a:r>
              <a:rPr lang="en-US" dirty="0" smtClean="0"/>
              <a:t> </a:t>
            </a:r>
            <a:r>
              <a:rPr lang="en-US" dirty="0" err="1" smtClean="0"/>
              <a:t>Ressourcen</a:t>
            </a:r>
            <a:r>
              <a:rPr lang="en-US" dirty="0" smtClean="0"/>
              <a:t>, die </a:t>
            </a:r>
            <a:r>
              <a:rPr lang="en-US" dirty="0" err="1" smtClean="0"/>
              <a:t>mit</a:t>
            </a:r>
            <a:r>
              <a:rPr lang="en-US" dirty="0" smtClean="0"/>
              <a:t> der Person / </a:t>
            </a:r>
            <a:r>
              <a:rPr lang="en-US" dirty="0" err="1" smtClean="0"/>
              <a:t>Familie</a:t>
            </a:r>
            <a:r>
              <a:rPr lang="en-US" dirty="0" smtClean="0"/>
              <a:t> / </a:t>
            </a:r>
            <a:r>
              <a:rPr lang="en-US" dirty="0" err="1" smtClean="0"/>
              <a:t>Körperschaft</a:t>
            </a:r>
            <a:r>
              <a:rPr lang="en-US" dirty="0" smtClean="0"/>
              <a:t> in </a:t>
            </a:r>
            <a:r>
              <a:rPr lang="en-US" dirty="0" err="1" smtClean="0"/>
              <a:t>Verbindung</a:t>
            </a:r>
            <a:r>
              <a:rPr lang="en-US" dirty="0" smtClean="0"/>
              <a:t> </a:t>
            </a:r>
            <a:r>
              <a:rPr lang="en-US" dirty="0" err="1" smtClean="0"/>
              <a:t>stehen</a:t>
            </a:r>
            <a:endParaRPr lang="en-US" dirty="0" smtClean="0"/>
          </a:p>
          <a:p>
            <a:r>
              <a:rPr lang="en-US" dirty="0" err="1" smtClean="0"/>
              <a:t>Namen</a:t>
            </a:r>
            <a:r>
              <a:rPr lang="en-US" dirty="0" smtClean="0"/>
              <a:t> </a:t>
            </a:r>
            <a:r>
              <a:rPr lang="en-US" dirty="0" err="1" smtClean="0"/>
              <a:t>aus</a:t>
            </a:r>
            <a:r>
              <a:rPr lang="en-US" dirty="0" smtClean="0"/>
              <a:t> </a:t>
            </a:r>
            <a:r>
              <a:rPr lang="en-US" dirty="0" err="1" smtClean="0"/>
              <a:t>Nachschlagewerken</a:t>
            </a:r>
            <a:endParaRPr lang="en-US" dirty="0"/>
          </a:p>
          <a:p>
            <a:r>
              <a:rPr lang="en-US" dirty="0" err="1" smtClean="0"/>
              <a:t>Namen</a:t>
            </a:r>
            <a:r>
              <a:rPr lang="en-US" dirty="0" smtClean="0"/>
              <a:t>, die </a:t>
            </a:r>
            <a:r>
              <a:rPr lang="en-US" dirty="0" err="1" smtClean="0"/>
              <a:t>ein</a:t>
            </a:r>
            <a:r>
              <a:rPr lang="en-US" dirty="0" smtClean="0"/>
              <a:t> </a:t>
            </a:r>
            <a:r>
              <a:rPr lang="en-US" dirty="0" err="1" smtClean="0"/>
              <a:t>Benutzer</a:t>
            </a:r>
            <a:r>
              <a:rPr lang="en-US" dirty="0" smtClean="0"/>
              <a:t> </a:t>
            </a:r>
            <a:r>
              <a:rPr lang="en-US" dirty="0" err="1" smtClean="0"/>
              <a:t>bei</a:t>
            </a:r>
            <a:r>
              <a:rPr lang="en-US" dirty="0" smtClean="0"/>
              <a:t> der </a:t>
            </a:r>
            <a:r>
              <a:rPr lang="en-US" dirty="0" err="1" smtClean="0"/>
              <a:t>Suche</a:t>
            </a:r>
            <a:r>
              <a:rPr lang="en-US" dirty="0" smtClean="0"/>
              <a:t> </a:t>
            </a:r>
            <a:r>
              <a:rPr lang="en-US" dirty="0" err="1" smtClean="0"/>
              <a:t>verwenden</a:t>
            </a:r>
            <a:r>
              <a:rPr lang="en-US" dirty="0" smtClean="0"/>
              <a:t> </a:t>
            </a:r>
            <a:r>
              <a:rPr lang="en-US" dirty="0" err="1" smtClean="0"/>
              <a:t>könnte</a:t>
            </a:r>
            <a:endParaRPr lang="en-US" dirty="0"/>
          </a:p>
          <a:p>
            <a:pPr marL="0" indent="0">
              <a:buNone/>
            </a:pPr>
            <a:endParaRPr lang="de-DE" dirty="0"/>
          </a:p>
        </p:txBody>
      </p:sp>
    </p:spTree>
    <p:extLst>
      <p:ext uri="{BB962C8B-B14F-4D97-AF65-F5344CB8AC3E}">
        <p14:creationId xmlns:p14="http://schemas.microsoft.com/office/powerpoint/2010/main" val="18905197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67544" y="629816"/>
            <a:ext cx="8229600" cy="1143000"/>
          </a:xfrm>
        </p:spPr>
        <p:txBody>
          <a:bodyPr/>
          <a:lstStyle/>
          <a:p>
            <a:r>
              <a:rPr lang="de-DE" dirty="0" smtClean="0"/>
              <a:t>Kennzeichnung neuer Normdatensätze</a:t>
            </a:r>
            <a:endParaRPr lang="de-DE" dirty="0"/>
          </a:p>
        </p:txBody>
      </p:sp>
      <p:sp>
        <p:nvSpPr>
          <p:cNvPr id="3" name="Inhaltsplatzhalter 2"/>
          <p:cNvSpPr>
            <a:spLocks noGrp="1"/>
          </p:cNvSpPr>
          <p:nvPr>
            <p:ph type="body" sz="quarter" idx="4294967295"/>
          </p:nvPr>
        </p:nvSpPr>
        <p:spPr>
          <a:xfrm>
            <a:off x="541089" y="1916113"/>
            <a:ext cx="8207375" cy="4176712"/>
          </a:xfrm>
        </p:spPr>
        <p:txBody>
          <a:bodyPr>
            <a:normAutofit lnSpcReduction="10000"/>
          </a:bodyPr>
          <a:lstStyle/>
          <a:p>
            <a:pPr marL="0" indent="0">
              <a:buNone/>
            </a:pPr>
            <a:r>
              <a:rPr lang="de-DE" dirty="0" smtClean="0"/>
              <a:t>Neue RDA-gemäße Normdatensätze werden in der GND gekennzeichnet:</a:t>
            </a:r>
          </a:p>
          <a:p>
            <a:pPr marL="0" indent="0">
              <a:buNone/>
            </a:pPr>
            <a:r>
              <a:rPr lang="de-DE" dirty="0" smtClean="0"/>
              <a:t>Ab dem 01.07.2014 (</a:t>
            </a:r>
            <a:r>
              <a:rPr lang="de-DE" dirty="0" smtClean="0">
                <a:solidFill>
                  <a:srgbClr val="FF0000"/>
                </a:solidFill>
              </a:rPr>
              <a:t>Erfassung nur in PICA möglich</a:t>
            </a:r>
            <a:r>
              <a:rPr lang="de-DE" dirty="0" smtClean="0"/>
              <a:t>)</a:t>
            </a:r>
          </a:p>
          <a:p>
            <a:pPr marL="0" indent="0">
              <a:buNone/>
            </a:pPr>
            <a:r>
              <a:rPr lang="de-DE" b="1" dirty="0" smtClean="0"/>
              <a:t>040 </a:t>
            </a:r>
            <a:r>
              <a:rPr lang="de-DE" b="1" dirty="0" smtClean="0">
                <a:solidFill>
                  <a:srgbClr val="C00000"/>
                </a:solidFill>
              </a:rPr>
              <a:t>$</a:t>
            </a:r>
            <a:r>
              <a:rPr lang="de-DE" b="1" dirty="0" err="1" smtClean="0">
                <a:solidFill>
                  <a:srgbClr val="C00000"/>
                </a:solidFill>
              </a:rPr>
              <a:t>e</a:t>
            </a:r>
            <a:r>
              <a:rPr lang="de-DE" b="1" dirty="0" err="1" smtClean="0"/>
              <a:t>rda</a:t>
            </a:r>
            <a:endParaRPr lang="de-DE" b="1" dirty="0" smtClean="0"/>
          </a:p>
          <a:p>
            <a:pPr marL="0" indent="0">
              <a:buNone/>
            </a:pPr>
            <a:endParaRPr lang="de-DE" b="1" dirty="0" smtClean="0"/>
          </a:p>
          <a:p>
            <a:pPr marL="0" indent="0">
              <a:buNone/>
            </a:pPr>
            <a:r>
              <a:rPr lang="de-DE" dirty="0" smtClean="0"/>
              <a:t>Deshalb zusätzlich bis zum 15.09.2014:</a:t>
            </a:r>
          </a:p>
          <a:p>
            <a:pPr marL="0" indent="0">
              <a:buNone/>
            </a:pPr>
            <a:r>
              <a:rPr lang="de-DE" b="1" dirty="0" smtClean="0"/>
              <a:t>667 </a:t>
            </a:r>
            <a:r>
              <a:rPr lang="de-DE" b="1" dirty="0" err="1" smtClean="0"/>
              <a:t>rda</a:t>
            </a:r>
            <a:r>
              <a:rPr lang="de-DE" b="1" dirty="0" smtClean="0"/>
              <a:t/>
            </a:r>
            <a:br>
              <a:rPr lang="de-DE" b="1" dirty="0" smtClean="0"/>
            </a:br>
            <a:endParaRPr lang="de-DE" b="1" dirty="0" smtClean="0"/>
          </a:p>
          <a:p>
            <a:pPr marL="0" indent="0">
              <a:buNone/>
            </a:pPr>
            <a:r>
              <a:rPr lang="de-DE" dirty="0" smtClean="0"/>
              <a:t>(ab dem 16.09. kann das Feld 040 über die ONS ausgeliefert werden)</a:t>
            </a:r>
          </a:p>
        </p:txBody>
      </p:sp>
    </p:spTree>
    <p:extLst>
      <p:ext uri="{BB962C8B-B14F-4D97-AF65-F5344CB8AC3E}">
        <p14:creationId xmlns:p14="http://schemas.microsoft.com/office/powerpoint/2010/main" val="33821615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539552" y="764704"/>
            <a:ext cx="8229600" cy="1143000"/>
          </a:xfrm>
        </p:spPr>
        <p:txBody>
          <a:bodyPr/>
          <a:lstStyle/>
          <a:p>
            <a:r>
              <a:rPr lang="de-DE" dirty="0" smtClean="0"/>
              <a:t>Kennzeichnung von nach RDA bearbeiteten Normdatensätzen 1</a:t>
            </a:r>
            <a:endParaRPr lang="de-DE" dirty="0"/>
          </a:p>
        </p:txBody>
      </p:sp>
      <p:sp>
        <p:nvSpPr>
          <p:cNvPr id="3" name="Inhaltsplatzhalter 2"/>
          <p:cNvSpPr>
            <a:spLocks noGrp="1"/>
          </p:cNvSpPr>
          <p:nvPr>
            <p:ph type="body" sz="quarter" idx="4294967295"/>
          </p:nvPr>
        </p:nvSpPr>
        <p:spPr>
          <a:xfrm>
            <a:off x="541089" y="2205038"/>
            <a:ext cx="8207375" cy="3887787"/>
          </a:xfrm>
        </p:spPr>
        <p:txBody>
          <a:bodyPr/>
          <a:lstStyle/>
          <a:p>
            <a:pPr marL="0" indent="0">
              <a:buNone/>
            </a:pPr>
            <a:r>
              <a:rPr lang="de-DE" dirty="0" smtClean="0"/>
              <a:t>Redaktionell überarbeitete Normdatensätze sollen ebenfalls die Kennzeichnung in 040 / 667 erhalten.</a:t>
            </a:r>
          </a:p>
          <a:p>
            <a:pPr marL="0" indent="0">
              <a:buNone/>
            </a:pPr>
            <a:r>
              <a:rPr lang="de-DE" dirty="0" smtClean="0"/>
              <a:t>Damit soll die Nachnutzung in den Fällen erleichtert werden, wenn der bevorzugte Namen nach RDA ggf. von dem bisherigen bevorzugten Namen abweicht.</a:t>
            </a:r>
          </a:p>
          <a:p>
            <a:pPr marL="0" indent="0">
              <a:buNone/>
            </a:pPr>
            <a:r>
              <a:rPr lang="de-DE" dirty="0" smtClean="0"/>
              <a:t>Datensätze sollen aber nicht an die Redaktion gemeldet werden, wenn der bisherige bevorzugte Name nach RDA richtig ist!</a:t>
            </a:r>
          </a:p>
        </p:txBody>
      </p:sp>
    </p:spTree>
    <p:extLst>
      <p:ext uri="{BB962C8B-B14F-4D97-AF65-F5344CB8AC3E}">
        <p14:creationId xmlns:p14="http://schemas.microsoft.com/office/powerpoint/2010/main" val="36234837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type="body" sz="quarter" idx="4294967295"/>
          </p:nvPr>
        </p:nvSpPr>
        <p:spPr>
          <a:xfrm>
            <a:off x="288032" y="1844824"/>
            <a:ext cx="8964488" cy="3744416"/>
          </a:xfrm>
        </p:spPr>
        <p:txBody>
          <a:bodyPr>
            <a:normAutofit/>
          </a:bodyPr>
          <a:lstStyle/>
          <a:p>
            <a:r>
              <a:rPr lang="de-DE" dirty="0" smtClean="0"/>
              <a:t>Eine </a:t>
            </a:r>
            <a:r>
              <a:rPr lang="de-DE" b="1" dirty="0" smtClean="0"/>
              <a:t>Familie </a:t>
            </a:r>
            <a:r>
              <a:rPr lang="de-DE" dirty="0" smtClean="0"/>
              <a:t>besteht aus zwei oder mehr </a:t>
            </a:r>
            <a:r>
              <a:rPr lang="de-DE" dirty="0"/>
              <a:t>Personen, die durch Geburt, Heirat, Adoption, eingetragene Lebenspartnerschaft oder einen ähnlichen Rechtsstatus miteinander in Beziehung stehen oder die sich auf andere Weise als Familie präsentieren. </a:t>
            </a:r>
            <a:endParaRPr lang="de-DE" dirty="0" smtClean="0"/>
          </a:p>
          <a:p>
            <a:endParaRPr lang="de-DE" dirty="0" smtClean="0"/>
          </a:p>
          <a:p>
            <a:r>
              <a:rPr lang="de-DE" dirty="0" smtClean="0"/>
              <a:t>Die Entscheidung, wann Familien für die Erschließung zu berücksichtigen sind, ist unabhängig von der Anzahl der Familienmitglieder.</a:t>
            </a:r>
            <a:endParaRPr lang="de-DE" dirty="0"/>
          </a:p>
        </p:txBody>
      </p:sp>
      <p:sp>
        <p:nvSpPr>
          <p:cNvPr id="6" name="Titel 4"/>
          <p:cNvSpPr txBox="1">
            <a:spLocks/>
          </p:cNvSpPr>
          <p:nvPr/>
        </p:nvSpPr>
        <p:spPr>
          <a:xfrm>
            <a:off x="2411760" y="908720"/>
            <a:ext cx="4824536" cy="76470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3200" b="0" i="0" u="none" strike="noStrike" kern="1200" cap="none" spc="0" normalizeH="0" baseline="0" noProof="0" dirty="0" smtClean="0">
                <a:ln>
                  <a:noFill/>
                </a:ln>
                <a:solidFill>
                  <a:schemeClr val="tx1"/>
                </a:solidFill>
                <a:effectLst/>
                <a:uLnTx/>
                <a:uFillTx/>
                <a:latin typeface="Verdana" panose="020B0604030504040204" pitchFamily="34" charset="0"/>
                <a:ea typeface="+mj-ea"/>
                <a:cs typeface="+mj-cs"/>
              </a:rPr>
              <a:t>Begriffsdefinitionen 2</a:t>
            </a:r>
            <a:endParaRPr kumimoji="0" lang="de-DE" sz="3200" b="0" i="0" u="none" strike="noStrike" kern="1200" cap="none" spc="0" normalizeH="0" baseline="0" noProof="0" dirty="0">
              <a:ln>
                <a:noFill/>
              </a:ln>
              <a:solidFill>
                <a:schemeClr val="tx1"/>
              </a:solidFill>
              <a:effectLst/>
              <a:uLnTx/>
              <a:uFillTx/>
              <a:latin typeface="Verdana" panose="020B0604030504040204" pitchFamily="34" charset="0"/>
              <a:ea typeface="+mj-ea"/>
              <a:cs typeface="+mj-cs"/>
            </a:endParaRPr>
          </a:p>
        </p:txBody>
      </p:sp>
    </p:spTree>
    <p:extLst>
      <p:ext uri="{BB962C8B-B14F-4D97-AF65-F5344CB8AC3E}">
        <p14:creationId xmlns:p14="http://schemas.microsoft.com/office/powerpoint/2010/main" val="20503507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type="body" sz="quarter" idx="4294967295"/>
          </p:nvPr>
        </p:nvSpPr>
        <p:spPr>
          <a:xfrm>
            <a:off x="685105" y="2205038"/>
            <a:ext cx="8207375" cy="4103687"/>
          </a:xfrm>
        </p:spPr>
        <p:txBody>
          <a:bodyPr>
            <a:normAutofit fontScale="92500" lnSpcReduction="10000"/>
          </a:bodyPr>
          <a:lstStyle/>
          <a:p>
            <a:pPr marL="0" indent="0">
              <a:buNone/>
            </a:pPr>
            <a:r>
              <a:rPr lang="de-DE" sz="2000" b="1" dirty="0" smtClean="0"/>
              <a:t>Betrifft bei Personen:</a:t>
            </a:r>
            <a:r>
              <a:rPr lang="de-DE" sz="2000" dirty="0" smtClean="0"/>
              <a:t>		</a:t>
            </a:r>
            <a:r>
              <a:rPr lang="de-DE" sz="2000" b="1" dirty="0" smtClean="0"/>
              <a:t>wer korrigiert:</a:t>
            </a:r>
            <a:r>
              <a:rPr lang="de-DE" sz="2000" dirty="0" smtClean="0"/>
              <a:t/>
            </a:r>
            <a:br>
              <a:rPr lang="de-DE" sz="2000" dirty="0" smtClean="0"/>
            </a:br>
            <a:endParaRPr lang="de-DE" sz="2000" dirty="0" smtClean="0"/>
          </a:p>
          <a:p>
            <a:r>
              <a:rPr lang="de-DE" sz="2000" dirty="0" smtClean="0"/>
              <a:t>Pseudonyme			alle Redaktionen</a:t>
            </a:r>
          </a:p>
          <a:p>
            <a:r>
              <a:rPr lang="de-DE" sz="2000" dirty="0"/>
              <a:t>Notnamen			</a:t>
            </a:r>
            <a:r>
              <a:rPr lang="de-DE" sz="2000" dirty="0" smtClean="0"/>
              <a:t>	alle </a:t>
            </a:r>
            <a:r>
              <a:rPr lang="de-DE" sz="2000" dirty="0"/>
              <a:t>Redaktionen	</a:t>
            </a:r>
          </a:p>
          <a:p>
            <a:r>
              <a:rPr lang="de-DE" sz="2000" dirty="0" smtClean="0"/>
              <a:t>Adlige				alle Redaktionen</a:t>
            </a:r>
          </a:p>
          <a:p>
            <a:r>
              <a:rPr lang="de-DE" sz="2000" dirty="0" smtClean="0"/>
              <a:t>Personen des Altertums		BSB-Redaktion</a:t>
            </a:r>
          </a:p>
          <a:p>
            <a:r>
              <a:rPr lang="de-DE" sz="2000" dirty="0" smtClean="0"/>
              <a:t>Personen des Mittelalters		BSB-Redaktion</a:t>
            </a:r>
          </a:p>
          <a:p>
            <a:r>
              <a:rPr lang="de-DE" sz="2000" dirty="0" smtClean="0"/>
              <a:t>Religiöse Personen			BVB-Redaktion  						(UB Augsburg)</a:t>
            </a:r>
          </a:p>
          <a:p>
            <a:r>
              <a:rPr lang="de-DE" sz="2000" dirty="0" smtClean="0"/>
              <a:t>Geistliche Würdenträger		BVB-Redaktion  						(UB Augsburg)</a:t>
            </a:r>
          </a:p>
          <a:p>
            <a:r>
              <a:rPr lang="de-DE" sz="2000" dirty="0" smtClean="0"/>
              <a:t>Heilige, Selige			BVB-Redaktion  						(UB Augsburg)</a:t>
            </a:r>
          </a:p>
        </p:txBody>
      </p:sp>
      <p:sp>
        <p:nvSpPr>
          <p:cNvPr id="5" name="Titel 1"/>
          <p:cNvSpPr txBox="1">
            <a:spLocks/>
          </p:cNvSpPr>
          <p:nvPr/>
        </p:nvSpPr>
        <p:spPr>
          <a:xfrm>
            <a:off x="518864" y="764704"/>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3200" b="0" i="0" u="none" strike="noStrike" kern="1200" cap="none" spc="0" normalizeH="0" baseline="0" noProof="0" dirty="0" smtClean="0">
                <a:ln>
                  <a:noFill/>
                </a:ln>
                <a:solidFill>
                  <a:schemeClr val="tx1"/>
                </a:solidFill>
                <a:effectLst/>
                <a:uLnTx/>
                <a:uFillTx/>
                <a:latin typeface="Verdana" panose="020B0604030504040204" pitchFamily="34" charset="0"/>
                <a:ea typeface="+mj-ea"/>
                <a:cs typeface="+mj-cs"/>
              </a:rPr>
              <a:t>Kennzeichnung von nach RDA bearbeiteten Normdatensätzen 2</a:t>
            </a:r>
            <a:endParaRPr kumimoji="0" lang="de-DE" sz="3200" b="0" i="0" u="none" strike="noStrike" kern="1200" cap="none" spc="0" normalizeH="0" baseline="0" noProof="0" dirty="0">
              <a:ln>
                <a:noFill/>
              </a:ln>
              <a:solidFill>
                <a:schemeClr val="tx1"/>
              </a:solidFill>
              <a:effectLst/>
              <a:uLnTx/>
              <a:uFillTx/>
              <a:latin typeface="Verdana" panose="020B0604030504040204" pitchFamily="34" charset="0"/>
              <a:ea typeface="+mj-ea"/>
              <a:cs typeface="+mj-cs"/>
            </a:endParaRPr>
          </a:p>
        </p:txBody>
      </p:sp>
    </p:spTree>
    <p:extLst>
      <p:ext uri="{BB962C8B-B14F-4D97-AF65-F5344CB8AC3E}">
        <p14:creationId xmlns:p14="http://schemas.microsoft.com/office/powerpoint/2010/main" val="68466750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611560" y="845840"/>
            <a:ext cx="8229600" cy="1143000"/>
          </a:xfrm>
        </p:spPr>
        <p:txBody>
          <a:bodyPr/>
          <a:lstStyle/>
          <a:p>
            <a:r>
              <a:rPr lang="de-DE" dirty="0" smtClean="0"/>
              <a:t>Kennzeichnung von nach RDA bearbeiteten Normdatensätze </a:t>
            </a:r>
            <a:endParaRPr lang="de-DE" dirty="0"/>
          </a:p>
        </p:txBody>
      </p:sp>
      <p:sp>
        <p:nvSpPr>
          <p:cNvPr id="3" name="Inhaltsplatzhalter 2"/>
          <p:cNvSpPr>
            <a:spLocks noGrp="1"/>
          </p:cNvSpPr>
          <p:nvPr>
            <p:ph type="body" sz="quarter" idx="4294967295"/>
          </p:nvPr>
        </p:nvSpPr>
        <p:spPr>
          <a:xfrm>
            <a:off x="829121" y="2205038"/>
            <a:ext cx="8207375" cy="4103687"/>
          </a:xfrm>
        </p:spPr>
        <p:txBody>
          <a:bodyPr>
            <a:normAutofit/>
          </a:bodyPr>
          <a:lstStyle/>
          <a:p>
            <a:pPr marL="0" indent="0">
              <a:buNone/>
            </a:pPr>
            <a:r>
              <a:rPr lang="de-DE" dirty="0" smtClean="0"/>
              <a:t>Bei Körperschaften sollen alle verwendeten Datensätze nach RDA umgearbeitet werden.</a:t>
            </a:r>
          </a:p>
          <a:p>
            <a:pPr marL="0" indent="0">
              <a:buNone/>
            </a:pPr>
            <a:r>
              <a:rPr lang="de-DE" dirty="0" smtClean="0"/>
              <a:t>Verknüpfte Datensätze und hierarchisch damit verbundene Datensätze können von Redaktionen bearbeitet werden; dazu gibt es Richtlinien der einzelnen Verbünde bzw. Bibliotheken</a:t>
            </a:r>
          </a:p>
        </p:txBody>
      </p:sp>
    </p:spTree>
    <p:extLst>
      <p:ext uri="{BB962C8B-B14F-4D97-AF65-F5344CB8AC3E}">
        <p14:creationId xmlns:p14="http://schemas.microsoft.com/office/powerpoint/2010/main" val="125487852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179512" y="557808"/>
            <a:ext cx="8229600" cy="1143000"/>
          </a:xfrm>
        </p:spPr>
        <p:txBody>
          <a:bodyPr/>
          <a:lstStyle/>
          <a:p>
            <a:r>
              <a:rPr lang="de-DE" dirty="0" smtClean="0"/>
              <a:t>Exkurs: Beispiele </a:t>
            </a:r>
            <a:endParaRPr lang="de-DE" dirty="0"/>
          </a:p>
        </p:txBody>
      </p:sp>
      <p:sp>
        <p:nvSpPr>
          <p:cNvPr id="3" name="Inhaltsplatzhalter 2"/>
          <p:cNvSpPr>
            <a:spLocks noGrp="1"/>
          </p:cNvSpPr>
          <p:nvPr>
            <p:ph type="body" sz="quarter" idx="4294967295"/>
          </p:nvPr>
        </p:nvSpPr>
        <p:spPr>
          <a:xfrm>
            <a:off x="0" y="1557338"/>
            <a:ext cx="8207375" cy="4535487"/>
          </a:xfrm>
        </p:spPr>
        <p:txBody>
          <a:bodyPr/>
          <a:lstStyle/>
          <a:p>
            <a:pPr lvl="0"/>
            <a:r>
              <a:rPr lang="de-DE" dirty="0" smtClean="0"/>
              <a:t>Für den deutschen Sprachraum maßgebliche Beispiele stehen bislang in den Erläuterungen, Schulungsunterlagen (formatneutral) und den Erfassungshilfen (im PICA und Aleph-Format).</a:t>
            </a:r>
          </a:p>
          <a:p>
            <a:pPr marL="0" lvl="0" indent="0">
              <a:buNone/>
            </a:pPr>
            <a:endParaRPr lang="de-DE" dirty="0" smtClean="0"/>
          </a:p>
          <a:p>
            <a:pPr lvl="0"/>
            <a:r>
              <a:rPr lang="de-DE" dirty="0" smtClean="0"/>
              <a:t>Beispiele in der aktuellen deutschen Ausgabe des Toolkits entsprechen ggf. nicht den Anforderungen im deutschen Sprachraum.</a:t>
            </a:r>
            <a:endParaRPr lang="de-DE" dirty="0"/>
          </a:p>
          <a:p>
            <a:pPr marL="0" indent="0">
              <a:buNone/>
            </a:pPr>
            <a:endParaRPr lang="de-DE" dirty="0"/>
          </a:p>
        </p:txBody>
      </p:sp>
    </p:spTree>
    <p:extLst>
      <p:ext uri="{BB962C8B-B14F-4D97-AF65-F5344CB8AC3E}">
        <p14:creationId xmlns:p14="http://schemas.microsoft.com/office/powerpoint/2010/main" val="327009709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755576" y="917848"/>
            <a:ext cx="8229600" cy="1143000"/>
          </a:xfrm>
        </p:spPr>
        <p:txBody>
          <a:bodyPr/>
          <a:lstStyle/>
          <a:p>
            <a:r>
              <a:rPr lang="de-DE" dirty="0" smtClean="0"/>
              <a:t>Welche Regelungen zu Normdaten treten erst 2015 in Kraft? </a:t>
            </a:r>
            <a:r>
              <a:rPr lang="de-DE" dirty="0"/>
              <a:t>1</a:t>
            </a:r>
          </a:p>
        </p:txBody>
      </p:sp>
      <p:sp>
        <p:nvSpPr>
          <p:cNvPr id="3" name="Inhaltsplatzhalter 2"/>
          <p:cNvSpPr>
            <a:spLocks noGrp="1"/>
          </p:cNvSpPr>
          <p:nvPr>
            <p:ph type="body" sz="quarter" idx="4294967295"/>
          </p:nvPr>
        </p:nvSpPr>
        <p:spPr>
          <a:xfrm>
            <a:off x="613097" y="2205038"/>
            <a:ext cx="8207375" cy="3887787"/>
          </a:xfrm>
        </p:spPr>
        <p:txBody>
          <a:bodyPr>
            <a:normAutofit/>
          </a:bodyPr>
          <a:lstStyle/>
          <a:p>
            <a:pPr marL="0" indent="0">
              <a:buNone/>
            </a:pPr>
            <a:r>
              <a:rPr lang="de-DE" dirty="0" smtClean="0"/>
              <a:t>Die bibliografische Beschreibung erfolgt bis 2015 nach RAK.</a:t>
            </a:r>
          </a:p>
          <a:p>
            <a:pPr marL="0" indent="0">
              <a:buNone/>
            </a:pPr>
            <a:r>
              <a:rPr lang="de-DE" dirty="0" smtClean="0"/>
              <a:t>Für Entitäten, die für die Erschließung nach RAK nicht benötigt werden, werden keine Normdatensätze angelegt und verknüpft.</a:t>
            </a:r>
          </a:p>
          <a:p>
            <a:pPr marL="0" indent="0">
              <a:buNone/>
            </a:pPr>
            <a:r>
              <a:rPr lang="de-DE" dirty="0" smtClean="0"/>
              <a:t>Ggf. werden diese Normdatensätze bereits in der Sacherschließung verwendet</a:t>
            </a:r>
            <a:endParaRPr lang="de-DE" dirty="0"/>
          </a:p>
        </p:txBody>
      </p:sp>
    </p:spTree>
    <p:extLst>
      <p:ext uri="{BB962C8B-B14F-4D97-AF65-F5344CB8AC3E}">
        <p14:creationId xmlns:p14="http://schemas.microsoft.com/office/powerpoint/2010/main" val="168946534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755576" y="845840"/>
            <a:ext cx="8229600" cy="1143000"/>
          </a:xfrm>
        </p:spPr>
        <p:txBody>
          <a:bodyPr/>
          <a:lstStyle/>
          <a:p>
            <a:r>
              <a:rPr lang="de-DE" dirty="0" smtClean="0"/>
              <a:t>Welche Regelungen zu Normdaten treten erst 2015 in Kraft? 2</a:t>
            </a:r>
            <a:endParaRPr lang="de-DE" dirty="0"/>
          </a:p>
        </p:txBody>
      </p:sp>
      <p:sp>
        <p:nvSpPr>
          <p:cNvPr id="3" name="Inhaltsplatzhalter 2"/>
          <p:cNvSpPr>
            <a:spLocks noGrp="1"/>
          </p:cNvSpPr>
          <p:nvPr>
            <p:ph type="body" sz="quarter" idx="4294967295"/>
          </p:nvPr>
        </p:nvSpPr>
        <p:spPr>
          <a:xfrm>
            <a:off x="397073" y="2132732"/>
            <a:ext cx="8207375" cy="4392612"/>
          </a:xfrm>
        </p:spPr>
        <p:txBody>
          <a:bodyPr>
            <a:normAutofit lnSpcReduction="10000"/>
          </a:bodyPr>
          <a:lstStyle/>
          <a:p>
            <a:pPr marL="0" indent="0">
              <a:buNone/>
            </a:pPr>
            <a:r>
              <a:rPr lang="de-DE" dirty="0" smtClean="0"/>
              <a:t>Noch nicht angewendet werden die Regeln für folgende Sachverhalte:</a:t>
            </a:r>
          </a:p>
          <a:p>
            <a:r>
              <a:rPr lang="de-DE" dirty="0" smtClean="0"/>
              <a:t>Familien - nicht für die FE verwenden</a:t>
            </a:r>
          </a:p>
          <a:p>
            <a:r>
              <a:rPr lang="de-DE" dirty="0" smtClean="0"/>
              <a:t>Kongresse, die nach RAK nicht für die FE verwendet werden</a:t>
            </a:r>
          </a:p>
          <a:p>
            <a:r>
              <a:rPr lang="de-DE" dirty="0" smtClean="0"/>
              <a:t>Organe von Gebietskörperschaften, die nach RAK nicht für die FE verwendet werden</a:t>
            </a:r>
          </a:p>
          <a:p>
            <a:r>
              <a:rPr lang="de-DE" dirty="0" smtClean="0"/>
              <a:t>Amtsinhaber als Teil der Körperschaft (bisher sind die Titel nur unter der Person erfasst)</a:t>
            </a:r>
          </a:p>
          <a:p>
            <a:r>
              <a:rPr lang="de-DE" dirty="0" smtClean="0"/>
              <a:t>Projekte, die nach RAK nicht für die FE verwendet werden</a:t>
            </a:r>
          </a:p>
          <a:p>
            <a:endParaRPr lang="de-DE" dirty="0"/>
          </a:p>
        </p:txBody>
      </p:sp>
    </p:spTree>
    <p:extLst>
      <p:ext uri="{BB962C8B-B14F-4D97-AF65-F5344CB8AC3E}">
        <p14:creationId xmlns:p14="http://schemas.microsoft.com/office/powerpoint/2010/main" val="9511308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914400" y="845840"/>
            <a:ext cx="8229600" cy="1143000"/>
          </a:xfrm>
        </p:spPr>
        <p:txBody>
          <a:bodyPr/>
          <a:lstStyle/>
          <a:p>
            <a:r>
              <a:rPr lang="de-DE" dirty="0" smtClean="0"/>
              <a:t>Wo stehen die detaillierten </a:t>
            </a:r>
            <a:br>
              <a:rPr lang="de-DE" dirty="0" smtClean="0"/>
            </a:br>
            <a:r>
              <a:rPr lang="de-DE" dirty="0" smtClean="0"/>
              <a:t>Regelungen zu Normdaten?</a:t>
            </a:r>
            <a:endParaRPr lang="de-DE" dirty="0"/>
          </a:p>
        </p:txBody>
      </p:sp>
      <p:sp>
        <p:nvSpPr>
          <p:cNvPr id="3" name="Inhaltsplatzhalter 2"/>
          <p:cNvSpPr>
            <a:spLocks noGrp="1"/>
          </p:cNvSpPr>
          <p:nvPr>
            <p:ph type="body" sz="quarter" idx="4294967295"/>
          </p:nvPr>
        </p:nvSpPr>
        <p:spPr>
          <a:xfrm>
            <a:off x="613097" y="2205038"/>
            <a:ext cx="8207375" cy="3887787"/>
          </a:xfrm>
        </p:spPr>
        <p:txBody>
          <a:bodyPr/>
          <a:lstStyle/>
          <a:p>
            <a:pPr marL="0" indent="0">
              <a:buNone/>
            </a:pPr>
            <a:r>
              <a:rPr lang="de-DE" dirty="0"/>
              <a:t>Details sind in den Kapiteln </a:t>
            </a:r>
            <a:r>
              <a:rPr lang="de-DE" dirty="0" smtClean="0"/>
              <a:t>9 - 11</a:t>
            </a:r>
            <a:r>
              <a:rPr lang="de-DE" dirty="0"/>
              <a:t>, teilweise 16 und den Anhängen A, F und G geregelt.</a:t>
            </a:r>
          </a:p>
          <a:p>
            <a:pPr marL="0" indent="0">
              <a:buNone/>
            </a:pPr>
            <a:endParaRPr lang="de-DE" dirty="0"/>
          </a:p>
        </p:txBody>
      </p:sp>
    </p:spTree>
    <p:extLst>
      <p:ext uri="{BB962C8B-B14F-4D97-AF65-F5344CB8AC3E}">
        <p14:creationId xmlns:p14="http://schemas.microsoft.com/office/powerpoint/2010/main" val="347364356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734888" y="629816"/>
            <a:ext cx="8229600" cy="1143000"/>
          </a:xfrm>
        </p:spPr>
        <p:txBody>
          <a:bodyPr/>
          <a:lstStyle/>
          <a:p>
            <a:r>
              <a:rPr lang="de-DE" dirty="0" smtClean="0"/>
              <a:t>Beziehungen von </a:t>
            </a:r>
            <a:br>
              <a:rPr lang="de-DE" dirty="0" smtClean="0"/>
            </a:br>
            <a:r>
              <a:rPr lang="de-DE" dirty="0" smtClean="0"/>
              <a:t>Personen / Familien / Körperschaften</a:t>
            </a:r>
            <a:endParaRPr lang="de-DE" dirty="0"/>
          </a:p>
        </p:txBody>
      </p:sp>
      <p:sp>
        <p:nvSpPr>
          <p:cNvPr id="3" name="Inhaltsplatzhalter 2"/>
          <p:cNvSpPr>
            <a:spLocks noGrp="1"/>
          </p:cNvSpPr>
          <p:nvPr>
            <p:ph type="body" sz="quarter" idx="4294967295"/>
          </p:nvPr>
        </p:nvSpPr>
        <p:spPr>
          <a:xfrm>
            <a:off x="397073" y="1916113"/>
            <a:ext cx="8207375" cy="4465637"/>
          </a:xfrm>
        </p:spPr>
        <p:txBody>
          <a:bodyPr>
            <a:normAutofit lnSpcReduction="10000"/>
          </a:bodyPr>
          <a:lstStyle/>
          <a:p>
            <a:r>
              <a:rPr lang="de-DE" dirty="0" smtClean="0"/>
              <a:t>zu Ressourcen: Kap. 18</a:t>
            </a:r>
          </a:p>
          <a:p>
            <a:r>
              <a:rPr lang="de-DE" dirty="0"/>
              <a:t>z</a:t>
            </a:r>
            <a:r>
              <a:rPr lang="de-DE" dirty="0" smtClean="0"/>
              <a:t>um Werk: Kap. 19</a:t>
            </a:r>
          </a:p>
          <a:p>
            <a:r>
              <a:rPr lang="de-DE" dirty="0"/>
              <a:t>z</a:t>
            </a:r>
            <a:r>
              <a:rPr lang="de-DE" dirty="0" smtClean="0"/>
              <a:t>ur Expression: Kap. 20</a:t>
            </a:r>
          </a:p>
          <a:p>
            <a:r>
              <a:rPr lang="de-DE" dirty="0"/>
              <a:t>z</a:t>
            </a:r>
            <a:r>
              <a:rPr lang="de-DE" dirty="0" smtClean="0"/>
              <a:t>ur Manifestation Kap. 21</a:t>
            </a:r>
          </a:p>
          <a:p>
            <a:r>
              <a:rPr lang="de-DE" dirty="0"/>
              <a:t>z</a:t>
            </a:r>
            <a:r>
              <a:rPr lang="de-DE" dirty="0" smtClean="0"/>
              <a:t>um Exemplar: Kap. 22</a:t>
            </a:r>
          </a:p>
          <a:p>
            <a:endParaRPr lang="de-DE" dirty="0"/>
          </a:p>
          <a:p>
            <a:r>
              <a:rPr lang="de-DE" dirty="0" smtClean="0"/>
              <a:t>Dazu Anhang I, in dem die Beziehungskennzeichnungen stehen</a:t>
            </a:r>
            <a:br>
              <a:rPr lang="de-DE" dirty="0" smtClean="0"/>
            </a:br>
            <a:r>
              <a:rPr lang="de-DE" dirty="0" smtClean="0"/>
              <a:t>(noch nicht besprochen)</a:t>
            </a:r>
          </a:p>
          <a:p>
            <a:pPr marL="0" indent="0">
              <a:buNone/>
            </a:pPr>
            <a:endParaRPr lang="de-DE" dirty="0" smtClean="0"/>
          </a:p>
          <a:p>
            <a:pPr marL="0" indent="0">
              <a:buNone/>
            </a:pPr>
            <a:r>
              <a:rPr lang="de-DE" b="1" dirty="0" smtClean="0"/>
              <a:t>Erst ab 2015 anzuwenden</a:t>
            </a:r>
          </a:p>
          <a:p>
            <a:endParaRPr lang="de-DE" dirty="0" smtClean="0"/>
          </a:p>
        </p:txBody>
      </p:sp>
    </p:spTree>
    <p:extLst>
      <p:ext uri="{BB962C8B-B14F-4D97-AF65-F5344CB8AC3E}">
        <p14:creationId xmlns:p14="http://schemas.microsoft.com/office/powerpoint/2010/main" val="184898420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539552" y="629816"/>
            <a:ext cx="8229600" cy="1143000"/>
          </a:xfrm>
        </p:spPr>
        <p:txBody>
          <a:bodyPr/>
          <a:lstStyle/>
          <a:p>
            <a:r>
              <a:rPr lang="de-DE" dirty="0" smtClean="0"/>
              <a:t>Beziehungen zwischen </a:t>
            </a:r>
            <a:br>
              <a:rPr lang="de-DE" dirty="0" smtClean="0"/>
            </a:br>
            <a:r>
              <a:rPr lang="de-DE" dirty="0" smtClean="0"/>
              <a:t>Personen / Familien / Körperschaften</a:t>
            </a:r>
            <a:endParaRPr lang="de-DE" dirty="0"/>
          </a:p>
        </p:txBody>
      </p:sp>
      <p:sp>
        <p:nvSpPr>
          <p:cNvPr id="3" name="Inhaltsplatzhalter 2"/>
          <p:cNvSpPr>
            <a:spLocks noGrp="1"/>
          </p:cNvSpPr>
          <p:nvPr>
            <p:ph type="body" sz="quarter" idx="4294967295"/>
          </p:nvPr>
        </p:nvSpPr>
        <p:spPr>
          <a:xfrm>
            <a:off x="397073" y="1844675"/>
            <a:ext cx="8207375" cy="4248150"/>
          </a:xfrm>
        </p:spPr>
        <p:txBody>
          <a:bodyPr>
            <a:normAutofit lnSpcReduction="10000"/>
          </a:bodyPr>
          <a:lstStyle/>
          <a:p>
            <a:r>
              <a:rPr lang="de-DE" dirty="0" smtClean="0"/>
              <a:t>Allgemein: Kap. 29</a:t>
            </a:r>
          </a:p>
          <a:p>
            <a:r>
              <a:rPr lang="de-DE" dirty="0" smtClean="0"/>
              <a:t>zu Personen: Kap. 30</a:t>
            </a:r>
          </a:p>
          <a:p>
            <a:r>
              <a:rPr lang="de-DE" dirty="0"/>
              <a:t>z</a:t>
            </a:r>
            <a:r>
              <a:rPr lang="de-DE" dirty="0" smtClean="0"/>
              <a:t>u Familien: Kap. 31</a:t>
            </a:r>
          </a:p>
          <a:p>
            <a:r>
              <a:rPr lang="de-DE" dirty="0" smtClean="0"/>
              <a:t>zu Körperschaften: Kap. 32</a:t>
            </a:r>
          </a:p>
          <a:p>
            <a:endParaRPr lang="de-DE" dirty="0"/>
          </a:p>
          <a:p>
            <a:r>
              <a:rPr lang="de-DE" dirty="0" smtClean="0"/>
              <a:t>Dazu Anhang K, in dem die Beziehungskennzeichnungen stehen</a:t>
            </a:r>
            <a:r>
              <a:rPr lang="de-DE" dirty="0"/>
              <a:t/>
            </a:r>
            <a:br>
              <a:rPr lang="de-DE" dirty="0"/>
            </a:br>
            <a:r>
              <a:rPr lang="de-DE" dirty="0" smtClean="0"/>
              <a:t>(in der GND i.d.R. durch Codes ausgedrückt)</a:t>
            </a:r>
          </a:p>
          <a:p>
            <a:endParaRPr lang="de-DE" dirty="0"/>
          </a:p>
          <a:p>
            <a:pPr marL="0" indent="0">
              <a:buNone/>
            </a:pPr>
            <a:r>
              <a:rPr lang="de-DE" b="1" dirty="0" smtClean="0"/>
              <a:t>Wird weiterhin wie bisher in der GND durch Relationen und Codes ausgedrückt</a:t>
            </a:r>
          </a:p>
        </p:txBody>
      </p:sp>
    </p:spTree>
    <p:extLst>
      <p:ext uri="{BB962C8B-B14F-4D97-AF65-F5344CB8AC3E}">
        <p14:creationId xmlns:p14="http://schemas.microsoft.com/office/powerpoint/2010/main" val="378356875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4294967295"/>
          </p:nvPr>
        </p:nvPicPr>
        <p:blipFill rotWithShape="1">
          <a:blip r:embed="rId3" cstate="print">
            <a:extLst>
              <a:ext uri="{28A0092B-C50C-407E-A947-70E740481C1C}">
                <a14:useLocalDpi xmlns:a14="http://schemas.microsoft.com/office/drawing/2010/main" val="0"/>
              </a:ext>
            </a:extLst>
          </a:blip>
          <a:srcRect l="32605" t="34709" r="32623" b="38012"/>
          <a:stretch/>
        </p:blipFill>
        <p:spPr bwMode="auto">
          <a:xfrm>
            <a:off x="1114946" y="1196975"/>
            <a:ext cx="2520950" cy="2016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feld 6"/>
          <p:cNvSpPr txBox="1"/>
          <p:nvPr/>
        </p:nvSpPr>
        <p:spPr>
          <a:xfrm>
            <a:off x="966171" y="3284984"/>
            <a:ext cx="7632848" cy="2585323"/>
          </a:xfrm>
          <a:prstGeom prst="rect">
            <a:avLst/>
          </a:prstGeom>
          <a:noFill/>
        </p:spPr>
        <p:txBody>
          <a:bodyPr wrap="square" rtlCol="0">
            <a:spAutoFit/>
          </a:bodyPr>
          <a:lstStyle/>
          <a:p>
            <a:r>
              <a:rPr lang="de-DE" dirty="0">
                <a:hlinkClick r:id="rId4"/>
              </a:rPr>
              <a:t>http://www.bib-bvb.de/web/b3kat/gnd-schulungsunterlagen</a:t>
            </a:r>
          </a:p>
          <a:p>
            <a:endParaRPr lang="de-DE" smtClean="0">
              <a:hlinkClick r:id="rId4"/>
            </a:endParaRPr>
          </a:p>
          <a:p>
            <a:r>
              <a:rPr lang="de-DE" smtClean="0">
                <a:hlinkClick r:id="rId4"/>
              </a:rPr>
              <a:t>https</a:t>
            </a:r>
            <a:r>
              <a:rPr lang="de-DE" dirty="0">
                <a:hlinkClick r:id="rId4"/>
              </a:rPr>
              <a:t>://</a:t>
            </a:r>
            <a:r>
              <a:rPr lang="de-DE" dirty="0" smtClean="0">
                <a:hlinkClick r:id="rId4"/>
              </a:rPr>
              <a:t>wiki.dnb.de/display/RDAINFO/RDA-Info</a:t>
            </a:r>
            <a:endParaRPr lang="de-DE" dirty="0" smtClean="0"/>
          </a:p>
          <a:p>
            <a:endParaRPr lang="de-DE" dirty="0" smtClean="0"/>
          </a:p>
          <a:p>
            <a:r>
              <a:rPr lang="de-DE" dirty="0" smtClean="0">
                <a:hlinkClick r:id="rId5"/>
              </a:rPr>
              <a:t>rda-info@dnb.de</a:t>
            </a:r>
            <a:endParaRPr lang="de-DE" dirty="0" smtClean="0"/>
          </a:p>
          <a:p>
            <a:endParaRPr lang="de-DE" dirty="0"/>
          </a:p>
          <a:p>
            <a:r>
              <a:rPr lang="de-DE" dirty="0">
                <a:hlinkClick r:id="rId6"/>
              </a:rPr>
              <a:t>https://</a:t>
            </a:r>
            <a:r>
              <a:rPr lang="de-DE" dirty="0" smtClean="0">
                <a:hlinkClick r:id="rId6"/>
              </a:rPr>
              <a:t>wiki.dnb.de/display/ILTIS/Informationsseite+zur+GND+neu</a:t>
            </a:r>
            <a:endParaRPr lang="de-DE" dirty="0" smtClean="0"/>
          </a:p>
          <a:p>
            <a:endParaRPr lang="de-DE" dirty="0"/>
          </a:p>
        </p:txBody>
      </p:sp>
      <p:sp>
        <p:nvSpPr>
          <p:cNvPr id="2" name="Textfeld 1"/>
          <p:cNvSpPr txBox="1"/>
          <p:nvPr/>
        </p:nvSpPr>
        <p:spPr>
          <a:xfrm>
            <a:off x="4788024" y="1556792"/>
            <a:ext cx="3096344" cy="923330"/>
          </a:xfrm>
          <a:prstGeom prst="rect">
            <a:avLst/>
          </a:prstGeom>
          <a:noFill/>
        </p:spPr>
        <p:txBody>
          <a:bodyPr wrap="square" rtlCol="0">
            <a:spAutoFit/>
          </a:bodyPr>
          <a:lstStyle/>
          <a:p>
            <a:r>
              <a:rPr lang="de-DE" dirty="0" smtClean="0"/>
              <a:t>Weitere Informationen und Schulungsunterlagen finden Sie auf folgenden Seiten:</a:t>
            </a:r>
            <a:endParaRPr lang="de-DE" dirty="0"/>
          </a:p>
        </p:txBody>
      </p:sp>
    </p:spTree>
    <p:extLst>
      <p:ext uri="{BB962C8B-B14F-4D97-AF65-F5344CB8AC3E}">
        <p14:creationId xmlns:p14="http://schemas.microsoft.com/office/powerpoint/2010/main" val="9981282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type="body" sz="quarter" idx="4294967295"/>
          </p:nvPr>
        </p:nvSpPr>
        <p:spPr>
          <a:xfrm>
            <a:off x="323528" y="1844824"/>
            <a:ext cx="8496944" cy="4176464"/>
          </a:xfrm>
        </p:spPr>
        <p:txBody>
          <a:bodyPr>
            <a:normAutofit/>
          </a:bodyPr>
          <a:lstStyle/>
          <a:p>
            <a:r>
              <a:rPr lang="de-DE" dirty="0" smtClean="0"/>
              <a:t>Eine </a:t>
            </a:r>
            <a:r>
              <a:rPr lang="de-DE" b="1" dirty="0" smtClean="0"/>
              <a:t>Körperschaft </a:t>
            </a:r>
            <a:r>
              <a:rPr lang="de-DE" dirty="0" smtClean="0"/>
              <a:t>ist</a:t>
            </a:r>
            <a:r>
              <a:rPr lang="de-DE" b="1" dirty="0" smtClean="0"/>
              <a:t> </a:t>
            </a:r>
            <a:r>
              <a:rPr lang="de-DE" dirty="0" smtClean="0"/>
              <a:t>eine </a:t>
            </a:r>
            <a:r>
              <a:rPr lang="de-DE" dirty="0"/>
              <a:t>Organisation oder eine Gruppe von Personen und/oder Organisationen, die durch einen bestimmten Namen identifiziert ist und die als Einheit handelt oder handeln kann. </a:t>
            </a:r>
            <a:endParaRPr lang="de-DE" dirty="0" smtClean="0"/>
          </a:p>
          <a:p>
            <a:endParaRPr lang="de-DE" dirty="0" smtClean="0"/>
          </a:p>
          <a:p>
            <a:r>
              <a:rPr lang="de-DE" dirty="0" smtClean="0"/>
              <a:t>Dazu gehören auch Gebietskörperschaften.</a:t>
            </a:r>
            <a:br>
              <a:rPr lang="de-DE" dirty="0" smtClean="0"/>
            </a:br>
            <a:r>
              <a:rPr lang="de-DE" dirty="0" smtClean="0"/>
              <a:t>Konferenzen werden in RDA ebenfalls als Körperschaft angesehen.</a:t>
            </a:r>
            <a:endParaRPr lang="de-DE" dirty="0"/>
          </a:p>
        </p:txBody>
      </p:sp>
      <p:sp>
        <p:nvSpPr>
          <p:cNvPr id="6" name="Titel 4"/>
          <p:cNvSpPr txBox="1">
            <a:spLocks/>
          </p:cNvSpPr>
          <p:nvPr/>
        </p:nvSpPr>
        <p:spPr>
          <a:xfrm>
            <a:off x="2411760" y="908720"/>
            <a:ext cx="4824536" cy="76470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3200" b="0" i="0" u="none" strike="noStrike" kern="1200" cap="none" spc="0" normalizeH="0" baseline="0" noProof="0" dirty="0" smtClean="0">
                <a:ln>
                  <a:noFill/>
                </a:ln>
                <a:solidFill>
                  <a:schemeClr val="tx1"/>
                </a:solidFill>
                <a:effectLst/>
                <a:uLnTx/>
                <a:uFillTx/>
                <a:latin typeface="Verdana" panose="020B0604030504040204" pitchFamily="34" charset="0"/>
                <a:ea typeface="+mj-ea"/>
                <a:cs typeface="+mj-cs"/>
              </a:rPr>
              <a:t>Begriffsdefinitionen 3</a:t>
            </a:r>
            <a:endParaRPr kumimoji="0" lang="de-DE" sz="3200" b="0" i="0" u="none" strike="noStrike" kern="1200" cap="none" spc="0" normalizeH="0" baseline="0" noProof="0" dirty="0">
              <a:ln>
                <a:noFill/>
              </a:ln>
              <a:solidFill>
                <a:schemeClr val="tx1"/>
              </a:solidFill>
              <a:effectLst/>
              <a:uLnTx/>
              <a:uFillTx/>
              <a:latin typeface="Verdana" panose="020B0604030504040204" pitchFamily="34" charset="0"/>
              <a:ea typeface="+mj-ea"/>
              <a:cs typeface="+mj-cs"/>
            </a:endParaRPr>
          </a:p>
        </p:txBody>
      </p:sp>
    </p:spTree>
    <p:extLst>
      <p:ext uri="{BB962C8B-B14F-4D97-AF65-F5344CB8AC3E}">
        <p14:creationId xmlns:p14="http://schemas.microsoft.com/office/powerpoint/2010/main" val="36570818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type="body" sz="quarter" idx="4294967295"/>
          </p:nvPr>
        </p:nvSpPr>
        <p:spPr>
          <a:xfrm>
            <a:off x="252536" y="1872208"/>
            <a:ext cx="9144000" cy="3933056"/>
          </a:xfrm>
        </p:spPr>
        <p:txBody>
          <a:bodyPr>
            <a:normAutofit/>
          </a:bodyPr>
          <a:lstStyle/>
          <a:p>
            <a:r>
              <a:rPr lang="de-DE" dirty="0" smtClean="0"/>
              <a:t>Ein </a:t>
            </a:r>
            <a:r>
              <a:rPr lang="de-DE" b="1" dirty="0" smtClean="0"/>
              <a:t>Name</a:t>
            </a:r>
            <a:r>
              <a:rPr lang="de-DE" dirty="0" smtClean="0"/>
              <a:t> ist </a:t>
            </a:r>
            <a:r>
              <a:rPr lang="de-DE" dirty="0"/>
              <a:t>ein Wort, ein Zeichen oder </a:t>
            </a:r>
            <a:r>
              <a:rPr lang="de-DE" dirty="0" smtClean="0"/>
              <a:t>eine </a:t>
            </a:r>
            <a:r>
              <a:rPr lang="de-DE" dirty="0"/>
              <a:t>Gruppe von Wörtern und/oder Zeichen, unter dem/der/denen eine </a:t>
            </a:r>
            <a:r>
              <a:rPr lang="de-DE" dirty="0" smtClean="0"/>
              <a:t>Person / </a:t>
            </a:r>
            <a:r>
              <a:rPr lang="de-DE" dirty="0"/>
              <a:t>Familie </a:t>
            </a:r>
            <a:r>
              <a:rPr lang="de-DE" dirty="0" smtClean="0"/>
              <a:t>/ </a:t>
            </a:r>
            <a:r>
              <a:rPr lang="de-DE" dirty="0"/>
              <a:t>Körperschaft bekannt ist. </a:t>
            </a:r>
            <a:endParaRPr lang="de-DE" dirty="0" smtClean="0"/>
          </a:p>
          <a:p>
            <a:endParaRPr lang="de-DE" dirty="0" smtClean="0"/>
          </a:p>
          <a:p>
            <a:r>
              <a:rPr lang="de-DE" dirty="0" smtClean="0"/>
              <a:t>Der </a:t>
            </a:r>
            <a:r>
              <a:rPr lang="de-DE" b="1" dirty="0" smtClean="0"/>
              <a:t>bevorzugte </a:t>
            </a:r>
            <a:r>
              <a:rPr lang="de-DE" b="1" dirty="0"/>
              <a:t>Name </a:t>
            </a:r>
            <a:r>
              <a:rPr lang="de-DE" dirty="0" smtClean="0"/>
              <a:t>ist der Name (die Namensform), der </a:t>
            </a:r>
            <a:r>
              <a:rPr lang="de-DE" dirty="0"/>
              <a:t>als Grundlage für die Ansetzungsform des Sucheinstiegs gewählt wird, der eine </a:t>
            </a:r>
            <a:r>
              <a:rPr lang="de-DE" dirty="0" smtClean="0"/>
              <a:t>Person / Familie / </a:t>
            </a:r>
            <a:r>
              <a:rPr lang="de-DE" dirty="0"/>
              <a:t>Körperschaft repräsentiert. </a:t>
            </a:r>
          </a:p>
          <a:p>
            <a:endParaRPr lang="de-DE" dirty="0"/>
          </a:p>
          <a:p>
            <a:pPr marL="0" indent="0">
              <a:buNone/>
            </a:pPr>
            <a:endParaRPr lang="de-DE" dirty="0"/>
          </a:p>
        </p:txBody>
      </p:sp>
      <p:sp>
        <p:nvSpPr>
          <p:cNvPr id="6" name="Titel 4"/>
          <p:cNvSpPr txBox="1">
            <a:spLocks/>
          </p:cNvSpPr>
          <p:nvPr/>
        </p:nvSpPr>
        <p:spPr>
          <a:xfrm>
            <a:off x="2411760" y="908720"/>
            <a:ext cx="4824536" cy="76470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3200" b="0" i="0" u="none" strike="noStrike" kern="1200" cap="none" spc="0" normalizeH="0" baseline="0" noProof="0" dirty="0" smtClean="0">
                <a:ln>
                  <a:noFill/>
                </a:ln>
                <a:solidFill>
                  <a:schemeClr val="tx1"/>
                </a:solidFill>
                <a:effectLst/>
                <a:uLnTx/>
                <a:uFillTx/>
                <a:latin typeface="Verdana" panose="020B0604030504040204" pitchFamily="34" charset="0"/>
                <a:ea typeface="+mj-ea"/>
                <a:cs typeface="+mj-cs"/>
              </a:rPr>
              <a:t>Begriffsdefinitionen 4</a:t>
            </a:r>
            <a:endParaRPr kumimoji="0" lang="de-DE" sz="3200" b="0" i="0" u="none" strike="noStrike" kern="1200" cap="none" spc="0" normalizeH="0" baseline="0" noProof="0" dirty="0">
              <a:ln>
                <a:noFill/>
              </a:ln>
              <a:solidFill>
                <a:schemeClr val="tx1"/>
              </a:solidFill>
              <a:effectLst/>
              <a:uLnTx/>
              <a:uFillTx/>
              <a:latin typeface="Verdana" panose="020B0604030504040204" pitchFamily="34" charset="0"/>
              <a:ea typeface="+mj-ea"/>
              <a:cs typeface="+mj-cs"/>
            </a:endParaRPr>
          </a:p>
        </p:txBody>
      </p:sp>
    </p:spTree>
    <p:extLst>
      <p:ext uri="{BB962C8B-B14F-4D97-AF65-F5344CB8AC3E}">
        <p14:creationId xmlns:p14="http://schemas.microsoft.com/office/powerpoint/2010/main" val="297369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type="body" sz="quarter" idx="4294967295"/>
          </p:nvPr>
        </p:nvSpPr>
        <p:spPr>
          <a:xfrm>
            <a:off x="323528" y="1844824"/>
            <a:ext cx="8424936" cy="4509120"/>
          </a:xfrm>
        </p:spPr>
        <p:txBody>
          <a:bodyPr>
            <a:normAutofit/>
          </a:bodyPr>
          <a:lstStyle/>
          <a:p>
            <a:r>
              <a:rPr lang="de-DE" dirty="0" smtClean="0"/>
              <a:t>Ein </a:t>
            </a:r>
            <a:r>
              <a:rPr lang="de-DE" b="1" dirty="0" smtClean="0"/>
              <a:t>abweichender Name </a:t>
            </a:r>
            <a:r>
              <a:rPr lang="de-DE" dirty="0" smtClean="0"/>
              <a:t>ist ein Name (eine Namensform), </a:t>
            </a:r>
            <a:r>
              <a:rPr lang="de-DE" dirty="0"/>
              <a:t>unter </a:t>
            </a:r>
            <a:r>
              <a:rPr lang="de-DE" dirty="0" smtClean="0"/>
              <a:t>dem </a:t>
            </a:r>
            <a:r>
              <a:rPr lang="de-DE" dirty="0"/>
              <a:t>eine </a:t>
            </a:r>
            <a:r>
              <a:rPr lang="de-DE" dirty="0" smtClean="0"/>
              <a:t>Person / </a:t>
            </a:r>
            <a:r>
              <a:rPr lang="de-DE" dirty="0"/>
              <a:t>Familie </a:t>
            </a:r>
            <a:r>
              <a:rPr lang="de-DE" dirty="0" smtClean="0"/>
              <a:t>/ Körperschaft </a:t>
            </a:r>
            <a:r>
              <a:rPr lang="de-DE" dirty="0"/>
              <a:t>bekannt </a:t>
            </a:r>
            <a:r>
              <a:rPr lang="de-DE" dirty="0" smtClean="0"/>
              <a:t>ist und der </a:t>
            </a:r>
            <a:r>
              <a:rPr lang="de-DE" dirty="0"/>
              <a:t>sich von dem Namen </a:t>
            </a:r>
            <a:r>
              <a:rPr lang="de-DE" dirty="0" smtClean="0"/>
              <a:t>unterscheidet</a:t>
            </a:r>
            <a:r>
              <a:rPr lang="de-DE" dirty="0"/>
              <a:t>, </a:t>
            </a:r>
            <a:r>
              <a:rPr lang="de-DE" dirty="0" smtClean="0"/>
              <a:t>der </a:t>
            </a:r>
            <a:r>
              <a:rPr lang="de-DE" dirty="0"/>
              <a:t>als bevorzugter Name für diese </a:t>
            </a:r>
            <a:r>
              <a:rPr lang="de-DE" dirty="0" smtClean="0"/>
              <a:t>Person / </a:t>
            </a:r>
            <a:r>
              <a:rPr lang="de-DE" dirty="0"/>
              <a:t>Familie </a:t>
            </a:r>
            <a:r>
              <a:rPr lang="de-DE" dirty="0" smtClean="0"/>
              <a:t>/ </a:t>
            </a:r>
            <a:r>
              <a:rPr lang="de-DE" dirty="0"/>
              <a:t>Körperschaft gewählt wurde. </a:t>
            </a:r>
          </a:p>
          <a:p>
            <a:pPr marL="0" indent="0">
              <a:buNone/>
            </a:pPr>
            <a:endParaRPr lang="de-DE" dirty="0"/>
          </a:p>
        </p:txBody>
      </p:sp>
      <p:sp>
        <p:nvSpPr>
          <p:cNvPr id="6" name="Titel 4"/>
          <p:cNvSpPr txBox="1">
            <a:spLocks/>
          </p:cNvSpPr>
          <p:nvPr/>
        </p:nvSpPr>
        <p:spPr>
          <a:xfrm>
            <a:off x="2411760" y="908720"/>
            <a:ext cx="4824536" cy="76470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3200" b="0" i="0" u="none" strike="noStrike" kern="1200" cap="none" spc="0" normalizeH="0" baseline="0" noProof="0" dirty="0" smtClean="0">
                <a:ln>
                  <a:noFill/>
                </a:ln>
                <a:solidFill>
                  <a:schemeClr val="tx1"/>
                </a:solidFill>
                <a:effectLst/>
                <a:uLnTx/>
                <a:uFillTx/>
                <a:latin typeface="Verdana" panose="020B0604030504040204" pitchFamily="34" charset="0"/>
                <a:ea typeface="+mj-ea"/>
                <a:cs typeface="+mj-cs"/>
              </a:rPr>
              <a:t>Begriffsdefinitionen 5</a:t>
            </a:r>
            <a:endParaRPr kumimoji="0" lang="de-DE" sz="3200" b="0" i="0" u="none" strike="noStrike" kern="1200" cap="none" spc="0" normalizeH="0" baseline="0" noProof="0" dirty="0">
              <a:ln>
                <a:noFill/>
              </a:ln>
              <a:solidFill>
                <a:schemeClr val="tx1"/>
              </a:solidFill>
              <a:effectLst/>
              <a:uLnTx/>
              <a:uFillTx/>
              <a:latin typeface="Verdana" panose="020B0604030504040204" pitchFamily="34" charset="0"/>
              <a:ea typeface="+mj-ea"/>
              <a:cs typeface="+mj-cs"/>
            </a:endParaRPr>
          </a:p>
        </p:txBody>
      </p:sp>
    </p:spTree>
    <p:extLst>
      <p:ext uri="{BB962C8B-B14F-4D97-AF65-F5344CB8AC3E}">
        <p14:creationId xmlns:p14="http://schemas.microsoft.com/office/powerpoint/2010/main" val="35257243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type="body" sz="quarter" idx="4294967295"/>
          </p:nvPr>
        </p:nvSpPr>
        <p:spPr>
          <a:xfrm>
            <a:off x="323528" y="1944216"/>
            <a:ext cx="8856984" cy="2780928"/>
          </a:xfrm>
        </p:spPr>
        <p:txBody>
          <a:bodyPr>
            <a:normAutofit/>
          </a:bodyPr>
          <a:lstStyle/>
          <a:p>
            <a:r>
              <a:rPr lang="de-DE" dirty="0" smtClean="0"/>
              <a:t>Ein </a:t>
            </a:r>
            <a:r>
              <a:rPr lang="de-DE" b="1" dirty="0" smtClean="0"/>
              <a:t>Sucheinstieg </a:t>
            </a:r>
            <a:r>
              <a:rPr lang="de-DE" dirty="0" smtClean="0"/>
              <a:t>ist ein Name, ein Ausdruck, ein Code usw., der eine bestimmte Person / Familie / Körperschaft repräsentiert. </a:t>
            </a:r>
          </a:p>
          <a:p>
            <a:endParaRPr lang="de-DE" dirty="0"/>
          </a:p>
          <a:p>
            <a:r>
              <a:rPr lang="de-DE" dirty="0" smtClean="0"/>
              <a:t>Zu unterscheiden sind zwei Arten von Sucheinstiegen:</a:t>
            </a:r>
          </a:p>
          <a:p>
            <a:pPr marL="0" indent="0">
              <a:buNone/>
            </a:pPr>
            <a:endParaRPr lang="de-DE" dirty="0"/>
          </a:p>
          <a:p>
            <a:pPr marL="0" indent="0">
              <a:buNone/>
            </a:pPr>
            <a:endParaRPr lang="de-DE" dirty="0"/>
          </a:p>
        </p:txBody>
      </p:sp>
      <p:sp>
        <p:nvSpPr>
          <p:cNvPr id="6" name="Titel 4"/>
          <p:cNvSpPr txBox="1">
            <a:spLocks/>
          </p:cNvSpPr>
          <p:nvPr/>
        </p:nvSpPr>
        <p:spPr>
          <a:xfrm>
            <a:off x="2411760" y="908720"/>
            <a:ext cx="4824536" cy="76470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3200" b="0" i="0" u="none" strike="noStrike" kern="1200" cap="none" spc="0" normalizeH="0" baseline="0" noProof="0" dirty="0" smtClean="0">
                <a:ln>
                  <a:noFill/>
                </a:ln>
                <a:solidFill>
                  <a:schemeClr val="tx1"/>
                </a:solidFill>
                <a:effectLst/>
                <a:uLnTx/>
                <a:uFillTx/>
                <a:latin typeface="Verdana" panose="020B0604030504040204" pitchFamily="34" charset="0"/>
                <a:ea typeface="+mj-ea"/>
                <a:cs typeface="+mj-cs"/>
              </a:rPr>
              <a:t>Begriffsdefinitionen 6</a:t>
            </a:r>
            <a:endParaRPr kumimoji="0" lang="de-DE" sz="3200" b="0" i="0" u="none" strike="noStrike" kern="1200" cap="none" spc="0" normalizeH="0" baseline="0" noProof="0" dirty="0">
              <a:ln>
                <a:noFill/>
              </a:ln>
              <a:solidFill>
                <a:schemeClr val="tx1"/>
              </a:solidFill>
              <a:effectLst/>
              <a:uLnTx/>
              <a:uFillTx/>
              <a:latin typeface="Verdana" panose="020B0604030504040204" pitchFamily="34" charset="0"/>
              <a:ea typeface="+mj-ea"/>
              <a:cs typeface="+mj-cs"/>
            </a:endParaRPr>
          </a:p>
        </p:txBody>
      </p:sp>
    </p:spTree>
    <p:extLst>
      <p:ext uri="{BB962C8B-B14F-4D97-AF65-F5344CB8AC3E}">
        <p14:creationId xmlns:p14="http://schemas.microsoft.com/office/powerpoint/2010/main" val="257521693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PPT-Vorlage</Template>
  <TotalTime>0</TotalTime>
  <Words>3182</Words>
  <Application>Microsoft Office PowerPoint</Application>
  <PresentationFormat>Bildschirmpräsentation (4:3)</PresentationFormat>
  <Paragraphs>384</Paragraphs>
  <Slides>58</Slides>
  <Notes>58</Notes>
  <HiddenSlides>0</HiddenSlides>
  <MMClips>0</MMClips>
  <ScaleCrop>false</ScaleCrop>
  <HeadingPairs>
    <vt:vector size="4" baseType="variant">
      <vt:variant>
        <vt:lpstr>Design</vt:lpstr>
      </vt:variant>
      <vt:variant>
        <vt:i4>1</vt:i4>
      </vt:variant>
      <vt:variant>
        <vt:lpstr>Folientitel</vt:lpstr>
      </vt:variant>
      <vt:variant>
        <vt:i4>58</vt:i4>
      </vt:variant>
    </vt:vector>
  </HeadingPairs>
  <TitlesOfParts>
    <vt:vector size="59" baseType="lpstr">
      <vt:lpstr>1_Larissa</vt:lpstr>
      <vt:lpstr>Schulungsunterlagen der AG RDA</vt:lpstr>
      <vt:lpstr>Normdaten in RDA</vt:lpstr>
      <vt:lpstr>Kapitel 8 Allgemeine Richtlinien zum Erfassen der Merkmale von Personen, Familien und Körperschaften</vt:lpstr>
      <vt:lpstr>Begriffsdefinitionen 1</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Prinzipien 1</vt:lpstr>
      <vt:lpstr>PowerPoint-Präsentation</vt:lpstr>
      <vt:lpstr>Prinzipien 3</vt:lpstr>
      <vt:lpstr>Exkurs: Transliteration</vt:lpstr>
      <vt:lpstr>Exkurs: Originalschriftliche Erfassung</vt:lpstr>
      <vt:lpstr>Prinzipien 4</vt:lpstr>
      <vt:lpstr>Standardelemente-Set </vt:lpstr>
      <vt:lpstr>PowerPoint-Präsentation</vt:lpstr>
      <vt:lpstr>Kernelemente</vt:lpstr>
      <vt:lpstr>Kernelemente für Personen </vt:lpstr>
      <vt:lpstr>Kernelemente für Familien</vt:lpstr>
      <vt:lpstr>Kernelemente für Körperschaften 1</vt:lpstr>
      <vt:lpstr>PowerPoint-Präsentation</vt:lpstr>
      <vt:lpstr>Zusätzliche Elemente zur Unterscheidung gleicher oder ähnlicher Namen:</vt:lpstr>
      <vt:lpstr>Zusätzliche Elemente zur Unterscheidung gleicher oder ähnlicher Namen:</vt:lpstr>
      <vt:lpstr>Zusätzliche Elemente zur Unterscheidung gleicher oder ähnlicher Namen:</vt:lpstr>
      <vt:lpstr>Exkurs: Unterscheidung  gleichnamiger Personen 1</vt:lpstr>
      <vt:lpstr>Exkurs: Unterscheidung  gleichnamiger Personen 2</vt:lpstr>
      <vt:lpstr>Exkurs: Unterscheidung gleichnamiger Körperschaften</vt:lpstr>
      <vt:lpstr>Dazu noch in Kapitel 8: Grundsätzliche Aussagen zu </vt:lpstr>
      <vt:lpstr>PowerPoint-Präsentation</vt:lpstr>
      <vt:lpstr>PowerPoint-Präsentation</vt:lpstr>
      <vt:lpstr>Dazu noch in Kapitel 8: Grundsätzliche Aussagen zu </vt:lpstr>
      <vt:lpstr>PowerPoint-Präsentation</vt:lpstr>
      <vt:lpstr>PowerPoint-Präsentation</vt:lpstr>
      <vt:lpstr>PowerPoint-Präsentation</vt:lpstr>
      <vt:lpstr>Exkurs: Adressen von Personen oder Körperschaften</vt:lpstr>
      <vt:lpstr>Exkurs: Sprache der Person oder Familie</vt:lpstr>
      <vt:lpstr>Exkurs: Tätigkeitsbereich der Person oder Körperschaft</vt:lpstr>
      <vt:lpstr>Exkurs: Geschichte der Familie oder Körperschaft</vt:lpstr>
      <vt:lpstr>Exkurs: Identifikator für die Person / Familie / Körperschaft</vt:lpstr>
      <vt:lpstr>Exkurs: Informationsquellen 1</vt:lpstr>
      <vt:lpstr>Exkurs: Informationsquellen 2</vt:lpstr>
      <vt:lpstr>Exkurs: Informationsquellen 3</vt:lpstr>
      <vt:lpstr>Kennzeichnung neuer Normdatensätze</vt:lpstr>
      <vt:lpstr>Kennzeichnung von nach RDA bearbeiteten Normdatensätzen 1</vt:lpstr>
      <vt:lpstr>PowerPoint-Präsentation</vt:lpstr>
      <vt:lpstr>Kennzeichnung von nach RDA bearbeiteten Normdatensätze </vt:lpstr>
      <vt:lpstr>Exkurs: Beispiele </vt:lpstr>
      <vt:lpstr>Welche Regelungen zu Normdaten treten erst 2015 in Kraft? 1</vt:lpstr>
      <vt:lpstr>Welche Regelungen zu Normdaten treten erst 2015 in Kraft? 2</vt:lpstr>
      <vt:lpstr>Wo stehen die detaillierten  Regelungen zu Normdaten?</vt:lpstr>
      <vt:lpstr>Beziehungen von  Personen / Familien / Körperschaften</vt:lpstr>
      <vt:lpstr>Beziehungen zwischen  Personen / Familien / Körperschaften</vt:lpstr>
      <vt:lpstr>PowerPoint-Präsentation</vt:lpstr>
    </vt:vector>
  </TitlesOfParts>
  <Company>Deutsche Nationalbibliothek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behrens</dc:creator>
  <cp:lastModifiedBy>Sabrina Waha</cp:lastModifiedBy>
  <cp:revision>125</cp:revision>
  <dcterms:created xsi:type="dcterms:W3CDTF">2013-12-09T14:13:03Z</dcterms:created>
  <dcterms:modified xsi:type="dcterms:W3CDTF">2014-05-14T14:26:33Z</dcterms:modified>
</cp:coreProperties>
</file>