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58" r:id="rId2"/>
    <p:sldId id="365" r:id="rId3"/>
    <p:sldId id="367" r:id="rId4"/>
    <p:sldId id="369" r:id="rId5"/>
    <p:sldId id="371" r:id="rId6"/>
    <p:sldId id="372" r:id="rId7"/>
    <p:sldId id="321" r:id="rId8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1019"/>
    <a:srgbClr val="ECEFF0"/>
    <a:srgbClr val="868784"/>
    <a:srgbClr val="E1E1E1"/>
    <a:srgbClr val="4C4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0957" autoAdjust="0"/>
  </p:normalViewPr>
  <p:slideViewPr>
    <p:cSldViewPr snapToGrid="0" showGuides="1">
      <p:cViewPr>
        <p:scale>
          <a:sx n="70" d="100"/>
          <a:sy n="70" d="100"/>
        </p:scale>
        <p:origin x="-1771" y="-518"/>
      </p:cViewPr>
      <p:guideLst>
        <p:guide orient="horz" pos="4056"/>
        <p:guide pos="3490"/>
      </p:guideLst>
    </p:cSldViewPr>
  </p:slideViewPr>
  <p:outlineViewPr>
    <p:cViewPr>
      <p:scale>
        <a:sx n="33" d="100"/>
        <a:sy n="33" d="100"/>
      </p:scale>
      <p:origin x="0" y="724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10"/>
    </p:cViewPr>
  </p:sorterViewPr>
  <p:notesViewPr>
    <p:cSldViewPr snapToGrid="0" showGuides="1">
      <p:cViewPr varScale="1">
        <p:scale>
          <a:sx n="74" d="100"/>
          <a:sy n="74" d="100"/>
        </p:scale>
        <p:origin x="-2928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7312D51-9AA0-494E-87A7-D90730F71590}" type="datetimeFigureOut">
              <a:rPr lang="de-DE"/>
              <a:pPr>
                <a:defRPr/>
              </a:pPr>
              <a:t>16.02.2016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15DDC9D-B6B5-433F-BB6F-DB6B677F18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607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smtClean="0"/>
              <a:t>Mastertextformat bearbeiten</a:t>
            </a:r>
          </a:p>
          <a:p>
            <a:pPr lvl="1"/>
            <a:r>
              <a:rPr lang="de-DE" altLang="de-DE" noProof="0" smtClean="0"/>
              <a:t>Zweite Ebene</a:t>
            </a:r>
          </a:p>
          <a:p>
            <a:pPr lvl="2"/>
            <a:r>
              <a:rPr lang="de-DE" altLang="de-DE" noProof="0" smtClean="0"/>
              <a:t>Dritte Ebene</a:t>
            </a:r>
          </a:p>
          <a:p>
            <a:pPr lvl="3"/>
            <a:r>
              <a:rPr lang="de-DE" altLang="de-DE" noProof="0" smtClean="0"/>
              <a:t>Vierte Ebene</a:t>
            </a:r>
          </a:p>
          <a:p>
            <a:pPr lvl="4"/>
            <a:r>
              <a:rPr lang="de-DE" alt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D5CD53-9566-47F9-9B9B-CEAEBD74DF1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06457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fld id="{D20A60BB-4EA8-4EA5-A16B-AD54C1A21DEE}" type="slidenum">
              <a:rPr lang="de-DE" altLang="de-DE" sz="1200" smtClean="0"/>
              <a:pPr/>
              <a:t>1</a:t>
            </a:fld>
            <a:endParaRPr lang="de-DE" altLang="de-DE" sz="120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fld id="{836DB5BB-7A26-4A1C-9B72-F95B2C77F724}" type="slidenum">
              <a:rPr lang="de-DE" altLang="de-DE" sz="1200" smtClean="0"/>
              <a:pPr/>
              <a:t>2</a:t>
            </a:fld>
            <a:endParaRPr lang="de-DE" altLang="de-DE" sz="12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smtClean="0"/>
              <a:t>Kein Anspruch auf Vollständigkeit, nur wichtige Aspekte, keine Schulung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fld id="{8138FBDD-F233-48C3-A992-00AF8265CB56}" type="slidenum">
              <a:rPr lang="de-DE" altLang="de-DE" sz="1200" smtClean="0"/>
              <a:pPr/>
              <a:t>3</a:t>
            </a:fld>
            <a:endParaRPr lang="de-DE" altLang="de-DE" sz="120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smtClean="0"/>
              <a:t>Kein Anspruch auf Vollständigkeit, nur wichtige Aspekte, keine Schulung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fld id="{C1E3522A-665D-4DEB-8A01-B0E4D082AF14}" type="slidenum">
              <a:rPr lang="de-DE" altLang="de-DE" sz="1200" smtClean="0"/>
              <a:pPr/>
              <a:t>4</a:t>
            </a:fld>
            <a:endParaRPr lang="de-DE" altLang="de-DE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smtClean="0"/>
              <a:t>Kein Anspruch auf Vollständigkeit, nur wichtige Aspekte, keine Schulung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 descr="ppt_titelmaster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7" r="102"/>
          <a:stretch>
            <a:fillRect/>
          </a:stretch>
        </p:blipFill>
        <p:spPr bwMode="auto">
          <a:xfrm>
            <a:off x="0" y="0"/>
            <a:ext cx="9145588" cy="595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5957888"/>
            <a:ext cx="9144000" cy="900112"/>
          </a:xfrm>
          <a:prstGeom prst="rect">
            <a:avLst/>
          </a:prstGeom>
          <a:solidFill>
            <a:srgbClr val="E1E1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defRPr/>
            </a:pPr>
            <a:endParaRPr lang="de-DE" altLang="de-DE" smtClean="0"/>
          </a:p>
        </p:txBody>
      </p:sp>
      <p:pic>
        <p:nvPicPr>
          <p:cNvPr id="6" name="Picture 31" descr="BSB_Logo_2c_300dpi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384175"/>
            <a:ext cx="2538413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feld 6"/>
          <p:cNvSpPr txBox="1">
            <a:spLocks noChangeArrowheads="1"/>
          </p:cNvSpPr>
          <p:nvPr userDrawn="1"/>
        </p:nvSpPr>
        <p:spPr bwMode="auto">
          <a:xfrm>
            <a:off x="300038" y="6435725"/>
            <a:ext cx="43053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defRPr/>
            </a:pPr>
            <a:r>
              <a:rPr lang="de-DE" sz="1000" dirty="0" smtClean="0">
                <a:latin typeface="StoneSans" panose="020B0500000000000000" pitchFamily="34" charset="0"/>
              </a:rPr>
              <a:t>Einführung RDA Infoveranstaltung - BSB Februar 2016</a:t>
            </a:r>
            <a:endParaRPr lang="de-DE" altLang="de-DE" sz="1000" dirty="0" smtClean="0">
              <a:latin typeface="StoneSans" panose="020B0500000000000000" pitchFamily="34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3238" y="2986088"/>
            <a:ext cx="4953000" cy="900112"/>
          </a:xfrm>
        </p:spPr>
        <p:txBody>
          <a:bodyPr/>
          <a:lstStyle>
            <a:lvl1pPr>
              <a:defRPr sz="1800">
                <a:solidFill>
                  <a:srgbClr val="4C4C4C"/>
                </a:solidFill>
              </a:defRPr>
            </a:lvl1pPr>
          </a:lstStyle>
          <a:p>
            <a:pPr lvl="0"/>
            <a:r>
              <a:rPr lang="de-DE" altLang="de-DE" noProof="0" smtClean="0"/>
              <a:t>Mastertitelformat bearbeiten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3238" y="3706813"/>
            <a:ext cx="4954587" cy="1093787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de-DE" altLang="de-DE" noProof="0" dirty="0" smtClean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4860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>
            <a:spLocks noChangeArrowheads="1"/>
          </p:cNvSpPr>
          <p:nvPr userDrawn="1"/>
        </p:nvSpPr>
        <p:spPr bwMode="auto">
          <a:xfrm>
            <a:off x="398463" y="6435725"/>
            <a:ext cx="43053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defRPr/>
            </a:pPr>
            <a:fld id="{D3FCBBFA-C7FE-4347-BE29-C37D3C660F95}" type="slidenum">
              <a:rPr lang="de-DE" sz="1000" smtClean="0">
                <a:latin typeface="StoneSans" panose="020B0500000000000000" pitchFamily="34" charset="0"/>
              </a:rPr>
              <a:pPr>
                <a:defRPr/>
              </a:pPr>
              <a:t>‹Nr.›</a:t>
            </a:fld>
            <a:r>
              <a:rPr lang="de-DE" sz="1000" dirty="0" smtClean="0">
                <a:latin typeface="StoneSans" panose="020B0500000000000000" pitchFamily="34" charset="0"/>
              </a:rPr>
              <a:t>    Einführung RDA Infoveranstaltung - BSB Februar 2016</a:t>
            </a:r>
            <a:endParaRPr lang="de-DE" altLang="de-DE" sz="1000" dirty="0" smtClean="0">
              <a:latin typeface="StoneSans" panose="020B0500000000000000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926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>
            <a:spLocks noChangeArrowheads="1"/>
          </p:cNvSpPr>
          <p:nvPr userDrawn="1"/>
        </p:nvSpPr>
        <p:spPr bwMode="auto">
          <a:xfrm>
            <a:off x="398463" y="6435725"/>
            <a:ext cx="43053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defRPr/>
            </a:pPr>
            <a:fld id="{15BB1DEE-59B0-4665-8140-6B2BA74DA2E2}" type="slidenum">
              <a:rPr lang="de-DE" sz="1000" smtClean="0">
                <a:latin typeface="StoneSans" panose="020B0500000000000000" pitchFamily="34" charset="0"/>
              </a:rPr>
              <a:pPr>
                <a:defRPr/>
              </a:pPr>
              <a:t>‹Nr.›</a:t>
            </a:fld>
            <a:r>
              <a:rPr lang="de-DE" sz="1000" dirty="0" smtClean="0">
                <a:latin typeface="StoneSans" panose="020B0500000000000000" pitchFamily="34" charset="0"/>
              </a:rPr>
              <a:t>    Einführung RDA Infoveranstaltung - BSB Februar 2016</a:t>
            </a:r>
            <a:endParaRPr lang="de-DE" altLang="de-DE" sz="1000" dirty="0" smtClean="0">
              <a:latin typeface="StoneSans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54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>
            <a:spLocks noChangeArrowheads="1"/>
          </p:cNvSpPr>
          <p:nvPr userDrawn="1"/>
        </p:nvSpPr>
        <p:spPr bwMode="auto">
          <a:xfrm>
            <a:off x="398463" y="6435725"/>
            <a:ext cx="43053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defRPr/>
            </a:pPr>
            <a:fld id="{348EE998-FDCB-4321-90DF-89CCEFFAAC3D}" type="slidenum">
              <a:rPr lang="de-DE" sz="1000" smtClean="0">
                <a:latin typeface="StoneSans" panose="020B0500000000000000" pitchFamily="34" charset="0"/>
              </a:rPr>
              <a:pPr>
                <a:defRPr/>
              </a:pPr>
              <a:t>‹Nr.›</a:t>
            </a:fld>
            <a:r>
              <a:rPr lang="de-DE" sz="1000" dirty="0" smtClean="0">
                <a:latin typeface="StoneSans" panose="020B0500000000000000" pitchFamily="34" charset="0"/>
              </a:rPr>
              <a:t>    Einführung RDA Infoveranstaltung - BSB Februar 2016</a:t>
            </a:r>
            <a:endParaRPr lang="de-DE" altLang="de-DE" sz="1000" dirty="0" smtClean="0">
              <a:latin typeface="StoneSans" panose="020B0500000000000000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238" y="1079500"/>
            <a:ext cx="8132762" cy="67310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503238" y="1981200"/>
            <a:ext cx="3989387" cy="396716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990975" cy="396716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559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3" descr="zahlenreihe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"/>
          <a:stretch>
            <a:fillRect/>
          </a:stretch>
        </p:blipFill>
        <p:spPr bwMode="auto">
          <a:xfrm>
            <a:off x="0" y="5954713"/>
            <a:ext cx="91440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1079500"/>
            <a:ext cx="8132762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Mastertitelformat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981200"/>
            <a:ext cx="8132762" cy="396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Mastertextformat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>
          <a:solidFill>
            <a:srgbClr val="71101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>
          <a:solidFill>
            <a:srgbClr val="711019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>
          <a:solidFill>
            <a:srgbClr val="711019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>
          <a:solidFill>
            <a:srgbClr val="711019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>
          <a:solidFill>
            <a:srgbClr val="711019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rgbClr val="711019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rgbClr val="711019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rgbClr val="711019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rgbClr val="711019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11019"/>
        </a:buClr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11019"/>
        </a:buClr>
        <a:buChar char="–"/>
        <a:defRPr sz="1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11019"/>
        </a:buClr>
        <a:buFont typeface="StoneSans" pitchFamily="34" charset="0"/>
        <a:buChar char="›"/>
        <a:defRPr sz="1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11019"/>
        </a:buClr>
        <a:buFont typeface="StoneSans" pitchFamily="34" charset="0"/>
        <a:buChar char="»"/>
        <a:defRPr sz="1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11019"/>
        </a:buClr>
        <a:buFont typeface="StoneSans" pitchFamily="34" charset="0"/>
        <a:buChar char="*"/>
        <a:defRPr sz="1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711019"/>
        </a:buClr>
        <a:buFont typeface="StoneSans" pitchFamily="34" charset="0"/>
        <a:buChar char="*"/>
        <a:defRPr sz="1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711019"/>
        </a:buClr>
        <a:buFont typeface="StoneSans" pitchFamily="34" charset="0"/>
        <a:buChar char="*"/>
        <a:defRPr sz="1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711019"/>
        </a:buClr>
        <a:buFont typeface="StoneSans" pitchFamily="34" charset="0"/>
        <a:buChar char="*"/>
        <a:defRPr sz="1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711019"/>
        </a:buClr>
        <a:buFont typeface="StoneSans" pitchFamily="34" charset="0"/>
        <a:buChar char="*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nd.eurospider.com/s" TargetMode="External"/><Relationship Id="rId2" Type="http://schemas.openxmlformats.org/officeDocument/2006/relationships/hyperlink" Target="http://swb.bsz-bw.de/DB=2.104/?COOKIE=U998,Pbszgast,I17,B0728+,SY,NRecherche-DB,D2.104,E9c8112a5-0,A,H,R193.197.31.15,F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dnb.de/pages/viewpage.action?pageId=90411357" TargetMode="External"/><Relationship Id="rId2" Type="http://schemas.openxmlformats.org/officeDocument/2006/relationships/hyperlink" Target="http://access.rdatoolkit.org/rdachp16-de_rda16-33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3238" y="2193925"/>
            <a:ext cx="4953000" cy="900113"/>
          </a:xfrm>
        </p:spPr>
        <p:txBody>
          <a:bodyPr/>
          <a:lstStyle/>
          <a:p>
            <a:pPr eaLnBrk="1" hangingPunct="1"/>
            <a:r>
              <a:rPr lang="de-DE" altLang="de-DE" sz="2400" smtClean="0">
                <a:latin typeface="Verdana" pitchFamily="34" charset="0"/>
              </a:rPr>
              <a:t>Die gemeinsame Normdatei (GND) in RDA</a:t>
            </a:r>
            <a:br>
              <a:rPr lang="de-DE" altLang="de-DE" sz="2400" smtClean="0">
                <a:latin typeface="Verdana" pitchFamily="34" charset="0"/>
              </a:rPr>
            </a:br>
            <a:endParaRPr lang="de-DE" altLang="de-DE" sz="2400" b="1" smtClean="0">
              <a:solidFill>
                <a:srgbClr val="711019"/>
              </a:solidFill>
              <a:latin typeface="Verdana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3238" y="4197350"/>
            <a:ext cx="4954587" cy="1093788"/>
          </a:xfrm>
        </p:spPr>
        <p:txBody>
          <a:bodyPr/>
          <a:lstStyle/>
          <a:p>
            <a:r>
              <a:rPr lang="de-DE" altLang="de-DE" sz="2000" smtClean="0">
                <a:latin typeface="Verdana" pitchFamily="34" charset="0"/>
              </a:rPr>
              <a:t>Stand der GND</a:t>
            </a:r>
          </a:p>
          <a:p>
            <a:r>
              <a:rPr lang="de-DE" altLang="de-DE" sz="2000" smtClean="0">
                <a:latin typeface="Verdana" pitchFamily="34" charset="0"/>
              </a:rPr>
              <a:t>Februar 2016</a:t>
            </a:r>
          </a:p>
          <a:p>
            <a:endParaRPr lang="de-DE" altLang="de-DE" sz="2000" smtClean="0">
              <a:latin typeface="Verdana" pitchFamily="34" charset="0"/>
            </a:endParaRPr>
          </a:p>
          <a:p>
            <a:r>
              <a:rPr lang="de-DE" altLang="de-DE" sz="1600" smtClean="0">
                <a:latin typeface="Verdana" pitchFamily="34" charset="0"/>
              </a:rPr>
              <a:t>Eva-Maria Gulder</a:t>
            </a:r>
          </a:p>
          <a:p>
            <a:r>
              <a:rPr lang="de-DE" altLang="de-DE" sz="1600" smtClean="0">
                <a:latin typeface="Verdana" pitchFamily="34" charset="0"/>
              </a:rPr>
              <a:t>BSB, Normdatenredaktion</a:t>
            </a:r>
          </a:p>
        </p:txBody>
      </p:sp>
      <p:sp>
        <p:nvSpPr>
          <p:cNvPr id="6148" name="Line 7"/>
          <p:cNvSpPr>
            <a:spLocks noChangeShapeType="1"/>
          </p:cNvSpPr>
          <p:nvPr/>
        </p:nvSpPr>
        <p:spPr bwMode="auto">
          <a:xfrm>
            <a:off x="0" y="6376988"/>
            <a:ext cx="5541963" cy="0"/>
          </a:xfrm>
          <a:prstGeom prst="line">
            <a:avLst/>
          </a:prstGeom>
          <a:noFill/>
          <a:ln w="6350">
            <a:solidFill>
              <a:srgbClr val="71101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9" name="Line 8"/>
          <p:cNvSpPr>
            <a:spLocks noChangeShapeType="1"/>
          </p:cNvSpPr>
          <p:nvPr/>
        </p:nvSpPr>
        <p:spPr bwMode="auto">
          <a:xfrm>
            <a:off x="0" y="6654800"/>
            <a:ext cx="5541963" cy="0"/>
          </a:xfrm>
          <a:prstGeom prst="line">
            <a:avLst/>
          </a:prstGeom>
          <a:noFill/>
          <a:ln w="6350">
            <a:solidFill>
              <a:srgbClr val="71101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588963"/>
            <a:ext cx="8132763" cy="673100"/>
          </a:xfrm>
        </p:spPr>
        <p:txBody>
          <a:bodyPr/>
          <a:lstStyle/>
          <a:p>
            <a:pPr eaLnBrk="1" hangingPunct="1"/>
            <a:r>
              <a:rPr lang="de-DE" altLang="de-DE" sz="2400" b="1" smtClean="0">
                <a:solidFill>
                  <a:srgbClr val="C00000"/>
                </a:solidFill>
                <a:latin typeface="Verdana" pitchFamily="34" charset="0"/>
              </a:rPr>
              <a:t>Die GND in RDA</a:t>
            </a:r>
            <a:br>
              <a:rPr lang="de-DE" altLang="de-DE" sz="2400" b="1" smtClean="0">
                <a:solidFill>
                  <a:srgbClr val="C00000"/>
                </a:solidFill>
                <a:latin typeface="Verdana" pitchFamily="34" charset="0"/>
              </a:rPr>
            </a:br>
            <a:endParaRPr lang="de-DE" altLang="de-DE" sz="2400" b="1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5124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461963" y="1285875"/>
            <a:ext cx="8132762" cy="3967163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sz="1800" b="1" dirty="0" smtClean="0">
                <a:latin typeface="Verdana" pitchFamily="34" charset="0"/>
              </a:rPr>
              <a:t>Verwendung in Formal- und Sacherschließung</a:t>
            </a:r>
          </a:p>
          <a:p>
            <a:pPr eaLnBrk="1" hangingPunct="1">
              <a:defRPr/>
            </a:pPr>
            <a:r>
              <a:rPr lang="de-DE" altLang="de-DE" sz="1800" dirty="0" smtClean="0">
                <a:latin typeface="Verdana" pitchFamily="34" charset="0"/>
              </a:rPr>
              <a:t>Folgende</a:t>
            </a:r>
            <a:r>
              <a:rPr lang="de-DE" altLang="de-DE" sz="1800" b="1" dirty="0" smtClean="0">
                <a:latin typeface="Verdana" pitchFamily="34" charset="0"/>
              </a:rPr>
              <a:t> Entitäten </a:t>
            </a:r>
            <a:r>
              <a:rPr lang="de-DE" altLang="de-DE" sz="1800" dirty="0" smtClean="0">
                <a:latin typeface="Verdana" pitchFamily="34" charset="0"/>
              </a:rPr>
              <a:t>werden nach </a:t>
            </a:r>
            <a:r>
              <a:rPr lang="de-DE" altLang="de-DE" sz="1800" b="1" dirty="0" smtClean="0">
                <a:latin typeface="Verdana" pitchFamily="34" charset="0"/>
              </a:rPr>
              <a:t>RDA </a:t>
            </a:r>
            <a:r>
              <a:rPr lang="de-DE" altLang="de-DE" sz="1800" dirty="0" smtClean="0">
                <a:latin typeface="Verdana" pitchFamily="34" charset="0"/>
              </a:rPr>
              <a:t>erfasst:</a:t>
            </a:r>
          </a:p>
          <a:p>
            <a:pPr eaLnBrk="1" hangingPunct="1">
              <a:defRPr/>
            </a:pPr>
            <a:r>
              <a:rPr lang="de-DE" altLang="de-DE" sz="1800" dirty="0" smtClean="0">
                <a:latin typeface="Verdana" pitchFamily="34" charset="0"/>
              </a:rPr>
              <a:t>Personen, Familien</a:t>
            </a:r>
          </a:p>
          <a:p>
            <a:pPr eaLnBrk="1" hangingPunct="1">
              <a:defRPr/>
            </a:pPr>
            <a:r>
              <a:rPr lang="de-DE" altLang="de-DE" sz="1800" dirty="0" smtClean="0">
                <a:latin typeface="Verdana" pitchFamily="34" charset="0"/>
              </a:rPr>
              <a:t>Körperschaften, Konferenzen</a:t>
            </a:r>
          </a:p>
          <a:p>
            <a:pPr eaLnBrk="1" hangingPunct="1">
              <a:defRPr/>
            </a:pPr>
            <a:r>
              <a:rPr lang="de-DE" altLang="de-DE" sz="1800" dirty="0" err="1" smtClean="0">
                <a:latin typeface="Verdana" pitchFamily="34" charset="0"/>
              </a:rPr>
              <a:t>Geografika</a:t>
            </a:r>
            <a:r>
              <a:rPr lang="de-DE" altLang="de-DE" sz="1800" dirty="0" smtClean="0">
                <a:latin typeface="Verdana" pitchFamily="34" charset="0"/>
              </a:rPr>
              <a:t> (teilweise)</a:t>
            </a:r>
          </a:p>
          <a:p>
            <a:pPr eaLnBrk="1" hangingPunct="1">
              <a:defRPr/>
            </a:pPr>
            <a:r>
              <a:rPr lang="de-DE" altLang="de-DE" sz="1800" dirty="0" smtClean="0">
                <a:latin typeface="Verdana" pitchFamily="34" charset="0"/>
              </a:rPr>
              <a:t>Werke</a:t>
            </a:r>
          </a:p>
          <a:p>
            <a:pPr eaLnBrk="1" hangingPunct="1">
              <a:defRPr/>
            </a:pPr>
            <a:endParaRPr lang="de-DE" altLang="de-DE" sz="1800" dirty="0">
              <a:latin typeface="Verdana" pitchFamily="34" charset="0"/>
            </a:endParaRPr>
          </a:p>
          <a:p>
            <a:pPr eaLnBrk="1" hangingPunct="1">
              <a:defRPr/>
            </a:pPr>
            <a:r>
              <a:rPr lang="de-DE" altLang="de-DE" sz="1800" dirty="0" smtClean="0">
                <a:latin typeface="Verdana" pitchFamily="34" charset="0"/>
              </a:rPr>
              <a:t>Nach </a:t>
            </a:r>
            <a:r>
              <a:rPr lang="de-DE" altLang="de-DE" sz="1800" b="1" dirty="0" smtClean="0">
                <a:latin typeface="Verdana" pitchFamily="34" charset="0"/>
              </a:rPr>
              <a:t>RSWK</a:t>
            </a:r>
            <a:r>
              <a:rPr lang="de-DE" altLang="de-DE" sz="1800" dirty="0" smtClean="0">
                <a:latin typeface="Verdana" pitchFamily="34" charset="0"/>
              </a:rPr>
              <a:t> werden weiterhin </a:t>
            </a:r>
            <a:r>
              <a:rPr lang="de-DE" altLang="de-DE" sz="1800" b="1" dirty="0" smtClean="0">
                <a:latin typeface="Verdana" pitchFamily="34" charset="0"/>
              </a:rPr>
              <a:t>sacherschließungs-spezifische</a:t>
            </a:r>
            <a:r>
              <a:rPr lang="de-DE" altLang="de-DE" sz="1800" dirty="0" smtClean="0">
                <a:latin typeface="Verdana" pitchFamily="34" charset="0"/>
              </a:rPr>
              <a:t> </a:t>
            </a:r>
            <a:r>
              <a:rPr lang="de-DE" altLang="de-DE" sz="1800" b="1" dirty="0" smtClean="0">
                <a:latin typeface="Verdana" pitchFamily="34" charset="0"/>
              </a:rPr>
              <a:t>Entitäten</a:t>
            </a:r>
            <a:r>
              <a:rPr lang="de-DE" altLang="de-DE" sz="1800" dirty="0" smtClean="0">
                <a:latin typeface="Verdana" pitchFamily="34" charset="0"/>
              </a:rPr>
              <a:t> erfasst wie:</a:t>
            </a:r>
          </a:p>
          <a:p>
            <a:pPr eaLnBrk="1" hangingPunct="1">
              <a:defRPr/>
            </a:pPr>
            <a:r>
              <a:rPr lang="de-DE" altLang="de-DE" sz="1800" dirty="0" smtClean="0">
                <a:latin typeface="Verdana" pitchFamily="34" charset="0"/>
              </a:rPr>
              <a:t>Sachbegriffe</a:t>
            </a:r>
          </a:p>
          <a:p>
            <a:pPr eaLnBrk="1" hangingPunct="1">
              <a:defRPr/>
            </a:pPr>
            <a:r>
              <a:rPr lang="de-DE" altLang="de-DE" sz="1800" dirty="0" smtClean="0">
                <a:latin typeface="Verdana" pitchFamily="34" charset="0"/>
              </a:rPr>
              <a:t>Naturräumliche Einheiten (Berge, Flüsse, Wege, Naturparks etc.)</a:t>
            </a:r>
          </a:p>
          <a:p>
            <a:pPr eaLnBrk="1" hangingPunct="1">
              <a:defRPr/>
            </a:pPr>
            <a:r>
              <a:rPr lang="de-DE" altLang="de-DE" sz="1800" dirty="0" smtClean="0">
                <a:latin typeface="Verdana" pitchFamily="34" charset="0"/>
              </a:rPr>
              <a:t>Bauwerke (Schlösser, Kirchen etc.)</a:t>
            </a:r>
          </a:p>
          <a:p>
            <a:pPr eaLnBrk="1" hangingPunct="1">
              <a:defRPr/>
            </a:pPr>
            <a:endParaRPr lang="de-DE" altLang="de-DE" sz="2000" dirty="0" smtClean="0">
              <a:latin typeface="Verdana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de-DE" altLang="de-DE" sz="1800" dirty="0" smtClean="0">
              <a:latin typeface="Verdana" pitchFamily="34" charset="0"/>
            </a:endParaRPr>
          </a:p>
          <a:p>
            <a:pPr eaLnBrk="1" hangingPunct="1">
              <a:spcBef>
                <a:spcPts val="1200"/>
              </a:spcBef>
              <a:defRPr/>
            </a:pPr>
            <a:endParaRPr lang="de-DE" altLang="de-DE" sz="2000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588963"/>
            <a:ext cx="8132763" cy="673100"/>
          </a:xfrm>
        </p:spPr>
        <p:txBody>
          <a:bodyPr/>
          <a:lstStyle/>
          <a:p>
            <a:pPr eaLnBrk="1" hangingPunct="1"/>
            <a:r>
              <a:rPr lang="de-DE" altLang="de-DE" sz="2400" b="1" smtClean="0">
                <a:solidFill>
                  <a:srgbClr val="C00000"/>
                </a:solidFill>
                <a:latin typeface="Verdana" pitchFamily="34" charset="0"/>
              </a:rPr>
              <a:t>Die GND in RDA</a:t>
            </a:r>
            <a:br>
              <a:rPr lang="de-DE" altLang="de-DE" sz="2400" b="1" smtClean="0">
                <a:solidFill>
                  <a:srgbClr val="C00000"/>
                </a:solidFill>
                <a:latin typeface="Verdana" pitchFamily="34" charset="0"/>
              </a:rPr>
            </a:br>
            <a:endParaRPr lang="de-DE" altLang="de-DE" sz="2400" b="1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5124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461963" y="1285875"/>
            <a:ext cx="8132762" cy="46783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Beschluss des Standardisierungsausschusses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vom </a:t>
            </a:r>
            <a:r>
              <a:rPr lang="de-DE" altLang="de-DE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2.12.2015 – Sacherschließung:</a:t>
            </a:r>
            <a:endParaRPr lang="de-DE" altLang="de-DE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de-DE" altLang="de-DE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 2017 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soll innerhalb der RDA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Anwendungsprofil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für die verbale Sacherschließung erarbeitet werden, das die bisherige RSWK ablösen wird.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Dies </a:t>
            </a:r>
            <a:r>
              <a:rPr lang="de-DE" altLang="de-DE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enthält </a:t>
            </a:r>
            <a:r>
              <a:rPr lang="de-DE" altLang="de-DE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Ansetzungsregeln 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Verwendungshinweise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de-DE" altLang="de-DE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Ansetzungsregeln 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sind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verbindlich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für alle Anwender.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Basis ist die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GND.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Für die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Verwendungshinweise 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wird es den Anwendern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freigestellt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nach eigenen Anwendungskontexten zu entscheiden.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de-DE" altLang="de-DE" sz="2000" dirty="0" smtClean="0">
              <a:latin typeface="Verdana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de-DE" altLang="de-DE" sz="1800" dirty="0" smtClean="0">
              <a:latin typeface="Verdana" pitchFamily="34" charset="0"/>
            </a:endParaRPr>
          </a:p>
          <a:p>
            <a:pPr eaLnBrk="1" hangingPunct="1">
              <a:spcBef>
                <a:spcPts val="1200"/>
              </a:spcBef>
              <a:defRPr/>
            </a:pPr>
            <a:endParaRPr lang="de-DE" altLang="de-DE" sz="2000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588963"/>
            <a:ext cx="8132763" cy="673100"/>
          </a:xfrm>
        </p:spPr>
        <p:txBody>
          <a:bodyPr/>
          <a:lstStyle/>
          <a:p>
            <a:pPr eaLnBrk="1" hangingPunct="1"/>
            <a:r>
              <a:rPr lang="de-DE" altLang="de-DE" sz="2400" b="1" smtClean="0">
                <a:solidFill>
                  <a:srgbClr val="C00000"/>
                </a:solidFill>
                <a:latin typeface="Verdana" pitchFamily="34" charset="0"/>
              </a:rPr>
              <a:t>Die GND in RDA</a:t>
            </a:r>
            <a:br>
              <a:rPr lang="de-DE" altLang="de-DE" sz="2400" b="1" smtClean="0">
                <a:solidFill>
                  <a:srgbClr val="C00000"/>
                </a:solidFill>
                <a:latin typeface="Verdana" pitchFamily="34" charset="0"/>
              </a:rPr>
            </a:br>
            <a:endParaRPr lang="de-DE" altLang="de-DE" sz="2400" b="1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5124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461963" y="1285875"/>
            <a:ext cx="8132762" cy="4678363"/>
          </a:xfrm>
        </p:spPr>
        <p:txBody>
          <a:bodyPr/>
          <a:lstStyle/>
          <a:p>
            <a:pPr eaLnBrk="1" hangingPunct="1">
              <a:buFont typeface="Symbol" panose="05050102010706020507" pitchFamily="18" charset="2"/>
              <a:buChar char="-"/>
              <a:defRPr/>
            </a:pPr>
            <a:endParaRPr lang="de-DE" altLang="de-DE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Anwendungsprofil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soll verschlankt werden und auch für Anwender außerhalb des Bibliothekswesens nutzbar sein.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de-DE" altLang="de-DE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Für die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Bereiche, bei denen RDA noch keine Regeln vorsieht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wird ein RDA-Anwendungsprofil neu erarbeitet bzw. werden vorhandene Regeln in ein </a:t>
            </a:r>
            <a:r>
              <a:rPr lang="de-DE" altLang="de-DE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neues RDA-Anwendungsprofil </a:t>
            </a:r>
            <a:r>
              <a:rPr lang="de-DE" altLang="de-D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überführt (Bauwerke, naturräumliche Einheiten …)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de-DE" altLang="de-DE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defRPr/>
            </a:pPr>
            <a:endParaRPr lang="de-DE" altLang="de-DE" sz="2000" dirty="0" smtClean="0">
              <a:latin typeface="Verdana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de-DE" altLang="de-DE" sz="1800" dirty="0" smtClean="0">
              <a:latin typeface="Verdana" pitchFamily="34" charset="0"/>
            </a:endParaRPr>
          </a:p>
          <a:p>
            <a:pPr eaLnBrk="1" hangingPunct="1">
              <a:spcBef>
                <a:spcPts val="1200"/>
              </a:spcBef>
              <a:defRPr/>
            </a:pPr>
            <a:endParaRPr lang="de-DE" altLang="de-DE" sz="2000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527050" y="592138"/>
            <a:ext cx="8132763" cy="673100"/>
          </a:xfrm>
        </p:spPr>
        <p:txBody>
          <a:bodyPr/>
          <a:lstStyle/>
          <a:p>
            <a:r>
              <a:rPr lang="de-DE" altLang="de-DE" sz="2400" b="1" smtClean="0">
                <a:solidFill>
                  <a:srgbClr val="C00000"/>
                </a:solidFill>
                <a:latin typeface="Verdana" pitchFamily="34" charset="0"/>
              </a:rPr>
              <a:t>Öffnung der GND und Verwendung</a:t>
            </a:r>
            <a:endParaRPr lang="de-DE" altLang="de-DE" sz="2400" smtClean="0">
              <a:solidFill>
                <a:srgbClr val="C00000"/>
              </a:solidFill>
            </a:endParaRPr>
          </a:p>
        </p:txBody>
      </p:sp>
      <p:sp>
        <p:nvSpPr>
          <p:cNvPr id="10243" name="Inhaltsplatzhalter 2"/>
          <p:cNvSpPr>
            <a:spLocks noGrp="1"/>
          </p:cNvSpPr>
          <p:nvPr>
            <p:ph idx="1"/>
          </p:nvPr>
        </p:nvSpPr>
        <p:spPr>
          <a:xfrm>
            <a:off x="503238" y="1235075"/>
            <a:ext cx="8517932" cy="4537075"/>
          </a:xfrm>
        </p:spPr>
        <p:txBody>
          <a:bodyPr/>
          <a:lstStyle/>
          <a:p>
            <a:r>
              <a:rPr lang="de-DE" altLang="de-DE" sz="1800" dirty="0" smtClean="0">
                <a:latin typeface="Verdana" pitchFamily="34" charset="0"/>
              </a:rPr>
              <a:t>Freigabe der GND unter kostenfreien Lizenz auf </a:t>
            </a:r>
            <a:r>
              <a:rPr lang="de-DE" altLang="de-DE" sz="1800" b="1" dirty="0" smtClean="0">
                <a:latin typeface="Verdana" pitchFamily="34" charset="0"/>
              </a:rPr>
              <a:t>CC0-Basis </a:t>
            </a:r>
            <a:r>
              <a:rPr lang="de-DE" altLang="de-DE" sz="1800" dirty="0" smtClean="0">
                <a:latin typeface="Verdana" pitchFamily="34" charset="0"/>
              </a:rPr>
              <a:t>(Creative </a:t>
            </a:r>
            <a:r>
              <a:rPr lang="de-DE" altLang="de-DE" sz="1800" dirty="0" err="1" smtClean="0">
                <a:latin typeface="Verdana" pitchFamily="34" charset="0"/>
              </a:rPr>
              <a:t>Commons</a:t>
            </a:r>
            <a:r>
              <a:rPr lang="de-DE" altLang="de-DE" sz="1800" dirty="0" smtClean="0">
                <a:latin typeface="Verdana" pitchFamily="34" charset="0"/>
              </a:rPr>
              <a:t> Zero)</a:t>
            </a:r>
          </a:p>
          <a:p>
            <a:r>
              <a:rPr lang="de-DE" altLang="de-DE" sz="1800" dirty="0" smtClean="0">
                <a:latin typeface="Verdana" pitchFamily="34" charset="0"/>
              </a:rPr>
              <a:t>Frei zugängliche GND</a:t>
            </a:r>
            <a:r>
              <a:rPr lang="de-DE" altLang="de-DE" sz="1800" dirty="0">
                <a:latin typeface="Verdana" pitchFamily="34" charset="0"/>
              </a:rPr>
              <a:t>: </a:t>
            </a:r>
            <a:r>
              <a:rPr lang="de-DE" altLang="de-DE" sz="1800" dirty="0" smtClean="0">
                <a:latin typeface="Verdana" pitchFamily="34" charset="0"/>
                <a:hlinkClick r:id="rId2"/>
              </a:rPr>
              <a:t>OGND</a:t>
            </a:r>
            <a:r>
              <a:rPr lang="de-DE" altLang="de-DE" sz="1800" dirty="0" smtClean="0">
                <a:latin typeface="Verdana" pitchFamily="34" charset="0"/>
              </a:rPr>
              <a:t> und </a:t>
            </a:r>
            <a:r>
              <a:rPr lang="de-DE" altLang="de-DE" sz="1800" dirty="0" err="1" smtClean="0">
                <a:latin typeface="Verdana" pitchFamily="34" charset="0"/>
                <a:hlinkClick r:id="rId3"/>
              </a:rPr>
              <a:t>WebGND</a:t>
            </a:r>
            <a:endParaRPr lang="de-DE" altLang="de-DE" sz="1800" dirty="0" smtClean="0">
              <a:latin typeface="Verdana" pitchFamily="34" charset="0"/>
            </a:endParaRPr>
          </a:p>
          <a:p>
            <a:endParaRPr lang="de-DE" altLang="de-DE" sz="1800" dirty="0" smtClean="0">
              <a:latin typeface="Verdana" pitchFamily="34" charset="0"/>
            </a:endParaRPr>
          </a:p>
          <a:p>
            <a:r>
              <a:rPr lang="de-DE" altLang="de-DE" sz="1800" dirty="0" smtClean="0">
                <a:latin typeface="Verdana" pitchFamily="34" charset="0"/>
              </a:rPr>
              <a:t>GND wird zunehmend in der wissenschaftlichen Öffentlichkeit als </a:t>
            </a:r>
            <a:r>
              <a:rPr lang="de-DE" altLang="de-DE" sz="1800" b="1" dirty="0" smtClean="0">
                <a:latin typeface="Verdana" pitchFamily="34" charset="0"/>
              </a:rPr>
              <a:t>stabiler Identifier </a:t>
            </a:r>
            <a:r>
              <a:rPr lang="de-DE" altLang="de-DE" sz="1800" dirty="0" smtClean="0">
                <a:latin typeface="Verdana" pitchFamily="34" charset="0"/>
              </a:rPr>
              <a:t>wahrgenommen: </a:t>
            </a:r>
            <a:r>
              <a:rPr lang="de-DE" altLang="de-DE" sz="1800" b="1" dirty="0" smtClean="0">
                <a:latin typeface="Verdana" pitchFamily="34" charset="0"/>
              </a:rPr>
              <a:t>Verlinkung über GND-ID</a:t>
            </a:r>
          </a:p>
          <a:p>
            <a:endParaRPr lang="de-DE" altLang="de-DE" sz="1800" dirty="0" smtClean="0">
              <a:latin typeface="Verdana" pitchFamily="34" charset="0"/>
            </a:endParaRPr>
          </a:p>
          <a:p>
            <a:r>
              <a:rPr lang="de-DE" altLang="de-DE" sz="1800" dirty="0" smtClean="0">
                <a:latin typeface="Verdana" pitchFamily="34" charset="0"/>
              </a:rPr>
              <a:t>Auszeichnung von Personen und anderer Entitäten mit GND-IDs in diversen Projekten: biografische Lexika (</a:t>
            </a:r>
            <a:r>
              <a:rPr lang="de-DE" altLang="de-DE" sz="1800" b="1" dirty="0" smtClean="0">
                <a:latin typeface="Verdana" pitchFamily="34" charset="0"/>
              </a:rPr>
              <a:t>NDB/ADB)</a:t>
            </a:r>
            <a:r>
              <a:rPr lang="de-DE" altLang="de-DE" sz="1800" dirty="0" smtClean="0">
                <a:latin typeface="Verdana" pitchFamily="34" charset="0"/>
              </a:rPr>
              <a:t>, </a:t>
            </a:r>
            <a:r>
              <a:rPr lang="de-DE" altLang="de-DE" sz="1800" b="1" dirty="0" smtClean="0">
                <a:latin typeface="Verdana" pitchFamily="34" charset="0"/>
              </a:rPr>
              <a:t>Wikipedia</a:t>
            </a:r>
          </a:p>
          <a:p>
            <a:endParaRPr lang="de-DE" altLang="de-DE" sz="1800" dirty="0" smtClean="0">
              <a:latin typeface="Verdana" pitchFamily="34" charset="0"/>
            </a:endParaRPr>
          </a:p>
          <a:p>
            <a:r>
              <a:rPr lang="de-DE" altLang="de-DE" sz="1800" dirty="0" smtClean="0">
                <a:latin typeface="Verdana" pitchFamily="34" charset="0"/>
              </a:rPr>
              <a:t>Verwendung von </a:t>
            </a:r>
            <a:r>
              <a:rPr lang="de-DE" altLang="de-DE" sz="1800" b="1" dirty="0" err="1" smtClean="0">
                <a:latin typeface="Verdana" pitchFamily="34" charset="0"/>
              </a:rPr>
              <a:t>Beacon</a:t>
            </a:r>
            <a:r>
              <a:rPr lang="de-DE" altLang="de-DE" sz="1800" b="1" dirty="0" smtClean="0">
                <a:latin typeface="Verdana" pitchFamily="34" charset="0"/>
              </a:rPr>
              <a:t>-Dateien</a:t>
            </a:r>
            <a:r>
              <a:rPr lang="de-DE" altLang="de-DE" sz="1800" dirty="0" smtClean="0">
                <a:latin typeface="Verdana" pitchFamily="34" charset="0"/>
              </a:rPr>
              <a:t> zur Bereitstellung der GND-IDs</a:t>
            </a:r>
          </a:p>
          <a:p>
            <a:endParaRPr lang="de-DE" altLang="de-DE" sz="1800" dirty="0" smtClean="0">
              <a:latin typeface="Verdana" pitchFamily="34" charset="0"/>
            </a:endParaRPr>
          </a:p>
          <a:p>
            <a:r>
              <a:rPr lang="de-DE" altLang="de-DE" sz="1800" dirty="0" smtClean="0">
                <a:latin typeface="Verdana" pitchFamily="34" charset="0"/>
              </a:rPr>
              <a:t>Einbeziehung in </a:t>
            </a:r>
            <a:r>
              <a:rPr lang="de-DE" altLang="de-DE" sz="1800" b="1" dirty="0" smtClean="0">
                <a:latin typeface="Verdana" pitchFamily="34" charset="0"/>
              </a:rPr>
              <a:t>VIAF</a:t>
            </a:r>
          </a:p>
          <a:p>
            <a:endParaRPr lang="de-DE" altLang="de-DE" sz="1800" dirty="0" smtClean="0">
              <a:latin typeface="Verdana" pitchFamily="34" charset="0"/>
            </a:endParaRPr>
          </a:p>
          <a:p>
            <a:endParaRPr lang="de-DE" altLang="de-DE" sz="1800" dirty="0" smtClean="0">
              <a:latin typeface="Verdana" pitchFamily="34" charset="0"/>
            </a:endParaRPr>
          </a:p>
          <a:p>
            <a:endParaRPr lang="de-DE" altLang="de-DE" sz="1800" dirty="0" smtClean="0">
              <a:latin typeface="Verdana" pitchFamily="34" charset="0"/>
            </a:endParaRPr>
          </a:p>
          <a:p>
            <a:endParaRPr lang="de-DE" altLang="de-DE" dirty="0" smtClean="0"/>
          </a:p>
          <a:p>
            <a:endParaRPr lang="de-DE" alt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527050" y="592138"/>
            <a:ext cx="8132763" cy="673100"/>
          </a:xfrm>
        </p:spPr>
        <p:txBody>
          <a:bodyPr/>
          <a:lstStyle/>
          <a:p>
            <a:r>
              <a:rPr lang="de-DE" altLang="de-DE" sz="2400" b="1" smtClean="0">
                <a:solidFill>
                  <a:srgbClr val="C00000"/>
                </a:solidFill>
                <a:latin typeface="Verdana" pitchFamily="34" charset="0"/>
              </a:rPr>
              <a:t>Öffnung der GND und Verwendung</a:t>
            </a:r>
            <a:endParaRPr lang="de-DE" altLang="de-DE" sz="2400" smtClean="0">
              <a:solidFill>
                <a:srgbClr val="C00000"/>
              </a:solidFill>
            </a:endParaRPr>
          </a:p>
        </p:txBody>
      </p:sp>
      <p:sp>
        <p:nvSpPr>
          <p:cNvPr id="118787" name="Inhaltsplatzhalter 2"/>
          <p:cNvSpPr>
            <a:spLocks noGrp="1"/>
          </p:cNvSpPr>
          <p:nvPr>
            <p:ph idx="1"/>
          </p:nvPr>
        </p:nvSpPr>
        <p:spPr>
          <a:xfrm>
            <a:off x="503238" y="1235075"/>
            <a:ext cx="8132762" cy="4729163"/>
          </a:xfrm>
        </p:spPr>
        <p:txBody>
          <a:bodyPr/>
          <a:lstStyle/>
          <a:p>
            <a:pPr>
              <a:defRPr/>
            </a:pPr>
            <a:r>
              <a:rPr lang="de-DE" altLang="de-DE" sz="1800" b="1" dirty="0" smtClean="0">
                <a:latin typeface="Verdana" pitchFamily="34" charset="0"/>
              </a:rPr>
              <a:t>Neu:</a:t>
            </a:r>
            <a:r>
              <a:rPr lang="de-DE" altLang="de-DE" sz="1800" dirty="0" smtClean="0">
                <a:latin typeface="Verdana" pitchFamily="34" charset="0"/>
              </a:rPr>
              <a:t> Projekt: Einbindung nicht-bibliothekarischer Einrichtungen, wie </a:t>
            </a:r>
            <a:r>
              <a:rPr lang="de-DE" altLang="de-DE" sz="1800" b="1" dirty="0" smtClean="0">
                <a:latin typeface="Verdana" pitchFamily="34" charset="0"/>
              </a:rPr>
              <a:t>Archive, Museen</a:t>
            </a:r>
            <a:r>
              <a:rPr lang="de-DE" altLang="de-DE" sz="1800" dirty="0" smtClean="0">
                <a:latin typeface="Verdana" pitchFamily="34" charset="0"/>
              </a:rPr>
              <a:t>: wollen GND-ID als Identifier übernehmen</a:t>
            </a:r>
          </a:p>
          <a:p>
            <a:pPr>
              <a:defRPr/>
            </a:pPr>
            <a:endParaRPr lang="de-DE" altLang="de-DE" sz="1800" dirty="0" smtClean="0">
              <a:latin typeface="Verdana" pitchFamily="34" charset="0"/>
            </a:endParaRPr>
          </a:p>
          <a:p>
            <a:pPr>
              <a:defRPr/>
            </a:pPr>
            <a:r>
              <a:rPr lang="de-DE" altLang="de-DE" sz="1800" dirty="0" smtClean="0">
                <a:latin typeface="Verdana" pitchFamily="34" charset="0"/>
              </a:rPr>
              <a:t>Leichtere Anwendung durch </a:t>
            </a:r>
            <a:r>
              <a:rPr lang="de-DE" altLang="de-DE" sz="1800" b="1" dirty="0" smtClean="0">
                <a:latin typeface="Verdana" pitchFamily="34" charset="0"/>
              </a:rPr>
              <a:t>Web-Formular</a:t>
            </a:r>
            <a:r>
              <a:rPr lang="de-DE" altLang="de-DE" sz="1800" dirty="0" smtClean="0">
                <a:latin typeface="Verdana" pitchFamily="34" charset="0"/>
              </a:rPr>
              <a:t> auch durch Institutionen, die keinem Bibliotheksverbund angehören (Deutsches Filminstitut)</a:t>
            </a:r>
          </a:p>
          <a:p>
            <a:pPr>
              <a:defRPr/>
            </a:pPr>
            <a:endParaRPr lang="de-DE" altLang="de-DE" sz="1800" dirty="0" smtClean="0">
              <a:latin typeface="Verdana" pitchFamily="34" charset="0"/>
            </a:endParaRPr>
          </a:p>
          <a:p>
            <a:pPr>
              <a:defRPr/>
            </a:pPr>
            <a:r>
              <a:rPr lang="de-DE" altLang="de-DE" sz="1800" dirty="0" smtClean="0">
                <a:latin typeface="Verdana" pitchFamily="34" charset="0"/>
              </a:rPr>
              <a:t>Einbindung in zukünftige </a:t>
            </a:r>
            <a:r>
              <a:rPr lang="de-DE" altLang="de-DE" sz="1800" b="1" dirty="0" smtClean="0">
                <a:latin typeface="Verdana" pitchFamily="34" charset="0"/>
              </a:rPr>
              <a:t>cloudbasierte Anwendungen </a:t>
            </a:r>
            <a:r>
              <a:rPr lang="de-DE" altLang="de-DE" sz="1800" dirty="0" smtClean="0">
                <a:latin typeface="Verdana" pitchFamily="34" charset="0"/>
              </a:rPr>
              <a:t>und Katalogisierungsclients: Projekt </a:t>
            </a:r>
            <a:r>
              <a:rPr lang="de-DE" altLang="de-DE" sz="1800" b="1" dirty="0" smtClean="0">
                <a:latin typeface="Verdana" pitchFamily="34" charset="0"/>
              </a:rPr>
              <a:t>CIB</a:t>
            </a:r>
            <a:r>
              <a:rPr lang="de-DE" altLang="de-DE" sz="1800" dirty="0" smtClean="0">
                <a:latin typeface="Verdana" pitchFamily="34" charset="0"/>
              </a:rPr>
              <a:t> (Cloudbasierte Infrastruktur für Bibliotheken)</a:t>
            </a:r>
          </a:p>
          <a:p>
            <a:pPr>
              <a:defRPr/>
            </a:pPr>
            <a:endParaRPr lang="de-DE" altLang="de-DE" sz="1800" dirty="0" smtClean="0">
              <a:latin typeface="Verdana" pitchFamily="34" charset="0"/>
            </a:endParaRPr>
          </a:p>
          <a:p>
            <a:pPr>
              <a:defRPr/>
            </a:pPr>
            <a:r>
              <a:rPr lang="de-DE" altLang="de-DE" sz="1800" b="1" dirty="0" smtClean="0">
                <a:latin typeface="Verdana" pitchFamily="34" charset="0"/>
              </a:rPr>
              <a:t>Neu:</a:t>
            </a:r>
            <a:r>
              <a:rPr lang="de-DE" altLang="de-DE" sz="1800" dirty="0" smtClean="0">
                <a:latin typeface="Verdana" pitchFamily="34" charset="0"/>
              </a:rPr>
              <a:t> Bessere Institutionalisierung: </a:t>
            </a:r>
            <a:r>
              <a:rPr lang="de-DE" altLang="de-DE" sz="1800" b="1" dirty="0" smtClean="0">
                <a:latin typeface="Verdana" pitchFamily="34" charset="0"/>
              </a:rPr>
              <a:t>GND-Kooperative</a:t>
            </a:r>
          </a:p>
          <a:p>
            <a:pPr marL="0" indent="0">
              <a:buFontTx/>
              <a:buNone/>
              <a:defRPr/>
            </a:pPr>
            <a:r>
              <a:rPr lang="de-DE" altLang="de-DE" sz="1800" dirty="0" smtClean="0">
                <a:latin typeface="Verdana" pitchFamily="34" charset="0"/>
              </a:rPr>
              <a:t>	Bestehend aus DNB und den Deutschsprachigen Verbünden</a:t>
            </a:r>
          </a:p>
          <a:p>
            <a:pPr marL="0" indent="0">
              <a:buFontTx/>
              <a:buNone/>
              <a:defRPr/>
            </a:pPr>
            <a:r>
              <a:rPr lang="de-DE" altLang="de-DE" sz="1800" dirty="0" smtClean="0">
                <a:latin typeface="Verdana" pitchFamily="34" charset="0"/>
              </a:rPr>
              <a:t>	Festlegung von: Zweck, Rechten und Pflichten, Organe, 	Leitlinie</a:t>
            </a:r>
          </a:p>
          <a:p>
            <a:pPr>
              <a:defRPr/>
            </a:pPr>
            <a:endParaRPr lang="de-DE" altLang="de-DE" dirty="0" smtClean="0"/>
          </a:p>
          <a:p>
            <a:pPr>
              <a:defRPr/>
            </a:pPr>
            <a:endParaRPr lang="de-DE" alt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383588" cy="673100"/>
          </a:xfrm>
        </p:spPr>
        <p:txBody>
          <a:bodyPr/>
          <a:lstStyle/>
          <a:p>
            <a:pPr eaLnBrk="1" hangingPunct="1"/>
            <a:r>
              <a:rPr lang="de-DE" altLang="de-DE" sz="2400" b="1" smtClean="0">
                <a:solidFill>
                  <a:srgbClr val="C00000"/>
                </a:solidFill>
                <a:latin typeface="Verdana" pitchFamily="34" charset="0"/>
              </a:rPr>
              <a:t>Geografika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450" y="1008063"/>
            <a:ext cx="8132763" cy="4699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de-DE" sz="2000" b="1" smtClean="0"/>
              <a:t>	</a:t>
            </a:r>
            <a:r>
              <a:rPr lang="de-DE" altLang="de-DE" sz="2000" smtClean="0"/>
              <a:t> </a:t>
            </a:r>
            <a:r>
              <a:rPr lang="de-DE" altLang="de-DE" sz="1800" smtClean="0">
                <a:latin typeface="Verdana" pitchFamily="34" charset="0"/>
              </a:rPr>
              <a:t>Vgl. RDA </a:t>
            </a:r>
            <a:r>
              <a:rPr lang="de-DE" altLang="de-DE" sz="1800" smtClean="0">
                <a:latin typeface="Verdana" pitchFamily="34" charset="0"/>
                <a:hlinkClick r:id="rId2"/>
              </a:rPr>
              <a:t>16.2.2.4 </a:t>
            </a:r>
            <a:endParaRPr lang="de-DE" altLang="de-DE" sz="1800" smtClean="0">
              <a:latin typeface="Verdan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DE" altLang="de-DE" sz="2000" smtClean="0">
              <a:latin typeface="Verdan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de-DE" altLang="de-DE" sz="1800" smtClean="0">
                <a:latin typeface="Verdana" pitchFamily="34" charset="0"/>
              </a:rPr>
              <a:t>RDA verlangen das Erfassen des nächstgrößeren Geografikums  („</a:t>
            </a:r>
            <a:r>
              <a:rPr lang="de-DE" altLang="de-DE" sz="1800" b="1" smtClean="0">
                <a:latin typeface="Verdana" pitchFamily="34" charset="0"/>
              </a:rPr>
              <a:t>larger place</a:t>
            </a:r>
            <a:r>
              <a:rPr lang="de-DE" altLang="de-DE" sz="1800" smtClean="0">
                <a:latin typeface="Verdana" pitchFamily="34" charset="0"/>
              </a:rPr>
              <a:t>“) in Textform.</a:t>
            </a:r>
          </a:p>
          <a:p>
            <a:endParaRPr lang="de-DE" altLang="de-DE" sz="1800" smtClean="0">
              <a:latin typeface="Verdana" pitchFamily="34" charset="0"/>
            </a:endParaRPr>
          </a:p>
          <a:p>
            <a:r>
              <a:rPr lang="de-DE" altLang="de-DE" sz="1800" smtClean="0">
                <a:latin typeface="Verdana" pitchFamily="34" charset="0"/>
              </a:rPr>
              <a:t>Dazu wurde ein </a:t>
            </a:r>
            <a:r>
              <a:rPr lang="de-DE" altLang="de-DE" sz="1800" b="1" smtClean="0">
                <a:latin typeface="Verdana" pitchFamily="34" charset="0"/>
              </a:rPr>
              <a:t>Proposal</a:t>
            </a:r>
            <a:r>
              <a:rPr lang="de-DE" altLang="de-DE" sz="1800" smtClean="0">
                <a:latin typeface="Verdana" pitchFamily="34" charset="0"/>
              </a:rPr>
              <a:t> der deutsch-sprachigen Verbünde eingereicht, in dem vorgeschlagen wird, </a:t>
            </a:r>
            <a:r>
              <a:rPr lang="de-DE" altLang="de-DE" sz="1800" b="1" smtClean="0">
                <a:latin typeface="Verdana" pitchFamily="34" charset="0"/>
              </a:rPr>
              <a:t>dies stattdessen auch als Code </a:t>
            </a:r>
            <a:r>
              <a:rPr lang="de-DE" altLang="de-DE" sz="1800" smtClean="0">
                <a:latin typeface="Verdana" pitchFamily="34" charset="0"/>
              </a:rPr>
              <a:t>angeben zu können (</a:t>
            </a:r>
            <a:r>
              <a:rPr lang="de-DE" altLang="de-DE" sz="1800" b="1" smtClean="0">
                <a:latin typeface="Verdana" pitchFamily="34" charset="0"/>
              </a:rPr>
              <a:t>Ländercode</a:t>
            </a:r>
            <a:r>
              <a:rPr lang="de-DE" altLang="de-DE" sz="1800" smtClean="0">
                <a:latin typeface="Verdana" pitchFamily="34" charset="0"/>
              </a:rPr>
              <a:t>), wurde abgelehnt.</a:t>
            </a:r>
          </a:p>
          <a:p>
            <a:endParaRPr lang="de-DE" altLang="de-DE" sz="1800" smtClean="0">
              <a:latin typeface="Verdana" pitchFamily="34" charset="0"/>
            </a:endParaRPr>
          </a:p>
          <a:p>
            <a:r>
              <a:rPr lang="de-DE" altLang="de-DE" sz="1800" smtClean="0">
                <a:latin typeface="Verdana" pitchFamily="34" charset="0"/>
              </a:rPr>
              <a:t>Wird in einer </a:t>
            </a:r>
            <a:r>
              <a:rPr lang="de-DE" altLang="de-DE" sz="1800" b="1" smtClean="0">
                <a:latin typeface="Verdana" pitchFamily="34" charset="0"/>
              </a:rPr>
              <a:t>Working Group of Places des RSC (früher JSC) </a:t>
            </a:r>
            <a:r>
              <a:rPr lang="de-DE" altLang="de-DE" sz="1800" smtClean="0">
                <a:latin typeface="Verdana" pitchFamily="34" charset="0"/>
              </a:rPr>
              <a:t>diskutiert, es sollen internationale Regeln zur Erfassung von Geografika erarbeitet werden. </a:t>
            </a:r>
          </a:p>
          <a:p>
            <a:endParaRPr lang="de-DE" altLang="de-DE" sz="1800" smtClean="0">
              <a:latin typeface="Verdana" pitchFamily="34" charset="0"/>
            </a:endParaRPr>
          </a:p>
          <a:p>
            <a:r>
              <a:rPr lang="de-DE" altLang="de-DE" sz="1800" smtClean="0">
                <a:latin typeface="Verdana" pitchFamily="34" charset="0"/>
              </a:rPr>
              <a:t>Bis zu einer endgültigen Entscheidung werden Geografika so wie bisher erfasst </a:t>
            </a:r>
            <a:r>
              <a:rPr lang="de-DE" altLang="de-DE" sz="1800" smtClean="0">
                <a:latin typeface="Verdana" pitchFamily="34" charset="0"/>
                <a:sym typeface="Wingdings" pitchFamily="2" charset="2"/>
              </a:rPr>
              <a:t> bisherige </a:t>
            </a:r>
            <a:r>
              <a:rPr lang="de-DE" altLang="de-DE" sz="1800" b="1" smtClean="0">
                <a:latin typeface="Verdana" pitchFamily="34" charset="0"/>
                <a:sym typeface="Wingdings" pitchFamily="2" charset="2"/>
              </a:rPr>
              <a:t>GND-Regeln  s. </a:t>
            </a:r>
            <a:r>
              <a:rPr lang="de-DE" altLang="de-DE" sz="1800" smtClean="0">
                <a:latin typeface="Verdana" pitchFamily="34" charset="0"/>
                <a:hlinkClick r:id="rId3"/>
              </a:rPr>
              <a:t>EH-G-01</a:t>
            </a:r>
            <a:endParaRPr lang="de-DE" altLang="de-DE" sz="1800" b="1" smtClean="0">
              <a:latin typeface="Verdana" pitchFamily="34" charset="0"/>
            </a:endParaRPr>
          </a:p>
          <a:p>
            <a:endParaRPr lang="de-DE" altLang="de-DE" sz="2000" b="1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Bildschirmpräsentation (4:3)</PresentationFormat>
  <Paragraphs>78</Paragraphs>
  <Slides>7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Leere Präsentation</vt:lpstr>
      <vt:lpstr>Die gemeinsame Normdatei (GND) in RDA </vt:lpstr>
      <vt:lpstr>Die GND in RDA </vt:lpstr>
      <vt:lpstr>Die GND in RDA </vt:lpstr>
      <vt:lpstr>Die GND in RDA </vt:lpstr>
      <vt:lpstr>Öffnung der GND und Verwendung</vt:lpstr>
      <vt:lpstr>Öffnung der GND und Verwendung</vt:lpstr>
      <vt:lpstr>Geografika </vt:lpstr>
    </vt:vector>
  </TitlesOfParts>
  <Company>HAAK &amp; NAKAT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Evelin Gundolf</dc:creator>
  <cp:lastModifiedBy>Astrid Freund</cp:lastModifiedBy>
  <cp:revision>275</cp:revision>
  <dcterms:created xsi:type="dcterms:W3CDTF">2007-09-28T15:18:31Z</dcterms:created>
  <dcterms:modified xsi:type="dcterms:W3CDTF">2016-02-16T12:53:05Z</dcterms:modified>
</cp:coreProperties>
</file>