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63" r:id="rId2"/>
    <p:sldId id="259" r:id="rId3"/>
    <p:sldId id="266" r:id="rId4"/>
    <p:sldId id="260" r:id="rId5"/>
    <p:sldId id="275" r:id="rId6"/>
    <p:sldId id="264" r:id="rId7"/>
    <p:sldId id="265" r:id="rId8"/>
    <p:sldId id="267" r:id="rId9"/>
    <p:sldId id="269" r:id="rId10"/>
    <p:sldId id="270" r:id="rId11"/>
    <p:sldId id="271" r:id="rId12"/>
    <p:sldId id="277" r:id="rId13"/>
    <p:sldId id="273" r:id="rId14"/>
    <p:sldId id="276" r:id="rId15"/>
    <p:sldId id="274" r:id="rId16"/>
    <p:sldId id="278" r:id="rId17"/>
    <p:sldId id="268" r:id="rId1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86968" autoAdjust="0"/>
  </p:normalViewPr>
  <p:slideViewPr>
    <p:cSldViewPr>
      <p:cViewPr varScale="1">
        <p:scale>
          <a:sx n="76" d="100"/>
          <a:sy n="76" d="100"/>
        </p:scale>
        <p:origin x="-1308"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EDB1F4-BB4F-44BD-AC26-B758B395BD23}" type="datetimeFigureOut">
              <a:rPr lang="de-DE" smtClean="0"/>
              <a:t>20.05.2014</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9F8FF6-6F64-48B5-AF7B-675846B3447E}" type="slidenum">
              <a:rPr lang="de-DE" smtClean="0"/>
              <a:t>‹Nr.›</a:t>
            </a:fld>
            <a:endParaRPr lang="de-DE"/>
          </a:p>
        </p:txBody>
      </p:sp>
    </p:spTree>
    <p:extLst>
      <p:ext uri="{BB962C8B-B14F-4D97-AF65-F5344CB8AC3E}">
        <p14:creationId xmlns:p14="http://schemas.microsoft.com/office/powerpoint/2010/main" val="272020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iki.dnb.de/download/attachments/90411359/EH-K-02.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F9F8FF6-6F64-48B5-AF7B-675846B3447E}" type="slidenum">
              <a:rPr lang="de-DE" smtClean="0"/>
              <a:t>2</a:t>
            </a:fld>
            <a:endParaRPr lang="de-DE"/>
          </a:p>
        </p:txBody>
      </p:sp>
    </p:spTree>
    <p:extLst>
      <p:ext uri="{BB962C8B-B14F-4D97-AF65-F5344CB8AC3E}">
        <p14:creationId xmlns:p14="http://schemas.microsoft.com/office/powerpoint/2010/main" val="264464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t>4</a:t>
            </a:fld>
            <a:endParaRPr lang="de-DE"/>
          </a:p>
        </p:txBody>
      </p:sp>
    </p:spTree>
    <p:extLst>
      <p:ext uri="{BB962C8B-B14F-4D97-AF65-F5344CB8AC3E}">
        <p14:creationId xmlns:p14="http://schemas.microsoft.com/office/powerpoint/2010/main" val="244925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Alternative:</a:t>
            </a:r>
            <a:r>
              <a:rPr lang="de-DE" baseline="0" dirty="0" smtClean="0"/>
              <a:t> </a:t>
            </a:r>
            <a:r>
              <a:rPr lang="de-DE" dirty="0" smtClean="0"/>
              <a:t>Wenn es in Nachschlagewerken in der Sprache, die die Agentur, welche die Daten erzeugt,</a:t>
            </a:r>
            <a:r>
              <a:rPr lang="de-DE" baseline="0" dirty="0" smtClean="0"/>
              <a:t> </a:t>
            </a:r>
            <a:r>
              <a:rPr lang="de-DE" dirty="0" smtClean="0"/>
              <a:t>eine etablierte Form gibt, wählen Sie diese Form des Namens als bevorzugten Namen.</a:t>
            </a:r>
          </a:p>
          <a:p>
            <a:endParaRPr lang="de-DE" dirty="0" smtClean="0"/>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t>5</a:t>
            </a:fld>
            <a:endParaRPr lang="de-DE"/>
          </a:p>
        </p:txBody>
      </p:sp>
    </p:spTree>
    <p:extLst>
      <p:ext uri="{BB962C8B-B14F-4D97-AF65-F5344CB8AC3E}">
        <p14:creationId xmlns:p14="http://schemas.microsoft.com/office/powerpoint/2010/main" val="1939074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Alternative:</a:t>
            </a:r>
            <a:r>
              <a:rPr lang="de-DE" baseline="0" dirty="0" smtClean="0"/>
              <a:t> </a:t>
            </a:r>
            <a:r>
              <a:rPr lang="de-DE" dirty="0" smtClean="0"/>
              <a:t>Wenn der Name der Körperschaft in einer Sprache ist, die in einer Schrift geschrieben ist, die von der bevorzugten Schrift der Agentur abweicht, die die Beschreibung erstellt, und eine transliterierte Form in Ressourcen erscheint, die mit der Körperschaft in Verbindung stehen, verwenden Sie diese transliterierte Form.</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t>12</a:t>
            </a:fld>
            <a:endParaRPr lang="de-DE"/>
          </a:p>
        </p:txBody>
      </p:sp>
    </p:spTree>
    <p:extLst>
      <p:ext uri="{BB962C8B-B14F-4D97-AF65-F5344CB8AC3E}">
        <p14:creationId xmlns:p14="http://schemas.microsoft.com/office/powerpoint/2010/main" val="3264810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ERL:</a:t>
            </a:r>
            <a:r>
              <a:rPr lang="de-DE" baseline="0" dirty="0" smtClean="0"/>
              <a:t> </a:t>
            </a:r>
            <a:r>
              <a:rPr lang="de-DE" sz="1200" kern="1200" dirty="0" smtClean="0">
                <a:solidFill>
                  <a:schemeClr val="tx1"/>
                </a:solidFill>
                <a:effectLst/>
                <a:latin typeface="+mn-lt"/>
                <a:ea typeface="+mn-ea"/>
                <a:cs typeface="+mn-cs"/>
              </a:rPr>
              <a:t>Falls nur transliterierte Formen vorliegen und keine Originalschrift, erfassen Sie die transliterierte Form.</a:t>
            </a:r>
          </a:p>
          <a:p>
            <a:r>
              <a:rPr lang="de-DE" sz="1200" kern="1200" dirty="0" smtClean="0">
                <a:solidFill>
                  <a:schemeClr val="tx1"/>
                </a:solidFill>
                <a:effectLst/>
                <a:latin typeface="+mn-lt"/>
                <a:ea typeface="+mn-ea"/>
                <a:cs typeface="+mn-cs"/>
              </a:rPr>
              <a:t>Zur Erfassung vgl. </a:t>
            </a:r>
            <a:r>
              <a:rPr lang="de-DE" sz="1200" u="sng" kern="1200" dirty="0" smtClean="0">
                <a:solidFill>
                  <a:schemeClr val="tx1"/>
                </a:solidFill>
                <a:effectLst/>
                <a:latin typeface="+mn-lt"/>
                <a:ea typeface="+mn-ea"/>
                <a:cs typeface="+mn-cs"/>
                <a:hlinkClick r:id="rId3"/>
              </a:rPr>
              <a:t>EH-K-02</a:t>
            </a:r>
            <a:r>
              <a:rPr lang="de-DE" sz="1200" kern="1200" dirty="0" smtClean="0">
                <a:solidFill>
                  <a:schemeClr val="tx1"/>
                </a:solidFill>
                <a:effectLst/>
                <a:latin typeface="+mn-lt"/>
                <a:ea typeface="+mn-ea"/>
                <a:cs typeface="+mn-cs"/>
              </a:rPr>
              <a:t>.</a:t>
            </a:r>
          </a:p>
          <a:p>
            <a:endParaRPr lang="de-DE" sz="1200" kern="1200" dirty="0" smtClean="0">
              <a:solidFill>
                <a:schemeClr val="tx1"/>
              </a:solidFill>
              <a:effectLst/>
              <a:latin typeface="+mn-lt"/>
              <a:ea typeface="+mn-ea"/>
              <a:cs typeface="+mn-cs"/>
            </a:endParaRPr>
          </a:p>
          <a:p>
            <a:endParaRPr lang="de-DE" sz="1200" kern="1200" dirty="0" smtClean="0">
              <a:solidFill>
                <a:schemeClr val="tx1"/>
              </a:solidFill>
              <a:effectLst/>
              <a:latin typeface="+mn-lt"/>
              <a:ea typeface="+mn-ea"/>
              <a:cs typeface="+mn-cs"/>
            </a:endParaRPr>
          </a:p>
          <a:p>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t>13</a:t>
            </a:fld>
            <a:endParaRPr lang="de-DE"/>
          </a:p>
        </p:txBody>
      </p:sp>
    </p:spTree>
    <p:extLst>
      <p:ext uri="{BB962C8B-B14F-4D97-AF65-F5344CB8AC3E}">
        <p14:creationId xmlns:p14="http://schemas.microsoft.com/office/powerpoint/2010/main" val="1484229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vl1pPr>
          </a:lstStyle>
          <a:p>
            <a:r>
              <a:rPr lang="de-DE" dirty="0" smtClean="0"/>
              <a:t>Titelmasterformat durch Klicken bearbeiten</a:t>
            </a:r>
            <a:endParaRPr lang="de-DE" dirty="0"/>
          </a:p>
        </p:txBody>
      </p:sp>
      <p:sp>
        <p:nvSpPr>
          <p:cNvPr id="7" name="Textplatzhalter 6"/>
          <p:cNvSpPr>
            <a:spLocks noGrp="1"/>
          </p:cNvSpPr>
          <p:nvPr>
            <p:ph type="body" sz="quarter" idx="13"/>
          </p:nvPr>
        </p:nvSpPr>
        <p:spPr>
          <a:xfrm>
            <a:off x="468313" y="1628775"/>
            <a:ext cx="8207375" cy="4464050"/>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2" name="Fußzeilenplatzhalter 11"/>
          <p:cNvSpPr>
            <a:spLocks noGrp="1"/>
          </p:cNvSpPr>
          <p:nvPr>
            <p:ph type="ftr" sz="quarter" idx="14"/>
          </p:nvPr>
        </p:nvSpPr>
        <p:spPr>
          <a:xfrm>
            <a:off x="467544" y="6381328"/>
            <a:ext cx="2175520" cy="365125"/>
          </a:xfrm>
        </p:spPr>
        <p:txBody>
          <a:bodyPr/>
          <a:lstStyle>
            <a:lvl1pPr algn="l">
              <a:defRPr/>
            </a:lvl1pPr>
          </a:lstStyle>
          <a:p>
            <a:r>
              <a:rPr lang="de-DE" smtClean="0"/>
              <a:t>AG RDA Schulungsunterlagen – Modul GND: Transliteration |09.04.2014</a:t>
            </a:r>
            <a:endParaRPr lang="de-DE" dirty="0"/>
          </a:p>
        </p:txBody>
      </p:sp>
    </p:spTree>
    <p:extLst>
      <p:ext uri="{BB962C8B-B14F-4D97-AF65-F5344CB8AC3E}">
        <p14:creationId xmlns:p14="http://schemas.microsoft.com/office/powerpoint/2010/main" val="36677943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sp>
        <p:nvSpPr>
          <p:cNvPr id="7" name="Fußzeilenplatzhalter 6"/>
          <p:cNvSpPr>
            <a:spLocks noGrp="1"/>
          </p:cNvSpPr>
          <p:nvPr>
            <p:ph type="ftr" sz="quarter" idx="3"/>
          </p:nvPr>
        </p:nvSpPr>
        <p:spPr>
          <a:xfrm>
            <a:off x="323528" y="6381328"/>
            <a:ext cx="2175520" cy="365125"/>
          </a:xfrm>
          <a:prstGeom prst="rect">
            <a:avLst/>
          </a:prstGeom>
        </p:spPr>
        <p:txBody>
          <a:bodyPr vert="horz" lIns="91440" tIns="45720" rIns="91440" bIns="45720" rtlCol="0" anchor="ctr"/>
          <a:lstStyle>
            <a:lvl1pPr algn="ctr">
              <a:defRPr sz="1000" baseline="0">
                <a:solidFill>
                  <a:schemeClr val="tx1">
                    <a:lumMod val="50000"/>
                    <a:lumOff val="50000"/>
                  </a:schemeClr>
                </a:solidFill>
                <a:latin typeface="Verdana" panose="020B0604030504040204" pitchFamily="34" charset="0"/>
              </a:defRPr>
            </a:lvl1pPr>
          </a:lstStyle>
          <a:p>
            <a:r>
              <a:rPr lang="de-DE" smtClean="0"/>
              <a:t>AG RDA Schulungsunterlagen – Modul GND: Transliteration |09.04.2014</a:t>
            </a:r>
            <a:endParaRPr lang="de-DE" dirty="0"/>
          </a:p>
        </p:txBody>
      </p:sp>
    </p:spTree>
    <p:extLst>
      <p:ext uri="{BB962C8B-B14F-4D97-AF65-F5344CB8AC3E}">
        <p14:creationId xmlns:p14="http://schemas.microsoft.com/office/powerpoint/2010/main" val="3311066970"/>
      </p:ext>
    </p:extLst>
  </p:cSld>
  <p:clrMap bg1="lt1" tx1="dk1" bg2="lt2" tx2="dk2" accent1="accent1" accent2="accent2" accent3="accent3" accent4="accent4" accent5="accent5" accent6="accent6" hlink="hlink" folHlink="folHlink"/>
  <p:sldLayoutIdLst>
    <p:sldLayoutId id="2147483649" r:id="rId1"/>
  </p:sldLayoutIdLst>
  <p:hf sldNum="0" hdr="0" dt="0"/>
  <p:txStyles>
    <p:titleStyle>
      <a:lvl1pPr algn="ctr" defTabSz="914400" rtl="0" eaLnBrk="1" latinLnBrk="0" hangingPunct="1">
        <a:spcBef>
          <a:spcPct val="0"/>
        </a:spcBef>
        <a:buNone/>
        <a:defRPr sz="3200" kern="1200" baseline="0">
          <a:solidFill>
            <a:schemeClr val="tx1"/>
          </a:solidFill>
          <a:latin typeface="Verdana" panose="020B060403050404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solidFill>
          <a:latin typeface="Verdana" panose="020B060403050404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Verdana" panose="020B060403050404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baseline="0">
          <a:solidFill>
            <a:schemeClr val="tx1"/>
          </a:solidFill>
          <a:latin typeface="Verdana" panose="020B060403050404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gif"/><Relationship Id="rId3" Type="http://schemas.openxmlformats.org/officeDocument/2006/relationships/image" Target="../media/image2.gif"/><Relationship Id="rId7" Type="http://schemas.openxmlformats.org/officeDocument/2006/relationships/image" Target="../media/image6.png"/><Relationship Id="rId12" Type="http://schemas.openxmlformats.org/officeDocument/2006/relationships/image" Target="../media/image11.gif"/><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gif"/><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gif"/><Relationship Id="rId5" Type="http://schemas.openxmlformats.org/officeDocument/2006/relationships/image" Target="../media/image4.tif"/><Relationship Id="rId15" Type="http://schemas.openxmlformats.org/officeDocument/2006/relationships/image" Target="../media/image14.png"/><Relationship Id="rId10" Type="http://schemas.openxmlformats.org/officeDocument/2006/relationships/image" Target="../media/image9.gif"/><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iki.dnb.de/display/ILTIS/Informationsseite+zur+GND+neu"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iki.dnb.de/display/ILTIS/Informationsseite+zur+GND+ne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p:cNvSpPr/>
          <p:nvPr/>
        </p:nvSpPr>
        <p:spPr>
          <a:xfrm>
            <a:off x="611559" y="1041836"/>
            <a:ext cx="8032031" cy="35283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685703" y="2783356"/>
            <a:ext cx="7682495" cy="1653756"/>
          </a:xfrm>
        </p:spPr>
        <p:txBody>
          <a:bodyPr/>
          <a:lstStyle/>
          <a:p>
            <a:pPr algn="ctr"/>
            <a:r>
              <a:rPr lang="de-DE" b="1" dirty="0" smtClean="0"/>
              <a:t>Schulungsunterlagen der</a:t>
            </a:r>
            <a:br>
              <a:rPr lang="de-DE" b="1" dirty="0" smtClean="0"/>
            </a:br>
            <a:r>
              <a:rPr lang="de-DE" b="1" dirty="0" smtClean="0"/>
              <a:t>AG RDA</a:t>
            </a:r>
            <a:endParaRPr lang="de-DE" b="1" dirty="0"/>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9308" y="1172252"/>
            <a:ext cx="985265" cy="481632"/>
          </a:xfrm>
          <a:prstGeom prst="rect">
            <a:avLst/>
          </a:prstGeom>
        </p:spPr>
      </p:pic>
      <p:pic>
        <p:nvPicPr>
          <p:cNvPr id="16" name="Grafik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124" y="1412776"/>
            <a:ext cx="1523077" cy="360000"/>
          </a:xfrm>
          <a:prstGeom prst="rect">
            <a:avLst/>
          </a:prstGeom>
        </p:spPr>
      </p:pic>
      <p:pic>
        <p:nvPicPr>
          <p:cNvPr id="20" name="Grafik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2273" y="1771453"/>
            <a:ext cx="1648125" cy="360000"/>
          </a:xfrm>
          <a:prstGeom prst="rect">
            <a:avLst/>
          </a:prstGeom>
        </p:spPr>
      </p:pic>
      <p:pic>
        <p:nvPicPr>
          <p:cNvPr id="26" name="Grafik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6597" y="2420888"/>
            <a:ext cx="1587403" cy="360000"/>
          </a:xfrm>
          <a:prstGeom prst="rect">
            <a:avLst/>
          </a:prstGeom>
        </p:spPr>
      </p:pic>
      <p:pic>
        <p:nvPicPr>
          <p:cNvPr id="18" name="Grafik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78205" y="3058080"/>
            <a:ext cx="951268" cy="598946"/>
          </a:xfrm>
          <a:prstGeom prst="rect">
            <a:avLst/>
          </a:prstGeom>
        </p:spPr>
      </p:pic>
      <p:pic>
        <p:nvPicPr>
          <p:cNvPr id="27" name="Grafik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78204" y="3861048"/>
            <a:ext cx="586672" cy="475514"/>
          </a:xfrm>
          <a:prstGeom prst="rect">
            <a:avLst/>
          </a:prstGeom>
        </p:spPr>
      </p:pic>
      <p:pic>
        <p:nvPicPr>
          <p:cNvPr id="21" name="Grafik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59812" y="4434442"/>
            <a:ext cx="780540" cy="441452"/>
          </a:xfrm>
          <a:prstGeom prst="rect">
            <a:avLst/>
          </a:prstGeom>
        </p:spPr>
      </p:pic>
      <p:pic>
        <p:nvPicPr>
          <p:cNvPr id="23" name="Grafik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35338" y="4815384"/>
            <a:ext cx="1060336" cy="557831"/>
          </a:xfrm>
          <a:prstGeom prst="rect">
            <a:avLst/>
          </a:prstGeom>
        </p:spPr>
      </p:pic>
      <p:pic>
        <p:nvPicPr>
          <p:cNvPr id="22" name="Grafik 21"/>
          <p:cNvPicPr>
            <a:picLocks noChangeAspect="1"/>
          </p:cNvPicPr>
          <p:nvPr/>
        </p:nvPicPr>
        <p:blipFill rotWithShape="1">
          <a:blip r:embed="rId10" cstate="print">
            <a:extLst>
              <a:ext uri="{28A0092B-C50C-407E-A947-70E740481C1C}">
                <a14:useLocalDpi xmlns:a14="http://schemas.microsoft.com/office/drawing/2010/main" val="0"/>
              </a:ext>
            </a:extLst>
          </a:blip>
          <a:srcRect r="16844"/>
          <a:stretch/>
        </p:blipFill>
        <p:spPr>
          <a:xfrm>
            <a:off x="4138761" y="5044748"/>
            <a:ext cx="1358329" cy="544492"/>
          </a:xfrm>
          <a:prstGeom prst="rect">
            <a:avLst/>
          </a:prstGeom>
        </p:spPr>
      </p:pic>
      <p:pic>
        <p:nvPicPr>
          <p:cNvPr id="24" name="Grafik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07704" y="4828723"/>
            <a:ext cx="2166205" cy="360000"/>
          </a:xfrm>
          <a:prstGeom prst="rect">
            <a:avLst/>
          </a:prstGeom>
        </p:spPr>
      </p:pic>
      <p:pic>
        <p:nvPicPr>
          <p:cNvPr id="25" name="Grafik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59632" y="4254442"/>
            <a:ext cx="1360976" cy="360000"/>
          </a:xfrm>
          <a:prstGeom prst="rect">
            <a:avLst/>
          </a:prstGeom>
        </p:spPr>
      </p:pic>
      <p:pic>
        <p:nvPicPr>
          <p:cNvPr id="28" name="Grafik 2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9466" y="3784688"/>
            <a:ext cx="1403532" cy="469754"/>
          </a:xfrm>
          <a:prstGeom prst="rect">
            <a:avLst/>
          </a:prstGeom>
        </p:spPr>
      </p:pic>
      <p:pic>
        <p:nvPicPr>
          <p:cNvPr id="7" name="Grafik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898" y="3092384"/>
            <a:ext cx="1346552" cy="498723"/>
          </a:xfrm>
          <a:prstGeom prst="rect">
            <a:avLst/>
          </a:prstGeom>
        </p:spPr>
      </p:pic>
      <p:pic>
        <p:nvPicPr>
          <p:cNvPr id="29" name="Grafik 2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76756" y="2348880"/>
            <a:ext cx="1640655" cy="360000"/>
          </a:xfrm>
          <a:prstGeom prst="rect">
            <a:avLst/>
          </a:prstGeom>
        </p:spPr>
      </p:pic>
      <p:pic>
        <p:nvPicPr>
          <p:cNvPr id="30" name="Grafik 2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994045" y="1177175"/>
            <a:ext cx="666033" cy="648032"/>
          </a:xfrm>
          <a:prstGeom prst="rect">
            <a:avLst/>
          </a:prstGeom>
        </p:spPr>
      </p:pic>
      <p:grpSp>
        <p:nvGrpSpPr>
          <p:cNvPr id="9" name="Gruppieren 8"/>
          <p:cNvGrpSpPr/>
          <p:nvPr/>
        </p:nvGrpSpPr>
        <p:grpSpPr>
          <a:xfrm>
            <a:off x="948867" y="1700808"/>
            <a:ext cx="2378195" cy="400110"/>
            <a:chOff x="948867" y="1700808"/>
            <a:chExt cx="2378195" cy="400110"/>
          </a:xfrm>
        </p:grpSpPr>
        <p:sp>
          <p:nvSpPr>
            <p:cNvPr id="4" name="Textfeld 3"/>
            <p:cNvSpPr txBox="1"/>
            <p:nvPr/>
          </p:nvSpPr>
          <p:spPr>
            <a:xfrm>
              <a:off x="1259632" y="1700808"/>
              <a:ext cx="2067430" cy="400110"/>
            </a:xfrm>
            <a:prstGeom prst="rect">
              <a:avLst/>
            </a:prstGeom>
            <a:noFill/>
          </p:spPr>
          <p:txBody>
            <a:bodyPr wrap="square" rtlCol="0">
              <a:spAutoFit/>
            </a:bodyPr>
            <a:lstStyle/>
            <a:p>
              <a:r>
                <a:rPr lang="de-DE" sz="1000" b="1" dirty="0" smtClean="0">
                  <a:latin typeface="Verdana" pitchFamily="34" charset="0"/>
                </a:rPr>
                <a:t>Vertretungen der Öffentlichen Bibliotheken</a:t>
              </a:r>
              <a:endParaRPr lang="de-DE" sz="1000" b="1" dirty="0">
                <a:latin typeface="Verdana" pitchFamily="34" charset="0"/>
              </a:endParaRPr>
            </a:p>
          </p:txBody>
        </p:sp>
        <p:pic>
          <p:nvPicPr>
            <p:cNvPr id="6" name="Grafik 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48867" y="1709892"/>
              <a:ext cx="310765" cy="360000"/>
            </a:xfrm>
            <a:prstGeom prst="rect">
              <a:avLst/>
            </a:prstGeom>
          </p:spPr>
        </p:pic>
      </p:grpSp>
    </p:spTree>
    <p:extLst>
      <p:ext uri="{BB962C8B-B14F-4D97-AF65-F5344CB8AC3E}">
        <p14:creationId xmlns:p14="http://schemas.microsoft.com/office/powerpoint/2010/main" val="42290165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51520" y="116632"/>
            <a:ext cx="8229600" cy="1143000"/>
          </a:xfrm>
        </p:spPr>
        <p:txBody>
          <a:bodyPr/>
          <a:lstStyle/>
          <a:p>
            <a:r>
              <a:rPr lang="de-DE" dirty="0" smtClean="0"/>
              <a:t>Beispiel 2</a:t>
            </a:r>
            <a:endParaRPr lang="de-DE" dirty="0"/>
          </a:p>
        </p:txBody>
      </p:sp>
      <p:sp>
        <p:nvSpPr>
          <p:cNvPr id="7" name="Textplatzhalter 6"/>
          <p:cNvSpPr>
            <a:spLocks noGrp="1"/>
          </p:cNvSpPr>
          <p:nvPr>
            <p:ph type="body" sz="quarter" idx="13"/>
          </p:nvPr>
        </p:nvSpPr>
        <p:spPr/>
        <p:txBody>
          <a:bodyPr/>
          <a:lstStyle/>
          <a:p>
            <a:r>
              <a:rPr lang="de-DE" i="1" dirty="0" smtClean="0"/>
              <a:t>Bevorzugter Name:</a:t>
            </a:r>
            <a:br>
              <a:rPr lang="de-DE" i="1" dirty="0" smtClean="0"/>
            </a:br>
            <a:r>
              <a:rPr lang="de-DE" dirty="0" smtClean="0"/>
              <a:t>Böll, Heinrich</a:t>
            </a:r>
            <a:br>
              <a:rPr lang="de-DE" dirty="0" smtClean="0"/>
            </a:br>
            <a:endParaRPr lang="de-DE" dirty="0" smtClean="0"/>
          </a:p>
          <a:p>
            <a:r>
              <a:rPr lang="de-DE" i="1" dirty="0" smtClean="0"/>
              <a:t>Abweichende Namen:</a:t>
            </a:r>
            <a:r>
              <a:rPr lang="de-DE" i="1" dirty="0"/>
              <a:t/>
            </a:r>
            <a:br>
              <a:rPr lang="de-DE" i="1" dirty="0"/>
            </a:br>
            <a:r>
              <a:rPr lang="ko-KR" altLang="de-DE" dirty="0"/>
              <a:t>뵐</a:t>
            </a:r>
            <a:r>
              <a:rPr lang="de-DE" altLang="ko-KR" dirty="0"/>
              <a:t>, </a:t>
            </a:r>
            <a:r>
              <a:rPr lang="ko-KR" altLang="de-DE" dirty="0"/>
              <a:t>하인리히</a:t>
            </a:r>
            <a:r>
              <a:rPr lang="de-DE" altLang="ko-KR" b="1" dirty="0"/>
              <a:t>$</a:t>
            </a:r>
            <a:r>
              <a:rPr lang="ko-KR" altLang="de-DE" dirty="0"/>
              <a:t> </a:t>
            </a:r>
            <a:r>
              <a:rPr lang="de-DE" altLang="ko-KR" dirty="0" smtClean="0"/>
              <a:t>			(Koreanisch)</a:t>
            </a:r>
            <a:br>
              <a:rPr lang="de-DE" altLang="ko-KR" dirty="0" smtClean="0"/>
            </a:br>
            <a:r>
              <a:rPr lang="he-IL" dirty="0"/>
              <a:t>בל, היינריך </a:t>
            </a:r>
            <a:r>
              <a:rPr lang="de-DE" dirty="0" smtClean="0"/>
              <a:t>				(Hebräisch)</a:t>
            </a:r>
            <a:br>
              <a:rPr lang="de-DE" dirty="0" smtClean="0"/>
            </a:br>
            <a:r>
              <a:rPr lang="zh-CN" altLang="de-DE" dirty="0"/>
              <a:t>伯尔</a:t>
            </a:r>
            <a:r>
              <a:rPr lang="de-DE" altLang="zh-CN" dirty="0"/>
              <a:t>, </a:t>
            </a:r>
            <a:r>
              <a:rPr lang="zh-CN" altLang="de-DE" dirty="0"/>
              <a:t>海因里希 </a:t>
            </a:r>
            <a:r>
              <a:rPr lang="de-DE" altLang="zh-CN" dirty="0" smtClean="0"/>
              <a:t>			(Chinesisch)</a:t>
            </a:r>
            <a:br>
              <a:rPr lang="de-DE" altLang="zh-CN" dirty="0" smtClean="0"/>
            </a:br>
            <a:r>
              <a:rPr lang="ja-JP" altLang="de-DE" dirty="0"/>
              <a:t>ベル</a:t>
            </a:r>
            <a:r>
              <a:rPr lang="de-DE" altLang="ja-JP" dirty="0"/>
              <a:t>, </a:t>
            </a:r>
            <a:r>
              <a:rPr lang="ja-JP" altLang="de-DE" dirty="0"/>
              <a:t>ハインリヒ </a:t>
            </a:r>
            <a:r>
              <a:rPr lang="de-DE" altLang="ja-JP" dirty="0" smtClean="0"/>
              <a:t>			(Japanisch)</a:t>
            </a:r>
            <a:endParaRPr lang="de-DE" altLang="ko-KR" dirty="0" smtClean="0"/>
          </a:p>
          <a:p>
            <a:endParaRPr lang="de-DE" dirty="0" smtClean="0"/>
          </a:p>
        </p:txBody>
      </p:sp>
      <p:sp>
        <p:nvSpPr>
          <p:cNvPr id="2" name="Fußzeilenplatzhalter 1"/>
          <p:cNvSpPr>
            <a:spLocks noGrp="1"/>
          </p:cNvSpPr>
          <p:nvPr>
            <p:ph type="ftr" sz="quarter" idx="14"/>
          </p:nvPr>
        </p:nvSpPr>
        <p:spPr>
          <a:xfrm>
            <a:off x="467544" y="6381328"/>
            <a:ext cx="6192688" cy="365125"/>
          </a:xfrm>
        </p:spPr>
        <p:txBody>
          <a:bodyPr/>
          <a:lstStyle/>
          <a:p>
            <a:r>
              <a:rPr lang="de-DE" dirty="0" smtClean="0"/>
              <a:t>AG RDA Schulungsunterlagen – Modul GND: Transliteration |09.04.2014</a:t>
            </a:r>
            <a:endParaRPr lang="de-DE" dirty="0"/>
          </a:p>
        </p:txBody>
      </p:sp>
    </p:spTree>
    <p:extLst>
      <p:ext uri="{BB962C8B-B14F-4D97-AF65-F5344CB8AC3E}">
        <p14:creationId xmlns:p14="http://schemas.microsoft.com/office/powerpoint/2010/main" val="3247371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51520" y="116632"/>
            <a:ext cx="8229600" cy="1143000"/>
          </a:xfrm>
        </p:spPr>
        <p:txBody>
          <a:bodyPr/>
          <a:lstStyle/>
          <a:p>
            <a:r>
              <a:rPr lang="de-DE" dirty="0" smtClean="0"/>
              <a:t>Beispiel 3</a:t>
            </a:r>
            <a:endParaRPr lang="de-DE" dirty="0"/>
          </a:p>
        </p:txBody>
      </p:sp>
      <p:sp>
        <p:nvSpPr>
          <p:cNvPr id="7" name="Textplatzhalter 6"/>
          <p:cNvSpPr>
            <a:spLocks noGrp="1"/>
          </p:cNvSpPr>
          <p:nvPr>
            <p:ph type="body" sz="quarter" idx="13"/>
          </p:nvPr>
        </p:nvSpPr>
        <p:spPr/>
        <p:txBody>
          <a:bodyPr/>
          <a:lstStyle/>
          <a:p>
            <a:r>
              <a:rPr lang="de-DE" i="1" dirty="0" smtClean="0"/>
              <a:t>Bevorzugter Name:</a:t>
            </a:r>
            <a:br>
              <a:rPr lang="de-DE" i="1" dirty="0" smtClean="0"/>
            </a:br>
            <a:r>
              <a:rPr lang="de-DE" dirty="0" err="1"/>
              <a:t>Meʾir</a:t>
            </a:r>
            <a:r>
              <a:rPr lang="de-DE" dirty="0"/>
              <a:t>, </a:t>
            </a:r>
            <a:r>
              <a:rPr lang="de-DE" dirty="0" err="1"/>
              <a:t>Goldah</a:t>
            </a:r>
            <a:r>
              <a:rPr lang="de-DE" dirty="0"/>
              <a:t> </a:t>
            </a:r>
            <a:endParaRPr lang="de-DE" dirty="0" smtClean="0"/>
          </a:p>
          <a:p>
            <a:endParaRPr lang="de-DE" dirty="0" smtClean="0"/>
          </a:p>
          <a:p>
            <a:r>
              <a:rPr lang="de-DE" i="1" dirty="0" smtClean="0"/>
              <a:t>Abweichende Namen:</a:t>
            </a:r>
            <a:r>
              <a:rPr lang="de-DE" i="1" dirty="0"/>
              <a:t/>
            </a:r>
            <a:br>
              <a:rPr lang="de-DE" i="1" dirty="0"/>
            </a:br>
            <a:r>
              <a:rPr lang="de-DE" dirty="0"/>
              <a:t>Meir, </a:t>
            </a:r>
            <a:r>
              <a:rPr lang="de-DE" dirty="0" err="1"/>
              <a:t>Golda</a:t>
            </a:r>
            <a:r>
              <a:rPr lang="de-DE" dirty="0"/>
              <a:t> </a:t>
            </a:r>
            <a:br>
              <a:rPr lang="de-DE" dirty="0"/>
            </a:br>
            <a:r>
              <a:rPr lang="de-DE" dirty="0" err="1"/>
              <a:t>Mēʾîr</a:t>
            </a:r>
            <a:r>
              <a:rPr lang="de-DE" dirty="0"/>
              <a:t>, </a:t>
            </a:r>
            <a:r>
              <a:rPr lang="de-DE" dirty="0" err="1"/>
              <a:t>Gôldā</a:t>
            </a:r>
            <a:r>
              <a:rPr lang="de-DE" dirty="0"/>
              <a:t> </a:t>
            </a:r>
            <a:endParaRPr lang="de-DE" dirty="0" smtClean="0"/>
          </a:p>
          <a:p>
            <a:endParaRPr lang="de-DE" dirty="0"/>
          </a:p>
          <a:p>
            <a:r>
              <a:rPr lang="de-DE" i="1" dirty="0"/>
              <a:t>Bevorzugter Name in Originalschrift :</a:t>
            </a:r>
            <a:r>
              <a:rPr lang="de-DE" i="1" dirty="0" smtClean="0"/>
              <a:t/>
            </a:r>
            <a:br>
              <a:rPr lang="de-DE" i="1" dirty="0" smtClean="0"/>
            </a:br>
            <a:r>
              <a:rPr lang="he-IL" dirty="0"/>
              <a:t>מאיר, גולדה </a:t>
            </a:r>
            <a:endParaRPr lang="de-DE" dirty="0" smtClean="0"/>
          </a:p>
        </p:txBody>
      </p:sp>
      <p:sp>
        <p:nvSpPr>
          <p:cNvPr id="2" name="Fußzeilenplatzhalter 1"/>
          <p:cNvSpPr>
            <a:spLocks noGrp="1"/>
          </p:cNvSpPr>
          <p:nvPr>
            <p:ph type="ftr" sz="quarter" idx="14"/>
          </p:nvPr>
        </p:nvSpPr>
        <p:spPr>
          <a:xfrm>
            <a:off x="467544" y="6381328"/>
            <a:ext cx="7272808" cy="365125"/>
          </a:xfrm>
        </p:spPr>
        <p:txBody>
          <a:bodyPr/>
          <a:lstStyle/>
          <a:p>
            <a:r>
              <a:rPr lang="de-DE" dirty="0" smtClean="0"/>
              <a:t>AG RDA Schulungsunterlagen – Modul GND: Transliteration |09.04.2014</a:t>
            </a:r>
            <a:endParaRPr lang="de-DE" dirty="0"/>
          </a:p>
        </p:txBody>
      </p:sp>
    </p:spTree>
    <p:extLst>
      <p:ext uri="{BB962C8B-B14F-4D97-AF65-F5344CB8AC3E}">
        <p14:creationId xmlns:p14="http://schemas.microsoft.com/office/powerpoint/2010/main" val="2856254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51520" y="188640"/>
            <a:ext cx="8229600" cy="1440160"/>
          </a:xfrm>
        </p:spPr>
        <p:txBody>
          <a:bodyPr/>
          <a:lstStyle/>
          <a:p>
            <a:pPr marL="0" indent="0"/>
            <a:r>
              <a:rPr lang="de-DE" dirty="0"/>
              <a:t>RDA </a:t>
            </a:r>
            <a:r>
              <a:rPr lang="de-DE" dirty="0" smtClean="0"/>
              <a:t>11.2.2.12 Namen </a:t>
            </a:r>
            <a:r>
              <a:rPr lang="de-DE" dirty="0"/>
              <a:t>in einer </a:t>
            </a:r>
            <a:r>
              <a:rPr lang="de-DE" dirty="0" smtClean="0"/>
              <a:t/>
            </a:r>
            <a:br>
              <a:rPr lang="de-DE" dirty="0" smtClean="0"/>
            </a:br>
            <a:r>
              <a:rPr lang="de-DE" dirty="0" smtClean="0"/>
              <a:t>nicht </a:t>
            </a:r>
            <a:r>
              <a:rPr lang="de-DE" dirty="0"/>
              <a:t>bevorzugten </a:t>
            </a:r>
            <a:r>
              <a:rPr lang="de-DE" dirty="0" smtClean="0"/>
              <a:t>Schrift</a:t>
            </a:r>
            <a:endParaRPr lang="de-DE" dirty="0"/>
          </a:p>
        </p:txBody>
      </p:sp>
      <p:sp>
        <p:nvSpPr>
          <p:cNvPr id="7" name="Textplatzhalter 6"/>
          <p:cNvSpPr>
            <a:spLocks noGrp="1"/>
          </p:cNvSpPr>
          <p:nvPr>
            <p:ph type="body" sz="quarter" idx="13"/>
          </p:nvPr>
        </p:nvSpPr>
        <p:spPr>
          <a:xfrm>
            <a:off x="611560" y="2132857"/>
            <a:ext cx="8064128" cy="3959968"/>
          </a:xfrm>
        </p:spPr>
        <p:txBody>
          <a:bodyPr>
            <a:normAutofit/>
          </a:bodyPr>
          <a:lstStyle/>
          <a:p>
            <a:r>
              <a:rPr lang="de-DE" dirty="0" smtClean="0"/>
              <a:t>Wenn </a:t>
            </a:r>
            <a:r>
              <a:rPr lang="de-DE" dirty="0"/>
              <a:t>der Name einer </a:t>
            </a:r>
            <a:r>
              <a:rPr lang="de-DE" dirty="0" smtClean="0"/>
              <a:t>Körperschaft </a:t>
            </a:r>
            <a:r>
              <a:rPr lang="de-DE" dirty="0"/>
              <a:t>in einer Schrift gefunden wird, die von der bevorzugten Schrift der Agentur abweicht, transliterieren Sie den </a:t>
            </a:r>
            <a:r>
              <a:rPr lang="de-DE" dirty="0" smtClean="0"/>
              <a:t>Namen</a:t>
            </a:r>
            <a:endParaRPr lang="de-DE" dirty="0"/>
          </a:p>
          <a:p>
            <a:r>
              <a:rPr lang="de-DE" dirty="0"/>
              <a:t>Dazu benutzen Sie die gültigen </a:t>
            </a:r>
            <a:r>
              <a:rPr lang="de-DE" dirty="0" smtClean="0"/>
              <a:t>Transliterationstabellen </a:t>
            </a:r>
            <a:r>
              <a:rPr lang="de-DE" dirty="0" smtClean="0">
                <a:hlinkClick r:id="rId3"/>
              </a:rPr>
              <a:t>https://wiki.dnb.de/display/ILTIS/Informationsseite+zur+GND+neu</a:t>
            </a:r>
            <a:endParaRPr lang="de-DE" dirty="0" smtClean="0"/>
          </a:p>
          <a:p>
            <a:r>
              <a:rPr lang="de-DE" dirty="0" smtClean="0"/>
              <a:t>Die Alternative wird nicht angewendet</a:t>
            </a:r>
          </a:p>
        </p:txBody>
      </p:sp>
      <p:sp>
        <p:nvSpPr>
          <p:cNvPr id="2" name="Fußzeilenplatzhalter 1"/>
          <p:cNvSpPr>
            <a:spLocks noGrp="1"/>
          </p:cNvSpPr>
          <p:nvPr>
            <p:ph type="ftr" sz="quarter" idx="14"/>
          </p:nvPr>
        </p:nvSpPr>
        <p:spPr>
          <a:xfrm>
            <a:off x="467544" y="6381328"/>
            <a:ext cx="7416824" cy="365125"/>
          </a:xfrm>
        </p:spPr>
        <p:txBody>
          <a:bodyPr/>
          <a:lstStyle/>
          <a:p>
            <a:r>
              <a:rPr lang="de-DE" dirty="0" smtClean="0"/>
              <a:t>AG RDA Schulungsunterlagen – Modul GND: Transliteration |09.04.2014</a:t>
            </a:r>
            <a:endParaRPr lang="de-DE" dirty="0"/>
          </a:p>
        </p:txBody>
      </p:sp>
    </p:spTree>
    <p:extLst>
      <p:ext uri="{BB962C8B-B14F-4D97-AF65-F5344CB8AC3E}">
        <p14:creationId xmlns:p14="http://schemas.microsoft.com/office/powerpoint/2010/main" val="2815976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51520" y="413792"/>
            <a:ext cx="8229600" cy="1143000"/>
          </a:xfrm>
        </p:spPr>
        <p:txBody>
          <a:bodyPr/>
          <a:lstStyle/>
          <a:p>
            <a:r>
              <a:rPr lang="de-DE" dirty="0"/>
              <a:t>RDA 11.2.2.12 Namen in einer </a:t>
            </a:r>
            <a:br>
              <a:rPr lang="de-DE" dirty="0"/>
            </a:br>
            <a:r>
              <a:rPr lang="de-DE" dirty="0"/>
              <a:t>nicht bevorzugten Schrift</a:t>
            </a:r>
          </a:p>
        </p:txBody>
      </p:sp>
      <p:sp>
        <p:nvSpPr>
          <p:cNvPr id="7" name="Textplatzhalter 6"/>
          <p:cNvSpPr>
            <a:spLocks noGrp="1"/>
          </p:cNvSpPr>
          <p:nvPr>
            <p:ph type="body" sz="quarter" idx="13"/>
          </p:nvPr>
        </p:nvSpPr>
        <p:spPr>
          <a:xfrm>
            <a:off x="467545" y="1988839"/>
            <a:ext cx="8208144" cy="4103985"/>
          </a:xfrm>
        </p:spPr>
        <p:txBody>
          <a:bodyPr>
            <a:normAutofit/>
          </a:bodyPr>
          <a:lstStyle/>
          <a:p>
            <a:r>
              <a:rPr lang="de-DE" dirty="0" smtClean="0"/>
              <a:t>Wenn die Schrift der Körperschaft nicht </a:t>
            </a:r>
            <a:r>
              <a:rPr lang="de-DE" smtClean="0"/>
              <a:t>die lateinische </a:t>
            </a:r>
            <a:r>
              <a:rPr lang="de-DE" dirty="0"/>
              <a:t>Schrift </a:t>
            </a:r>
            <a:r>
              <a:rPr lang="de-DE" dirty="0" smtClean="0"/>
              <a:t>ist und entsprechende Publikationen nur in </a:t>
            </a:r>
            <a:r>
              <a:rPr lang="de-DE" dirty="0"/>
              <a:t>Übersetzungen </a:t>
            </a:r>
            <a:r>
              <a:rPr lang="de-DE" dirty="0" smtClean="0"/>
              <a:t>vorliegen, wird trotzdem möglichst </a:t>
            </a:r>
            <a:r>
              <a:rPr lang="de-DE" dirty="0"/>
              <a:t>eine originalschriftliche Form der Transliteration zugrunde </a:t>
            </a:r>
            <a:r>
              <a:rPr lang="de-DE" dirty="0" smtClean="0"/>
              <a:t>gelegt</a:t>
            </a:r>
            <a:endParaRPr lang="de-DE" dirty="0"/>
          </a:p>
          <a:p>
            <a:r>
              <a:rPr lang="de-DE" dirty="0"/>
              <a:t>Wenn das nicht möglich ist, kann eine vorhandene transliterierte Form genutzt </a:t>
            </a:r>
            <a:r>
              <a:rPr lang="de-DE" dirty="0" smtClean="0"/>
              <a:t>werden (ERL zu 11.2.2.12) </a:t>
            </a:r>
          </a:p>
          <a:p>
            <a:r>
              <a:rPr lang="de-DE" dirty="0" smtClean="0"/>
              <a:t>Sonstige transliterierte Formen können als abweichende Namen erfasst werden</a:t>
            </a:r>
            <a:endParaRPr lang="de-DE" dirty="0"/>
          </a:p>
        </p:txBody>
      </p:sp>
      <p:sp>
        <p:nvSpPr>
          <p:cNvPr id="2" name="Fußzeilenplatzhalter 1"/>
          <p:cNvSpPr>
            <a:spLocks noGrp="1"/>
          </p:cNvSpPr>
          <p:nvPr>
            <p:ph type="ftr" sz="quarter" idx="14"/>
          </p:nvPr>
        </p:nvSpPr>
        <p:spPr>
          <a:xfrm>
            <a:off x="467544" y="6381328"/>
            <a:ext cx="6984776" cy="365125"/>
          </a:xfrm>
        </p:spPr>
        <p:txBody>
          <a:bodyPr/>
          <a:lstStyle/>
          <a:p>
            <a:r>
              <a:rPr lang="de-DE" dirty="0" smtClean="0"/>
              <a:t>AG RDA Schulungsunterlagen – Modul GND: Transliteration |09.04.2014</a:t>
            </a:r>
            <a:endParaRPr lang="de-DE" dirty="0"/>
          </a:p>
        </p:txBody>
      </p:sp>
    </p:spTree>
    <p:extLst>
      <p:ext uri="{BB962C8B-B14F-4D97-AF65-F5344CB8AC3E}">
        <p14:creationId xmlns:p14="http://schemas.microsoft.com/office/powerpoint/2010/main" val="29938966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51520" y="116632"/>
            <a:ext cx="8229600" cy="1143000"/>
          </a:xfrm>
        </p:spPr>
        <p:txBody>
          <a:bodyPr/>
          <a:lstStyle/>
          <a:p>
            <a:r>
              <a:rPr lang="de-DE" dirty="0" smtClean="0"/>
              <a:t>Beispiel 1</a:t>
            </a:r>
            <a:endParaRPr lang="de-DE" dirty="0"/>
          </a:p>
        </p:txBody>
      </p:sp>
      <p:sp>
        <p:nvSpPr>
          <p:cNvPr id="7" name="Textplatzhalter 6"/>
          <p:cNvSpPr>
            <a:spLocks noGrp="1"/>
          </p:cNvSpPr>
          <p:nvPr>
            <p:ph type="body" sz="quarter" idx="13"/>
          </p:nvPr>
        </p:nvSpPr>
        <p:spPr/>
        <p:txBody>
          <a:bodyPr/>
          <a:lstStyle/>
          <a:p>
            <a:r>
              <a:rPr lang="de-DE" i="1" dirty="0" smtClean="0"/>
              <a:t>Bevorzugter Name:</a:t>
            </a:r>
            <a:br>
              <a:rPr lang="de-DE" i="1" dirty="0" smtClean="0"/>
            </a:br>
            <a:r>
              <a:rPr lang="de-DE" dirty="0" err="1"/>
              <a:t>Jelovnebis</a:t>
            </a:r>
            <a:r>
              <a:rPr lang="de-DE" dirty="0"/>
              <a:t> </a:t>
            </a:r>
            <a:r>
              <a:rPr lang="de-DE" dirty="0" err="1"/>
              <a:t>Saert̕ašoriso</a:t>
            </a:r>
            <a:r>
              <a:rPr lang="de-DE" dirty="0"/>
              <a:t> </a:t>
            </a:r>
            <a:r>
              <a:rPr lang="de-DE" dirty="0" err="1"/>
              <a:t>C̕entri</a:t>
            </a:r>
            <a:r>
              <a:rPr lang="de-DE" dirty="0"/>
              <a:t> </a:t>
            </a:r>
            <a:endParaRPr lang="de-DE" dirty="0" smtClean="0"/>
          </a:p>
          <a:p>
            <a:endParaRPr lang="de-DE" dirty="0"/>
          </a:p>
          <a:p>
            <a:r>
              <a:rPr lang="de-DE" i="1" dirty="0" smtClean="0"/>
              <a:t>Bevorzugter Name in einer anderen Schrift:</a:t>
            </a:r>
            <a:br>
              <a:rPr lang="de-DE" i="1" dirty="0" smtClean="0"/>
            </a:br>
            <a:r>
              <a:rPr lang="ka-GE" dirty="0"/>
              <a:t>%%ძელოვნების საერთაშორისო ცენტრი </a:t>
            </a:r>
            <a:r>
              <a:rPr lang="de-DE" dirty="0" smtClean="0"/>
              <a:t> (Georgisch)</a:t>
            </a:r>
            <a:endParaRPr lang="de-DE" dirty="0"/>
          </a:p>
        </p:txBody>
      </p:sp>
      <p:sp>
        <p:nvSpPr>
          <p:cNvPr id="2" name="Fußzeilenplatzhalter 1"/>
          <p:cNvSpPr>
            <a:spLocks noGrp="1"/>
          </p:cNvSpPr>
          <p:nvPr>
            <p:ph type="ftr" sz="quarter" idx="14"/>
          </p:nvPr>
        </p:nvSpPr>
        <p:spPr>
          <a:xfrm>
            <a:off x="467544" y="6381328"/>
            <a:ext cx="7272808" cy="365125"/>
          </a:xfrm>
        </p:spPr>
        <p:txBody>
          <a:bodyPr/>
          <a:lstStyle/>
          <a:p>
            <a:r>
              <a:rPr lang="de-DE" dirty="0" smtClean="0"/>
              <a:t>AG RDA Schulungsunterlagen – Modul GND: Transliteration |09.04.2014</a:t>
            </a:r>
            <a:endParaRPr lang="de-DE" dirty="0"/>
          </a:p>
        </p:txBody>
      </p:sp>
    </p:spTree>
    <p:extLst>
      <p:ext uri="{BB962C8B-B14F-4D97-AF65-F5344CB8AC3E}">
        <p14:creationId xmlns:p14="http://schemas.microsoft.com/office/powerpoint/2010/main" val="112219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51520" y="116632"/>
            <a:ext cx="8229600" cy="1143000"/>
          </a:xfrm>
        </p:spPr>
        <p:txBody>
          <a:bodyPr/>
          <a:lstStyle/>
          <a:p>
            <a:r>
              <a:rPr lang="de-DE" dirty="0" smtClean="0"/>
              <a:t>Beispiel 2:</a:t>
            </a:r>
            <a:endParaRPr lang="de-DE" dirty="0"/>
          </a:p>
        </p:txBody>
      </p:sp>
      <p:sp>
        <p:nvSpPr>
          <p:cNvPr id="7" name="Textplatzhalter 6"/>
          <p:cNvSpPr>
            <a:spLocks noGrp="1"/>
          </p:cNvSpPr>
          <p:nvPr>
            <p:ph type="body" sz="quarter" idx="13"/>
          </p:nvPr>
        </p:nvSpPr>
        <p:spPr/>
        <p:txBody>
          <a:bodyPr/>
          <a:lstStyle/>
          <a:p>
            <a:r>
              <a:rPr lang="de-DE" i="1" dirty="0" smtClean="0"/>
              <a:t>Bevorzugter Name:</a:t>
            </a:r>
            <a:br>
              <a:rPr lang="de-DE" i="1" dirty="0" smtClean="0"/>
            </a:br>
            <a:r>
              <a:rPr lang="de-DE" dirty="0"/>
              <a:t>All-</a:t>
            </a:r>
            <a:r>
              <a:rPr lang="de-DE" dirty="0" err="1"/>
              <a:t>India</a:t>
            </a:r>
            <a:r>
              <a:rPr lang="de-DE" dirty="0"/>
              <a:t> Radio </a:t>
            </a:r>
            <a:r>
              <a:rPr lang="de-DE" dirty="0" smtClean="0"/>
              <a:t/>
            </a:r>
            <a:br>
              <a:rPr lang="de-DE" dirty="0" smtClean="0"/>
            </a:br>
            <a:endParaRPr lang="de-DE" dirty="0" smtClean="0"/>
          </a:p>
          <a:p>
            <a:r>
              <a:rPr lang="de-DE" i="1" dirty="0" smtClean="0"/>
              <a:t>Abweichende Namen:</a:t>
            </a:r>
            <a:br>
              <a:rPr lang="de-DE" i="1" dirty="0" smtClean="0"/>
            </a:br>
            <a:r>
              <a:rPr lang="hi-IN" dirty="0" smtClean="0"/>
              <a:t>आकाशवाणी</a:t>
            </a:r>
            <a:r>
              <a:rPr lang="de-DE" dirty="0"/>
              <a:t/>
            </a:r>
            <a:br>
              <a:rPr lang="de-DE" dirty="0"/>
            </a:br>
            <a:r>
              <a:rPr lang="de-DE" dirty="0" err="1"/>
              <a:t>Ākāśavāṇī</a:t>
            </a:r>
            <a:r>
              <a:rPr lang="de-DE" dirty="0"/>
              <a:t> </a:t>
            </a:r>
            <a:r>
              <a:rPr lang="hi-IN" dirty="0" smtClean="0"/>
              <a:t> </a:t>
            </a:r>
            <a:r>
              <a:rPr lang="de-DE" dirty="0" smtClean="0"/>
              <a:t/>
            </a:r>
            <a:br>
              <a:rPr lang="de-DE" dirty="0" smtClean="0"/>
            </a:br>
            <a:endParaRPr lang="de-DE" dirty="0" smtClean="0"/>
          </a:p>
          <a:p>
            <a:endParaRPr lang="de-DE" dirty="0"/>
          </a:p>
        </p:txBody>
      </p:sp>
      <p:sp>
        <p:nvSpPr>
          <p:cNvPr id="2" name="Fußzeilenplatzhalter 1"/>
          <p:cNvSpPr>
            <a:spLocks noGrp="1"/>
          </p:cNvSpPr>
          <p:nvPr>
            <p:ph type="ftr" sz="quarter" idx="14"/>
          </p:nvPr>
        </p:nvSpPr>
        <p:spPr>
          <a:xfrm>
            <a:off x="467544" y="6381328"/>
            <a:ext cx="7128792" cy="365125"/>
          </a:xfrm>
        </p:spPr>
        <p:txBody>
          <a:bodyPr/>
          <a:lstStyle/>
          <a:p>
            <a:r>
              <a:rPr lang="de-DE" dirty="0" smtClean="0"/>
              <a:t>AG RDA Schulungsunterlagen – Modul GND: Transliteration |09.04.2014</a:t>
            </a:r>
            <a:endParaRPr lang="de-DE" dirty="0"/>
          </a:p>
        </p:txBody>
      </p:sp>
    </p:spTree>
    <p:extLst>
      <p:ext uri="{BB962C8B-B14F-4D97-AF65-F5344CB8AC3E}">
        <p14:creationId xmlns:p14="http://schemas.microsoft.com/office/powerpoint/2010/main" val="14768883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51520" y="116632"/>
            <a:ext cx="8229600" cy="1143000"/>
          </a:xfrm>
        </p:spPr>
        <p:txBody>
          <a:bodyPr/>
          <a:lstStyle/>
          <a:p>
            <a:r>
              <a:rPr lang="de-DE" dirty="0" err="1" smtClean="0"/>
              <a:t>Geografika</a:t>
            </a:r>
            <a:endParaRPr lang="de-DE" dirty="0"/>
          </a:p>
        </p:txBody>
      </p:sp>
      <p:sp>
        <p:nvSpPr>
          <p:cNvPr id="7" name="Textplatzhalter 6"/>
          <p:cNvSpPr>
            <a:spLocks noGrp="1"/>
          </p:cNvSpPr>
          <p:nvPr>
            <p:ph type="body" sz="quarter" idx="13"/>
          </p:nvPr>
        </p:nvSpPr>
        <p:spPr/>
        <p:txBody>
          <a:bodyPr/>
          <a:lstStyle/>
          <a:p>
            <a:pPr marL="0" indent="0">
              <a:buNone/>
            </a:pPr>
            <a:r>
              <a:rPr lang="de-DE" dirty="0" smtClean="0"/>
              <a:t>Für Gebietskörperschaften gelten andere Regeln, </a:t>
            </a:r>
          </a:p>
          <a:p>
            <a:pPr marL="0" indent="0">
              <a:buNone/>
            </a:pPr>
            <a:r>
              <a:rPr lang="de-DE" dirty="0" smtClean="0"/>
              <a:t>(RDA 16.2.2.5)</a:t>
            </a:r>
            <a:endParaRPr lang="de-DE" dirty="0"/>
          </a:p>
          <a:p>
            <a:pPr marL="0" indent="0">
              <a:buNone/>
            </a:pPr>
            <a:r>
              <a:rPr lang="de-DE" dirty="0" smtClean="0"/>
              <a:t>s. dazu Schulungsunterlagen zu </a:t>
            </a:r>
            <a:r>
              <a:rPr lang="de-DE" dirty="0" err="1" smtClean="0"/>
              <a:t>Geografika</a:t>
            </a:r>
            <a:endParaRPr lang="de-DE" dirty="0"/>
          </a:p>
        </p:txBody>
      </p:sp>
      <p:sp>
        <p:nvSpPr>
          <p:cNvPr id="2" name="Fußzeilenplatzhalter 1"/>
          <p:cNvSpPr>
            <a:spLocks noGrp="1"/>
          </p:cNvSpPr>
          <p:nvPr>
            <p:ph type="ftr" sz="quarter" idx="14"/>
          </p:nvPr>
        </p:nvSpPr>
        <p:spPr>
          <a:xfrm>
            <a:off x="467544" y="6381328"/>
            <a:ext cx="7128792" cy="365125"/>
          </a:xfrm>
        </p:spPr>
        <p:txBody>
          <a:bodyPr/>
          <a:lstStyle/>
          <a:p>
            <a:r>
              <a:rPr lang="de-DE" dirty="0" smtClean="0"/>
              <a:t>AG RDA Schulungsunterlagen – Modul GND: Transliteration |09.04.2014</a:t>
            </a:r>
            <a:endParaRPr lang="de-DE" dirty="0"/>
          </a:p>
        </p:txBody>
      </p:sp>
    </p:spTree>
    <p:extLst>
      <p:ext uri="{BB962C8B-B14F-4D97-AF65-F5344CB8AC3E}">
        <p14:creationId xmlns:p14="http://schemas.microsoft.com/office/powerpoint/2010/main" val="31803574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51520" y="116632"/>
            <a:ext cx="8229600" cy="1143000"/>
          </a:xfrm>
        </p:spPr>
        <p:txBody>
          <a:bodyPr/>
          <a:lstStyle/>
          <a:p>
            <a:r>
              <a:rPr lang="de-DE" dirty="0" smtClean="0"/>
              <a:t>Groß- und Kleinschreibung</a:t>
            </a:r>
            <a:endParaRPr lang="de-DE" dirty="0"/>
          </a:p>
        </p:txBody>
      </p:sp>
      <p:sp>
        <p:nvSpPr>
          <p:cNvPr id="7" name="Textplatzhalter 6"/>
          <p:cNvSpPr>
            <a:spLocks noGrp="1"/>
          </p:cNvSpPr>
          <p:nvPr>
            <p:ph type="body" sz="quarter" idx="13"/>
          </p:nvPr>
        </p:nvSpPr>
        <p:spPr/>
        <p:txBody>
          <a:bodyPr/>
          <a:lstStyle/>
          <a:p>
            <a:r>
              <a:rPr lang="de-DE" dirty="0" smtClean="0"/>
              <a:t>Die Groß- und Kleinschreibung richtet sich nach den Regeln der jeweiligen Sprache; s. dazu RDA Anhang A.32 – A.55</a:t>
            </a:r>
            <a:endParaRPr lang="de-DE" dirty="0"/>
          </a:p>
        </p:txBody>
      </p:sp>
      <p:sp>
        <p:nvSpPr>
          <p:cNvPr id="2" name="Fußzeilenplatzhalter 1"/>
          <p:cNvSpPr>
            <a:spLocks noGrp="1"/>
          </p:cNvSpPr>
          <p:nvPr>
            <p:ph type="ftr" sz="quarter" idx="14"/>
          </p:nvPr>
        </p:nvSpPr>
        <p:spPr>
          <a:xfrm>
            <a:off x="467544" y="6381328"/>
            <a:ext cx="7848872" cy="365125"/>
          </a:xfrm>
        </p:spPr>
        <p:txBody>
          <a:bodyPr/>
          <a:lstStyle/>
          <a:p>
            <a:r>
              <a:rPr lang="de-DE" dirty="0" smtClean="0"/>
              <a:t>AG RDA Schulungsunterlagen – Modul GND: Transliteration |09.04.2014</a:t>
            </a:r>
            <a:endParaRPr lang="de-DE" dirty="0"/>
          </a:p>
        </p:txBody>
      </p:sp>
    </p:spTree>
    <p:extLst>
      <p:ext uri="{BB962C8B-B14F-4D97-AF65-F5344CB8AC3E}">
        <p14:creationId xmlns:p14="http://schemas.microsoft.com/office/powerpoint/2010/main" val="224365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564904"/>
            <a:ext cx="8229600" cy="1143000"/>
          </a:xfrm>
        </p:spPr>
        <p:txBody>
          <a:bodyPr/>
          <a:lstStyle/>
          <a:p>
            <a:pPr algn="ctr"/>
            <a:r>
              <a:rPr lang="de-DE" dirty="0" smtClean="0"/>
              <a:t>Namen in einer nicht </a:t>
            </a:r>
            <a:br>
              <a:rPr lang="de-DE" dirty="0" smtClean="0"/>
            </a:br>
            <a:r>
              <a:rPr lang="de-DE" dirty="0" smtClean="0"/>
              <a:t>bevorzugten Schrift –</a:t>
            </a:r>
            <a:br>
              <a:rPr lang="de-DE" dirty="0" smtClean="0"/>
            </a:br>
            <a:r>
              <a:rPr lang="de-DE" dirty="0" smtClean="0"/>
              <a:t>Personen und Körperschaften</a:t>
            </a:r>
            <a:endParaRPr lang="de-D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3" y="692696"/>
            <a:ext cx="2389187"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ußzeilenplatzhalter 2"/>
          <p:cNvSpPr>
            <a:spLocks noGrp="1"/>
          </p:cNvSpPr>
          <p:nvPr>
            <p:ph type="ftr" sz="quarter" idx="14"/>
          </p:nvPr>
        </p:nvSpPr>
        <p:spPr>
          <a:xfrm>
            <a:off x="467544" y="6381328"/>
            <a:ext cx="7992888" cy="365125"/>
          </a:xfrm>
        </p:spPr>
        <p:txBody>
          <a:bodyPr/>
          <a:lstStyle/>
          <a:p>
            <a:r>
              <a:rPr lang="de-DE" dirty="0" smtClean="0"/>
              <a:t>AG RDA Schulungsunterlagen – Modul GND: Transliteration |09.04.2014</a:t>
            </a:r>
            <a:endParaRPr lang="de-DE" dirty="0"/>
          </a:p>
        </p:txBody>
      </p:sp>
    </p:spTree>
    <p:extLst>
      <p:ext uri="{BB962C8B-B14F-4D97-AF65-F5344CB8AC3E}">
        <p14:creationId xmlns:p14="http://schemas.microsoft.com/office/powerpoint/2010/main" val="3686259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51520" y="116632"/>
            <a:ext cx="8229600" cy="1143000"/>
          </a:xfrm>
        </p:spPr>
        <p:txBody>
          <a:bodyPr/>
          <a:lstStyle/>
          <a:p>
            <a:r>
              <a:rPr lang="de-DE" dirty="0" smtClean="0"/>
              <a:t>Inhalt</a:t>
            </a:r>
            <a:endParaRPr lang="de-DE" dirty="0"/>
          </a:p>
        </p:txBody>
      </p:sp>
      <p:sp>
        <p:nvSpPr>
          <p:cNvPr id="2" name="Fußzeilenplatzhalter 1"/>
          <p:cNvSpPr>
            <a:spLocks noGrp="1"/>
          </p:cNvSpPr>
          <p:nvPr>
            <p:ph type="ftr" sz="quarter" idx="14"/>
          </p:nvPr>
        </p:nvSpPr>
        <p:spPr>
          <a:xfrm>
            <a:off x="467544" y="6381328"/>
            <a:ext cx="7776864" cy="365125"/>
          </a:xfrm>
        </p:spPr>
        <p:txBody>
          <a:bodyPr/>
          <a:lstStyle/>
          <a:p>
            <a:r>
              <a:rPr lang="de-DE" smtClean="0"/>
              <a:t>AG RDA Schulungsunterlagen – Modul GND: Transliteration |09.04.2014</a:t>
            </a:r>
            <a:endParaRPr lang="de-DE" dirty="0"/>
          </a:p>
        </p:txBody>
      </p:sp>
      <p:sp>
        <p:nvSpPr>
          <p:cNvPr id="7" name="Textplatzhalter 6"/>
          <p:cNvSpPr>
            <a:spLocks noGrp="1"/>
          </p:cNvSpPr>
          <p:nvPr>
            <p:ph type="body" sz="quarter" idx="13"/>
          </p:nvPr>
        </p:nvSpPr>
        <p:spPr>
          <a:xfrm>
            <a:off x="539552" y="1628775"/>
            <a:ext cx="8136136" cy="2448297"/>
          </a:xfrm>
        </p:spPr>
        <p:txBody>
          <a:bodyPr/>
          <a:lstStyle/>
          <a:p>
            <a:pPr marL="457200" indent="-457200">
              <a:buAutoNum type="arabicPeriod"/>
            </a:pPr>
            <a:r>
              <a:rPr lang="de-DE" dirty="0" smtClean="0"/>
              <a:t>Personen</a:t>
            </a:r>
            <a:br>
              <a:rPr lang="de-DE" dirty="0" smtClean="0"/>
            </a:br>
            <a:r>
              <a:rPr lang="de-DE" dirty="0" smtClean="0"/>
              <a:t>RDA 9.2.2.5.3 + AWR</a:t>
            </a:r>
            <a:br>
              <a:rPr lang="de-DE" dirty="0" smtClean="0"/>
            </a:br>
            <a:endParaRPr lang="de-DE" dirty="0"/>
          </a:p>
          <a:p>
            <a:pPr marL="457200" indent="-457200">
              <a:buAutoNum type="arabicPeriod"/>
            </a:pPr>
            <a:r>
              <a:rPr lang="de-DE" dirty="0" smtClean="0"/>
              <a:t>Körperschaften</a:t>
            </a:r>
            <a:br>
              <a:rPr lang="de-DE" dirty="0" smtClean="0"/>
            </a:br>
            <a:r>
              <a:rPr lang="de-DE" dirty="0" smtClean="0"/>
              <a:t>RDA 11.2.2.12 + AWR + ERL</a:t>
            </a:r>
            <a:endParaRPr lang="de-DE" dirty="0"/>
          </a:p>
          <a:p>
            <a:endParaRPr lang="de-DE" dirty="0" smtClean="0"/>
          </a:p>
          <a:p>
            <a:endParaRPr lang="de-DE" dirty="0"/>
          </a:p>
        </p:txBody>
      </p:sp>
    </p:spTree>
    <p:extLst>
      <p:ext uri="{BB962C8B-B14F-4D97-AF65-F5344CB8AC3E}">
        <p14:creationId xmlns:p14="http://schemas.microsoft.com/office/powerpoint/2010/main" val="3151325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51520" y="476672"/>
            <a:ext cx="8229600" cy="1431032"/>
          </a:xfrm>
        </p:spPr>
        <p:txBody>
          <a:bodyPr/>
          <a:lstStyle/>
          <a:p>
            <a:pPr marL="0" indent="0"/>
            <a:r>
              <a:rPr lang="de-DE" dirty="0"/>
              <a:t>RDA 9.2.2.5.3 Namen, die in einer nicht bevorzugten Schrift gefunden </a:t>
            </a:r>
            <a:r>
              <a:rPr lang="de-DE" dirty="0" smtClean="0"/>
              <a:t>werden</a:t>
            </a:r>
            <a:endParaRPr lang="de-DE" dirty="0"/>
          </a:p>
        </p:txBody>
      </p:sp>
      <p:sp>
        <p:nvSpPr>
          <p:cNvPr id="7" name="Textplatzhalter 6"/>
          <p:cNvSpPr>
            <a:spLocks noGrp="1"/>
          </p:cNvSpPr>
          <p:nvPr>
            <p:ph type="body" sz="quarter" idx="13"/>
          </p:nvPr>
        </p:nvSpPr>
        <p:spPr>
          <a:xfrm>
            <a:off x="539552" y="2348881"/>
            <a:ext cx="8136136" cy="3743944"/>
          </a:xfrm>
        </p:spPr>
        <p:txBody>
          <a:bodyPr/>
          <a:lstStyle/>
          <a:p>
            <a:r>
              <a:rPr lang="de-DE" dirty="0" smtClean="0"/>
              <a:t>Wenn </a:t>
            </a:r>
            <a:r>
              <a:rPr lang="de-DE" dirty="0"/>
              <a:t>der Name einer Person in einer Schrift gefunden wird, die von der bevorzugten Schrift der Agentur abweicht, transliterieren Sie den </a:t>
            </a:r>
            <a:r>
              <a:rPr lang="de-DE" dirty="0" smtClean="0"/>
              <a:t>Namen</a:t>
            </a:r>
            <a:endParaRPr lang="de-DE" dirty="0"/>
          </a:p>
          <a:p>
            <a:r>
              <a:rPr lang="de-DE" dirty="0"/>
              <a:t>Dazu benutzen Sie die gültigen </a:t>
            </a:r>
            <a:r>
              <a:rPr lang="de-DE" smtClean="0"/>
              <a:t>Transliterationstabellen </a:t>
            </a:r>
            <a:r>
              <a:rPr lang="de-DE" smtClean="0">
                <a:hlinkClick r:id="rId3"/>
              </a:rPr>
              <a:t>https://wiki.dnb.de/display/ILTIS/Informationsseite+zur+GND+neu</a:t>
            </a:r>
            <a:endParaRPr lang="de-DE" dirty="0" smtClean="0"/>
          </a:p>
        </p:txBody>
      </p:sp>
      <p:sp>
        <p:nvSpPr>
          <p:cNvPr id="2" name="Fußzeilenplatzhalter 1"/>
          <p:cNvSpPr>
            <a:spLocks noGrp="1"/>
          </p:cNvSpPr>
          <p:nvPr>
            <p:ph type="ftr" sz="quarter" idx="14"/>
          </p:nvPr>
        </p:nvSpPr>
        <p:spPr>
          <a:xfrm>
            <a:off x="467544" y="6381328"/>
            <a:ext cx="7416824" cy="365125"/>
          </a:xfrm>
        </p:spPr>
        <p:txBody>
          <a:bodyPr/>
          <a:lstStyle/>
          <a:p>
            <a:r>
              <a:rPr lang="de-DE" dirty="0" smtClean="0"/>
              <a:t>AG RDA Schulungsunterlagen – Modul GND: Transliteration |09.04.2014</a:t>
            </a:r>
            <a:endParaRPr lang="de-DE" dirty="0"/>
          </a:p>
        </p:txBody>
      </p:sp>
    </p:spTree>
    <p:extLst>
      <p:ext uri="{BB962C8B-B14F-4D97-AF65-F5344CB8AC3E}">
        <p14:creationId xmlns:p14="http://schemas.microsoft.com/office/powerpoint/2010/main" val="2431004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51520" y="476672"/>
            <a:ext cx="8229600" cy="1431032"/>
          </a:xfrm>
        </p:spPr>
        <p:txBody>
          <a:bodyPr/>
          <a:lstStyle/>
          <a:p>
            <a:r>
              <a:rPr lang="de-DE" dirty="0"/>
              <a:t>RDA 9.2.2.5.3 Namen, die in einer nicht bevorzugten Schrift gefunden werden</a:t>
            </a:r>
          </a:p>
        </p:txBody>
      </p:sp>
      <p:sp>
        <p:nvSpPr>
          <p:cNvPr id="7" name="Textplatzhalter 6"/>
          <p:cNvSpPr>
            <a:spLocks noGrp="1"/>
          </p:cNvSpPr>
          <p:nvPr>
            <p:ph type="body" sz="quarter" idx="13"/>
          </p:nvPr>
        </p:nvSpPr>
        <p:spPr>
          <a:xfrm>
            <a:off x="539552" y="2348879"/>
            <a:ext cx="8136136" cy="3743945"/>
          </a:xfrm>
        </p:spPr>
        <p:txBody>
          <a:bodyPr/>
          <a:lstStyle/>
          <a:p>
            <a:r>
              <a:rPr lang="de-DE" dirty="0" smtClean="0"/>
              <a:t>Bei Personen, die nicht in lateinischer Schrift veröffentlichen und deren Publikationen in Übersetzungen vorliegen, wird möglichst eine originalschriftliche Form der Transliteration zugrunde gelegt</a:t>
            </a:r>
          </a:p>
          <a:p>
            <a:r>
              <a:rPr lang="de-DE" dirty="0"/>
              <a:t>Die Alternative wird nicht angewendet</a:t>
            </a:r>
          </a:p>
          <a:p>
            <a:pPr marL="0" indent="0">
              <a:buNone/>
            </a:pPr>
            <a:endParaRPr lang="de-DE" dirty="0" smtClean="0"/>
          </a:p>
          <a:p>
            <a:endParaRPr lang="de-DE" dirty="0" smtClean="0"/>
          </a:p>
          <a:p>
            <a:endParaRPr lang="de-DE" dirty="0"/>
          </a:p>
        </p:txBody>
      </p:sp>
      <p:sp>
        <p:nvSpPr>
          <p:cNvPr id="2" name="Fußzeilenplatzhalter 1"/>
          <p:cNvSpPr>
            <a:spLocks noGrp="1"/>
          </p:cNvSpPr>
          <p:nvPr>
            <p:ph type="ftr" sz="quarter" idx="14"/>
          </p:nvPr>
        </p:nvSpPr>
        <p:spPr>
          <a:xfrm>
            <a:off x="467544" y="6381328"/>
            <a:ext cx="8136904" cy="365125"/>
          </a:xfrm>
        </p:spPr>
        <p:txBody>
          <a:bodyPr/>
          <a:lstStyle/>
          <a:p>
            <a:r>
              <a:rPr lang="de-DE" dirty="0" smtClean="0"/>
              <a:t>AG RDA Schulungsunterlagen – Modul GND: Transliteration |09.04.2014</a:t>
            </a:r>
            <a:endParaRPr lang="de-DE" dirty="0"/>
          </a:p>
        </p:txBody>
      </p:sp>
    </p:spTree>
    <p:extLst>
      <p:ext uri="{BB962C8B-B14F-4D97-AF65-F5344CB8AC3E}">
        <p14:creationId xmlns:p14="http://schemas.microsoft.com/office/powerpoint/2010/main" val="617002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51520" y="476672"/>
            <a:ext cx="8229600" cy="1431032"/>
          </a:xfrm>
        </p:spPr>
        <p:txBody>
          <a:bodyPr/>
          <a:lstStyle/>
          <a:p>
            <a:r>
              <a:rPr lang="de-DE" dirty="0"/>
              <a:t>RDA 9.2.2.5.3 Namen, die in einer nicht bevorzugten Schrift gefunden werden</a:t>
            </a:r>
          </a:p>
        </p:txBody>
      </p:sp>
      <p:sp>
        <p:nvSpPr>
          <p:cNvPr id="7" name="Textplatzhalter 6"/>
          <p:cNvSpPr>
            <a:spLocks noGrp="1"/>
          </p:cNvSpPr>
          <p:nvPr>
            <p:ph type="body" sz="quarter" idx="13"/>
          </p:nvPr>
        </p:nvSpPr>
        <p:spPr>
          <a:xfrm>
            <a:off x="539552" y="2708921"/>
            <a:ext cx="8136136" cy="3383904"/>
          </a:xfrm>
        </p:spPr>
        <p:txBody>
          <a:bodyPr/>
          <a:lstStyle/>
          <a:p>
            <a:r>
              <a:rPr lang="de-DE" dirty="0"/>
              <a:t>Wenn ein Name in mehreren nicht bevorzugten Schriften geschrieben wird, transliterieren Sie ihn gemäß der Tabellen für die Originalsprache der meisten </a:t>
            </a:r>
            <a:r>
              <a:rPr lang="de-DE" dirty="0" smtClean="0"/>
              <a:t>Werke</a:t>
            </a:r>
            <a:endParaRPr lang="de-DE" dirty="0"/>
          </a:p>
          <a:p>
            <a:endParaRPr lang="de-DE" dirty="0" smtClean="0"/>
          </a:p>
          <a:p>
            <a:endParaRPr lang="de-DE" dirty="0"/>
          </a:p>
        </p:txBody>
      </p:sp>
      <p:sp>
        <p:nvSpPr>
          <p:cNvPr id="2" name="Fußzeilenplatzhalter 1"/>
          <p:cNvSpPr>
            <a:spLocks noGrp="1"/>
          </p:cNvSpPr>
          <p:nvPr>
            <p:ph type="ftr" sz="quarter" idx="14"/>
          </p:nvPr>
        </p:nvSpPr>
        <p:spPr>
          <a:xfrm>
            <a:off x="467544" y="6381328"/>
            <a:ext cx="7560840" cy="365125"/>
          </a:xfrm>
        </p:spPr>
        <p:txBody>
          <a:bodyPr/>
          <a:lstStyle/>
          <a:p>
            <a:r>
              <a:rPr lang="de-DE" dirty="0" smtClean="0"/>
              <a:t>AG RDA Schulungsunterlagen – Modul GND: Transliteration |09.04.2014</a:t>
            </a:r>
            <a:endParaRPr lang="de-DE" dirty="0"/>
          </a:p>
        </p:txBody>
      </p:sp>
    </p:spTree>
    <p:extLst>
      <p:ext uri="{BB962C8B-B14F-4D97-AF65-F5344CB8AC3E}">
        <p14:creationId xmlns:p14="http://schemas.microsoft.com/office/powerpoint/2010/main" val="16517386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51520" y="476672"/>
            <a:ext cx="8229600" cy="1431032"/>
          </a:xfrm>
        </p:spPr>
        <p:txBody>
          <a:bodyPr/>
          <a:lstStyle/>
          <a:p>
            <a:r>
              <a:rPr lang="de-DE" dirty="0"/>
              <a:t>RDA 9.2.2.5.3 Namen, die in einer nicht bevorzugten Schrift gefunden werden</a:t>
            </a:r>
          </a:p>
        </p:txBody>
      </p:sp>
      <p:sp>
        <p:nvSpPr>
          <p:cNvPr id="7" name="Textplatzhalter 6"/>
          <p:cNvSpPr>
            <a:spLocks noGrp="1"/>
          </p:cNvSpPr>
          <p:nvPr>
            <p:ph type="body" sz="quarter" idx="13"/>
          </p:nvPr>
        </p:nvSpPr>
        <p:spPr>
          <a:xfrm>
            <a:off x="395537" y="2420887"/>
            <a:ext cx="8280152" cy="3671937"/>
          </a:xfrm>
        </p:spPr>
        <p:txBody>
          <a:bodyPr/>
          <a:lstStyle/>
          <a:p>
            <a:r>
              <a:rPr lang="de-DE" dirty="0"/>
              <a:t>Wenn der Name einer Person nur in einer transliterierten Form </a:t>
            </a:r>
            <a:r>
              <a:rPr lang="de-DE" dirty="0" smtClean="0"/>
              <a:t>gefunden wird und keine Originalschrift zu ermitteln ist, wählen </a:t>
            </a:r>
            <a:r>
              <a:rPr lang="de-DE" dirty="0"/>
              <a:t>Sie diese Form als bevorzugten </a:t>
            </a:r>
            <a:r>
              <a:rPr lang="de-DE" dirty="0" smtClean="0"/>
              <a:t>Namen </a:t>
            </a:r>
          </a:p>
          <a:p>
            <a:r>
              <a:rPr lang="de-DE" dirty="0" smtClean="0"/>
              <a:t>Wenn </a:t>
            </a:r>
            <a:r>
              <a:rPr lang="de-DE" dirty="0"/>
              <a:t>der Name einer Person in mehreren transliterierten Formen </a:t>
            </a:r>
            <a:r>
              <a:rPr lang="de-DE" dirty="0" smtClean="0"/>
              <a:t>gefunden wird, </a:t>
            </a:r>
            <a:r>
              <a:rPr lang="de-DE" dirty="0"/>
              <a:t>wählen Sie die am häufigsten vorkommende </a:t>
            </a:r>
            <a:r>
              <a:rPr lang="de-DE" dirty="0" smtClean="0"/>
              <a:t>Form</a:t>
            </a:r>
            <a:endParaRPr lang="de-DE" dirty="0"/>
          </a:p>
          <a:p>
            <a:endParaRPr lang="de-DE" dirty="0" smtClean="0"/>
          </a:p>
          <a:p>
            <a:endParaRPr lang="de-DE" dirty="0"/>
          </a:p>
        </p:txBody>
      </p:sp>
      <p:sp>
        <p:nvSpPr>
          <p:cNvPr id="2" name="Fußzeilenplatzhalter 1"/>
          <p:cNvSpPr>
            <a:spLocks noGrp="1"/>
          </p:cNvSpPr>
          <p:nvPr>
            <p:ph type="ftr" sz="quarter" idx="14"/>
          </p:nvPr>
        </p:nvSpPr>
        <p:spPr>
          <a:xfrm>
            <a:off x="467544" y="6381328"/>
            <a:ext cx="7488832" cy="365125"/>
          </a:xfrm>
        </p:spPr>
        <p:txBody>
          <a:bodyPr/>
          <a:lstStyle/>
          <a:p>
            <a:r>
              <a:rPr lang="de-DE" dirty="0" smtClean="0"/>
              <a:t>AG RDA Schulungsunterlagen – Modul GND: Transliteration |09.04.2014</a:t>
            </a:r>
            <a:endParaRPr lang="de-DE" dirty="0"/>
          </a:p>
        </p:txBody>
      </p:sp>
    </p:spTree>
    <p:extLst>
      <p:ext uri="{BB962C8B-B14F-4D97-AF65-F5344CB8AC3E}">
        <p14:creationId xmlns:p14="http://schemas.microsoft.com/office/powerpoint/2010/main" val="4088297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51520" y="116632"/>
            <a:ext cx="8229600" cy="1143000"/>
          </a:xfrm>
        </p:spPr>
        <p:txBody>
          <a:bodyPr/>
          <a:lstStyle/>
          <a:p>
            <a:r>
              <a:rPr lang="de-DE" dirty="0" smtClean="0"/>
              <a:t>Abweichende Namen</a:t>
            </a:r>
            <a:endParaRPr lang="de-DE" dirty="0"/>
          </a:p>
        </p:txBody>
      </p:sp>
      <p:sp>
        <p:nvSpPr>
          <p:cNvPr id="7" name="Textplatzhalter 6"/>
          <p:cNvSpPr>
            <a:spLocks noGrp="1"/>
          </p:cNvSpPr>
          <p:nvPr>
            <p:ph type="body" sz="quarter" idx="13"/>
          </p:nvPr>
        </p:nvSpPr>
        <p:spPr/>
        <p:txBody>
          <a:bodyPr>
            <a:normAutofit/>
          </a:bodyPr>
          <a:lstStyle/>
          <a:p>
            <a:r>
              <a:rPr lang="de-DE" dirty="0" smtClean="0"/>
              <a:t>Auch in 9.2.2.5.3:</a:t>
            </a:r>
            <a:br>
              <a:rPr lang="de-DE" dirty="0" smtClean="0"/>
            </a:br>
            <a:r>
              <a:rPr lang="de-DE" dirty="0" smtClean="0"/>
              <a:t>Erfassen </a:t>
            </a:r>
            <a:r>
              <a:rPr lang="de-DE" dirty="0"/>
              <a:t>Sie andere Formen des transliterierten Namens als abweichende Namen </a:t>
            </a:r>
            <a:endParaRPr lang="de-DE" dirty="0" smtClean="0"/>
          </a:p>
          <a:p>
            <a:pPr marL="0" indent="0">
              <a:buNone/>
            </a:pPr>
            <a:endParaRPr lang="de-DE" dirty="0" smtClean="0"/>
          </a:p>
          <a:p>
            <a:r>
              <a:rPr lang="de-DE" dirty="0" smtClean="0"/>
              <a:t>Originalschriftliche Formen können als abweichende Namen erfasst werden oder als „Bevorzugter Name in Originalschrift“. Letzterer ist die originalschriftliche Entsprechung des bevorzugten Namens und kann bei der Erschließung originalschriftlicher Titel statt dessen benutzt werden</a:t>
            </a:r>
          </a:p>
          <a:p>
            <a:endParaRPr lang="de-DE" dirty="0"/>
          </a:p>
        </p:txBody>
      </p:sp>
      <p:sp>
        <p:nvSpPr>
          <p:cNvPr id="2" name="Fußzeilenplatzhalter 1"/>
          <p:cNvSpPr>
            <a:spLocks noGrp="1"/>
          </p:cNvSpPr>
          <p:nvPr>
            <p:ph type="ftr" sz="quarter" idx="14"/>
          </p:nvPr>
        </p:nvSpPr>
        <p:spPr>
          <a:xfrm>
            <a:off x="467544" y="6381328"/>
            <a:ext cx="7200800" cy="365125"/>
          </a:xfrm>
        </p:spPr>
        <p:txBody>
          <a:bodyPr/>
          <a:lstStyle/>
          <a:p>
            <a:r>
              <a:rPr lang="de-DE" dirty="0" smtClean="0"/>
              <a:t>AG RDA Schulungsunterlagen – Modul GND: Transliteration |09.04.2014</a:t>
            </a:r>
            <a:endParaRPr lang="de-DE" dirty="0"/>
          </a:p>
        </p:txBody>
      </p:sp>
    </p:spTree>
    <p:extLst>
      <p:ext uri="{BB962C8B-B14F-4D97-AF65-F5344CB8AC3E}">
        <p14:creationId xmlns:p14="http://schemas.microsoft.com/office/powerpoint/2010/main" val="3874497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51520" y="116632"/>
            <a:ext cx="8229600" cy="1143000"/>
          </a:xfrm>
        </p:spPr>
        <p:txBody>
          <a:bodyPr/>
          <a:lstStyle/>
          <a:p>
            <a:r>
              <a:rPr lang="de-DE" dirty="0" smtClean="0"/>
              <a:t>Beispiel 1</a:t>
            </a:r>
            <a:endParaRPr lang="de-DE" dirty="0"/>
          </a:p>
        </p:txBody>
      </p:sp>
      <p:sp>
        <p:nvSpPr>
          <p:cNvPr id="7" name="Textplatzhalter 6"/>
          <p:cNvSpPr>
            <a:spLocks noGrp="1"/>
          </p:cNvSpPr>
          <p:nvPr>
            <p:ph type="body" sz="quarter" idx="13"/>
          </p:nvPr>
        </p:nvSpPr>
        <p:spPr/>
        <p:txBody>
          <a:bodyPr/>
          <a:lstStyle/>
          <a:p>
            <a:r>
              <a:rPr lang="de-DE" i="1" dirty="0" smtClean="0"/>
              <a:t>Bevorzugter Name:</a:t>
            </a:r>
            <a:br>
              <a:rPr lang="de-DE" i="1" dirty="0" smtClean="0"/>
            </a:br>
            <a:r>
              <a:rPr lang="de-DE" dirty="0" err="1" smtClean="0"/>
              <a:t>Brežnev</a:t>
            </a:r>
            <a:r>
              <a:rPr lang="de-DE" dirty="0"/>
              <a:t>, Leonid </a:t>
            </a:r>
            <a:r>
              <a:rPr lang="de-DE" dirty="0" err="1"/>
              <a:t>Ilʹ</a:t>
            </a:r>
            <a:r>
              <a:rPr lang="de-DE" dirty="0" err="1" smtClean="0"/>
              <a:t>ič</a:t>
            </a:r>
            <a:r>
              <a:rPr lang="de-DE" dirty="0" smtClean="0"/>
              <a:t/>
            </a:r>
            <a:br>
              <a:rPr lang="de-DE" dirty="0" smtClean="0"/>
            </a:br>
            <a:endParaRPr lang="de-DE" dirty="0" smtClean="0"/>
          </a:p>
          <a:p>
            <a:r>
              <a:rPr lang="de-DE" i="1" dirty="0" smtClean="0"/>
              <a:t>Abweichende Namen:</a:t>
            </a:r>
            <a:r>
              <a:rPr lang="de-DE" i="1" dirty="0"/>
              <a:t/>
            </a:r>
            <a:br>
              <a:rPr lang="de-DE" i="1" dirty="0"/>
            </a:br>
            <a:r>
              <a:rPr lang="de-DE" dirty="0" err="1"/>
              <a:t>Brežnev</a:t>
            </a:r>
            <a:r>
              <a:rPr lang="de-DE" dirty="0"/>
              <a:t>, Leonid I. </a:t>
            </a:r>
            <a:r>
              <a:rPr lang="de-DE" dirty="0" smtClean="0"/>
              <a:t/>
            </a:r>
            <a:br>
              <a:rPr lang="de-DE" dirty="0" smtClean="0"/>
            </a:br>
            <a:r>
              <a:rPr lang="az-Cyrl-AZ" dirty="0"/>
              <a:t>Брежнев, Леонид И. </a:t>
            </a:r>
            <a:r>
              <a:rPr lang="de-DE" dirty="0" smtClean="0"/>
              <a:t/>
            </a:r>
            <a:br>
              <a:rPr lang="de-DE" dirty="0" smtClean="0"/>
            </a:br>
            <a:endParaRPr lang="de-DE" dirty="0" smtClean="0"/>
          </a:p>
          <a:p>
            <a:r>
              <a:rPr lang="de-DE" i="1" dirty="0" smtClean="0"/>
              <a:t>Bevorzugter Name in Originalschrift:</a:t>
            </a:r>
            <a:br>
              <a:rPr lang="de-DE" i="1" dirty="0" smtClean="0"/>
            </a:br>
            <a:r>
              <a:rPr lang="az-Cyrl-AZ" dirty="0"/>
              <a:t>Брежнев, Леонид Ильич </a:t>
            </a:r>
            <a:r>
              <a:rPr lang="de-DE" dirty="0" smtClean="0"/>
              <a:t/>
            </a:r>
            <a:br>
              <a:rPr lang="de-DE" dirty="0" smtClean="0"/>
            </a:br>
            <a:r>
              <a:rPr lang="de-DE" dirty="0" smtClean="0"/>
              <a:t> </a:t>
            </a:r>
            <a:r>
              <a:rPr lang="de-DE" dirty="0"/>
              <a:t/>
            </a:r>
            <a:br>
              <a:rPr lang="de-DE" dirty="0"/>
            </a:br>
            <a:endParaRPr lang="de-DE" dirty="0" smtClean="0"/>
          </a:p>
        </p:txBody>
      </p:sp>
      <p:sp>
        <p:nvSpPr>
          <p:cNvPr id="2" name="Fußzeilenplatzhalter 1"/>
          <p:cNvSpPr>
            <a:spLocks noGrp="1"/>
          </p:cNvSpPr>
          <p:nvPr>
            <p:ph type="ftr" sz="quarter" idx="14"/>
          </p:nvPr>
        </p:nvSpPr>
        <p:spPr>
          <a:xfrm>
            <a:off x="467544" y="6381328"/>
            <a:ext cx="6840760" cy="365125"/>
          </a:xfrm>
        </p:spPr>
        <p:txBody>
          <a:bodyPr/>
          <a:lstStyle/>
          <a:p>
            <a:r>
              <a:rPr lang="de-DE" dirty="0" smtClean="0"/>
              <a:t>AG RDA Schulungsunterlagen – Modul GND: Transliteration |09.04.2014</a:t>
            </a:r>
            <a:endParaRPr lang="de-DE" dirty="0"/>
          </a:p>
        </p:txBody>
      </p:sp>
    </p:spTree>
    <p:extLst>
      <p:ext uri="{BB962C8B-B14F-4D97-AF65-F5344CB8AC3E}">
        <p14:creationId xmlns:p14="http://schemas.microsoft.com/office/powerpoint/2010/main" val="3543018522"/>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644</Words>
  <Application>Microsoft Office PowerPoint</Application>
  <PresentationFormat>Bildschirmpräsentation (4:3)</PresentationFormat>
  <Paragraphs>83</Paragraphs>
  <Slides>17</Slides>
  <Notes>5</Notes>
  <HiddenSlides>0</HiddenSlides>
  <MMClips>0</MMClips>
  <ScaleCrop>false</ScaleCrop>
  <HeadingPairs>
    <vt:vector size="4" baseType="variant">
      <vt:variant>
        <vt:lpstr>Design</vt:lpstr>
      </vt:variant>
      <vt:variant>
        <vt:i4>1</vt:i4>
      </vt:variant>
      <vt:variant>
        <vt:lpstr>Folientitel</vt:lpstr>
      </vt:variant>
      <vt:variant>
        <vt:i4>17</vt:i4>
      </vt:variant>
    </vt:vector>
  </HeadingPairs>
  <TitlesOfParts>
    <vt:vector size="18" baseType="lpstr">
      <vt:lpstr>Larissa</vt:lpstr>
      <vt:lpstr>Schulungsunterlagen der AG RDA</vt:lpstr>
      <vt:lpstr>Namen in einer nicht  bevorzugten Schrift – Personen und Körperschaften</vt:lpstr>
      <vt:lpstr>Inhalt</vt:lpstr>
      <vt:lpstr>RDA 9.2.2.5.3 Namen, die in einer nicht bevorzugten Schrift gefunden werden</vt:lpstr>
      <vt:lpstr>RDA 9.2.2.5.3 Namen, die in einer nicht bevorzugten Schrift gefunden werden</vt:lpstr>
      <vt:lpstr>RDA 9.2.2.5.3 Namen, die in einer nicht bevorzugten Schrift gefunden werden</vt:lpstr>
      <vt:lpstr>RDA 9.2.2.5.3 Namen, die in einer nicht bevorzugten Schrift gefunden werden</vt:lpstr>
      <vt:lpstr>Abweichende Namen</vt:lpstr>
      <vt:lpstr>Beispiel 1</vt:lpstr>
      <vt:lpstr>Beispiel 2</vt:lpstr>
      <vt:lpstr>Beispiel 3</vt:lpstr>
      <vt:lpstr>RDA 11.2.2.12 Namen in einer  nicht bevorzugten Schrift</vt:lpstr>
      <vt:lpstr>RDA 11.2.2.12 Namen in einer  nicht bevorzugten Schrift</vt:lpstr>
      <vt:lpstr>Beispiel 1</vt:lpstr>
      <vt:lpstr>Beispiel 2:</vt:lpstr>
      <vt:lpstr>Geografika</vt:lpstr>
      <vt:lpstr>Groß- und Kleinschreibung</vt:lpstr>
    </vt:vector>
  </TitlesOfParts>
  <Company>Deutsche Nationalbibliothek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Schulungsunterlagen der AG RDA</dc:title>
  <dc:creator>Ingeborg Töpler</dc:creator>
  <cp:lastModifiedBy>EGULDER</cp:lastModifiedBy>
  <cp:revision>40</cp:revision>
  <dcterms:created xsi:type="dcterms:W3CDTF">2014-02-18T07:01:40Z</dcterms:created>
  <dcterms:modified xsi:type="dcterms:W3CDTF">2014-05-20T08:22:26Z</dcterms:modified>
</cp:coreProperties>
</file>