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70" r:id="rId3"/>
    <p:sldId id="258" r:id="rId4"/>
    <p:sldId id="284" r:id="rId5"/>
    <p:sldId id="280" r:id="rId6"/>
    <p:sldId id="283" r:id="rId7"/>
    <p:sldId id="272" r:id="rId8"/>
    <p:sldId id="273" r:id="rId9"/>
    <p:sldId id="274" r:id="rId10"/>
    <p:sldId id="281" r:id="rId11"/>
    <p:sldId id="282" r:id="rId12"/>
    <p:sldId id="263" r:id="rId13"/>
    <p:sldId id="276" r:id="rId14"/>
    <p:sldId id="277" r:id="rId15"/>
    <p:sldId id="267" r:id="rId16"/>
    <p:sldId id="285" r:id="rId17"/>
    <p:sldId id="286"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83" autoAdjust="0"/>
  </p:normalViewPr>
  <p:slideViewPr>
    <p:cSldViewPr>
      <p:cViewPr>
        <p:scale>
          <a:sx n="70" d="100"/>
          <a:sy n="70" d="100"/>
        </p:scale>
        <p:origin x="-197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BA960-4CA4-4448-8C74-9F0031BB0271}" type="datetimeFigureOut">
              <a:rPr lang="de-DE" smtClean="0"/>
              <a:pPr/>
              <a:t>15.05.2014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3D016-BA46-44FC-9256-2F3EF6260045}" type="slidenum">
              <a:rPr lang="de-DE" smtClean="0"/>
              <a:pPr/>
              <a:t>‹Nr.›</a:t>
            </a:fld>
            <a:endParaRPr lang="de-DE"/>
          </a:p>
        </p:txBody>
      </p:sp>
    </p:spTree>
    <p:extLst>
      <p:ext uri="{BB962C8B-B14F-4D97-AF65-F5344CB8AC3E}">
        <p14:creationId xmlns:p14="http://schemas.microsoft.com/office/powerpoint/2010/main" val="41898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 Aleph:</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110 $k </a:t>
            </a:r>
            <a:r>
              <a:rPr lang="en-US" sz="1200" kern="1200" baseline="0" dirty="0" err="1" smtClean="0">
                <a:solidFill>
                  <a:schemeClr val="tx1"/>
                </a:solidFill>
                <a:effectLst/>
                <a:latin typeface="+mn-lt"/>
                <a:ea typeface="+mn-ea"/>
                <a:cs typeface="+mn-cs"/>
              </a:rPr>
              <a:t>Universität</a:t>
            </a:r>
            <a:r>
              <a:rPr lang="en-US" sz="1200" kern="1200" baseline="0" dirty="0" smtClean="0">
                <a:solidFill>
                  <a:schemeClr val="tx1"/>
                </a:solidFill>
                <a:effectLst/>
                <a:latin typeface="+mn-lt"/>
                <a:ea typeface="+mn-ea"/>
                <a:cs typeface="+mn-cs"/>
              </a:rPr>
              <a:t> Kiel $b </a:t>
            </a:r>
            <a:r>
              <a:rPr lang="en-US" sz="1200" kern="1200" baseline="0" dirty="0" err="1" smtClean="0">
                <a:solidFill>
                  <a:schemeClr val="tx1"/>
                </a:solidFill>
                <a:effectLst/>
                <a:latin typeface="+mn-lt"/>
                <a:ea typeface="+mn-ea"/>
                <a:cs typeface="+mn-cs"/>
              </a:rPr>
              <a:t>Institut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für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Agrarpolitik</a:t>
            </a:r>
            <a:r>
              <a:rPr lang="en-US" sz="1200" kern="1200" baseline="0" dirty="0" smtClean="0">
                <a:solidFill>
                  <a:schemeClr val="tx1"/>
                </a:solidFill>
                <a:effectLst/>
                <a:latin typeface="+mn-lt"/>
                <a:ea typeface="+mn-ea"/>
                <a:cs typeface="+mn-cs"/>
              </a:rPr>
              <a:t> und </a:t>
            </a:r>
            <a:r>
              <a:rPr lang="en-US" sz="1200" kern="1200" baseline="0" dirty="0" err="1" smtClean="0">
                <a:solidFill>
                  <a:schemeClr val="tx1"/>
                </a:solidFill>
                <a:effectLst/>
                <a:latin typeface="+mn-lt"/>
                <a:ea typeface="+mn-ea"/>
                <a:cs typeface="+mn-cs"/>
              </a:rPr>
              <a:t>Marktlehre</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110 $k </a:t>
            </a:r>
            <a:r>
              <a:rPr lang="en-US" sz="1200" kern="1200" baseline="0" dirty="0" err="1" smtClean="0">
                <a:solidFill>
                  <a:schemeClr val="tx1"/>
                </a:solidFill>
                <a:effectLst/>
                <a:latin typeface="+mn-lt"/>
                <a:ea typeface="+mn-ea"/>
                <a:cs typeface="+mn-cs"/>
              </a:rPr>
              <a:t>Universität</a:t>
            </a:r>
            <a:r>
              <a:rPr lang="en-US" sz="1200" kern="1200" baseline="0" dirty="0" smtClean="0">
                <a:solidFill>
                  <a:schemeClr val="tx1"/>
                </a:solidFill>
                <a:effectLst/>
                <a:latin typeface="+mn-lt"/>
                <a:ea typeface="+mn-ea"/>
                <a:cs typeface="+mn-cs"/>
              </a:rPr>
              <a:t> Kiel $b </a:t>
            </a:r>
            <a:r>
              <a:rPr lang="en-US" sz="1200" kern="1200" baseline="0" dirty="0" err="1" smtClean="0">
                <a:solidFill>
                  <a:schemeClr val="tx1"/>
                </a:solidFill>
                <a:effectLst/>
                <a:latin typeface="+mn-lt"/>
                <a:ea typeface="+mn-ea"/>
                <a:cs typeface="+mn-cs"/>
              </a:rPr>
              <a:t>Institut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für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Internationales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Recht</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AE3D016-BA46-44FC-9256-2F3EF6260045}" type="slidenum">
              <a:rPr lang="de-DE" smtClean="0"/>
              <a:pPr/>
              <a:t>11</a:t>
            </a:fld>
            <a:endParaRPr lang="de-DE"/>
          </a:p>
        </p:txBody>
      </p:sp>
    </p:spTree>
    <p:extLst>
      <p:ext uri="{BB962C8B-B14F-4D97-AF65-F5344CB8AC3E}">
        <p14:creationId xmlns:p14="http://schemas.microsoft.com/office/powerpoint/2010/main" val="340765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Wie nach RAK und GND-ÜRs werden bei unselbstständiger Namensbildung die  Zwischenstufen in der Hierarchie üblicherweise übergangen, sofern es nicht zu Unklarheiten oder Verwechslungen führt. Bei mehrstufig untergeordneten Körperschaften wird von der Form mit allen Unterordnungen verwiesen. </a:t>
            </a:r>
          </a:p>
          <a:p>
            <a:r>
              <a:rPr lang="de-DE" sz="1200" kern="1200" dirty="0" err="1" smtClean="0">
                <a:solidFill>
                  <a:schemeClr val="tx1"/>
                </a:solidFill>
                <a:effectLst/>
                <a:latin typeface="+mn-lt"/>
                <a:ea typeface="+mn-ea"/>
                <a:cs typeface="+mn-cs"/>
              </a:rPr>
              <a:t>Aleph</a:t>
            </a:r>
            <a:r>
              <a:rPr lang="de-DE" sz="1200" kern="1200" dirty="0" smtClean="0">
                <a:solidFill>
                  <a:schemeClr val="tx1"/>
                </a:solidFill>
                <a:effectLst/>
                <a:latin typeface="+mn-lt"/>
                <a:ea typeface="+mn-ea"/>
                <a:cs typeface="+mn-cs"/>
              </a:rPr>
              <a:t>:</a:t>
            </a:r>
          </a:p>
          <a:p>
            <a:r>
              <a:rPr lang="de-DE" sz="1200" kern="1200" dirty="0" smtClean="0">
                <a:solidFill>
                  <a:schemeClr val="tx1"/>
                </a:solidFill>
                <a:effectLst/>
                <a:latin typeface="+mn-lt"/>
                <a:ea typeface="+mn-ea"/>
                <a:cs typeface="+mn-cs"/>
              </a:rPr>
              <a:t>110 $k </a:t>
            </a:r>
            <a:r>
              <a:rPr lang="en-US" sz="1200" b="0" dirty="0" smtClean="0">
                <a:latin typeface="Verdana" pitchFamily="34" charset="0"/>
                <a:ea typeface="Verdana" pitchFamily="34" charset="0"/>
                <a:cs typeface="Verdana" pitchFamily="34" charset="0"/>
              </a:rPr>
              <a:t>American Bar Association</a:t>
            </a:r>
            <a:r>
              <a:rPr lang="en-US" sz="1200" b="0" baseline="0" dirty="0" smtClean="0">
                <a:latin typeface="Verdana" pitchFamily="34" charset="0"/>
                <a:ea typeface="Verdana" pitchFamily="34" charset="0"/>
                <a:cs typeface="Verdana" pitchFamily="34" charset="0"/>
              </a:rPr>
              <a:t> $b </a:t>
            </a:r>
            <a:r>
              <a:rPr lang="en-US" sz="1200" b="0" dirty="0" smtClean="0">
                <a:latin typeface="Verdana" pitchFamily="34" charset="0"/>
                <a:ea typeface="Verdana" pitchFamily="34" charset="0"/>
                <a:cs typeface="Verdana" pitchFamily="34" charset="0"/>
              </a:rPr>
              <a:t>Committee on Nonprofit Corporations</a:t>
            </a:r>
            <a:endParaRPr lang="de-DE" b="0" dirty="0"/>
          </a:p>
        </p:txBody>
      </p:sp>
      <p:sp>
        <p:nvSpPr>
          <p:cNvPr id="4" name="Foliennummernplatzhalter 3"/>
          <p:cNvSpPr>
            <a:spLocks noGrp="1"/>
          </p:cNvSpPr>
          <p:nvPr>
            <p:ph type="sldNum" sz="quarter" idx="10"/>
          </p:nvPr>
        </p:nvSpPr>
        <p:spPr/>
        <p:txBody>
          <a:bodyPr/>
          <a:lstStyle/>
          <a:p>
            <a:fld id="{CAE3D016-BA46-44FC-9256-2F3EF6260045}" type="slidenum">
              <a:rPr lang="de-DE" smtClean="0"/>
              <a:pPr/>
              <a:t>12</a:t>
            </a:fld>
            <a:endParaRPr lang="de-DE"/>
          </a:p>
        </p:txBody>
      </p:sp>
    </p:spTree>
    <p:extLst>
      <p:ext uri="{BB962C8B-B14F-4D97-AF65-F5344CB8AC3E}">
        <p14:creationId xmlns:p14="http://schemas.microsoft.com/office/powerpoint/2010/main" val="154543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AE3D016-BA46-44FC-9256-2F3EF6260045}" type="slidenum">
              <a:rPr lang="de-DE" smtClean="0"/>
              <a:pPr/>
              <a:t>13</a:t>
            </a:fld>
            <a:endParaRPr lang="de-DE"/>
          </a:p>
        </p:txBody>
      </p:sp>
    </p:spTree>
    <p:extLst>
      <p:ext uri="{BB962C8B-B14F-4D97-AF65-F5344CB8AC3E}">
        <p14:creationId xmlns:p14="http://schemas.microsoft.com/office/powerpoint/2010/main" val="256144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Aleph</a:t>
            </a:r>
            <a:r>
              <a:rPr lang="de-DE" dirty="0" smtClean="0"/>
              <a:t>: </a:t>
            </a:r>
          </a:p>
          <a:p>
            <a:r>
              <a:rPr lang="de-DE" dirty="0" smtClean="0"/>
              <a:t>110 $k </a:t>
            </a:r>
            <a:r>
              <a:rPr lang="en-US" sz="1200" b="0" dirty="0" smtClean="0">
                <a:latin typeface="Verdana" pitchFamily="34" charset="0"/>
                <a:ea typeface="Verdana" pitchFamily="34" charset="0"/>
                <a:cs typeface="Verdana" pitchFamily="34" charset="0"/>
              </a:rPr>
              <a:t>Democratic Party (Mo.)</a:t>
            </a:r>
            <a:r>
              <a:rPr lang="en-US" sz="1200" b="0" baseline="0" dirty="0" smtClean="0">
                <a:latin typeface="Verdana" pitchFamily="34" charset="0"/>
                <a:ea typeface="Verdana" pitchFamily="34" charset="0"/>
                <a:cs typeface="Verdana" pitchFamily="34" charset="0"/>
              </a:rPr>
              <a:t> $b</a:t>
            </a:r>
            <a:r>
              <a:rPr lang="en-US" sz="1200" b="0" dirty="0" smtClean="0">
                <a:latin typeface="Verdana" pitchFamily="34" charset="0"/>
                <a:ea typeface="Verdana" pitchFamily="34" charset="0"/>
                <a:cs typeface="Verdana" pitchFamily="34" charset="0"/>
              </a:rPr>
              <a:t> State Committee </a:t>
            </a:r>
            <a:endParaRPr lang="de-DE" b="0" dirty="0"/>
          </a:p>
        </p:txBody>
      </p:sp>
      <p:sp>
        <p:nvSpPr>
          <p:cNvPr id="4" name="Foliennummernplatzhalter 3"/>
          <p:cNvSpPr>
            <a:spLocks noGrp="1"/>
          </p:cNvSpPr>
          <p:nvPr>
            <p:ph type="sldNum" sz="quarter" idx="10"/>
          </p:nvPr>
        </p:nvSpPr>
        <p:spPr/>
        <p:txBody>
          <a:bodyPr/>
          <a:lstStyle/>
          <a:p>
            <a:fld id="{CAE3D016-BA46-44FC-9256-2F3EF6260045}" type="slidenum">
              <a:rPr lang="de-DE" smtClean="0"/>
              <a:pPr/>
              <a:t>15</a:t>
            </a:fld>
            <a:endParaRPr lang="de-DE"/>
          </a:p>
        </p:txBody>
      </p:sp>
    </p:spTree>
    <p:extLst>
      <p:ext uri="{BB962C8B-B14F-4D97-AF65-F5344CB8AC3E}">
        <p14:creationId xmlns:p14="http://schemas.microsoft.com/office/powerpoint/2010/main" val="296476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16</a:t>
            </a:fld>
            <a:endParaRPr lang="de-DE"/>
          </a:p>
        </p:txBody>
      </p:sp>
    </p:spTree>
    <p:extLst>
      <p:ext uri="{BB962C8B-B14F-4D97-AF65-F5344CB8AC3E}">
        <p14:creationId xmlns:p14="http://schemas.microsoft.com/office/powerpoint/2010/main" val="26259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17</a:t>
            </a:fld>
            <a:endParaRPr lang="de-DE"/>
          </a:p>
        </p:txBody>
      </p:sp>
    </p:spTree>
    <p:extLst>
      <p:ext uri="{BB962C8B-B14F-4D97-AF65-F5344CB8AC3E}">
        <p14:creationId xmlns:p14="http://schemas.microsoft.com/office/powerpoint/2010/main" val="26259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related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bodies</a:t>
            </a:r>
            <a:r>
              <a:rPr lang="de-DE" sz="1200" kern="1200" dirty="0" smtClean="0">
                <a:solidFill>
                  <a:schemeClr val="tx1"/>
                </a:solidFill>
                <a:effectLst/>
                <a:latin typeface="+mn-lt"/>
                <a:ea typeface="+mn-ea"/>
                <a:cs typeface="+mn-cs"/>
              </a:rPr>
              <a:t>“ in RDA bedeutet „zugehörig“ im Gegensatz zu „unterstellt“. In der deutschen Übersetzung steht „in Beziehung stehend“, was missverständlich ist. Es handelt sich also hier um den bekannten Sachverhalt von RAK 429 und 430, der mit „unterstellt“ und „zugehörig“ wiedergegeben wird</a:t>
            </a:r>
            <a:endParaRPr lang="de-DE" dirty="0"/>
          </a:p>
        </p:txBody>
      </p:sp>
      <p:sp>
        <p:nvSpPr>
          <p:cNvPr id="4" name="Foliennummernplatzhalter 3"/>
          <p:cNvSpPr>
            <a:spLocks noGrp="1"/>
          </p:cNvSpPr>
          <p:nvPr>
            <p:ph type="sldNum" sz="quarter" idx="10"/>
          </p:nvPr>
        </p:nvSpPr>
        <p:spPr/>
        <p:txBody>
          <a:bodyPr/>
          <a:lstStyle/>
          <a:p>
            <a:fld id="{CAE3D016-BA46-44FC-9256-2F3EF6260045}" type="slidenum">
              <a:rPr lang="de-DE" smtClean="0"/>
              <a:pPr/>
              <a:t>3</a:t>
            </a:fld>
            <a:endParaRPr lang="de-DE"/>
          </a:p>
        </p:txBody>
      </p:sp>
    </p:spTree>
    <p:extLst>
      <p:ext uri="{BB962C8B-B14F-4D97-AF65-F5344CB8AC3E}">
        <p14:creationId xmlns:p14="http://schemas.microsoft.com/office/powerpoint/2010/main" val="246187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59BA6D-A88A-4D5F-B44A-44D03FB6C521}" type="slidenum">
              <a:rPr lang="de-DE" smtClean="0"/>
              <a:pPr/>
              <a:t>4</a:t>
            </a:fld>
            <a:endParaRPr lang="de-DE"/>
          </a:p>
        </p:txBody>
      </p:sp>
    </p:spTree>
    <p:extLst>
      <p:ext uri="{BB962C8B-B14F-4D97-AF65-F5344CB8AC3E}">
        <p14:creationId xmlns:p14="http://schemas.microsoft.com/office/powerpoint/2010/main" val="296418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Verdana" pitchFamily="34" charset="0"/>
                <a:ea typeface="Verdana" pitchFamily="34" charset="0"/>
                <a:cs typeface="Verdana" pitchFamily="34" charset="0"/>
              </a:rPr>
              <a:t>Als Orientierung, wann eine Körperschaft selbstständig und wann unselbstständig zu behandeln ist, kann eine Liste dienen, die Begriffe enthält, die eindeutig bzw. häufig eine Unterordnung ausdrücken. Die Liste ist jedoch weder als abgeschlossen noch als präskriptiv zu betrachten; im Zweifel ist der Sachzusammenhang entscheidend. (RDA 11.2.2.14, ERL 1)</a:t>
            </a:r>
            <a:endParaRPr lang="de-AT" i="1" dirty="0" smtClean="0"/>
          </a:p>
        </p:txBody>
      </p:sp>
      <p:sp>
        <p:nvSpPr>
          <p:cNvPr id="4" name="Foliennummernplatzhalter 3"/>
          <p:cNvSpPr>
            <a:spLocks noGrp="1"/>
          </p:cNvSpPr>
          <p:nvPr>
            <p:ph type="sldNum" sz="quarter" idx="10"/>
          </p:nvPr>
        </p:nvSpPr>
        <p:spPr/>
        <p:txBody>
          <a:bodyPr/>
          <a:lstStyle/>
          <a:p>
            <a:fld id="{CAE3D016-BA46-44FC-9256-2F3EF6260045}" type="slidenum">
              <a:rPr lang="de-DE" smtClean="0"/>
              <a:pPr/>
              <a:t>5</a:t>
            </a:fld>
            <a:endParaRPr lang="de-DE"/>
          </a:p>
        </p:txBody>
      </p:sp>
    </p:spTree>
    <p:extLst>
      <p:ext uri="{BB962C8B-B14F-4D97-AF65-F5344CB8AC3E}">
        <p14:creationId xmlns:p14="http://schemas.microsoft.com/office/powerpoint/2010/main" val="149805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AT" dirty="0" smtClean="0"/>
              <a:t>Hier: Der Name der Überordnung ist im Namen der Unterordnung enthalten. Nicht alle statistischen Landesämter werden selbstständig angesetzt, sondern nur die, in deren Namen die Überordnung (in irgendeiner Form, also z.B. auch adjektivisch = </a:t>
            </a:r>
            <a:r>
              <a:rPr lang="de-AT" dirty="0" err="1" smtClean="0"/>
              <a:t>implied</a:t>
            </a:r>
            <a:r>
              <a:rPr lang="de-AT" dirty="0" smtClean="0"/>
              <a:t>) enthalten ist. Beispiele für andere Namensvariationen:</a:t>
            </a:r>
          </a:p>
          <a:p>
            <a:r>
              <a:rPr lang="de-AT" i="1" dirty="0" smtClean="0"/>
              <a:t>	Hessisches Statistisches Landesamt</a:t>
            </a:r>
          </a:p>
          <a:p>
            <a:pPr marL="0" marR="0" indent="0" algn="l" defTabSz="914400" rtl="0" eaLnBrk="1" fontAlgn="auto" latinLnBrk="0" hangingPunct="1">
              <a:lnSpc>
                <a:spcPct val="100000"/>
              </a:lnSpc>
              <a:spcBef>
                <a:spcPts val="0"/>
              </a:spcBef>
              <a:spcAft>
                <a:spcPts val="0"/>
              </a:spcAft>
              <a:buClrTx/>
              <a:buSzTx/>
              <a:buFontTx/>
              <a:buNone/>
              <a:tabLst/>
              <a:defRPr/>
            </a:pPr>
            <a:r>
              <a:rPr lang="de-AT" i="1" dirty="0" smtClean="0"/>
              <a:t>	(Name: Hessisches Statistisches Landesamt)</a:t>
            </a:r>
          </a:p>
          <a:p>
            <a:r>
              <a:rPr lang="de-AT" i="1" dirty="0" smtClean="0"/>
              <a:t>	Nicht: Hessen. Hessisches Statistisches Landesamt</a:t>
            </a:r>
          </a:p>
          <a:p>
            <a:pPr marL="0" marR="0" indent="0" algn="l" defTabSz="914400" rtl="0" eaLnBrk="1" fontAlgn="auto" latinLnBrk="0" hangingPunct="1">
              <a:lnSpc>
                <a:spcPct val="100000"/>
              </a:lnSpc>
              <a:spcBef>
                <a:spcPts val="0"/>
              </a:spcBef>
              <a:spcAft>
                <a:spcPts val="0"/>
              </a:spcAft>
              <a:buClrTx/>
              <a:buSzTx/>
              <a:buFontTx/>
              <a:buNone/>
              <a:tabLst/>
              <a:defRPr/>
            </a:pPr>
            <a:r>
              <a:rPr lang="de-AT" i="1" dirty="0" smtClean="0"/>
              <a:t>	Nicht: Hessen. Statistisches Landesamt</a:t>
            </a:r>
          </a:p>
          <a:p>
            <a:endParaRPr lang="de-AT" i="1" dirty="0" smtClean="0"/>
          </a:p>
        </p:txBody>
      </p:sp>
      <p:sp>
        <p:nvSpPr>
          <p:cNvPr id="4" name="Foliennummernplatzhalter 3"/>
          <p:cNvSpPr>
            <a:spLocks noGrp="1"/>
          </p:cNvSpPr>
          <p:nvPr>
            <p:ph type="sldNum" sz="quarter" idx="10"/>
          </p:nvPr>
        </p:nvSpPr>
        <p:spPr/>
        <p:txBody>
          <a:bodyPr/>
          <a:lstStyle/>
          <a:p>
            <a:fld id="{CAE3D016-BA46-44FC-9256-2F3EF6260045}" type="slidenum">
              <a:rPr lang="de-DE" smtClean="0"/>
              <a:pPr/>
              <a:t>6</a:t>
            </a:fld>
            <a:endParaRPr lang="de-DE"/>
          </a:p>
        </p:txBody>
      </p:sp>
    </p:spTree>
    <p:extLst>
      <p:ext uri="{BB962C8B-B14F-4D97-AF65-F5344CB8AC3E}">
        <p14:creationId xmlns:p14="http://schemas.microsoft.com/office/powerpoint/2010/main" val="149805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RDA 11.2.2.14, ERL 2: Wird die unselbstständige Namensform als bevorzugter Name gewählt, wird die selbstständige Form als abweichende Namensform erfasst, sofern sich dadurch ein deutlich anderer Sucheinstieg ergibt.</a:t>
            </a:r>
            <a:endParaRPr lang="de-DE" dirty="0"/>
          </a:p>
        </p:txBody>
      </p:sp>
      <p:sp>
        <p:nvSpPr>
          <p:cNvPr id="4" name="Foliennummernplatzhalter 3"/>
          <p:cNvSpPr>
            <a:spLocks noGrp="1"/>
          </p:cNvSpPr>
          <p:nvPr>
            <p:ph type="sldNum" sz="quarter" idx="10"/>
          </p:nvPr>
        </p:nvSpPr>
        <p:spPr/>
        <p:txBody>
          <a:bodyPr/>
          <a:lstStyle/>
          <a:p>
            <a:fld id="{CAE3D016-BA46-44FC-9256-2F3EF6260045}" type="slidenum">
              <a:rPr lang="de-DE" smtClean="0"/>
              <a:pPr/>
              <a:t>7</a:t>
            </a:fld>
            <a:endParaRPr lang="de-DE"/>
          </a:p>
        </p:txBody>
      </p:sp>
    </p:spTree>
    <p:extLst>
      <p:ext uri="{BB962C8B-B14F-4D97-AF65-F5344CB8AC3E}">
        <p14:creationId xmlns:p14="http://schemas.microsoft.com/office/powerpoint/2010/main" val="340765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sz="1200" kern="1200" dirty="0" smtClean="0">
                <a:solidFill>
                  <a:schemeClr val="tx1"/>
                </a:solidFill>
                <a:effectLst/>
                <a:latin typeface="+mn-lt"/>
                <a:ea typeface="+mn-ea"/>
                <a:cs typeface="+mn-cs"/>
              </a:rPr>
              <a:t>Grundsätzlich gilt: wenn der Name der untergeordneten Körperschaft ohne den Namen der übergeordneten Körperschaft nicht hinreichend identifiziert ist, wird unselbständig erfasst!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CAE3D016-BA46-44FC-9256-2F3EF6260045}" type="slidenum">
              <a:rPr lang="de-DE" smtClean="0"/>
              <a:pPr/>
              <a:t>8</a:t>
            </a:fld>
            <a:endParaRPr lang="de-DE"/>
          </a:p>
        </p:txBody>
      </p:sp>
    </p:spTree>
    <p:extLst>
      <p:ext uri="{BB962C8B-B14F-4D97-AF65-F5344CB8AC3E}">
        <p14:creationId xmlns:p14="http://schemas.microsoft.com/office/powerpoint/2010/main" val="340765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sz="1200" kern="1200" dirty="0" smtClean="0">
                <a:solidFill>
                  <a:schemeClr val="tx1"/>
                </a:solidFill>
                <a:effectLst/>
                <a:latin typeface="+mn-lt"/>
                <a:ea typeface="+mn-ea"/>
                <a:cs typeface="+mn-cs"/>
              </a:rPr>
              <a:t>ERL: Der Begriff Schule ist hier im Sinne einer Fakultät einer Universität, Fachhochschule etc. zu verstehen. Mit Namen, die nur ein bestimmtes Studienfach anzeigen, sind Namen gemeint, die ausschließlich aus der Bezeichnung von einem oder mehreren Studienfächern oder Teilstudienfächern bestehen.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sz="1200" kern="1200" dirty="0" smtClean="0">
                <a:solidFill>
                  <a:schemeClr val="tx1"/>
                </a:solidFill>
                <a:effectLst/>
                <a:latin typeface="+mn-lt"/>
                <a:ea typeface="+mn-ea"/>
                <a:cs typeface="+mn-cs"/>
              </a:rPr>
              <a:t>Nicht unter diesen Typ fallen</a:t>
            </a:r>
          </a:p>
          <a:p>
            <a:pPr marL="171450" indent="-171450">
              <a:buFont typeface="Arial" pitchFamily="34" charset="0"/>
              <a:buChar char="•"/>
            </a:pPr>
            <a:r>
              <a:rPr lang="de-AT" sz="1200" b="0" i="0" u="none" strike="noStrike" kern="1200" baseline="0" dirty="0" smtClean="0">
                <a:solidFill>
                  <a:schemeClr val="tx1"/>
                </a:solidFill>
                <a:latin typeface="+mn-lt"/>
                <a:ea typeface="+mn-ea"/>
                <a:cs typeface="+mn-cs"/>
              </a:rPr>
              <a:t>Abteilungen einer Hochschule, die nicht nur das Fach benennen, sondern einen spezifischen Namen haben </a:t>
            </a:r>
            <a:r>
              <a:rPr lang="de-AT" sz="1200" b="1" i="0" u="none" strike="noStrike" kern="1200" baseline="0" dirty="0" smtClean="0">
                <a:solidFill>
                  <a:schemeClr val="tx1"/>
                </a:solidFill>
                <a:latin typeface="+mn-lt"/>
                <a:ea typeface="+mn-ea"/>
                <a:cs typeface="+mn-cs"/>
              </a:rPr>
              <a:t>und </a:t>
            </a:r>
            <a:r>
              <a:rPr lang="de-AT" sz="1200" b="0" i="0" u="none" strike="noStrike" kern="1200" baseline="0" dirty="0" smtClean="0">
                <a:solidFill>
                  <a:schemeClr val="tx1"/>
                </a:solidFill>
                <a:latin typeface="+mn-lt"/>
                <a:ea typeface="+mn-ea"/>
                <a:cs typeface="+mn-cs"/>
              </a:rPr>
              <a:t>in denen der Name der Hochschule nicht als fester Bestandteil vorkommt z. B. „</a:t>
            </a:r>
            <a:r>
              <a:rPr lang="de-AT" sz="1200" b="0" i="0" u="none" strike="noStrike" kern="1200" baseline="0" dirty="0" err="1" smtClean="0">
                <a:solidFill>
                  <a:schemeClr val="tx1"/>
                </a:solidFill>
                <a:latin typeface="+mn-lt"/>
                <a:ea typeface="+mn-ea"/>
                <a:cs typeface="+mn-cs"/>
              </a:rPr>
              <a:t>Argelander</a:t>
            </a:r>
            <a:r>
              <a:rPr lang="de-AT" sz="1200" b="0" i="0" u="none" strike="noStrike" kern="1200" baseline="0" dirty="0" smtClean="0">
                <a:solidFill>
                  <a:schemeClr val="tx1"/>
                </a:solidFill>
                <a:latin typeface="+mn-lt"/>
                <a:ea typeface="+mn-ea"/>
                <a:cs typeface="+mn-cs"/>
              </a:rPr>
              <a:t>-Institut für Astronomie“; „Schleswig-Holsteinisches Institut für Friedenswissenschaften“. Bei diesen wird der bevorzugte Name selbstständig gebildet. </a:t>
            </a:r>
          </a:p>
          <a:p>
            <a:pPr marL="171450" indent="-171450">
              <a:buFont typeface="Arial" pitchFamily="34" charset="0"/>
              <a:buChar char="•"/>
            </a:pPr>
            <a:r>
              <a:rPr lang="de-AT" sz="1200" b="0" i="0" u="none" strike="noStrike" kern="1200" baseline="0" dirty="0" smtClean="0">
                <a:solidFill>
                  <a:schemeClr val="tx1"/>
                </a:solidFill>
                <a:latin typeface="+mn-lt"/>
                <a:ea typeface="+mn-ea"/>
                <a:cs typeface="+mn-cs"/>
              </a:rPr>
              <a:t>Abteilungen einer Hochschule, in denen der Name der Hochschule als fester Namensbestandteil vorkommt unabhängig davon, ob der Name der Abteilung spezifisch oder unspezifisch ist. z. B. „Energiewirtschaftliches Institut an der Universität zu Köln“; „Leibniz Institut für Arbeitsforschung der TU Dortmund“; „Leibniz-Institut für die Pädagogik der Naturwissenschaften und Mathematik an der Universität Kiel“. Diese Fälle gehören zu RDA 11.2.2.14.6 und werden unselbstständig erfasst. </a:t>
            </a:r>
          </a:p>
        </p:txBody>
      </p:sp>
      <p:sp>
        <p:nvSpPr>
          <p:cNvPr id="4" name="Foliennummernplatzhalter 3"/>
          <p:cNvSpPr>
            <a:spLocks noGrp="1"/>
          </p:cNvSpPr>
          <p:nvPr>
            <p:ph type="sldNum" sz="quarter" idx="10"/>
          </p:nvPr>
        </p:nvSpPr>
        <p:spPr/>
        <p:txBody>
          <a:bodyPr/>
          <a:lstStyle/>
          <a:p>
            <a:fld id="{CAE3D016-BA46-44FC-9256-2F3EF6260045}" type="slidenum">
              <a:rPr lang="de-DE" smtClean="0"/>
              <a:pPr/>
              <a:t>9</a:t>
            </a:fld>
            <a:endParaRPr lang="de-DE"/>
          </a:p>
        </p:txBody>
      </p:sp>
    </p:spTree>
    <p:extLst>
      <p:ext uri="{BB962C8B-B14F-4D97-AF65-F5344CB8AC3E}">
        <p14:creationId xmlns:p14="http://schemas.microsoft.com/office/powerpoint/2010/main" val="340765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ERL 2: Ist der vollständige bevorzugte Name der übergeordneten Körperschaft im Namen der untergeordneten Körperschaft enthalten, erfassen Sie diese </a:t>
            </a:r>
            <a:r>
              <a:rPr lang="de-AT" sz="1200" b="1" i="0" u="none" strike="noStrike" kern="1200" baseline="0" dirty="0" smtClean="0">
                <a:solidFill>
                  <a:schemeClr val="tx1"/>
                </a:solidFill>
                <a:latin typeface="+mn-lt"/>
                <a:ea typeface="+mn-ea"/>
                <a:cs typeface="+mn-cs"/>
              </a:rPr>
              <a:t>unselbstständig. </a:t>
            </a:r>
          </a:p>
          <a:p>
            <a:r>
              <a:rPr lang="de-AT" sz="1200" b="0" i="0" u="none" strike="noStrike" kern="1200" baseline="0" dirty="0" smtClean="0">
                <a:solidFill>
                  <a:schemeClr val="tx1"/>
                </a:solidFill>
                <a:latin typeface="+mn-lt"/>
                <a:ea typeface="+mn-ea"/>
                <a:cs typeface="+mn-cs"/>
              </a:rPr>
              <a:t>Sind nur </a:t>
            </a:r>
            <a:r>
              <a:rPr lang="de-AT" sz="1200" b="1" i="0" u="none" strike="noStrike" kern="1200" baseline="0" dirty="0" smtClean="0">
                <a:solidFill>
                  <a:schemeClr val="tx1"/>
                </a:solidFill>
                <a:latin typeface="+mn-lt"/>
                <a:ea typeface="+mn-ea"/>
                <a:cs typeface="+mn-cs"/>
              </a:rPr>
              <a:t>Teile</a:t>
            </a:r>
            <a:r>
              <a:rPr lang="de-AT" sz="1200" b="0" i="0" u="none" strike="noStrike" kern="1200" baseline="0" dirty="0" smtClean="0">
                <a:solidFill>
                  <a:schemeClr val="tx1"/>
                </a:solidFill>
                <a:latin typeface="+mn-lt"/>
                <a:ea typeface="+mn-ea"/>
                <a:cs typeface="+mn-cs"/>
              </a:rPr>
              <a:t> des bevorzugten Namens der übergeordneten Körperschaft im Namen der untergeordneten Körperschaft enthalten, erfassen Sie die untergeordnete Körperschaft </a:t>
            </a:r>
            <a:r>
              <a:rPr lang="de-AT" sz="1200" b="1" i="0" u="none" strike="noStrike" kern="1200" baseline="0" dirty="0" smtClean="0">
                <a:solidFill>
                  <a:schemeClr val="tx1"/>
                </a:solidFill>
                <a:latin typeface="+mn-lt"/>
                <a:ea typeface="+mn-ea"/>
                <a:cs typeface="+mn-cs"/>
              </a:rPr>
              <a:t>selbstständig</a:t>
            </a:r>
            <a:r>
              <a:rPr lang="de-AT" sz="1200" b="0" i="0" u="none" strike="noStrike" kern="1200" baseline="0" dirty="0" smtClean="0">
                <a:solidFill>
                  <a:schemeClr val="tx1"/>
                </a:solidFill>
                <a:latin typeface="+mn-lt"/>
                <a:ea typeface="+mn-ea"/>
                <a:cs typeface="+mn-cs"/>
              </a:rPr>
              <a:t>, sofern sie nicht unter einen der anderen Typen fällt, bei denen der Name unselbstständig zu bilden ist.</a:t>
            </a:r>
          </a:p>
          <a:p>
            <a:r>
              <a:rPr lang="de-AT" sz="1200" b="0" i="0" u="none" strike="noStrike" kern="1200" baseline="0" dirty="0" smtClean="0">
                <a:solidFill>
                  <a:schemeClr val="tx1"/>
                </a:solidFill>
                <a:latin typeface="+mn-lt"/>
                <a:ea typeface="+mn-ea"/>
                <a:cs typeface="+mn-cs"/>
              </a:rPr>
              <a:t> </a:t>
            </a:r>
          </a:p>
          <a:p>
            <a:r>
              <a:rPr lang="de-DE" sz="1200" b="0" i="0" u="none" strike="noStrike" kern="1200" baseline="0" dirty="0" smtClean="0">
                <a:solidFill>
                  <a:schemeClr val="tx1"/>
                </a:solidFill>
                <a:latin typeface="+mn-lt"/>
                <a:ea typeface="+mn-ea"/>
                <a:cs typeface="+mn-cs"/>
              </a:rPr>
              <a:t>Begründung für 2.Aber-Beispiel: : Hier erfassen Sie unselbstständig, da der Name einen Ausdruck enthält (hier “</a:t>
            </a:r>
            <a:r>
              <a:rPr lang="de-DE" sz="1200" b="0" i="0" u="none" strike="noStrike" kern="1200" baseline="0" dirty="0" err="1" smtClean="0">
                <a:solidFill>
                  <a:schemeClr val="tx1"/>
                </a:solidFill>
                <a:latin typeface="+mn-lt"/>
                <a:ea typeface="+mn-ea"/>
                <a:cs typeface="+mn-cs"/>
              </a:rPr>
              <a:t>unit</a:t>
            </a:r>
            <a:r>
              <a:rPr lang="de-DE" sz="1200" b="0" i="0" u="none" strike="noStrike" kern="1200" baseline="0" dirty="0" smtClean="0">
                <a:solidFill>
                  <a:schemeClr val="tx1"/>
                </a:solidFill>
                <a:latin typeface="+mn-lt"/>
                <a:ea typeface="+mn-ea"/>
                <a:cs typeface="+mn-cs"/>
              </a:rPr>
              <a:t>”), der per Definition vermuten lässt, dass die Körperschaft Teil einer anderen ist. </a:t>
            </a:r>
            <a:endParaRPr lang="de-DE" dirty="0" smtClean="0"/>
          </a:p>
          <a:p>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AE3D016-BA46-44FC-9256-2F3EF6260045}" type="slidenum">
              <a:rPr lang="de-DE" smtClean="0"/>
              <a:pPr/>
              <a:t>10</a:t>
            </a:fld>
            <a:endParaRPr lang="de-DE"/>
          </a:p>
        </p:txBody>
      </p:sp>
    </p:spTree>
    <p:extLst>
      <p:ext uri="{BB962C8B-B14F-4D97-AF65-F5344CB8AC3E}">
        <p14:creationId xmlns:p14="http://schemas.microsoft.com/office/powerpoint/2010/main" val="340765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23967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11" name="Titel 1"/>
          <p:cNvSpPr>
            <a:spLocks noGrp="1"/>
          </p:cNvSpPr>
          <p:nvPr>
            <p:ph type="title"/>
          </p:nvPr>
        </p:nvSpPr>
        <p:spPr>
          <a:xfrm>
            <a:off x="457200" y="773832"/>
            <a:ext cx="8229600" cy="1143000"/>
          </a:xfrm>
        </p:spPr>
        <p:txBody>
          <a:bodyPr/>
          <a:lstStyle>
            <a:lvl1pPr algn="l">
              <a:defRPr/>
            </a:lvl1pPr>
          </a:lstStyle>
          <a:p>
            <a:r>
              <a:rPr lang="de-DE" dirty="0" smtClean="0"/>
              <a:t>Titelmasterformat durch Klicken bearbeiten</a:t>
            </a:r>
            <a:endParaRPr lang="de-DE" dirty="0"/>
          </a:p>
        </p:txBody>
      </p:sp>
      <p:sp>
        <p:nvSpPr>
          <p:cNvPr id="13" name="Textplatzhalter 6"/>
          <p:cNvSpPr>
            <a:spLocks noGrp="1"/>
          </p:cNvSpPr>
          <p:nvPr>
            <p:ph type="body" sz="quarter" idx="13"/>
          </p:nvPr>
        </p:nvSpPr>
        <p:spPr>
          <a:xfrm>
            <a:off x="468313" y="1844823"/>
            <a:ext cx="8207375" cy="4464497"/>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9542" y="188640"/>
            <a:ext cx="2966954" cy="648072"/>
          </a:xfrm>
          <a:prstGeom prst="rect">
            <a:avLst/>
          </a:prstGeom>
        </p:spPr>
      </p:pic>
      <p:sp>
        <p:nvSpPr>
          <p:cNvPr id="15" name="Textplatzhalter 5"/>
          <p:cNvSpPr txBox="1">
            <a:spLocks/>
          </p:cNvSpPr>
          <p:nvPr userDrawn="1"/>
        </p:nvSpPr>
        <p:spPr>
          <a:xfrm>
            <a:off x="8244408" y="6444000"/>
            <a:ext cx="720725" cy="288627"/>
          </a:xfrm>
          <a:prstGeom prst="rect">
            <a:avLst/>
          </a:prstGeom>
        </p:spPr>
        <p:txBody>
          <a:bodyPr/>
          <a:lstStyle>
            <a:lvl1pPr>
              <a:buNone/>
              <a:defRPr sz="1000"/>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fld id="{C4A2D8FB-1969-467C-AD28-DEB03DB808A6}" type="slidenum">
              <a:rPr kumimoji="0" lang="de-DE"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t>‹Nr.›</a:t>
            </a:fld>
            <a:endParaRPr kumimoji="0" lang="de-DE"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16" name="Rechteck 15"/>
          <p:cNvSpPr/>
          <p:nvPr userDrawn="1"/>
        </p:nvSpPr>
        <p:spPr>
          <a:xfrm>
            <a:off x="179512" y="6423139"/>
            <a:ext cx="6408712" cy="246221"/>
          </a:xfrm>
          <a:prstGeom prst="rect">
            <a:avLst/>
          </a:prstGeom>
        </p:spPr>
        <p:txBody>
          <a:bodyPr wrap="square">
            <a:spAutoFit/>
          </a:bodyPr>
          <a:lstStyle/>
          <a:p>
            <a:r>
              <a:rPr lang="de-DE" sz="1000" dirty="0" smtClean="0"/>
              <a:t>Schulungsunterlagen der AG RDA – Modul GND:  Untergeordnete Körperschaften | 22.04.2014 </a:t>
            </a:r>
            <a:endParaRPr lang="de-DE" sz="1000" dirty="0"/>
          </a:p>
        </p:txBody>
      </p:sp>
    </p:spTree>
    <p:extLst>
      <p:ext uri="{BB962C8B-B14F-4D97-AF65-F5344CB8AC3E}">
        <p14:creationId xmlns:p14="http://schemas.microsoft.com/office/powerpoint/2010/main" val="27658480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8727-8D9B-4F16-8DEF-AB6EEB96B396}" type="datetimeFigureOut">
              <a:rPr lang="de-DE" smtClean="0"/>
              <a:pPr/>
              <a:t>15.05.2014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A3AE-DD0D-4F81-8783-05BADB8C288D}" type="slidenum">
              <a:rPr lang="de-DE" smtClean="0"/>
              <a:pPr/>
              <a:t>‹Nr.›</a:t>
            </a:fld>
            <a:endParaRPr lang="de-DE"/>
          </a:p>
        </p:txBody>
      </p:sp>
    </p:spTree>
    <p:extLst>
      <p:ext uri="{BB962C8B-B14F-4D97-AF65-F5344CB8AC3E}">
        <p14:creationId xmlns:p14="http://schemas.microsoft.com/office/powerpoint/2010/main" val="2051115940"/>
      </p:ext>
    </p:extLst>
  </p:cSld>
  <p:clrMap bg1="lt1" tx1="dk1" bg2="lt2" tx2="dk2" accent1="accent1" accent2="accent2" accent3="accent3" accent4="accent4" accent5="accent5" accent6="accent6" hlink="hlink" folHlink="folHlink"/>
  <p:sldLayoutIdLst>
    <p:sldLayoutId id="2147483650" r:id="rId1"/>
    <p:sldLayoutId id="214748366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gif"/><Relationship Id="rId3" Type="http://schemas.openxmlformats.org/officeDocument/2006/relationships/image" Target="../media/image3.gif"/><Relationship Id="rId7" Type="http://schemas.openxmlformats.org/officeDocument/2006/relationships/image" Target="../media/image6.png"/><Relationship Id="rId12" Type="http://schemas.openxmlformats.org/officeDocument/2006/relationships/image" Target="../media/image11.gif"/><Relationship Id="rId17" Type="http://schemas.openxmlformats.org/officeDocument/2006/relationships/image" Target="../media/image16.jpeg"/><Relationship Id="rId2" Type="http://schemas.openxmlformats.org/officeDocument/2006/relationships/image" Target="../media/image2.jpeg"/><Relationship Id="rId16"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gif"/><Relationship Id="rId4" Type="http://schemas.openxmlformats.org/officeDocument/2006/relationships/image" Target="../media/image1.jpeg"/><Relationship Id="rId9" Type="http://schemas.openxmlformats.org/officeDocument/2006/relationships/image" Target="../media/image8.jpeg"/><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ki.dnb.de/pages/viewpage.action?pageId=9041135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iki.dnb.de/pages/viewpage.action?pageId=9041135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559" y="1041836"/>
            <a:ext cx="8032031" cy="35283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57200" y="3078088"/>
            <a:ext cx="8229600" cy="1143000"/>
          </a:xfrm>
        </p:spPr>
        <p:txBody>
          <a:bodyPr>
            <a:normAutofit fontScale="90000"/>
          </a:bodyPr>
          <a:lstStyle/>
          <a:p>
            <a:pPr algn="ctr"/>
            <a:r>
              <a:rPr lang="de-DE" b="1" dirty="0" smtClean="0"/>
              <a:t>Schulungsunterlagen der</a:t>
            </a:r>
            <a:br>
              <a:rPr lang="de-DE" b="1" dirty="0" smtClean="0"/>
            </a:br>
            <a:r>
              <a:rPr lang="de-DE" b="1" dirty="0" smtClean="0"/>
              <a:t>AG RDA</a:t>
            </a:r>
            <a:endParaRPr lang="de-DE" b="1"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308" y="1172252"/>
            <a:ext cx="985265" cy="481632"/>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3124" y="1412776"/>
            <a:ext cx="1523077" cy="360000"/>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273" y="1771453"/>
            <a:ext cx="1648125" cy="360000"/>
          </a:xfrm>
          <a:prstGeom prst="rect">
            <a:avLst/>
          </a:prstGeom>
        </p:spPr>
      </p:pic>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597" y="2420888"/>
            <a:ext cx="1587403" cy="360000"/>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8205" y="3058080"/>
            <a:ext cx="951268" cy="598946"/>
          </a:xfrm>
          <a:prstGeom prst="rect">
            <a:avLst/>
          </a:prstGeom>
        </p:spPr>
      </p:pic>
      <p:pic>
        <p:nvPicPr>
          <p:cNvPr id="27" name="Grafik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8204" y="3861048"/>
            <a:ext cx="586672" cy="475514"/>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9812" y="4434442"/>
            <a:ext cx="780540" cy="441452"/>
          </a:xfrm>
          <a:prstGeom prst="rect">
            <a:avLst/>
          </a:prstGeom>
        </p:spPr>
      </p:pic>
      <p:pic>
        <p:nvPicPr>
          <p:cNvPr id="23" name="Grafik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5338" y="4815384"/>
            <a:ext cx="1060336" cy="557831"/>
          </a:xfrm>
          <a:prstGeom prst="rect">
            <a:avLst/>
          </a:prstGeom>
        </p:spPr>
      </p:pic>
      <p:pic>
        <p:nvPicPr>
          <p:cNvPr id="22" name="Grafik 21"/>
          <p:cNvPicPr>
            <a:picLocks noChangeAspect="1"/>
          </p:cNvPicPr>
          <p:nvPr/>
        </p:nvPicPr>
        <p:blipFill rotWithShape="1">
          <a:blip r:embed="rId10" cstate="print">
            <a:extLst>
              <a:ext uri="{28A0092B-C50C-407E-A947-70E740481C1C}">
                <a14:useLocalDpi xmlns:a14="http://schemas.microsoft.com/office/drawing/2010/main" val="0"/>
              </a:ext>
            </a:extLst>
          </a:blip>
          <a:srcRect r="16844"/>
          <a:stretch/>
        </p:blipFill>
        <p:spPr>
          <a:xfrm>
            <a:off x="4138761" y="5044748"/>
            <a:ext cx="1358329" cy="544492"/>
          </a:xfrm>
          <a:prstGeom prst="rect">
            <a:avLst/>
          </a:prstGeom>
        </p:spPr>
      </p:pic>
      <p:pic>
        <p:nvPicPr>
          <p:cNvPr id="24" name="Grafik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7704" y="4828723"/>
            <a:ext cx="2166205" cy="360000"/>
          </a:xfrm>
          <a:prstGeom prst="rect">
            <a:avLst/>
          </a:prstGeom>
        </p:spPr>
      </p:pic>
      <p:pic>
        <p:nvPicPr>
          <p:cNvPr id="25" name="Grafik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9632" y="4254442"/>
            <a:ext cx="1360976" cy="360000"/>
          </a:xfrm>
          <a:prstGeom prst="rect">
            <a:avLst/>
          </a:prstGeom>
        </p:spPr>
      </p:pic>
      <p:pic>
        <p:nvPicPr>
          <p:cNvPr id="28" name="Grafik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466" y="3784688"/>
            <a:ext cx="1403532" cy="469754"/>
          </a:xfrm>
          <a:prstGeom prst="rect">
            <a:avLst/>
          </a:prstGeom>
        </p:spPr>
      </p:pic>
      <p:pic>
        <p:nvPicPr>
          <p:cNvPr id="7" name="Grafik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898" y="3092384"/>
            <a:ext cx="1346552" cy="498723"/>
          </a:xfrm>
          <a:prstGeom prst="rect">
            <a:avLst/>
          </a:prstGeom>
        </p:spPr>
      </p:pic>
      <p:pic>
        <p:nvPicPr>
          <p:cNvPr id="29" name="Grafik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6756" y="2348880"/>
            <a:ext cx="1640655" cy="360000"/>
          </a:xfrm>
          <a:prstGeom prst="rect">
            <a:avLst/>
          </a:prstGeom>
        </p:spPr>
      </p:pic>
      <p:pic>
        <p:nvPicPr>
          <p:cNvPr id="30" name="Grafik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94045" y="1177175"/>
            <a:ext cx="666033" cy="648032"/>
          </a:xfrm>
          <a:prstGeom prst="rect">
            <a:avLst/>
          </a:prstGeom>
        </p:spPr>
      </p:pic>
      <p:grpSp>
        <p:nvGrpSpPr>
          <p:cNvPr id="9" name="Gruppieren 8"/>
          <p:cNvGrpSpPr/>
          <p:nvPr/>
        </p:nvGrpSpPr>
        <p:grpSpPr>
          <a:xfrm>
            <a:off x="948867" y="1700808"/>
            <a:ext cx="2378195" cy="400110"/>
            <a:chOff x="948867" y="1700808"/>
            <a:chExt cx="2378195" cy="400110"/>
          </a:xfrm>
        </p:grpSpPr>
        <p:sp>
          <p:nvSpPr>
            <p:cNvPr id="4" name="Textfeld 3"/>
            <p:cNvSpPr txBox="1"/>
            <p:nvPr/>
          </p:nvSpPr>
          <p:spPr>
            <a:xfrm>
              <a:off x="1259632" y="1700808"/>
              <a:ext cx="2067430" cy="400110"/>
            </a:xfrm>
            <a:prstGeom prst="rect">
              <a:avLst/>
            </a:prstGeom>
            <a:noFill/>
          </p:spPr>
          <p:txBody>
            <a:bodyPr wrap="square" rtlCol="0">
              <a:spAutoFit/>
            </a:bodyPr>
            <a:lstStyle/>
            <a:p>
              <a:r>
                <a:rPr lang="de-DE" sz="1000" b="1" dirty="0" smtClean="0">
                  <a:latin typeface="Verdana" pitchFamily="34" charset="0"/>
                </a:rPr>
                <a:t>Vertretungen der Öffentlichen Bibliotheken</a:t>
              </a:r>
              <a:endParaRPr lang="de-DE" sz="1000" b="1" dirty="0">
                <a:latin typeface="Verdana" pitchFamily="34" charset="0"/>
              </a:endParaRPr>
            </a:p>
          </p:txBody>
        </p:sp>
        <p:pic>
          <p:nvPicPr>
            <p:cNvPr id="6" name="Grafik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8867" y="1709892"/>
              <a:ext cx="310765" cy="360000"/>
            </a:xfrm>
            <a:prstGeom prst="rect">
              <a:avLst/>
            </a:prstGeom>
          </p:spPr>
        </p:pic>
      </p:grpSp>
    </p:spTree>
    <p:extLst>
      <p:ext uri="{BB962C8B-B14F-4D97-AF65-F5344CB8AC3E}">
        <p14:creationId xmlns:p14="http://schemas.microsoft.com/office/powerpoint/2010/main" val="462987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pPr algn="l"/>
            <a:r>
              <a:rPr lang="de-DE" sz="3200" dirty="0">
                <a:latin typeface="Verdana" pitchFamily="34" charset="0"/>
                <a:ea typeface="Verdana" pitchFamily="34" charset="0"/>
                <a:cs typeface="Verdana" pitchFamily="34" charset="0"/>
              </a:rPr>
              <a:t>Unselbständige Erfassung - 4</a:t>
            </a:r>
            <a:r>
              <a:rPr lang="de-DE" sz="3200" dirty="0" smtClean="0">
                <a:latin typeface="Verdana" pitchFamily="34" charset="0"/>
                <a:ea typeface="Verdana" pitchFamily="34" charset="0"/>
                <a:cs typeface="Verdana" pitchFamily="34" charset="0"/>
              </a:rPr>
              <a:t> -</a:t>
            </a:r>
            <a:endParaRPr lang="de-DE" sz="3200" dirty="0">
              <a:latin typeface="Verdana" pitchFamily="34" charset="0"/>
              <a:ea typeface="Verdana" pitchFamily="34" charset="0"/>
              <a:cs typeface="Verdana" pitchFamily="34" charset="0"/>
            </a:endParaRPr>
          </a:p>
        </p:txBody>
      </p:sp>
      <p:sp>
        <p:nvSpPr>
          <p:cNvPr id="10" name="Inhaltsplatzhalter 9"/>
          <p:cNvSpPr>
            <a:spLocks noGrp="1"/>
          </p:cNvSpPr>
          <p:nvPr>
            <p:ph type="body" sz="quarter" idx="13"/>
          </p:nvPr>
        </p:nvSpPr>
        <p:spPr/>
        <p:txBody>
          <a:bodyPr>
            <a:normAutofit fontScale="55000" lnSpcReduction="20000"/>
          </a:bodyPr>
          <a:lstStyle/>
          <a:p>
            <a:pPr marL="0" indent="0">
              <a:buNone/>
            </a:pPr>
            <a:r>
              <a:rPr lang="de-DE" sz="2200" dirty="0" smtClean="0">
                <a:latin typeface="Verdana" pitchFamily="34" charset="0"/>
                <a:ea typeface="Verdana" pitchFamily="34" charset="0"/>
                <a:cs typeface="Verdana" pitchFamily="34" charset="0"/>
              </a:rPr>
              <a:t/>
            </a:r>
            <a:br>
              <a:rPr lang="de-DE" sz="2200"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Name </a:t>
            </a:r>
            <a:r>
              <a:rPr lang="de-DE" dirty="0">
                <a:latin typeface="Verdana" pitchFamily="34" charset="0"/>
                <a:ea typeface="Verdana" pitchFamily="34" charset="0"/>
                <a:cs typeface="Verdana" pitchFamily="34" charset="0"/>
              </a:rPr>
              <a:t>enthält einen Begriff </a:t>
            </a:r>
            <a:r>
              <a:rPr lang="de-DE" dirty="0" smtClean="0">
                <a:latin typeface="Verdana" pitchFamily="34" charset="0"/>
                <a:ea typeface="Verdana" pitchFamily="34" charset="0"/>
                <a:cs typeface="Verdana" pitchFamily="34" charset="0"/>
              </a:rPr>
              <a:t>der</a:t>
            </a:r>
            <a:endParaRPr lang="de-DE" dirty="0">
              <a:latin typeface="Verdana" pitchFamily="34" charset="0"/>
              <a:ea typeface="Verdana" pitchFamily="34" charset="0"/>
              <a:cs typeface="Verdana" pitchFamily="34" charset="0"/>
            </a:endParaRPr>
          </a:p>
          <a:p>
            <a:r>
              <a:rPr lang="de-DE" dirty="0">
                <a:latin typeface="Verdana" pitchFamily="34" charset="0"/>
                <a:ea typeface="Verdana" pitchFamily="34" charset="0"/>
                <a:cs typeface="Verdana" pitchFamily="34" charset="0"/>
              </a:rPr>
              <a:t>eine Nicht-Regierungskörperschaft bezeichnet, die den </a:t>
            </a:r>
            <a:r>
              <a:rPr lang="de-DE" b="1" dirty="0">
                <a:latin typeface="Verdana" pitchFamily="34" charset="0"/>
                <a:ea typeface="Verdana" pitchFamily="34" charset="0"/>
                <a:cs typeface="Verdana" pitchFamily="34" charset="0"/>
              </a:rPr>
              <a:t>gesamten Namen</a:t>
            </a:r>
            <a:r>
              <a:rPr lang="de-DE" dirty="0">
                <a:latin typeface="Verdana" pitchFamily="34" charset="0"/>
                <a:ea typeface="Verdana" pitchFamily="34" charset="0"/>
                <a:cs typeface="Verdana" pitchFamily="34" charset="0"/>
              </a:rPr>
              <a:t> der übergeordneten oder in Beziehung stehenden Körperschaft enthält </a:t>
            </a:r>
            <a:r>
              <a:rPr lang="de-DE" dirty="0" smtClean="0">
                <a:latin typeface="Verdana" pitchFamily="34" charset="0"/>
                <a:ea typeface="Verdana" pitchFamily="34" charset="0"/>
                <a:cs typeface="Verdana" pitchFamily="34" charset="0"/>
              </a:rPr>
              <a:t>(RDA 11.2.2.14.6)</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
            </a:r>
            <a:br>
              <a:rPr lang="de-DE" dirty="0" smtClean="0">
                <a:latin typeface="Verdana" pitchFamily="34" charset="0"/>
                <a:ea typeface="Verdana" pitchFamily="34" charset="0"/>
                <a:cs typeface="Verdana" pitchFamily="34" charset="0"/>
              </a:rPr>
            </a:br>
            <a:r>
              <a:rPr lang="de-DE" altLang="de-DE" i="1" dirty="0" smtClean="0">
                <a:latin typeface="Verdana" pitchFamily="34" charset="0"/>
                <a:ea typeface="Verdana" pitchFamily="34" charset="0"/>
                <a:cs typeface="Verdana" pitchFamily="34" charset="0"/>
              </a:rPr>
              <a:t>Beispiel:</a:t>
            </a:r>
          </a:p>
          <a:p>
            <a:pPr marL="0" indent="0">
              <a:buNone/>
            </a:pPr>
            <a:r>
              <a:rPr lang="de-DE" altLang="de-DE" i="1" dirty="0" smtClean="0">
                <a:latin typeface="Verdana" pitchFamily="34" charset="0"/>
                <a:ea typeface="Verdana" pitchFamily="34" charset="0"/>
                <a:cs typeface="Verdana" pitchFamily="34" charset="0"/>
              </a:rPr>
              <a:t/>
            </a:r>
            <a:br>
              <a:rPr lang="de-DE" altLang="de-DE" i="1" dirty="0" smtClean="0">
                <a:latin typeface="Verdana" pitchFamily="34" charset="0"/>
                <a:ea typeface="Verdana" pitchFamily="34" charset="0"/>
                <a:cs typeface="Verdana" pitchFamily="34" charset="0"/>
              </a:rPr>
            </a:br>
            <a:r>
              <a:rPr lang="de-DE" altLang="de-DE" i="1" dirty="0">
                <a:latin typeface="Verdana" pitchFamily="34" charset="0"/>
                <a:ea typeface="Verdana" pitchFamily="34" charset="0"/>
                <a:cs typeface="Verdana" pitchFamily="34" charset="0"/>
              </a:rPr>
              <a:t>	</a:t>
            </a:r>
            <a:r>
              <a:rPr lang="en-US" dirty="0" smtClean="0">
                <a:solidFill>
                  <a:srgbClr val="00B050"/>
                </a:solidFill>
                <a:latin typeface="Verdana" pitchFamily="34" charset="0"/>
                <a:ea typeface="Verdana" pitchFamily="34" charset="0"/>
                <a:cs typeface="Verdana" pitchFamily="34" charset="0"/>
              </a:rPr>
              <a:t>Auburn </a:t>
            </a:r>
            <a:r>
              <a:rPr lang="en-US" dirty="0">
                <a:solidFill>
                  <a:srgbClr val="00B050"/>
                </a:solidFill>
                <a:latin typeface="Verdana" pitchFamily="34" charset="0"/>
                <a:ea typeface="Verdana" pitchFamily="34" charset="0"/>
                <a:cs typeface="Verdana" pitchFamily="34" charset="0"/>
              </a:rPr>
              <a:t>University. Agricultural Experiment </a:t>
            </a:r>
            <a:r>
              <a:rPr lang="en-US" dirty="0" smtClean="0">
                <a:solidFill>
                  <a:srgbClr val="00B050"/>
                </a:solidFill>
                <a:latin typeface="Verdana" pitchFamily="34" charset="0"/>
                <a:ea typeface="Verdana" pitchFamily="34" charset="0"/>
                <a:cs typeface="Verdana" pitchFamily="34" charset="0"/>
              </a:rPr>
              <a:t>Station </a:t>
            </a:r>
            <a:endParaRPr lang="en-US" dirty="0">
              <a:solidFill>
                <a:srgbClr val="00B050"/>
              </a:solidFill>
              <a:latin typeface="Verdana" pitchFamily="34" charset="0"/>
              <a:ea typeface="Verdana" pitchFamily="34" charset="0"/>
              <a:cs typeface="Verdana" pitchFamily="34" charset="0"/>
            </a:endParaRPr>
          </a:p>
          <a:p>
            <a:pPr marL="0" indent="0">
              <a:buNone/>
            </a:pPr>
            <a:r>
              <a:rPr lang="en-US" dirty="0" smtClean="0">
                <a:latin typeface="Verdana" pitchFamily="34" charset="0"/>
                <a:ea typeface="Verdana" pitchFamily="34" charset="0"/>
                <a:cs typeface="Verdana" pitchFamily="34" charset="0"/>
              </a:rPr>
              <a:t>	(Name</a:t>
            </a:r>
            <a:r>
              <a:rPr lang="en-US" dirty="0">
                <a:latin typeface="Verdana" pitchFamily="34" charset="0"/>
                <a:ea typeface="Verdana" pitchFamily="34" charset="0"/>
                <a:cs typeface="Verdana" pitchFamily="34" charset="0"/>
              </a:rPr>
              <a:t>: Agricultural Experiment Station of Auburn </a:t>
            </a:r>
            <a:r>
              <a:rPr lang="en-US" dirty="0" smtClean="0">
                <a:latin typeface="Verdana" pitchFamily="34" charset="0"/>
                <a:ea typeface="Verdana" pitchFamily="34" charset="0"/>
                <a:cs typeface="Verdana" pitchFamily="34" charset="0"/>
              </a:rPr>
              <a:t>	University)</a:t>
            </a:r>
            <a:r>
              <a:rPr lang="de-DE" altLang="de-DE" i="1" dirty="0" smtClean="0">
                <a:latin typeface="Verdana" pitchFamily="34" charset="0"/>
                <a:ea typeface="Verdana" pitchFamily="34" charset="0"/>
                <a:cs typeface="Verdana" pitchFamily="34" charset="0"/>
              </a:rPr>
              <a:t/>
            </a:r>
            <a:br>
              <a:rPr lang="de-DE" altLang="de-DE" i="1" dirty="0" smtClean="0">
                <a:latin typeface="Verdana" pitchFamily="34" charset="0"/>
                <a:ea typeface="Verdana" pitchFamily="34" charset="0"/>
                <a:cs typeface="Verdana" pitchFamily="34" charset="0"/>
              </a:rPr>
            </a:br>
            <a:r>
              <a:rPr lang="de-DE" altLang="de-DE" i="1" dirty="0">
                <a:latin typeface="Verdana" pitchFamily="34" charset="0"/>
                <a:ea typeface="Verdana" pitchFamily="34" charset="0"/>
                <a:cs typeface="Verdana" pitchFamily="34" charset="0"/>
              </a:rPr>
              <a:t/>
            </a:r>
            <a:br>
              <a:rPr lang="de-DE" altLang="de-DE" i="1" dirty="0">
                <a:latin typeface="Verdana" pitchFamily="34" charset="0"/>
                <a:ea typeface="Verdana" pitchFamily="34" charset="0"/>
                <a:cs typeface="Verdana" pitchFamily="34" charset="0"/>
              </a:rPr>
            </a:br>
            <a:r>
              <a:rPr lang="de-DE" altLang="de-DE" i="1" dirty="0">
                <a:latin typeface="Verdana" pitchFamily="34" charset="0"/>
                <a:ea typeface="Verdana" pitchFamily="34" charset="0"/>
                <a:cs typeface="Verdana" pitchFamily="34" charset="0"/>
              </a:rPr>
              <a:t>	</a:t>
            </a:r>
            <a:r>
              <a:rPr lang="en-US" b="1" dirty="0" err="1" smtClean="0">
                <a:latin typeface="Verdana" pitchFamily="34" charset="0"/>
                <a:ea typeface="Verdana" pitchFamily="34" charset="0"/>
                <a:cs typeface="Verdana" pitchFamily="34" charset="0"/>
              </a:rPr>
              <a:t>Aber</a:t>
            </a:r>
            <a:r>
              <a:rPr lang="en-US" b="1" dirty="0">
                <a:latin typeface="Verdana" pitchFamily="34" charset="0"/>
                <a:ea typeface="Verdana" pitchFamily="34" charset="0"/>
                <a:cs typeface="Verdana" pitchFamily="34" charset="0"/>
              </a:rPr>
              <a:t>:</a:t>
            </a:r>
            <a:r>
              <a:rPr lang="en-US" dirty="0">
                <a:latin typeface="Verdana" pitchFamily="34" charset="0"/>
                <a:ea typeface="Verdana" pitchFamily="34" charset="0"/>
                <a:cs typeface="Verdana" pitchFamily="34" charset="0"/>
              </a:rPr>
              <a:t> </a:t>
            </a:r>
            <a:r>
              <a:rPr lang="en-US" dirty="0">
                <a:solidFill>
                  <a:srgbClr val="00B050"/>
                </a:solidFill>
                <a:latin typeface="Verdana" pitchFamily="34" charset="0"/>
                <a:ea typeface="Verdana" pitchFamily="34" charset="0"/>
                <a:cs typeface="Verdana" pitchFamily="34" charset="0"/>
              </a:rPr>
              <a:t>BBC </a:t>
            </a:r>
            <a:r>
              <a:rPr lang="en-US" dirty="0" smtClean="0">
                <a:solidFill>
                  <a:srgbClr val="00B050"/>
                </a:solidFill>
                <a:latin typeface="Verdana" pitchFamily="34" charset="0"/>
                <a:ea typeface="Verdana" pitchFamily="34" charset="0"/>
                <a:cs typeface="Verdana" pitchFamily="34" charset="0"/>
              </a:rPr>
              <a:t>Symphony Orchestra</a:t>
            </a:r>
            <a:br>
              <a:rPr lang="en-US" dirty="0" smtClean="0">
                <a:solidFill>
                  <a:srgbClr val="00B050"/>
                </a:solidFill>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	</a:t>
            </a:r>
            <a:r>
              <a:rPr lang="en-US" b="1" dirty="0" err="1" smtClean="0">
                <a:latin typeface="Verdana" pitchFamily="34" charset="0"/>
                <a:ea typeface="Verdana" pitchFamily="34" charset="0"/>
                <a:cs typeface="Verdana" pitchFamily="34" charset="0"/>
              </a:rPr>
              <a:t>Nicht</a:t>
            </a:r>
            <a:r>
              <a:rPr lang="en-US" b="1"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British Broadcasting </a:t>
            </a:r>
            <a:r>
              <a:rPr lang="en-US" dirty="0" smtClean="0">
                <a:latin typeface="Verdana" pitchFamily="34" charset="0"/>
                <a:ea typeface="Verdana" pitchFamily="34" charset="0"/>
                <a:cs typeface="Verdana" pitchFamily="34" charset="0"/>
              </a:rPr>
              <a:t>Corporation. Symphony 	Orchestra</a:t>
            </a:r>
          </a:p>
          <a:p>
            <a:pPr marL="0" indent="0">
              <a:buNone/>
            </a:pPr>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pPr marL="0" indent="0">
              <a:buNone/>
            </a:pPr>
            <a:r>
              <a:rPr lang="en-US" b="1" dirty="0">
                <a:latin typeface="Verdana" pitchFamily="34" charset="0"/>
                <a:ea typeface="Verdana" pitchFamily="34" charset="0"/>
                <a:cs typeface="Verdana" pitchFamily="34" charset="0"/>
              </a:rPr>
              <a:t>	</a:t>
            </a:r>
            <a:r>
              <a:rPr lang="en-US" b="1" dirty="0" err="1" smtClean="0">
                <a:latin typeface="Verdana" pitchFamily="34" charset="0"/>
                <a:ea typeface="Verdana" pitchFamily="34" charset="0"/>
                <a:cs typeface="Verdana" pitchFamily="34" charset="0"/>
              </a:rPr>
              <a:t>Aber</a:t>
            </a:r>
            <a:r>
              <a:rPr lang="en-US" b="1" dirty="0" smtClean="0">
                <a:latin typeface="Verdana" pitchFamily="34" charset="0"/>
                <a:ea typeface="Verdana" pitchFamily="34" charset="0"/>
                <a:cs typeface="Verdana" pitchFamily="34" charset="0"/>
              </a:rPr>
              <a:t>:</a:t>
            </a:r>
            <a:r>
              <a:rPr lang="en-US" dirty="0" smtClean="0">
                <a:latin typeface="Verdana" pitchFamily="34" charset="0"/>
                <a:ea typeface="Verdana" pitchFamily="34" charset="0"/>
                <a:cs typeface="Verdana" pitchFamily="34" charset="0"/>
              </a:rPr>
              <a:t> </a:t>
            </a:r>
            <a:r>
              <a:rPr lang="en-US" dirty="0">
                <a:solidFill>
                  <a:srgbClr val="00B050"/>
                </a:solidFill>
                <a:latin typeface="Verdana" pitchFamily="34" charset="0"/>
                <a:ea typeface="Verdana" pitchFamily="34" charset="0"/>
                <a:cs typeface="Verdana" pitchFamily="34" charset="0"/>
              </a:rPr>
              <a:t>British Broadcasting </a:t>
            </a:r>
            <a:r>
              <a:rPr lang="en-US" dirty="0" smtClean="0">
                <a:solidFill>
                  <a:srgbClr val="00B050"/>
                </a:solidFill>
                <a:latin typeface="Verdana" pitchFamily="34" charset="0"/>
                <a:ea typeface="Verdana" pitchFamily="34" charset="0"/>
                <a:cs typeface="Verdana" pitchFamily="34" charset="0"/>
              </a:rPr>
              <a:t>Corporation. Political 	Research Unit</a:t>
            </a:r>
            <a:br>
              <a:rPr lang="en-US" dirty="0" smtClean="0">
                <a:solidFill>
                  <a:srgbClr val="00B050"/>
                </a:solidFill>
                <a:latin typeface="Verdana" pitchFamily="34" charset="0"/>
                <a:ea typeface="Verdana" pitchFamily="34" charset="0"/>
                <a:cs typeface="Verdana" pitchFamily="34" charset="0"/>
              </a:rPr>
            </a:br>
            <a:r>
              <a:rPr lang="en-US" dirty="0" smtClean="0">
                <a:latin typeface="Verdana" pitchFamily="34" charset="0"/>
                <a:ea typeface="Verdana" pitchFamily="34" charset="0"/>
                <a:cs typeface="Verdana" pitchFamily="34" charset="0"/>
              </a:rPr>
              <a:t>	</a:t>
            </a:r>
            <a:r>
              <a:rPr lang="en-US" b="1" dirty="0" err="1" smtClean="0">
                <a:latin typeface="Verdana" pitchFamily="34" charset="0"/>
                <a:ea typeface="Verdana" pitchFamily="34" charset="0"/>
                <a:cs typeface="Verdana" pitchFamily="34" charset="0"/>
              </a:rPr>
              <a:t>Nicht</a:t>
            </a:r>
            <a:r>
              <a:rPr lang="en-US" b="1" dirty="0" smtClean="0">
                <a:latin typeface="Verdana" pitchFamily="34" charset="0"/>
                <a:ea typeface="Verdana" pitchFamily="34" charset="0"/>
                <a:cs typeface="Verdana" pitchFamily="34" charset="0"/>
              </a:rPr>
              <a:t>:</a:t>
            </a:r>
            <a:r>
              <a:rPr lang="en-US" dirty="0" smtClean="0">
                <a:latin typeface="Verdana" pitchFamily="34" charset="0"/>
                <a:ea typeface="Verdana" pitchFamily="34" charset="0"/>
                <a:cs typeface="Verdana" pitchFamily="34" charset="0"/>
              </a:rPr>
              <a:t>. BBC Political Research Unit</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79254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pPr algn="l"/>
            <a:r>
              <a:rPr lang="de-DE" sz="3200" dirty="0">
                <a:latin typeface="Verdana" pitchFamily="34" charset="0"/>
                <a:ea typeface="Verdana" pitchFamily="34" charset="0"/>
                <a:cs typeface="Verdana" pitchFamily="34" charset="0"/>
              </a:rPr>
              <a:t>Unselbständige Erfassung - </a:t>
            </a:r>
            <a:r>
              <a:rPr lang="de-DE" sz="3200" dirty="0" smtClean="0">
                <a:latin typeface="Verdana" pitchFamily="34" charset="0"/>
                <a:ea typeface="Verdana" pitchFamily="34" charset="0"/>
                <a:cs typeface="Verdana" pitchFamily="34" charset="0"/>
              </a:rPr>
              <a:t>5 -</a:t>
            </a:r>
            <a:endParaRPr lang="de-DE" sz="3200" dirty="0">
              <a:latin typeface="Verdana" pitchFamily="34" charset="0"/>
              <a:ea typeface="Verdana" pitchFamily="34" charset="0"/>
              <a:cs typeface="Verdana" pitchFamily="34" charset="0"/>
            </a:endParaRPr>
          </a:p>
        </p:txBody>
      </p:sp>
      <p:sp>
        <p:nvSpPr>
          <p:cNvPr id="10" name="Inhaltsplatzhalter 9"/>
          <p:cNvSpPr>
            <a:spLocks noGrp="1"/>
          </p:cNvSpPr>
          <p:nvPr>
            <p:ph type="body" sz="quarter" idx="13"/>
          </p:nvPr>
        </p:nvSpPr>
        <p:spPr/>
        <p:txBody>
          <a:bodyPr>
            <a:normAutofit lnSpcReduction="10000"/>
          </a:bodyPr>
          <a:lstStyle/>
          <a:p>
            <a:endParaRPr lang="de-DE" sz="1800" dirty="0" smtClean="0"/>
          </a:p>
          <a:p>
            <a:r>
              <a:rPr lang="de-DE" sz="2000" dirty="0" smtClean="0">
                <a:latin typeface="Verdana" pitchFamily="34" charset="0"/>
                <a:ea typeface="Verdana" pitchFamily="34" charset="0"/>
                <a:cs typeface="Verdana" pitchFamily="34" charset="0"/>
              </a:rPr>
              <a:t>Als </a:t>
            </a:r>
            <a:r>
              <a:rPr lang="de-DE" sz="2000" b="1" dirty="0" smtClean="0">
                <a:latin typeface="Verdana" pitchFamily="34" charset="0"/>
                <a:ea typeface="Verdana" pitchFamily="34" charset="0"/>
                <a:cs typeface="Verdana" pitchFamily="34" charset="0"/>
              </a:rPr>
              <a:t>vollständig enthalten </a:t>
            </a:r>
            <a:r>
              <a:rPr lang="de-DE" sz="2000" dirty="0" smtClean="0">
                <a:latin typeface="Verdana" pitchFamily="34" charset="0"/>
                <a:ea typeface="Verdana" pitchFamily="34" charset="0"/>
                <a:cs typeface="Verdana" pitchFamily="34" charset="0"/>
              </a:rPr>
              <a:t>gelten</a:t>
            </a:r>
            <a:r>
              <a:rPr lang="de-DE" sz="2000" dirty="0">
                <a:latin typeface="Verdana" pitchFamily="34" charset="0"/>
                <a:ea typeface="Verdana" pitchFamily="34" charset="0"/>
                <a:cs typeface="Verdana" pitchFamily="34" charset="0"/>
              </a:rPr>
              <a:t> </a:t>
            </a:r>
            <a:r>
              <a:rPr lang="de-DE" sz="2000" dirty="0" smtClean="0">
                <a:latin typeface="Verdana" pitchFamily="34" charset="0"/>
                <a:ea typeface="Verdana" pitchFamily="34" charset="0"/>
                <a:cs typeface="Verdana" pitchFamily="34" charset="0"/>
              </a:rPr>
              <a:t>bei </a:t>
            </a:r>
            <a:r>
              <a:rPr lang="de-DE" sz="2000" b="1" dirty="0" smtClean="0">
                <a:latin typeface="Verdana" pitchFamily="34" charset="0"/>
                <a:ea typeface="Verdana" pitchFamily="34" charset="0"/>
                <a:cs typeface="Verdana" pitchFamily="34" charset="0"/>
              </a:rPr>
              <a:t>deutschen Universitäten eine </a:t>
            </a:r>
            <a:r>
              <a:rPr lang="de-DE" sz="2000" b="1" dirty="0">
                <a:latin typeface="Verdana" pitchFamily="34" charset="0"/>
                <a:ea typeface="Verdana" pitchFamily="34" charset="0"/>
                <a:cs typeface="Verdana" pitchFamily="34" charset="0"/>
              </a:rPr>
              <a:t>kurze und eine lange </a:t>
            </a:r>
            <a:r>
              <a:rPr lang="de-DE" sz="2000" b="1" dirty="0" smtClean="0">
                <a:latin typeface="Verdana" pitchFamily="34" charset="0"/>
                <a:ea typeface="Verdana" pitchFamily="34" charset="0"/>
                <a:cs typeface="Verdana" pitchFamily="34" charset="0"/>
              </a:rPr>
              <a:t>Namensform </a:t>
            </a:r>
            <a:r>
              <a:rPr lang="de-DE" sz="2000" dirty="0">
                <a:latin typeface="Verdana" pitchFamily="34" charset="0"/>
                <a:ea typeface="Verdana" pitchFamily="34" charset="0"/>
                <a:cs typeface="Verdana" pitchFamily="34" charset="0"/>
              </a:rPr>
              <a:t>(RDA </a:t>
            </a:r>
            <a:r>
              <a:rPr lang="de-DE" sz="2000" dirty="0" smtClean="0">
                <a:latin typeface="Verdana" pitchFamily="34" charset="0"/>
                <a:ea typeface="Verdana" pitchFamily="34" charset="0"/>
                <a:cs typeface="Verdana" pitchFamily="34" charset="0"/>
              </a:rPr>
              <a:t>11.2.2.14.6, ERL 3)</a:t>
            </a:r>
            <a:r>
              <a:rPr lang="de-DE" sz="2000" dirty="0">
                <a:latin typeface="Verdana" pitchFamily="34" charset="0"/>
                <a:ea typeface="Verdana" pitchFamily="34" charset="0"/>
                <a:cs typeface="Verdana" pitchFamily="34" charset="0"/>
              </a:rPr>
              <a:t/>
            </a:r>
            <a:br>
              <a:rPr lang="de-DE" sz="2000" dirty="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i="1" dirty="0" smtClean="0">
                <a:latin typeface="Verdana" pitchFamily="34" charset="0"/>
                <a:ea typeface="Verdana" pitchFamily="34" charset="0"/>
                <a:cs typeface="Verdana" pitchFamily="34" charset="0"/>
              </a:rPr>
              <a:t>Beispiele:</a:t>
            </a:r>
            <a:br>
              <a:rPr lang="de-DE" sz="2000" i="1" dirty="0" smtClean="0">
                <a:latin typeface="Verdana" pitchFamily="34" charset="0"/>
                <a:ea typeface="Verdana" pitchFamily="34" charset="0"/>
                <a:cs typeface="Verdana" pitchFamily="34" charset="0"/>
              </a:rPr>
            </a:br>
            <a:r>
              <a:rPr lang="de-DE" sz="2000" i="1" dirty="0" smtClean="0">
                <a:latin typeface="Verdana" pitchFamily="34" charset="0"/>
                <a:ea typeface="Verdana" pitchFamily="34" charset="0"/>
                <a:cs typeface="Verdana" pitchFamily="34" charset="0"/>
              </a:rPr>
              <a:t>	</a:t>
            </a:r>
            <a:r>
              <a:rPr lang="de-DE" sz="2000" dirty="0" smtClean="0">
                <a:solidFill>
                  <a:srgbClr val="00B050"/>
                </a:solidFill>
                <a:latin typeface="Verdana" pitchFamily="34" charset="0"/>
                <a:ea typeface="Verdana" pitchFamily="34" charset="0"/>
                <a:cs typeface="Verdana" pitchFamily="34" charset="0"/>
              </a:rPr>
              <a:t>Universität </a:t>
            </a:r>
            <a:r>
              <a:rPr lang="de-DE" sz="2000" dirty="0">
                <a:solidFill>
                  <a:srgbClr val="00B050"/>
                </a:solidFill>
                <a:latin typeface="Verdana" pitchFamily="34" charset="0"/>
                <a:ea typeface="Verdana" pitchFamily="34" charset="0"/>
                <a:cs typeface="Verdana" pitchFamily="34" charset="0"/>
              </a:rPr>
              <a:t>Kiel. Institut für Agrarpolitik und </a:t>
            </a:r>
            <a:r>
              <a:rPr lang="de-DE" sz="2000" dirty="0" smtClean="0">
                <a:solidFill>
                  <a:srgbClr val="00B050"/>
                </a:solidFill>
                <a:latin typeface="Verdana" pitchFamily="34" charset="0"/>
                <a:ea typeface="Verdana" pitchFamily="34" charset="0"/>
                <a:cs typeface="Verdana" pitchFamily="34" charset="0"/>
              </a:rPr>
              <a:t>	Marktlehre</a:t>
            </a:r>
            <a:r>
              <a:rPr lang="de-DE" sz="2000" dirty="0">
                <a:solidFill>
                  <a:srgbClr val="00B050"/>
                </a:solidFill>
                <a:latin typeface="Verdana" pitchFamily="34" charset="0"/>
                <a:ea typeface="Verdana" pitchFamily="34" charset="0"/>
                <a:cs typeface="Verdana" pitchFamily="34" charset="0"/>
              </a:rPr>
              <a:t/>
            </a:r>
            <a:br>
              <a:rPr lang="de-DE" sz="2000" dirty="0">
                <a:solidFill>
                  <a:srgbClr val="00B050"/>
                </a:solidFill>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(Name: Institut </a:t>
            </a:r>
            <a:r>
              <a:rPr lang="de-DE" sz="2000" dirty="0">
                <a:latin typeface="Verdana" pitchFamily="34" charset="0"/>
                <a:ea typeface="Verdana" pitchFamily="34" charset="0"/>
                <a:cs typeface="Verdana" pitchFamily="34" charset="0"/>
              </a:rPr>
              <a:t>für Agrarpolitik und Marktlehre der </a:t>
            </a:r>
            <a:r>
              <a:rPr lang="de-DE" sz="2000" dirty="0" smtClean="0">
                <a:latin typeface="Verdana" pitchFamily="34" charset="0"/>
                <a:ea typeface="Verdana" pitchFamily="34" charset="0"/>
                <a:cs typeface="Verdana" pitchFamily="34" charset="0"/>
              </a:rPr>
              <a:t>	Christian-Albrechts-Universität </a:t>
            </a:r>
            <a:r>
              <a:rPr lang="de-DE" sz="2000" dirty="0">
                <a:latin typeface="Verdana" pitchFamily="34" charset="0"/>
                <a:ea typeface="Verdana" pitchFamily="34" charset="0"/>
                <a:cs typeface="Verdana" pitchFamily="34" charset="0"/>
              </a:rPr>
              <a:t>zu </a:t>
            </a:r>
            <a:r>
              <a:rPr lang="de-DE" sz="2000" dirty="0" smtClean="0">
                <a:latin typeface="Verdana" pitchFamily="34" charset="0"/>
                <a:ea typeface="Verdana" pitchFamily="34" charset="0"/>
                <a:cs typeface="Verdana" pitchFamily="34" charset="0"/>
              </a:rPr>
              <a:t>Kiel)</a:t>
            </a:r>
          </a:p>
          <a:p>
            <a:endParaRPr lang="de-DE" sz="2000" dirty="0" smtClean="0">
              <a:latin typeface="Verdana" pitchFamily="34" charset="0"/>
              <a:ea typeface="Verdana" pitchFamily="34" charset="0"/>
              <a:cs typeface="Verdana" pitchFamily="34" charset="0"/>
            </a:endParaRPr>
          </a:p>
          <a:p>
            <a:pPr marL="457200" lvl="1" indent="0">
              <a:buNone/>
            </a:pPr>
            <a:r>
              <a:rPr lang="de-DE" sz="2000" dirty="0" smtClean="0">
                <a:latin typeface="Verdana" pitchFamily="34" charset="0"/>
                <a:ea typeface="Verdana" pitchFamily="34" charset="0"/>
                <a:cs typeface="Verdana" pitchFamily="34" charset="0"/>
              </a:rPr>
              <a:t>	</a:t>
            </a:r>
            <a:r>
              <a:rPr lang="de-DE" sz="2000" dirty="0" smtClean="0">
                <a:solidFill>
                  <a:srgbClr val="00B050"/>
                </a:solidFill>
                <a:latin typeface="Verdana" pitchFamily="34" charset="0"/>
                <a:ea typeface="Verdana" pitchFamily="34" charset="0"/>
                <a:cs typeface="Verdana" pitchFamily="34" charset="0"/>
              </a:rPr>
              <a:t>Universität </a:t>
            </a:r>
            <a:r>
              <a:rPr lang="de-DE" sz="2000" dirty="0">
                <a:solidFill>
                  <a:srgbClr val="00B050"/>
                </a:solidFill>
                <a:latin typeface="Verdana" pitchFamily="34" charset="0"/>
                <a:ea typeface="Verdana" pitchFamily="34" charset="0"/>
                <a:cs typeface="Verdana" pitchFamily="34" charset="0"/>
              </a:rPr>
              <a:t>Kiel. Institut für Internationales </a:t>
            </a:r>
            <a:r>
              <a:rPr lang="de-DE" sz="2000" dirty="0" smtClean="0">
                <a:solidFill>
                  <a:srgbClr val="00B050"/>
                </a:solidFill>
                <a:latin typeface="Verdana" pitchFamily="34" charset="0"/>
                <a:ea typeface="Verdana" pitchFamily="34" charset="0"/>
                <a:cs typeface="Verdana" pitchFamily="34" charset="0"/>
              </a:rPr>
              <a:t>		Recht</a:t>
            </a:r>
            <a:r>
              <a:rPr lang="de-DE" sz="2000" dirty="0">
                <a:latin typeface="Verdana" pitchFamily="34" charset="0"/>
                <a:ea typeface="Verdana" pitchFamily="34" charset="0"/>
                <a:cs typeface="Verdana" pitchFamily="34" charset="0"/>
              </a:rPr>
              <a:t/>
            </a:r>
            <a:br>
              <a:rPr lang="de-DE" sz="2000" dirty="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(Name: Institut </a:t>
            </a:r>
            <a:r>
              <a:rPr lang="de-DE" sz="2000" dirty="0">
                <a:latin typeface="Verdana" pitchFamily="34" charset="0"/>
                <a:ea typeface="Verdana" pitchFamily="34" charset="0"/>
                <a:cs typeface="Verdana" pitchFamily="34" charset="0"/>
              </a:rPr>
              <a:t>für Internationales Recht an der </a:t>
            </a:r>
            <a:r>
              <a:rPr lang="de-DE" sz="2000" dirty="0" smtClean="0">
                <a:latin typeface="Verdana" pitchFamily="34" charset="0"/>
                <a:ea typeface="Verdana" pitchFamily="34" charset="0"/>
                <a:cs typeface="Verdana" pitchFamily="34" charset="0"/>
              </a:rPr>
              <a:t>	Universität Kiel)</a:t>
            </a:r>
            <a:endParaRPr lang="de-DE" sz="2000" dirty="0">
              <a:latin typeface="Verdana" pitchFamily="34" charset="0"/>
              <a:ea typeface="Verdana" pitchFamily="34" charset="0"/>
              <a:cs typeface="Verdana" pitchFamily="34" charset="0"/>
            </a:endParaRPr>
          </a:p>
          <a:p>
            <a:pPr marL="0" indent="0">
              <a:buNone/>
            </a:pPr>
            <a:endParaRPr lang="de-DE" sz="1800" dirty="0"/>
          </a:p>
          <a:p>
            <a:pPr marL="0" indent="0">
              <a:buNone/>
            </a:pPr>
            <a:endParaRPr lang="en-US" sz="1800" dirty="0"/>
          </a:p>
          <a:p>
            <a:pPr marL="0" indent="0">
              <a:buNone/>
            </a:pP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2566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de-DE" sz="3200" dirty="0">
                <a:latin typeface="Verdana" pitchFamily="34" charset="0"/>
                <a:ea typeface="Verdana" pitchFamily="34" charset="0"/>
                <a:cs typeface="Verdana" pitchFamily="34" charset="0"/>
              </a:rPr>
              <a:t>Direkte oder indirekte Unterordnung</a:t>
            </a:r>
          </a:p>
        </p:txBody>
      </p:sp>
      <p:sp>
        <p:nvSpPr>
          <p:cNvPr id="3" name="Inhaltsplatzhalter 2"/>
          <p:cNvSpPr>
            <a:spLocks noGrp="1"/>
          </p:cNvSpPr>
          <p:nvPr>
            <p:ph type="body" sz="quarter" idx="13"/>
          </p:nvPr>
        </p:nvSpPr>
        <p:spPr/>
        <p:txBody>
          <a:bodyPr>
            <a:normAutofit/>
          </a:bodyPr>
          <a:lstStyle/>
          <a:p>
            <a:pPr marL="0" indent="0">
              <a:buNone/>
            </a:pPr>
            <a:r>
              <a:rPr lang="de-AT" sz="2000" dirty="0">
                <a:latin typeface="Verdana" pitchFamily="34" charset="0"/>
                <a:ea typeface="Verdana" pitchFamily="34" charset="0"/>
                <a:cs typeface="Verdana" pitchFamily="34" charset="0"/>
              </a:rPr>
              <a:t>Unterabteilungen einer Körperschaft werden </a:t>
            </a:r>
            <a:r>
              <a:rPr lang="de-AT" sz="2000" b="1" dirty="0">
                <a:latin typeface="Verdana" pitchFamily="34" charset="0"/>
                <a:ea typeface="Verdana" pitchFamily="34" charset="0"/>
                <a:cs typeface="Verdana" pitchFamily="34" charset="0"/>
              </a:rPr>
              <a:t>unter der niedrigsten organisatorischen Einhei</a:t>
            </a:r>
            <a:r>
              <a:rPr lang="de-AT" sz="2000" dirty="0">
                <a:latin typeface="Verdana" pitchFamily="34" charset="0"/>
                <a:ea typeface="Verdana" pitchFamily="34" charset="0"/>
                <a:cs typeface="Verdana" pitchFamily="34" charset="0"/>
              </a:rPr>
              <a:t>t einer Hierarchie angesetzt. Hierarchische </a:t>
            </a:r>
            <a:r>
              <a:rPr lang="de-AT" sz="2000" b="1" dirty="0">
                <a:latin typeface="Verdana" pitchFamily="34" charset="0"/>
                <a:ea typeface="Verdana" pitchFamily="34" charset="0"/>
                <a:cs typeface="Verdana" pitchFamily="34" charset="0"/>
              </a:rPr>
              <a:t>Zwischenstufen werden weggelassen</a:t>
            </a:r>
            <a:r>
              <a:rPr lang="de-AT" sz="2000" dirty="0">
                <a:latin typeface="Verdana" pitchFamily="34" charset="0"/>
                <a:ea typeface="Verdana" pitchFamily="34" charset="0"/>
                <a:cs typeface="Verdana" pitchFamily="34" charset="0"/>
              </a:rPr>
              <a:t>, es sei denn, sie werden zur Unterscheidung von anderen Körperschaften benötigt. In diesem Fall wird die niedrigste Hierarchiestufe eingefügt</a:t>
            </a:r>
            <a:r>
              <a:rPr lang="de-AT" sz="2000" dirty="0" smtClean="0">
                <a:latin typeface="Verdana" pitchFamily="34" charset="0"/>
                <a:ea typeface="Verdana" pitchFamily="34" charset="0"/>
                <a:cs typeface="Verdana" pitchFamily="34" charset="0"/>
              </a:rPr>
              <a:t>.  (RDA </a:t>
            </a:r>
            <a:r>
              <a:rPr lang="de-DE" sz="2000" dirty="0" smtClean="0">
                <a:latin typeface="Verdana" pitchFamily="34" charset="0"/>
                <a:ea typeface="Verdana" pitchFamily="34" charset="0"/>
                <a:cs typeface="Verdana" pitchFamily="34" charset="0"/>
              </a:rPr>
              <a:t>11.2.2.15)</a:t>
            </a:r>
          </a:p>
          <a:p>
            <a:pPr marL="0" indent="0">
              <a:buNone/>
            </a:pPr>
            <a:r>
              <a:rPr lang="de-AT" sz="2000" dirty="0">
                <a:latin typeface="Verdana" pitchFamily="34" charset="0"/>
                <a:ea typeface="Verdana" pitchFamily="34" charset="0"/>
                <a:cs typeface="Verdana" pitchFamily="34" charset="0"/>
              </a:rPr>
              <a:t/>
            </a:r>
            <a:br>
              <a:rPr lang="de-AT" sz="2000" dirty="0">
                <a:latin typeface="Verdana" pitchFamily="34" charset="0"/>
                <a:ea typeface="Verdana" pitchFamily="34" charset="0"/>
                <a:cs typeface="Verdana" pitchFamily="34" charset="0"/>
              </a:rPr>
            </a:br>
            <a:r>
              <a:rPr lang="de-DE" altLang="de-DE" sz="2000" i="1" dirty="0">
                <a:latin typeface="Verdana" pitchFamily="34" charset="0"/>
                <a:ea typeface="Verdana" pitchFamily="34" charset="0"/>
                <a:cs typeface="Verdana" pitchFamily="34" charset="0"/>
              </a:rPr>
              <a:t>Beispiel:</a:t>
            </a:r>
            <a:r>
              <a:rPr lang="de-AT" sz="2000" dirty="0">
                <a:latin typeface="Verdana" pitchFamily="34" charset="0"/>
                <a:ea typeface="Verdana" pitchFamily="34" charset="0"/>
                <a:cs typeface="Verdana" pitchFamily="34" charset="0"/>
              </a:rPr>
              <a:t/>
            </a:r>
            <a:br>
              <a:rPr lang="de-AT" sz="2000" dirty="0">
                <a:latin typeface="Verdana" pitchFamily="34" charset="0"/>
                <a:ea typeface="Verdana" pitchFamily="34" charset="0"/>
                <a:cs typeface="Verdana" pitchFamily="34" charset="0"/>
              </a:rPr>
            </a:br>
            <a:r>
              <a:rPr lang="de-AT" sz="2000" dirty="0">
                <a:latin typeface="Verdana" pitchFamily="34" charset="0"/>
                <a:ea typeface="Verdana" pitchFamily="34" charset="0"/>
                <a:cs typeface="Verdana" pitchFamily="34" charset="0"/>
              </a:rPr>
              <a:t>	</a:t>
            </a:r>
            <a:r>
              <a:rPr lang="en-US" sz="2000" dirty="0">
                <a:solidFill>
                  <a:srgbClr val="00B050"/>
                </a:solidFill>
                <a:latin typeface="Verdana" pitchFamily="34" charset="0"/>
                <a:ea typeface="Verdana" pitchFamily="34" charset="0"/>
                <a:cs typeface="Verdana" pitchFamily="34" charset="0"/>
              </a:rPr>
              <a:t>American Bar Association. Committee on </a:t>
            </a:r>
            <a:r>
              <a:rPr lang="en-US" sz="2000" dirty="0" smtClean="0">
                <a:solidFill>
                  <a:srgbClr val="00B050"/>
                </a:solidFill>
                <a:latin typeface="Verdana" pitchFamily="34" charset="0"/>
                <a:ea typeface="Verdana" pitchFamily="34" charset="0"/>
                <a:cs typeface="Verdana" pitchFamily="34" charset="0"/>
              </a:rPr>
              <a:t>	Nonprofit 	Corporations</a:t>
            </a:r>
            <a:r>
              <a:rPr lang="en-US" sz="2000" dirty="0">
                <a:solidFill>
                  <a:srgbClr val="00B050"/>
                </a:solidFill>
                <a:latin typeface="Verdana" pitchFamily="34" charset="0"/>
                <a:ea typeface="Verdana" pitchFamily="34" charset="0"/>
                <a:cs typeface="Verdana" pitchFamily="34" charset="0"/>
              </a:rPr>
              <a:t/>
            </a:r>
            <a:br>
              <a:rPr lang="en-US" sz="2000" dirty="0">
                <a:solidFill>
                  <a:srgbClr val="00B050"/>
                </a:solidFill>
                <a:latin typeface="Verdana" pitchFamily="34" charset="0"/>
                <a:ea typeface="Verdana" pitchFamily="34" charset="0"/>
                <a:cs typeface="Verdana" pitchFamily="34" charset="0"/>
              </a:rPr>
            </a:br>
            <a:r>
              <a:rPr lang="en-US" sz="2000" dirty="0">
                <a:latin typeface="Verdana" pitchFamily="34" charset="0"/>
                <a:ea typeface="Verdana" pitchFamily="34" charset="0"/>
                <a:cs typeface="Verdana" pitchFamily="34" charset="0"/>
              </a:rPr>
              <a:t>	(</a:t>
            </a:r>
            <a:r>
              <a:rPr lang="en-US" sz="2000" dirty="0" err="1">
                <a:latin typeface="Verdana" pitchFamily="34" charset="0"/>
                <a:ea typeface="Verdana" pitchFamily="34" charset="0"/>
                <a:cs typeface="Verdana" pitchFamily="34" charset="0"/>
              </a:rPr>
              <a:t>Hierarchie</a:t>
            </a:r>
            <a:r>
              <a:rPr lang="en-US" sz="2000" dirty="0">
                <a:latin typeface="Verdana" pitchFamily="34" charset="0"/>
                <a:ea typeface="Verdana" pitchFamily="34" charset="0"/>
                <a:cs typeface="Verdana" pitchFamily="34" charset="0"/>
              </a:rPr>
              <a:t>: American Bar Association - Section of </a:t>
            </a:r>
            <a:r>
              <a:rPr lang="en-US" sz="2000" dirty="0" smtClean="0">
                <a:latin typeface="Verdana" pitchFamily="34" charset="0"/>
                <a:ea typeface="Verdana" pitchFamily="34" charset="0"/>
                <a:cs typeface="Verdana" pitchFamily="34" charset="0"/>
              </a:rPr>
              <a:t>	Business </a:t>
            </a:r>
            <a:r>
              <a:rPr lang="en-US" sz="2000" dirty="0">
                <a:latin typeface="Verdana" pitchFamily="34" charset="0"/>
                <a:ea typeface="Verdana" pitchFamily="34" charset="0"/>
                <a:cs typeface="Verdana" pitchFamily="34" charset="0"/>
              </a:rPr>
              <a:t>Law - </a:t>
            </a:r>
            <a:r>
              <a:rPr lang="en-US" sz="2000" dirty="0" smtClean="0">
                <a:latin typeface="Verdana" pitchFamily="34" charset="0"/>
                <a:ea typeface="Verdana" pitchFamily="34" charset="0"/>
                <a:cs typeface="Verdana" pitchFamily="34" charset="0"/>
              </a:rPr>
              <a:t>Committee </a:t>
            </a:r>
            <a:r>
              <a:rPr lang="en-US" sz="2000" dirty="0">
                <a:latin typeface="Verdana" pitchFamily="34" charset="0"/>
                <a:ea typeface="Verdana" pitchFamily="34" charset="0"/>
                <a:cs typeface="Verdana" pitchFamily="34" charset="0"/>
              </a:rPr>
              <a:t>on </a:t>
            </a:r>
            <a:r>
              <a:rPr lang="en-US" sz="2000" dirty="0" smtClean="0">
                <a:latin typeface="Verdana" pitchFamily="34" charset="0"/>
                <a:ea typeface="Verdana" pitchFamily="34" charset="0"/>
                <a:cs typeface="Verdana" pitchFamily="34" charset="0"/>
              </a:rPr>
              <a:t>Nonprofit 	Corporations</a:t>
            </a:r>
            <a:r>
              <a:rPr lang="en-US" sz="2000" dirty="0">
                <a:latin typeface="Verdana" pitchFamily="34" charset="0"/>
                <a:ea typeface="Verdana" pitchFamily="34" charset="0"/>
                <a:cs typeface="Verdana" pitchFamily="34" charset="0"/>
              </a:rPr>
              <a:t>)</a:t>
            </a:r>
          </a:p>
          <a:p>
            <a:endParaRPr lang="de-DE" dirty="0"/>
          </a:p>
        </p:txBody>
      </p:sp>
    </p:spTree>
    <p:extLst>
      <p:ext uri="{BB962C8B-B14F-4D97-AF65-F5344CB8AC3E}">
        <p14:creationId xmlns:p14="http://schemas.microsoft.com/office/powerpoint/2010/main" val="1902804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de-DE" sz="3200" dirty="0">
                <a:latin typeface="Verdana" pitchFamily="34" charset="0"/>
                <a:ea typeface="Verdana" pitchFamily="34" charset="0"/>
                <a:cs typeface="Verdana" pitchFamily="34" charset="0"/>
              </a:rPr>
              <a:t>Gemeinsame Komitees, Kommissionen etc</a:t>
            </a:r>
            <a:r>
              <a:rPr lang="de-DE" sz="3200" dirty="0" smtClean="0">
                <a:latin typeface="Verdana" pitchFamily="34" charset="0"/>
                <a:ea typeface="Verdana" pitchFamily="34" charset="0"/>
                <a:cs typeface="Verdana" pitchFamily="34" charset="0"/>
              </a:rPr>
              <a:t>. - 1 -</a:t>
            </a:r>
            <a:endParaRPr lang="de-DE" sz="3200" dirty="0">
              <a:latin typeface="Verdana" pitchFamily="34" charset="0"/>
              <a:ea typeface="Verdana" pitchFamily="34" charset="0"/>
              <a:cs typeface="Verdana" pitchFamily="34" charset="0"/>
            </a:endParaRPr>
          </a:p>
        </p:txBody>
      </p:sp>
      <p:sp>
        <p:nvSpPr>
          <p:cNvPr id="3" name="Inhaltsplatzhalter 2"/>
          <p:cNvSpPr>
            <a:spLocks noGrp="1"/>
          </p:cNvSpPr>
          <p:nvPr>
            <p:ph type="body" sz="quarter" idx="13"/>
          </p:nvPr>
        </p:nvSpPr>
        <p:spPr/>
        <p:txBody>
          <a:bodyPr/>
          <a:lstStyle/>
          <a:p>
            <a:pPr marL="0" indent="0">
              <a:buNone/>
            </a:pPr>
            <a:r>
              <a:rPr lang="de-DE" sz="2000" dirty="0">
                <a:latin typeface="Verdana" pitchFamily="34" charset="0"/>
                <a:ea typeface="Verdana" pitchFamily="34" charset="0"/>
                <a:cs typeface="Verdana" pitchFamily="34" charset="0"/>
              </a:rPr>
              <a:t>Ist eine Körperschaft </a:t>
            </a:r>
            <a:r>
              <a:rPr lang="de-DE" sz="2000" b="1" dirty="0">
                <a:latin typeface="Verdana" pitchFamily="34" charset="0"/>
                <a:ea typeface="Verdana" pitchFamily="34" charset="0"/>
                <a:cs typeface="Verdana" pitchFamily="34" charset="0"/>
              </a:rPr>
              <a:t>mehreren anderen Körperschaften unterstellt oder zugehörig</a:t>
            </a:r>
            <a:r>
              <a:rPr lang="de-DE" sz="2000" dirty="0">
                <a:latin typeface="Verdana" pitchFamily="34" charset="0"/>
                <a:ea typeface="Verdana" pitchFamily="34" charset="0"/>
                <a:cs typeface="Verdana" pitchFamily="34" charset="0"/>
              </a:rPr>
              <a:t>, wird </a:t>
            </a:r>
            <a:r>
              <a:rPr lang="de-DE" sz="2000" b="1" dirty="0">
                <a:latin typeface="Verdana" pitchFamily="34" charset="0"/>
                <a:ea typeface="Verdana" pitchFamily="34" charset="0"/>
                <a:cs typeface="Verdana" pitchFamily="34" charset="0"/>
              </a:rPr>
              <a:t>selbständig</a:t>
            </a:r>
            <a:r>
              <a:rPr lang="de-DE" sz="2000" dirty="0">
                <a:latin typeface="Verdana" pitchFamily="34" charset="0"/>
                <a:ea typeface="Verdana" pitchFamily="34" charset="0"/>
                <a:cs typeface="Verdana" pitchFamily="34" charset="0"/>
              </a:rPr>
              <a:t> </a:t>
            </a:r>
            <a:r>
              <a:rPr lang="de-DE" sz="2000" dirty="0" smtClean="0">
                <a:latin typeface="Verdana" pitchFamily="34" charset="0"/>
                <a:ea typeface="Verdana" pitchFamily="34" charset="0"/>
                <a:cs typeface="Verdana" pitchFamily="34" charset="0"/>
              </a:rPr>
              <a:t>angesetzt (RDA 11.2.2.16)</a:t>
            </a:r>
          </a:p>
          <a:p>
            <a:pPr marL="0" indent="0">
              <a:buNone/>
            </a:pPr>
            <a:r>
              <a:rPr lang="de-DE" sz="2000" dirty="0">
                <a:latin typeface="Verdana" pitchFamily="34" charset="0"/>
                <a:ea typeface="Verdana" pitchFamily="34" charset="0"/>
                <a:cs typeface="Verdana" pitchFamily="34" charset="0"/>
              </a:rPr>
              <a:t/>
            </a:r>
            <a:br>
              <a:rPr lang="de-DE" sz="2000" dirty="0">
                <a:latin typeface="Verdana" pitchFamily="34" charset="0"/>
                <a:ea typeface="Verdana" pitchFamily="34" charset="0"/>
                <a:cs typeface="Verdana" pitchFamily="34" charset="0"/>
              </a:rPr>
            </a:br>
            <a:r>
              <a:rPr lang="de-DE" altLang="de-DE" sz="2000" i="1" dirty="0">
                <a:latin typeface="Verdana" pitchFamily="34" charset="0"/>
                <a:ea typeface="Verdana" pitchFamily="34" charset="0"/>
                <a:cs typeface="Verdana" pitchFamily="34" charset="0"/>
              </a:rPr>
              <a:t>Beispiel:</a:t>
            </a:r>
            <a:r>
              <a:rPr lang="de-DE" sz="2000" dirty="0">
                <a:latin typeface="Verdana" pitchFamily="34" charset="0"/>
                <a:ea typeface="Verdana" pitchFamily="34" charset="0"/>
                <a:cs typeface="Verdana" pitchFamily="34" charset="0"/>
              </a:rPr>
              <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	</a:t>
            </a:r>
            <a:r>
              <a:rPr lang="de-DE" sz="2000" dirty="0" err="1">
                <a:solidFill>
                  <a:srgbClr val="00B050"/>
                </a:solidFill>
                <a:latin typeface="Verdana" pitchFamily="34" charset="0"/>
                <a:ea typeface="Verdana" pitchFamily="34" charset="0"/>
                <a:cs typeface="Verdana" pitchFamily="34" charset="0"/>
              </a:rPr>
              <a:t>Canadian</a:t>
            </a:r>
            <a:r>
              <a:rPr lang="de-DE" sz="2000" dirty="0">
                <a:solidFill>
                  <a:srgbClr val="00B050"/>
                </a:solidFill>
                <a:latin typeface="Verdana" pitchFamily="34" charset="0"/>
                <a:ea typeface="Verdana" pitchFamily="34" charset="0"/>
                <a:cs typeface="Verdana" pitchFamily="34" charset="0"/>
              </a:rPr>
              <a:t> </a:t>
            </a:r>
            <a:r>
              <a:rPr lang="de-DE" sz="2000" dirty="0" err="1">
                <a:solidFill>
                  <a:srgbClr val="00B050"/>
                </a:solidFill>
                <a:latin typeface="Verdana" pitchFamily="34" charset="0"/>
                <a:ea typeface="Verdana" pitchFamily="34" charset="0"/>
                <a:cs typeface="Verdana" pitchFamily="34" charset="0"/>
              </a:rPr>
              <a:t>Committee</a:t>
            </a:r>
            <a:r>
              <a:rPr lang="de-DE" sz="2000" dirty="0">
                <a:solidFill>
                  <a:srgbClr val="00B050"/>
                </a:solidFill>
                <a:latin typeface="Verdana" pitchFamily="34" charset="0"/>
                <a:ea typeface="Verdana" pitchFamily="34" charset="0"/>
                <a:cs typeface="Verdana" pitchFamily="34" charset="0"/>
              </a:rPr>
              <a:t> on MARC</a:t>
            </a:r>
            <a:br>
              <a:rPr lang="de-DE" sz="2000" dirty="0">
                <a:solidFill>
                  <a:srgbClr val="00B050"/>
                </a:solidFill>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	(Ein gemeinsames Komitee von </a:t>
            </a:r>
            <a:r>
              <a:rPr lang="de-DE" sz="2000" dirty="0" err="1">
                <a:latin typeface="Verdana" pitchFamily="34" charset="0"/>
                <a:ea typeface="Verdana" pitchFamily="34" charset="0"/>
                <a:cs typeface="Verdana" pitchFamily="34" charset="0"/>
              </a:rPr>
              <a:t>Asted</a:t>
            </a:r>
            <a:r>
              <a:rPr lang="de-DE" sz="2000" dirty="0">
                <a:latin typeface="Verdana" pitchFamily="34" charset="0"/>
                <a:ea typeface="Verdana" pitchFamily="34" charset="0"/>
                <a:cs typeface="Verdana" pitchFamily="34" charset="0"/>
              </a:rPr>
              <a:t>, der </a:t>
            </a:r>
            <a:r>
              <a:rPr lang="de-DE" sz="2000" dirty="0" smtClean="0">
                <a:latin typeface="Verdana" pitchFamily="34" charset="0"/>
                <a:ea typeface="Verdana" pitchFamily="34" charset="0"/>
                <a:cs typeface="Verdana" pitchFamily="34" charset="0"/>
              </a:rPr>
              <a:t>	</a:t>
            </a:r>
            <a:r>
              <a:rPr lang="de-DE" sz="2000" dirty="0" err="1" smtClean="0">
                <a:latin typeface="Verdana" pitchFamily="34" charset="0"/>
                <a:ea typeface="Verdana" pitchFamily="34" charset="0"/>
                <a:cs typeface="Verdana" pitchFamily="34" charset="0"/>
              </a:rPr>
              <a:t>Canadian</a:t>
            </a:r>
            <a:r>
              <a:rPr lang="de-DE" sz="2000" dirty="0" smtClean="0">
                <a:latin typeface="Verdana" pitchFamily="34" charset="0"/>
                <a:ea typeface="Verdana" pitchFamily="34" charset="0"/>
                <a:cs typeface="Verdana" pitchFamily="34" charset="0"/>
              </a:rPr>
              <a:t> Library </a:t>
            </a:r>
            <a:r>
              <a:rPr lang="de-DE" sz="2000" dirty="0" err="1" smtClean="0">
                <a:latin typeface="Verdana" pitchFamily="34" charset="0"/>
                <a:ea typeface="Verdana" pitchFamily="34" charset="0"/>
                <a:cs typeface="Verdana" pitchFamily="34" charset="0"/>
              </a:rPr>
              <a:t>Association</a:t>
            </a:r>
            <a:r>
              <a:rPr lang="de-DE" sz="2000" dirty="0">
                <a:latin typeface="Verdana" pitchFamily="34" charset="0"/>
                <a:ea typeface="Verdana" pitchFamily="34" charset="0"/>
                <a:cs typeface="Verdana" pitchFamily="34" charset="0"/>
              </a:rPr>
              <a:t>, Library </a:t>
            </a:r>
            <a:r>
              <a:rPr lang="de-DE" sz="2000" dirty="0" err="1">
                <a:latin typeface="Verdana" pitchFamily="34" charset="0"/>
                <a:ea typeface="Verdana" pitchFamily="34" charset="0"/>
                <a:cs typeface="Verdana" pitchFamily="34" charset="0"/>
              </a:rPr>
              <a:t>and</a:t>
            </a:r>
            <a:r>
              <a:rPr lang="de-DE" sz="2000" dirty="0">
                <a:latin typeface="Verdana" pitchFamily="34" charset="0"/>
                <a:ea typeface="Verdana" pitchFamily="34" charset="0"/>
                <a:cs typeface="Verdana" pitchFamily="34" charset="0"/>
              </a:rPr>
              <a:t> Archives </a:t>
            </a:r>
            <a:r>
              <a:rPr lang="de-DE" sz="2000" dirty="0" smtClean="0">
                <a:latin typeface="Verdana" pitchFamily="34" charset="0"/>
                <a:ea typeface="Verdana" pitchFamily="34" charset="0"/>
                <a:cs typeface="Verdana" pitchFamily="34" charset="0"/>
              </a:rPr>
              <a:t>	Canada</a:t>
            </a:r>
            <a:r>
              <a:rPr lang="de-DE" sz="2000" dirty="0">
                <a:latin typeface="Verdana" pitchFamily="34" charset="0"/>
                <a:ea typeface="Verdana" pitchFamily="34" charset="0"/>
                <a:cs typeface="Verdana" pitchFamily="34" charset="0"/>
              </a:rPr>
              <a:t>, A-G </a:t>
            </a:r>
            <a:r>
              <a:rPr lang="de-DE" sz="2000" dirty="0" smtClean="0">
                <a:latin typeface="Verdana" pitchFamily="34" charset="0"/>
                <a:ea typeface="Verdana" pitchFamily="34" charset="0"/>
                <a:cs typeface="Verdana" pitchFamily="34" charset="0"/>
              </a:rPr>
              <a:t>Canada </a:t>
            </a:r>
            <a:r>
              <a:rPr lang="de-DE" sz="2000" dirty="0">
                <a:latin typeface="Verdana" pitchFamily="34" charset="0"/>
                <a:ea typeface="Verdana" pitchFamily="34" charset="0"/>
                <a:cs typeface="Verdana" pitchFamily="34" charset="0"/>
              </a:rPr>
              <a:t>und </a:t>
            </a:r>
            <a:r>
              <a:rPr lang="de-DE" sz="2000" dirty="0" smtClean="0">
                <a:latin typeface="Verdana" pitchFamily="34" charset="0"/>
                <a:ea typeface="Verdana" pitchFamily="34" charset="0"/>
                <a:cs typeface="Verdana" pitchFamily="34" charset="0"/>
              </a:rPr>
              <a:t>dem </a:t>
            </a:r>
            <a:r>
              <a:rPr lang="de-DE" sz="2000" dirty="0" err="1" smtClean="0">
                <a:latin typeface="Verdana" pitchFamily="34" charset="0"/>
                <a:ea typeface="Verdana" pitchFamily="34" charset="0"/>
                <a:cs typeface="Verdana" pitchFamily="34" charset="0"/>
              </a:rPr>
              <a:t>Bureau</a:t>
            </a:r>
            <a:r>
              <a:rPr lang="de-DE" sz="2000" dirty="0" smtClean="0">
                <a:latin typeface="Verdana" pitchFamily="34" charset="0"/>
                <a:ea typeface="Verdana" pitchFamily="34" charset="0"/>
                <a:cs typeface="Verdana" pitchFamily="34" charset="0"/>
              </a:rPr>
              <a:t> </a:t>
            </a:r>
            <a:r>
              <a:rPr lang="de-DE" sz="2000" dirty="0" err="1">
                <a:latin typeface="Verdana" pitchFamily="34" charset="0"/>
                <a:ea typeface="Verdana" pitchFamily="34" charset="0"/>
                <a:cs typeface="Verdana" pitchFamily="34" charset="0"/>
              </a:rPr>
              <a:t>of</a:t>
            </a:r>
            <a:r>
              <a:rPr lang="de-DE" sz="2000" dirty="0">
                <a:latin typeface="Verdana" pitchFamily="34" charset="0"/>
                <a:ea typeface="Verdana" pitchFamily="34" charset="0"/>
                <a:cs typeface="Verdana" pitchFamily="34" charset="0"/>
              </a:rPr>
              <a:t> </a:t>
            </a:r>
            <a:r>
              <a:rPr lang="de-DE" sz="2000" dirty="0" err="1">
                <a:latin typeface="Verdana" pitchFamily="34" charset="0"/>
                <a:ea typeface="Verdana" pitchFamily="34" charset="0"/>
                <a:cs typeface="Verdana" pitchFamily="34" charset="0"/>
              </a:rPr>
              <a:t>Canadian</a:t>
            </a:r>
            <a:r>
              <a:rPr lang="de-DE" sz="2000" dirty="0">
                <a:latin typeface="Verdana" pitchFamily="34" charset="0"/>
                <a:ea typeface="Verdana" pitchFamily="34" charset="0"/>
                <a:cs typeface="Verdana" pitchFamily="34" charset="0"/>
              </a:rPr>
              <a:t> </a:t>
            </a:r>
            <a:r>
              <a:rPr lang="de-DE" sz="2000" dirty="0" smtClean="0">
                <a:latin typeface="Verdana" pitchFamily="34" charset="0"/>
                <a:ea typeface="Verdana" pitchFamily="34" charset="0"/>
                <a:cs typeface="Verdana" pitchFamily="34" charset="0"/>
              </a:rPr>
              <a:t>	</a:t>
            </a:r>
            <a:r>
              <a:rPr lang="de-DE" sz="2000" dirty="0" err="1" smtClean="0">
                <a:latin typeface="Verdana" pitchFamily="34" charset="0"/>
                <a:ea typeface="Verdana" pitchFamily="34" charset="0"/>
                <a:cs typeface="Verdana" pitchFamily="34" charset="0"/>
              </a:rPr>
              <a:t>Archivists</a:t>
            </a:r>
            <a:r>
              <a:rPr lang="de-DE" sz="2000" dirty="0">
                <a:latin typeface="Verdana" pitchFamily="34" charset="0"/>
                <a:ea typeface="Verdana" pitchFamily="34" charset="0"/>
                <a:cs typeface="Verdana" pitchFamily="34" charset="0"/>
              </a:rPr>
              <a:t>)</a:t>
            </a:r>
          </a:p>
          <a:p>
            <a:pPr marL="0" indent="0">
              <a:buNone/>
            </a:pPr>
            <a:endParaRPr lang="de-DE" sz="2000" dirty="0">
              <a:latin typeface="Verdana" pitchFamily="34" charset="0"/>
              <a:ea typeface="Verdana" pitchFamily="34" charset="0"/>
              <a:cs typeface="Verdana" pitchFamily="34" charset="0"/>
            </a:endParaRPr>
          </a:p>
          <a:p>
            <a:pPr marL="0" indent="0">
              <a:buNone/>
            </a:pPr>
            <a:endParaRPr lang="de-DE" dirty="0"/>
          </a:p>
        </p:txBody>
      </p:sp>
    </p:spTree>
    <p:extLst>
      <p:ext uri="{BB962C8B-B14F-4D97-AF65-F5344CB8AC3E}">
        <p14:creationId xmlns:p14="http://schemas.microsoft.com/office/powerpoint/2010/main" val="2710586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de-DE" sz="3200" dirty="0">
                <a:latin typeface="Verdana" pitchFamily="34" charset="0"/>
                <a:ea typeface="Verdana" pitchFamily="34" charset="0"/>
                <a:cs typeface="Verdana" pitchFamily="34" charset="0"/>
              </a:rPr>
              <a:t>Gemeinsame Komitees, Kommissionen etc</a:t>
            </a:r>
            <a:r>
              <a:rPr lang="de-DE" sz="3200" dirty="0" smtClean="0">
                <a:latin typeface="Verdana" pitchFamily="34" charset="0"/>
                <a:ea typeface="Verdana" pitchFamily="34" charset="0"/>
                <a:cs typeface="Verdana" pitchFamily="34" charset="0"/>
              </a:rPr>
              <a:t>. - 2 -</a:t>
            </a:r>
            <a:endParaRPr lang="de-DE" sz="3200" dirty="0">
              <a:latin typeface="Verdana" pitchFamily="34" charset="0"/>
              <a:ea typeface="Verdana" pitchFamily="34" charset="0"/>
              <a:cs typeface="Verdana" pitchFamily="34" charset="0"/>
            </a:endParaRPr>
          </a:p>
        </p:txBody>
      </p:sp>
      <p:sp>
        <p:nvSpPr>
          <p:cNvPr id="3" name="Inhaltsplatzhalter 2"/>
          <p:cNvSpPr>
            <a:spLocks noGrp="1"/>
          </p:cNvSpPr>
          <p:nvPr>
            <p:ph type="body" sz="quarter" idx="13"/>
          </p:nvPr>
        </p:nvSpPr>
        <p:spPr/>
        <p:txBody>
          <a:bodyPr/>
          <a:lstStyle/>
          <a:p>
            <a:pPr marL="0" indent="0">
              <a:buNone/>
            </a:pPr>
            <a:r>
              <a:rPr lang="de-AT" sz="2000" b="1" dirty="0">
                <a:latin typeface="Verdana" pitchFamily="34" charset="0"/>
                <a:ea typeface="Verdana" pitchFamily="34" charset="0"/>
                <a:cs typeface="Verdana" pitchFamily="34" charset="0"/>
              </a:rPr>
              <a:t>Name der übergeordneten Körperschaften wird weggelassen,</a:t>
            </a:r>
            <a:r>
              <a:rPr lang="de-AT" sz="2000" dirty="0">
                <a:latin typeface="Verdana" pitchFamily="34" charset="0"/>
                <a:ea typeface="Verdana" pitchFamily="34" charset="0"/>
                <a:cs typeface="Verdana" pitchFamily="34" charset="0"/>
              </a:rPr>
              <a:t> wenn diese innerhalb oder am Ende des Namens steht, und wenn der Name der gemeinsamen Einheit ohne sie unverwechselbar ist</a:t>
            </a:r>
            <a:r>
              <a:rPr lang="de-AT" sz="2000" dirty="0" smtClean="0">
                <a:latin typeface="Verdana" pitchFamily="34" charset="0"/>
                <a:ea typeface="Verdana" pitchFamily="34" charset="0"/>
                <a:cs typeface="Verdana" pitchFamily="34" charset="0"/>
              </a:rPr>
              <a:t>.</a:t>
            </a:r>
          </a:p>
          <a:p>
            <a:pPr marL="0" indent="0">
              <a:buNone/>
            </a:pPr>
            <a:r>
              <a:rPr lang="de-AT" sz="2000" dirty="0" smtClean="0">
                <a:latin typeface="Verdana" pitchFamily="34" charset="0"/>
                <a:ea typeface="Verdana" pitchFamily="34" charset="0"/>
                <a:cs typeface="Verdana" pitchFamily="34" charset="0"/>
              </a:rPr>
              <a:t> </a:t>
            </a:r>
            <a:r>
              <a:rPr lang="de-DE" sz="2000" dirty="0" smtClean="0">
                <a:latin typeface="Verdana" pitchFamily="34" charset="0"/>
                <a:ea typeface="Verdana" pitchFamily="34" charset="0"/>
                <a:cs typeface="Verdana" pitchFamily="34" charset="0"/>
              </a:rPr>
              <a:t>(RDA 11.2.2.16</a:t>
            </a:r>
            <a:r>
              <a:rPr lang="de-DE" sz="2000" dirty="0">
                <a:latin typeface="Verdana" pitchFamily="34" charset="0"/>
                <a:ea typeface="Verdana" pitchFamily="34" charset="0"/>
                <a:cs typeface="Verdana" pitchFamily="34" charset="0"/>
              </a:rPr>
              <a:t>)</a:t>
            </a:r>
            <a:br>
              <a:rPr lang="de-DE" sz="2000" dirty="0">
                <a:latin typeface="Verdana" pitchFamily="34" charset="0"/>
                <a:ea typeface="Verdana" pitchFamily="34" charset="0"/>
                <a:cs typeface="Verdana" pitchFamily="34" charset="0"/>
              </a:rPr>
            </a:br>
            <a:r>
              <a:rPr lang="de-DE" altLang="de-DE" sz="2000" i="1" dirty="0">
                <a:latin typeface="Verdana" pitchFamily="34" charset="0"/>
                <a:ea typeface="Verdana" pitchFamily="34" charset="0"/>
                <a:cs typeface="Verdana" pitchFamily="34" charset="0"/>
              </a:rPr>
              <a:t>Beispiel:</a:t>
            </a:r>
            <a:br>
              <a:rPr lang="de-DE" altLang="de-DE" sz="2000" i="1" dirty="0">
                <a:latin typeface="Verdana" pitchFamily="34" charset="0"/>
                <a:ea typeface="Verdana" pitchFamily="34" charset="0"/>
                <a:cs typeface="Verdana" pitchFamily="34" charset="0"/>
              </a:rPr>
            </a:br>
            <a:r>
              <a:rPr lang="de-DE" altLang="de-DE" sz="2000" i="1" dirty="0">
                <a:latin typeface="Verdana" pitchFamily="34" charset="0"/>
                <a:ea typeface="Verdana" pitchFamily="34" charset="0"/>
                <a:cs typeface="Verdana" pitchFamily="34" charset="0"/>
              </a:rPr>
              <a:t>	</a:t>
            </a:r>
            <a:r>
              <a:rPr lang="en-US" sz="2000" dirty="0">
                <a:latin typeface="Verdana" pitchFamily="34" charset="0"/>
                <a:ea typeface="Verdana" pitchFamily="34" charset="0"/>
                <a:cs typeface="Verdana" pitchFamily="34" charset="0"/>
              </a:rPr>
              <a:t> </a:t>
            </a:r>
            <a:r>
              <a:rPr lang="en-US" sz="2000" dirty="0">
                <a:solidFill>
                  <a:srgbClr val="00B050"/>
                </a:solidFill>
                <a:latin typeface="Verdana" pitchFamily="34" charset="0"/>
                <a:ea typeface="Verdana" pitchFamily="34" charset="0"/>
                <a:cs typeface="Verdana" pitchFamily="34" charset="0"/>
              </a:rPr>
              <a:t>Joint Committee on Insulator Standards</a:t>
            </a:r>
            <a:br>
              <a:rPr lang="en-US" sz="2000" dirty="0">
                <a:solidFill>
                  <a:srgbClr val="00B050"/>
                </a:solidFill>
                <a:latin typeface="Verdana" pitchFamily="34" charset="0"/>
                <a:ea typeface="Verdana" pitchFamily="34" charset="0"/>
                <a:cs typeface="Verdana" pitchFamily="34" charset="0"/>
              </a:rPr>
            </a:br>
            <a:r>
              <a:rPr lang="en-US" sz="2000" dirty="0">
                <a:latin typeface="Verdana" pitchFamily="34" charset="0"/>
                <a:ea typeface="Verdana" pitchFamily="34" charset="0"/>
                <a:cs typeface="Verdana" pitchFamily="34" charset="0"/>
              </a:rPr>
              <a:t>	(Name: Joint Committee on Insulator </a:t>
            </a:r>
            <a:r>
              <a:rPr lang="en-US" sz="2000" dirty="0" smtClean="0">
                <a:latin typeface="Verdana" pitchFamily="34" charset="0"/>
                <a:ea typeface="Verdana" pitchFamily="34" charset="0"/>
                <a:cs typeface="Verdana" pitchFamily="34" charset="0"/>
              </a:rPr>
              <a:t>Standards of 	the Edison Electric </a:t>
            </a:r>
            <a:r>
              <a:rPr lang="en-US" sz="2000" dirty="0">
                <a:latin typeface="Verdana" pitchFamily="34" charset="0"/>
                <a:ea typeface="Verdana" pitchFamily="34" charset="0"/>
                <a:cs typeface="Verdana" pitchFamily="34" charset="0"/>
              </a:rPr>
              <a:t>Institute and the National </a:t>
            </a:r>
            <a:r>
              <a:rPr lang="en-US" sz="2000" dirty="0" smtClean="0">
                <a:latin typeface="Verdana" pitchFamily="34" charset="0"/>
                <a:ea typeface="Verdana" pitchFamily="34" charset="0"/>
                <a:cs typeface="Verdana" pitchFamily="34" charset="0"/>
              </a:rPr>
              <a:t>	Electrical Manufacturers Association</a:t>
            </a:r>
            <a:r>
              <a:rPr lang="en-US" sz="2000" dirty="0">
                <a:latin typeface="Verdana" pitchFamily="34" charset="0"/>
                <a:ea typeface="Verdana" pitchFamily="34" charset="0"/>
                <a:cs typeface="Verdana" pitchFamily="34" charset="0"/>
              </a:rPr>
              <a:t>)</a:t>
            </a:r>
          </a:p>
          <a:p>
            <a:endParaRPr lang="de-DE" dirty="0"/>
          </a:p>
        </p:txBody>
      </p:sp>
    </p:spTree>
    <p:extLst>
      <p:ext uri="{BB962C8B-B14F-4D97-AF65-F5344CB8AC3E}">
        <p14:creationId xmlns:p14="http://schemas.microsoft.com/office/powerpoint/2010/main" val="2646440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457200" y="773832"/>
            <a:ext cx="8229600" cy="1503040"/>
          </a:xfrm>
        </p:spPr>
        <p:txBody>
          <a:bodyPr>
            <a:noAutofit/>
          </a:bodyPr>
          <a:lstStyle/>
          <a:p>
            <a:pPr algn="l"/>
            <a:r>
              <a:rPr lang="de-DE" sz="3200" dirty="0">
                <a:latin typeface="Verdana" pitchFamily="34" charset="0"/>
                <a:ea typeface="Verdana" pitchFamily="34" charset="0"/>
                <a:cs typeface="Verdana" pitchFamily="34" charset="0"/>
              </a:rPr>
              <a:t>Gebräuchliche Namen für nationale und lokale Einheiten von politischen Parteien der USA</a:t>
            </a:r>
          </a:p>
        </p:txBody>
      </p:sp>
      <p:sp>
        <p:nvSpPr>
          <p:cNvPr id="10" name="Inhaltsplatzhalter 9"/>
          <p:cNvSpPr>
            <a:spLocks noGrp="1"/>
          </p:cNvSpPr>
          <p:nvPr>
            <p:ph type="body" sz="quarter" idx="13"/>
          </p:nvPr>
        </p:nvSpPr>
        <p:spPr>
          <a:xfrm>
            <a:off x="468313" y="2492896"/>
            <a:ext cx="8207375" cy="3816424"/>
          </a:xfrm>
        </p:spPr>
        <p:txBody>
          <a:bodyPr>
            <a:normAutofit/>
          </a:bodyPr>
          <a:lstStyle/>
          <a:p>
            <a:endParaRPr lang="de-AT" sz="1800" dirty="0" smtClean="0"/>
          </a:p>
          <a:p>
            <a:pPr marL="0" indent="0">
              <a:buNone/>
            </a:pPr>
            <a:r>
              <a:rPr lang="de-AT" sz="2000" dirty="0" smtClean="0">
                <a:latin typeface="Verdana" pitchFamily="34" charset="0"/>
                <a:ea typeface="Verdana" pitchFamily="34" charset="0"/>
                <a:cs typeface="Verdana" pitchFamily="34" charset="0"/>
              </a:rPr>
              <a:t>Eine </a:t>
            </a:r>
            <a:r>
              <a:rPr lang="de-AT" sz="2000" dirty="0">
                <a:latin typeface="Verdana" pitchFamily="34" charset="0"/>
                <a:ea typeface="Verdana" pitchFamily="34" charset="0"/>
                <a:cs typeface="Verdana" pitchFamily="34" charset="0"/>
              </a:rPr>
              <a:t>nationale oder lokale Einheit einer politischen Partei der Vereinigten Staaten wird als </a:t>
            </a:r>
            <a:r>
              <a:rPr lang="de-AT" sz="2000" b="1" dirty="0">
                <a:latin typeface="Verdana" pitchFamily="34" charset="0"/>
                <a:ea typeface="Verdana" pitchFamily="34" charset="0"/>
                <a:cs typeface="Verdana" pitchFamily="34" charset="0"/>
              </a:rPr>
              <a:t>Unterabteilung der Partei </a:t>
            </a:r>
            <a:r>
              <a:rPr lang="de-AT" sz="2000" dirty="0">
                <a:latin typeface="Verdana" pitchFamily="34" charset="0"/>
                <a:ea typeface="Verdana" pitchFamily="34" charset="0"/>
                <a:cs typeface="Verdana" pitchFamily="34" charset="0"/>
              </a:rPr>
              <a:t>angesetzt. Jegliche Angabe des Namens der Partei oder des Staates bzw. des Ortes wird weggelassen. </a:t>
            </a:r>
            <a:r>
              <a:rPr lang="de-DE" sz="2000" dirty="0" smtClean="0">
                <a:latin typeface="Verdana" pitchFamily="34" charset="0"/>
                <a:ea typeface="Verdana" pitchFamily="34" charset="0"/>
                <a:cs typeface="Verdana" pitchFamily="34" charset="0"/>
              </a:rPr>
              <a:t>(RDA 11.2.2.17</a:t>
            </a:r>
            <a:r>
              <a:rPr lang="de-DE" sz="2000" dirty="0">
                <a:latin typeface="Verdana" pitchFamily="34" charset="0"/>
                <a:ea typeface="Verdana" pitchFamily="34" charset="0"/>
                <a:cs typeface="Verdana" pitchFamily="34" charset="0"/>
              </a:rPr>
              <a:t>)</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
            </a:r>
            <a:br>
              <a:rPr lang="de-DE" sz="2000" dirty="0">
                <a:latin typeface="Verdana" pitchFamily="34" charset="0"/>
                <a:ea typeface="Verdana" pitchFamily="34" charset="0"/>
                <a:cs typeface="Verdana" pitchFamily="34" charset="0"/>
              </a:rPr>
            </a:br>
            <a:r>
              <a:rPr lang="de-DE" altLang="de-DE" sz="2000" i="1" dirty="0" smtClean="0">
                <a:latin typeface="Verdana" pitchFamily="34" charset="0"/>
                <a:ea typeface="Verdana" pitchFamily="34" charset="0"/>
                <a:cs typeface="Verdana" pitchFamily="34" charset="0"/>
              </a:rPr>
              <a:t>Beispiel</a:t>
            </a:r>
            <a:r>
              <a:rPr lang="de-DE" altLang="de-DE" sz="2000" i="1" dirty="0">
                <a:latin typeface="Verdana" pitchFamily="34" charset="0"/>
                <a:ea typeface="Verdana" pitchFamily="34" charset="0"/>
                <a:cs typeface="Verdana" pitchFamily="34" charset="0"/>
              </a:rPr>
              <a:t>:</a:t>
            </a:r>
            <a:r>
              <a:rPr lang="de-DE" sz="2000" dirty="0">
                <a:latin typeface="Verdana" pitchFamily="34" charset="0"/>
                <a:ea typeface="Verdana" pitchFamily="34" charset="0"/>
                <a:cs typeface="Verdana" pitchFamily="34" charset="0"/>
              </a:rPr>
              <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	</a:t>
            </a:r>
            <a:r>
              <a:rPr lang="en-US" sz="2000" dirty="0">
                <a:solidFill>
                  <a:srgbClr val="00B050"/>
                </a:solidFill>
                <a:latin typeface="Verdana" pitchFamily="34" charset="0"/>
                <a:ea typeface="Verdana" pitchFamily="34" charset="0"/>
                <a:cs typeface="Verdana" pitchFamily="34" charset="0"/>
              </a:rPr>
              <a:t>Democratic Party (Mo.). State Committee </a:t>
            </a:r>
            <a:r>
              <a:rPr lang="en-US" sz="2000" dirty="0">
                <a:latin typeface="Verdana" pitchFamily="34" charset="0"/>
                <a:ea typeface="Verdana" pitchFamily="34" charset="0"/>
                <a:cs typeface="Verdana" pitchFamily="34" charset="0"/>
              </a:rPr>
              <a:t/>
            </a:r>
            <a:br>
              <a:rPr lang="en-US" sz="2000" dirty="0">
                <a:latin typeface="Verdana" pitchFamily="34" charset="0"/>
                <a:ea typeface="Verdana" pitchFamily="34" charset="0"/>
                <a:cs typeface="Verdana" pitchFamily="34" charset="0"/>
              </a:rPr>
            </a:br>
            <a:r>
              <a:rPr lang="en-US" sz="2000" dirty="0">
                <a:latin typeface="Verdana" pitchFamily="34" charset="0"/>
                <a:ea typeface="Verdana" pitchFamily="34" charset="0"/>
                <a:cs typeface="Verdana" pitchFamily="34" charset="0"/>
              </a:rPr>
              <a:t>	(Name: Missouri Democratic State Committee) </a:t>
            </a:r>
            <a:endParaRPr lang="en-US" sz="2000" dirty="0" smtClean="0">
              <a:latin typeface="Verdana" pitchFamily="34" charset="0"/>
              <a:ea typeface="Verdana" pitchFamily="34" charset="0"/>
              <a:cs typeface="Verdana" pitchFamily="34" charset="0"/>
            </a:endParaRPr>
          </a:p>
          <a:p>
            <a:pPr marL="0" indent="0">
              <a:buNone/>
            </a:pPr>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931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143000"/>
          </a:xfrm>
        </p:spPr>
        <p:txBody>
          <a:bodyPr>
            <a:normAutofit/>
          </a:bodyPr>
          <a:lstStyle/>
          <a:p>
            <a:r>
              <a:rPr lang="de-DE" sz="2400" dirty="0" smtClean="0">
                <a:latin typeface="Verdana" panose="020B0604030504040204" pitchFamily="34" charset="0"/>
              </a:rPr>
              <a:t>Was ist neu mit RDA?</a:t>
            </a:r>
            <a:br>
              <a:rPr lang="de-DE" sz="2400" dirty="0" smtClean="0">
                <a:latin typeface="Verdana" panose="020B0604030504040204" pitchFamily="34" charset="0"/>
              </a:rPr>
            </a:br>
            <a:r>
              <a:rPr lang="de-DE" sz="2000" dirty="0" smtClean="0">
                <a:latin typeface="Verdana" panose="020B0604030504040204" pitchFamily="34" charset="0"/>
              </a:rPr>
              <a:t>(im Bereich untergeordnete Körperschaften)</a:t>
            </a:r>
            <a:endParaRPr lang="de-DE" sz="2000" dirty="0">
              <a:latin typeface="Verdana" panose="020B0604030504040204" pitchFamily="34" charset="0"/>
            </a:endParaRPr>
          </a:p>
        </p:txBody>
      </p:sp>
      <p:sp>
        <p:nvSpPr>
          <p:cNvPr id="8" name="Textplatzhalter 7"/>
          <p:cNvSpPr>
            <a:spLocks noGrp="1"/>
          </p:cNvSpPr>
          <p:nvPr>
            <p:ph type="body" sz="quarter" idx="13"/>
          </p:nvPr>
        </p:nvSpPr>
        <p:spPr/>
        <p:txBody>
          <a:bodyPr/>
          <a:lstStyle/>
          <a:p>
            <a:endParaRPr lang="de-DE"/>
          </a:p>
        </p:txBody>
      </p:sp>
      <p:graphicFrame>
        <p:nvGraphicFramePr>
          <p:cNvPr id="5" name="Inhaltsplatzhalter 4"/>
          <p:cNvGraphicFramePr>
            <a:graphicFrameLocks noGrp="1"/>
          </p:cNvGraphicFramePr>
          <p:nvPr>
            <p:ph idx="4294967295"/>
            <p:extLst>
              <p:ext uri="{D42A27DB-BD31-4B8C-83A1-F6EECF244321}">
                <p14:modId xmlns:p14="http://schemas.microsoft.com/office/powerpoint/2010/main" val="2009557573"/>
              </p:ext>
            </p:extLst>
          </p:nvPr>
        </p:nvGraphicFramePr>
        <p:xfrm>
          <a:off x="467544" y="1196752"/>
          <a:ext cx="8229600" cy="51003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de-DE" sz="1400" dirty="0" smtClean="0">
                          <a:latin typeface="Verdana" panose="020B0604030504040204" pitchFamily="34" charset="0"/>
                        </a:rPr>
                        <a:t>RAK / GND-Übergangsregeln</a:t>
                      </a:r>
                      <a:endParaRPr lang="de-DE" sz="1400" dirty="0">
                        <a:latin typeface="Verdana" panose="020B0604030504040204" pitchFamily="34" charset="0"/>
                      </a:endParaRPr>
                    </a:p>
                  </a:txBody>
                  <a:tcPr/>
                </a:tc>
                <a:tc>
                  <a:txBody>
                    <a:bodyPr/>
                    <a:lstStyle/>
                    <a:p>
                      <a:pPr algn="ctr"/>
                      <a:r>
                        <a:rPr lang="de-DE" sz="1400" dirty="0" smtClean="0">
                          <a:latin typeface="Verdana" panose="020B0604030504040204" pitchFamily="34" charset="0"/>
                        </a:rPr>
                        <a:t>RDA</a:t>
                      </a:r>
                      <a:endParaRPr lang="de-DE" sz="1400" dirty="0">
                        <a:latin typeface="Verdana" panose="020B0604030504040204" pitchFamily="34" charset="0"/>
                      </a:endParaRPr>
                    </a:p>
                  </a:txBody>
                  <a:tcPr/>
                </a:tc>
              </a:tr>
              <a:tr h="370840">
                <a:tc gridSpan="2">
                  <a:txBody>
                    <a:bodyPr/>
                    <a:lstStyle/>
                    <a:p>
                      <a:pPr algn="ctr"/>
                      <a:r>
                        <a:rPr lang="de-DE" sz="1400" dirty="0" smtClean="0">
                          <a:latin typeface="Verdana" panose="020B0604030504040204" pitchFamily="34" charset="0"/>
                        </a:rPr>
                        <a:t>Selbständig/unselbständig</a:t>
                      </a:r>
                      <a:endParaRPr lang="de-DE" sz="1400" dirty="0">
                        <a:latin typeface="Verdana" panose="020B0604030504040204" pitchFamily="34" charset="0"/>
                      </a:endParaRPr>
                    </a:p>
                  </a:txBody>
                  <a:tcPr/>
                </a:tc>
                <a:tc hMerge="1">
                  <a:txBody>
                    <a:bodyPr/>
                    <a:lstStyle/>
                    <a:p>
                      <a:endParaRPr lang="de-DE" dirty="0"/>
                    </a:p>
                  </a:txBody>
                  <a:tcPr/>
                </a:tc>
              </a:tr>
              <a:tr h="370840">
                <a:tc>
                  <a:txBody>
                    <a:bodyPr/>
                    <a:lstStyle/>
                    <a:p>
                      <a:r>
                        <a:rPr lang="de-DE" sz="1400" dirty="0" smtClean="0">
                          <a:latin typeface="Verdana" panose="020B0604030504040204" pitchFamily="34" charset="0"/>
                        </a:rPr>
                        <a:t>GND-ÜR</a:t>
                      </a:r>
                      <a:r>
                        <a:rPr lang="de-DE" sz="1400" baseline="0" dirty="0" smtClean="0">
                          <a:latin typeface="Verdana" panose="020B0604030504040204" pitchFamily="34" charset="0"/>
                        </a:rPr>
                        <a:t> K12</a:t>
                      </a:r>
                      <a:r>
                        <a:rPr lang="de-DE" sz="1400" dirty="0" smtClean="0">
                          <a:latin typeface="Verdana" panose="020B0604030504040204" pitchFamily="34" charset="0"/>
                        </a:rPr>
                        <a:t>:</a:t>
                      </a:r>
                    </a:p>
                    <a:p>
                      <a:r>
                        <a:rPr lang="de-DE" sz="1400" kern="1200" dirty="0" smtClean="0">
                          <a:solidFill>
                            <a:schemeClr val="dk1"/>
                          </a:solidFill>
                          <a:effectLst/>
                          <a:latin typeface="Verdana" pitchFamily="34" charset="0"/>
                          <a:ea typeface="Verdana" pitchFamily="34" charset="0"/>
                          <a:cs typeface="Verdana" pitchFamily="34" charset="0"/>
                        </a:rPr>
                        <a:t>Ist im Namen der Körperschaft der vollständige Name der ihr übergeordneten Körperschaft enthalten, wird der Name der übergeordneten Körperschaft herausgelöst. Treffen für den verbliebenen Namen oben genannte Kriterien zu, wird der verbliebene Name als bevorzugter Name in unselbstständiger Form erfasst.</a:t>
                      </a:r>
                    </a:p>
                    <a:p>
                      <a:endParaRPr lang="de-DE" sz="1400" kern="1200" dirty="0" smtClean="0">
                        <a:solidFill>
                          <a:schemeClr val="dk1"/>
                        </a:solidFill>
                        <a:effectLst/>
                        <a:latin typeface="Verdana" pitchFamily="34" charset="0"/>
                        <a:ea typeface="Verdana" pitchFamily="34" charset="0"/>
                        <a:cs typeface="Verdana" pitchFamily="34" charset="0"/>
                      </a:endParaRPr>
                    </a:p>
                    <a:p>
                      <a:r>
                        <a:rPr lang="de-DE" sz="1400" kern="1200" dirty="0" smtClean="0">
                          <a:solidFill>
                            <a:schemeClr val="dk1"/>
                          </a:solidFill>
                          <a:effectLst/>
                          <a:latin typeface="Verdana" pitchFamily="34" charset="0"/>
                          <a:ea typeface="Verdana" pitchFamily="34" charset="0"/>
                          <a:cs typeface="Verdana" pitchFamily="34" charset="0"/>
                        </a:rPr>
                        <a:t>Körperschaften, die einer Gebietskörperschaft</a:t>
                      </a:r>
                      <a:r>
                        <a:rPr lang="de-AT" sz="1400" b="0" i="0" u="none" strike="noStrike" kern="1200" baseline="0" dirty="0" smtClean="0">
                          <a:solidFill>
                            <a:schemeClr val="dk1"/>
                          </a:solidFill>
                          <a:latin typeface="Verdana" pitchFamily="34" charset="0"/>
                          <a:ea typeface="Verdana" pitchFamily="34" charset="0"/>
                          <a:cs typeface="Verdana" pitchFamily="34" charset="0"/>
                        </a:rPr>
                        <a:t>/Religionsgemeinschaft oder einem Organ einer Gebietskörperschaft/Religionsgemeinschaft untergeordnet sind, die aber selbst kein Organ sind, d. h. keine exekutiven, legislativen, administrativen, richterlichen, informativen, diplomatischen oder militärischen Funktionen ausüben, werden analog behandelt. </a:t>
                      </a:r>
                    </a:p>
                  </a:txBody>
                  <a:tcPr/>
                </a:tc>
                <a:tc>
                  <a:txBody>
                    <a:bodyPr/>
                    <a:lstStyle/>
                    <a:p>
                      <a:r>
                        <a:rPr lang="de-DE" sz="1400" kern="1200" dirty="0" smtClean="0">
                          <a:solidFill>
                            <a:schemeClr val="dk1"/>
                          </a:solidFill>
                          <a:effectLst/>
                          <a:latin typeface="Verdana" pitchFamily="34" charset="0"/>
                          <a:ea typeface="Verdana" pitchFamily="34" charset="0"/>
                          <a:cs typeface="Verdana" pitchFamily="34" charset="0"/>
                        </a:rPr>
                        <a:t>Unterteilung in Typen mit eigenen Regeln. </a:t>
                      </a:r>
                    </a:p>
                    <a:p>
                      <a:r>
                        <a:rPr lang="de-DE" sz="1400" kern="1200" dirty="0" smtClean="0">
                          <a:solidFill>
                            <a:schemeClr val="dk1"/>
                          </a:solidFill>
                          <a:effectLst/>
                          <a:latin typeface="Verdana" pitchFamily="34" charset="0"/>
                          <a:ea typeface="Verdana" pitchFamily="34" charset="0"/>
                          <a:cs typeface="Verdana" pitchFamily="34" charset="0"/>
                        </a:rPr>
                        <a:t>In der Regel gilt RDA 11.2.2.14: </a:t>
                      </a:r>
                    </a:p>
                    <a:p>
                      <a:r>
                        <a:rPr lang="de-DE" sz="1400" kern="1200" dirty="0" smtClean="0">
                          <a:solidFill>
                            <a:schemeClr val="dk1"/>
                          </a:solidFill>
                          <a:effectLst/>
                          <a:latin typeface="Verdana" pitchFamily="34" charset="0"/>
                          <a:ea typeface="Verdana" pitchFamily="34" charset="0"/>
                          <a:cs typeface="Verdana" pitchFamily="34" charset="0"/>
                        </a:rPr>
                        <a:t>Beim Bilden des Bevorzugten Namens wird der Name der Überordnung in substantivierter Form oder in Abkürzungsform aus dem Namen der Unterordnung herausgelöst</a:t>
                      </a:r>
                      <a:r>
                        <a:rPr lang="de-DE" sz="1800" kern="1200" dirty="0" smtClean="0">
                          <a:solidFill>
                            <a:schemeClr val="dk1"/>
                          </a:solidFill>
                          <a:effectLst/>
                          <a:latin typeface="+mn-lt"/>
                          <a:ea typeface="+mn-ea"/>
                          <a:cs typeface="+mn-cs"/>
                        </a:rPr>
                        <a:t>.</a:t>
                      </a:r>
                    </a:p>
                    <a:p>
                      <a:endParaRPr lang="de-DE" sz="1400" dirty="0" smtClean="0">
                        <a:latin typeface="Verdana" panose="020B0604030504040204" pitchFamily="34" charset="0"/>
                      </a:endParaRPr>
                    </a:p>
                    <a:p>
                      <a:endParaRPr lang="de-DE" sz="1400" kern="1200" dirty="0" smtClean="0">
                        <a:solidFill>
                          <a:schemeClr val="dk1"/>
                        </a:solidFill>
                        <a:effectLst/>
                        <a:latin typeface="Verdana" pitchFamily="34" charset="0"/>
                        <a:ea typeface="Verdana" pitchFamily="34" charset="0"/>
                        <a:cs typeface="Verdana" pitchFamily="34" charset="0"/>
                      </a:endParaRPr>
                    </a:p>
                    <a:p>
                      <a:r>
                        <a:rPr lang="de-DE" sz="1400" kern="1200" dirty="0" smtClean="0">
                          <a:solidFill>
                            <a:schemeClr val="dk1"/>
                          </a:solidFill>
                          <a:effectLst/>
                          <a:latin typeface="Verdana" pitchFamily="34" charset="0"/>
                          <a:ea typeface="Verdana" pitchFamily="34" charset="0"/>
                          <a:cs typeface="Verdana" pitchFamily="34" charset="0"/>
                        </a:rPr>
                        <a:t>RDA 11.2.2.13, ERL 2:</a:t>
                      </a:r>
                    </a:p>
                    <a:p>
                      <a:r>
                        <a:rPr lang="de-DE" sz="1400" kern="1200" dirty="0" smtClean="0">
                          <a:solidFill>
                            <a:schemeClr val="dk1"/>
                          </a:solidFill>
                          <a:effectLst/>
                          <a:latin typeface="Verdana" pitchFamily="34" charset="0"/>
                          <a:ea typeface="Verdana" pitchFamily="34" charset="0"/>
                          <a:cs typeface="Verdana" pitchFamily="34" charset="0"/>
                        </a:rPr>
                        <a:t>Körperschaften, die Gebietskörperschaften unterstellt sind und die in ihrem Namen den Namen der übergeordneten Gebietskörperschaft in irgendeiner Form enthalten, werden selbstständig erfasst </a:t>
                      </a:r>
                    </a:p>
                    <a:p>
                      <a:endParaRPr lang="de-DE" sz="1400" dirty="0">
                        <a:latin typeface="Verdana" panose="020B0604030504040204" pitchFamily="34" charset="0"/>
                      </a:endParaRPr>
                    </a:p>
                  </a:txBody>
                  <a:tcPr/>
                </a:tc>
              </a:tr>
            </a:tbl>
          </a:graphicData>
        </a:graphic>
      </p:graphicFrame>
    </p:spTree>
    <p:extLst>
      <p:ext uri="{BB962C8B-B14F-4D97-AF65-F5344CB8AC3E}">
        <p14:creationId xmlns:p14="http://schemas.microsoft.com/office/powerpoint/2010/main" val="2138711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143000"/>
          </a:xfrm>
        </p:spPr>
        <p:txBody>
          <a:bodyPr>
            <a:normAutofit/>
          </a:bodyPr>
          <a:lstStyle/>
          <a:p>
            <a:r>
              <a:rPr lang="de-DE" sz="2400" dirty="0" smtClean="0">
                <a:latin typeface="Verdana" panose="020B0604030504040204" pitchFamily="34" charset="0"/>
              </a:rPr>
              <a:t>Was ist neu mit RDA?</a:t>
            </a:r>
            <a:br>
              <a:rPr lang="de-DE" sz="2400" dirty="0" smtClean="0">
                <a:latin typeface="Verdana" panose="020B0604030504040204" pitchFamily="34" charset="0"/>
              </a:rPr>
            </a:br>
            <a:r>
              <a:rPr lang="de-DE" sz="2000" dirty="0" smtClean="0">
                <a:latin typeface="Verdana" panose="020B0604030504040204" pitchFamily="34" charset="0"/>
              </a:rPr>
              <a:t>(im Bereich untergeordnete Körperschaften)</a:t>
            </a:r>
            <a:endParaRPr lang="de-DE" sz="2000" dirty="0">
              <a:latin typeface="Verdana" panose="020B0604030504040204" pitchFamily="34" charset="0"/>
            </a:endParaRPr>
          </a:p>
        </p:txBody>
      </p:sp>
      <p:sp>
        <p:nvSpPr>
          <p:cNvPr id="8" name="Textplatzhalter 7"/>
          <p:cNvSpPr>
            <a:spLocks noGrp="1"/>
          </p:cNvSpPr>
          <p:nvPr>
            <p:ph type="body" sz="quarter" idx="13"/>
          </p:nvPr>
        </p:nvSpPr>
        <p:spPr/>
        <p:txBody>
          <a:bodyPr/>
          <a:lstStyle/>
          <a:p>
            <a:endParaRPr lang="de-DE"/>
          </a:p>
        </p:txBody>
      </p:sp>
      <p:graphicFrame>
        <p:nvGraphicFramePr>
          <p:cNvPr id="5" name="Inhaltsplatzhalter 4"/>
          <p:cNvGraphicFramePr>
            <a:graphicFrameLocks noGrp="1"/>
          </p:cNvGraphicFramePr>
          <p:nvPr>
            <p:ph idx="4294967295"/>
            <p:extLst>
              <p:ext uri="{D42A27DB-BD31-4B8C-83A1-F6EECF244321}">
                <p14:modId xmlns:p14="http://schemas.microsoft.com/office/powerpoint/2010/main" val="3950093506"/>
              </p:ext>
            </p:extLst>
          </p:nvPr>
        </p:nvGraphicFramePr>
        <p:xfrm>
          <a:off x="467544" y="1484784"/>
          <a:ext cx="8229600" cy="4282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de-DE" sz="1400" dirty="0" smtClean="0">
                          <a:latin typeface="Verdana" panose="020B0604030504040204" pitchFamily="34" charset="0"/>
                        </a:rPr>
                        <a:t>RAK / GND-Übergangsregeln</a:t>
                      </a:r>
                      <a:endParaRPr lang="de-DE" sz="1400" dirty="0">
                        <a:latin typeface="Verdana" panose="020B0604030504040204" pitchFamily="34" charset="0"/>
                      </a:endParaRPr>
                    </a:p>
                  </a:txBody>
                  <a:tcPr/>
                </a:tc>
                <a:tc>
                  <a:txBody>
                    <a:bodyPr/>
                    <a:lstStyle/>
                    <a:p>
                      <a:pPr algn="ctr"/>
                      <a:r>
                        <a:rPr lang="de-DE" sz="1400" dirty="0" smtClean="0">
                          <a:latin typeface="Verdana" panose="020B0604030504040204" pitchFamily="34" charset="0"/>
                        </a:rPr>
                        <a:t>RDA</a:t>
                      </a:r>
                      <a:endParaRPr lang="de-DE" sz="1400" dirty="0">
                        <a:latin typeface="Verdana" panose="020B0604030504040204" pitchFamily="34" charset="0"/>
                      </a:endParaRPr>
                    </a:p>
                  </a:txBody>
                  <a:tcPr/>
                </a:tc>
              </a:tr>
              <a:tr h="370840">
                <a:tc gridSpan="2">
                  <a:txBody>
                    <a:bodyPr/>
                    <a:lstStyle/>
                    <a:p>
                      <a:pPr algn="ctr"/>
                      <a:r>
                        <a:rPr lang="de-DE" sz="1400" dirty="0" smtClean="0">
                          <a:latin typeface="Verdana" panose="020B0604030504040204" pitchFamily="34" charset="0"/>
                        </a:rPr>
                        <a:t>untergeordnete Körperschaften ohne Körperschaftsbegriff</a:t>
                      </a:r>
                      <a:endParaRPr lang="de-DE" sz="1400" dirty="0">
                        <a:latin typeface="Verdana" panose="020B0604030504040204" pitchFamily="34" charset="0"/>
                      </a:endParaRPr>
                    </a:p>
                  </a:txBody>
                  <a:tcPr/>
                </a:tc>
                <a:tc hMerge="1">
                  <a:txBody>
                    <a:bodyPr/>
                    <a:lstStyle/>
                    <a:p>
                      <a:endParaRPr lang="de-DE" dirty="0"/>
                    </a:p>
                  </a:txBody>
                  <a:tcPr/>
                </a:tc>
              </a:tr>
              <a:tr h="370840">
                <a:tc>
                  <a:txBody>
                    <a:bodyPr/>
                    <a:lstStyle/>
                    <a:p>
                      <a:pPr algn="l"/>
                      <a:r>
                        <a:rPr lang="de-DE" sz="1400" dirty="0" smtClean="0">
                          <a:latin typeface="Verdana" panose="020B0604030504040204" pitchFamily="34" charset="0"/>
                        </a:rPr>
                        <a:t>RAK-WB: </a:t>
                      </a:r>
                    </a:p>
                    <a:p>
                      <a:r>
                        <a:rPr lang="de-DE" sz="1400" dirty="0" smtClean="0">
                          <a:latin typeface="Verdana" panose="020B0604030504040204" pitchFamily="34" charset="0"/>
                        </a:rPr>
                        <a:t>Wurden</a:t>
                      </a:r>
                      <a:r>
                        <a:rPr lang="de-DE" sz="1400" baseline="0" dirty="0" smtClean="0">
                          <a:latin typeface="Verdana" panose="020B0604030504040204" pitchFamily="34" charset="0"/>
                        </a:rPr>
                        <a:t> nicht berücksichtigt</a:t>
                      </a:r>
                      <a:endParaRPr lang="de-DE" sz="1400" dirty="0">
                        <a:latin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latin typeface="Verdana" pitchFamily="34" charset="0"/>
                          <a:ea typeface="Verdana" pitchFamily="34" charset="0"/>
                          <a:cs typeface="Verdana" pitchFamily="34" charset="0"/>
                        </a:rPr>
                        <a:t>RDA 11.2.2.14.4</a:t>
                      </a:r>
                      <a:r>
                        <a:rPr lang="de-DE" sz="1400" dirty="0" smtClean="0">
                          <a:latin typeface="Verdana" panose="020B060403050404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latin typeface="Verdana" panose="020B0604030504040204" pitchFamily="34" charset="0"/>
                        </a:rPr>
                        <a:t>Name ohne einen Begriff, der auf eine Körperschaft schließen lässt</a:t>
                      </a:r>
                    </a:p>
                  </a:txBody>
                  <a:tcPr/>
                </a:tc>
              </a:tr>
              <a:tr h="370840">
                <a:tc gridSpan="2">
                  <a:txBody>
                    <a:bodyPr/>
                    <a:lstStyle/>
                    <a:p>
                      <a:pPr algn="ctr"/>
                      <a:r>
                        <a:rPr lang="de-DE" sz="1400" dirty="0" smtClean="0">
                          <a:latin typeface="Verdana" panose="020B0604030504040204" pitchFamily="34" charset="0"/>
                        </a:rPr>
                        <a:t>Unselbständige</a:t>
                      </a:r>
                      <a:r>
                        <a:rPr lang="de-DE" sz="1400" baseline="0" dirty="0" smtClean="0">
                          <a:latin typeface="Verdana" panose="020B0604030504040204" pitchFamily="34" charset="0"/>
                        </a:rPr>
                        <a:t> </a:t>
                      </a:r>
                      <a:r>
                        <a:rPr lang="de-DE" sz="1400" dirty="0" smtClean="0">
                          <a:latin typeface="Verdana" panose="020B0604030504040204" pitchFamily="34" charset="0"/>
                        </a:rPr>
                        <a:t>Universitätsinstitute</a:t>
                      </a:r>
                      <a:endParaRPr lang="de-DE" sz="1400" dirty="0">
                        <a:latin typeface="Verdana" panose="020B0604030504040204" pitchFamily="34" charset="0"/>
                      </a:endParaRPr>
                    </a:p>
                  </a:txBody>
                  <a:tcPr/>
                </a:tc>
                <a:tc hMerge="1">
                  <a:txBody>
                    <a:bodyPr/>
                    <a:lstStyle/>
                    <a:p>
                      <a:endParaRPr lang="de-DE" sz="1400" dirty="0"/>
                    </a:p>
                  </a:txBody>
                  <a:tcPr/>
                </a:tc>
              </a:tr>
              <a:tr h="370840">
                <a:tc>
                  <a:txBody>
                    <a:bodyPr/>
                    <a:lstStyle/>
                    <a:p>
                      <a:pPr algn="l"/>
                      <a:r>
                        <a:rPr lang="de-DE" sz="1400" dirty="0" smtClean="0">
                          <a:latin typeface="Verdana" panose="020B0604030504040204" pitchFamily="34" charset="0"/>
                        </a:rPr>
                        <a:t>GND-ÜR K11</a:t>
                      </a:r>
                    </a:p>
                    <a:p>
                      <a:r>
                        <a:rPr lang="de-AT" sz="1400" b="0" i="0" u="none" strike="noStrike" kern="1200" baseline="0" dirty="0" smtClean="0">
                          <a:solidFill>
                            <a:schemeClr val="dk1"/>
                          </a:solidFill>
                          <a:latin typeface="Verdana" pitchFamily="34" charset="0"/>
                          <a:ea typeface="Verdana" pitchFamily="34" charset="0"/>
                          <a:cs typeface="Verdana" pitchFamily="34" charset="0"/>
                        </a:rPr>
                        <a:t>Ist eine Körperschaft einer anderen Körperschaft unterstellt oder zugehörig, wird der bevorzugte Name im Allgemeinen in der selbstständigen Form gewählt.</a:t>
                      </a:r>
                      <a:endParaRPr lang="de-DE" sz="1400" dirty="0">
                        <a:latin typeface="Verdana" panose="020B0604030504040204" pitchFamily="34" charset="0"/>
                        <a:ea typeface="Verdana" pitchFamily="34" charset="0"/>
                        <a:cs typeface="Verdana" pitchFamily="34" charset="0"/>
                      </a:endParaRPr>
                    </a:p>
                  </a:txBody>
                  <a:tcPr/>
                </a:tc>
                <a:tc>
                  <a:txBody>
                    <a:bodyPr/>
                    <a:lstStyle/>
                    <a:p>
                      <a:pPr algn="l"/>
                      <a:r>
                        <a:rPr lang="de-DE" sz="1400" dirty="0" smtClean="0">
                          <a:latin typeface="Verdana" pitchFamily="34" charset="0"/>
                          <a:ea typeface="Verdana" pitchFamily="34" charset="0"/>
                          <a:cs typeface="Verdana" pitchFamily="34" charset="0"/>
                        </a:rPr>
                        <a:t>RDA 11.2.2.14.5</a:t>
                      </a:r>
                      <a:r>
                        <a:rPr lang="de-DE" sz="1400" dirty="0" smtClean="0">
                          <a:latin typeface="Verdana" panose="020B0604030504040204" pitchFamily="34" charset="0"/>
                        </a:rPr>
                        <a:t>:</a:t>
                      </a:r>
                    </a:p>
                    <a:p>
                      <a:pPr marL="0" indent="0">
                        <a:buNone/>
                      </a:pPr>
                      <a:r>
                        <a:rPr lang="de-DE" sz="1400" dirty="0" smtClean="0">
                          <a:latin typeface="Verdana" pitchFamily="34" charset="0"/>
                          <a:ea typeface="Verdana" pitchFamily="34" charset="0"/>
                          <a:cs typeface="Verdana" pitchFamily="34" charset="0"/>
                        </a:rPr>
                        <a:t>Unselbständige</a:t>
                      </a:r>
                      <a:r>
                        <a:rPr lang="de-DE" sz="1400" baseline="0" dirty="0" smtClean="0">
                          <a:latin typeface="Verdana" pitchFamily="34" charset="0"/>
                          <a:ea typeface="Verdana" pitchFamily="34" charset="0"/>
                          <a:cs typeface="Verdana" pitchFamily="34" charset="0"/>
                        </a:rPr>
                        <a:t> Ansetzung, wenn der </a:t>
                      </a:r>
                      <a:r>
                        <a:rPr lang="de-DE" sz="1400" dirty="0" smtClean="0">
                          <a:latin typeface="Verdana" pitchFamily="34" charset="0"/>
                          <a:ea typeface="Verdana" pitchFamily="34" charset="0"/>
                          <a:cs typeface="Verdana" pitchFamily="34" charset="0"/>
                        </a:rPr>
                        <a:t>Name nur ein bestimmtes Studienfach/ bestimmte Studienfächer an einer Universität anzeigt.</a:t>
                      </a:r>
                    </a:p>
                    <a:p>
                      <a:pPr marL="0" indent="0">
                        <a:buNone/>
                      </a:pPr>
                      <a:endParaRPr lang="de-DE" sz="1400" dirty="0" smtClean="0">
                        <a:latin typeface="Verdana" pitchFamily="34" charset="0"/>
                        <a:ea typeface="Verdana" pitchFamily="34" charset="0"/>
                        <a:cs typeface="Verdana" pitchFamily="34" charset="0"/>
                      </a:endParaRPr>
                    </a:p>
                    <a:p>
                      <a:r>
                        <a:rPr lang="de-DE" sz="1400" kern="1200" dirty="0" smtClean="0">
                          <a:solidFill>
                            <a:schemeClr val="dk1"/>
                          </a:solidFill>
                          <a:effectLst/>
                          <a:latin typeface="Verdana" pitchFamily="34" charset="0"/>
                          <a:ea typeface="Verdana" pitchFamily="34" charset="0"/>
                          <a:cs typeface="Verdana" pitchFamily="34" charset="0"/>
                        </a:rPr>
                        <a:t>RDA 11.2.2.14.5, ERL + RDA 11.2.2.14.6</a:t>
                      </a:r>
                    </a:p>
                    <a:p>
                      <a:r>
                        <a:rPr lang="de-DE" sz="1400" kern="1200" dirty="0" smtClean="0">
                          <a:solidFill>
                            <a:schemeClr val="dk1"/>
                          </a:solidFill>
                          <a:effectLst/>
                          <a:latin typeface="Verdana" pitchFamily="34" charset="0"/>
                          <a:ea typeface="Verdana" pitchFamily="34" charset="0"/>
                          <a:cs typeface="Verdana" pitchFamily="34" charset="0"/>
                        </a:rPr>
                        <a:t>Unselbstständige Ansetzung, wenn der Name des Instituts den vollständigen Namen der Universität enthält.</a:t>
                      </a:r>
                      <a:r>
                        <a:rPr lang="de-DE" sz="1400" dirty="0" smtClean="0">
                          <a:latin typeface="Verdana" pitchFamily="34" charset="0"/>
                          <a:ea typeface="Verdana" pitchFamily="34" charset="0"/>
                          <a:cs typeface="Verdana" pitchFamily="34" charset="0"/>
                        </a:rPr>
                        <a:t/>
                      </a:r>
                      <a:br>
                        <a:rPr lang="de-DE" sz="1400" dirty="0" smtClean="0">
                          <a:latin typeface="Verdana" pitchFamily="34" charset="0"/>
                          <a:ea typeface="Verdana" pitchFamily="34" charset="0"/>
                          <a:cs typeface="Verdana" pitchFamily="34" charset="0"/>
                        </a:rPr>
                      </a:br>
                      <a:endParaRPr lang="de-DE" sz="1400" dirty="0" smtClean="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4091129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852936"/>
            <a:ext cx="8229600" cy="1143000"/>
          </a:xfrm>
        </p:spPr>
        <p:txBody>
          <a:bodyPr>
            <a:normAutofit fontScale="90000"/>
          </a:bodyPr>
          <a:lstStyle/>
          <a:p>
            <a:pPr algn="ctr"/>
            <a:r>
              <a:rPr lang="de-DE" dirty="0"/>
              <a:t>Untergeordnete </a:t>
            </a:r>
            <a:r>
              <a:rPr lang="de-DE" dirty="0" smtClean="0"/>
              <a:t>Körperschaften</a:t>
            </a:r>
            <a:r>
              <a:rPr lang="de-DE" dirty="0"/>
              <a:t/>
            </a:r>
            <a:br>
              <a:rPr lang="de-DE" dirty="0"/>
            </a:b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3459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pPr algn="l"/>
            <a:r>
              <a:rPr lang="de-DE" sz="3200" dirty="0" smtClean="0">
                <a:latin typeface="Verdana" panose="020B0604030504040204" pitchFamily="34" charset="0"/>
                <a:ea typeface="Verdana" panose="020B0604030504040204" pitchFamily="34" charset="0"/>
                <a:cs typeface="Verdana" panose="020B0604030504040204" pitchFamily="34" charset="0"/>
              </a:rPr>
              <a:t>RDA, AWR und ERL</a:t>
            </a:r>
            <a:endParaRPr lang="de-DE" sz="3200" dirty="0">
              <a:latin typeface="Verdana" panose="020B0604030504040204" pitchFamily="34" charset="0"/>
              <a:ea typeface="Verdana" panose="020B0604030504040204" pitchFamily="34" charset="0"/>
              <a:cs typeface="Verdana" panose="020B0604030504040204" pitchFamily="34" charset="0"/>
            </a:endParaRPr>
          </a:p>
        </p:txBody>
      </p:sp>
      <p:sp>
        <p:nvSpPr>
          <p:cNvPr id="10" name="Inhaltsplatzhalter 9"/>
          <p:cNvSpPr>
            <a:spLocks noGrp="1"/>
          </p:cNvSpPr>
          <p:nvPr>
            <p:ph type="body" sz="quarter" idx="13"/>
          </p:nvPr>
        </p:nvSpPr>
        <p:spPr/>
        <p:txBody>
          <a:bodyPr>
            <a:normAutofit/>
          </a:bodyPr>
          <a:lstStyle/>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000" dirty="0" smtClean="0">
                <a:latin typeface="Verdana" panose="020B0604030504040204" pitchFamily="34" charset="0"/>
                <a:ea typeface="Verdana" panose="020B0604030504040204" pitchFamily="34" charset="0"/>
                <a:cs typeface="Verdana" panose="020B0604030504040204" pitchFamily="34" charset="0"/>
              </a:rPr>
              <a:t>RDA 11.2.2.13-16 </a:t>
            </a:r>
            <a:r>
              <a:rPr lang="de-DE" sz="2000" dirty="0">
                <a:latin typeface="Verdana" pitchFamily="34" charset="0"/>
                <a:ea typeface="Verdana" pitchFamily="34" charset="0"/>
                <a:cs typeface="Verdana" pitchFamily="34" charset="0"/>
              </a:rPr>
              <a:t>Untergeordnete und in Beziehung stehende </a:t>
            </a:r>
            <a:r>
              <a:rPr lang="de-DE" sz="2000" dirty="0" smtClean="0">
                <a:latin typeface="Verdana" pitchFamily="34" charset="0"/>
                <a:ea typeface="Verdana" pitchFamily="34" charset="0"/>
                <a:cs typeface="Verdana" pitchFamily="34" charset="0"/>
              </a:rPr>
              <a:t>Körperschaften</a:t>
            </a:r>
          </a:p>
          <a:p>
            <a:pPr marL="0" indent="0">
              <a:buNone/>
            </a:pPr>
            <a:endParaRPr lang="de-DE" sz="20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ERL zu RDA </a:t>
            </a:r>
            <a:r>
              <a:rPr lang="en-US" sz="2000" dirty="0" smtClean="0">
                <a:latin typeface="Verdana" pitchFamily="34" charset="0"/>
                <a:ea typeface="Verdana" pitchFamily="34" charset="0"/>
                <a:cs typeface="Verdana" pitchFamily="34" charset="0"/>
              </a:rPr>
              <a:t>11.2.2.13-14</a:t>
            </a:r>
            <a:r>
              <a:rPr lang="en-US" sz="2000" b="1" dirty="0" smtClean="0"/>
              <a:t> </a:t>
            </a:r>
          </a:p>
          <a:p>
            <a:endParaRPr lang="en-US" sz="2000" b="1" dirty="0" smtClean="0"/>
          </a:p>
          <a:p>
            <a:pPr marL="0" indent="0">
              <a:buNone/>
            </a:pPr>
            <a:r>
              <a:rPr lang="en-US" sz="2000" dirty="0" err="1" smtClean="0">
                <a:latin typeface="Verdana" pitchFamily="34" charset="0"/>
                <a:ea typeface="Verdana" pitchFamily="34" charset="0"/>
                <a:cs typeface="Verdana" pitchFamily="34" charset="0"/>
              </a:rPr>
              <a:t>Materialien</a:t>
            </a:r>
            <a:r>
              <a:rPr lang="en-US" sz="2000" dirty="0" smtClean="0">
                <a:latin typeface="Verdana" pitchFamily="34" charset="0"/>
                <a:ea typeface="Verdana" pitchFamily="34" charset="0"/>
                <a:cs typeface="Verdana" pitchFamily="34" charset="0"/>
              </a:rPr>
              <a:t>:</a:t>
            </a:r>
            <a:endParaRPr lang="en-US" sz="2000" dirty="0">
              <a:latin typeface="Verdana" pitchFamily="34" charset="0"/>
              <a:ea typeface="Verdana" pitchFamily="34" charset="0"/>
              <a:cs typeface="Verdana" pitchFamily="34" charset="0"/>
            </a:endParaRPr>
          </a:p>
          <a:p>
            <a:r>
              <a:rPr lang="en-US" sz="2000" dirty="0" smtClean="0">
                <a:latin typeface="Verdana" pitchFamily="34" charset="0"/>
                <a:ea typeface="Verdana" pitchFamily="34" charset="0"/>
                <a:cs typeface="Verdana" pitchFamily="34" charset="0"/>
                <a:hlinkClick r:id="rId3"/>
              </a:rPr>
              <a:t>AWRs und ERL </a:t>
            </a:r>
            <a:r>
              <a:rPr lang="en-US" sz="2000" dirty="0" err="1" smtClean="0">
                <a:latin typeface="Verdana" pitchFamily="34" charset="0"/>
                <a:ea typeface="Verdana" pitchFamily="34" charset="0"/>
                <a:cs typeface="Verdana" pitchFamily="34" charset="0"/>
                <a:hlinkClick r:id="rId3"/>
              </a:rPr>
              <a:t>im</a:t>
            </a:r>
            <a:r>
              <a:rPr lang="en-US" sz="2000" dirty="0" smtClean="0">
                <a:latin typeface="Verdana" pitchFamily="34" charset="0"/>
                <a:ea typeface="Verdana" pitchFamily="34" charset="0"/>
                <a:cs typeface="Verdana" pitchFamily="34" charset="0"/>
                <a:hlinkClick r:id="rId3"/>
              </a:rPr>
              <a:t> Toolkit</a:t>
            </a:r>
            <a:endParaRPr lang="en-US" sz="2000" dirty="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hlinkClick r:id="rId3"/>
              </a:rPr>
              <a:t>AWRs </a:t>
            </a:r>
            <a:r>
              <a:rPr lang="de-DE" sz="2000" dirty="0">
                <a:latin typeface="Verdana" pitchFamily="34" charset="0"/>
                <a:ea typeface="Verdana" pitchFamily="34" charset="0"/>
                <a:cs typeface="Verdana" pitchFamily="34" charset="0"/>
                <a:hlinkClick r:id="rId3"/>
              </a:rPr>
              <a:t>+  ERL </a:t>
            </a:r>
            <a:r>
              <a:rPr lang="de-DE" sz="2000" dirty="0" smtClean="0">
                <a:latin typeface="Verdana" pitchFamily="34" charset="0"/>
                <a:ea typeface="Verdana" pitchFamily="34" charset="0"/>
                <a:cs typeface="Verdana" pitchFamily="34" charset="0"/>
              </a:rPr>
              <a:t>(mit </a:t>
            </a:r>
            <a:r>
              <a:rPr lang="de-DE" sz="2000" dirty="0">
                <a:latin typeface="Verdana" pitchFamily="34" charset="0"/>
                <a:ea typeface="Verdana" pitchFamily="34" charset="0"/>
                <a:cs typeface="Verdana" pitchFamily="34" charset="0"/>
              </a:rPr>
              <a:t>Hinweisen zu </a:t>
            </a:r>
            <a:r>
              <a:rPr lang="de-DE" sz="2000" dirty="0" smtClean="0">
                <a:latin typeface="Verdana" pitchFamily="34" charset="0"/>
                <a:ea typeface="Verdana" pitchFamily="34" charset="0"/>
                <a:cs typeface="Verdana" pitchFamily="34" charset="0"/>
              </a:rPr>
              <a:t>den Schulungsunterlagen</a:t>
            </a:r>
            <a:r>
              <a:rPr lang="de-DE" sz="2000" dirty="0">
                <a:latin typeface="Verdana" pitchFamily="34" charset="0"/>
                <a:ea typeface="Verdana" pitchFamily="34" charset="0"/>
                <a:cs typeface="Verdana" pitchFamily="34" charset="0"/>
              </a:rPr>
              <a:t>; alte </a:t>
            </a:r>
            <a:r>
              <a:rPr lang="de-DE" sz="2000" dirty="0" smtClean="0">
                <a:latin typeface="Verdana" pitchFamily="34" charset="0"/>
                <a:ea typeface="Verdana" pitchFamily="34" charset="0"/>
                <a:cs typeface="Verdana" pitchFamily="34" charset="0"/>
              </a:rPr>
              <a:t>Tabellen)</a:t>
            </a:r>
          </a:p>
          <a:p>
            <a:r>
              <a:rPr lang="de-DE" sz="2000" dirty="0" smtClean="0">
                <a:latin typeface="Verdana" pitchFamily="34" charset="0"/>
                <a:ea typeface="Verdana" pitchFamily="34" charset="0"/>
                <a:cs typeface="Verdana" pitchFamily="34" charset="0"/>
                <a:hlinkClick r:id="rId4"/>
              </a:rPr>
              <a:t>Übersicht </a:t>
            </a:r>
            <a:r>
              <a:rPr lang="de-DE" sz="2000" dirty="0">
                <a:latin typeface="Verdana" pitchFamily="34" charset="0"/>
                <a:ea typeface="Verdana" pitchFamily="34" charset="0"/>
                <a:cs typeface="Verdana" pitchFamily="34" charset="0"/>
                <a:hlinkClick r:id="rId4"/>
              </a:rPr>
              <a:t>zu den </a:t>
            </a:r>
            <a:r>
              <a:rPr lang="de-DE" sz="2000" dirty="0" smtClean="0">
                <a:latin typeface="Verdana" pitchFamily="34" charset="0"/>
                <a:ea typeface="Verdana" pitchFamily="34" charset="0"/>
                <a:cs typeface="Verdana" pitchFamily="34" charset="0"/>
                <a:hlinkClick r:id="rId4"/>
              </a:rPr>
              <a:t>Erfassungshilfen</a:t>
            </a:r>
            <a:endParaRPr lang="de-DE" sz="2000" dirty="0">
              <a:latin typeface="Verdana" pitchFamily="34" charset="0"/>
              <a:ea typeface="Verdana" pitchFamily="34" charset="0"/>
              <a:cs typeface="Verdana" pitchFamily="34" charset="0"/>
            </a:endParaRPr>
          </a:p>
          <a:p>
            <a:endParaRPr lang="de-DE" sz="2000" dirty="0">
              <a:latin typeface="Verdana" pitchFamily="34" charset="0"/>
              <a:ea typeface="Verdana" pitchFamily="34" charset="0"/>
              <a:cs typeface="Verdana" pitchFamily="34" charset="0"/>
            </a:endParaRPr>
          </a:p>
          <a:p>
            <a:endParaRPr lang="de-DE"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0356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latin typeface="Verdana" panose="020B0604030504040204" pitchFamily="34" charset="0"/>
              </a:rPr>
              <a:t>RDA, AWR, ERL</a:t>
            </a:r>
            <a:br>
              <a:rPr lang="de-DE" sz="2400" dirty="0" smtClean="0">
                <a:latin typeface="Verdana" panose="020B0604030504040204" pitchFamily="34" charset="0"/>
              </a:rPr>
            </a:br>
            <a:r>
              <a:rPr lang="de-DE" sz="2200" dirty="0" smtClean="0">
                <a:latin typeface="Verdana" panose="020B0604030504040204" pitchFamily="34" charset="0"/>
              </a:rPr>
              <a:t>Übersicht der in der Präsentation behandelten RDA-Stellen</a:t>
            </a:r>
            <a:endParaRPr lang="de-DE" sz="2200" dirty="0">
              <a:latin typeface="Verdana" panose="020B0604030504040204" pitchFamily="34" charset="0"/>
            </a:endParaRPr>
          </a:p>
        </p:txBody>
      </p:sp>
      <p:graphicFrame>
        <p:nvGraphicFramePr>
          <p:cNvPr id="6" name="Inhaltsplatzhalter 4"/>
          <p:cNvGraphicFramePr>
            <a:graphicFrameLocks noGrp="1"/>
          </p:cNvGraphicFramePr>
          <p:nvPr>
            <p:ph idx="4294967295"/>
            <p:extLst>
              <p:ext uri="{D42A27DB-BD31-4B8C-83A1-F6EECF244321}">
                <p14:modId xmlns:p14="http://schemas.microsoft.com/office/powerpoint/2010/main" val="1031811093"/>
              </p:ext>
            </p:extLst>
          </p:nvPr>
        </p:nvGraphicFramePr>
        <p:xfrm>
          <a:off x="683568" y="2276872"/>
          <a:ext cx="7056783" cy="3274494"/>
        </p:xfrm>
        <a:graphic>
          <a:graphicData uri="http://schemas.openxmlformats.org/drawingml/2006/table">
            <a:tbl>
              <a:tblPr firstRow="1" bandRow="1">
                <a:tableStyleId>{5C22544A-7EE6-4342-B048-85BDC9FD1C3A}</a:tableStyleId>
              </a:tblPr>
              <a:tblGrid>
                <a:gridCol w="3683201"/>
                <a:gridCol w="1452256"/>
                <a:gridCol w="1452256"/>
                <a:gridCol w="469070"/>
              </a:tblGrid>
              <a:tr h="564127">
                <a:tc>
                  <a:txBody>
                    <a:bodyPr/>
                    <a:lstStyle/>
                    <a:p>
                      <a:r>
                        <a:rPr lang="de-DE" sz="1200" dirty="0" smtClean="0">
                          <a:latin typeface="Verdana" panose="020B0604030504040204" pitchFamily="34" charset="0"/>
                        </a:rPr>
                        <a:t>RDA</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AWR</a:t>
                      </a: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ERL</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r>
              <a:tr h="299968">
                <a:tc>
                  <a:txBody>
                    <a:bodyPr/>
                    <a:lstStyle/>
                    <a:p>
                      <a:pPr>
                        <a:lnSpc>
                          <a:spcPct val="100000"/>
                        </a:lnSpc>
                      </a:pPr>
                      <a:r>
                        <a:rPr lang="de-DE" sz="1200" dirty="0" smtClean="0">
                          <a:latin typeface="Verdana" panose="020B0604030504040204" pitchFamily="34" charset="0"/>
                        </a:rPr>
                        <a:t>11.2.2.13                               X</a:t>
                      </a:r>
                    </a:p>
                  </a:txBody>
                  <a:tcPr/>
                </a:tc>
                <a:tc>
                  <a:txBody>
                    <a:bodyPr/>
                    <a:lstStyle/>
                    <a:p>
                      <a:pPr algn="ctr">
                        <a:lnSpc>
                          <a:spcPct val="150000"/>
                        </a:lnSpc>
                      </a:pPr>
                      <a:endParaRPr lang="de-DE" sz="1200" dirty="0">
                        <a:latin typeface="Verdana" panose="020B0604030504040204" pitchFamily="34" charset="0"/>
                      </a:endParaRPr>
                    </a:p>
                  </a:txBody>
                  <a:tcPr/>
                </a:tc>
                <a:tc>
                  <a:txBody>
                    <a:bodyPr/>
                    <a:lstStyle/>
                    <a:p>
                      <a:pPr algn="ctr">
                        <a:lnSpc>
                          <a:spcPct val="150000"/>
                        </a:lnSpc>
                      </a:pP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r>
              <a:tr h="259197">
                <a:tc>
                  <a:txBody>
                    <a:bodyPr/>
                    <a:lstStyle/>
                    <a:p>
                      <a:r>
                        <a:rPr lang="de-DE" sz="1200" dirty="0" smtClean="0">
                          <a:latin typeface="Verdana" panose="020B0604030504040204" pitchFamily="34" charset="0"/>
                        </a:rPr>
                        <a:t>11.2.2.14                               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r>
              <a:tr h="360040">
                <a:tc>
                  <a:txBody>
                    <a:bodyPr/>
                    <a:lstStyle/>
                    <a:p>
                      <a:r>
                        <a:rPr lang="de-DE" sz="1200" dirty="0" smtClean="0">
                          <a:latin typeface="Verdana" panose="020B0604030504040204" pitchFamily="34" charset="0"/>
                        </a:rPr>
                        <a:t>11.2.2.14.1                            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r>
              <a:tr h="272909">
                <a:tc>
                  <a:txBody>
                    <a:bodyPr/>
                    <a:lstStyle/>
                    <a:p>
                      <a:r>
                        <a:rPr lang="de-DE" sz="1200" dirty="0" smtClean="0">
                          <a:latin typeface="Verdana" panose="020B0604030504040204" pitchFamily="34" charset="0"/>
                        </a:rPr>
                        <a:t>11.2.2.14.2                            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r>
              <a:tr h="360040">
                <a:tc>
                  <a:txBody>
                    <a:bodyPr/>
                    <a:lstStyle/>
                    <a:p>
                      <a:r>
                        <a:rPr lang="de-DE" sz="1200" dirty="0" smtClean="0">
                          <a:latin typeface="Verdana" panose="020B0604030504040204" pitchFamily="34" charset="0"/>
                        </a:rPr>
                        <a:t>11.2.2.14.5                            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r>
              <a:tr h="358629">
                <a:tc>
                  <a:txBody>
                    <a:bodyPr/>
                    <a:lstStyle/>
                    <a:p>
                      <a:r>
                        <a:rPr lang="de-DE" sz="1200" dirty="0" smtClean="0">
                          <a:latin typeface="Verdana" panose="020B0604030504040204" pitchFamily="34" charset="0"/>
                        </a:rPr>
                        <a:t>11.2.2.14.6                            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r>
              <a:tr h="358629">
                <a:tc>
                  <a:txBody>
                    <a:bodyPr/>
                    <a:lstStyle/>
                    <a:p>
                      <a:r>
                        <a:rPr lang="de-DE" sz="1200" dirty="0" smtClean="0">
                          <a:latin typeface="Verdana" panose="020B0604030504040204" pitchFamily="34" charset="0"/>
                        </a:rPr>
                        <a:t>11.2.2.14.7                            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tc>
                <a:tc>
                  <a:txBody>
                    <a:bodyPr/>
                    <a:lstStyle/>
                    <a:p>
                      <a:pPr algn="ctr"/>
                      <a:r>
                        <a:rPr lang="de-DE" sz="1200" dirty="0" smtClean="0">
                          <a:latin typeface="Verdana" panose="020B0604030504040204" pitchFamily="34" charset="0"/>
                        </a:rPr>
                        <a:t>X</a:t>
                      </a:r>
                      <a:endParaRPr lang="de-DE" sz="1200" dirty="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r>
              <a:tr h="358629">
                <a:tc>
                  <a:txBody>
                    <a:bodyPr/>
                    <a:lstStyle/>
                    <a:p>
                      <a:r>
                        <a:rPr lang="de-DE" sz="1200" dirty="0" smtClean="0">
                          <a:latin typeface="Verdana" panose="020B0604030504040204" pitchFamily="34" charset="0"/>
                        </a:rPr>
                        <a:t>11.2.2.15                               X</a:t>
                      </a:r>
                      <a:endParaRPr lang="de-DE" sz="1200" dirty="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a:latin typeface="Verdana" panose="020B0604030504040204" pitchFamily="34" charset="0"/>
                      </a:endParaRPr>
                    </a:p>
                  </a:txBody>
                  <a:tcPr/>
                </a:tc>
                <a:tc>
                  <a:txBody>
                    <a:bodyPr/>
                    <a:lstStyle/>
                    <a:p>
                      <a:pPr algn="ctr"/>
                      <a:endParaRPr lang="de-DE" sz="1200" dirty="0">
                        <a:latin typeface="Verdana" panose="020B0604030504040204" pitchFamily="34" charset="0"/>
                      </a:endParaRPr>
                    </a:p>
                  </a:txBody>
                  <a:tcPr>
                    <a:solidFill>
                      <a:srgbClr val="002060"/>
                    </a:solidFill>
                  </a:tcPr>
                </a:tc>
              </a:tr>
            </a:tbl>
          </a:graphicData>
        </a:graphic>
      </p:graphicFrame>
    </p:spTree>
    <p:extLst>
      <p:ext uri="{BB962C8B-B14F-4D97-AF65-F5344CB8AC3E}">
        <p14:creationId xmlns:p14="http://schemas.microsoft.com/office/powerpoint/2010/main" val="1826409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pPr algn="l"/>
            <a:r>
              <a:rPr lang="de-DE" sz="3200" dirty="0" smtClean="0">
                <a:latin typeface="Verdana" panose="020B0604030504040204" pitchFamily="34" charset="0"/>
                <a:ea typeface="Verdana" panose="020B0604030504040204" pitchFamily="34" charset="0"/>
                <a:cs typeface="Verdana" panose="020B0604030504040204" pitchFamily="34" charset="0"/>
              </a:rPr>
              <a:t>Allgemein gilt:</a:t>
            </a:r>
            <a:endParaRPr lang="de-DE" sz="3200" dirty="0">
              <a:latin typeface="Verdana" panose="020B0604030504040204" pitchFamily="34" charset="0"/>
              <a:ea typeface="Verdana" panose="020B0604030504040204" pitchFamily="34" charset="0"/>
              <a:cs typeface="Verdana" panose="020B0604030504040204" pitchFamily="34" charset="0"/>
            </a:endParaRPr>
          </a:p>
        </p:txBody>
      </p:sp>
      <p:sp>
        <p:nvSpPr>
          <p:cNvPr id="10" name="Inhaltsplatzhalter 9"/>
          <p:cNvSpPr>
            <a:spLocks noGrp="1"/>
          </p:cNvSpPr>
          <p:nvPr>
            <p:ph type="body" sz="quarter" idx="13"/>
          </p:nvPr>
        </p:nvSpPr>
        <p:spPr/>
        <p:txBody>
          <a:bodyPr/>
          <a:lstStyle/>
          <a:p>
            <a:pPr marL="0" lvl="0" indent="0">
              <a:buNone/>
            </a:pPr>
            <a:endParaRPr lang="de-AT" sz="1800" dirty="0" smtClean="0"/>
          </a:p>
          <a:p>
            <a:pPr marL="0" lvl="0" indent="0">
              <a:buNone/>
            </a:pPr>
            <a:r>
              <a:rPr lang="de-AT" sz="2000" dirty="0" smtClean="0">
                <a:latin typeface="Verdana" pitchFamily="34" charset="0"/>
                <a:ea typeface="Verdana" pitchFamily="34" charset="0"/>
                <a:cs typeface="Verdana" pitchFamily="34" charset="0"/>
              </a:rPr>
              <a:t>Anwendung </a:t>
            </a:r>
            <a:r>
              <a:rPr lang="de-AT" sz="2000" dirty="0">
                <a:latin typeface="Verdana" pitchFamily="34" charset="0"/>
                <a:ea typeface="Verdana" pitchFamily="34" charset="0"/>
                <a:cs typeface="Verdana" pitchFamily="34" charset="0"/>
              </a:rPr>
              <a:t>der Grundregeln,  </a:t>
            </a:r>
            <a:r>
              <a:rPr lang="de-AT" sz="2000" dirty="0" smtClean="0">
                <a:latin typeface="Verdana" pitchFamily="34" charset="0"/>
                <a:ea typeface="Verdana" pitchFamily="34" charset="0"/>
                <a:cs typeface="Verdana" pitchFamily="34" charset="0"/>
              </a:rPr>
              <a:t>d.h. selbständige Erfassung, außer </a:t>
            </a:r>
            <a:r>
              <a:rPr lang="de-AT" sz="2000" dirty="0">
                <a:latin typeface="Verdana" pitchFamily="34" charset="0"/>
                <a:ea typeface="Verdana" pitchFamily="34" charset="0"/>
                <a:cs typeface="Verdana" pitchFamily="34" charset="0"/>
              </a:rPr>
              <a:t>ihr Name gehört zu einer der folgenden </a:t>
            </a:r>
            <a:r>
              <a:rPr lang="de-AT" sz="2000" dirty="0" smtClean="0">
                <a:latin typeface="Verdana" pitchFamily="34" charset="0"/>
                <a:ea typeface="Verdana" pitchFamily="34" charset="0"/>
                <a:cs typeface="Verdana" pitchFamily="34" charset="0"/>
              </a:rPr>
              <a:t>Arten</a:t>
            </a:r>
          </a:p>
          <a:p>
            <a:pPr marL="0" lvl="0" indent="0">
              <a:buNone/>
            </a:pPr>
            <a:endParaRPr lang="de-AT" sz="2000" dirty="0">
              <a:latin typeface="Verdana" pitchFamily="34" charset="0"/>
              <a:ea typeface="Verdana" pitchFamily="34" charset="0"/>
              <a:cs typeface="Verdana" pitchFamily="34" charset="0"/>
            </a:endParaRPr>
          </a:p>
          <a:p>
            <a:r>
              <a:rPr lang="de-AT" sz="2000" dirty="0">
                <a:latin typeface="Verdana" pitchFamily="34" charset="0"/>
                <a:ea typeface="Verdana" pitchFamily="34" charset="0"/>
                <a:cs typeface="Verdana" pitchFamily="34" charset="0"/>
              </a:rPr>
              <a:t>Unselbständige Erfassung </a:t>
            </a:r>
            <a:r>
              <a:rPr lang="de-AT" sz="2000" dirty="0" smtClean="0">
                <a:latin typeface="Verdana" pitchFamily="34" charset="0"/>
                <a:ea typeface="Verdana" pitchFamily="34" charset="0"/>
                <a:cs typeface="Verdana" pitchFamily="34" charset="0"/>
              </a:rPr>
              <a:t>(RDA 11.2.2.14</a:t>
            </a:r>
            <a:r>
              <a:rPr lang="de-AT" sz="2000" dirty="0">
                <a:latin typeface="Verdana" pitchFamily="34" charset="0"/>
                <a:ea typeface="Verdana" pitchFamily="34" charset="0"/>
                <a:cs typeface="Verdana" pitchFamily="34" charset="0"/>
              </a:rPr>
              <a:t>)</a:t>
            </a:r>
          </a:p>
          <a:p>
            <a:r>
              <a:rPr lang="de-DE" sz="2000" dirty="0">
                <a:latin typeface="Verdana" pitchFamily="34" charset="0"/>
                <a:ea typeface="Verdana" pitchFamily="34" charset="0"/>
                <a:cs typeface="Verdana" pitchFamily="34" charset="0"/>
              </a:rPr>
              <a:t>Direkte oder indirekte Unterabteilung </a:t>
            </a:r>
            <a:r>
              <a:rPr lang="de-AT" sz="2000" dirty="0" smtClean="0">
                <a:latin typeface="Verdana" pitchFamily="34" charset="0"/>
                <a:ea typeface="Verdana" pitchFamily="34" charset="0"/>
                <a:cs typeface="Verdana" pitchFamily="34" charset="0"/>
              </a:rPr>
              <a:t>(RDA 11.2.2.15</a:t>
            </a:r>
            <a:r>
              <a:rPr lang="de-AT" sz="2000" dirty="0">
                <a:latin typeface="Verdana" pitchFamily="34" charset="0"/>
                <a:ea typeface="Verdana" pitchFamily="34" charset="0"/>
                <a:cs typeface="Verdana" pitchFamily="34" charset="0"/>
              </a:rPr>
              <a:t>)</a:t>
            </a:r>
          </a:p>
          <a:p>
            <a:r>
              <a:rPr lang="de-DE" sz="2000" dirty="0" smtClean="0">
                <a:latin typeface="Verdana" pitchFamily="34" charset="0"/>
                <a:ea typeface="Verdana" pitchFamily="34" charset="0"/>
                <a:cs typeface="Verdana" pitchFamily="34" charset="0"/>
              </a:rPr>
              <a:t>Gemeinsame </a:t>
            </a:r>
            <a:r>
              <a:rPr lang="de-DE" sz="2000" dirty="0">
                <a:latin typeface="Verdana" pitchFamily="34" charset="0"/>
                <a:ea typeface="Verdana" pitchFamily="34" charset="0"/>
                <a:cs typeface="Verdana" pitchFamily="34" charset="0"/>
              </a:rPr>
              <a:t>Komitees, Kommissionen usw. </a:t>
            </a:r>
            <a:r>
              <a:rPr lang="de-AT" sz="2000" dirty="0" smtClean="0">
                <a:latin typeface="Verdana" pitchFamily="34" charset="0"/>
                <a:ea typeface="Verdana" pitchFamily="34" charset="0"/>
                <a:cs typeface="Verdana" pitchFamily="34" charset="0"/>
              </a:rPr>
              <a:t>(RDA 11.2.2.16)</a:t>
            </a:r>
          </a:p>
          <a:p>
            <a:r>
              <a:rPr lang="de-DE" sz="2000" dirty="0">
                <a:latin typeface="Verdana" pitchFamily="34" charset="0"/>
                <a:ea typeface="Verdana" pitchFamily="34" charset="0"/>
                <a:cs typeface="Verdana" pitchFamily="34" charset="0"/>
              </a:rPr>
              <a:t>Name der Überordnung in substantivierter oder Abkürzungsform </a:t>
            </a:r>
            <a:r>
              <a:rPr lang="de-DE" sz="2000" dirty="0" smtClean="0">
                <a:latin typeface="Verdana" pitchFamily="34" charset="0"/>
                <a:ea typeface="Verdana" pitchFamily="34" charset="0"/>
                <a:cs typeface="Verdana" pitchFamily="34" charset="0"/>
              </a:rPr>
              <a:t>wird bei </a:t>
            </a:r>
            <a:r>
              <a:rPr lang="de-DE" sz="2000" dirty="0">
                <a:latin typeface="Verdana" pitchFamily="34" charset="0"/>
                <a:ea typeface="Verdana" pitchFamily="34" charset="0"/>
                <a:cs typeface="Verdana" pitchFamily="34" charset="0"/>
              </a:rPr>
              <a:t>der Bildung des bevorzugten Namens aus dem Namen der Unterordnung herausgelöst </a:t>
            </a:r>
            <a:endParaRPr lang="de-DE" sz="20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Begriffsliste </a:t>
            </a:r>
            <a:r>
              <a:rPr lang="de-DE" sz="2000" dirty="0">
                <a:latin typeface="Verdana" pitchFamily="34" charset="0"/>
                <a:ea typeface="Verdana" pitchFamily="34" charset="0"/>
                <a:cs typeface="Verdana" pitchFamily="34" charset="0"/>
              </a:rPr>
              <a:t>der Unterordnungen</a:t>
            </a:r>
            <a:endParaRPr lang="de-AT" sz="2000" dirty="0" smtClean="0">
              <a:latin typeface="Verdana" pitchFamily="34" charset="0"/>
              <a:ea typeface="Verdana" pitchFamily="34" charset="0"/>
              <a:cs typeface="Verdana" pitchFamily="34" charset="0"/>
            </a:endParaRPr>
          </a:p>
          <a:p>
            <a:pPr marL="0" indent="0">
              <a:buNone/>
            </a:pPr>
            <a:endParaRPr lang="de-AT" sz="2000" dirty="0" smtClean="0">
              <a:latin typeface="Verdana" pitchFamily="34" charset="0"/>
              <a:ea typeface="Verdana" pitchFamily="34" charset="0"/>
              <a:cs typeface="Verdana" pitchFamily="34" charset="0"/>
            </a:endParaRPr>
          </a:p>
          <a:p>
            <a:pPr marL="0" indent="0">
              <a:buNone/>
            </a:pPr>
            <a:endParaRPr lang="de-AT" sz="1800" dirty="0"/>
          </a:p>
        </p:txBody>
      </p:sp>
    </p:spTree>
    <p:extLst>
      <p:ext uri="{BB962C8B-B14F-4D97-AF65-F5344CB8AC3E}">
        <p14:creationId xmlns:p14="http://schemas.microsoft.com/office/powerpoint/2010/main" val="1929447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pPr algn="l"/>
            <a:r>
              <a:rPr lang="de-DE" sz="3200" dirty="0" smtClean="0">
                <a:latin typeface="Verdana" panose="020B0604030504040204" pitchFamily="34" charset="0"/>
                <a:ea typeface="Verdana" panose="020B0604030504040204" pitchFamily="34" charset="0"/>
                <a:cs typeface="Verdana" panose="020B0604030504040204" pitchFamily="34" charset="0"/>
              </a:rPr>
              <a:t>Ausnahme:</a:t>
            </a:r>
            <a:endParaRPr lang="de-DE" sz="3200" dirty="0">
              <a:latin typeface="Verdana" panose="020B0604030504040204" pitchFamily="34" charset="0"/>
              <a:ea typeface="Verdana" panose="020B0604030504040204" pitchFamily="34" charset="0"/>
              <a:cs typeface="Verdana" panose="020B0604030504040204" pitchFamily="34" charset="0"/>
            </a:endParaRPr>
          </a:p>
        </p:txBody>
      </p:sp>
      <p:sp>
        <p:nvSpPr>
          <p:cNvPr id="10" name="Inhaltsplatzhalter 9"/>
          <p:cNvSpPr>
            <a:spLocks noGrp="1"/>
          </p:cNvSpPr>
          <p:nvPr>
            <p:ph type="body" sz="quarter" idx="13"/>
          </p:nvPr>
        </p:nvSpPr>
        <p:spPr/>
        <p:txBody>
          <a:bodyPr>
            <a:normAutofit fontScale="92500" lnSpcReduction="20000"/>
          </a:bodyPr>
          <a:lstStyle/>
          <a:p>
            <a:pPr marL="0" indent="0">
              <a:buNone/>
            </a:pPr>
            <a:endParaRPr lang="de-AT" sz="1800" dirty="0"/>
          </a:p>
          <a:p>
            <a:pPr marL="0" indent="0">
              <a:buNone/>
            </a:pPr>
            <a:r>
              <a:rPr lang="de-DE" sz="2000" dirty="0">
                <a:latin typeface="Verdana" pitchFamily="34" charset="0"/>
                <a:ea typeface="Verdana" pitchFamily="34" charset="0"/>
                <a:cs typeface="Verdana" pitchFamily="34" charset="0"/>
              </a:rPr>
              <a:t>Körperschaften, die </a:t>
            </a:r>
            <a:r>
              <a:rPr lang="de-DE" sz="2000" b="1" dirty="0">
                <a:latin typeface="Verdana" pitchFamily="34" charset="0"/>
                <a:ea typeface="Verdana" pitchFamily="34" charset="0"/>
                <a:cs typeface="Verdana" pitchFamily="34" charset="0"/>
              </a:rPr>
              <a:t>Gebietskörperschaften</a:t>
            </a:r>
            <a:r>
              <a:rPr lang="de-DE" sz="2000" dirty="0">
                <a:latin typeface="Verdana" pitchFamily="34" charset="0"/>
                <a:ea typeface="Verdana" pitchFamily="34" charset="0"/>
                <a:cs typeface="Verdana" pitchFamily="34" charset="0"/>
              </a:rPr>
              <a:t> unterstellt sind und die in ihrem Namen den Namen der übergeordneten Gebietskörperschaft enthalten, werden selbstständig erfasst. </a:t>
            </a:r>
            <a:r>
              <a:rPr lang="de-DE" sz="2000" dirty="0" smtClean="0">
                <a:latin typeface="Verdana" pitchFamily="34" charset="0"/>
                <a:ea typeface="Verdana" pitchFamily="34" charset="0"/>
                <a:cs typeface="Verdana" pitchFamily="34" charset="0"/>
              </a:rPr>
              <a:t>(RDA 11.2.2.13, ERL 2)</a:t>
            </a:r>
          </a:p>
          <a:p>
            <a:pPr marL="0" indent="0">
              <a:buNone/>
            </a:pP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altLang="de-DE" sz="2000" i="1" dirty="0" smtClean="0">
                <a:latin typeface="Verdana" pitchFamily="34" charset="0"/>
                <a:ea typeface="Verdana" pitchFamily="34" charset="0"/>
                <a:cs typeface="Verdana" pitchFamily="34" charset="0"/>
              </a:rPr>
              <a:t>Beispiele:</a:t>
            </a:r>
            <a:r>
              <a:rPr lang="de-DE" sz="2000" dirty="0">
                <a:latin typeface="Verdana" pitchFamily="34" charset="0"/>
                <a:ea typeface="Verdana" pitchFamily="34" charset="0"/>
                <a:cs typeface="Verdana" pitchFamily="34" charset="0"/>
              </a:rPr>
              <a:t/>
            </a:r>
            <a:br>
              <a:rPr lang="de-DE" sz="2000" dirty="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a:t>
            </a:r>
            <a:r>
              <a:rPr lang="de-AT" sz="2000" dirty="0" smtClean="0">
                <a:solidFill>
                  <a:srgbClr val="00B050"/>
                </a:solidFill>
                <a:latin typeface="Verdana" pitchFamily="34" charset="0"/>
                <a:ea typeface="Verdana" pitchFamily="34" charset="0"/>
                <a:cs typeface="Verdana" pitchFamily="34" charset="0"/>
              </a:rPr>
              <a:t>Statistisches </a:t>
            </a:r>
            <a:r>
              <a:rPr lang="de-AT" sz="2000" dirty="0">
                <a:solidFill>
                  <a:srgbClr val="00B050"/>
                </a:solidFill>
                <a:latin typeface="Verdana" pitchFamily="34" charset="0"/>
                <a:ea typeface="Verdana" pitchFamily="34" charset="0"/>
                <a:cs typeface="Verdana" pitchFamily="34" charset="0"/>
              </a:rPr>
              <a:t>Landesamt des Freistaates Sachsen</a:t>
            </a:r>
          </a:p>
          <a:p>
            <a:pPr marL="0" indent="0">
              <a:buNone/>
            </a:pPr>
            <a:r>
              <a:rPr lang="de-AT" sz="2000" dirty="0" smtClean="0">
                <a:latin typeface="Verdana" pitchFamily="34" charset="0"/>
                <a:ea typeface="Verdana" pitchFamily="34" charset="0"/>
                <a:cs typeface="Verdana" pitchFamily="34" charset="0"/>
              </a:rPr>
              <a:t>	(Name</a:t>
            </a:r>
            <a:r>
              <a:rPr lang="de-AT" sz="2000" dirty="0">
                <a:latin typeface="Verdana" pitchFamily="34" charset="0"/>
                <a:ea typeface="Verdana" pitchFamily="34" charset="0"/>
                <a:cs typeface="Verdana" pitchFamily="34" charset="0"/>
              </a:rPr>
              <a:t>: Statistisches Landesamt des Freistaates </a:t>
            </a:r>
            <a:r>
              <a:rPr lang="de-AT" sz="2000" dirty="0" smtClean="0">
                <a:latin typeface="Verdana" pitchFamily="34" charset="0"/>
                <a:ea typeface="Verdana" pitchFamily="34" charset="0"/>
                <a:cs typeface="Verdana" pitchFamily="34" charset="0"/>
              </a:rPr>
              <a:t>	Sachsen)</a:t>
            </a:r>
            <a:endParaRPr lang="de-AT" sz="2000" dirty="0">
              <a:latin typeface="Verdana" pitchFamily="34" charset="0"/>
              <a:ea typeface="Verdana" pitchFamily="34" charset="0"/>
              <a:cs typeface="Verdana" pitchFamily="34" charset="0"/>
            </a:endParaRPr>
          </a:p>
          <a:p>
            <a:pPr marL="0" indent="0">
              <a:buNone/>
            </a:pPr>
            <a:r>
              <a:rPr lang="de-AT" sz="2000" dirty="0" smtClean="0">
                <a:latin typeface="Verdana" pitchFamily="34" charset="0"/>
                <a:ea typeface="Verdana" pitchFamily="34" charset="0"/>
                <a:cs typeface="Verdana" pitchFamily="34" charset="0"/>
              </a:rPr>
              <a:t>	(</a:t>
            </a:r>
            <a:r>
              <a:rPr lang="de-AT" sz="2000" b="1" dirty="0" smtClean="0">
                <a:latin typeface="Verdana" pitchFamily="34" charset="0"/>
                <a:ea typeface="Verdana" pitchFamily="34" charset="0"/>
                <a:cs typeface="Verdana" pitchFamily="34" charset="0"/>
              </a:rPr>
              <a:t>Nicht</a:t>
            </a:r>
            <a:r>
              <a:rPr lang="de-AT" sz="2000" dirty="0">
                <a:latin typeface="Verdana" pitchFamily="34" charset="0"/>
                <a:ea typeface="Verdana" pitchFamily="34" charset="0"/>
                <a:cs typeface="Verdana" pitchFamily="34" charset="0"/>
              </a:rPr>
              <a:t>: Sachsen. Statistisches </a:t>
            </a:r>
            <a:r>
              <a:rPr lang="de-AT" sz="2000" dirty="0" smtClean="0">
                <a:latin typeface="Verdana" pitchFamily="34" charset="0"/>
                <a:ea typeface="Verdana" pitchFamily="34" charset="0"/>
                <a:cs typeface="Verdana" pitchFamily="34" charset="0"/>
              </a:rPr>
              <a:t>Landesamt)</a:t>
            </a:r>
          </a:p>
          <a:p>
            <a:pPr marL="0" indent="0">
              <a:buNone/>
            </a:pPr>
            <a:r>
              <a:rPr lang="de-AT" sz="2000" dirty="0">
                <a:latin typeface="Verdana" pitchFamily="34" charset="0"/>
                <a:ea typeface="Verdana" pitchFamily="34" charset="0"/>
                <a:cs typeface="Verdana" pitchFamily="34" charset="0"/>
              </a:rPr>
              <a:t>	</a:t>
            </a:r>
            <a:endParaRPr lang="de-AT" sz="2000" dirty="0" smtClean="0">
              <a:latin typeface="Verdana" pitchFamily="34" charset="0"/>
              <a:ea typeface="Verdana" pitchFamily="34" charset="0"/>
              <a:cs typeface="Verdana" pitchFamily="34" charset="0"/>
            </a:endParaRPr>
          </a:p>
          <a:p>
            <a:pPr marL="0" indent="0">
              <a:buNone/>
            </a:pPr>
            <a:r>
              <a:rPr lang="de-AT" sz="2000" dirty="0">
                <a:latin typeface="Verdana" pitchFamily="34" charset="0"/>
                <a:ea typeface="Verdana" pitchFamily="34" charset="0"/>
                <a:cs typeface="Verdana" pitchFamily="34" charset="0"/>
              </a:rPr>
              <a:t>	</a:t>
            </a:r>
            <a:r>
              <a:rPr lang="de-AT" sz="2000" dirty="0" smtClean="0">
                <a:solidFill>
                  <a:srgbClr val="00B050"/>
                </a:solidFill>
                <a:latin typeface="Verdana" pitchFamily="34" charset="0"/>
                <a:ea typeface="Verdana" pitchFamily="34" charset="0"/>
                <a:cs typeface="Verdana" pitchFamily="34" charset="0"/>
              </a:rPr>
              <a:t>U.S. </a:t>
            </a:r>
            <a:r>
              <a:rPr lang="de-AT" sz="2000" dirty="0" err="1" smtClean="0">
                <a:solidFill>
                  <a:srgbClr val="00B050"/>
                </a:solidFill>
                <a:latin typeface="Verdana" pitchFamily="34" charset="0"/>
                <a:ea typeface="Verdana" pitchFamily="34" charset="0"/>
                <a:cs typeface="Verdana" pitchFamily="34" charset="0"/>
              </a:rPr>
              <a:t>Census</a:t>
            </a:r>
            <a:r>
              <a:rPr lang="de-AT" sz="2000" dirty="0" smtClean="0">
                <a:solidFill>
                  <a:srgbClr val="00B050"/>
                </a:solidFill>
                <a:latin typeface="Verdana" pitchFamily="34" charset="0"/>
                <a:ea typeface="Verdana" pitchFamily="34" charset="0"/>
                <a:cs typeface="Verdana" pitchFamily="34" charset="0"/>
              </a:rPr>
              <a:t> Bureau</a:t>
            </a:r>
            <a:endParaRPr lang="de-DE" sz="2000" dirty="0">
              <a:solidFill>
                <a:srgbClr val="00B050"/>
              </a:solidFill>
              <a:latin typeface="Verdana" pitchFamily="34" charset="0"/>
              <a:ea typeface="Verdana" pitchFamily="34" charset="0"/>
              <a:cs typeface="Verdana" pitchFamily="34" charset="0"/>
            </a:endParaRPr>
          </a:p>
          <a:p>
            <a:pPr marL="0" indent="0">
              <a:buNone/>
            </a:pPr>
            <a:endParaRPr lang="de-DE" sz="2000" dirty="0" smtClean="0">
              <a:latin typeface="Verdana" pitchFamily="34" charset="0"/>
              <a:ea typeface="Verdana" pitchFamily="34" charset="0"/>
              <a:cs typeface="Verdana" pitchFamily="34" charset="0"/>
            </a:endParaRPr>
          </a:p>
          <a:p>
            <a:pPr marL="0" indent="0">
              <a:buNone/>
            </a:pPr>
            <a:r>
              <a:rPr lang="de-DE" sz="2000" dirty="0" smtClean="0">
                <a:latin typeface="Verdana" pitchFamily="34" charset="0"/>
                <a:ea typeface="Verdana" pitchFamily="34" charset="0"/>
                <a:cs typeface="Verdana" pitchFamily="34" charset="0"/>
              </a:rPr>
              <a:t>s. a. Modul-Teil -&gt;  Organe und Spitzenorgane von Körperschaften</a:t>
            </a:r>
            <a:endParaRPr lang="de-DE"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46737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pPr algn="l"/>
            <a:r>
              <a:rPr lang="de-DE" sz="3200" dirty="0">
                <a:latin typeface="Verdana" pitchFamily="34" charset="0"/>
                <a:ea typeface="Verdana" pitchFamily="34" charset="0"/>
                <a:cs typeface="Verdana" pitchFamily="34" charset="0"/>
              </a:rPr>
              <a:t>Unselbständige Erfassung - 1 </a:t>
            </a:r>
            <a:r>
              <a:rPr lang="de-DE" sz="3200" dirty="0" smtClean="0">
                <a:latin typeface="Verdana" pitchFamily="34" charset="0"/>
                <a:ea typeface="Verdana" pitchFamily="34" charset="0"/>
                <a:cs typeface="Verdana" pitchFamily="34" charset="0"/>
              </a:rPr>
              <a:t>-</a:t>
            </a:r>
            <a:endParaRPr lang="de-DE" sz="3200" dirty="0"/>
          </a:p>
        </p:txBody>
      </p:sp>
      <p:sp>
        <p:nvSpPr>
          <p:cNvPr id="10" name="Inhaltsplatzhalter 9"/>
          <p:cNvSpPr>
            <a:spLocks noGrp="1"/>
          </p:cNvSpPr>
          <p:nvPr>
            <p:ph type="body" sz="quarter" idx="13"/>
          </p:nvPr>
        </p:nvSpPr>
        <p:spPr>
          <a:xfrm>
            <a:off x="468312" y="1700808"/>
            <a:ext cx="8207375" cy="4464497"/>
          </a:xfrm>
        </p:spPr>
        <p:txBody>
          <a:bodyPr>
            <a:normAutofit fontScale="77500" lnSpcReduction="20000"/>
          </a:bodyPr>
          <a:lstStyle/>
          <a:p>
            <a:pPr marL="0" indent="0">
              <a:buNone/>
            </a:pPr>
            <a:r>
              <a:rPr lang="de-DE" sz="2200" dirty="0">
                <a:latin typeface="Verdana" pitchFamily="34" charset="0"/>
                <a:ea typeface="Verdana" pitchFamily="34" charset="0"/>
                <a:cs typeface="Verdana" pitchFamily="34" charset="0"/>
              </a:rPr>
              <a:t>Name enthält einen Begriff der </a:t>
            </a:r>
          </a:p>
          <a:p>
            <a:r>
              <a:rPr lang="de-DE" sz="2200" dirty="0">
                <a:latin typeface="Verdana" pitchFamily="34" charset="0"/>
                <a:ea typeface="Verdana" pitchFamily="34" charset="0"/>
                <a:cs typeface="Verdana" pitchFamily="34" charset="0"/>
              </a:rPr>
              <a:t>anzeigt, dass die Körperschaft Teil einer anderen Körperschaft ist</a:t>
            </a:r>
            <a:br>
              <a:rPr lang="de-DE" sz="2200" dirty="0">
                <a:latin typeface="Verdana" pitchFamily="34" charset="0"/>
                <a:ea typeface="Verdana" pitchFamily="34" charset="0"/>
                <a:cs typeface="Verdana" pitchFamily="34" charset="0"/>
              </a:rPr>
            </a:br>
            <a:r>
              <a:rPr lang="de-DE" sz="2200" dirty="0" smtClean="0">
                <a:latin typeface="Verdana" pitchFamily="34" charset="0"/>
                <a:ea typeface="Verdana" pitchFamily="34" charset="0"/>
                <a:cs typeface="Verdana" pitchFamily="34" charset="0"/>
              </a:rPr>
              <a:t>(RDA 11.2.2.14.1)</a:t>
            </a:r>
          </a:p>
          <a:p>
            <a:pPr marL="0" indent="0">
              <a:buNone/>
            </a:pPr>
            <a:r>
              <a:rPr lang="de-DE" sz="2200" dirty="0">
                <a:latin typeface="Verdana" pitchFamily="34" charset="0"/>
                <a:ea typeface="Verdana" pitchFamily="34" charset="0"/>
                <a:cs typeface="Verdana" pitchFamily="34" charset="0"/>
              </a:rPr>
              <a:t/>
            </a:r>
            <a:br>
              <a:rPr lang="de-DE" sz="2200" dirty="0">
                <a:latin typeface="Verdana" pitchFamily="34" charset="0"/>
                <a:ea typeface="Verdana" pitchFamily="34" charset="0"/>
                <a:cs typeface="Verdana" pitchFamily="34" charset="0"/>
              </a:rPr>
            </a:br>
            <a:r>
              <a:rPr lang="de-DE" altLang="de-DE" sz="2200" i="1" dirty="0">
                <a:latin typeface="Verdana" pitchFamily="34" charset="0"/>
                <a:ea typeface="Verdana" pitchFamily="34" charset="0"/>
                <a:cs typeface="Verdana" pitchFamily="34" charset="0"/>
              </a:rPr>
              <a:t>Beispiel:</a:t>
            </a:r>
            <a:r>
              <a:rPr lang="de-DE" sz="2200" dirty="0">
                <a:latin typeface="Verdana" pitchFamily="34" charset="0"/>
                <a:ea typeface="Verdana" pitchFamily="34" charset="0"/>
                <a:cs typeface="Verdana" pitchFamily="34" charset="0"/>
              </a:rPr>
              <a:t/>
            </a:r>
            <a:br>
              <a:rPr lang="de-DE" sz="2200" dirty="0">
                <a:latin typeface="Verdana" pitchFamily="34" charset="0"/>
                <a:ea typeface="Verdana" pitchFamily="34" charset="0"/>
                <a:cs typeface="Verdana" pitchFamily="34" charset="0"/>
              </a:rPr>
            </a:br>
            <a:r>
              <a:rPr lang="it-IT" sz="2200" dirty="0" smtClean="0">
                <a:solidFill>
                  <a:srgbClr val="00B050"/>
                </a:solidFill>
                <a:latin typeface="Verdana" pitchFamily="34" charset="0"/>
                <a:ea typeface="Verdana" pitchFamily="34" charset="0"/>
                <a:cs typeface="Verdana" pitchFamily="34" charset="0"/>
              </a:rPr>
              <a:t>Società </a:t>
            </a:r>
            <a:r>
              <a:rPr lang="it-IT" sz="2200" dirty="0">
                <a:solidFill>
                  <a:srgbClr val="00B050"/>
                </a:solidFill>
                <a:latin typeface="Verdana" pitchFamily="34" charset="0"/>
                <a:ea typeface="Verdana" pitchFamily="34" charset="0"/>
                <a:cs typeface="Verdana" pitchFamily="34" charset="0"/>
              </a:rPr>
              <a:t>italiana di psicologia. </a:t>
            </a:r>
            <a:r>
              <a:rPr lang="it-IT" sz="2200" b="1" dirty="0">
                <a:solidFill>
                  <a:srgbClr val="00B050"/>
                </a:solidFill>
                <a:latin typeface="Verdana" pitchFamily="34" charset="0"/>
                <a:ea typeface="Verdana" pitchFamily="34" charset="0"/>
                <a:cs typeface="Verdana" pitchFamily="34" charset="0"/>
              </a:rPr>
              <a:t>Divisione </a:t>
            </a:r>
            <a:r>
              <a:rPr lang="it-IT" sz="2200" dirty="0">
                <a:solidFill>
                  <a:srgbClr val="00B050"/>
                </a:solidFill>
                <a:latin typeface="Verdana" pitchFamily="34" charset="0"/>
                <a:ea typeface="Verdana" pitchFamily="34" charset="0"/>
                <a:cs typeface="Verdana" pitchFamily="34" charset="0"/>
              </a:rPr>
              <a:t>di psicologia </a:t>
            </a:r>
            <a:r>
              <a:rPr lang="it-IT" sz="2200" dirty="0" smtClean="0">
                <a:solidFill>
                  <a:srgbClr val="00B050"/>
                </a:solidFill>
                <a:latin typeface="Verdana" pitchFamily="34" charset="0"/>
                <a:ea typeface="Verdana" pitchFamily="34" charset="0"/>
                <a:cs typeface="Verdana" pitchFamily="34" charset="0"/>
              </a:rPr>
              <a:t>clinica </a:t>
            </a:r>
          </a:p>
          <a:p>
            <a:pPr marL="0" indent="0">
              <a:buNone/>
            </a:pPr>
            <a:r>
              <a:rPr lang="it-IT" sz="2200" dirty="0" smtClean="0">
                <a:latin typeface="Verdana" pitchFamily="34" charset="0"/>
                <a:ea typeface="Verdana" pitchFamily="34" charset="0"/>
                <a:cs typeface="Verdana" pitchFamily="34" charset="0"/>
              </a:rPr>
              <a:t>    	</a:t>
            </a:r>
            <a:r>
              <a:rPr lang="it-IT" sz="2200" dirty="0" err="1" smtClean="0">
                <a:latin typeface="Verdana" pitchFamily="34" charset="0"/>
                <a:ea typeface="Verdana" pitchFamily="34" charset="0"/>
                <a:cs typeface="Verdana" pitchFamily="34" charset="0"/>
              </a:rPr>
              <a:t>Aleph</a:t>
            </a:r>
            <a:r>
              <a:rPr lang="it-IT" sz="2200" dirty="0" smtClean="0">
                <a:latin typeface="Verdana" pitchFamily="34" charset="0"/>
                <a:ea typeface="Verdana" pitchFamily="34" charset="0"/>
                <a:cs typeface="Verdana" pitchFamily="34" charset="0"/>
              </a:rPr>
              <a:t>: </a:t>
            </a:r>
          </a:p>
          <a:p>
            <a:pPr marL="0" indent="0">
              <a:buNone/>
            </a:pPr>
            <a:r>
              <a:rPr lang="it-IT" sz="2200" dirty="0" smtClean="0">
                <a:latin typeface="Verdana" pitchFamily="34" charset="0"/>
                <a:ea typeface="Verdana" pitchFamily="34" charset="0"/>
                <a:cs typeface="Verdana" pitchFamily="34" charset="0"/>
              </a:rPr>
              <a:t>    	110 $k Società </a:t>
            </a:r>
            <a:r>
              <a:rPr lang="it-IT" sz="2200" dirty="0">
                <a:latin typeface="Verdana" pitchFamily="34" charset="0"/>
                <a:ea typeface="Verdana" pitchFamily="34" charset="0"/>
                <a:cs typeface="Verdana" pitchFamily="34" charset="0"/>
              </a:rPr>
              <a:t>italiana di </a:t>
            </a:r>
            <a:r>
              <a:rPr lang="it-IT" sz="2200" dirty="0" smtClean="0">
                <a:latin typeface="Verdana" pitchFamily="34" charset="0"/>
                <a:ea typeface="Verdana" pitchFamily="34" charset="0"/>
                <a:cs typeface="Verdana" pitchFamily="34" charset="0"/>
              </a:rPr>
              <a:t>psicologia $b </a:t>
            </a:r>
            <a:r>
              <a:rPr lang="it-IT" sz="2200" dirty="0">
                <a:latin typeface="Verdana" pitchFamily="34" charset="0"/>
                <a:ea typeface="Verdana" pitchFamily="34" charset="0"/>
                <a:cs typeface="Verdana" pitchFamily="34" charset="0"/>
              </a:rPr>
              <a:t>Divisione di </a:t>
            </a:r>
            <a:r>
              <a:rPr lang="it-IT" sz="2200" dirty="0" smtClean="0">
                <a:latin typeface="Verdana" pitchFamily="34" charset="0"/>
                <a:ea typeface="Verdana" pitchFamily="34" charset="0"/>
                <a:cs typeface="Verdana" pitchFamily="34" charset="0"/>
              </a:rPr>
              <a:t>psicologia 	           clinica </a:t>
            </a:r>
            <a:endParaRPr lang="it-IT" sz="2200" dirty="0">
              <a:latin typeface="Verdana" pitchFamily="34" charset="0"/>
              <a:ea typeface="Verdana" pitchFamily="34" charset="0"/>
              <a:cs typeface="Verdana" pitchFamily="34" charset="0"/>
            </a:endParaRPr>
          </a:p>
          <a:p>
            <a:endParaRPr lang="de-DE" sz="2200" dirty="0">
              <a:latin typeface="Verdana" pitchFamily="34" charset="0"/>
              <a:ea typeface="Verdana" pitchFamily="34" charset="0"/>
              <a:cs typeface="Verdana" pitchFamily="34" charset="0"/>
            </a:endParaRPr>
          </a:p>
          <a:p>
            <a:r>
              <a:rPr lang="de-DE" sz="2200" dirty="0">
                <a:latin typeface="Verdana" pitchFamily="34" charset="0"/>
                <a:ea typeface="Verdana" pitchFamily="34" charset="0"/>
                <a:cs typeface="Verdana" pitchFamily="34" charset="0"/>
              </a:rPr>
              <a:t>normalerweise auf eine administrative </a:t>
            </a:r>
            <a:r>
              <a:rPr lang="de-DE" sz="2200" dirty="0" smtClean="0">
                <a:latin typeface="Verdana" pitchFamily="34" charset="0"/>
                <a:ea typeface="Verdana" pitchFamily="34" charset="0"/>
                <a:cs typeface="Verdana" pitchFamily="34" charset="0"/>
              </a:rPr>
              <a:t>Unterordnung </a:t>
            </a:r>
            <a:r>
              <a:rPr lang="de-DE" sz="2200" dirty="0">
                <a:latin typeface="Verdana" pitchFamily="34" charset="0"/>
                <a:ea typeface="Verdana" pitchFamily="34" charset="0"/>
                <a:cs typeface="Verdana" pitchFamily="34" charset="0"/>
              </a:rPr>
              <a:t>hindeutet</a:t>
            </a:r>
            <a:br>
              <a:rPr lang="de-DE" sz="2200" dirty="0">
                <a:latin typeface="Verdana" pitchFamily="34" charset="0"/>
                <a:ea typeface="Verdana" pitchFamily="34" charset="0"/>
                <a:cs typeface="Verdana" pitchFamily="34" charset="0"/>
              </a:rPr>
            </a:br>
            <a:r>
              <a:rPr lang="de-DE" sz="2200" dirty="0" smtClean="0">
                <a:latin typeface="Verdana" pitchFamily="34" charset="0"/>
                <a:ea typeface="Verdana" pitchFamily="34" charset="0"/>
                <a:cs typeface="Verdana" pitchFamily="34" charset="0"/>
              </a:rPr>
              <a:t>(RDA 11.2.2.14.2)</a:t>
            </a:r>
          </a:p>
          <a:p>
            <a:pPr marL="0" indent="0">
              <a:buNone/>
            </a:pPr>
            <a:r>
              <a:rPr lang="de-DE" sz="2200" dirty="0">
                <a:latin typeface="Verdana" pitchFamily="34" charset="0"/>
                <a:ea typeface="Verdana" pitchFamily="34" charset="0"/>
                <a:cs typeface="Verdana" pitchFamily="34" charset="0"/>
              </a:rPr>
              <a:t/>
            </a:r>
            <a:br>
              <a:rPr lang="de-DE" sz="2200" dirty="0">
                <a:latin typeface="Verdana" pitchFamily="34" charset="0"/>
                <a:ea typeface="Verdana" pitchFamily="34" charset="0"/>
                <a:cs typeface="Verdana" pitchFamily="34" charset="0"/>
              </a:rPr>
            </a:br>
            <a:r>
              <a:rPr lang="de-DE" altLang="de-DE" sz="2200" i="1" dirty="0">
                <a:latin typeface="Verdana" pitchFamily="34" charset="0"/>
                <a:ea typeface="Verdana" pitchFamily="34" charset="0"/>
                <a:cs typeface="Verdana" pitchFamily="34" charset="0"/>
              </a:rPr>
              <a:t>Beispiel</a:t>
            </a:r>
            <a:r>
              <a:rPr lang="de-DE" altLang="de-DE" sz="2200" i="1" dirty="0" smtClean="0">
                <a:latin typeface="Verdana" pitchFamily="34" charset="0"/>
                <a:ea typeface="Verdana" pitchFamily="34" charset="0"/>
                <a:cs typeface="Verdana" pitchFamily="34" charset="0"/>
              </a:rPr>
              <a:t>:</a:t>
            </a:r>
          </a:p>
          <a:p>
            <a:pPr marL="0" indent="0">
              <a:buNone/>
            </a:pPr>
            <a:r>
              <a:rPr lang="es-ES" sz="2200" dirty="0" smtClean="0">
                <a:solidFill>
                  <a:srgbClr val="00B050"/>
                </a:solidFill>
                <a:latin typeface="Verdana" pitchFamily="34" charset="0"/>
                <a:ea typeface="Verdana" pitchFamily="34" charset="0"/>
                <a:cs typeface="Verdana" pitchFamily="34" charset="0"/>
              </a:rPr>
              <a:t>Fundación </a:t>
            </a:r>
            <a:r>
              <a:rPr lang="es-ES" sz="2200" dirty="0">
                <a:solidFill>
                  <a:srgbClr val="00B050"/>
                </a:solidFill>
                <a:latin typeface="Verdana" pitchFamily="34" charset="0"/>
                <a:ea typeface="Verdana" pitchFamily="34" charset="0"/>
                <a:cs typeface="Verdana" pitchFamily="34" charset="0"/>
              </a:rPr>
              <a:t>Terram. </a:t>
            </a:r>
            <a:r>
              <a:rPr lang="es-ES" sz="2200" b="1" dirty="0">
                <a:solidFill>
                  <a:srgbClr val="00B050"/>
                </a:solidFill>
                <a:latin typeface="Verdana" pitchFamily="34" charset="0"/>
                <a:ea typeface="Verdana" pitchFamily="34" charset="0"/>
                <a:cs typeface="Verdana" pitchFamily="34" charset="0"/>
              </a:rPr>
              <a:t>Dirección</a:t>
            </a:r>
            <a:r>
              <a:rPr lang="es-ES" sz="2200" dirty="0">
                <a:solidFill>
                  <a:srgbClr val="00B050"/>
                </a:solidFill>
                <a:latin typeface="Verdana" pitchFamily="34" charset="0"/>
                <a:ea typeface="Verdana" pitchFamily="34" charset="0"/>
                <a:cs typeface="Verdana" pitchFamily="34" charset="0"/>
              </a:rPr>
              <a:t> de Estudios </a:t>
            </a:r>
            <a:endParaRPr lang="es-ES" sz="2200" dirty="0" smtClean="0">
              <a:solidFill>
                <a:srgbClr val="00B050"/>
              </a:solidFill>
              <a:latin typeface="Verdana" pitchFamily="34" charset="0"/>
              <a:ea typeface="Verdana" pitchFamily="34" charset="0"/>
              <a:cs typeface="Verdana" pitchFamily="34" charset="0"/>
            </a:endParaRPr>
          </a:p>
          <a:p>
            <a:pPr marL="0" indent="0">
              <a:buNone/>
            </a:pPr>
            <a:r>
              <a:rPr lang="es-ES" sz="2200" dirty="0" smtClean="0">
                <a:latin typeface="Verdana" pitchFamily="34" charset="0"/>
                <a:ea typeface="Verdana" pitchFamily="34" charset="0"/>
                <a:cs typeface="Verdana" pitchFamily="34" charset="0"/>
              </a:rPr>
              <a:t>	Aleph:</a:t>
            </a:r>
          </a:p>
          <a:p>
            <a:pPr marL="0" indent="0">
              <a:buNone/>
            </a:pPr>
            <a:r>
              <a:rPr lang="es-ES" sz="2200" dirty="0" smtClean="0">
                <a:latin typeface="Verdana" pitchFamily="34" charset="0"/>
                <a:ea typeface="Verdana" pitchFamily="34" charset="0"/>
                <a:cs typeface="Verdana" pitchFamily="34" charset="0"/>
              </a:rPr>
              <a:t>	110 $k Fundación Terram $b </a:t>
            </a:r>
            <a:r>
              <a:rPr lang="es-ES" sz="2200" dirty="0">
                <a:latin typeface="Verdana" pitchFamily="34" charset="0"/>
                <a:ea typeface="Verdana" pitchFamily="34" charset="0"/>
                <a:cs typeface="Verdana" pitchFamily="34" charset="0"/>
              </a:rPr>
              <a:t>Dirección de Estudios </a:t>
            </a:r>
            <a:r>
              <a:rPr lang="es-ES" sz="2200" dirty="0" smtClean="0">
                <a:solidFill>
                  <a:srgbClr val="00B050"/>
                </a:solidFill>
                <a:latin typeface="Verdana" pitchFamily="34" charset="0"/>
                <a:ea typeface="Verdana" pitchFamily="34" charset="0"/>
                <a:cs typeface="Verdana" pitchFamily="34" charset="0"/>
              </a:rPr>
              <a:t>	</a:t>
            </a:r>
            <a:endParaRPr lang="de-DE" sz="2200" dirty="0">
              <a:solidFill>
                <a:srgbClr val="00B050"/>
              </a:solidFill>
              <a:latin typeface="Verdana" pitchFamily="34" charset="0"/>
              <a:ea typeface="Verdana" pitchFamily="34" charset="0"/>
              <a:cs typeface="Verdana" pitchFamily="34" charset="0"/>
            </a:endParaRPr>
          </a:p>
          <a:p>
            <a:pPr marL="0" indent="0">
              <a:buNone/>
            </a:pP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55148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pPr algn="l"/>
            <a:r>
              <a:rPr lang="de-DE" sz="3200" dirty="0">
                <a:latin typeface="Verdana" pitchFamily="34" charset="0"/>
                <a:ea typeface="Verdana" pitchFamily="34" charset="0"/>
                <a:cs typeface="Verdana" pitchFamily="34" charset="0"/>
              </a:rPr>
              <a:t>Unselbständige Erfassung - </a:t>
            </a:r>
            <a:r>
              <a:rPr lang="de-DE" sz="3200" dirty="0" smtClean="0">
                <a:latin typeface="Verdana" pitchFamily="34" charset="0"/>
                <a:ea typeface="Verdana" pitchFamily="34" charset="0"/>
                <a:cs typeface="Verdana" pitchFamily="34" charset="0"/>
              </a:rPr>
              <a:t>2 -</a:t>
            </a:r>
            <a:endParaRPr lang="de-DE" sz="3200" dirty="0">
              <a:latin typeface="Verdana" pitchFamily="34" charset="0"/>
              <a:ea typeface="Verdana" pitchFamily="34" charset="0"/>
              <a:cs typeface="Verdana" pitchFamily="34" charset="0"/>
            </a:endParaRPr>
          </a:p>
        </p:txBody>
      </p:sp>
      <p:sp>
        <p:nvSpPr>
          <p:cNvPr id="10" name="Inhaltsplatzhalter 9"/>
          <p:cNvSpPr>
            <a:spLocks noGrp="1"/>
          </p:cNvSpPr>
          <p:nvPr>
            <p:ph type="body" sz="quarter" idx="13"/>
          </p:nvPr>
        </p:nvSpPr>
        <p:spPr/>
        <p:txBody>
          <a:bodyPr>
            <a:normAutofit fontScale="92500" lnSpcReduction="20000"/>
          </a:bodyPr>
          <a:lstStyle/>
          <a:p>
            <a:pPr marL="0" indent="0">
              <a:buNone/>
            </a:pPr>
            <a:r>
              <a:rPr lang="de-DE" sz="2000" dirty="0">
                <a:latin typeface="Verdana" pitchFamily="34" charset="0"/>
                <a:ea typeface="Verdana" pitchFamily="34" charset="0"/>
                <a:cs typeface="Verdana" pitchFamily="34" charset="0"/>
              </a:rPr>
              <a:t>Name enthält einen </a:t>
            </a:r>
            <a:r>
              <a:rPr lang="de-DE" sz="2000" dirty="0" smtClean="0">
                <a:latin typeface="Verdana" pitchFamily="34" charset="0"/>
                <a:ea typeface="Verdana" pitchFamily="34" charset="0"/>
                <a:cs typeface="Verdana" pitchFamily="34" charset="0"/>
              </a:rPr>
              <a:t>Begriff,  </a:t>
            </a:r>
            <a:endParaRPr lang="de-DE" sz="2000" dirty="0">
              <a:latin typeface="Verdana" pitchFamily="34" charset="0"/>
              <a:ea typeface="Verdana" pitchFamily="34" charset="0"/>
              <a:cs typeface="Verdana" pitchFamily="34" charset="0"/>
            </a:endParaRPr>
          </a:p>
          <a:p>
            <a:r>
              <a:rPr lang="de-DE" sz="2000" dirty="0">
                <a:latin typeface="Verdana" pitchFamily="34" charset="0"/>
                <a:ea typeface="Verdana" pitchFamily="34" charset="0"/>
                <a:cs typeface="Verdana" pitchFamily="34" charset="0"/>
              </a:rPr>
              <a:t>d</a:t>
            </a:r>
            <a:r>
              <a:rPr lang="de-DE" sz="2000" dirty="0" smtClean="0">
                <a:latin typeface="Verdana" pitchFamily="34" charset="0"/>
                <a:ea typeface="Verdana" pitchFamily="34" charset="0"/>
                <a:cs typeface="Verdana" pitchFamily="34" charset="0"/>
              </a:rPr>
              <a:t>er allgemeiner </a:t>
            </a:r>
            <a:r>
              <a:rPr lang="de-DE" sz="2000" dirty="0">
                <a:latin typeface="Verdana" pitchFamily="34" charset="0"/>
                <a:ea typeface="Verdana" pitchFamily="34" charset="0"/>
                <a:cs typeface="Verdana" pitchFamily="34" charset="0"/>
              </a:rPr>
              <a:t>Natur ist und  nur eine geografische, chronologische oder mit Ziffern oder Buchstaben gezählte Unterabteilung einer übergeordneten Körperschaft anzeigt. </a:t>
            </a:r>
            <a:r>
              <a:rPr lang="de-DE" sz="2000" dirty="0" smtClean="0">
                <a:latin typeface="Verdana" pitchFamily="34" charset="0"/>
                <a:ea typeface="Verdana" pitchFamily="34" charset="0"/>
                <a:cs typeface="Verdana" pitchFamily="34" charset="0"/>
              </a:rPr>
              <a:t>(RDA 11.2.2.14.3)</a:t>
            </a:r>
          </a:p>
          <a:p>
            <a:pPr marL="0" indent="0">
              <a:buNone/>
            </a:pPr>
            <a:r>
              <a:rPr lang="de-DE" altLang="de-DE" sz="2000" i="1" dirty="0" smtClean="0">
                <a:latin typeface="Verdana" pitchFamily="34" charset="0"/>
                <a:ea typeface="Verdana" pitchFamily="34" charset="0"/>
                <a:cs typeface="Verdana" pitchFamily="34" charset="0"/>
              </a:rPr>
              <a:t>Beispiel</a:t>
            </a:r>
            <a:r>
              <a:rPr lang="de-DE" altLang="de-DE" sz="2000" i="1" dirty="0">
                <a:latin typeface="Verdana" pitchFamily="34" charset="0"/>
                <a:ea typeface="Verdana" pitchFamily="34" charset="0"/>
                <a:cs typeface="Verdana" pitchFamily="34" charset="0"/>
              </a:rPr>
              <a:t>:</a:t>
            </a:r>
            <a:r>
              <a:rPr lang="de-DE" sz="2000" dirty="0">
                <a:latin typeface="Verdana" pitchFamily="34" charset="0"/>
                <a:ea typeface="Verdana" pitchFamily="34" charset="0"/>
                <a:cs typeface="Verdana" pitchFamily="34" charset="0"/>
              </a:rPr>
              <a:t/>
            </a:r>
            <a:br>
              <a:rPr lang="de-DE" sz="2000" dirty="0">
                <a:latin typeface="Verdana" pitchFamily="34" charset="0"/>
                <a:ea typeface="Verdana" pitchFamily="34" charset="0"/>
                <a:cs typeface="Verdana" pitchFamily="34" charset="0"/>
              </a:rPr>
            </a:br>
            <a:r>
              <a:rPr lang="it-IT" sz="2000" dirty="0" smtClean="0">
                <a:solidFill>
                  <a:srgbClr val="00B050"/>
                </a:solidFill>
                <a:latin typeface="Verdana" pitchFamily="34" charset="0"/>
                <a:ea typeface="Verdana" pitchFamily="34" charset="0"/>
                <a:cs typeface="Verdana" pitchFamily="34" charset="0"/>
              </a:rPr>
              <a:t>Costume </a:t>
            </a:r>
            <a:r>
              <a:rPr lang="it-IT" sz="2000" dirty="0">
                <a:solidFill>
                  <a:srgbClr val="00B050"/>
                </a:solidFill>
                <a:latin typeface="Verdana" pitchFamily="34" charset="0"/>
                <a:ea typeface="Verdana" pitchFamily="34" charset="0"/>
                <a:cs typeface="Verdana" pitchFamily="34" charset="0"/>
              </a:rPr>
              <a:t>Society of  America. </a:t>
            </a:r>
            <a:r>
              <a:rPr lang="it-IT" sz="2000" b="1" dirty="0" err="1">
                <a:solidFill>
                  <a:srgbClr val="00B050"/>
                </a:solidFill>
                <a:latin typeface="Verdana" pitchFamily="34" charset="0"/>
                <a:ea typeface="Verdana" pitchFamily="34" charset="0"/>
                <a:cs typeface="Verdana" pitchFamily="34" charset="0"/>
              </a:rPr>
              <a:t>Region</a:t>
            </a:r>
            <a:r>
              <a:rPr lang="it-IT" sz="2000" b="1" dirty="0">
                <a:solidFill>
                  <a:srgbClr val="00B050"/>
                </a:solidFill>
                <a:latin typeface="Verdana" pitchFamily="34" charset="0"/>
                <a:ea typeface="Verdana" pitchFamily="34" charset="0"/>
                <a:cs typeface="Verdana" pitchFamily="34" charset="0"/>
              </a:rPr>
              <a:t> II </a:t>
            </a:r>
            <a:endParaRPr lang="it-IT" sz="2000" b="1" dirty="0" smtClean="0">
              <a:solidFill>
                <a:srgbClr val="00B050"/>
              </a:solidFill>
              <a:latin typeface="Verdana" pitchFamily="34" charset="0"/>
              <a:ea typeface="Verdana" pitchFamily="34" charset="0"/>
              <a:cs typeface="Verdana" pitchFamily="34" charset="0"/>
            </a:endParaRPr>
          </a:p>
          <a:p>
            <a:pPr marL="0" indent="0">
              <a:buNone/>
            </a:pPr>
            <a:r>
              <a:rPr lang="it-IT" sz="2000" dirty="0" err="1" smtClean="0">
                <a:latin typeface="Verdana" pitchFamily="34" charset="0"/>
                <a:ea typeface="Verdana" pitchFamily="34" charset="0"/>
                <a:cs typeface="Verdana" pitchFamily="34" charset="0"/>
              </a:rPr>
              <a:t>Aleph</a:t>
            </a:r>
            <a:r>
              <a:rPr lang="it-IT" sz="2000" dirty="0" smtClean="0">
                <a:latin typeface="Verdana" pitchFamily="34" charset="0"/>
                <a:ea typeface="Verdana" pitchFamily="34" charset="0"/>
                <a:cs typeface="Verdana" pitchFamily="34" charset="0"/>
              </a:rPr>
              <a:t>: </a:t>
            </a:r>
          </a:p>
          <a:p>
            <a:pPr marL="0" indent="0">
              <a:buNone/>
            </a:pPr>
            <a:r>
              <a:rPr lang="it-IT" sz="2000" dirty="0" smtClean="0">
                <a:latin typeface="Verdana" pitchFamily="34" charset="0"/>
                <a:ea typeface="Verdana" pitchFamily="34" charset="0"/>
                <a:cs typeface="Verdana" pitchFamily="34" charset="0"/>
              </a:rPr>
              <a:t>110 $k </a:t>
            </a:r>
            <a:r>
              <a:rPr lang="it-IT" sz="2000" dirty="0">
                <a:latin typeface="Verdana" pitchFamily="34" charset="0"/>
                <a:ea typeface="Verdana" pitchFamily="34" charset="0"/>
                <a:cs typeface="Verdana" pitchFamily="34" charset="0"/>
              </a:rPr>
              <a:t>Costume Society of  </a:t>
            </a:r>
            <a:r>
              <a:rPr lang="it-IT" sz="2000" dirty="0" smtClean="0">
                <a:latin typeface="Verdana" pitchFamily="34" charset="0"/>
                <a:ea typeface="Verdana" pitchFamily="34" charset="0"/>
                <a:cs typeface="Verdana" pitchFamily="34" charset="0"/>
              </a:rPr>
              <a:t>America $b </a:t>
            </a:r>
            <a:r>
              <a:rPr lang="it-IT" sz="2000" dirty="0" err="1">
                <a:latin typeface="Verdana" pitchFamily="34" charset="0"/>
                <a:ea typeface="Verdana" pitchFamily="34" charset="0"/>
                <a:cs typeface="Verdana" pitchFamily="34" charset="0"/>
              </a:rPr>
              <a:t>Region</a:t>
            </a:r>
            <a:r>
              <a:rPr lang="it-IT" sz="2000" dirty="0">
                <a:latin typeface="Verdana" pitchFamily="34" charset="0"/>
                <a:ea typeface="Verdana" pitchFamily="34" charset="0"/>
                <a:cs typeface="Verdana" pitchFamily="34" charset="0"/>
              </a:rPr>
              <a:t> II </a:t>
            </a:r>
          </a:p>
          <a:p>
            <a:endParaRPr lang="it-IT" sz="20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der </a:t>
            </a:r>
            <a:r>
              <a:rPr lang="de-DE" sz="2000" dirty="0">
                <a:latin typeface="Verdana" pitchFamily="34" charset="0"/>
                <a:ea typeface="Verdana" pitchFamily="34" charset="0"/>
                <a:cs typeface="Verdana" pitchFamily="34" charset="0"/>
              </a:rPr>
              <a:t>nicht auf eine Körperschaft schließen </a:t>
            </a:r>
            <a:r>
              <a:rPr lang="de-DE" sz="2000" dirty="0" err="1">
                <a:latin typeface="Verdana" pitchFamily="34" charset="0"/>
                <a:ea typeface="Verdana" pitchFamily="34" charset="0"/>
                <a:cs typeface="Verdana" pitchFamily="34" charset="0"/>
              </a:rPr>
              <a:t>läßt</a:t>
            </a:r>
            <a:r>
              <a:rPr lang="de-DE" sz="2000" dirty="0">
                <a:latin typeface="Verdana" pitchFamily="34" charset="0"/>
                <a:ea typeface="Verdana" pitchFamily="34" charset="0"/>
                <a:cs typeface="Verdana" pitchFamily="34" charset="0"/>
              </a:rPr>
              <a:t> </a:t>
            </a:r>
            <a:r>
              <a:rPr lang="de-DE" sz="2000" dirty="0" smtClean="0">
                <a:latin typeface="Verdana" pitchFamily="34" charset="0"/>
                <a:ea typeface="Verdana" pitchFamily="34" charset="0"/>
                <a:cs typeface="Verdana" pitchFamily="34" charset="0"/>
              </a:rPr>
              <a:t>(RDA 11.2.2.14.4)</a:t>
            </a:r>
          </a:p>
          <a:p>
            <a:pPr marL="0" indent="0">
              <a:buNone/>
            </a:pPr>
            <a:r>
              <a:rPr lang="de-DE" altLang="de-DE" sz="2000" i="1" dirty="0" smtClean="0">
                <a:latin typeface="Verdana" pitchFamily="34" charset="0"/>
                <a:ea typeface="Verdana" pitchFamily="34" charset="0"/>
                <a:cs typeface="Verdana" pitchFamily="34" charset="0"/>
              </a:rPr>
              <a:t>Beispiel</a:t>
            </a:r>
            <a:r>
              <a:rPr lang="de-DE" altLang="de-DE" sz="2000" i="1" dirty="0">
                <a:latin typeface="Verdana" pitchFamily="34" charset="0"/>
                <a:ea typeface="Verdana" pitchFamily="34" charset="0"/>
                <a:cs typeface="Verdana" pitchFamily="34" charset="0"/>
              </a:rPr>
              <a:t>:</a:t>
            </a:r>
            <a:br>
              <a:rPr lang="de-DE" altLang="de-DE" sz="2000" i="1" dirty="0">
                <a:latin typeface="Verdana" pitchFamily="34" charset="0"/>
                <a:ea typeface="Verdana" pitchFamily="34" charset="0"/>
                <a:cs typeface="Verdana" pitchFamily="34" charset="0"/>
              </a:rPr>
            </a:br>
            <a:r>
              <a:rPr lang="en-US" sz="2000" dirty="0" smtClean="0">
                <a:solidFill>
                  <a:srgbClr val="00B050"/>
                </a:solidFill>
                <a:latin typeface="Verdana" pitchFamily="34" charset="0"/>
                <a:ea typeface="Verdana" pitchFamily="34" charset="0"/>
                <a:cs typeface="Verdana" pitchFamily="34" charset="0"/>
              </a:rPr>
              <a:t>British </a:t>
            </a:r>
            <a:r>
              <a:rPr lang="en-US" sz="2000" dirty="0">
                <a:solidFill>
                  <a:srgbClr val="00B050"/>
                </a:solidFill>
                <a:latin typeface="Verdana" pitchFamily="34" charset="0"/>
                <a:ea typeface="Verdana" pitchFamily="34" charset="0"/>
                <a:cs typeface="Verdana" pitchFamily="34" charset="0"/>
              </a:rPr>
              <a:t>Library. Science, Technology, and </a:t>
            </a:r>
            <a:r>
              <a:rPr lang="en-US" sz="2000" dirty="0" smtClean="0">
                <a:solidFill>
                  <a:srgbClr val="00B050"/>
                </a:solidFill>
                <a:latin typeface="Verdana" pitchFamily="34" charset="0"/>
                <a:ea typeface="Verdana" pitchFamily="34" charset="0"/>
                <a:cs typeface="Verdana" pitchFamily="34" charset="0"/>
              </a:rPr>
              <a:t>Business</a:t>
            </a:r>
          </a:p>
          <a:p>
            <a:pPr marL="0" indent="0">
              <a:buNone/>
            </a:pPr>
            <a:r>
              <a:rPr lang="en-US" sz="2000" dirty="0" smtClean="0">
                <a:latin typeface="Verdana" pitchFamily="34" charset="0"/>
                <a:ea typeface="Verdana" pitchFamily="34" charset="0"/>
                <a:cs typeface="Verdana" pitchFamily="34" charset="0"/>
              </a:rPr>
              <a:t>Aleph:</a:t>
            </a:r>
          </a:p>
          <a:p>
            <a:pPr marL="0" indent="0">
              <a:buNone/>
            </a:pPr>
            <a:r>
              <a:rPr lang="en-US" sz="2000" dirty="0" smtClean="0">
                <a:latin typeface="Verdana" pitchFamily="34" charset="0"/>
                <a:ea typeface="Verdana" pitchFamily="34" charset="0"/>
                <a:cs typeface="Verdana" pitchFamily="34" charset="0"/>
              </a:rPr>
              <a:t>110 $</a:t>
            </a:r>
            <a:r>
              <a:rPr lang="en-US" sz="2000" dirty="0">
                <a:latin typeface="Verdana" pitchFamily="34" charset="0"/>
                <a:ea typeface="Verdana" pitchFamily="34" charset="0"/>
                <a:cs typeface="Verdana" pitchFamily="34" charset="0"/>
              </a:rPr>
              <a:t>k British </a:t>
            </a:r>
            <a:r>
              <a:rPr lang="en-US" sz="2000" dirty="0" smtClean="0">
                <a:latin typeface="Verdana" pitchFamily="34" charset="0"/>
                <a:ea typeface="Verdana" pitchFamily="34" charset="0"/>
                <a:cs typeface="Verdana" pitchFamily="34" charset="0"/>
              </a:rPr>
              <a:t>Library $b </a:t>
            </a:r>
            <a:r>
              <a:rPr lang="en-US" sz="2000" dirty="0">
                <a:latin typeface="Verdana" pitchFamily="34" charset="0"/>
                <a:ea typeface="Verdana" pitchFamily="34" charset="0"/>
                <a:cs typeface="Verdana" pitchFamily="34" charset="0"/>
              </a:rPr>
              <a:t>Science, Technology, and Business</a:t>
            </a:r>
          </a:p>
          <a:p>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318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pPr algn="l"/>
            <a:r>
              <a:rPr lang="de-DE" sz="3200" dirty="0">
                <a:latin typeface="Verdana" pitchFamily="34" charset="0"/>
                <a:ea typeface="Verdana" pitchFamily="34" charset="0"/>
                <a:cs typeface="Verdana" pitchFamily="34" charset="0"/>
              </a:rPr>
              <a:t>Unselbständige Erfassung - </a:t>
            </a:r>
            <a:r>
              <a:rPr lang="de-DE" sz="3200" dirty="0" smtClean="0">
                <a:latin typeface="Verdana" pitchFamily="34" charset="0"/>
                <a:ea typeface="Verdana" pitchFamily="34" charset="0"/>
                <a:cs typeface="Verdana" pitchFamily="34" charset="0"/>
              </a:rPr>
              <a:t>3 -</a:t>
            </a:r>
            <a:endParaRPr lang="de-DE" sz="3200" dirty="0">
              <a:latin typeface="Verdana" pitchFamily="34" charset="0"/>
              <a:ea typeface="Verdana" pitchFamily="34" charset="0"/>
              <a:cs typeface="Verdana" pitchFamily="34" charset="0"/>
            </a:endParaRPr>
          </a:p>
        </p:txBody>
      </p:sp>
      <p:sp>
        <p:nvSpPr>
          <p:cNvPr id="10" name="Inhaltsplatzhalter 9"/>
          <p:cNvSpPr>
            <a:spLocks noGrp="1"/>
          </p:cNvSpPr>
          <p:nvPr>
            <p:ph type="body" sz="quarter" idx="13"/>
          </p:nvPr>
        </p:nvSpPr>
        <p:spPr/>
        <p:txBody>
          <a:bodyPr>
            <a:normAutofit/>
          </a:bodyPr>
          <a:lstStyle/>
          <a:p>
            <a:pPr marL="0" indent="0">
              <a:buNone/>
            </a:pPr>
            <a:endParaRPr lang="de-DE" sz="1800" dirty="0" smtClean="0"/>
          </a:p>
          <a:p>
            <a:pPr marL="0" indent="0">
              <a:buNone/>
            </a:pPr>
            <a:r>
              <a:rPr lang="de-DE" sz="2000" dirty="0" smtClean="0">
                <a:latin typeface="Verdana" pitchFamily="34" charset="0"/>
                <a:ea typeface="Verdana" pitchFamily="34" charset="0"/>
                <a:cs typeface="Verdana" pitchFamily="34" charset="0"/>
              </a:rPr>
              <a:t>Name </a:t>
            </a:r>
            <a:r>
              <a:rPr lang="de-DE" sz="2000" dirty="0">
                <a:latin typeface="Verdana" pitchFamily="34" charset="0"/>
                <a:ea typeface="Verdana" pitchFamily="34" charset="0"/>
                <a:cs typeface="Verdana" pitchFamily="34" charset="0"/>
              </a:rPr>
              <a:t>enthält einen Begriff der </a:t>
            </a:r>
          </a:p>
          <a:p>
            <a:r>
              <a:rPr lang="de-DE" sz="2000" dirty="0">
                <a:latin typeface="Verdana" pitchFamily="34" charset="0"/>
                <a:ea typeface="Verdana" pitchFamily="34" charset="0"/>
                <a:cs typeface="Verdana" pitchFamily="34" charset="0"/>
              </a:rPr>
              <a:t>ein bestimmtes </a:t>
            </a:r>
            <a:r>
              <a:rPr lang="de-DE" sz="2000" b="1" dirty="0">
                <a:latin typeface="Verdana" pitchFamily="34" charset="0"/>
                <a:ea typeface="Verdana" pitchFamily="34" charset="0"/>
                <a:cs typeface="Verdana" pitchFamily="34" charset="0"/>
              </a:rPr>
              <a:t>Studienfach</a:t>
            </a:r>
            <a:r>
              <a:rPr lang="de-DE" sz="2000" dirty="0">
                <a:latin typeface="Verdana" pitchFamily="34" charset="0"/>
                <a:ea typeface="Verdana" pitchFamily="34" charset="0"/>
                <a:cs typeface="Verdana" pitchFamily="34" charset="0"/>
              </a:rPr>
              <a:t> an einer Universität anzeigt </a:t>
            </a:r>
            <a:r>
              <a:rPr lang="de-DE" sz="2000" dirty="0" smtClean="0">
                <a:latin typeface="Verdana" pitchFamily="34" charset="0"/>
                <a:ea typeface="Verdana" pitchFamily="34" charset="0"/>
                <a:cs typeface="Verdana" pitchFamily="34" charset="0"/>
              </a:rPr>
              <a:t>(RDA 11.2.2.14.5)</a:t>
            </a:r>
          </a:p>
          <a:p>
            <a:pPr marL="0" indent="0">
              <a:buNone/>
            </a:pPr>
            <a:r>
              <a:rPr lang="de-DE" altLang="de-DE" sz="2000" i="1" dirty="0" smtClean="0">
                <a:latin typeface="Verdana" pitchFamily="34" charset="0"/>
                <a:ea typeface="Verdana" pitchFamily="34" charset="0"/>
                <a:cs typeface="Verdana" pitchFamily="34" charset="0"/>
              </a:rPr>
              <a:t>Beispiel</a:t>
            </a:r>
            <a:r>
              <a:rPr lang="de-DE" altLang="de-DE" sz="2000" i="1" dirty="0">
                <a:latin typeface="Verdana" pitchFamily="34" charset="0"/>
                <a:ea typeface="Verdana" pitchFamily="34" charset="0"/>
                <a:cs typeface="Verdana" pitchFamily="34" charset="0"/>
              </a:rPr>
              <a:t>:</a:t>
            </a:r>
            <a:r>
              <a:rPr lang="de-DE" sz="2000" dirty="0">
                <a:latin typeface="Verdana" pitchFamily="34" charset="0"/>
                <a:ea typeface="Verdana" pitchFamily="34" charset="0"/>
                <a:cs typeface="Verdana" pitchFamily="34" charset="0"/>
              </a:rPr>
              <a:t/>
            </a:r>
            <a:br>
              <a:rPr lang="de-DE" sz="2000" dirty="0">
                <a:latin typeface="Verdana" pitchFamily="34" charset="0"/>
                <a:ea typeface="Verdana" pitchFamily="34" charset="0"/>
                <a:cs typeface="Verdana" pitchFamily="34" charset="0"/>
              </a:rPr>
            </a:br>
            <a:r>
              <a:rPr lang="da-DK" sz="2000" dirty="0" smtClean="0">
                <a:solidFill>
                  <a:srgbClr val="00B050"/>
                </a:solidFill>
                <a:latin typeface="Verdana" pitchFamily="34" charset="0"/>
                <a:ea typeface="Verdana" pitchFamily="34" charset="0"/>
                <a:cs typeface="Verdana" pitchFamily="34" charset="0"/>
              </a:rPr>
              <a:t>Københavns universitet. </a:t>
            </a:r>
            <a:r>
              <a:rPr lang="da-DK" sz="2000" dirty="0">
                <a:solidFill>
                  <a:srgbClr val="00B050"/>
                </a:solidFill>
                <a:latin typeface="Verdana" pitchFamily="34" charset="0"/>
                <a:ea typeface="Verdana" pitchFamily="34" charset="0"/>
                <a:cs typeface="Verdana" pitchFamily="34" charset="0"/>
              </a:rPr>
              <a:t>Ægyptologisk institut </a:t>
            </a:r>
            <a:endParaRPr lang="da-DK" sz="2000" dirty="0" smtClean="0">
              <a:solidFill>
                <a:srgbClr val="00B050"/>
              </a:solidFill>
              <a:latin typeface="Verdana" pitchFamily="34" charset="0"/>
              <a:ea typeface="Verdana" pitchFamily="34" charset="0"/>
              <a:cs typeface="Verdana" pitchFamily="34" charset="0"/>
            </a:endParaRPr>
          </a:p>
          <a:p>
            <a:pPr marL="0" indent="0">
              <a:buNone/>
            </a:pPr>
            <a:r>
              <a:rPr lang="da-DK" sz="2000" dirty="0" smtClean="0">
                <a:latin typeface="Verdana" pitchFamily="34" charset="0"/>
                <a:ea typeface="Verdana" pitchFamily="34" charset="0"/>
                <a:cs typeface="Verdana" pitchFamily="34" charset="0"/>
              </a:rPr>
              <a:t>Aleph: </a:t>
            </a:r>
          </a:p>
          <a:p>
            <a:pPr marL="0" indent="0">
              <a:buNone/>
            </a:pPr>
            <a:r>
              <a:rPr lang="da-DK" sz="2000" dirty="0" smtClean="0">
                <a:latin typeface="Verdana" pitchFamily="34" charset="0"/>
                <a:ea typeface="Verdana" pitchFamily="34" charset="0"/>
                <a:cs typeface="Verdana" pitchFamily="34" charset="0"/>
              </a:rPr>
              <a:t>110 $k </a:t>
            </a:r>
            <a:r>
              <a:rPr lang="da-DK" sz="2000" dirty="0">
                <a:latin typeface="Verdana" pitchFamily="34" charset="0"/>
                <a:ea typeface="Verdana" pitchFamily="34" charset="0"/>
                <a:cs typeface="Verdana" pitchFamily="34" charset="0"/>
              </a:rPr>
              <a:t>Københavns </a:t>
            </a:r>
            <a:r>
              <a:rPr lang="da-DK" sz="2000" dirty="0" smtClean="0">
                <a:latin typeface="Verdana" pitchFamily="34" charset="0"/>
                <a:ea typeface="Verdana" pitchFamily="34" charset="0"/>
                <a:cs typeface="Verdana" pitchFamily="34" charset="0"/>
              </a:rPr>
              <a:t>universitet $b </a:t>
            </a:r>
            <a:r>
              <a:rPr lang="da-DK" sz="2000" dirty="0">
                <a:latin typeface="Verdana" pitchFamily="34" charset="0"/>
                <a:ea typeface="Verdana" pitchFamily="34" charset="0"/>
                <a:cs typeface="Verdana" pitchFamily="34" charset="0"/>
              </a:rPr>
              <a:t>Ægyptologisk institut </a:t>
            </a:r>
          </a:p>
          <a:p>
            <a:endParaRPr lang="da-DK" sz="2000" dirty="0" smtClean="0">
              <a:latin typeface="Verdana" pitchFamily="34" charset="0"/>
              <a:ea typeface="Verdana" pitchFamily="34" charset="0"/>
              <a:cs typeface="Verdana" pitchFamily="34" charset="0"/>
            </a:endParaRPr>
          </a:p>
          <a:p>
            <a:pPr marL="0" indent="0">
              <a:buNone/>
            </a:pPr>
            <a:r>
              <a:rPr lang="de-DE" sz="2000" dirty="0" smtClean="0">
                <a:latin typeface="Verdana" pitchFamily="34" charset="0"/>
                <a:ea typeface="Verdana" pitchFamily="34" charset="0"/>
                <a:cs typeface="Verdana" pitchFamily="34" charset="0"/>
              </a:rPr>
              <a:t>	</a:t>
            </a:r>
            <a:r>
              <a:rPr lang="de-DE" sz="2000" b="1" dirty="0" smtClean="0">
                <a:latin typeface="Verdana" pitchFamily="34" charset="0"/>
                <a:ea typeface="Verdana" pitchFamily="34" charset="0"/>
                <a:cs typeface="Verdana" pitchFamily="34" charset="0"/>
              </a:rPr>
              <a:t>Aber</a:t>
            </a:r>
            <a:r>
              <a:rPr lang="de-DE" sz="2000" dirty="0" smtClean="0">
                <a:latin typeface="Verdana" pitchFamily="34" charset="0"/>
                <a:ea typeface="Verdana" pitchFamily="34" charset="0"/>
                <a:cs typeface="Verdana" pitchFamily="34" charset="0"/>
              </a:rPr>
              <a:t>: </a:t>
            </a:r>
            <a:r>
              <a:rPr lang="de-DE" sz="2000" dirty="0">
                <a:latin typeface="Verdana" pitchFamily="34" charset="0"/>
                <a:ea typeface="Verdana" pitchFamily="34" charset="0"/>
                <a:cs typeface="Verdana" pitchFamily="34" charset="0"/>
              </a:rPr>
              <a:t>Schleswig-Holsteinisches Institut für </a:t>
            </a:r>
            <a:r>
              <a:rPr lang="de-DE" sz="2000" dirty="0" smtClean="0">
                <a:latin typeface="Verdana" pitchFamily="34" charset="0"/>
                <a:ea typeface="Verdana" pitchFamily="34" charset="0"/>
                <a:cs typeface="Verdana" pitchFamily="34" charset="0"/>
              </a:rPr>
              <a:t>	Friedenswissenschaften</a:t>
            </a:r>
            <a:endParaRPr lang="de-DE" sz="2000" dirty="0">
              <a:latin typeface="Verdana" pitchFamily="34" charset="0"/>
              <a:ea typeface="Verdana" pitchFamily="34" charset="0"/>
              <a:cs typeface="Verdana" pitchFamily="34" charset="0"/>
            </a:endParaRP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183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1314</Words>
  <Application>Microsoft Office PowerPoint</Application>
  <PresentationFormat>Bildschirmpräsentation (4:3)</PresentationFormat>
  <Paragraphs>182</Paragraphs>
  <Slides>17</Slides>
  <Notes>15</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Larissa</vt:lpstr>
      <vt:lpstr>Schulungsunterlagen der AG RDA</vt:lpstr>
      <vt:lpstr>Untergeordnete Körperschaften </vt:lpstr>
      <vt:lpstr>RDA, AWR und ERL</vt:lpstr>
      <vt:lpstr>RDA, AWR, ERL Übersicht der in der Präsentation behandelten RDA-Stellen</vt:lpstr>
      <vt:lpstr>Allgemein gilt:</vt:lpstr>
      <vt:lpstr>Ausnahme:</vt:lpstr>
      <vt:lpstr>Unselbständige Erfassung - 1 -</vt:lpstr>
      <vt:lpstr>Unselbständige Erfassung - 2 -</vt:lpstr>
      <vt:lpstr>Unselbständige Erfassung - 3 -</vt:lpstr>
      <vt:lpstr>Unselbständige Erfassung - 4 -</vt:lpstr>
      <vt:lpstr>Unselbständige Erfassung - 5 -</vt:lpstr>
      <vt:lpstr>Direkte oder indirekte Unterordnung</vt:lpstr>
      <vt:lpstr>Gemeinsame Komitees, Kommissionen etc. - 1 -</vt:lpstr>
      <vt:lpstr>Gemeinsame Komitees, Kommissionen etc. - 2 -</vt:lpstr>
      <vt:lpstr>Gebräuchliche Namen für nationale und lokale Einheiten von politischen Parteien der USA</vt:lpstr>
      <vt:lpstr>Was ist neu mit RDA? (im Bereich untergeordnete Körperschaften)</vt:lpstr>
      <vt:lpstr>Was ist neu mit RDA? (im Bereich untergeordnete Körperschaften)</vt:lpstr>
    </vt:vector>
  </TitlesOfParts>
  <Company>Deutsche Nationalbibliothek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senftleben</dc:creator>
  <cp:lastModifiedBy>Sabrina Waha</cp:lastModifiedBy>
  <cp:revision>85</cp:revision>
  <dcterms:created xsi:type="dcterms:W3CDTF">2014-03-17T06:55:36Z</dcterms:created>
  <dcterms:modified xsi:type="dcterms:W3CDTF">2014-05-15T13:47:30Z</dcterms:modified>
</cp:coreProperties>
</file>