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sldIdLst>
    <p:sldId id="263" r:id="rId2"/>
    <p:sldId id="259" r:id="rId3"/>
    <p:sldId id="286" r:id="rId4"/>
    <p:sldId id="287" r:id="rId5"/>
    <p:sldId id="288" r:id="rId6"/>
    <p:sldId id="289" r:id="rId7"/>
    <p:sldId id="290" r:id="rId8"/>
    <p:sldId id="320" r:id="rId9"/>
    <p:sldId id="291" r:id="rId10"/>
    <p:sldId id="321" r:id="rId11"/>
    <p:sldId id="346" r:id="rId12"/>
  </p:sldIdLst>
  <p:sldSz cx="9144000" cy="6858000" type="screen4x3"/>
  <p:notesSz cx="6797675" cy="987425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bschnitt ohne Titel" id="{CD8E4A31-9A12-49ED-BEC8-B11FDB95FF70}">
          <p14:sldIdLst>
            <p14:sldId id="263"/>
          </p14:sldIdLst>
        </p14:section>
        <p14:section name="Abschnitt ohne Titel" id="{5350C233-9BCA-4C9A-AD5E-711979A29085}">
          <p14:sldIdLst>
            <p14:sldId id="259"/>
            <p14:sldId id="286"/>
            <p14:sldId id="287"/>
            <p14:sldId id="288"/>
            <p14:sldId id="289"/>
            <p14:sldId id="290"/>
            <p14:sldId id="320"/>
            <p14:sldId id="291"/>
            <p14:sldId id="321"/>
            <p14:sldId id="346"/>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brina Waha" initials="S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9" autoAdjust="0"/>
    <p:restoredTop sz="84150" autoAdjust="0"/>
  </p:normalViewPr>
  <p:slideViewPr>
    <p:cSldViewPr>
      <p:cViewPr>
        <p:scale>
          <a:sx n="75" d="100"/>
          <a:sy n="75" d="100"/>
        </p:scale>
        <p:origin x="-1950" y="-13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1" d="100"/>
          <a:sy n="61" d="100"/>
        </p:scale>
        <p:origin x="-3354" y="-96"/>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F5EDB1F4-BB4F-44BD-AC26-B758B395BD23}" type="datetimeFigureOut">
              <a:rPr lang="de-DE" smtClean="0"/>
              <a:pPr/>
              <a:t>20.05.2014</a:t>
            </a:fld>
            <a:endParaRPr lang="de-DE"/>
          </a:p>
        </p:txBody>
      </p:sp>
      <p:sp>
        <p:nvSpPr>
          <p:cNvPr id="4" name="Folienbildplatzhalt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5F9F8FF6-6F64-48B5-AF7B-675846B3447E}" type="slidenum">
              <a:rPr lang="de-DE" smtClean="0"/>
              <a:pPr/>
              <a:t>‹Nr.›</a:t>
            </a:fld>
            <a:endParaRPr lang="de-DE"/>
          </a:p>
        </p:txBody>
      </p:sp>
    </p:spTree>
    <p:extLst>
      <p:ext uri="{BB962C8B-B14F-4D97-AF65-F5344CB8AC3E}">
        <p14:creationId xmlns:p14="http://schemas.microsoft.com/office/powerpoint/2010/main" val="272020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2</a:t>
            </a:fld>
            <a:endParaRPr lang="de-DE"/>
          </a:p>
        </p:txBody>
      </p:sp>
    </p:spTree>
    <p:extLst>
      <p:ext uri="{BB962C8B-B14F-4D97-AF65-F5344CB8AC3E}">
        <p14:creationId xmlns:p14="http://schemas.microsoft.com/office/powerpoint/2010/main" val="264464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Folienbildplatzhalter 1"/>
          <p:cNvSpPr>
            <a:spLocks noGrp="1" noRot="1" noChangeAspect="1" noTextEdit="1"/>
          </p:cNvSpPr>
          <p:nvPr>
            <p:ph type="sldImg"/>
          </p:nvPr>
        </p:nvSpPr>
        <p:spPr>
          <a:ln/>
        </p:spPr>
      </p:sp>
      <p:sp>
        <p:nvSpPr>
          <p:cNvPr id="118787" name="Notizenplatzhalter 2"/>
          <p:cNvSpPr>
            <a:spLocks noGrp="1"/>
          </p:cNvSpPr>
          <p:nvPr>
            <p:ph type="body" idx="1"/>
          </p:nvPr>
        </p:nvSpPr>
        <p:spPr>
          <a:noFill/>
          <a:ln/>
        </p:spPr>
        <p:txBody>
          <a:bodyPr/>
          <a:lstStyle/>
          <a:p>
            <a:r>
              <a:rPr lang="de-DE" i="0" dirty="0" smtClean="0">
                <a:latin typeface="Verdana" pitchFamily="34" charset="0"/>
              </a:rPr>
              <a:t>Startseite</a:t>
            </a:r>
          </a:p>
        </p:txBody>
      </p:sp>
      <p:sp>
        <p:nvSpPr>
          <p:cNvPr id="118788" name="Foliennummernplatzhalter 3"/>
          <p:cNvSpPr>
            <a:spLocks noGrp="1"/>
          </p:cNvSpPr>
          <p:nvPr>
            <p:ph type="sldNum" sz="quarter" idx="5"/>
          </p:nvPr>
        </p:nvSpPr>
        <p:spPr>
          <a:noFill/>
        </p:spPr>
        <p:txBody>
          <a:bodyPr/>
          <a:lstStyle/>
          <a:p>
            <a:pPr defTabSz="920750"/>
            <a:fld id="{4C788621-2939-460F-ACE2-5BD6D0ADCEDD}" type="slidenum">
              <a:rPr lang="de-DE" smtClean="0"/>
              <a:pPr defTabSz="920750"/>
              <a:t>3</a:t>
            </a:fld>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Folienbildplatzhalter 1"/>
          <p:cNvSpPr>
            <a:spLocks noGrp="1" noRot="1" noChangeAspect="1" noTextEdit="1"/>
          </p:cNvSpPr>
          <p:nvPr>
            <p:ph type="sldImg"/>
          </p:nvPr>
        </p:nvSpPr>
        <p:spPr>
          <a:ln/>
        </p:spPr>
      </p:sp>
      <p:sp>
        <p:nvSpPr>
          <p:cNvPr id="119811" name="Notizenplatzhalter 2"/>
          <p:cNvSpPr>
            <a:spLocks noGrp="1"/>
          </p:cNvSpPr>
          <p:nvPr>
            <p:ph type="body" idx="1"/>
          </p:nvPr>
        </p:nvSpPr>
        <p:spPr>
          <a:noFill/>
          <a:ln/>
        </p:spPr>
        <p:txBody>
          <a:bodyPr/>
          <a:lstStyle/>
          <a:p>
            <a:r>
              <a:rPr lang="de-DE" dirty="0" smtClean="0">
                <a:latin typeface="Verdana" pitchFamily="34" charset="0"/>
              </a:rPr>
              <a:t>Anmeldung (rechte Seite): Wenn der Name Ihrer Institution rechts oben in der Ecke des Fensters sichtbar ist, dann sind Sie bereits in Ihrer Subskription eingeloggt. Falls er nicht sichtbar ist, geben Sie die Nutzer-ID und das Passwort für Ihre Subskription in das Login-Fenster ein.</a:t>
            </a:r>
          </a:p>
          <a:p>
            <a:r>
              <a:rPr lang="de-DE" dirty="0" smtClean="0">
                <a:latin typeface="Verdana" pitchFamily="34" charset="0"/>
              </a:rPr>
              <a:t>3 Reiter (linke</a:t>
            </a:r>
            <a:r>
              <a:rPr lang="de-DE" baseline="0" dirty="0" smtClean="0">
                <a:latin typeface="Verdana" pitchFamily="34" charset="0"/>
              </a:rPr>
              <a:t> Seite): RDA, Werkzeuge, Ressourcen</a:t>
            </a:r>
            <a:endParaRPr lang="de-DE" dirty="0" smtClean="0">
              <a:latin typeface="Verdana" pitchFamily="34" charset="0"/>
            </a:endParaRPr>
          </a:p>
          <a:p>
            <a:endParaRPr lang="de-DE" dirty="0" smtClean="0">
              <a:latin typeface="Verdana" pitchFamily="34" charset="0"/>
            </a:endParaRPr>
          </a:p>
        </p:txBody>
      </p:sp>
      <p:sp>
        <p:nvSpPr>
          <p:cNvPr id="119812" name="Foliennummernplatzhalter 3"/>
          <p:cNvSpPr>
            <a:spLocks noGrp="1"/>
          </p:cNvSpPr>
          <p:nvPr>
            <p:ph type="sldNum" sz="quarter" idx="5"/>
          </p:nvPr>
        </p:nvSpPr>
        <p:spPr>
          <a:noFill/>
        </p:spPr>
        <p:txBody>
          <a:bodyPr/>
          <a:lstStyle/>
          <a:p>
            <a:pPr defTabSz="920750"/>
            <a:fld id="{3A16AE96-EE1F-49D4-B943-82AFB9A45252}" type="slidenum">
              <a:rPr lang="de-DE" smtClean="0"/>
              <a:pPr defTabSz="920750"/>
              <a:t>4</a:t>
            </a:fld>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Folienbildplatzhalter 1"/>
          <p:cNvSpPr>
            <a:spLocks noGrp="1" noRot="1" noChangeAspect="1" noTextEdit="1"/>
          </p:cNvSpPr>
          <p:nvPr>
            <p:ph type="sldImg"/>
          </p:nvPr>
        </p:nvSpPr>
        <p:spPr>
          <a:ln/>
        </p:spPr>
      </p:sp>
      <p:sp>
        <p:nvSpPr>
          <p:cNvPr id="125955" name="Notizenplatzhalter 2"/>
          <p:cNvSpPr>
            <a:spLocks noGrp="1"/>
          </p:cNvSpPr>
          <p:nvPr>
            <p:ph type="body" idx="1"/>
          </p:nvPr>
        </p:nvSpPr>
        <p:spPr>
          <a:noFill/>
          <a:ln/>
        </p:spPr>
        <p:txBody>
          <a:bodyPr/>
          <a:lstStyle/>
          <a:p>
            <a:r>
              <a:rPr lang="de-DE" dirty="0" smtClean="0">
                <a:latin typeface="Verdana" pitchFamily="34" charset="0"/>
              </a:rPr>
              <a:t>Übersicht über</a:t>
            </a:r>
            <a:r>
              <a:rPr lang="de-DE" baseline="0" dirty="0" smtClean="0">
                <a:latin typeface="Verdana" pitchFamily="34" charset="0"/>
              </a:rPr>
              <a:t> den RDA-Regelwerkstext. Einteilung in Abschnitte und Kapitel, Einleitung, Anhänge, Glossar, Index.</a:t>
            </a:r>
            <a:endParaRPr lang="de-DE" dirty="0" smtClean="0">
              <a:latin typeface="Verdana" pitchFamily="34" charset="0"/>
            </a:endParaRPr>
          </a:p>
        </p:txBody>
      </p:sp>
      <p:sp>
        <p:nvSpPr>
          <p:cNvPr id="125956" name="Foliennummernplatzhalter 3"/>
          <p:cNvSpPr>
            <a:spLocks noGrp="1"/>
          </p:cNvSpPr>
          <p:nvPr>
            <p:ph type="sldNum" sz="quarter" idx="5"/>
          </p:nvPr>
        </p:nvSpPr>
        <p:spPr>
          <a:noFill/>
        </p:spPr>
        <p:txBody>
          <a:bodyPr/>
          <a:lstStyle/>
          <a:p>
            <a:pPr defTabSz="920750"/>
            <a:fld id="{48B3871C-6D6A-46DF-BDF0-289379852CFC}" type="slidenum">
              <a:rPr lang="de-DE" smtClean="0"/>
              <a:pPr defTabSz="920750"/>
              <a:t>5</a:t>
            </a:fld>
            <a:endParaRPr 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Folienbildplatzhalter 1"/>
          <p:cNvSpPr>
            <a:spLocks noGrp="1" noRot="1" noChangeAspect="1" noTextEdit="1"/>
          </p:cNvSpPr>
          <p:nvPr>
            <p:ph type="sldImg"/>
          </p:nvPr>
        </p:nvSpPr>
        <p:spPr>
          <a:ln/>
        </p:spPr>
      </p:sp>
      <p:sp>
        <p:nvSpPr>
          <p:cNvPr id="120835" name="Notizenplatzhalter 2"/>
          <p:cNvSpPr>
            <a:spLocks noGrp="1"/>
          </p:cNvSpPr>
          <p:nvPr>
            <p:ph type="body" idx="1"/>
          </p:nvPr>
        </p:nvSpPr>
        <p:spPr>
          <a:noFill/>
          <a:ln/>
        </p:spPr>
        <p:txBody>
          <a:bodyPr/>
          <a:lstStyle/>
          <a:p>
            <a:r>
              <a:rPr lang="de-DE" dirty="0" smtClean="0">
                <a:latin typeface="Verdana" pitchFamily="34" charset="0"/>
              </a:rPr>
              <a:t>Werkzeuge: z.B. Workflows (diese können von Bibliotheken oder Verbünden für die Katalogisierung</a:t>
            </a:r>
            <a:r>
              <a:rPr lang="de-DE" baseline="0" dirty="0" smtClean="0">
                <a:latin typeface="Verdana" pitchFamily="34" charset="0"/>
              </a:rPr>
              <a:t> angelegt werden).</a:t>
            </a:r>
            <a:endParaRPr lang="de-DE" dirty="0" smtClean="0">
              <a:latin typeface="Verdana" pitchFamily="34" charset="0"/>
            </a:endParaRPr>
          </a:p>
        </p:txBody>
      </p:sp>
      <p:sp>
        <p:nvSpPr>
          <p:cNvPr id="120836" name="Foliennummernplatzhalter 3"/>
          <p:cNvSpPr>
            <a:spLocks noGrp="1"/>
          </p:cNvSpPr>
          <p:nvPr>
            <p:ph type="sldNum" sz="quarter" idx="5"/>
          </p:nvPr>
        </p:nvSpPr>
        <p:spPr>
          <a:noFill/>
        </p:spPr>
        <p:txBody>
          <a:bodyPr/>
          <a:lstStyle/>
          <a:p>
            <a:pPr defTabSz="920750"/>
            <a:fld id="{BCF6D034-442E-4788-A21C-360478ACEEF3}" type="slidenum">
              <a:rPr lang="de-DE" smtClean="0"/>
              <a:pPr defTabSz="920750"/>
              <a:t>6</a:t>
            </a:fld>
            <a:endParaRPr 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Folienbildplatzhalter 1"/>
          <p:cNvSpPr>
            <a:spLocks noGrp="1" noRot="1" noChangeAspect="1" noTextEdit="1"/>
          </p:cNvSpPr>
          <p:nvPr>
            <p:ph type="sldImg"/>
          </p:nvPr>
        </p:nvSpPr>
        <p:spPr>
          <a:ln/>
        </p:spPr>
      </p:sp>
      <p:sp>
        <p:nvSpPr>
          <p:cNvPr id="120835" name="Notizenplatzhalter 2"/>
          <p:cNvSpPr>
            <a:spLocks noGrp="1"/>
          </p:cNvSpPr>
          <p:nvPr>
            <p:ph type="body" idx="1"/>
          </p:nvPr>
        </p:nvSpPr>
        <p:spPr>
          <a:noFill/>
          <a:ln/>
        </p:spPr>
        <p:txBody>
          <a:bodyPr/>
          <a:lstStyle/>
          <a:p>
            <a:r>
              <a:rPr lang="de-DE" dirty="0" smtClean="0">
                <a:latin typeface="Verdana" pitchFamily="34" charset="0"/>
              </a:rPr>
              <a:t>Ressourcen: AACR2, LC-PCC</a:t>
            </a:r>
            <a:r>
              <a:rPr lang="de-DE" baseline="0" dirty="0" smtClean="0">
                <a:latin typeface="Verdana" pitchFamily="34" charset="0"/>
              </a:rPr>
              <a:t> </a:t>
            </a:r>
            <a:r>
              <a:rPr lang="de-DE" dirty="0" smtClean="0">
                <a:latin typeface="Verdana" pitchFamily="34" charset="0"/>
              </a:rPr>
              <a:t>PS, NLA</a:t>
            </a:r>
            <a:r>
              <a:rPr lang="de-DE" baseline="0" dirty="0" smtClean="0">
                <a:latin typeface="Verdana" pitchFamily="34" charset="0"/>
              </a:rPr>
              <a:t> PS. Mit der neuen Version des dt.-</a:t>
            </a:r>
            <a:r>
              <a:rPr lang="de-DE" baseline="0" dirty="0" err="1" smtClean="0">
                <a:latin typeface="Verdana" pitchFamily="34" charset="0"/>
              </a:rPr>
              <a:t>spr.</a:t>
            </a:r>
            <a:r>
              <a:rPr lang="de-DE" baseline="0" dirty="0" smtClean="0">
                <a:latin typeface="Verdana" pitchFamily="34" charset="0"/>
              </a:rPr>
              <a:t> Toolkits (August 2014) werden hier auch die Anwendungsrichtlinien für den deutschsprachigen Raum hinterlegt.</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baseline="0" dirty="0" smtClean="0">
                <a:solidFill>
                  <a:schemeClr val="tx1"/>
                </a:solidFill>
                <a:latin typeface="+mn-lt"/>
                <a:ea typeface="+mn-ea"/>
                <a:cs typeface="+mn-cs"/>
              </a:rPr>
              <a:t>Die Anwendungsrichtlinien für den deutschen Sprachraum (</a:t>
            </a:r>
            <a:r>
              <a:rPr lang="de-DE" sz="1200" b="0" i="0" u="none" strike="noStrike" kern="1200" baseline="0" dirty="0" smtClean="0">
                <a:solidFill>
                  <a:schemeClr val="tx1"/>
                </a:solidFill>
                <a:latin typeface="+mn-lt"/>
                <a:ea typeface="+mn-ea"/>
                <a:cs typeface="+mn-cs"/>
              </a:rPr>
              <a:t>D-A-CH </a:t>
            </a:r>
            <a:r>
              <a:rPr lang="de-DE" sz="1200" b="0" i="1" u="none" strike="noStrike" kern="1200" baseline="0" dirty="0" smtClean="0">
                <a:solidFill>
                  <a:schemeClr val="tx1"/>
                </a:solidFill>
                <a:latin typeface="+mn-lt"/>
                <a:ea typeface="+mn-ea"/>
                <a:cs typeface="+mn-cs"/>
              </a:rPr>
              <a:t>=Deutschland, Österreich, Schweiz</a:t>
            </a:r>
            <a:r>
              <a:rPr lang="de-DE" sz="1200" b="0" i="0" u="none" strike="noStrike" kern="1200" baseline="0" dirty="0" smtClean="0">
                <a:solidFill>
                  <a:schemeClr val="tx1"/>
                </a:solidFill>
                <a:latin typeface="+mn-lt"/>
                <a:ea typeface="+mn-ea"/>
                <a:cs typeface="+mn-cs"/>
              </a:rPr>
              <a:t>) </a:t>
            </a:r>
            <a:r>
              <a:rPr lang="de-DE" sz="1200" b="0" i="0" u="none" strike="noStrike" kern="1200" baseline="0" dirty="0" smtClean="0">
                <a:solidFill>
                  <a:schemeClr val="tx1"/>
                </a:solidFill>
                <a:latin typeface="+mn-lt"/>
                <a:ea typeface="+mn-ea"/>
                <a:cs typeface="+mn-cs"/>
              </a:rPr>
              <a:t>können aus mehreren Elementen bestehen. Sie können aber auch nur ein Element enthalten. So kann es z. B. vorkommen, dass für eine RDA-Stelle keine Anwendungsregel nötig war, jedoch eine Erläuterung zum besseren Verständnis.</a:t>
            </a:r>
          </a:p>
          <a:p>
            <a:endParaRPr lang="de-DE" dirty="0" smtClean="0">
              <a:latin typeface="Verdana" pitchFamily="34" charset="0"/>
            </a:endParaRPr>
          </a:p>
        </p:txBody>
      </p:sp>
      <p:sp>
        <p:nvSpPr>
          <p:cNvPr id="120836" name="Foliennummernplatzhalter 3"/>
          <p:cNvSpPr>
            <a:spLocks noGrp="1"/>
          </p:cNvSpPr>
          <p:nvPr>
            <p:ph type="sldNum" sz="quarter" idx="5"/>
          </p:nvPr>
        </p:nvSpPr>
        <p:spPr>
          <a:noFill/>
        </p:spPr>
        <p:txBody>
          <a:bodyPr/>
          <a:lstStyle/>
          <a:p>
            <a:pPr defTabSz="920750"/>
            <a:fld id="{BCF6D034-442E-4788-A21C-360478ACEEF3}" type="slidenum">
              <a:rPr lang="de-DE" smtClean="0"/>
              <a:pPr defTabSz="920750"/>
              <a:t>7</a:t>
            </a:fld>
            <a:endParaRPr 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mtClean="0"/>
              <a:t>Hier könnte </a:t>
            </a:r>
            <a:r>
              <a:rPr lang="de-DE" dirty="0" smtClean="0"/>
              <a:t>ab August 2014 auch eine</a:t>
            </a:r>
            <a:r>
              <a:rPr lang="de-DE" baseline="0" dirty="0" smtClean="0"/>
              <a:t> Anwendungsrichtlinie (D-A-CH) stehen. Die Farbe des Buttons ist noch unklar.</a:t>
            </a:r>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8</a:t>
            </a:fld>
            <a:endParaRPr lang="de-DE"/>
          </a:p>
        </p:txBody>
      </p:sp>
    </p:spTree>
    <p:extLst>
      <p:ext uri="{BB962C8B-B14F-4D97-AF65-F5344CB8AC3E}">
        <p14:creationId xmlns:p14="http://schemas.microsoft.com/office/powerpoint/2010/main" val="2168960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latin typeface="Verdana" pitchFamily="34" charset="0"/>
            </a:endParaRPr>
          </a:p>
        </p:txBody>
      </p:sp>
      <p:sp>
        <p:nvSpPr>
          <p:cNvPr id="4" name="Foliennummernplatzhalter 3"/>
          <p:cNvSpPr>
            <a:spLocks noGrp="1"/>
          </p:cNvSpPr>
          <p:nvPr>
            <p:ph type="sldNum" sz="quarter" idx="10"/>
          </p:nvPr>
        </p:nvSpPr>
        <p:spPr/>
        <p:txBody>
          <a:bodyPr/>
          <a:lstStyle/>
          <a:p>
            <a:pPr>
              <a:defRPr/>
            </a:pPr>
            <a:fld id="{DA16314B-6514-4E48-876F-B489022236FC}" type="slidenum">
              <a:rPr lang="de-DE" smtClean="0"/>
              <a:pPr>
                <a:defRPr/>
              </a:pPr>
              <a:t>9</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a:r>
              <a:rPr lang="de-DE" dirty="0" smtClean="0"/>
              <a:t>Beispiele gibt es zu Regelwerksstellen</a:t>
            </a:r>
            <a:r>
              <a:rPr lang="de-DE" baseline="0" dirty="0" smtClean="0"/>
              <a:t> als auch zu Alternativen und Optionen. </a:t>
            </a:r>
            <a:r>
              <a:rPr lang="de-DE" sz="1200" b="0" i="0" u="none" strike="noStrike" kern="1200" baseline="0" dirty="0" smtClean="0">
                <a:solidFill>
                  <a:schemeClr val="tx1"/>
                </a:solidFill>
                <a:latin typeface="+mn-lt"/>
                <a:ea typeface="+mn-ea"/>
                <a:cs typeface="+mn-cs"/>
              </a:rPr>
              <a:t>Für den deutschen Sprachraum maßgebliche Beispiele stehen bislang in den Erläuterungen, Schulungsunterlagen (formatneutral) und den Erfassungshilfen (im PICA und </a:t>
            </a:r>
            <a:r>
              <a:rPr lang="de-DE" sz="1200" b="0" i="0" u="none" strike="noStrike" kern="1200" baseline="0" dirty="0" err="1" smtClean="0">
                <a:solidFill>
                  <a:schemeClr val="tx1"/>
                </a:solidFill>
                <a:latin typeface="+mn-lt"/>
                <a:ea typeface="+mn-ea"/>
                <a:cs typeface="+mn-cs"/>
              </a:rPr>
              <a:t>Aleph</a:t>
            </a:r>
            <a:r>
              <a:rPr lang="de-DE" sz="1200" b="0" i="0" u="none" strike="noStrike" kern="1200" baseline="0" dirty="0" smtClean="0">
                <a:solidFill>
                  <a:schemeClr val="tx1"/>
                </a:solidFill>
                <a:latin typeface="+mn-lt"/>
                <a:ea typeface="+mn-ea"/>
                <a:cs typeface="+mn-cs"/>
              </a:rPr>
              <a:t>-Format).</a:t>
            </a:r>
          </a:p>
          <a:p>
            <a:pPr rtl="0"/>
            <a:r>
              <a:rPr lang="de-DE" sz="1200" b="0" i="0" u="none" strike="noStrike" kern="1200" baseline="0" dirty="0" smtClean="0">
                <a:solidFill>
                  <a:schemeClr val="tx1"/>
                </a:solidFill>
                <a:latin typeface="+mn-lt"/>
                <a:ea typeface="+mn-ea"/>
                <a:cs typeface="+mn-cs"/>
              </a:rPr>
              <a:t>Beispiele in der aktuellen deutschen Ausgabe des Toolkits entsprechen ggf. nicht den Anforderungen im deutschen Sprachraum.</a:t>
            </a: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11</a:t>
            </a:fld>
            <a:endParaRPr lang="de-DE"/>
          </a:p>
        </p:txBody>
      </p:sp>
    </p:spTree>
    <p:extLst>
      <p:ext uri="{BB962C8B-B14F-4D97-AF65-F5344CB8AC3E}">
        <p14:creationId xmlns:p14="http://schemas.microsoft.com/office/powerpoint/2010/main" val="2205083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vl1pPr>
          </a:lstStyle>
          <a:p>
            <a:r>
              <a:rPr lang="de-DE" dirty="0" smtClean="0"/>
              <a:t>Titelmasterformat durch Klicken bearbeiten</a:t>
            </a:r>
            <a:endParaRPr lang="de-DE" dirty="0"/>
          </a:p>
        </p:txBody>
      </p:sp>
      <p:sp>
        <p:nvSpPr>
          <p:cNvPr id="7" name="Textplatzhalter 6"/>
          <p:cNvSpPr>
            <a:spLocks noGrp="1"/>
          </p:cNvSpPr>
          <p:nvPr>
            <p:ph type="body" sz="quarter" idx="13"/>
          </p:nvPr>
        </p:nvSpPr>
        <p:spPr>
          <a:xfrm>
            <a:off x="468313" y="1628775"/>
            <a:ext cx="8207375" cy="4464050"/>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36677943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Leer">
    <p:spTree>
      <p:nvGrpSpPr>
        <p:cNvPr id="1" name=""/>
        <p:cNvGrpSpPr/>
        <p:nvPr/>
      </p:nvGrpSpPr>
      <p:grpSpPr>
        <a:xfrm>
          <a:off x="0" y="0"/>
          <a:ext cx="0" cy="0"/>
          <a:chOff x="0" y="0"/>
          <a:chExt cx="0" cy="0"/>
        </a:xfrm>
      </p:grpSpPr>
      <p:pic>
        <p:nvPicPr>
          <p:cNvPr id="4" name="Grafik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9542" y="188640"/>
            <a:ext cx="2966954" cy="648072"/>
          </a:xfrm>
          <a:prstGeom prst="rect">
            <a:avLst/>
          </a:prstGeom>
        </p:spPr>
      </p:pic>
      <p:sp>
        <p:nvSpPr>
          <p:cNvPr id="9" name="Textplatzhalter 5"/>
          <p:cNvSpPr txBox="1">
            <a:spLocks/>
          </p:cNvSpPr>
          <p:nvPr userDrawn="1"/>
        </p:nvSpPr>
        <p:spPr>
          <a:xfrm>
            <a:off x="8244408" y="6444000"/>
            <a:ext cx="720725" cy="288627"/>
          </a:xfrm>
          <a:prstGeom prst="rect">
            <a:avLst/>
          </a:prstGeom>
        </p:spPr>
        <p:txBody>
          <a:bodyPr/>
          <a:lstStyle>
            <a:lvl1pPr>
              <a:buNone/>
              <a:defRPr sz="1000"/>
            </a:lvl1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fld id="{C4A2D8FB-1969-467C-AD28-DEB03DB808A6}" type="slidenum">
              <a:rPr kumimoji="0" lang="de-DE" sz="1000" b="0" i="0" u="none" strike="noStrike" kern="1200" cap="none" spc="0" normalizeH="0" baseline="0" noProof="0" smtClean="0">
                <a:ln>
                  <a:noFill/>
                </a:ln>
                <a:solidFill>
                  <a:schemeClr val="tx1"/>
                </a:solidFill>
                <a:effectLst/>
                <a:uLnTx/>
                <a:uFillTx/>
                <a:latin typeface="Verdana" panose="020B0604030504040204" pitchFamily="34" charset="0"/>
                <a:ea typeface="+mn-ea"/>
                <a:cs typeface="+mn-cs"/>
              </a:rPr>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t>‹Nr.›</a:t>
            </a:fld>
            <a:endParaRPr kumimoji="0" lang="de-DE" sz="1000" b="0" i="0" u="none" strike="noStrike" kern="1200" cap="none" spc="0" normalizeH="0" baseline="0" noProof="0" dirty="0">
              <a:ln>
                <a:noFill/>
              </a:ln>
              <a:solidFill>
                <a:schemeClr val="tx1"/>
              </a:solidFill>
              <a:effectLst/>
              <a:uLnTx/>
              <a:uFillTx/>
              <a:latin typeface="Verdana" panose="020B0604030504040204" pitchFamily="34" charset="0"/>
              <a:ea typeface="+mn-ea"/>
              <a:cs typeface="+mn-cs"/>
            </a:endParaRPr>
          </a:p>
        </p:txBody>
      </p:sp>
      <p:sp>
        <p:nvSpPr>
          <p:cNvPr id="8" name="Rechteck 7"/>
          <p:cNvSpPr/>
          <p:nvPr userDrawn="1"/>
        </p:nvSpPr>
        <p:spPr>
          <a:xfrm>
            <a:off x="179512" y="6423139"/>
            <a:ext cx="6408712" cy="246221"/>
          </a:xfrm>
          <a:prstGeom prst="rect">
            <a:avLst/>
          </a:prstGeom>
        </p:spPr>
        <p:txBody>
          <a:bodyPr wrap="square">
            <a:spAutoFit/>
          </a:bodyPr>
          <a:lstStyle/>
          <a:p>
            <a:r>
              <a:rPr lang="de-DE" sz="1000" dirty="0" smtClean="0"/>
              <a:t>AG RDA Schulungsunterlagen – Modul 1: Grundlagen der RDA | 11.04.2014   </a:t>
            </a:r>
            <a:endParaRPr lang="de-DE" sz="1000" dirty="0"/>
          </a:p>
        </p:txBody>
      </p:sp>
    </p:spTree>
    <p:extLst>
      <p:ext uri="{BB962C8B-B14F-4D97-AF65-F5344CB8AC3E}">
        <p14:creationId xmlns:p14="http://schemas.microsoft.com/office/powerpoint/2010/main" val="3118896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p:txBody>
      </p:sp>
      <p:sp>
        <p:nvSpPr>
          <p:cNvPr id="4" name="Fußzeilenplatzhalter 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Tree>
    <p:extLst>
      <p:ext uri="{BB962C8B-B14F-4D97-AF65-F5344CB8AC3E}">
        <p14:creationId xmlns:p14="http://schemas.microsoft.com/office/powerpoint/2010/main" val="3311066970"/>
      </p:ext>
    </p:extLst>
  </p:cSld>
  <p:clrMap bg1="lt1" tx1="dk1" bg2="lt2" tx2="dk2" accent1="accent1" accent2="accent2" accent3="accent3" accent4="accent4" accent5="accent5" accent6="accent6" hlink="hlink" folHlink="folHlink"/>
  <p:sldLayoutIdLst>
    <p:sldLayoutId id="2147483649" r:id="rId1"/>
    <p:sldLayoutId id="2147483651" r:id="rId2"/>
  </p:sldLayoutIdLst>
  <p:hf hdr="0" dt="0"/>
  <p:txStyles>
    <p:titleStyle>
      <a:lvl1pPr algn="ctr" defTabSz="914400" rtl="0" eaLnBrk="1" latinLnBrk="0" hangingPunct="1">
        <a:spcBef>
          <a:spcPct val="0"/>
        </a:spcBef>
        <a:buNone/>
        <a:defRPr sz="3200" kern="1200" baseline="0">
          <a:solidFill>
            <a:schemeClr val="tx1"/>
          </a:solidFill>
          <a:latin typeface="Verdana" panose="020B060403050404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baseline="0">
          <a:solidFill>
            <a:schemeClr val="tx1"/>
          </a:solidFill>
          <a:latin typeface="Verdana" panose="020B060403050404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baseline="0">
          <a:solidFill>
            <a:schemeClr val="tx1"/>
          </a:solidFill>
          <a:latin typeface="Verdana" panose="020B060403050404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baseline="0">
          <a:solidFill>
            <a:schemeClr val="tx1"/>
          </a:solidFill>
          <a:latin typeface="Verdana" panose="020B060403050404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gif"/><Relationship Id="rId3" Type="http://schemas.openxmlformats.org/officeDocument/2006/relationships/image" Target="../media/image3.gif"/><Relationship Id="rId7" Type="http://schemas.openxmlformats.org/officeDocument/2006/relationships/image" Target="../media/image6.png"/><Relationship Id="rId12" Type="http://schemas.openxmlformats.org/officeDocument/2006/relationships/image" Target="../media/image11.gif"/><Relationship Id="rId17" Type="http://schemas.openxmlformats.org/officeDocument/2006/relationships/image" Target="../media/image16.jpeg"/><Relationship Id="rId2" Type="http://schemas.openxmlformats.org/officeDocument/2006/relationships/image" Target="../media/image2.jpeg"/><Relationship Id="rId16" Type="http://schemas.openxmlformats.org/officeDocument/2006/relationships/image" Target="../media/image15.gif"/><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gif"/><Relationship Id="rId5" Type="http://schemas.openxmlformats.org/officeDocument/2006/relationships/image" Target="../media/image4.tiff"/><Relationship Id="rId15" Type="http://schemas.openxmlformats.org/officeDocument/2006/relationships/image" Target="../media/image14.png"/><Relationship Id="rId10" Type="http://schemas.openxmlformats.org/officeDocument/2006/relationships/image" Target="../media/image9.gif"/><Relationship Id="rId4" Type="http://schemas.openxmlformats.org/officeDocument/2006/relationships/image" Target="../media/image1.jpeg"/><Relationship Id="rId9" Type="http://schemas.openxmlformats.org/officeDocument/2006/relationships/image" Target="../media/image8.jpeg"/><Relationship Id="rId14" Type="http://schemas.openxmlformats.org/officeDocument/2006/relationships/image" Target="../media/image13.gif"/></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p:cNvSpPr/>
          <p:nvPr/>
        </p:nvSpPr>
        <p:spPr>
          <a:xfrm>
            <a:off x="611559" y="1041836"/>
            <a:ext cx="8032031" cy="35283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685703" y="2783356"/>
            <a:ext cx="7682495" cy="1653756"/>
          </a:xfrm>
        </p:spPr>
        <p:txBody>
          <a:bodyPr/>
          <a:lstStyle/>
          <a:p>
            <a:pPr algn="ctr"/>
            <a:r>
              <a:rPr lang="de-DE" b="1" dirty="0" smtClean="0"/>
              <a:t>Schulungsunterlagen der</a:t>
            </a:r>
            <a:br>
              <a:rPr lang="de-DE" b="1" dirty="0" smtClean="0"/>
            </a:br>
            <a:r>
              <a:rPr lang="de-DE" b="1" dirty="0" smtClean="0"/>
              <a:t>AG RDA</a:t>
            </a:r>
            <a:endParaRPr lang="de-DE" b="1" dirty="0"/>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9308" y="1172252"/>
            <a:ext cx="985265" cy="481632"/>
          </a:xfrm>
          <a:prstGeom prst="rect">
            <a:avLst/>
          </a:prstGeom>
        </p:spPr>
      </p:pic>
      <p:pic>
        <p:nvPicPr>
          <p:cNvPr id="16" name="Grafik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3124" y="1412776"/>
            <a:ext cx="1523077" cy="360000"/>
          </a:xfrm>
          <a:prstGeom prst="rect">
            <a:avLst/>
          </a:prstGeom>
        </p:spPr>
      </p:pic>
      <p:pic>
        <p:nvPicPr>
          <p:cNvPr id="20" name="Grafik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2273" y="1771453"/>
            <a:ext cx="1648125" cy="360000"/>
          </a:xfrm>
          <a:prstGeom prst="rect">
            <a:avLst/>
          </a:prstGeom>
        </p:spPr>
      </p:pic>
      <p:pic>
        <p:nvPicPr>
          <p:cNvPr id="26" name="Grafik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6597" y="2420888"/>
            <a:ext cx="1587403" cy="360000"/>
          </a:xfrm>
          <a:prstGeom prst="rect">
            <a:avLst/>
          </a:prstGeom>
        </p:spPr>
      </p:pic>
      <p:pic>
        <p:nvPicPr>
          <p:cNvPr id="18" name="Grafik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78205" y="3058080"/>
            <a:ext cx="951268" cy="598946"/>
          </a:xfrm>
          <a:prstGeom prst="rect">
            <a:avLst/>
          </a:prstGeom>
        </p:spPr>
      </p:pic>
      <p:pic>
        <p:nvPicPr>
          <p:cNvPr id="27" name="Grafik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78204" y="3861048"/>
            <a:ext cx="586672" cy="475514"/>
          </a:xfrm>
          <a:prstGeom prst="rect">
            <a:avLst/>
          </a:prstGeom>
        </p:spPr>
      </p:pic>
      <p:pic>
        <p:nvPicPr>
          <p:cNvPr id="21" name="Grafik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59812" y="4434442"/>
            <a:ext cx="780540" cy="441452"/>
          </a:xfrm>
          <a:prstGeom prst="rect">
            <a:avLst/>
          </a:prstGeom>
        </p:spPr>
      </p:pic>
      <p:pic>
        <p:nvPicPr>
          <p:cNvPr id="23" name="Grafik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35338" y="4815384"/>
            <a:ext cx="1060336" cy="557831"/>
          </a:xfrm>
          <a:prstGeom prst="rect">
            <a:avLst/>
          </a:prstGeom>
        </p:spPr>
      </p:pic>
      <p:pic>
        <p:nvPicPr>
          <p:cNvPr id="22" name="Grafik 21"/>
          <p:cNvPicPr>
            <a:picLocks noChangeAspect="1"/>
          </p:cNvPicPr>
          <p:nvPr/>
        </p:nvPicPr>
        <p:blipFill rotWithShape="1">
          <a:blip r:embed="rId10" cstate="print">
            <a:extLst>
              <a:ext uri="{28A0092B-C50C-407E-A947-70E740481C1C}">
                <a14:useLocalDpi xmlns:a14="http://schemas.microsoft.com/office/drawing/2010/main" val="0"/>
              </a:ext>
            </a:extLst>
          </a:blip>
          <a:srcRect r="16844"/>
          <a:stretch/>
        </p:blipFill>
        <p:spPr>
          <a:xfrm>
            <a:off x="4138761" y="5044748"/>
            <a:ext cx="1358329" cy="544492"/>
          </a:xfrm>
          <a:prstGeom prst="rect">
            <a:avLst/>
          </a:prstGeom>
        </p:spPr>
      </p:pic>
      <p:pic>
        <p:nvPicPr>
          <p:cNvPr id="24" name="Grafik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07704" y="4828723"/>
            <a:ext cx="2166205" cy="360000"/>
          </a:xfrm>
          <a:prstGeom prst="rect">
            <a:avLst/>
          </a:prstGeom>
        </p:spPr>
      </p:pic>
      <p:pic>
        <p:nvPicPr>
          <p:cNvPr id="25" name="Grafik 2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59632" y="4254442"/>
            <a:ext cx="1360976" cy="360000"/>
          </a:xfrm>
          <a:prstGeom prst="rect">
            <a:avLst/>
          </a:prstGeom>
        </p:spPr>
      </p:pic>
      <p:pic>
        <p:nvPicPr>
          <p:cNvPr id="28" name="Grafik 2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9466" y="3784688"/>
            <a:ext cx="1403532" cy="469754"/>
          </a:xfrm>
          <a:prstGeom prst="rect">
            <a:avLst/>
          </a:prstGeom>
        </p:spPr>
      </p:pic>
      <p:pic>
        <p:nvPicPr>
          <p:cNvPr id="7" name="Grafik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7898" y="3092384"/>
            <a:ext cx="1346552" cy="498723"/>
          </a:xfrm>
          <a:prstGeom prst="rect">
            <a:avLst/>
          </a:prstGeom>
        </p:spPr>
      </p:pic>
      <p:pic>
        <p:nvPicPr>
          <p:cNvPr id="29" name="Grafik 2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76756" y="2348880"/>
            <a:ext cx="1640655" cy="360000"/>
          </a:xfrm>
          <a:prstGeom prst="rect">
            <a:avLst/>
          </a:prstGeom>
        </p:spPr>
      </p:pic>
      <p:pic>
        <p:nvPicPr>
          <p:cNvPr id="30" name="Grafik 2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994045" y="1177175"/>
            <a:ext cx="666033" cy="648032"/>
          </a:xfrm>
          <a:prstGeom prst="rect">
            <a:avLst/>
          </a:prstGeom>
        </p:spPr>
      </p:pic>
      <p:grpSp>
        <p:nvGrpSpPr>
          <p:cNvPr id="9" name="Gruppieren 8"/>
          <p:cNvGrpSpPr/>
          <p:nvPr/>
        </p:nvGrpSpPr>
        <p:grpSpPr>
          <a:xfrm>
            <a:off x="948867" y="1700808"/>
            <a:ext cx="2378195" cy="400110"/>
            <a:chOff x="948867" y="1700808"/>
            <a:chExt cx="2378195" cy="400110"/>
          </a:xfrm>
        </p:grpSpPr>
        <p:sp>
          <p:nvSpPr>
            <p:cNvPr id="4" name="Textfeld 3"/>
            <p:cNvSpPr txBox="1"/>
            <p:nvPr/>
          </p:nvSpPr>
          <p:spPr>
            <a:xfrm>
              <a:off x="1259632" y="1700808"/>
              <a:ext cx="2067430" cy="400110"/>
            </a:xfrm>
            <a:prstGeom prst="rect">
              <a:avLst/>
            </a:prstGeom>
            <a:noFill/>
          </p:spPr>
          <p:txBody>
            <a:bodyPr wrap="square" rtlCol="0">
              <a:spAutoFit/>
            </a:bodyPr>
            <a:lstStyle/>
            <a:p>
              <a:r>
                <a:rPr lang="de-DE" sz="1000" b="1" dirty="0" smtClean="0">
                  <a:latin typeface="Verdana" pitchFamily="34" charset="0"/>
                </a:rPr>
                <a:t>Vertretungen der Öffentlichen Bibliotheken</a:t>
              </a:r>
              <a:endParaRPr lang="de-DE" sz="1000" b="1" dirty="0">
                <a:latin typeface="Verdana" pitchFamily="34" charset="0"/>
              </a:endParaRPr>
            </a:p>
          </p:txBody>
        </p:sp>
        <p:pic>
          <p:nvPicPr>
            <p:cNvPr id="6" name="Grafik 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48867" y="1709892"/>
              <a:ext cx="310765" cy="360000"/>
            </a:xfrm>
            <a:prstGeom prst="rect">
              <a:avLst/>
            </a:prstGeom>
          </p:spPr>
        </p:pic>
      </p:grpSp>
    </p:spTree>
    <p:extLst>
      <p:ext uri="{BB962C8B-B14F-4D97-AF65-F5344CB8AC3E}">
        <p14:creationId xmlns:p14="http://schemas.microsoft.com/office/powerpoint/2010/main" val="42290165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144016" y="557808"/>
            <a:ext cx="6084168" cy="1143000"/>
          </a:xfrm>
        </p:spPr>
        <p:txBody>
          <a:bodyPr/>
          <a:lstStyle/>
          <a:p>
            <a:pPr algn="l"/>
            <a:r>
              <a:rPr lang="de-DE" sz="2800" dirty="0" smtClean="0"/>
              <a:t>National Library of </a:t>
            </a:r>
            <a:r>
              <a:rPr lang="de-DE" sz="2800" dirty="0" err="1" smtClean="0"/>
              <a:t>Australia</a:t>
            </a:r>
            <a:r>
              <a:rPr lang="de-DE" sz="2800" dirty="0" smtClean="0"/>
              <a:t> </a:t>
            </a:r>
            <a:r>
              <a:rPr lang="de-DE" sz="2800" dirty="0" err="1" smtClean="0"/>
              <a:t>Policy</a:t>
            </a:r>
            <a:r>
              <a:rPr lang="de-DE" sz="2800" dirty="0" smtClean="0"/>
              <a:t> Statements (NLA PS)</a:t>
            </a:r>
            <a:endParaRPr lang="de-DE" sz="2800" dirty="0"/>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80" t="5551" b="4028"/>
          <a:stretch/>
        </p:blipFill>
        <p:spPr bwMode="auto">
          <a:xfrm>
            <a:off x="395536" y="1628800"/>
            <a:ext cx="8063216" cy="457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Gerade Verbindung mit Pfeil 5"/>
          <p:cNvCxnSpPr/>
          <p:nvPr/>
        </p:nvCxnSpPr>
        <p:spPr>
          <a:xfrm flipH="1" flipV="1">
            <a:off x="899592" y="2996952"/>
            <a:ext cx="441007" cy="1512167"/>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7" name="Textfeld 6"/>
          <p:cNvSpPr txBox="1"/>
          <p:nvPr/>
        </p:nvSpPr>
        <p:spPr>
          <a:xfrm>
            <a:off x="4860032" y="6165304"/>
            <a:ext cx="3827745" cy="369332"/>
          </a:xfrm>
          <a:prstGeom prst="rect">
            <a:avLst/>
          </a:prstGeom>
          <a:noFill/>
        </p:spPr>
        <p:txBody>
          <a:bodyPr wrap="square" rtlCol="0">
            <a:spAutoFit/>
          </a:bodyPr>
          <a:lstStyle/>
          <a:p>
            <a:r>
              <a:rPr lang="de-DE" sz="600" dirty="0" smtClean="0"/>
              <a:t>Screenshot </a:t>
            </a:r>
            <a:r>
              <a:rPr lang="de-DE" sz="600" dirty="0"/>
              <a:t>aus dem RDA-Toolkit </a:t>
            </a:r>
            <a:r>
              <a:rPr lang="de-DE" sz="600" dirty="0" smtClean="0"/>
              <a:t> </a:t>
            </a:r>
            <a:r>
              <a:rPr lang="de-DE" sz="600" dirty="0"/>
              <a:t>mit Genehmigung der RDA-Verleger </a:t>
            </a:r>
            <a:r>
              <a:rPr lang="de-DE" sz="600" dirty="0" smtClean="0"/>
              <a:t/>
            </a:r>
            <a:br>
              <a:rPr lang="de-DE" sz="600" dirty="0" smtClean="0"/>
            </a:br>
            <a:r>
              <a:rPr lang="de-DE" sz="600" dirty="0" smtClean="0"/>
              <a:t>(</a:t>
            </a:r>
            <a:r>
              <a:rPr lang="de-DE" sz="600" dirty="0"/>
              <a:t>American Library </a:t>
            </a:r>
            <a:r>
              <a:rPr lang="de-DE" sz="600" dirty="0" err="1"/>
              <a:t>Association</a:t>
            </a:r>
            <a:r>
              <a:rPr lang="de-DE" sz="600" dirty="0"/>
              <a:t>, </a:t>
            </a:r>
            <a:r>
              <a:rPr lang="de-DE" sz="600" dirty="0" err="1"/>
              <a:t>Canadian</a:t>
            </a:r>
            <a:r>
              <a:rPr lang="de-DE" sz="600" dirty="0"/>
              <a:t> Library </a:t>
            </a:r>
            <a:r>
              <a:rPr lang="de-DE" sz="600" dirty="0" err="1"/>
              <a:t>Association</a:t>
            </a:r>
            <a:r>
              <a:rPr lang="de-DE" sz="600" dirty="0"/>
              <a:t>, und CILIP: </a:t>
            </a:r>
            <a:r>
              <a:rPr lang="de-DE" sz="600" dirty="0" err="1"/>
              <a:t>Chartered</a:t>
            </a:r>
            <a:r>
              <a:rPr lang="de-DE" sz="600" dirty="0"/>
              <a:t> Institute </a:t>
            </a:r>
            <a:r>
              <a:rPr lang="de-DE" sz="600" dirty="0" err="1"/>
              <a:t>of</a:t>
            </a:r>
            <a:r>
              <a:rPr lang="de-DE" sz="600" dirty="0"/>
              <a:t> Library </a:t>
            </a:r>
            <a:r>
              <a:rPr lang="de-DE" sz="600" dirty="0" err="1"/>
              <a:t>and</a:t>
            </a:r>
            <a:r>
              <a:rPr lang="de-DE" sz="600" dirty="0"/>
              <a:t> Information Professionals</a:t>
            </a:r>
            <a:r>
              <a:rPr lang="de-DE" sz="600" dirty="0" smtClean="0"/>
              <a:t>)</a:t>
            </a:r>
            <a:endParaRPr lang="de-DE" sz="600" dirty="0"/>
          </a:p>
        </p:txBody>
      </p:sp>
    </p:spTree>
    <p:extLst>
      <p:ext uri="{BB962C8B-B14F-4D97-AF65-F5344CB8AC3E}">
        <p14:creationId xmlns:p14="http://schemas.microsoft.com/office/powerpoint/2010/main" val="22184700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158824" y="274638"/>
            <a:ext cx="8229600" cy="777875"/>
          </a:xfrm>
        </p:spPr>
        <p:txBody>
          <a:bodyPr/>
          <a:lstStyle/>
          <a:p>
            <a:pPr algn="l"/>
            <a:r>
              <a:rPr lang="de-DE" sz="2800" dirty="0" smtClean="0"/>
              <a:t>Beispiel</a:t>
            </a:r>
            <a:endParaRPr lang="de-DE" sz="2800" dirty="0"/>
          </a:p>
        </p:txBody>
      </p:sp>
      <p:sp>
        <p:nvSpPr>
          <p:cNvPr id="5" name="Textfeld 4"/>
          <p:cNvSpPr txBox="1"/>
          <p:nvPr/>
        </p:nvSpPr>
        <p:spPr>
          <a:xfrm>
            <a:off x="4860032" y="6165304"/>
            <a:ext cx="3827745" cy="369332"/>
          </a:xfrm>
          <a:prstGeom prst="rect">
            <a:avLst/>
          </a:prstGeom>
          <a:noFill/>
        </p:spPr>
        <p:txBody>
          <a:bodyPr wrap="square" rtlCol="0">
            <a:spAutoFit/>
          </a:bodyPr>
          <a:lstStyle/>
          <a:p>
            <a:r>
              <a:rPr lang="de-DE" sz="600" dirty="0" smtClean="0"/>
              <a:t>Screenshot </a:t>
            </a:r>
            <a:r>
              <a:rPr lang="de-DE" sz="600" dirty="0"/>
              <a:t>aus dem RDA-Toolkit </a:t>
            </a:r>
            <a:r>
              <a:rPr lang="de-DE" sz="600" dirty="0" smtClean="0"/>
              <a:t> </a:t>
            </a:r>
            <a:r>
              <a:rPr lang="de-DE" sz="600" dirty="0"/>
              <a:t>mit Genehmigung der RDA-Verleger </a:t>
            </a:r>
            <a:r>
              <a:rPr lang="de-DE" sz="600" dirty="0" smtClean="0"/>
              <a:t/>
            </a:r>
            <a:br>
              <a:rPr lang="de-DE" sz="600" dirty="0" smtClean="0"/>
            </a:br>
            <a:r>
              <a:rPr lang="de-DE" sz="600" dirty="0" smtClean="0"/>
              <a:t>(</a:t>
            </a:r>
            <a:r>
              <a:rPr lang="de-DE" sz="600" dirty="0"/>
              <a:t>American Library </a:t>
            </a:r>
            <a:r>
              <a:rPr lang="de-DE" sz="600" dirty="0" err="1"/>
              <a:t>Association</a:t>
            </a:r>
            <a:r>
              <a:rPr lang="de-DE" sz="600" dirty="0"/>
              <a:t>, </a:t>
            </a:r>
            <a:r>
              <a:rPr lang="de-DE" sz="600" dirty="0" err="1"/>
              <a:t>Canadian</a:t>
            </a:r>
            <a:r>
              <a:rPr lang="de-DE" sz="600" dirty="0"/>
              <a:t> Library </a:t>
            </a:r>
            <a:r>
              <a:rPr lang="de-DE" sz="600" dirty="0" err="1"/>
              <a:t>Association</a:t>
            </a:r>
            <a:r>
              <a:rPr lang="de-DE" sz="600" dirty="0"/>
              <a:t>, und CILIP: </a:t>
            </a:r>
            <a:r>
              <a:rPr lang="de-DE" sz="600" dirty="0" err="1"/>
              <a:t>Chartered</a:t>
            </a:r>
            <a:r>
              <a:rPr lang="de-DE" sz="600" dirty="0"/>
              <a:t> Institute </a:t>
            </a:r>
            <a:r>
              <a:rPr lang="de-DE" sz="600" dirty="0" err="1"/>
              <a:t>of</a:t>
            </a:r>
            <a:r>
              <a:rPr lang="de-DE" sz="600" dirty="0"/>
              <a:t> Library </a:t>
            </a:r>
            <a:r>
              <a:rPr lang="de-DE" sz="600" dirty="0" err="1"/>
              <a:t>and</a:t>
            </a:r>
            <a:r>
              <a:rPr lang="de-DE" sz="600" dirty="0"/>
              <a:t> Information Professionals</a:t>
            </a:r>
            <a:r>
              <a:rPr lang="de-DE" sz="600" dirty="0" smtClean="0"/>
              <a:t>)</a:t>
            </a:r>
            <a:endParaRPr lang="de-DE" sz="600" dirty="0"/>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13" t="6769" r="16436" b="5882"/>
          <a:stretch/>
        </p:blipFill>
        <p:spPr bwMode="auto">
          <a:xfrm>
            <a:off x="529633" y="1019687"/>
            <a:ext cx="7932201" cy="5233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63418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0" y="2565400"/>
            <a:ext cx="8229600" cy="1143000"/>
          </a:xfrm>
        </p:spPr>
        <p:txBody>
          <a:bodyPr/>
          <a:lstStyle/>
          <a:p>
            <a:pPr algn="ctr"/>
            <a:r>
              <a:rPr lang="en-US" dirty="0" err="1" smtClean="0"/>
              <a:t>Grundlagen</a:t>
            </a:r>
            <a:r>
              <a:rPr lang="en-US" dirty="0" smtClean="0"/>
              <a:t> der RDA</a:t>
            </a:r>
            <a:br>
              <a:rPr lang="en-US" dirty="0" smtClean="0"/>
            </a:br>
            <a:r>
              <a:rPr lang="en-US" dirty="0" smtClean="0"/>
              <a:t>Toolkit</a:t>
            </a:r>
            <a:endParaRPr lang="en-US" dirty="0"/>
          </a:p>
        </p:txBody>
      </p:sp>
      <p:sp>
        <p:nvSpPr>
          <p:cNvPr id="3" name="Rechteck 2"/>
          <p:cNvSpPr/>
          <p:nvPr/>
        </p:nvSpPr>
        <p:spPr>
          <a:xfrm>
            <a:off x="409343" y="523269"/>
            <a:ext cx="3010529" cy="43204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Modul </a:t>
            </a:r>
            <a:r>
              <a:rPr lang="de-DE" b="1" dirty="0">
                <a:solidFill>
                  <a:schemeClr val="tx1"/>
                </a:solidFill>
                <a:latin typeface="Verdana" panose="020B0604030504040204" pitchFamily="34" charset="0"/>
                <a:ea typeface="Verdana" panose="020B0604030504040204" pitchFamily="34" charset="0"/>
                <a:cs typeface="Verdana" panose="020B0604030504040204" pitchFamily="34" charset="0"/>
              </a:rPr>
              <a:t>1</a:t>
            </a:r>
          </a:p>
        </p:txBody>
      </p:sp>
    </p:spTree>
    <p:extLst>
      <p:ext uri="{BB962C8B-B14F-4D97-AF65-F5344CB8AC3E}">
        <p14:creationId xmlns:p14="http://schemas.microsoft.com/office/powerpoint/2010/main" val="36862593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1481749"/>
            <a:ext cx="7932201" cy="42409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Gerade Verbindung mit Pfeil 7"/>
          <p:cNvCxnSpPr/>
          <p:nvPr/>
        </p:nvCxnSpPr>
        <p:spPr>
          <a:xfrm flipH="1" flipV="1">
            <a:off x="2051720" y="2564904"/>
            <a:ext cx="1728192" cy="1728192"/>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11" name="Rechteck 10"/>
          <p:cNvSpPr/>
          <p:nvPr/>
        </p:nvSpPr>
        <p:spPr>
          <a:xfrm>
            <a:off x="674243" y="692696"/>
            <a:ext cx="2102883" cy="492443"/>
          </a:xfrm>
          <a:prstGeom prst="rect">
            <a:avLst/>
          </a:prstGeom>
        </p:spPr>
        <p:txBody>
          <a:bodyPr wrap="none">
            <a:spAutoFit/>
          </a:bodyPr>
          <a:lstStyle/>
          <a:p>
            <a:r>
              <a:rPr lang="de-DE" sz="2600" dirty="0" smtClean="0">
                <a:latin typeface="Verdana" panose="020B0604030504040204" pitchFamily="34" charset="0"/>
                <a:ea typeface="Verdana" panose="020B0604030504040204" pitchFamily="34" charset="0"/>
                <a:cs typeface="Verdana" panose="020B0604030504040204" pitchFamily="34" charset="0"/>
              </a:rPr>
              <a:t>RDA Toolkit</a:t>
            </a:r>
            <a:endParaRPr lang="de-DE" sz="2600" dirty="0">
              <a:latin typeface="Verdana" panose="020B0604030504040204" pitchFamily="34" charset="0"/>
              <a:ea typeface="Verdana" panose="020B0604030504040204" pitchFamily="34" charset="0"/>
              <a:cs typeface="Verdana" panose="020B0604030504040204" pitchFamily="34" charset="0"/>
            </a:endParaRPr>
          </a:p>
        </p:txBody>
      </p:sp>
      <p:sp>
        <p:nvSpPr>
          <p:cNvPr id="5" name="Rechteck 4"/>
          <p:cNvSpPr/>
          <p:nvPr/>
        </p:nvSpPr>
        <p:spPr>
          <a:xfrm>
            <a:off x="5335223" y="5877272"/>
            <a:ext cx="3485249" cy="369332"/>
          </a:xfrm>
          <a:prstGeom prst="rect">
            <a:avLst/>
          </a:prstGeom>
        </p:spPr>
        <p:txBody>
          <a:bodyPr wrap="none">
            <a:spAutoFit/>
          </a:bodyPr>
          <a:lstStyle/>
          <a:p>
            <a:r>
              <a:rPr lang="de-DE" dirty="0"/>
              <a:t>http://access.rdatoolkit.org/</a:t>
            </a:r>
          </a:p>
        </p:txBody>
      </p:sp>
      <p:sp>
        <p:nvSpPr>
          <p:cNvPr id="7" name="Rechteck 6"/>
          <p:cNvSpPr/>
          <p:nvPr/>
        </p:nvSpPr>
        <p:spPr>
          <a:xfrm>
            <a:off x="635720" y="5877272"/>
            <a:ext cx="3288208" cy="369332"/>
          </a:xfrm>
          <a:prstGeom prst="rect">
            <a:avLst/>
          </a:prstGeom>
        </p:spPr>
        <p:txBody>
          <a:bodyPr wrap="none">
            <a:spAutoFit/>
          </a:bodyPr>
          <a:lstStyle/>
          <a:p>
            <a:r>
              <a:rPr lang="de-DE" dirty="0"/>
              <a:t>http://www.rdatoolkit.org/</a:t>
            </a:r>
          </a:p>
        </p:txBody>
      </p:sp>
      <p:sp>
        <p:nvSpPr>
          <p:cNvPr id="2" name="Textfeld 1"/>
          <p:cNvSpPr txBox="1"/>
          <p:nvPr/>
        </p:nvSpPr>
        <p:spPr>
          <a:xfrm>
            <a:off x="4860032" y="6165304"/>
            <a:ext cx="3827745" cy="369332"/>
          </a:xfrm>
          <a:prstGeom prst="rect">
            <a:avLst/>
          </a:prstGeom>
          <a:noFill/>
        </p:spPr>
        <p:txBody>
          <a:bodyPr wrap="square" rtlCol="0">
            <a:spAutoFit/>
          </a:bodyPr>
          <a:lstStyle/>
          <a:p>
            <a:r>
              <a:rPr lang="de-DE" sz="600" dirty="0" smtClean="0"/>
              <a:t>Screenshot </a:t>
            </a:r>
            <a:r>
              <a:rPr lang="de-DE" sz="600" dirty="0"/>
              <a:t>aus dem RDA-Toolkit </a:t>
            </a:r>
            <a:r>
              <a:rPr lang="de-DE" sz="600" dirty="0" smtClean="0"/>
              <a:t> </a:t>
            </a:r>
            <a:r>
              <a:rPr lang="de-DE" sz="600" dirty="0"/>
              <a:t>mit Genehmigung der RDA-Verleger </a:t>
            </a:r>
            <a:r>
              <a:rPr lang="de-DE" sz="600" dirty="0" smtClean="0"/>
              <a:t/>
            </a:r>
            <a:br>
              <a:rPr lang="de-DE" sz="600" dirty="0" smtClean="0"/>
            </a:br>
            <a:r>
              <a:rPr lang="de-DE" sz="600" dirty="0" smtClean="0"/>
              <a:t>(</a:t>
            </a:r>
            <a:r>
              <a:rPr lang="de-DE" sz="600" dirty="0"/>
              <a:t>American Library </a:t>
            </a:r>
            <a:r>
              <a:rPr lang="de-DE" sz="600" dirty="0" err="1"/>
              <a:t>Association</a:t>
            </a:r>
            <a:r>
              <a:rPr lang="de-DE" sz="600" dirty="0"/>
              <a:t>, </a:t>
            </a:r>
            <a:r>
              <a:rPr lang="de-DE" sz="600" dirty="0" err="1"/>
              <a:t>Canadian</a:t>
            </a:r>
            <a:r>
              <a:rPr lang="de-DE" sz="600" dirty="0"/>
              <a:t> Library </a:t>
            </a:r>
            <a:r>
              <a:rPr lang="de-DE" sz="600" dirty="0" err="1"/>
              <a:t>Association</a:t>
            </a:r>
            <a:r>
              <a:rPr lang="de-DE" sz="600" dirty="0"/>
              <a:t>, und CILIP: </a:t>
            </a:r>
            <a:r>
              <a:rPr lang="de-DE" sz="600" dirty="0" err="1"/>
              <a:t>Chartered</a:t>
            </a:r>
            <a:r>
              <a:rPr lang="de-DE" sz="600" dirty="0"/>
              <a:t> Institute </a:t>
            </a:r>
            <a:r>
              <a:rPr lang="de-DE" sz="600" dirty="0" err="1"/>
              <a:t>of</a:t>
            </a:r>
            <a:r>
              <a:rPr lang="de-DE" sz="600" dirty="0"/>
              <a:t> Library </a:t>
            </a:r>
            <a:r>
              <a:rPr lang="de-DE" sz="600" dirty="0" err="1"/>
              <a:t>and</a:t>
            </a:r>
            <a:r>
              <a:rPr lang="de-DE" sz="600" dirty="0"/>
              <a:t> Information Professionals</a:t>
            </a:r>
            <a:r>
              <a:rPr lang="de-DE" sz="600" dirty="0" smtClean="0"/>
              <a:t>)</a:t>
            </a:r>
            <a:endParaRPr lang="de-DE" sz="600" dirty="0"/>
          </a:p>
        </p:txBody>
      </p:sp>
    </p:spTree>
    <p:extLst>
      <p:ext uri="{BB962C8B-B14F-4D97-AF65-F5344CB8AC3E}">
        <p14:creationId xmlns:p14="http://schemas.microsoft.com/office/powerpoint/2010/main" val="3068980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296" y="1572280"/>
            <a:ext cx="7991475" cy="427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Gerade Verbindung mit Pfeil 9"/>
          <p:cNvCxnSpPr/>
          <p:nvPr/>
        </p:nvCxnSpPr>
        <p:spPr>
          <a:xfrm>
            <a:off x="7164288" y="908720"/>
            <a:ext cx="720427" cy="791294"/>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12" name="Gerade Verbindung mit Pfeil 11"/>
          <p:cNvCxnSpPr/>
          <p:nvPr/>
        </p:nvCxnSpPr>
        <p:spPr>
          <a:xfrm flipV="1">
            <a:off x="5868144" y="2084224"/>
            <a:ext cx="1439863" cy="129698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15" name="Gerade Verbindung mit Pfeil 14"/>
          <p:cNvCxnSpPr/>
          <p:nvPr/>
        </p:nvCxnSpPr>
        <p:spPr>
          <a:xfrm rot="16200000" flipV="1">
            <a:off x="163779" y="3057362"/>
            <a:ext cx="2303463" cy="64770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9" name="Textfeld 8"/>
          <p:cNvSpPr txBox="1"/>
          <p:nvPr/>
        </p:nvSpPr>
        <p:spPr>
          <a:xfrm>
            <a:off x="4860032" y="6165304"/>
            <a:ext cx="3827745" cy="369332"/>
          </a:xfrm>
          <a:prstGeom prst="rect">
            <a:avLst/>
          </a:prstGeom>
          <a:noFill/>
        </p:spPr>
        <p:txBody>
          <a:bodyPr wrap="square" rtlCol="0">
            <a:spAutoFit/>
          </a:bodyPr>
          <a:lstStyle/>
          <a:p>
            <a:r>
              <a:rPr lang="de-DE" sz="600" dirty="0" smtClean="0"/>
              <a:t>Screenshot </a:t>
            </a:r>
            <a:r>
              <a:rPr lang="de-DE" sz="600" dirty="0"/>
              <a:t>aus dem RDA-Toolkit </a:t>
            </a:r>
            <a:r>
              <a:rPr lang="de-DE" sz="600" dirty="0" smtClean="0"/>
              <a:t> </a:t>
            </a:r>
            <a:r>
              <a:rPr lang="de-DE" sz="600" dirty="0"/>
              <a:t>mit Genehmigung der RDA-Verleger </a:t>
            </a:r>
            <a:r>
              <a:rPr lang="de-DE" sz="600" dirty="0" smtClean="0"/>
              <a:t/>
            </a:r>
            <a:br>
              <a:rPr lang="de-DE" sz="600" dirty="0" smtClean="0"/>
            </a:br>
            <a:r>
              <a:rPr lang="de-DE" sz="600" dirty="0" smtClean="0"/>
              <a:t>(</a:t>
            </a:r>
            <a:r>
              <a:rPr lang="de-DE" sz="600" dirty="0"/>
              <a:t>American Library </a:t>
            </a:r>
            <a:r>
              <a:rPr lang="de-DE" sz="600" dirty="0" err="1"/>
              <a:t>Association</a:t>
            </a:r>
            <a:r>
              <a:rPr lang="de-DE" sz="600" dirty="0"/>
              <a:t>, </a:t>
            </a:r>
            <a:r>
              <a:rPr lang="de-DE" sz="600" dirty="0" err="1"/>
              <a:t>Canadian</a:t>
            </a:r>
            <a:r>
              <a:rPr lang="de-DE" sz="600" dirty="0"/>
              <a:t> Library </a:t>
            </a:r>
            <a:r>
              <a:rPr lang="de-DE" sz="600" dirty="0" err="1"/>
              <a:t>Association</a:t>
            </a:r>
            <a:r>
              <a:rPr lang="de-DE" sz="600" dirty="0"/>
              <a:t>, und CILIP: </a:t>
            </a:r>
            <a:r>
              <a:rPr lang="de-DE" sz="600" dirty="0" err="1"/>
              <a:t>Chartered</a:t>
            </a:r>
            <a:r>
              <a:rPr lang="de-DE" sz="600" dirty="0"/>
              <a:t> Institute </a:t>
            </a:r>
            <a:r>
              <a:rPr lang="de-DE" sz="600" dirty="0" err="1"/>
              <a:t>of</a:t>
            </a:r>
            <a:r>
              <a:rPr lang="de-DE" sz="600" dirty="0"/>
              <a:t> Library </a:t>
            </a:r>
            <a:r>
              <a:rPr lang="de-DE" sz="600" dirty="0" err="1"/>
              <a:t>and</a:t>
            </a:r>
            <a:r>
              <a:rPr lang="de-DE" sz="600" dirty="0"/>
              <a:t> Information Professionals</a:t>
            </a:r>
            <a:r>
              <a:rPr lang="de-DE" sz="600" dirty="0" smtClean="0"/>
              <a:t>)</a:t>
            </a:r>
            <a:endParaRPr lang="de-DE" sz="600" dirty="0"/>
          </a:p>
        </p:txBody>
      </p:sp>
    </p:spTree>
    <p:extLst>
      <p:ext uri="{BB962C8B-B14F-4D97-AF65-F5344CB8AC3E}">
        <p14:creationId xmlns:p14="http://schemas.microsoft.com/office/powerpoint/2010/main" val="29354396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1700808"/>
            <a:ext cx="7996238"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p:cNvSpPr txBox="1"/>
          <p:nvPr/>
        </p:nvSpPr>
        <p:spPr>
          <a:xfrm>
            <a:off x="4860032" y="6165304"/>
            <a:ext cx="3827745" cy="369332"/>
          </a:xfrm>
          <a:prstGeom prst="rect">
            <a:avLst/>
          </a:prstGeom>
          <a:noFill/>
        </p:spPr>
        <p:txBody>
          <a:bodyPr wrap="square" rtlCol="0">
            <a:spAutoFit/>
          </a:bodyPr>
          <a:lstStyle/>
          <a:p>
            <a:r>
              <a:rPr lang="de-DE" sz="600" dirty="0" smtClean="0"/>
              <a:t>Screenshot </a:t>
            </a:r>
            <a:r>
              <a:rPr lang="de-DE" sz="600" dirty="0"/>
              <a:t>aus dem RDA-Toolkit </a:t>
            </a:r>
            <a:r>
              <a:rPr lang="de-DE" sz="600" dirty="0" smtClean="0"/>
              <a:t> </a:t>
            </a:r>
            <a:r>
              <a:rPr lang="de-DE" sz="600" dirty="0"/>
              <a:t>mit Genehmigung der RDA-Verleger </a:t>
            </a:r>
            <a:r>
              <a:rPr lang="de-DE" sz="600" dirty="0" smtClean="0"/>
              <a:t/>
            </a:r>
            <a:br>
              <a:rPr lang="de-DE" sz="600" dirty="0" smtClean="0"/>
            </a:br>
            <a:r>
              <a:rPr lang="de-DE" sz="600" dirty="0" smtClean="0"/>
              <a:t>(</a:t>
            </a:r>
            <a:r>
              <a:rPr lang="de-DE" sz="600" dirty="0"/>
              <a:t>American Library </a:t>
            </a:r>
            <a:r>
              <a:rPr lang="de-DE" sz="600" dirty="0" err="1"/>
              <a:t>Association</a:t>
            </a:r>
            <a:r>
              <a:rPr lang="de-DE" sz="600" dirty="0"/>
              <a:t>, </a:t>
            </a:r>
            <a:r>
              <a:rPr lang="de-DE" sz="600" dirty="0" err="1"/>
              <a:t>Canadian</a:t>
            </a:r>
            <a:r>
              <a:rPr lang="de-DE" sz="600" dirty="0"/>
              <a:t> Library </a:t>
            </a:r>
            <a:r>
              <a:rPr lang="de-DE" sz="600" dirty="0" err="1"/>
              <a:t>Association</a:t>
            </a:r>
            <a:r>
              <a:rPr lang="de-DE" sz="600" dirty="0"/>
              <a:t>, und CILIP: </a:t>
            </a:r>
            <a:r>
              <a:rPr lang="de-DE" sz="600" dirty="0" err="1"/>
              <a:t>Chartered</a:t>
            </a:r>
            <a:r>
              <a:rPr lang="de-DE" sz="600" dirty="0"/>
              <a:t> Institute </a:t>
            </a:r>
            <a:r>
              <a:rPr lang="de-DE" sz="600" dirty="0" err="1"/>
              <a:t>of</a:t>
            </a:r>
            <a:r>
              <a:rPr lang="de-DE" sz="600" dirty="0"/>
              <a:t> Library </a:t>
            </a:r>
            <a:r>
              <a:rPr lang="de-DE" sz="600" dirty="0" err="1"/>
              <a:t>and</a:t>
            </a:r>
            <a:r>
              <a:rPr lang="de-DE" sz="600" dirty="0"/>
              <a:t> Information Professionals</a:t>
            </a:r>
            <a:r>
              <a:rPr lang="de-DE" sz="600" dirty="0" smtClean="0"/>
              <a:t>)</a:t>
            </a:r>
            <a:endParaRPr lang="de-DE" sz="600" dirty="0"/>
          </a:p>
        </p:txBody>
      </p:sp>
      <p:cxnSp>
        <p:nvCxnSpPr>
          <p:cNvPr id="6" name="Gerade Verbindung mit Pfeil 5"/>
          <p:cNvCxnSpPr/>
          <p:nvPr/>
        </p:nvCxnSpPr>
        <p:spPr>
          <a:xfrm flipV="1">
            <a:off x="287672" y="3212976"/>
            <a:ext cx="935807" cy="115212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746750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1556792"/>
            <a:ext cx="7986713" cy="4291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Gerade Verbindung mit Pfeil 8"/>
          <p:cNvCxnSpPr/>
          <p:nvPr/>
        </p:nvCxnSpPr>
        <p:spPr>
          <a:xfrm rot="16200000" flipV="1">
            <a:off x="575767" y="2960737"/>
            <a:ext cx="2303463" cy="64770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7" name="Textfeld 6"/>
          <p:cNvSpPr txBox="1"/>
          <p:nvPr/>
        </p:nvSpPr>
        <p:spPr>
          <a:xfrm>
            <a:off x="4860032" y="6165304"/>
            <a:ext cx="3827745" cy="369332"/>
          </a:xfrm>
          <a:prstGeom prst="rect">
            <a:avLst/>
          </a:prstGeom>
          <a:noFill/>
        </p:spPr>
        <p:txBody>
          <a:bodyPr wrap="square" rtlCol="0">
            <a:spAutoFit/>
          </a:bodyPr>
          <a:lstStyle/>
          <a:p>
            <a:r>
              <a:rPr lang="de-DE" sz="600" dirty="0" smtClean="0"/>
              <a:t>Screenshot </a:t>
            </a:r>
            <a:r>
              <a:rPr lang="de-DE" sz="600" dirty="0"/>
              <a:t>aus dem RDA-Toolkit </a:t>
            </a:r>
            <a:r>
              <a:rPr lang="de-DE" sz="600" dirty="0" smtClean="0"/>
              <a:t> </a:t>
            </a:r>
            <a:r>
              <a:rPr lang="de-DE" sz="600" dirty="0"/>
              <a:t>mit Genehmigung der RDA-Verleger </a:t>
            </a:r>
            <a:r>
              <a:rPr lang="de-DE" sz="600" dirty="0" smtClean="0"/>
              <a:t/>
            </a:r>
            <a:br>
              <a:rPr lang="de-DE" sz="600" dirty="0" smtClean="0"/>
            </a:br>
            <a:r>
              <a:rPr lang="de-DE" sz="600" dirty="0" smtClean="0"/>
              <a:t>(</a:t>
            </a:r>
            <a:r>
              <a:rPr lang="de-DE" sz="600" dirty="0"/>
              <a:t>American Library </a:t>
            </a:r>
            <a:r>
              <a:rPr lang="de-DE" sz="600" dirty="0" err="1"/>
              <a:t>Association</a:t>
            </a:r>
            <a:r>
              <a:rPr lang="de-DE" sz="600" dirty="0"/>
              <a:t>, </a:t>
            </a:r>
            <a:r>
              <a:rPr lang="de-DE" sz="600" dirty="0" err="1"/>
              <a:t>Canadian</a:t>
            </a:r>
            <a:r>
              <a:rPr lang="de-DE" sz="600" dirty="0"/>
              <a:t> Library </a:t>
            </a:r>
            <a:r>
              <a:rPr lang="de-DE" sz="600" dirty="0" err="1"/>
              <a:t>Association</a:t>
            </a:r>
            <a:r>
              <a:rPr lang="de-DE" sz="600" dirty="0"/>
              <a:t>, und CILIP: </a:t>
            </a:r>
            <a:r>
              <a:rPr lang="de-DE" sz="600" dirty="0" err="1"/>
              <a:t>Chartered</a:t>
            </a:r>
            <a:r>
              <a:rPr lang="de-DE" sz="600" dirty="0"/>
              <a:t> Institute </a:t>
            </a:r>
            <a:r>
              <a:rPr lang="de-DE" sz="600" dirty="0" err="1"/>
              <a:t>of</a:t>
            </a:r>
            <a:r>
              <a:rPr lang="de-DE" sz="600" dirty="0"/>
              <a:t> Library </a:t>
            </a:r>
            <a:r>
              <a:rPr lang="de-DE" sz="600" dirty="0" err="1"/>
              <a:t>and</a:t>
            </a:r>
            <a:r>
              <a:rPr lang="de-DE" sz="600" dirty="0"/>
              <a:t> Information Professionals</a:t>
            </a:r>
            <a:r>
              <a:rPr lang="de-DE" sz="600" dirty="0" smtClean="0"/>
              <a:t>)</a:t>
            </a:r>
            <a:endParaRPr lang="de-DE" sz="600" dirty="0"/>
          </a:p>
        </p:txBody>
      </p:sp>
    </p:spTree>
    <p:extLst>
      <p:ext uri="{BB962C8B-B14F-4D97-AF65-F5344CB8AC3E}">
        <p14:creationId xmlns:p14="http://schemas.microsoft.com/office/powerpoint/2010/main" val="27430856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4860032" y="6165304"/>
            <a:ext cx="3827745" cy="369332"/>
          </a:xfrm>
          <a:prstGeom prst="rect">
            <a:avLst/>
          </a:prstGeom>
          <a:noFill/>
        </p:spPr>
        <p:txBody>
          <a:bodyPr wrap="square" rtlCol="0">
            <a:spAutoFit/>
          </a:bodyPr>
          <a:lstStyle/>
          <a:p>
            <a:r>
              <a:rPr lang="de-DE" sz="600" dirty="0" smtClean="0"/>
              <a:t>Screenshot </a:t>
            </a:r>
            <a:r>
              <a:rPr lang="de-DE" sz="600" dirty="0"/>
              <a:t>aus dem RDA-Toolkit </a:t>
            </a:r>
            <a:r>
              <a:rPr lang="de-DE" sz="600" dirty="0" smtClean="0"/>
              <a:t> </a:t>
            </a:r>
            <a:r>
              <a:rPr lang="de-DE" sz="600" dirty="0"/>
              <a:t>mit Genehmigung der RDA-Verleger </a:t>
            </a:r>
            <a:r>
              <a:rPr lang="de-DE" sz="600" dirty="0" smtClean="0"/>
              <a:t/>
            </a:r>
            <a:br>
              <a:rPr lang="de-DE" sz="600" dirty="0" smtClean="0"/>
            </a:br>
            <a:r>
              <a:rPr lang="de-DE" sz="600" dirty="0" smtClean="0"/>
              <a:t>(</a:t>
            </a:r>
            <a:r>
              <a:rPr lang="de-DE" sz="600" dirty="0"/>
              <a:t>American Library </a:t>
            </a:r>
            <a:r>
              <a:rPr lang="de-DE" sz="600" dirty="0" err="1"/>
              <a:t>Association</a:t>
            </a:r>
            <a:r>
              <a:rPr lang="de-DE" sz="600" dirty="0"/>
              <a:t>, </a:t>
            </a:r>
            <a:r>
              <a:rPr lang="de-DE" sz="600" dirty="0" err="1"/>
              <a:t>Canadian</a:t>
            </a:r>
            <a:r>
              <a:rPr lang="de-DE" sz="600" dirty="0"/>
              <a:t> Library </a:t>
            </a:r>
            <a:r>
              <a:rPr lang="de-DE" sz="600" dirty="0" err="1"/>
              <a:t>Association</a:t>
            </a:r>
            <a:r>
              <a:rPr lang="de-DE" sz="600" dirty="0"/>
              <a:t>, und CILIP: </a:t>
            </a:r>
            <a:r>
              <a:rPr lang="de-DE" sz="600" dirty="0" err="1"/>
              <a:t>Chartered</a:t>
            </a:r>
            <a:r>
              <a:rPr lang="de-DE" sz="600" dirty="0"/>
              <a:t> Institute </a:t>
            </a:r>
            <a:r>
              <a:rPr lang="de-DE" sz="600" dirty="0" err="1"/>
              <a:t>of</a:t>
            </a:r>
            <a:r>
              <a:rPr lang="de-DE" sz="600" dirty="0"/>
              <a:t> Library </a:t>
            </a:r>
            <a:r>
              <a:rPr lang="de-DE" sz="600" dirty="0" err="1"/>
              <a:t>and</a:t>
            </a:r>
            <a:r>
              <a:rPr lang="de-DE" sz="600" dirty="0"/>
              <a:t> Information Professionals</a:t>
            </a:r>
            <a:r>
              <a:rPr lang="de-DE" sz="600" dirty="0" smtClean="0"/>
              <a:t>)</a:t>
            </a:r>
            <a:endParaRPr lang="de-DE" sz="600" dirty="0"/>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218" b="26586"/>
          <a:stretch/>
        </p:blipFill>
        <p:spPr bwMode="auto">
          <a:xfrm>
            <a:off x="342598" y="1196753"/>
            <a:ext cx="8246610"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Gerade Verbindung mit Pfeil 8"/>
          <p:cNvCxnSpPr/>
          <p:nvPr/>
        </p:nvCxnSpPr>
        <p:spPr>
          <a:xfrm rot="16200000" flipV="1">
            <a:off x="503759" y="2672705"/>
            <a:ext cx="2303463" cy="64770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087812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230832" y="634455"/>
            <a:ext cx="8229600" cy="922337"/>
          </a:xfrm>
        </p:spPr>
        <p:txBody>
          <a:bodyPr/>
          <a:lstStyle/>
          <a:p>
            <a:pPr algn="l"/>
            <a:r>
              <a:rPr lang="de-DE" dirty="0" err="1" smtClean="0"/>
              <a:t>Policy</a:t>
            </a:r>
            <a:r>
              <a:rPr lang="de-DE" dirty="0" smtClean="0"/>
              <a:t> Statements </a:t>
            </a:r>
            <a:endParaRPr lang="de-DE" dirty="0"/>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337" b="13564"/>
          <a:stretch/>
        </p:blipFill>
        <p:spPr bwMode="auto">
          <a:xfrm>
            <a:off x="539552" y="1484784"/>
            <a:ext cx="8290682" cy="4468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p:cNvSpPr txBox="1"/>
          <p:nvPr/>
        </p:nvSpPr>
        <p:spPr>
          <a:xfrm>
            <a:off x="4860032" y="6165304"/>
            <a:ext cx="3827745" cy="369332"/>
          </a:xfrm>
          <a:prstGeom prst="rect">
            <a:avLst/>
          </a:prstGeom>
          <a:noFill/>
        </p:spPr>
        <p:txBody>
          <a:bodyPr wrap="square" rtlCol="0">
            <a:spAutoFit/>
          </a:bodyPr>
          <a:lstStyle/>
          <a:p>
            <a:r>
              <a:rPr lang="de-DE" sz="600" dirty="0" smtClean="0"/>
              <a:t>Screenshot </a:t>
            </a:r>
            <a:r>
              <a:rPr lang="de-DE" sz="600" dirty="0"/>
              <a:t>aus dem RDA-Toolkit </a:t>
            </a:r>
            <a:r>
              <a:rPr lang="de-DE" sz="600" dirty="0" smtClean="0"/>
              <a:t> </a:t>
            </a:r>
            <a:r>
              <a:rPr lang="de-DE" sz="600" dirty="0"/>
              <a:t>mit Genehmigung der RDA-Verleger </a:t>
            </a:r>
            <a:r>
              <a:rPr lang="de-DE" sz="600" dirty="0" smtClean="0"/>
              <a:t/>
            </a:r>
            <a:br>
              <a:rPr lang="de-DE" sz="600" dirty="0" smtClean="0"/>
            </a:br>
            <a:r>
              <a:rPr lang="de-DE" sz="600" dirty="0" smtClean="0"/>
              <a:t>(</a:t>
            </a:r>
            <a:r>
              <a:rPr lang="de-DE" sz="600" dirty="0"/>
              <a:t>American Library </a:t>
            </a:r>
            <a:r>
              <a:rPr lang="de-DE" sz="600" dirty="0" err="1"/>
              <a:t>Association</a:t>
            </a:r>
            <a:r>
              <a:rPr lang="de-DE" sz="600" dirty="0"/>
              <a:t>, </a:t>
            </a:r>
            <a:r>
              <a:rPr lang="de-DE" sz="600" dirty="0" err="1"/>
              <a:t>Canadian</a:t>
            </a:r>
            <a:r>
              <a:rPr lang="de-DE" sz="600" dirty="0"/>
              <a:t> Library </a:t>
            </a:r>
            <a:r>
              <a:rPr lang="de-DE" sz="600" dirty="0" err="1"/>
              <a:t>Association</a:t>
            </a:r>
            <a:r>
              <a:rPr lang="de-DE" sz="600" dirty="0"/>
              <a:t>, und CILIP: </a:t>
            </a:r>
            <a:r>
              <a:rPr lang="de-DE" sz="600" dirty="0" err="1"/>
              <a:t>Chartered</a:t>
            </a:r>
            <a:r>
              <a:rPr lang="de-DE" sz="600" dirty="0"/>
              <a:t> Institute </a:t>
            </a:r>
            <a:r>
              <a:rPr lang="de-DE" sz="600" dirty="0" err="1"/>
              <a:t>of</a:t>
            </a:r>
            <a:r>
              <a:rPr lang="de-DE" sz="600" dirty="0"/>
              <a:t> Library </a:t>
            </a:r>
            <a:r>
              <a:rPr lang="de-DE" sz="600" dirty="0" err="1"/>
              <a:t>and</a:t>
            </a:r>
            <a:r>
              <a:rPr lang="de-DE" sz="600" dirty="0"/>
              <a:t> Information Professionals</a:t>
            </a:r>
            <a:r>
              <a:rPr lang="de-DE" sz="600" dirty="0" smtClean="0"/>
              <a:t>)</a:t>
            </a:r>
            <a:endParaRPr lang="de-DE" sz="600" dirty="0"/>
          </a:p>
        </p:txBody>
      </p:sp>
      <p:cxnSp>
        <p:nvCxnSpPr>
          <p:cNvPr id="8" name="Gerade Verbindung mit Pfeil 7"/>
          <p:cNvCxnSpPr/>
          <p:nvPr/>
        </p:nvCxnSpPr>
        <p:spPr>
          <a:xfrm flipH="1" flipV="1">
            <a:off x="4243886" y="2780929"/>
            <a:ext cx="441007" cy="1512167"/>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55102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idx="4294967295"/>
          </p:nvPr>
        </p:nvSpPr>
        <p:spPr>
          <a:xfrm>
            <a:off x="0" y="549275"/>
            <a:ext cx="7129463" cy="1079500"/>
          </a:xfrm>
        </p:spPr>
        <p:txBody>
          <a:bodyPr/>
          <a:lstStyle/>
          <a:p>
            <a:pPr algn="l"/>
            <a:r>
              <a:rPr lang="de-DE" sz="2400" dirty="0" smtClean="0">
                <a:latin typeface="Verdana" pitchFamily="34" charset="0"/>
              </a:rPr>
              <a:t>Library </a:t>
            </a:r>
            <a:r>
              <a:rPr lang="de-DE" sz="2400" dirty="0">
                <a:latin typeface="Verdana" pitchFamily="34" charset="0"/>
              </a:rPr>
              <a:t>of Congress </a:t>
            </a:r>
            <a:r>
              <a:rPr lang="de-DE" sz="2400" dirty="0" err="1" smtClean="0">
                <a:latin typeface="Verdana" pitchFamily="34" charset="0"/>
              </a:rPr>
              <a:t>Program</a:t>
            </a:r>
            <a:r>
              <a:rPr lang="de-DE" sz="2400" dirty="0" smtClean="0">
                <a:latin typeface="Verdana" pitchFamily="34" charset="0"/>
              </a:rPr>
              <a:t> </a:t>
            </a:r>
            <a:r>
              <a:rPr lang="de-DE" sz="2400" dirty="0" err="1">
                <a:latin typeface="Verdana" pitchFamily="34" charset="0"/>
              </a:rPr>
              <a:t>for</a:t>
            </a:r>
            <a:r>
              <a:rPr lang="de-DE" sz="2400" dirty="0">
                <a:latin typeface="Verdana" pitchFamily="34" charset="0"/>
              </a:rPr>
              <a:t> </a:t>
            </a:r>
            <a:r>
              <a:rPr lang="de-DE" sz="2400" dirty="0" err="1" smtClean="0">
                <a:latin typeface="Verdana" pitchFamily="34" charset="0"/>
              </a:rPr>
              <a:t>Cooperative</a:t>
            </a:r>
            <a:r>
              <a:rPr lang="de-DE" sz="2400" dirty="0" smtClean="0">
                <a:latin typeface="Verdana" pitchFamily="34" charset="0"/>
              </a:rPr>
              <a:t> </a:t>
            </a:r>
            <a:r>
              <a:rPr lang="de-DE" sz="2400" dirty="0" err="1" smtClean="0">
                <a:latin typeface="Verdana" pitchFamily="34" charset="0"/>
              </a:rPr>
              <a:t>Cataloguing</a:t>
            </a:r>
            <a:r>
              <a:rPr lang="de-DE" sz="2400" dirty="0" smtClean="0"/>
              <a:t> </a:t>
            </a:r>
            <a:r>
              <a:rPr lang="de-DE" sz="2400" dirty="0" err="1" smtClean="0">
                <a:latin typeface="Verdana" pitchFamily="34" charset="0"/>
              </a:rPr>
              <a:t>Policy</a:t>
            </a:r>
            <a:r>
              <a:rPr lang="de-DE" sz="2400" dirty="0" smtClean="0">
                <a:latin typeface="Verdana" pitchFamily="34" charset="0"/>
              </a:rPr>
              <a:t> Statements (LC PCC PS)</a:t>
            </a:r>
            <a:endParaRPr lang="de-DE" sz="2400" dirty="0"/>
          </a:p>
        </p:txBody>
      </p:sp>
      <p:pic>
        <p:nvPicPr>
          <p:cNvPr id="1761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700808"/>
            <a:ext cx="7986713" cy="4281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p:cNvSpPr txBox="1"/>
          <p:nvPr/>
        </p:nvSpPr>
        <p:spPr>
          <a:xfrm>
            <a:off x="4860032" y="6165304"/>
            <a:ext cx="3827745" cy="369332"/>
          </a:xfrm>
          <a:prstGeom prst="rect">
            <a:avLst/>
          </a:prstGeom>
          <a:noFill/>
        </p:spPr>
        <p:txBody>
          <a:bodyPr wrap="square" rtlCol="0">
            <a:spAutoFit/>
          </a:bodyPr>
          <a:lstStyle/>
          <a:p>
            <a:r>
              <a:rPr lang="de-DE" sz="600" dirty="0" smtClean="0"/>
              <a:t>Screenshot </a:t>
            </a:r>
            <a:r>
              <a:rPr lang="de-DE" sz="600" dirty="0"/>
              <a:t>aus dem RDA-Toolkit </a:t>
            </a:r>
            <a:r>
              <a:rPr lang="de-DE" sz="600" dirty="0" smtClean="0"/>
              <a:t> </a:t>
            </a:r>
            <a:r>
              <a:rPr lang="de-DE" sz="600" dirty="0"/>
              <a:t>mit Genehmigung der RDA-Verleger </a:t>
            </a:r>
            <a:r>
              <a:rPr lang="de-DE" sz="600" dirty="0" smtClean="0"/>
              <a:t/>
            </a:r>
            <a:br>
              <a:rPr lang="de-DE" sz="600" dirty="0" smtClean="0"/>
            </a:br>
            <a:r>
              <a:rPr lang="de-DE" sz="600" dirty="0" smtClean="0"/>
              <a:t>(</a:t>
            </a:r>
            <a:r>
              <a:rPr lang="de-DE" sz="600" dirty="0"/>
              <a:t>American Library </a:t>
            </a:r>
            <a:r>
              <a:rPr lang="de-DE" sz="600" dirty="0" err="1"/>
              <a:t>Association</a:t>
            </a:r>
            <a:r>
              <a:rPr lang="de-DE" sz="600" dirty="0"/>
              <a:t>, </a:t>
            </a:r>
            <a:r>
              <a:rPr lang="de-DE" sz="600" dirty="0" err="1"/>
              <a:t>Canadian</a:t>
            </a:r>
            <a:r>
              <a:rPr lang="de-DE" sz="600" dirty="0"/>
              <a:t> Library </a:t>
            </a:r>
            <a:r>
              <a:rPr lang="de-DE" sz="600" dirty="0" err="1"/>
              <a:t>Association</a:t>
            </a:r>
            <a:r>
              <a:rPr lang="de-DE" sz="600" dirty="0"/>
              <a:t>, und CILIP: </a:t>
            </a:r>
            <a:r>
              <a:rPr lang="de-DE" sz="600" dirty="0" err="1"/>
              <a:t>Chartered</a:t>
            </a:r>
            <a:r>
              <a:rPr lang="de-DE" sz="600" dirty="0"/>
              <a:t> Institute </a:t>
            </a:r>
            <a:r>
              <a:rPr lang="de-DE" sz="600" dirty="0" err="1"/>
              <a:t>of</a:t>
            </a:r>
            <a:r>
              <a:rPr lang="de-DE" sz="600" dirty="0"/>
              <a:t> Library </a:t>
            </a:r>
            <a:r>
              <a:rPr lang="de-DE" sz="600" dirty="0" err="1"/>
              <a:t>and</a:t>
            </a:r>
            <a:r>
              <a:rPr lang="de-DE" sz="600" dirty="0"/>
              <a:t> Information Professionals</a:t>
            </a:r>
            <a:r>
              <a:rPr lang="de-DE" sz="600" dirty="0" smtClean="0"/>
              <a:t>)</a:t>
            </a:r>
            <a:endParaRPr lang="de-DE" sz="600" dirty="0"/>
          </a:p>
        </p:txBody>
      </p:sp>
    </p:spTree>
    <p:extLst>
      <p:ext uri="{BB962C8B-B14F-4D97-AF65-F5344CB8AC3E}">
        <p14:creationId xmlns:p14="http://schemas.microsoft.com/office/powerpoint/2010/main" val="2800120862"/>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394</Words>
  <Application>Microsoft Office PowerPoint</Application>
  <PresentationFormat>Bildschirmpräsentation (4:3)</PresentationFormat>
  <Paragraphs>39</Paragraphs>
  <Slides>11</Slides>
  <Notes>9</Notes>
  <HiddenSlides>0</HiddenSlides>
  <MMClips>0</MMClips>
  <ScaleCrop>false</ScaleCrop>
  <HeadingPairs>
    <vt:vector size="4" baseType="variant">
      <vt:variant>
        <vt:lpstr>Design</vt:lpstr>
      </vt:variant>
      <vt:variant>
        <vt:i4>1</vt:i4>
      </vt:variant>
      <vt:variant>
        <vt:lpstr>Folientitel</vt:lpstr>
      </vt:variant>
      <vt:variant>
        <vt:i4>11</vt:i4>
      </vt:variant>
    </vt:vector>
  </HeadingPairs>
  <TitlesOfParts>
    <vt:vector size="12" baseType="lpstr">
      <vt:lpstr>Larissa</vt:lpstr>
      <vt:lpstr>Schulungsunterlagen der AG RDA</vt:lpstr>
      <vt:lpstr>Grundlagen der RDA Toolkit</vt:lpstr>
      <vt:lpstr>PowerPoint-Präsentation</vt:lpstr>
      <vt:lpstr>PowerPoint-Präsentation</vt:lpstr>
      <vt:lpstr>PowerPoint-Präsentation</vt:lpstr>
      <vt:lpstr>PowerPoint-Präsentation</vt:lpstr>
      <vt:lpstr>PowerPoint-Präsentation</vt:lpstr>
      <vt:lpstr>Policy Statements </vt:lpstr>
      <vt:lpstr>Library of Congress Program for Cooperative Cataloguing Policy Statements (LC PCC PS)</vt:lpstr>
      <vt:lpstr>National Library of Australia Policy Statements (NLA PS)</vt:lpstr>
      <vt:lpstr>Beispiel</vt:lpstr>
    </vt:vector>
  </TitlesOfParts>
  <Company>Deutsche Nationalbibliothek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Schulungsunterlagen der AG RDA</dc:title>
  <dc:creator>Ingeborg Töpler</dc:creator>
  <cp:lastModifiedBy>Sabrina Waha</cp:lastModifiedBy>
  <cp:revision>119</cp:revision>
  <cp:lastPrinted>2014-05-02T10:37:42Z</cp:lastPrinted>
  <dcterms:created xsi:type="dcterms:W3CDTF">2014-02-18T07:01:40Z</dcterms:created>
  <dcterms:modified xsi:type="dcterms:W3CDTF">2014-05-20T11:11:48Z</dcterms:modified>
</cp:coreProperties>
</file>