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handoutMasterIdLst>
    <p:handoutMasterId r:id="rId30"/>
  </p:handoutMasterIdLst>
  <p:sldIdLst>
    <p:sldId id="349" r:id="rId2"/>
    <p:sldId id="327" r:id="rId3"/>
    <p:sldId id="359" r:id="rId4"/>
    <p:sldId id="351" r:id="rId5"/>
    <p:sldId id="361" r:id="rId6"/>
    <p:sldId id="352" r:id="rId7"/>
    <p:sldId id="328" r:id="rId8"/>
    <p:sldId id="355" r:id="rId9"/>
    <p:sldId id="363" r:id="rId10"/>
    <p:sldId id="329" r:id="rId11"/>
    <p:sldId id="332" r:id="rId12"/>
    <p:sldId id="345" r:id="rId13"/>
    <p:sldId id="348" r:id="rId14"/>
    <p:sldId id="357" r:id="rId15"/>
    <p:sldId id="333" r:id="rId16"/>
    <p:sldId id="334" r:id="rId17"/>
    <p:sldId id="335" r:id="rId18"/>
    <p:sldId id="337" r:id="rId19"/>
    <p:sldId id="346" r:id="rId20"/>
    <p:sldId id="347" r:id="rId21"/>
    <p:sldId id="358" r:id="rId22"/>
    <p:sldId id="338" r:id="rId23"/>
    <p:sldId id="340" r:id="rId24"/>
    <p:sldId id="341" r:id="rId25"/>
    <p:sldId id="342" r:id="rId26"/>
    <p:sldId id="343" r:id="rId27"/>
    <p:sldId id="360" r:id="rId28"/>
  </p:sldIdLst>
  <p:sldSz cx="9144000" cy="6858000" type="screen4x3"/>
  <p:notesSz cx="9926638" cy="6858000"/>
  <p:defaultTextStyle>
    <a:defPPr>
      <a:defRPr lang="de-DE"/>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CCFFCC"/>
    <a:srgbClr val="99FFCC"/>
    <a:srgbClr val="FEE1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61" autoAdjust="0"/>
    <p:restoredTop sz="82723" autoAdjust="0"/>
  </p:normalViewPr>
  <p:slideViewPr>
    <p:cSldViewPr showGuides="1">
      <p:cViewPr varScale="1">
        <p:scale>
          <a:sx n="90" d="100"/>
          <a:sy n="90" d="100"/>
        </p:scale>
        <p:origin x="-50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0" y="0"/>
            <a:ext cx="430212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cs typeface="Arial" charset="0"/>
              </a:defRPr>
            </a:lvl1pPr>
          </a:lstStyle>
          <a:p>
            <a:pPr>
              <a:defRPr/>
            </a:pPr>
            <a:endParaRPr lang="de-DE" altLang="de-DE"/>
          </a:p>
        </p:txBody>
      </p:sp>
      <p:sp>
        <p:nvSpPr>
          <p:cNvPr id="53251" name="Rectangle 3"/>
          <p:cNvSpPr>
            <a:spLocks noGrp="1" noChangeArrowheads="1"/>
          </p:cNvSpPr>
          <p:nvPr>
            <p:ph type="dt" sz="quarter" idx="1"/>
          </p:nvPr>
        </p:nvSpPr>
        <p:spPr bwMode="auto">
          <a:xfrm>
            <a:off x="5621338" y="0"/>
            <a:ext cx="4303712"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cs typeface="Arial" charset="0"/>
              </a:defRPr>
            </a:lvl1pPr>
          </a:lstStyle>
          <a:p>
            <a:pPr>
              <a:defRPr/>
            </a:pPr>
            <a:fld id="{26CC4DFF-7307-49C8-AA2C-2CD43508ACEF}" type="datetimeFigureOut">
              <a:rPr lang="de-DE" altLang="de-DE"/>
              <a:pPr>
                <a:defRPr/>
              </a:pPr>
              <a:t>19.05.2014</a:t>
            </a:fld>
            <a:endParaRPr lang="de-DE" altLang="de-DE"/>
          </a:p>
        </p:txBody>
      </p:sp>
      <p:sp>
        <p:nvSpPr>
          <p:cNvPr id="53252" name="Rectangle 4"/>
          <p:cNvSpPr>
            <a:spLocks noGrp="1" noChangeArrowheads="1"/>
          </p:cNvSpPr>
          <p:nvPr>
            <p:ph type="ftr" sz="quarter" idx="2"/>
          </p:nvPr>
        </p:nvSpPr>
        <p:spPr bwMode="auto">
          <a:xfrm>
            <a:off x="0" y="6513513"/>
            <a:ext cx="4302125"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cs typeface="Arial" charset="0"/>
              </a:defRPr>
            </a:lvl1pPr>
          </a:lstStyle>
          <a:p>
            <a:pPr>
              <a:defRPr/>
            </a:pPr>
            <a:endParaRPr lang="de-DE" altLang="de-DE"/>
          </a:p>
        </p:txBody>
      </p:sp>
      <p:sp>
        <p:nvSpPr>
          <p:cNvPr id="53253" name="Rectangle 5"/>
          <p:cNvSpPr>
            <a:spLocks noGrp="1" noChangeArrowheads="1"/>
          </p:cNvSpPr>
          <p:nvPr>
            <p:ph type="sldNum" sz="quarter" idx="3"/>
          </p:nvPr>
        </p:nvSpPr>
        <p:spPr bwMode="auto">
          <a:xfrm>
            <a:off x="5621338" y="6513513"/>
            <a:ext cx="4303712"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cs typeface="Arial" charset="0"/>
              </a:defRPr>
            </a:lvl1pPr>
          </a:lstStyle>
          <a:p>
            <a:pPr>
              <a:defRPr/>
            </a:pPr>
            <a:fld id="{023F2401-AA41-47BF-8F83-67567A67494E}" type="slidenum">
              <a:rPr lang="de-DE" altLang="de-DE"/>
              <a:pPr>
                <a:defRPr/>
              </a:pPr>
              <a:t>‹Nr.›</a:t>
            </a:fld>
            <a:endParaRPr lang="de-DE" altLang="de-DE"/>
          </a:p>
        </p:txBody>
      </p:sp>
    </p:spTree>
    <p:extLst>
      <p:ext uri="{BB962C8B-B14F-4D97-AF65-F5344CB8AC3E}">
        <p14:creationId xmlns:p14="http://schemas.microsoft.com/office/powerpoint/2010/main" val="3384442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430212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de-DE"/>
          </a:p>
        </p:txBody>
      </p:sp>
      <p:sp>
        <p:nvSpPr>
          <p:cNvPr id="20483" name="Rectangle 3"/>
          <p:cNvSpPr>
            <a:spLocks noGrp="1" noChangeArrowheads="1"/>
          </p:cNvSpPr>
          <p:nvPr>
            <p:ph type="dt" idx="1"/>
          </p:nvPr>
        </p:nvSpPr>
        <p:spPr bwMode="auto">
          <a:xfrm>
            <a:off x="5621338" y="0"/>
            <a:ext cx="4303712"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de-DE"/>
          </a:p>
        </p:txBody>
      </p:sp>
      <p:sp>
        <p:nvSpPr>
          <p:cNvPr id="32772" name="Rectangle 4"/>
          <p:cNvSpPr>
            <a:spLocks noGrp="1" noRot="1" noChangeAspect="1" noChangeArrowheads="1" noTextEdit="1"/>
          </p:cNvSpPr>
          <p:nvPr>
            <p:ph type="sldImg" idx="2"/>
          </p:nvPr>
        </p:nvSpPr>
        <p:spPr bwMode="auto">
          <a:xfrm>
            <a:off x="3249613" y="514350"/>
            <a:ext cx="3427412"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992188" y="3257550"/>
            <a:ext cx="7942262"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20486" name="Rectangle 6"/>
          <p:cNvSpPr>
            <a:spLocks noGrp="1" noChangeArrowheads="1"/>
          </p:cNvSpPr>
          <p:nvPr>
            <p:ph type="ftr" sz="quarter" idx="4"/>
          </p:nvPr>
        </p:nvSpPr>
        <p:spPr bwMode="auto">
          <a:xfrm>
            <a:off x="0" y="6513513"/>
            <a:ext cx="430212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de-DE"/>
          </a:p>
        </p:txBody>
      </p:sp>
      <p:sp>
        <p:nvSpPr>
          <p:cNvPr id="20487" name="Rectangle 7"/>
          <p:cNvSpPr>
            <a:spLocks noGrp="1" noChangeArrowheads="1"/>
          </p:cNvSpPr>
          <p:nvPr>
            <p:ph type="sldNum" sz="quarter" idx="5"/>
          </p:nvPr>
        </p:nvSpPr>
        <p:spPr bwMode="auto">
          <a:xfrm>
            <a:off x="5621338" y="6513513"/>
            <a:ext cx="4303712"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F82FEA85-5A53-474E-91B1-68C30947EDD5}" type="slidenum">
              <a:rPr lang="de-DE"/>
              <a:pPr>
                <a:defRPr/>
              </a:pPr>
              <a:t>‹Nr.›</a:t>
            </a:fld>
            <a:endParaRPr lang="de-DE"/>
          </a:p>
        </p:txBody>
      </p:sp>
    </p:spTree>
    <p:extLst>
      <p:ext uri="{BB962C8B-B14F-4D97-AF65-F5344CB8AC3E}">
        <p14:creationId xmlns:p14="http://schemas.microsoft.com/office/powerpoint/2010/main" val="13763159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r>
              <a:rPr lang="de-DE" altLang="de-DE" dirty="0" smtClean="0"/>
              <a:t>110 $k Church</a:t>
            </a:r>
            <a:r>
              <a:rPr lang="de-DE" altLang="de-DE" baseline="0" dirty="0" smtClean="0"/>
              <a:t> </a:t>
            </a:r>
            <a:r>
              <a:rPr lang="de-DE" altLang="de-DE" baseline="0" dirty="0" err="1" smtClean="0"/>
              <a:t>of</a:t>
            </a:r>
            <a:r>
              <a:rPr lang="de-DE" altLang="de-DE" baseline="0" dirty="0" smtClean="0"/>
              <a:t> England $b </a:t>
            </a:r>
            <a:r>
              <a:rPr lang="de-DE" altLang="de-DE" baseline="0" dirty="0" err="1" smtClean="0"/>
              <a:t>Diocese</a:t>
            </a:r>
            <a:r>
              <a:rPr lang="de-DE" altLang="de-DE" baseline="0" dirty="0" smtClean="0"/>
              <a:t> </a:t>
            </a:r>
            <a:r>
              <a:rPr lang="de-DE" altLang="de-DE" baseline="0" dirty="0" err="1" smtClean="0"/>
              <a:t>of</a:t>
            </a:r>
            <a:r>
              <a:rPr lang="de-DE" altLang="de-DE" baseline="0" dirty="0" smtClean="0"/>
              <a:t> </a:t>
            </a:r>
            <a:r>
              <a:rPr lang="de-DE" altLang="de-DE" baseline="0" dirty="0" err="1" smtClean="0"/>
              <a:t>Exeter</a:t>
            </a:r>
            <a:r>
              <a:rPr lang="de-DE" altLang="de-DE" baseline="0" dirty="0" smtClean="0"/>
              <a:t> $ b Synod</a:t>
            </a:r>
          </a:p>
          <a:p>
            <a:pPr marL="0" marR="0" indent="0" algn="l" defTabSz="914400" rtl="0" eaLnBrk="0" fontAlgn="base" latinLnBrk="0" hangingPunct="0">
              <a:lnSpc>
                <a:spcPct val="100000"/>
              </a:lnSpc>
              <a:spcBef>
                <a:spcPct val="30000"/>
              </a:spcBef>
              <a:spcAft>
                <a:spcPct val="0"/>
              </a:spcAft>
              <a:buClrTx/>
              <a:buSzTx/>
              <a:buFontTx/>
              <a:buNone/>
              <a:tabLst/>
              <a:defRPr/>
            </a:pPr>
            <a:r>
              <a:rPr lang="de-DE" altLang="de-DE" baseline="0" dirty="0" smtClean="0"/>
              <a:t>110 $k </a:t>
            </a:r>
            <a:r>
              <a:rPr lang="de-DE" altLang="de-DE" sz="1200" b="0" dirty="0" smtClean="0"/>
              <a:t>Evangelische Kirche im Rheinland</a:t>
            </a:r>
            <a:r>
              <a:rPr lang="de-DE" altLang="de-DE" sz="1200" b="0" baseline="0" dirty="0" smtClean="0"/>
              <a:t> $b </a:t>
            </a:r>
            <a:r>
              <a:rPr lang="de-DE" altLang="de-DE" sz="1200" b="0" dirty="0" smtClean="0"/>
              <a:t>Kirchenkreis Wittgenstein</a:t>
            </a:r>
            <a:r>
              <a:rPr lang="de-DE" altLang="de-DE" sz="1200" b="0" baseline="0" dirty="0" smtClean="0"/>
              <a:t> $b</a:t>
            </a:r>
            <a:r>
              <a:rPr lang="de-DE" altLang="de-DE" sz="1200" b="0" dirty="0" smtClean="0"/>
              <a:t> Kreissynode</a:t>
            </a:r>
          </a:p>
          <a:p>
            <a:endParaRPr lang="de-DE" altLang="de-DE" b="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t>11.2.2.5.4 Zur Ausnahme </a:t>
            </a:r>
            <a:r>
              <a:rPr lang="de-DE" altLang="de-DE" i="1" dirty="0" smtClean="0"/>
              <a:t>Lokale Kirchen</a:t>
            </a:r>
            <a:r>
              <a:rPr lang="de-DE" altLang="de-DE" dirty="0" smtClean="0"/>
              <a:t>: </a:t>
            </a:r>
          </a:p>
          <a:p>
            <a:r>
              <a:rPr lang="de-DE" altLang="de-DE" b="1" dirty="0" smtClean="0"/>
              <a:t>ERL 5</a:t>
            </a:r>
            <a:endParaRPr lang="de-DE" altLang="de-DE" dirty="0" smtClean="0"/>
          </a:p>
          <a:p>
            <a:r>
              <a:rPr lang="de-DE" altLang="de-DE" dirty="0" smtClean="0"/>
              <a:t>Für lokale Einheiten von Religionsgemeinschaften wird eine selbstständige, im Allgemeinen originalsprachige Namensform als bevorzugter Name gewählt. Hat sich im Deutschen eine davon abweichende Namensform fest etabliert, wird diese als bevorzugter Name gewählt.</a:t>
            </a:r>
          </a:p>
          <a:p>
            <a:endParaRPr lang="de-DE" altLang="de-DE" dirty="0" smtClean="0"/>
          </a:p>
          <a:p>
            <a:r>
              <a:rPr lang="de-DE" altLang="de-DE" dirty="0" err="1" smtClean="0"/>
              <a:t>Aleph</a:t>
            </a:r>
            <a:r>
              <a:rPr lang="de-DE" altLang="de-DE" dirty="0" smtClean="0"/>
              <a:t>:</a:t>
            </a:r>
          </a:p>
          <a:p>
            <a:r>
              <a:rPr lang="de-DE" altLang="de-DE" dirty="0" smtClean="0"/>
              <a:t>110 $k </a:t>
            </a:r>
            <a:r>
              <a:rPr lang="de-DE" sz="1200" b="0" kern="1200" dirty="0" err="1" smtClean="0"/>
              <a:t>Waalse</a:t>
            </a:r>
            <a:r>
              <a:rPr lang="de-DE" sz="1200" b="0" kern="1200" dirty="0" smtClean="0"/>
              <a:t> </a:t>
            </a:r>
            <a:r>
              <a:rPr lang="de-DE" sz="1200" b="0" kern="1200" dirty="0" err="1" smtClean="0"/>
              <a:t>Hervormde</a:t>
            </a:r>
            <a:r>
              <a:rPr lang="de-DE" sz="1200" b="0" kern="1200" dirty="0" smtClean="0"/>
              <a:t> </a:t>
            </a:r>
            <a:r>
              <a:rPr lang="de-DE" sz="1200" b="0" kern="1200" dirty="0" err="1" smtClean="0"/>
              <a:t>Gemeente</a:t>
            </a:r>
            <a:r>
              <a:rPr lang="de-DE" sz="1200" b="0" kern="1200" dirty="0" smtClean="0"/>
              <a:t> Amsterdam</a:t>
            </a:r>
            <a:br>
              <a:rPr lang="de-DE" sz="1200" b="0" kern="1200" dirty="0" smtClean="0"/>
            </a:br>
            <a:r>
              <a:rPr lang="de-DE" sz="1200" b="0" kern="1200" dirty="0" smtClean="0"/>
              <a:t>110 $k Jüdische Gemeinde Frankfurt am Main</a:t>
            </a:r>
          </a:p>
          <a:p>
            <a:endParaRPr lang="de-DE" sz="1200" b="0" kern="1200" dirty="0" smtClean="0"/>
          </a:p>
          <a:p>
            <a:r>
              <a:rPr lang="de-DE" sz="1200" b="0" kern="1200" dirty="0" smtClean="0"/>
              <a:t>Bauwerk:</a:t>
            </a:r>
          </a:p>
          <a:p>
            <a:r>
              <a:rPr lang="de-DE" sz="1200" b="0" kern="1200" dirty="0" err="1" smtClean="0"/>
              <a:t>Aleph</a:t>
            </a:r>
            <a:r>
              <a:rPr lang="de-DE" sz="1200" b="0" kern="1200" dirty="0" smtClean="0"/>
              <a:t>:</a:t>
            </a:r>
          </a:p>
          <a:p>
            <a:r>
              <a:rPr lang="de-DE" sz="1200" b="0" kern="1200" dirty="0" smtClean="0"/>
              <a:t>151 $g Sankt Stephanus $h Aachen</a:t>
            </a:r>
            <a:br>
              <a:rPr lang="de-DE" sz="1200" b="0" kern="1200" dirty="0" smtClean="0"/>
            </a:br>
            <a:endParaRPr lang="de-DE" altLang="de-DE" b="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t>Bei Territorialpfarreien der Katholischen Kirche wird die normierte Form mit der Bezeichnung Pfarrei (in Österreich: Pfarre) bzw. den fremdsprachigen Entsprechungen, dem Pfarrpatronat (Kirchenpatronat, Patrozinium) und der von der Institution selbst verwendeten Ortsangabe als gebräuchlicher Name angesehen und als bevorzugter Name gewählt.</a:t>
            </a:r>
          </a:p>
          <a:p>
            <a:r>
              <a:rPr lang="de-DE" altLang="de-DE" i="1" dirty="0" smtClean="0"/>
              <a:t>(ERL 6 zu 11.2.2.5.4)</a:t>
            </a:r>
          </a:p>
          <a:p>
            <a:endParaRPr lang="de-DE" altLang="de-DE" i="1" dirty="0" smtClean="0"/>
          </a:p>
          <a:p>
            <a:r>
              <a:rPr lang="de-DE" altLang="de-DE" i="0" dirty="0" err="1" smtClean="0"/>
              <a:t>Aleph</a:t>
            </a:r>
            <a:r>
              <a:rPr lang="de-DE" altLang="de-DE" i="0" dirty="0" smtClean="0"/>
              <a:t>:</a:t>
            </a:r>
          </a:p>
          <a:p>
            <a:pPr eaLnBrk="1" hangingPunct="1">
              <a:lnSpc>
                <a:spcPct val="100000"/>
              </a:lnSpc>
              <a:spcBef>
                <a:spcPts val="0"/>
              </a:spcBef>
              <a:buFontTx/>
              <a:buNone/>
            </a:pPr>
            <a:r>
              <a:rPr lang="de-DE" altLang="de-DE" i="0" dirty="0" smtClean="0"/>
              <a:t>110 $k </a:t>
            </a:r>
            <a:r>
              <a:rPr lang="de-DE" altLang="de-DE" sz="1200" dirty="0" smtClean="0"/>
              <a:t>Pfarrei St. </a:t>
            </a:r>
            <a:r>
              <a:rPr lang="de-DE" altLang="de-DE" sz="1200" dirty="0" err="1" smtClean="0"/>
              <a:t>Gallus</a:t>
            </a:r>
            <a:r>
              <a:rPr lang="de-DE" altLang="de-DE" sz="1200" dirty="0" smtClean="0"/>
              <a:t> </a:t>
            </a:r>
            <a:r>
              <a:rPr lang="de-DE" altLang="de-DE" sz="1200" dirty="0" err="1" smtClean="0"/>
              <a:t>Büron</a:t>
            </a:r>
            <a:endParaRPr lang="de-DE" altLang="de-DE" sz="1200" dirty="0" smtClean="0"/>
          </a:p>
          <a:p>
            <a:pPr eaLnBrk="1" hangingPunct="1">
              <a:lnSpc>
                <a:spcPct val="100000"/>
              </a:lnSpc>
              <a:spcBef>
                <a:spcPts val="0"/>
              </a:spcBef>
              <a:buFont typeface="Verdana" pitchFamily="34" charset="0"/>
              <a:buNone/>
            </a:pPr>
            <a:r>
              <a:rPr lang="de-DE" altLang="de-DE" sz="1200" dirty="0" smtClean="0"/>
              <a:t>110 $k Pfarrei Sankt Stephanus </a:t>
            </a:r>
            <a:r>
              <a:rPr lang="de-DE" altLang="de-DE" sz="1200" dirty="0" err="1" smtClean="0"/>
              <a:t>Polch</a:t>
            </a:r>
            <a:endParaRPr lang="de-DE" altLang="de-DE" sz="1200" dirty="0" smtClean="0"/>
          </a:p>
          <a:p>
            <a:pPr eaLnBrk="1" hangingPunct="1">
              <a:lnSpc>
                <a:spcPct val="100000"/>
              </a:lnSpc>
              <a:spcBef>
                <a:spcPts val="0"/>
              </a:spcBef>
              <a:buFont typeface="Verdana" pitchFamily="34" charset="0"/>
              <a:buNone/>
            </a:pPr>
            <a:r>
              <a:rPr lang="de-DE" altLang="de-DE" sz="1200" dirty="0" smtClean="0"/>
              <a:t>110 $k Pfarre </a:t>
            </a:r>
            <a:r>
              <a:rPr lang="de-DE" altLang="de-DE" sz="1200" dirty="0" err="1" smtClean="0"/>
              <a:t>Mariahilf</a:t>
            </a:r>
            <a:r>
              <a:rPr lang="de-DE" altLang="de-DE" sz="1200" dirty="0" smtClean="0"/>
              <a:t> Innsbruck</a:t>
            </a:r>
          </a:p>
          <a:p>
            <a:pPr eaLnBrk="1" hangingPunct="1">
              <a:lnSpc>
                <a:spcPct val="100000"/>
              </a:lnSpc>
              <a:spcBef>
                <a:spcPts val="0"/>
              </a:spcBef>
              <a:buFont typeface="Verdana" pitchFamily="34" charset="0"/>
              <a:buNone/>
            </a:pPr>
            <a:endParaRPr lang="de-DE" altLang="de-DE" sz="1200" dirty="0" smtClean="0"/>
          </a:p>
          <a:p>
            <a:pPr eaLnBrk="1" hangingPunct="1">
              <a:lnSpc>
                <a:spcPct val="100000"/>
              </a:lnSpc>
              <a:spcBef>
                <a:spcPts val="0"/>
              </a:spcBef>
              <a:buFont typeface="Verdana" pitchFamily="34" charset="0"/>
              <a:buNone/>
            </a:pPr>
            <a:r>
              <a:rPr lang="de-DE" altLang="de-DE" sz="1200" dirty="0" smtClean="0"/>
              <a:t>Bauwerk:</a:t>
            </a:r>
          </a:p>
          <a:p>
            <a:pPr eaLnBrk="1" hangingPunct="1">
              <a:lnSpc>
                <a:spcPct val="100000"/>
              </a:lnSpc>
              <a:spcBef>
                <a:spcPts val="0"/>
              </a:spcBef>
              <a:buFont typeface="Verdana" pitchFamily="34" charset="0"/>
              <a:buNone/>
            </a:pPr>
            <a:r>
              <a:rPr lang="de-DE" altLang="de-DE" sz="1200" dirty="0" smtClean="0"/>
              <a:t>151 $g Sankt Stephanus $h</a:t>
            </a:r>
            <a:r>
              <a:rPr lang="de-DE" altLang="de-DE" sz="1200" baseline="0" dirty="0" smtClean="0"/>
              <a:t> </a:t>
            </a:r>
            <a:r>
              <a:rPr lang="de-DE" altLang="de-DE" sz="1200" dirty="0" smtClean="0"/>
              <a:t>Aachen</a:t>
            </a:r>
          </a:p>
          <a:p>
            <a:endParaRPr lang="de-DE" altLang="de-DE" i="0"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t>Bilden Sie den bevorzugten Namen für Klöster und Stifte in normierter Form aus der </a:t>
            </a:r>
          </a:p>
          <a:p>
            <a:r>
              <a:rPr lang="de-DE" altLang="de-DE" dirty="0" smtClean="0"/>
              <a:t>Gattungsbezeichnung "Kloster" bzw. "Stift", ggf. dem Patrozinium und dem Ort. </a:t>
            </a:r>
          </a:p>
          <a:p>
            <a:endParaRPr lang="de-DE" altLang="de-DE" dirty="0" smtClean="0"/>
          </a:p>
          <a:p>
            <a:r>
              <a:rPr lang="de-DE" altLang="de-DE" i="1" dirty="0" smtClean="0"/>
              <a:t>(ERL 8 zu  RDA 11.2.2.5.4)</a:t>
            </a:r>
          </a:p>
          <a:p>
            <a:r>
              <a:rPr lang="de-DE" altLang="de-DE" b="0" i="0" dirty="0" err="1" smtClean="0"/>
              <a:t>Aleph</a:t>
            </a:r>
            <a:r>
              <a:rPr lang="de-DE" altLang="de-DE" b="0" i="0" dirty="0" smtClean="0"/>
              <a:t>:</a:t>
            </a:r>
          </a:p>
          <a:p>
            <a:r>
              <a:rPr lang="de-DE" altLang="de-DE" b="0" i="0" dirty="0" smtClean="0"/>
              <a:t>110 $k</a:t>
            </a:r>
            <a:r>
              <a:rPr lang="de-DE" altLang="de-DE" b="0" i="0" baseline="0" dirty="0" smtClean="0"/>
              <a:t> </a:t>
            </a:r>
            <a:r>
              <a:rPr lang="de-DE" altLang="de-DE" sz="1200" dirty="0" smtClean="0">
                <a:solidFill>
                  <a:srgbClr val="000000"/>
                </a:solidFill>
              </a:rPr>
              <a:t>Stift Hameln</a:t>
            </a:r>
          </a:p>
          <a:p>
            <a:r>
              <a:rPr lang="de-DE" altLang="de-DE" sz="1200" b="0" i="0" dirty="0" smtClean="0">
                <a:solidFill>
                  <a:srgbClr val="000000"/>
                </a:solidFill>
              </a:rPr>
              <a:t>110 $k </a:t>
            </a:r>
            <a:r>
              <a:rPr lang="de-DE" altLang="de-DE" sz="1200" dirty="0" smtClean="0">
                <a:solidFill>
                  <a:srgbClr val="000000"/>
                </a:solidFill>
              </a:rPr>
              <a:t>Kloster Sankt </a:t>
            </a:r>
            <a:r>
              <a:rPr lang="de-DE" altLang="de-DE" sz="1200" dirty="0" err="1" smtClean="0">
                <a:solidFill>
                  <a:srgbClr val="000000"/>
                </a:solidFill>
              </a:rPr>
              <a:t>Emmeram</a:t>
            </a:r>
            <a:r>
              <a:rPr lang="de-DE" altLang="de-DE" sz="1200" dirty="0" smtClean="0">
                <a:solidFill>
                  <a:srgbClr val="000000"/>
                </a:solidFill>
              </a:rPr>
              <a:t> Regensburg</a:t>
            </a:r>
            <a:endParaRPr lang="de-DE" altLang="de-DE" b="0" i="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b="1" dirty="0" smtClean="0"/>
              <a:t>ERL zu RDA 11.2.2.26</a:t>
            </a:r>
            <a:r>
              <a:rPr lang="de-DE" altLang="de-DE" dirty="0" smtClean="0"/>
              <a:t/>
            </a:r>
            <a:br>
              <a:rPr lang="de-DE" altLang="de-DE" dirty="0" smtClean="0"/>
            </a:br>
            <a:r>
              <a:rPr lang="de-DE" altLang="de-DE" dirty="0" smtClean="0"/>
              <a:t>Nach RDA wird unterschieden, ob ein Staatsoberhaupt oder ein religiöser Würdenträger als Privatperson oder als Amtsinhaber publiziert. Ist letzteres der Fall („in offizieller Funktion handeln“), dann wird er oder sie als Organ der Körperschaft erfasst. Als letzter Bestandteil des bevorzugten Namens wird der Nachname oder der persönliche Name der Person angefügt.</a:t>
            </a:r>
          </a:p>
          <a:p>
            <a:r>
              <a:rPr lang="de-DE" altLang="de-DE" dirty="0" smtClean="0"/>
              <a:t> </a:t>
            </a:r>
          </a:p>
          <a:p>
            <a:pPr>
              <a:spcBef>
                <a:spcPts val="600"/>
              </a:spcBef>
            </a:pPr>
            <a:r>
              <a:rPr lang="de-DE" altLang="de-DE" dirty="0" smtClean="0"/>
              <a:t> Die Unterscheidung zwischen Person und Amtsinhaber findet erst mit dem Vollumstieg 2015 Anwendung.</a:t>
            </a:r>
          </a:p>
          <a:p>
            <a:endParaRPr lang="de-DE" altLang="de-DE"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t>Erfassen Sie die Beziehungen zwischen dem Amt und der Person unter Anwendung der Bestimmungen in den Kapiteln 30 und 32 .</a:t>
            </a:r>
          </a:p>
          <a:p>
            <a:endParaRPr lang="de-DE" altLang="de-DE" dirty="0" smtClean="0"/>
          </a:p>
          <a:p>
            <a:r>
              <a:rPr lang="de-DE" altLang="de-DE" dirty="0" smtClean="0"/>
              <a:t>AA:</a:t>
            </a:r>
          </a:p>
          <a:p>
            <a:r>
              <a:rPr lang="de-DE" altLang="de-DE" dirty="0" smtClean="0"/>
              <a:t>Die Datensätze werden mit den entsprechenden Personendatensätzen verknüpft und im Körperschaftsdatensatz wird ein redaktioneller Hinweis eingefügt, dass für die Sacherschließung immer der Personensatz genutzt werden soll.</a:t>
            </a:r>
          </a:p>
          <a:p>
            <a:endParaRPr lang="de-DE" altLang="de-DE"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t>Katholische Diözesen oder Erzdiözesen werden normiert mit „Diözese“ oder „Erzdiözese“ angegeben.</a:t>
            </a:r>
          </a:p>
          <a:p>
            <a:r>
              <a:rPr lang="de-DE" altLang="de-DE" dirty="0" smtClean="0"/>
              <a:t>ERL 2 zu RDA 11.2.2.27 (Deshalb „Erzdiözese Mailand“ aber „</a:t>
            </a:r>
            <a:r>
              <a:rPr lang="de-DE" altLang="de-DE" dirty="0" err="1" smtClean="0"/>
              <a:t>Diocese</a:t>
            </a:r>
            <a:r>
              <a:rPr lang="de-DE" altLang="de-DE" dirty="0" smtClean="0"/>
              <a:t> </a:t>
            </a:r>
            <a:r>
              <a:rPr lang="de-DE" altLang="de-DE" dirty="0" err="1" smtClean="0"/>
              <a:t>of</a:t>
            </a:r>
            <a:r>
              <a:rPr lang="de-DE" altLang="de-DE" dirty="0" smtClean="0"/>
              <a:t> </a:t>
            </a:r>
            <a:r>
              <a:rPr lang="de-DE" altLang="de-DE" dirty="0" err="1" smtClean="0"/>
              <a:t>Winchester</a:t>
            </a:r>
            <a:r>
              <a:rPr lang="de-DE" altLang="de-DE" dirty="0" smtClean="0"/>
              <a:t>“)</a:t>
            </a:r>
          </a:p>
          <a:p>
            <a:endParaRPr lang="de-DE" altLang="de-DE" dirty="0" smtClean="0"/>
          </a:p>
          <a:p>
            <a:r>
              <a:rPr lang="de-DE" altLang="de-DE" dirty="0" smtClean="0"/>
              <a:t>Nach RDA scheint es so zu sein, dass der Gattungsbegriff für den Würdenträger in der Sprache der „Agency“ erfasst wird; deshalb sind alle Gattungsbegriffe in Deutsch erfasst. Dies ist noch nicht als eine ERL festgehalten; vielleicht wäre auch eine Normierung sinnvoll; das muss noch bis zum Vollumstieg abgestimmt werden.</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pPr eaLnBrk="1" hangingPunct="1">
              <a:lnSpc>
                <a:spcPct val="100000"/>
              </a:lnSpc>
              <a:spcBef>
                <a:spcPct val="0"/>
              </a:spcBef>
              <a:buFontTx/>
              <a:buNone/>
            </a:pPr>
            <a:r>
              <a:rPr lang="de-DE" altLang="de-DE" dirty="0" smtClean="0"/>
              <a:t>110 $k </a:t>
            </a:r>
            <a:r>
              <a:rPr lang="de-DE" altLang="de-DE" sz="1200" dirty="0" smtClean="0"/>
              <a:t>Church </a:t>
            </a:r>
            <a:r>
              <a:rPr lang="de-DE" altLang="de-DE" sz="1200" dirty="0" err="1" smtClean="0"/>
              <a:t>of</a:t>
            </a:r>
            <a:r>
              <a:rPr lang="de-DE" altLang="de-DE" sz="1200" dirty="0" smtClean="0"/>
              <a:t> England</a:t>
            </a:r>
            <a:r>
              <a:rPr lang="de-DE" altLang="de-DE" sz="1200" baseline="0" dirty="0" smtClean="0"/>
              <a:t> $b</a:t>
            </a:r>
            <a:r>
              <a:rPr lang="de-DE" altLang="de-DE" sz="1200" dirty="0" smtClean="0"/>
              <a:t> </a:t>
            </a:r>
            <a:r>
              <a:rPr lang="de-DE" altLang="de-DE" sz="1200" dirty="0" err="1" smtClean="0"/>
              <a:t>Diocese</a:t>
            </a:r>
            <a:r>
              <a:rPr lang="de-DE" altLang="de-DE" sz="1200" dirty="0" smtClean="0"/>
              <a:t> </a:t>
            </a:r>
            <a:r>
              <a:rPr lang="de-DE" altLang="de-DE" sz="1200" dirty="0" err="1" smtClean="0"/>
              <a:t>of</a:t>
            </a:r>
            <a:r>
              <a:rPr lang="de-DE" altLang="de-DE" sz="1200" dirty="0" smtClean="0"/>
              <a:t> Ely</a:t>
            </a:r>
          </a:p>
          <a:p>
            <a:pPr eaLnBrk="1" hangingPunct="1">
              <a:lnSpc>
                <a:spcPct val="100000"/>
              </a:lnSpc>
              <a:spcBef>
                <a:spcPct val="0"/>
              </a:spcBef>
              <a:buFontTx/>
              <a:buNone/>
            </a:pPr>
            <a:r>
              <a:rPr lang="de-DE" altLang="de-DE" sz="1200" dirty="0" smtClean="0"/>
              <a:t>110 $k Evangelische Kirche der </a:t>
            </a:r>
            <a:r>
              <a:rPr lang="de-DE" altLang="de-DE" sz="1200" dirty="0" err="1" smtClean="0"/>
              <a:t>Altpreussischen</a:t>
            </a:r>
            <a:r>
              <a:rPr lang="de-DE" altLang="de-DE" sz="1200" dirty="0" smtClean="0"/>
              <a:t> Union</a:t>
            </a:r>
            <a:r>
              <a:rPr lang="de-DE" altLang="de-DE" sz="1200" baseline="0" dirty="0" smtClean="0"/>
              <a:t> $b </a:t>
            </a:r>
            <a:r>
              <a:rPr lang="de-DE" altLang="de-DE" sz="1200" dirty="0" smtClean="0"/>
              <a:t>Kirchenprovinz Sachsen</a:t>
            </a:r>
          </a:p>
          <a:p>
            <a:pPr eaLnBrk="1" hangingPunct="1">
              <a:lnSpc>
                <a:spcPct val="100000"/>
              </a:lnSpc>
              <a:spcBef>
                <a:spcPct val="0"/>
              </a:spcBef>
              <a:buFontTx/>
              <a:buNone/>
            </a:pPr>
            <a:r>
              <a:rPr lang="de-DE" altLang="de-DE" sz="1200" dirty="0" smtClean="0"/>
              <a:t>110 k Katholische Kirche</a:t>
            </a:r>
            <a:r>
              <a:rPr lang="de-DE" altLang="de-DE" sz="1200" baseline="0" dirty="0" smtClean="0"/>
              <a:t> $b</a:t>
            </a:r>
            <a:r>
              <a:rPr lang="de-DE" altLang="de-DE" sz="1200" dirty="0" smtClean="0"/>
              <a:t> Diözese Osnabrück</a:t>
            </a:r>
            <a:br>
              <a:rPr lang="de-DE" altLang="de-DE" sz="1200" dirty="0" smtClean="0"/>
            </a:br>
            <a:endParaRPr lang="de-DE" altLang="de-DE"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pPr>
              <a:lnSpc>
                <a:spcPct val="100000"/>
              </a:lnSpc>
              <a:spcBef>
                <a:spcPct val="0"/>
              </a:spcBef>
              <a:buFontTx/>
              <a:buNone/>
            </a:pPr>
            <a:r>
              <a:rPr lang="de-DE" altLang="de-DE" dirty="0" smtClean="0"/>
              <a:t>151 $g </a:t>
            </a:r>
            <a:r>
              <a:rPr lang="de-DE" altLang="de-DE" sz="1200" dirty="0" smtClean="0"/>
              <a:t>Hochstift Speyer </a:t>
            </a:r>
          </a:p>
          <a:p>
            <a:pPr>
              <a:lnSpc>
                <a:spcPct val="100000"/>
              </a:lnSpc>
              <a:spcBef>
                <a:spcPct val="0"/>
              </a:spcBef>
              <a:buFontTx/>
              <a:buNone/>
            </a:pPr>
            <a:r>
              <a:rPr lang="de-DE" altLang="de-DE" sz="1200" dirty="0" smtClean="0"/>
              <a:t>151 $g </a:t>
            </a:r>
            <a:r>
              <a:rPr lang="de-DE" altLang="de-DE" sz="1200" dirty="0" err="1" smtClean="0"/>
              <a:t>Erzstift</a:t>
            </a:r>
            <a:r>
              <a:rPr lang="de-DE" altLang="de-DE" sz="1200" dirty="0" smtClean="0"/>
              <a:t> Köln </a:t>
            </a:r>
          </a:p>
          <a:p>
            <a:endParaRPr lang="de-DE" altLang="de-DE"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a:ln/>
        </p:spPr>
      </p:sp>
      <p:sp>
        <p:nvSpPr>
          <p:cNvPr id="3481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p>
        </p:txBody>
      </p:sp>
      <p:sp>
        <p:nvSpPr>
          <p:cNvPr id="3482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F8D14778-CD4B-4115-A11C-3B91D488F391}" type="slidenum">
              <a:rPr lang="de-DE" altLang="de-DE" smtClean="0"/>
              <a:pPr eaLnBrk="1" hangingPunct="1">
                <a:spcBef>
                  <a:spcPct val="0"/>
                </a:spcBef>
              </a:pPr>
              <a:t>3</a:t>
            </a:fld>
            <a:endParaRPr lang="de-DE" altLang="de-DE"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de-DE" altLang="de-DE" dirty="0" smtClean="0"/>
              <a:t>151 $g </a:t>
            </a:r>
            <a:r>
              <a:rPr lang="de-DE" altLang="de-DE" sz="1200" dirty="0" smtClean="0">
                <a:solidFill>
                  <a:srgbClr val="000000"/>
                </a:solidFill>
              </a:rPr>
              <a:t>Griechisch-Orthodoxes Patriarchat Konstantinopel</a:t>
            </a:r>
          </a:p>
          <a:p>
            <a:endParaRPr lang="de-DE" altLang="de-DE"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t>Die Normierung auf „Diözese“ und „Erzdiözese“ bei der Katholischen Kirche entspricht der GND-Praxis.</a:t>
            </a:r>
          </a:p>
          <a:p>
            <a:endParaRPr lang="de-DE" altLang="de-DE" dirty="0" smtClean="0"/>
          </a:p>
          <a:p>
            <a:r>
              <a:rPr lang="de-DE" altLang="de-DE" dirty="0" err="1" smtClean="0"/>
              <a:t>Aleph</a:t>
            </a:r>
            <a:r>
              <a:rPr lang="de-DE" altLang="de-DE" dirty="0" smtClean="0"/>
              <a:t>:</a:t>
            </a:r>
          </a:p>
          <a:p>
            <a:pPr eaLnBrk="1" hangingPunct="1">
              <a:lnSpc>
                <a:spcPct val="100000"/>
              </a:lnSpc>
              <a:spcBef>
                <a:spcPct val="0"/>
              </a:spcBef>
              <a:buFontTx/>
              <a:buNone/>
            </a:pPr>
            <a:r>
              <a:rPr lang="de-DE" altLang="de-DE" dirty="0" smtClean="0"/>
              <a:t>110 $k </a:t>
            </a:r>
            <a:r>
              <a:rPr lang="de-DE" altLang="de-DE" sz="1200" dirty="0" smtClean="0"/>
              <a:t>Katholische Kirche</a:t>
            </a:r>
            <a:r>
              <a:rPr lang="de-DE" altLang="de-DE" sz="1200" baseline="0" dirty="0" smtClean="0"/>
              <a:t> $b </a:t>
            </a:r>
            <a:r>
              <a:rPr lang="de-DE" altLang="de-DE" sz="1200" dirty="0" smtClean="0"/>
              <a:t>Diözese Fulda</a:t>
            </a:r>
          </a:p>
          <a:p>
            <a:pPr eaLnBrk="1" hangingPunct="1">
              <a:lnSpc>
                <a:spcPct val="100000"/>
              </a:lnSpc>
              <a:spcBef>
                <a:spcPct val="0"/>
              </a:spcBef>
              <a:buFontTx/>
              <a:buNone/>
            </a:pPr>
            <a:r>
              <a:rPr lang="de-DE" altLang="de-DE" sz="1200" dirty="0" smtClean="0"/>
              <a:t>110 $k Katholische Kirche</a:t>
            </a:r>
            <a:r>
              <a:rPr lang="de-DE" altLang="de-DE" sz="1200" baseline="0" dirty="0" smtClean="0"/>
              <a:t> $b </a:t>
            </a:r>
            <a:r>
              <a:rPr lang="de-DE" altLang="de-DE" sz="1200" dirty="0" smtClean="0"/>
              <a:t>Erzdiözese Mailand</a:t>
            </a:r>
            <a:endParaRPr lang="de-DE" altLang="de-DE" dirty="0" smtClean="0"/>
          </a:p>
          <a:p>
            <a:endParaRPr lang="de-DE" altLang="de-DE" dirty="0" smtClean="0"/>
          </a:p>
          <a:p>
            <a:endParaRPr lang="de-DE" altLang="de-DE"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de-DE" altLang="de-DE" dirty="0" smtClean="0"/>
              <a:t>110 $k </a:t>
            </a:r>
            <a:r>
              <a:rPr lang="de-DE" altLang="de-DE" sz="1200" dirty="0" smtClean="0"/>
              <a:t>Katholische Kirche</a:t>
            </a:r>
            <a:r>
              <a:rPr lang="de-DE" altLang="de-DE" sz="1200" baseline="0" dirty="0" smtClean="0"/>
              <a:t> $b</a:t>
            </a:r>
            <a:r>
              <a:rPr lang="de-DE" altLang="de-DE" sz="1200" dirty="0" smtClean="0"/>
              <a:t> </a:t>
            </a:r>
            <a:r>
              <a:rPr lang="de-DE" altLang="de-DE" sz="1200" dirty="0" err="1" smtClean="0"/>
              <a:t>Sancta</a:t>
            </a:r>
            <a:r>
              <a:rPr lang="de-DE" altLang="de-DE" sz="1200" dirty="0" smtClean="0"/>
              <a:t> </a:t>
            </a:r>
            <a:r>
              <a:rPr lang="de-DE" altLang="de-DE" sz="1200" dirty="0" err="1" smtClean="0"/>
              <a:t>Sedes</a:t>
            </a:r>
            <a:endParaRPr lang="de-DE" altLang="de-DE" sz="1200" dirty="0" smtClean="0"/>
          </a:p>
          <a:p>
            <a:endParaRPr lang="de-DE" altLang="de-DE"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de-DE" altLang="de-DE" dirty="0" smtClean="0"/>
              <a:t>110 $k </a:t>
            </a:r>
            <a:r>
              <a:rPr lang="de-DE" altLang="de-DE" sz="1200" dirty="0" smtClean="0"/>
              <a:t>Katholische Kirche</a:t>
            </a:r>
            <a:r>
              <a:rPr lang="de-DE" altLang="de-DE" sz="1200" baseline="0" dirty="0" smtClean="0"/>
              <a:t> $b</a:t>
            </a:r>
            <a:r>
              <a:rPr lang="de-DE" altLang="de-DE" sz="1200" dirty="0" smtClean="0"/>
              <a:t> Apostolische Nuntiatur $h Frankreich</a:t>
            </a:r>
          </a:p>
          <a:p>
            <a:endParaRPr lang="de-DE" altLang="de-DE"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t>Der Fachterminus ist „Apostolische </a:t>
            </a:r>
            <a:r>
              <a:rPr lang="de-DE" altLang="de-DE" dirty="0" err="1" smtClean="0"/>
              <a:t>Delegatur</a:t>
            </a:r>
            <a:r>
              <a:rPr lang="de-DE" altLang="de-DE" dirty="0" smtClean="0"/>
              <a:t>“ nicht „Apostolische Delegation“. Die Übersetzung muss angepasst werden.</a:t>
            </a:r>
          </a:p>
          <a:p>
            <a:endParaRPr lang="de-DE" altLang="de-DE" dirty="0" smtClean="0"/>
          </a:p>
          <a:p>
            <a:r>
              <a:rPr lang="de-DE" altLang="de-DE" dirty="0" smtClean="0"/>
              <a:t>Eine Apostolische </a:t>
            </a:r>
            <a:r>
              <a:rPr lang="de-DE" altLang="de-DE" dirty="0" err="1" smtClean="0"/>
              <a:t>Delegatur</a:t>
            </a:r>
            <a:r>
              <a:rPr lang="de-DE" altLang="de-DE" dirty="0" smtClean="0"/>
              <a:t> ist eine diplomatische Gesandtschaft, die aber keinen diplomatischen Status hat.</a:t>
            </a:r>
          </a:p>
          <a:p>
            <a:r>
              <a:rPr lang="de-DE" altLang="de-DE" dirty="0" err="1" smtClean="0"/>
              <a:t>Aleph</a:t>
            </a:r>
            <a:r>
              <a:rPr lang="de-DE" altLang="de-DE"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de-DE" altLang="de-DE" dirty="0" smtClean="0"/>
              <a:t>110 $k </a:t>
            </a:r>
            <a:r>
              <a:rPr lang="de-DE" altLang="de-DE" sz="1200" dirty="0" smtClean="0"/>
              <a:t>Katholische Kirche $b</a:t>
            </a:r>
            <a:r>
              <a:rPr lang="de-DE" altLang="de-DE" sz="1200" baseline="0" dirty="0" smtClean="0"/>
              <a:t> </a:t>
            </a:r>
            <a:r>
              <a:rPr lang="de-DE" altLang="de-DE" sz="1200" dirty="0" smtClean="0"/>
              <a:t>Apostolische </a:t>
            </a:r>
            <a:r>
              <a:rPr lang="de-DE" altLang="de-DE" sz="1200" dirty="0" err="1" smtClean="0"/>
              <a:t>Delegatur</a:t>
            </a:r>
            <a:r>
              <a:rPr lang="de-DE" altLang="de-DE" sz="1200" dirty="0" smtClean="0"/>
              <a:t> $h Jerusalem und Palästina</a:t>
            </a:r>
          </a:p>
          <a:p>
            <a:endParaRPr lang="de-DE" altLang="de-DE"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smtClean="0"/>
              <a:t>Wenn das Land, die Region oder sonstige Ortsangabe, in dem/der der Legat aktiv ist, nicht ermittelt werden kann, fügen Sie den Namen des Legaten in kurzer Form hinzu.</a:t>
            </a:r>
          </a:p>
          <a:p>
            <a:r>
              <a:rPr lang="de-DE" altLang="de-DE" dirty="0" err="1" smtClean="0"/>
              <a:t>Aleph</a:t>
            </a:r>
            <a:r>
              <a:rPr lang="de-DE" altLang="de-DE"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de-DE" altLang="de-DE" dirty="0" smtClean="0"/>
              <a:t>110 $k </a:t>
            </a:r>
            <a:r>
              <a:rPr lang="de-DE" altLang="de-DE" sz="1200" dirty="0" smtClean="0"/>
              <a:t>Katholische Kirche</a:t>
            </a:r>
            <a:r>
              <a:rPr lang="de-DE" altLang="de-DE" sz="1200" baseline="0" dirty="0" smtClean="0"/>
              <a:t> $b </a:t>
            </a:r>
            <a:r>
              <a:rPr lang="de-DE" altLang="de-DE" sz="1200" dirty="0" smtClean="0"/>
              <a:t>Legat $h</a:t>
            </a:r>
            <a:r>
              <a:rPr lang="de-DE" altLang="de-DE" sz="1200" baseline="0" dirty="0" smtClean="0"/>
              <a:t> </a:t>
            </a:r>
            <a:r>
              <a:rPr lang="de-DE" altLang="de-DE" sz="1200" dirty="0" smtClean="0"/>
              <a:t>Regensburg</a:t>
            </a:r>
          </a:p>
          <a:p>
            <a:endParaRPr lang="de-DE" altLang="de-DE" dirty="0" smtClean="0"/>
          </a:p>
          <a:p>
            <a:endParaRPr lang="de-DE" altLang="de-DE"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olienbildplatzhalter 1"/>
          <p:cNvSpPr>
            <a:spLocks noGrp="1" noRot="1" noChangeAspect="1" noTextEdit="1"/>
          </p:cNvSpPr>
          <p:nvPr>
            <p:ph type="sldImg"/>
          </p:nvPr>
        </p:nvSpPr>
        <p:spPr>
          <a:ln/>
        </p:spPr>
      </p:sp>
      <p:sp>
        <p:nvSpPr>
          <p:cNvPr id="61443"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de-DE" smtClean="0"/>
          </a:p>
        </p:txBody>
      </p:sp>
      <p:sp>
        <p:nvSpPr>
          <p:cNvPr id="61444"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FEABCF3E-A6B8-4ED6-9CCB-7B5035F2637B}" type="slidenum">
              <a:rPr lang="de-DE" altLang="de-DE" smtClean="0"/>
              <a:pPr eaLnBrk="1" hangingPunct="1">
                <a:spcBef>
                  <a:spcPct val="0"/>
                </a:spcBef>
              </a:pPr>
              <a:t>27</a:t>
            </a:fld>
            <a:endParaRPr lang="de-DE" alt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smtClean="0"/>
              <a:t>Die Übersetzung und Terminologie in RDA ist problematisch.</a:t>
            </a:r>
          </a:p>
          <a:p>
            <a:r>
              <a:rPr lang="de-DE" altLang="de-DE" smtClean="0"/>
              <a:t>In RDA 11.2.2.25 werden Vertretungskörperschaften behandelt; das entspricht dem deutschen Wort „Synode“.</a:t>
            </a:r>
          </a:p>
          <a:p>
            <a:r>
              <a:rPr lang="de-DE" altLang="de-DE" smtClean="0"/>
              <a:t>In RDA 11.2.2.27 werden regionale Einheiten von Religionsgemeinschaften behandelt; zu regionalen Einheiten gehören keine Synode, da diese immer Vertretungskörperschaften sind.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r>
              <a:rPr lang="de-DE" altLang="de-DE" dirty="0" smtClean="0"/>
              <a:t>110</a:t>
            </a:r>
            <a:r>
              <a:rPr lang="de-DE" altLang="de-DE" baseline="0" dirty="0" smtClean="0"/>
              <a:t> $k Katholische Kirche</a:t>
            </a:r>
            <a:endParaRPr lang="de-DE" altLang="de-DE"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Missionaries</a:t>
            </a:r>
            <a:r>
              <a:rPr lang="de-DE" altLang="de-DE" dirty="0" smtClean="0"/>
              <a:t> </a:t>
            </a:r>
            <a:r>
              <a:rPr lang="de-DE" altLang="de-DE" dirty="0" err="1" smtClean="0"/>
              <a:t>of</a:t>
            </a:r>
            <a:r>
              <a:rPr lang="de-DE" altLang="de-DE" dirty="0" smtClean="0"/>
              <a:t> </a:t>
            </a:r>
            <a:r>
              <a:rPr lang="de-DE" altLang="de-DE" dirty="0" err="1" smtClean="0"/>
              <a:t>Charity</a:t>
            </a:r>
            <a:r>
              <a:rPr lang="de-DE" altLang="de-DE" dirty="0" smtClean="0"/>
              <a:t>: einer von Mutter Teresa gegründeter Orden</a:t>
            </a:r>
          </a:p>
          <a:p>
            <a:r>
              <a:rPr lang="de-DE" altLang="de-DE" dirty="0" err="1" smtClean="0"/>
              <a:t>Aleph</a:t>
            </a:r>
            <a:r>
              <a:rPr lang="de-DE" altLang="de-DE" dirty="0" smtClean="0"/>
              <a:t>:</a:t>
            </a:r>
          </a:p>
          <a:p>
            <a:r>
              <a:rPr lang="de-DE" altLang="de-DE" dirty="0" smtClean="0"/>
              <a:t>110 $k Franziskaner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r>
              <a:rPr lang="de-DE" altLang="de-DE" dirty="0" smtClean="0"/>
              <a:t>111 $e Konzil von Ephesus</a:t>
            </a:r>
          </a:p>
          <a:p>
            <a:r>
              <a:rPr lang="de-DE" altLang="de-DE" dirty="0" smtClean="0"/>
              <a:t>111 $e Tridentinum</a:t>
            </a:r>
          </a:p>
          <a:p>
            <a:r>
              <a:rPr lang="de-DE" altLang="de-DE" dirty="0" smtClean="0"/>
              <a:t>111 $e Vatikanisches Konzil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r>
              <a:rPr lang="de-DE" altLang="de-DE" dirty="0" smtClean="0"/>
              <a:t>111 $e </a:t>
            </a:r>
            <a:r>
              <a:rPr lang="de-DE" sz="1200" b="0" dirty="0" smtClean="0"/>
              <a:t>Gemeinsame Synode der Bistümer in der Bundesrepublik Deutschland $d 1971-1975 $c Würzburg</a:t>
            </a:r>
          </a:p>
          <a:p>
            <a:endParaRPr lang="de-DE" altLang="de-DE"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pPr eaLnBrk="1" hangingPunct="1">
              <a:lnSpc>
                <a:spcPct val="100000"/>
              </a:lnSpc>
              <a:spcBef>
                <a:spcPts val="0"/>
              </a:spcBef>
              <a:buNone/>
            </a:pPr>
            <a:r>
              <a:rPr lang="de-DE" altLang="de-DE" dirty="0" smtClean="0"/>
              <a:t>110 $k </a:t>
            </a:r>
            <a:r>
              <a:rPr lang="de-DE" altLang="de-DE" sz="1200" b="0" dirty="0" smtClean="0"/>
              <a:t>Katholische Kirche</a:t>
            </a:r>
            <a:r>
              <a:rPr lang="de-DE" altLang="de-DE" sz="1200" b="0" baseline="0" dirty="0" smtClean="0"/>
              <a:t> $b </a:t>
            </a:r>
            <a:r>
              <a:rPr lang="de-DE" altLang="de-DE" sz="1200" b="0" dirty="0" smtClean="0"/>
              <a:t>Deutsche Bischofskonferenz</a:t>
            </a:r>
          </a:p>
          <a:p>
            <a:pPr eaLnBrk="1" hangingPunct="1">
              <a:lnSpc>
                <a:spcPct val="100000"/>
              </a:lnSpc>
              <a:spcBef>
                <a:spcPts val="0"/>
              </a:spcBef>
              <a:buNone/>
            </a:pPr>
            <a:r>
              <a:rPr lang="de-DE" altLang="de-DE" sz="1200" b="0" dirty="0" smtClean="0"/>
              <a:t>110 $k Russisch-Orthodoxe Kirche</a:t>
            </a:r>
            <a:r>
              <a:rPr lang="de-DE" altLang="de-DE" sz="1200" b="0" baseline="0" dirty="0" smtClean="0"/>
              <a:t> $b</a:t>
            </a:r>
            <a:r>
              <a:rPr lang="de-DE" altLang="de-DE" sz="1200" b="0" dirty="0" smtClean="0"/>
              <a:t> Landeskonzil</a:t>
            </a:r>
          </a:p>
          <a:p>
            <a:endParaRPr lang="de-DE" altLang="de-DE"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dirty="0" err="1" smtClean="0"/>
              <a:t>Aleph</a:t>
            </a:r>
            <a:r>
              <a:rPr lang="de-DE" altLang="de-DE" dirty="0" smtClean="0"/>
              <a:t>:</a:t>
            </a:r>
          </a:p>
          <a:p>
            <a:r>
              <a:rPr lang="de-DE" altLang="de-DE" dirty="0" smtClean="0"/>
              <a:t>110 $k Katholische</a:t>
            </a:r>
            <a:r>
              <a:rPr lang="de-DE" altLang="de-DE" baseline="0" dirty="0" smtClean="0"/>
              <a:t> Kirche $b Canadian Conference </a:t>
            </a:r>
            <a:r>
              <a:rPr lang="de-DE" altLang="de-DE" baseline="0" dirty="0" err="1" smtClean="0"/>
              <a:t>of</a:t>
            </a:r>
            <a:r>
              <a:rPr lang="de-DE" altLang="de-DE" baseline="0" dirty="0" smtClean="0"/>
              <a:t> </a:t>
            </a:r>
            <a:r>
              <a:rPr lang="de-DE" altLang="de-DE" baseline="0" dirty="0" err="1" smtClean="0"/>
              <a:t>Catholic</a:t>
            </a:r>
            <a:r>
              <a:rPr lang="de-DE" altLang="de-DE" baseline="0" dirty="0" smtClean="0"/>
              <a:t> Bishops</a:t>
            </a:r>
            <a:endParaRPr lang="de-DE" altLang="de-DE"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Benutzerdefiniertes Layout">
    <p:spTree>
      <p:nvGrpSpPr>
        <p:cNvPr id="1" name=""/>
        <p:cNvGrpSpPr/>
        <p:nvPr/>
      </p:nvGrpSpPr>
      <p:grpSpPr>
        <a:xfrm>
          <a:off x="0" y="0"/>
          <a:ext cx="0" cy="0"/>
          <a:chOff x="0" y="0"/>
          <a:chExt cx="0" cy="0"/>
        </a:xfrm>
      </p:grpSpPr>
      <p:sp>
        <p:nvSpPr>
          <p:cNvPr id="4" name="Rectangle 7"/>
          <p:cNvSpPr>
            <a:spLocks noGrp="1" noChangeArrowheads="1"/>
          </p:cNvSpPr>
          <p:nvPr>
            <p:ph type="title"/>
          </p:nvPr>
        </p:nvSpPr>
        <p:spPr bwMode="auto">
          <a:xfrm>
            <a:off x="395536" y="1340768"/>
            <a:ext cx="8024564" cy="1056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dirty="0" smtClean="0"/>
              <a:t>Titelmasterformat durch Klicken bearbeiten</a:t>
            </a:r>
          </a:p>
        </p:txBody>
      </p:sp>
      <p:sp>
        <p:nvSpPr>
          <p:cNvPr id="9" name="Textplatzhalter 8"/>
          <p:cNvSpPr>
            <a:spLocks noGrp="1"/>
          </p:cNvSpPr>
          <p:nvPr>
            <p:ph type="body" sz="quarter" idx="10"/>
          </p:nvPr>
        </p:nvSpPr>
        <p:spPr>
          <a:xfrm>
            <a:off x="395288" y="2565400"/>
            <a:ext cx="8064500" cy="3743325"/>
          </a:xfr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extLst>
      <p:ext uri="{BB962C8B-B14F-4D97-AF65-F5344CB8AC3E}">
        <p14:creationId xmlns:p14="http://schemas.microsoft.com/office/powerpoint/2010/main" val="2865031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Aufzählung">
    <p:spTree>
      <p:nvGrpSpPr>
        <p:cNvPr id="1" name=""/>
        <p:cNvGrpSpPr/>
        <p:nvPr/>
      </p:nvGrpSpPr>
      <p:grpSpPr>
        <a:xfrm>
          <a:off x="0" y="0"/>
          <a:ext cx="0" cy="0"/>
          <a:chOff x="0" y="0"/>
          <a:chExt cx="0" cy="0"/>
        </a:xfrm>
      </p:grpSpPr>
      <p:pic>
        <p:nvPicPr>
          <p:cNvPr id="5" name="Grafik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69542" y="188640"/>
            <a:ext cx="2966954" cy="648072"/>
          </a:xfrm>
          <a:prstGeom prst="rect">
            <a:avLst/>
          </a:prstGeom>
        </p:spPr>
      </p:pic>
      <p:sp>
        <p:nvSpPr>
          <p:cNvPr id="6" name="Textplatzhalter 5"/>
          <p:cNvSpPr txBox="1">
            <a:spLocks/>
          </p:cNvSpPr>
          <p:nvPr userDrawn="1"/>
        </p:nvSpPr>
        <p:spPr>
          <a:xfrm>
            <a:off x="8244408" y="6444000"/>
            <a:ext cx="720725" cy="288627"/>
          </a:xfrm>
          <a:prstGeom prst="rect">
            <a:avLst/>
          </a:prstGeom>
        </p:spPr>
        <p:txBody>
          <a:bodyPr/>
          <a:lstStyle>
            <a:lvl1pPr>
              <a:buNone/>
              <a:defRPr sz="1000"/>
            </a:lvl1pPr>
          </a:lstStyle>
          <a:p>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fld id="{C4A2D8FB-1969-467C-AD28-DEB03DB808A6}" type="slidenum">
              <a:rPr kumimoji="0" lang="de-DE" sz="1000" b="0" i="0" u="none" strike="noStrike" kern="1200" cap="none" spc="0" normalizeH="0" baseline="0" noProof="0" smtClean="0">
                <a:ln>
                  <a:noFill/>
                </a:ln>
                <a:solidFill>
                  <a:schemeClr val="tx1"/>
                </a:solidFill>
                <a:effectLst/>
                <a:uLnTx/>
                <a:uFillTx/>
                <a:latin typeface="Verdana" panose="020B0604030504040204" pitchFamily="34" charset="0"/>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t>‹Nr.›</a:t>
            </a:fld>
            <a:endParaRPr kumimoji="0" lang="de-DE" sz="1000" b="0" i="0" u="none" strike="noStrike" kern="1200" cap="none" spc="0" normalizeH="0" baseline="0" noProof="0" dirty="0">
              <a:ln>
                <a:noFill/>
              </a:ln>
              <a:solidFill>
                <a:schemeClr val="tx1"/>
              </a:solidFill>
              <a:effectLst/>
              <a:uLnTx/>
              <a:uFillTx/>
              <a:latin typeface="Verdana" panose="020B0604030504040204" pitchFamily="34" charset="0"/>
              <a:ea typeface="+mn-ea"/>
              <a:cs typeface="+mn-cs"/>
            </a:endParaRPr>
          </a:p>
        </p:txBody>
      </p:sp>
      <p:sp>
        <p:nvSpPr>
          <p:cNvPr id="7" name="Rechteck 6"/>
          <p:cNvSpPr/>
          <p:nvPr userDrawn="1"/>
        </p:nvSpPr>
        <p:spPr>
          <a:xfrm>
            <a:off x="179512" y="6423139"/>
            <a:ext cx="6408712" cy="246221"/>
          </a:xfrm>
          <a:prstGeom prst="rect">
            <a:avLst/>
          </a:prstGeom>
        </p:spPr>
        <p:txBody>
          <a:bodyPr wrap="square">
            <a:spAutoFit/>
          </a:bodyPr>
          <a:lstStyle/>
          <a:p>
            <a:r>
              <a:rPr lang="de-DE" sz="1000" dirty="0" smtClean="0"/>
              <a:t>AG RDA Schulungsunterlagen – Modul GND: Religiöse Körperschaften</a:t>
            </a:r>
            <a:r>
              <a:rPr lang="de-DE" sz="1000" baseline="0" dirty="0" smtClean="0"/>
              <a:t> | Stand: 30.04.2014</a:t>
            </a:r>
            <a:endParaRPr lang="de-DE" sz="1000" dirty="0"/>
          </a:p>
        </p:txBody>
      </p:sp>
    </p:spTree>
    <p:extLst>
      <p:ext uri="{BB962C8B-B14F-4D97-AF65-F5344CB8AC3E}">
        <p14:creationId xmlns:p14="http://schemas.microsoft.com/office/powerpoint/2010/main" val="16869755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395536" y="1340768"/>
            <a:ext cx="8024564" cy="1056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dirty="0" smtClean="0"/>
              <a:t>Titelmasterformat durch Klicken bearbeiten</a:t>
            </a:r>
          </a:p>
        </p:txBody>
      </p:sp>
      <p:sp>
        <p:nvSpPr>
          <p:cNvPr id="1027" name="Rectangle 8"/>
          <p:cNvSpPr>
            <a:spLocks noGrp="1" noChangeArrowheads="1"/>
          </p:cNvSpPr>
          <p:nvPr>
            <p:ph type="body" idx="1"/>
          </p:nvPr>
        </p:nvSpPr>
        <p:spPr bwMode="auto">
          <a:xfrm>
            <a:off x="395536" y="2698750"/>
            <a:ext cx="8024564" cy="341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dirty="0" smtClean="0"/>
              <a:t>Textmasterformate durch Klicken bearbeiten</a:t>
            </a:r>
          </a:p>
          <a:p>
            <a:pPr lvl="1"/>
            <a:r>
              <a:rPr lang="de-DE" altLang="de-DE" dirty="0" smtClean="0"/>
              <a:t>Zweite Ebene</a:t>
            </a:r>
          </a:p>
          <a:p>
            <a:pPr lvl="2"/>
            <a:r>
              <a:rPr lang="de-DE" altLang="de-DE" dirty="0" smtClean="0"/>
              <a:t>Dritte Ebene</a:t>
            </a:r>
          </a:p>
          <a:p>
            <a:pPr lvl="3"/>
            <a:r>
              <a:rPr lang="de-DE" altLang="de-DE" dirty="0" smtClean="0"/>
              <a:t>Vierte Ebene</a:t>
            </a:r>
          </a:p>
          <a:p>
            <a:pPr lvl="4"/>
            <a:r>
              <a:rPr lang="de-DE" altLang="de-DE" dirty="0" smtClean="0"/>
              <a:t>Fünfte Ebene</a:t>
            </a:r>
          </a:p>
        </p:txBody>
      </p:sp>
    </p:spTree>
  </p:cSld>
  <p:clrMap bg1="lt1" tx1="dk1" bg2="lt2" tx2="dk2" accent1="accent1" accent2="accent2" accent3="accent3" accent4="accent4" accent5="accent5" accent6="accent6" hlink="hlink" folHlink="folHlink"/>
  <p:sldLayoutIdLst>
    <p:sldLayoutId id="2147484044" r:id="rId1"/>
    <p:sldLayoutId id="2147484038" r:id="rId2"/>
  </p:sldLayoutIdLst>
  <p:hf sldNum="0" hdr="0" dt="0"/>
  <p:txStyles>
    <p:titleStyle>
      <a:lvl1pPr algn="l" rtl="0" eaLnBrk="0" fontAlgn="base" hangingPunct="0">
        <a:lnSpc>
          <a:spcPts val="3000"/>
        </a:lnSpc>
        <a:spcBef>
          <a:spcPct val="0"/>
        </a:spcBef>
        <a:spcAft>
          <a:spcPct val="0"/>
        </a:spcAft>
        <a:defRPr sz="2600" b="1">
          <a:solidFill>
            <a:schemeClr val="tx2"/>
          </a:solidFill>
          <a:latin typeface="+mj-lt"/>
          <a:ea typeface="+mj-ea"/>
          <a:cs typeface="+mj-cs"/>
        </a:defRPr>
      </a:lvl1pPr>
      <a:lvl2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2pPr>
      <a:lvl3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3pPr>
      <a:lvl4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4pPr>
      <a:lvl5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5pPr>
      <a:lvl6pPr marL="457200" algn="l" rtl="0" eaLnBrk="1" fontAlgn="base" hangingPunct="1">
        <a:spcBef>
          <a:spcPct val="0"/>
        </a:spcBef>
        <a:spcAft>
          <a:spcPct val="0"/>
        </a:spcAft>
        <a:defRPr sz="2600" b="1">
          <a:solidFill>
            <a:schemeClr val="tx2"/>
          </a:solidFill>
          <a:latin typeface="Verdana" pitchFamily="34" charset="0"/>
          <a:cs typeface="Arial" charset="0"/>
        </a:defRPr>
      </a:lvl6pPr>
      <a:lvl7pPr marL="914400" algn="l" rtl="0" eaLnBrk="1" fontAlgn="base" hangingPunct="1">
        <a:spcBef>
          <a:spcPct val="0"/>
        </a:spcBef>
        <a:spcAft>
          <a:spcPct val="0"/>
        </a:spcAft>
        <a:defRPr sz="2600" b="1">
          <a:solidFill>
            <a:schemeClr val="tx2"/>
          </a:solidFill>
          <a:latin typeface="Verdana" pitchFamily="34" charset="0"/>
          <a:cs typeface="Arial" charset="0"/>
        </a:defRPr>
      </a:lvl7pPr>
      <a:lvl8pPr marL="1371600" algn="l" rtl="0" eaLnBrk="1" fontAlgn="base" hangingPunct="1">
        <a:spcBef>
          <a:spcPct val="0"/>
        </a:spcBef>
        <a:spcAft>
          <a:spcPct val="0"/>
        </a:spcAft>
        <a:defRPr sz="2600" b="1">
          <a:solidFill>
            <a:schemeClr val="tx2"/>
          </a:solidFill>
          <a:latin typeface="Verdana" pitchFamily="34" charset="0"/>
          <a:cs typeface="Arial" charset="0"/>
        </a:defRPr>
      </a:lvl8pPr>
      <a:lvl9pPr marL="1828800" algn="l" rtl="0" eaLnBrk="1" fontAlgn="base" hangingPunct="1">
        <a:spcBef>
          <a:spcPct val="0"/>
        </a:spcBef>
        <a:spcAft>
          <a:spcPct val="0"/>
        </a:spcAft>
        <a:defRPr sz="2600" b="1">
          <a:solidFill>
            <a:schemeClr val="tx2"/>
          </a:solidFill>
          <a:latin typeface="Verdana" pitchFamily="34" charset="0"/>
          <a:cs typeface="Arial" charset="0"/>
        </a:defRPr>
      </a:lvl9pPr>
    </p:titleStyle>
    <p:bodyStyle>
      <a:lvl1pPr marL="342900" indent="-342900" algn="l" rtl="0" eaLnBrk="0" fontAlgn="base" hangingPunct="0">
        <a:lnSpc>
          <a:spcPts val="2400"/>
        </a:lnSpc>
        <a:spcBef>
          <a:spcPct val="70000"/>
        </a:spcBef>
        <a:spcAft>
          <a:spcPct val="0"/>
        </a:spcAft>
        <a:buFont typeface="Verdana" pitchFamily="34" charset="0"/>
        <a:buChar char="–"/>
        <a:defRPr sz="2000">
          <a:solidFill>
            <a:schemeClr val="tx1"/>
          </a:solidFill>
          <a:latin typeface="+mn-lt"/>
          <a:ea typeface="+mn-ea"/>
          <a:cs typeface="+mn-cs"/>
        </a:defRPr>
      </a:lvl1pPr>
      <a:lvl2pPr marL="742950" indent="-285750" algn="l" rtl="0" eaLnBrk="0" fontAlgn="base" hangingPunct="0">
        <a:lnSpc>
          <a:spcPts val="2000"/>
        </a:lnSpc>
        <a:spcBef>
          <a:spcPct val="20000"/>
        </a:spcBef>
        <a:spcAft>
          <a:spcPct val="0"/>
        </a:spcAft>
        <a:buChar char="-"/>
        <a:defRPr sz="1600">
          <a:solidFill>
            <a:schemeClr val="tx1"/>
          </a:solidFill>
          <a:latin typeface="+mn-lt"/>
          <a:cs typeface="+mn-cs"/>
        </a:defRPr>
      </a:lvl2pPr>
      <a:lvl3pPr marL="1143000" indent="-228600" algn="l" rtl="0" eaLnBrk="0" fontAlgn="base" hangingPunct="0">
        <a:lnSpc>
          <a:spcPts val="2000"/>
        </a:lnSpc>
        <a:spcBef>
          <a:spcPct val="20000"/>
        </a:spcBef>
        <a:spcAft>
          <a:spcPct val="0"/>
        </a:spcAft>
        <a:buChar char="-"/>
        <a:defRPr sz="1600">
          <a:solidFill>
            <a:schemeClr val="tx1"/>
          </a:solidFill>
          <a:latin typeface="+mn-lt"/>
          <a:cs typeface="+mn-cs"/>
        </a:defRPr>
      </a:lvl3pPr>
      <a:lvl4pPr marL="1600200" indent="-228600" algn="l" rtl="0" eaLnBrk="0" fontAlgn="base" hangingPunct="0">
        <a:lnSpc>
          <a:spcPts val="2000"/>
        </a:lnSpc>
        <a:spcBef>
          <a:spcPct val="20000"/>
        </a:spcBef>
        <a:spcAft>
          <a:spcPct val="0"/>
        </a:spcAft>
        <a:buChar char="-"/>
        <a:defRPr sz="1600">
          <a:solidFill>
            <a:schemeClr val="tx1"/>
          </a:solidFill>
          <a:latin typeface="+mn-lt"/>
          <a:cs typeface="+mn-cs"/>
        </a:defRPr>
      </a:lvl4pPr>
      <a:lvl5pPr marL="2057400" indent="-228600" algn="l" rtl="0" eaLnBrk="0" fontAlgn="base" hangingPunct="0">
        <a:lnSpc>
          <a:spcPts val="2000"/>
        </a:lnSpc>
        <a:spcBef>
          <a:spcPct val="20000"/>
        </a:spcBef>
        <a:spcAft>
          <a:spcPct val="0"/>
        </a:spcAft>
        <a:buChar char="-"/>
        <a:defRPr sz="1600">
          <a:solidFill>
            <a:schemeClr val="tx1"/>
          </a:solidFill>
          <a:latin typeface="+mn-lt"/>
          <a:cs typeface="+mn-cs"/>
        </a:defRPr>
      </a:lvl5pPr>
      <a:lvl6pPr marL="2514600" indent="-228600" algn="l" rtl="0" eaLnBrk="1" fontAlgn="base" hangingPunct="1">
        <a:lnSpc>
          <a:spcPts val="2400"/>
        </a:lnSpc>
        <a:spcBef>
          <a:spcPct val="20000"/>
        </a:spcBef>
        <a:spcAft>
          <a:spcPct val="0"/>
        </a:spcAft>
        <a:buChar char="-"/>
        <a:defRPr sz="1600">
          <a:solidFill>
            <a:schemeClr val="tx1"/>
          </a:solidFill>
          <a:latin typeface="+mn-lt"/>
          <a:cs typeface="+mn-cs"/>
        </a:defRPr>
      </a:lvl6pPr>
      <a:lvl7pPr marL="2971800" indent="-228600" algn="l" rtl="0" eaLnBrk="1" fontAlgn="base" hangingPunct="1">
        <a:lnSpc>
          <a:spcPts val="2400"/>
        </a:lnSpc>
        <a:spcBef>
          <a:spcPct val="20000"/>
        </a:spcBef>
        <a:spcAft>
          <a:spcPct val="0"/>
        </a:spcAft>
        <a:buChar char="-"/>
        <a:defRPr sz="1600">
          <a:solidFill>
            <a:schemeClr val="tx1"/>
          </a:solidFill>
          <a:latin typeface="+mn-lt"/>
          <a:cs typeface="+mn-cs"/>
        </a:defRPr>
      </a:lvl7pPr>
      <a:lvl8pPr marL="3429000" indent="-228600" algn="l" rtl="0" eaLnBrk="1" fontAlgn="base" hangingPunct="1">
        <a:lnSpc>
          <a:spcPts val="2400"/>
        </a:lnSpc>
        <a:spcBef>
          <a:spcPct val="20000"/>
        </a:spcBef>
        <a:spcAft>
          <a:spcPct val="0"/>
        </a:spcAft>
        <a:buChar char="-"/>
        <a:defRPr sz="1600">
          <a:solidFill>
            <a:schemeClr val="tx1"/>
          </a:solidFill>
          <a:latin typeface="+mn-lt"/>
          <a:cs typeface="+mn-cs"/>
        </a:defRPr>
      </a:lvl8pPr>
      <a:lvl9pPr marL="3886200" indent="-228600" algn="l" rtl="0" eaLnBrk="1" fontAlgn="base" hangingPunct="1">
        <a:lnSpc>
          <a:spcPts val="2400"/>
        </a:lnSpc>
        <a:spcBef>
          <a:spcPct val="20000"/>
        </a:spcBef>
        <a:spcAft>
          <a:spcPct val="0"/>
        </a:spcAft>
        <a:buChar char="-"/>
        <a:defRPr sz="1600">
          <a:solidFill>
            <a:schemeClr val="tx1"/>
          </a:solidFill>
          <a:latin typeface="+mn-lt"/>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3.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jpeg"/><Relationship Id="rId2" Type="http://schemas.openxmlformats.org/officeDocument/2006/relationships/image" Target="../media/image2.jpe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1.jpeg"/><Relationship Id="rId9" Type="http://schemas.openxmlformats.org/officeDocument/2006/relationships/image" Target="../media/image8.jpe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el 1"/>
          <p:cNvSpPr>
            <a:spLocks noGrp="1"/>
          </p:cNvSpPr>
          <p:nvPr>
            <p:ph type="title"/>
          </p:nvPr>
        </p:nvSpPr>
        <p:spPr>
          <a:xfrm>
            <a:off x="685800" y="3142977"/>
            <a:ext cx="7681913" cy="1654175"/>
          </a:xfrm>
        </p:spPr>
        <p:txBody>
          <a:bodyPr/>
          <a:lstStyle/>
          <a:p>
            <a:pPr algn="ctr"/>
            <a:r>
              <a:rPr lang="de-DE" altLang="de-DE" dirty="0" smtClean="0"/>
              <a:t>Schulungsunterlagen der</a:t>
            </a:r>
            <a:br>
              <a:rPr lang="de-DE" altLang="de-DE" dirty="0" smtClean="0"/>
            </a:br>
            <a:r>
              <a:rPr lang="de-DE" altLang="de-DE" dirty="0" smtClean="0"/>
              <a:t>AG RDA</a:t>
            </a:r>
          </a:p>
        </p:txBody>
      </p:sp>
      <p:pic>
        <p:nvPicPr>
          <p:cNvPr id="3076" name="Grafik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68738" y="1171575"/>
            <a:ext cx="9858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Grafik 1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3188" y="1412875"/>
            <a:ext cx="1522412"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Grafik 19"/>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72275" y="1771650"/>
            <a:ext cx="16478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Grafik 25"/>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56500" y="2420938"/>
            <a:ext cx="158750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Grafik 17"/>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978775" y="3057525"/>
            <a:ext cx="950913"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Grafik 26"/>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78775" y="3860800"/>
            <a:ext cx="585788"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Grafik 20"/>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959600" y="4433888"/>
            <a:ext cx="781050"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Grafik 22"/>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535613" y="4814888"/>
            <a:ext cx="106045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Grafik 21"/>
          <p:cNvPicPr>
            <a:picLocks noChangeAspect="1"/>
          </p:cNvPicPr>
          <p:nvPr/>
        </p:nvPicPr>
        <p:blipFill>
          <a:blip r:embed="rId10" cstate="print">
            <a:extLst>
              <a:ext uri="{28A0092B-C50C-407E-A947-70E740481C1C}">
                <a14:useLocalDpi xmlns:a14="http://schemas.microsoft.com/office/drawing/2010/main" val="0"/>
              </a:ext>
            </a:extLst>
          </a:blip>
          <a:srcRect r="16844"/>
          <a:stretch>
            <a:fillRect/>
          </a:stretch>
        </p:blipFill>
        <p:spPr bwMode="auto">
          <a:xfrm>
            <a:off x="4138613" y="5045075"/>
            <a:ext cx="1358900" cy="54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Grafik 23"/>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908175" y="4829175"/>
            <a:ext cx="216535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Grafik 24"/>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258888" y="4254500"/>
            <a:ext cx="1362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Grafik 27"/>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0013" y="3784600"/>
            <a:ext cx="140335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Grafik 6"/>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7788" y="3092450"/>
            <a:ext cx="13462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Grafik 28"/>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76275" y="2349500"/>
            <a:ext cx="16414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Grafik 29"/>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994025" y="1177925"/>
            <a:ext cx="6667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91" name="Gruppieren 8"/>
          <p:cNvGrpSpPr>
            <a:grpSpLocks/>
          </p:cNvGrpSpPr>
          <p:nvPr/>
        </p:nvGrpSpPr>
        <p:grpSpPr bwMode="auto">
          <a:xfrm>
            <a:off x="949325" y="1700213"/>
            <a:ext cx="2378075" cy="400050"/>
            <a:chOff x="948867" y="1700808"/>
            <a:chExt cx="2378195" cy="400110"/>
          </a:xfrm>
        </p:grpSpPr>
        <p:sp>
          <p:nvSpPr>
            <p:cNvPr id="3092" name="Textfeld 3"/>
            <p:cNvSpPr txBox="1">
              <a:spLocks noChangeArrowheads="1"/>
            </p:cNvSpPr>
            <p:nvPr/>
          </p:nvSpPr>
          <p:spPr bwMode="auto">
            <a:xfrm>
              <a:off x="1259632" y="1700808"/>
              <a:ext cx="206743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000" b="1"/>
                <a:t>Vertretungen der Öffentlichen Bibliotheken</a:t>
              </a:r>
            </a:p>
          </p:txBody>
        </p:sp>
        <p:pic>
          <p:nvPicPr>
            <p:cNvPr id="3093" name="Grafik 5"/>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948867" y="1709892"/>
              <a:ext cx="310765"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291355" y="980728"/>
            <a:ext cx="7593013" cy="777875"/>
          </a:xfrm>
        </p:spPr>
        <p:txBody>
          <a:bodyPr/>
          <a:lstStyle/>
          <a:p>
            <a:pPr eaLnBrk="1" hangingPunct="1"/>
            <a:r>
              <a:rPr lang="de-DE" altLang="de-DE" sz="1800" dirty="0" smtClean="0"/>
              <a:t> Synoden und </a:t>
            </a:r>
            <a:r>
              <a:rPr lang="de-DE" altLang="de-DE" sz="1800" dirty="0" err="1" smtClean="0"/>
              <a:t>Konzilien</a:t>
            </a:r>
            <a:r>
              <a:rPr lang="de-DE" altLang="de-DE" sz="1800" dirty="0" smtClean="0"/>
              <a:t> 		– 4</a:t>
            </a:r>
          </a:p>
        </p:txBody>
      </p:sp>
      <p:sp>
        <p:nvSpPr>
          <p:cNvPr id="2" name="Rectangle 3"/>
          <p:cNvSpPr>
            <a:spLocks noGrp="1" noChangeArrowheads="1"/>
          </p:cNvSpPr>
          <p:nvPr>
            <p:ph type="body" idx="4294967295"/>
          </p:nvPr>
        </p:nvSpPr>
        <p:spPr>
          <a:xfrm>
            <a:off x="251520" y="1844824"/>
            <a:ext cx="8208962" cy="3962400"/>
          </a:xfrm>
        </p:spPr>
        <p:txBody>
          <a:bodyPr/>
          <a:lstStyle/>
          <a:p>
            <a:pPr marL="0" indent="0">
              <a:buFont typeface="Verdana" pitchFamily="34" charset="0"/>
              <a:buNone/>
              <a:defRPr/>
            </a:pPr>
            <a:r>
              <a:rPr lang="de-DE" sz="1600" u="sng" dirty="0"/>
              <a:t>Vertretungskörperschaften</a:t>
            </a:r>
            <a:r>
              <a:rPr lang="de-DE" sz="1600" u="sng" dirty="0" smtClean="0"/>
              <a:t>: </a:t>
            </a:r>
            <a:r>
              <a:rPr lang="de-DE" sz="1600" dirty="0" smtClean="0">
                <a:solidFill>
                  <a:srgbClr val="000000"/>
                </a:solidFill>
              </a:rPr>
              <a:t>(</a:t>
            </a:r>
            <a:r>
              <a:rPr lang="de-DE" sz="1600" dirty="0"/>
              <a:t>RDA 11.2.2.25</a:t>
            </a:r>
            <a:r>
              <a:rPr lang="de-DE" sz="1600" dirty="0" smtClean="0">
                <a:solidFill>
                  <a:srgbClr val="000000"/>
                </a:solidFill>
              </a:rPr>
              <a:t>)</a:t>
            </a:r>
            <a:endParaRPr lang="de-DE" sz="1600" u="sng" dirty="0"/>
          </a:p>
          <a:p>
            <a:pPr marL="0" indent="0">
              <a:buFont typeface="Verdana" pitchFamily="34" charset="0"/>
              <a:buNone/>
              <a:defRPr/>
            </a:pPr>
            <a:r>
              <a:rPr lang="de-DE" sz="1600" dirty="0" smtClean="0"/>
              <a:t>Ist der Name in </a:t>
            </a:r>
            <a:r>
              <a:rPr lang="de-DE" sz="1600" b="1" dirty="0"/>
              <a:t>mehreren Sprachen </a:t>
            </a:r>
            <a:r>
              <a:rPr lang="de-DE" sz="1600" dirty="0" smtClean="0"/>
              <a:t>angegeben, wird die Sprachform gewählt, die als erstes in </a:t>
            </a:r>
            <a:r>
              <a:rPr lang="de-DE" sz="1600" dirty="0"/>
              <a:t>der </a:t>
            </a:r>
            <a:r>
              <a:rPr lang="de-DE" sz="1600" b="1" dirty="0"/>
              <a:t>zuerst erhaltenen Ressource </a:t>
            </a:r>
            <a:r>
              <a:rPr lang="de-DE" sz="1600" dirty="0"/>
              <a:t>präsentiert wird. </a:t>
            </a:r>
            <a:endParaRPr lang="de-DE" sz="1600" dirty="0" smtClean="0"/>
          </a:p>
          <a:p>
            <a:pPr marL="0" indent="0">
              <a:spcBef>
                <a:spcPts val="1200"/>
              </a:spcBef>
              <a:buFont typeface="Verdana" pitchFamily="34" charset="0"/>
              <a:buNone/>
              <a:defRPr/>
            </a:pPr>
            <a:r>
              <a:rPr lang="de-DE" sz="1600" dirty="0" smtClean="0"/>
              <a:t>Sonstige </a:t>
            </a:r>
            <a:r>
              <a:rPr lang="de-DE" sz="1600" dirty="0"/>
              <a:t>Sprachformen </a:t>
            </a:r>
            <a:r>
              <a:rPr lang="de-DE" sz="1600" dirty="0" smtClean="0"/>
              <a:t>= abweichende </a:t>
            </a:r>
            <a:r>
              <a:rPr lang="de-DE" sz="1600" dirty="0"/>
              <a:t>Namen (s. 11.2.3.6 ).</a:t>
            </a:r>
          </a:p>
          <a:p>
            <a:pPr marL="0" indent="0" eaLnBrk="1" hangingPunct="1">
              <a:lnSpc>
                <a:spcPts val="1000"/>
              </a:lnSpc>
              <a:spcBef>
                <a:spcPct val="70000"/>
              </a:spcBef>
              <a:buFont typeface="Verdana" pitchFamily="34" charset="0"/>
              <a:buNone/>
              <a:defRPr/>
            </a:pPr>
            <a:endParaRPr lang="de-DE" altLang="de-DE" sz="1600" dirty="0" smtClean="0"/>
          </a:p>
          <a:p>
            <a:pPr eaLnBrk="1" hangingPunct="1">
              <a:spcBef>
                <a:spcPct val="70000"/>
              </a:spcBef>
              <a:buFont typeface="Verdana" pitchFamily="34" charset="0"/>
              <a:buNone/>
              <a:defRPr/>
            </a:pPr>
            <a:endParaRPr lang="de-DE" altLang="de-DE" sz="1600" dirty="0" smtClean="0"/>
          </a:p>
        </p:txBody>
      </p:sp>
      <p:grpSp>
        <p:nvGrpSpPr>
          <p:cNvPr id="13317" name="Gruppieren 2"/>
          <p:cNvGrpSpPr>
            <a:grpSpLocks/>
          </p:cNvGrpSpPr>
          <p:nvPr/>
        </p:nvGrpSpPr>
        <p:grpSpPr bwMode="auto">
          <a:xfrm>
            <a:off x="731838" y="3789363"/>
            <a:ext cx="7872412" cy="1539875"/>
            <a:chOff x="731838" y="3234878"/>
            <a:chExt cx="7872412" cy="1540322"/>
          </a:xfrm>
        </p:grpSpPr>
        <p:sp>
          <p:nvSpPr>
            <p:cNvPr id="13319" name="Textfeld 2"/>
            <p:cNvSpPr txBox="1">
              <a:spLocks noChangeArrowheads="1"/>
            </p:cNvSpPr>
            <p:nvPr/>
          </p:nvSpPr>
          <p:spPr bwMode="auto">
            <a:xfrm>
              <a:off x="755650" y="3603625"/>
              <a:ext cx="6769100" cy="30797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400"/>
                <a:t>Zuerst präsentierte Form des Namens in der zuerst erhaltenen Ressource</a:t>
              </a:r>
            </a:p>
          </p:txBody>
        </p:sp>
        <p:sp>
          <p:nvSpPr>
            <p:cNvPr id="13320" name="Textfeld 6"/>
            <p:cNvSpPr txBox="1">
              <a:spLocks noChangeArrowheads="1"/>
            </p:cNvSpPr>
            <p:nvPr/>
          </p:nvSpPr>
          <p:spPr bwMode="auto">
            <a:xfrm>
              <a:off x="755650" y="4467225"/>
              <a:ext cx="6769100" cy="307975"/>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400"/>
                <a:t>Danach präsentierte Form in derselben Ressource</a:t>
              </a:r>
            </a:p>
          </p:txBody>
        </p:sp>
        <p:sp>
          <p:nvSpPr>
            <p:cNvPr id="13321" name="Textfeld 9"/>
            <p:cNvSpPr txBox="1">
              <a:spLocks noChangeArrowheads="1"/>
            </p:cNvSpPr>
            <p:nvPr/>
          </p:nvSpPr>
          <p:spPr bwMode="auto">
            <a:xfrm>
              <a:off x="731838" y="3234878"/>
              <a:ext cx="7872412" cy="338138"/>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ts val="600"/>
                </a:spcBef>
                <a:buFontTx/>
                <a:buNone/>
              </a:pPr>
              <a:r>
                <a:rPr lang="de-DE" altLang="de-DE" sz="1600"/>
                <a:t>Katholische Kirche. Canadian Conference of Catholic Bishops</a:t>
              </a:r>
            </a:p>
          </p:txBody>
        </p:sp>
        <p:sp>
          <p:nvSpPr>
            <p:cNvPr id="13322" name="Textfeld 10"/>
            <p:cNvSpPr txBox="1">
              <a:spLocks noChangeArrowheads="1"/>
            </p:cNvSpPr>
            <p:nvPr/>
          </p:nvSpPr>
          <p:spPr bwMode="auto">
            <a:xfrm>
              <a:off x="762000" y="4056063"/>
              <a:ext cx="7842250" cy="338137"/>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ts val="600"/>
                </a:spcBef>
                <a:buFontTx/>
                <a:buNone/>
              </a:pPr>
              <a:r>
                <a:rPr lang="de-DE" altLang="de-DE" sz="1600" b="1" i="1"/>
                <a:t>nicht</a:t>
              </a:r>
              <a:r>
                <a:rPr lang="de-DE" altLang="de-DE" sz="1600"/>
                <a:t> Katholische Kirche. Conférence des évèques catholiques du Canada</a:t>
              </a: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363363" y="973038"/>
            <a:ext cx="7593013" cy="439738"/>
          </a:xfrm>
        </p:spPr>
        <p:txBody>
          <a:bodyPr/>
          <a:lstStyle/>
          <a:p>
            <a:pPr eaLnBrk="1" hangingPunct="1"/>
            <a:r>
              <a:rPr lang="de-DE" altLang="de-DE" sz="1800" dirty="0" smtClean="0"/>
              <a:t>Synoden und </a:t>
            </a:r>
            <a:r>
              <a:rPr lang="de-DE" altLang="de-DE" sz="1800" dirty="0" err="1" smtClean="0"/>
              <a:t>Konzilien</a:t>
            </a:r>
            <a:r>
              <a:rPr lang="de-DE" altLang="de-DE" sz="1800" dirty="0" smtClean="0"/>
              <a:t> 		– 5 </a:t>
            </a:r>
          </a:p>
        </p:txBody>
      </p:sp>
      <p:sp>
        <p:nvSpPr>
          <p:cNvPr id="2" name="Rectangle 3"/>
          <p:cNvSpPr>
            <a:spLocks noGrp="1" noChangeArrowheads="1"/>
          </p:cNvSpPr>
          <p:nvPr>
            <p:ph type="body" idx="4294967295"/>
          </p:nvPr>
        </p:nvSpPr>
        <p:spPr>
          <a:xfrm>
            <a:off x="251520" y="1772816"/>
            <a:ext cx="8137525" cy="4249738"/>
          </a:xfrm>
        </p:spPr>
        <p:txBody>
          <a:bodyPr/>
          <a:lstStyle/>
          <a:p>
            <a:pPr marL="0" indent="0">
              <a:buFont typeface="Verdana" pitchFamily="34" charset="0"/>
              <a:buNone/>
              <a:defRPr/>
            </a:pPr>
            <a:r>
              <a:rPr lang="de-DE" sz="1600" u="sng" dirty="0">
                <a:solidFill>
                  <a:srgbClr val="000000"/>
                </a:solidFill>
              </a:rPr>
              <a:t>Vertretungskörperschaften: </a:t>
            </a:r>
            <a:r>
              <a:rPr lang="de-DE" sz="1600" dirty="0">
                <a:solidFill>
                  <a:srgbClr val="000000"/>
                </a:solidFill>
              </a:rPr>
              <a:t>(</a:t>
            </a:r>
            <a:r>
              <a:rPr lang="de-DE" sz="1600" dirty="0"/>
              <a:t>RDA 11.2.2.25</a:t>
            </a:r>
            <a:r>
              <a:rPr lang="de-DE" sz="1600" dirty="0">
                <a:solidFill>
                  <a:srgbClr val="000000"/>
                </a:solidFill>
              </a:rPr>
              <a:t>)</a:t>
            </a:r>
            <a:endParaRPr lang="de-DE" sz="1600" u="sng" dirty="0">
              <a:solidFill>
                <a:srgbClr val="000000"/>
              </a:solidFill>
            </a:endParaRPr>
          </a:p>
          <a:p>
            <a:pPr marL="0" eaLnBrk="1" hangingPunct="1">
              <a:spcBef>
                <a:spcPts val="0"/>
              </a:spcBef>
              <a:buFont typeface="Verdana" pitchFamily="34" charset="0"/>
              <a:buNone/>
              <a:defRPr/>
            </a:pPr>
            <a:r>
              <a:rPr lang="de-DE" altLang="de-DE" sz="1600" dirty="0" smtClean="0"/>
              <a:t>Ist das </a:t>
            </a:r>
            <a:r>
              <a:rPr lang="de-DE" altLang="de-DE" sz="1600" b="1" dirty="0" smtClean="0"/>
              <a:t>Konzil usw. eine Unterabteilung </a:t>
            </a:r>
            <a:r>
              <a:rPr lang="de-DE" altLang="de-DE" sz="1600" dirty="0" smtClean="0"/>
              <a:t>eines bestimmten Bereichs der </a:t>
            </a:r>
          </a:p>
          <a:p>
            <a:pPr marL="0" eaLnBrk="1" hangingPunct="1">
              <a:spcBef>
                <a:spcPts val="0"/>
              </a:spcBef>
              <a:buFont typeface="Verdana" pitchFamily="34" charset="0"/>
              <a:buNone/>
              <a:defRPr/>
            </a:pPr>
            <a:r>
              <a:rPr lang="de-DE" altLang="de-DE" sz="1600" dirty="0" smtClean="0"/>
              <a:t>religiösen Körperschaft, wird es </a:t>
            </a:r>
            <a:r>
              <a:rPr lang="de-DE" altLang="de-DE" sz="1600" b="1" dirty="0" smtClean="0"/>
              <a:t>unselbstständig als Unterabteilung </a:t>
            </a:r>
            <a:r>
              <a:rPr lang="de-DE" altLang="de-DE" sz="1600" dirty="0" smtClean="0"/>
              <a:t>des betreffenden Bereichs erfasst.</a:t>
            </a:r>
          </a:p>
          <a:p>
            <a:pPr marL="0" indent="0" eaLnBrk="1" hangingPunct="1">
              <a:spcBef>
                <a:spcPct val="70000"/>
              </a:spcBef>
              <a:buFont typeface="Verdana" pitchFamily="34" charset="0"/>
              <a:buNone/>
              <a:defRPr/>
            </a:pPr>
            <a:r>
              <a:rPr lang="de-DE" altLang="de-DE" sz="1600" dirty="0" smtClean="0"/>
              <a:t>Erscheint der Name in mehreren Sprachen, wird er in der </a:t>
            </a:r>
            <a:r>
              <a:rPr lang="de-DE" altLang="de-DE" sz="1600" b="1" dirty="0" smtClean="0"/>
              <a:t>offiziellen Sprache des Bereichs </a:t>
            </a:r>
            <a:r>
              <a:rPr lang="de-DE" altLang="de-DE" sz="1600" dirty="0" smtClean="0"/>
              <a:t>erfasst.</a:t>
            </a:r>
          </a:p>
          <a:p>
            <a:pPr eaLnBrk="1" hangingPunct="1">
              <a:spcBef>
                <a:spcPct val="70000"/>
              </a:spcBef>
              <a:buFont typeface="Verdana" pitchFamily="34" charset="0"/>
              <a:buNone/>
              <a:defRPr/>
            </a:pPr>
            <a:endParaRPr lang="de-DE" altLang="de-DE" sz="1600" dirty="0" smtClean="0"/>
          </a:p>
          <a:p>
            <a:pPr marL="0" indent="0" eaLnBrk="1" hangingPunct="1">
              <a:lnSpc>
                <a:spcPct val="100000"/>
              </a:lnSpc>
              <a:spcBef>
                <a:spcPct val="70000"/>
              </a:spcBef>
              <a:buFont typeface="Verdana" pitchFamily="34" charset="0"/>
              <a:buNone/>
              <a:defRPr/>
            </a:pPr>
            <a:r>
              <a:rPr lang="de-DE" altLang="de-DE" sz="1600" dirty="0" smtClean="0"/>
              <a:t>Gibt es mehrere offizielle Sprachen innerhalb der Gebietskörperschaft, s. Bestimmungen unter 11.2.2.5.2	</a:t>
            </a:r>
          </a:p>
          <a:p>
            <a:pPr marL="0" indent="0" eaLnBrk="1" hangingPunct="1">
              <a:lnSpc>
                <a:spcPct val="100000"/>
              </a:lnSpc>
              <a:spcBef>
                <a:spcPct val="70000"/>
              </a:spcBef>
              <a:buFont typeface="Verdana" pitchFamily="34" charset="0"/>
              <a:buNone/>
              <a:defRPr/>
            </a:pPr>
            <a:r>
              <a:rPr lang="de-DE" altLang="de-DE" sz="1600" i="1" dirty="0" smtClean="0"/>
              <a:t>Beispiele:</a:t>
            </a:r>
          </a:p>
          <a:p>
            <a:pPr marL="0" indent="0" eaLnBrk="1" hangingPunct="1">
              <a:lnSpc>
                <a:spcPct val="100000"/>
              </a:lnSpc>
              <a:spcBef>
                <a:spcPts val="0"/>
              </a:spcBef>
              <a:buNone/>
            </a:pPr>
            <a:r>
              <a:rPr lang="de-DE" altLang="de-DE" sz="1600" b="1" dirty="0"/>
              <a:t>Evangelische Kirche im Rheinland. Kirchenkreis Wittgenstein. Kreissynode</a:t>
            </a:r>
          </a:p>
          <a:p>
            <a:pPr eaLnBrk="1" hangingPunct="1">
              <a:lnSpc>
                <a:spcPct val="100000"/>
              </a:lnSpc>
              <a:spcBef>
                <a:spcPts val="0"/>
              </a:spcBef>
              <a:buNone/>
            </a:pPr>
            <a:r>
              <a:rPr lang="de-DE" altLang="de-DE" sz="1600" b="1" dirty="0" err="1"/>
              <a:t>Église</a:t>
            </a:r>
            <a:r>
              <a:rPr lang="de-DE" altLang="de-DE" sz="1600" b="1" dirty="0"/>
              <a:t> </a:t>
            </a:r>
            <a:r>
              <a:rPr lang="de-DE" altLang="de-DE" sz="1600" b="1" dirty="0" err="1"/>
              <a:t>Réformée</a:t>
            </a:r>
            <a:r>
              <a:rPr lang="de-DE" altLang="de-DE" sz="1600" b="1" dirty="0"/>
              <a:t> de France. </a:t>
            </a:r>
            <a:r>
              <a:rPr lang="de-DE" altLang="de-DE" sz="1600" b="1" dirty="0" err="1"/>
              <a:t>Région</a:t>
            </a:r>
            <a:r>
              <a:rPr lang="de-DE" altLang="de-DE" sz="1600" b="1" dirty="0"/>
              <a:t> Parisienne. Synode</a:t>
            </a:r>
          </a:p>
          <a:p>
            <a:pPr eaLnBrk="1" hangingPunct="1">
              <a:spcBef>
                <a:spcPct val="70000"/>
              </a:spcBef>
              <a:buFont typeface="Verdana" pitchFamily="34" charset="0"/>
              <a:buNone/>
              <a:defRPr/>
            </a:pPr>
            <a:endParaRPr lang="de-DE" altLang="de-DE" sz="1600" dirty="0" smtClean="0"/>
          </a:p>
          <a:p>
            <a:pPr eaLnBrk="1" hangingPunct="1">
              <a:spcBef>
                <a:spcPct val="70000"/>
              </a:spcBef>
              <a:buFontTx/>
              <a:buChar char="-"/>
              <a:defRPr/>
            </a:pPr>
            <a:endParaRPr lang="de-DE" altLang="de-DE" sz="1600" dirty="0" smtClean="0"/>
          </a:p>
          <a:p>
            <a:pPr eaLnBrk="1" hangingPunct="1">
              <a:spcBef>
                <a:spcPct val="70000"/>
              </a:spcBef>
              <a:buFont typeface="Verdana" pitchFamily="34" charset="0"/>
              <a:buNone/>
              <a:defRPr/>
            </a:pPr>
            <a:r>
              <a:rPr lang="de-DE" altLang="de-DE" sz="1600" dirty="0" smtClean="0"/>
              <a:t> </a:t>
            </a:r>
          </a:p>
        </p:txBody>
      </p:sp>
      <p:sp>
        <p:nvSpPr>
          <p:cNvPr id="14341" name="Textfeld 4"/>
          <p:cNvSpPr txBox="1">
            <a:spLocks noChangeArrowheads="1"/>
          </p:cNvSpPr>
          <p:nvPr/>
        </p:nvSpPr>
        <p:spPr bwMode="auto">
          <a:xfrm>
            <a:off x="709998" y="3949630"/>
            <a:ext cx="7872412" cy="339725"/>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buFontTx/>
              <a:buNone/>
            </a:pPr>
            <a:r>
              <a:rPr lang="en-US" altLang="de-DE" sz="1600" dirty="0"/>
              <a:t>Church of England. Diocese of Exeter. Synod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363363" y="980976"/>
            <a:ext cx="7593013" cy="431800"/>
          </a:xfrm>
        </p:spPr>
        <p:txBody>
          <a:bodyPr/>
          <a:lstStyle/>
          <a:p>
            <a:pPr eaLnBrk="1" hangingPunct="1"/>
            <a:r>
              <a:rPr lang="de-DE" altLang="de-DE" sz="1800" dirty="0" smtClean="0"/>
              <a:t>Lokale Einheiten von Religionsgemeinschaften</a:t>
            </a:r>
          </a:p>
        </p:txBody>
      </p:sp>
      <p:sp>
        <p:nvSpPr>
          <p:cNvPr id="2" name="Rectangle 3"/>
          <p:cNvSpPr>
            <a:spLocks noGrp="1" noChangeArrowheads="1"/>
          </p:cNvSpPr>
          <p:nvPr>
            <p:ph type="body" idx="4294967295"/>
          </p:nvPr>
        </p:nvSpPr>
        <p:spPr>
          <a:xfrm>
            <a:off x="251520" y="1627534"/>
            <a:ext cx="7993062" cy="4249738"/>
          </a:xfrm>
        </p:spPr>
        <p:txBody>
          <a:bodyPr/>
          <a:lstStyle/>
          <a:p>
            <a:pPr marL="0" indent="0">
              <a:buFont typeface="Verdana" pitchFamily="34" charset="0"/>
              <a:buNone/>
              <a:defRPr/>
            </a:pPr>
            <a:r>
              <a:rPr lang="de-DE" sz="1600" u="sng" kern="1200" dirty="0"/>
              <a:t>Lokale Kirchen usw. </a:t>
            </a:r>
            <a:r>
              <a:rPr lang="de-DE" sz="1600" kern="1200" dirty="0" smtClean="0"/>
              <a:t>(RDA 11.2.2.5.4 und ERL 5)</a:t>
            </a:r>
          </a:p>
          <a:p>
            <a:pPr marL="0" indent="0">
              <a:lnSpc>
                <a:spcPct val="100000"/>
              </a:lnSpc>
              <a:buFont typeface="Verdana" pitchFamily="34" charset="0"/>
              <a:buNone/>
              <a:defRPr/>
            </a:pPr>
            <a:r>
              <a:rPr lang="de-DE" sz="1600" kern="1200" dirty="0" smtClean="0"/>
              <a:t>Für </a:t>
            </a:r>
            <a:r>
              <a:rPr lang="de-DE" sz="1600" kern="1200" dirty="0"/>
              <a:t>lokale Einheiten von </a:t>
            </a:r>
            <a:r>
              <a:rPr lang="de-DE" sz="1600" kern="1200" dirty="0" smtClean="0"/>
              <a:t>Religionsgemeinschaften (z.B. </a:t>
            </a:r>
            <a:r>
              <a:rPr lang="de-DE" sz="1600" b="1" kern="1200" dirty="0" smtClean="0"/>
              <a:t>Kirchgemeinden, Pfarreien, Kultusgemeinden</a:t>
            </a:r>
            <a:r>
              <a:rPr lang="de-DE" sz="1600" kern="1200" dirty="0" smtClean="0"/>
              <a:t>) </a:t>
            </a:r>
            <a:r>
              <a:rPr lang="de-DE" sz="1600" kern="1200" dirty="0"/>
              <a:t>wird eine </a:t>
            </a:r>
            <a:r>
              <a:rPr lang="de-DE" sz="1600" b="1" kern="1200" dirty="0"/>
              <a:t>selbstständige</a:t>
            </a:r>
            <a:r>
              <a:rPr lang="de-DE" sz="1600" kern="1200" dirty="0"/>
              <a:t>, im Allgemeinen </a:t>
            </a:r>
            <a:r>
              <a:rPr lang="de-DE" sz="1600" b="1" kern="1200" dirty="0"/>
              <a:t>originalsprachige </a:t>
            </a:r>
            <a:r>
              <a:rPr lang="de-DE" sz="1600" b="1" kern="1200" dirty="0" smtClean="0"/>
              <a:t>Namensform </a:t>
            </a:r>
            <a:r>
              <a:rPr lang="de-DE" sz="1600" kern="1200" dirty="0"/>
              <a:t>als bevorzugter Name gewählt. Hat sich im Deutschen eine davon abweichende Namensform fest etabliert, wird diese als bevorzugter Name </a:t>
            </a:r>
            <a:r>
              <a:rPr lang="de-DE" sz="1600" kern="1200" dirty="0" smtClean="0"/>
              <a:t>gewählt. </a:t>
            </a:r>
            <a:r>
              <a:rPr lang="de-DE" sz="1600" i="1" kern="1200" dirty="0">
                <a:solidFill>
                  <a:srgbClr val="000000"/>
                </a:solidFill>
              </a:rPr>
              <a:t>(</a:t>
            </a:r>
            <a:r>
              <a:rPr lang="de-DE" sz="1600" i="1" kern="1200" dirty="0" smtClean="0">
                <a:solidFill>
                  <a:srgbClr val="000000"/>
                </a:solidFill>
              </a:rPr>
              <a:t>keine </a:t>
            </a:r>
            <a:r>
              <a:rPr lang="de-DE" sz="1600" i="1" kern="1200" dirty="0">
                <a:solidFill>
                  <a:srgbClr val="000000"/>
                </a:solidFill>
              </a:rPr>
              <a:t>Änderung zur </a:t>
            </a:r>
            <a:r>
              <a:rPr lang="de-DE" sz="1600" i="1" kern="1200" dirty="0" smtClean="0">
                <a:solidFill>
                  <a:srgbClr val="000000"/>
                </a:solidFill>
              </a:rPr>
              <a:t>GND-Praxis)</a:t>
            </a:r>
            <a:endParaRPr lang="de-DE" sz="1600" i="1" kern="1200" dirty="0" smtClean="0"/>
          </a:p>
          <a:p>
            <a:pPr marL="0" indent="0">
              <a:lnSpc>
                <a:spcPct val="100000"/>
              </a:lnSpc>
              <a:buFont typeface="Verdana" pitchFamily="34" charset="0"/>
              <a:buNone/>
              <a:defRPr/>
            </a:pPr>
            <a:r>
              <a:rPr lang="de-DE" sz="1600" i="1" kern="1200" dirty="0" smtClean="0"/>
              <a:t>Beispiele:</a:t>
            </a:r>
            <a:r>
              <a:rPr lang="de-DE" sz="1600" kern="1200" dirty="0" smtClean="0"/>
              <a:t/>
            </a:r>
            <a:br>
              <a:rPr lang="de-DE" sz="1600" kern="1200" dirty="0" smtClean="0"/>
            </a:br>
            <a:r>
              <a:rPr lang="de-DE" sz="1600" b="1" kern="1200" dirty="0" err="1" smtClean="0"/>
              <a:t>Waalse</a:t>
            </a:r>
            <a:r>
              <a:rPr lang="de-DE" sz="1600" b="1" kern="1200" dirty="0" smtClean="0"/>
              <a:t> </a:t>
            </a:r>
            <a:r>
              <a:rPr lang="de-DE" sz="1600" b="1" kern="1200" dirty="0" err="1"/>
              <a:t>Hervormde</a:t>
            </a:r>
            <a:r>
              <a:rPr lang="de-DE" sz="1600" b="1" kern="1200" dirty="0"/>
              <a:t> </a:t>
            </a:r>
            <a:r>
              <a:rPr lang="de-DE" sz="1600" b="1" kern="1200" dirty="0" err="1"/>
              <a:t>Gemeente</a:t>
            </a:r>
            <a:r>
              <a:rPr lang="de-DE" sz="1600" b="1" kern="1200" dirty="0"/>
              <a:t> </a:t>
            </a:r>
            <a:r>
              <a:rPr lang="de-DE" sz="1600" b="1" kern="1200" dirty="0" smtClean="0"/>
              <a:t>Amsterdam</a:t>
            </a:r>
            <a:br>
              <a:rPr lang="de-DE" sz="1600" b="1" kern="1200" dirty="0" smtClean="0"/>
            </a:br>
            <a:r>
              <a:rPr lang="de-DE" sz="1600" b="1" kern="1200" dirty="0" smtClean="0"/>
              <a:t>Jüdische </a:t>
            </a:r>
            <a:r>
              <a:rPr lang="de-DE" sz="1600" b="1" kern="1200" dirty="0"/>
              <a:t>Gemeinde Frankfurt am </a:t>
            </a:r>
            <a:r>
              <a:rPr lang="de-DE" sz="1600" b="1" kern="1200" dirty="0" smtClean="0"/>
              <a:t>Main</a:t>
            </a:r>
            <a:br>
              <a:rPr lang="de-DE" sz="1600" b="1" kern="1200" dirty="0" smtClean="0"/>
            </a:br>
            <a:r>
              <a:rPr lang="de-DE" sz="1600" b="1" kern="1200" dirty="0" smtClean="0"/>
              <a:t>Protestantische </a:t>
            </a:r>
            <a:r>
              <a:rPr lang="de-DE" sz="1600" b="1" kern="1200" dirty="0"/>
              <a:t>Kirchengemeinde </a:t>
            </a:r>
            <a:r>
              <a:rPr lang="de-DE" sz="1600" b="1" kern="1200" dirty="0" err="1" smtClean="0"/>
              <a:t>Dansenberg</a:t>
            </a:r>
            <a:r>
              <a:rPr lang="de-DE" sz="1600" b="1" kern="1200" dirty="0" smtClean="0"/>
              <a:t/>
            </a:r>
            <a:br>
              <a:rPr lang="de-DE" sz="1600" b="1" kern="1200" dirty="0" smtClean="0"/>
            </a:br>
            <a:r>
              <a:rPr lang="de-DE" sz="1600" kern="1200" dirty="0" smtClean="0"/>
              <a:t> </a:t>
            </a:r>
          </a:p>
          <a:p>
            <a:pPr marL="0" indent="0">
              <a:lnSpc>
                <a:spcPct val="100000"/>
              </a:lnSpc>
              <a:buFont typeface="Verdana" pitchFamily="34" charset="0"/>
              <a:buNone/>
              <a:defRPr/>
            </a:pPr>
            <a:r>
              <a:rPr lang="de-DE" sz="1600" kern="1200" dirty="0" smtClean="0"/>
              <a:t>Zwischen Bauwerk und Kirchengemeinde wird unterschieden. </a:t>
            </a:r>
            <a:r>
              <a:rPr lang="de-DE" sz="1600" kern="1200" dirty="0" smtClean="0">
                <a:solidFill>
                  <a:srgbClr val="000000"/>
                </a:solidFill>
              </a:rPr>
              <a:t>(</a:t>
            </a:r>
            <a:r>
              <a:rPr lang="de-DE" sz="1600" kern="1200" dirty="0" smtClean="0"/>
              <a:t>ERL 7 zu RDA 11.2.2.5.4; und EH-K-18</a:t>
            </a:r>
            <a:r>
              <a:rPr lang="de-DE" sz="1600" kern="1200" dirty="0" smtClean="0">
                <a:solidFill>
                  <a:srgbClr val="000000"/>
                </a:solidFill>
              </a:rPr>
              <a:t>) </a:t>
            </a:r>
            <a:r>
              <a:rPr lang="de-DE" sz="1600" i="1" kern="1200" dirty="0" smtClean="0">
                <a:solidFill>
                  <a:srgbClr val="000000"/>
                </a:solidFill>
              </a:rPr>
              <a:t>(keine Änderung zur GND-Praxis)</a:t>
            </a:r>
            <a:endParaRPr lang="de-DE" sz="1600" i="1" kern="1200" dirty="0">
              <a:solidFill>
                <a:srgbClr val="000000"/>
              </a:solidFill>
            </a:endParaRPr>
          </a:p>
          <a:p>
            <a:pPr marL="0" indent="0">
              <a:buFont typeface="Verdana" pitchFamily="34" charset="0"/>
              <a:buNone/>
              <a:defRPr/>
            </a:pPr>
            <a:endParaRPr lang="de-DE" sz="1600" kern="1200" dirty="0"/>
          </a:p>
          <a:p>
            <a:pPr eaLnBrk="1" hangingPunct="1">
              <a:spcBef>
                <a:spcPct val="70000"/>
              </a:spcBef>
              <a:buFont typeface="Verdana" pitchFamily="34" charset="0"/>
              <a:buNone/>
              <a:defRPr/>
            </a:pPr>
            <a:endParaRPr lang="de-DE" altLang="de-DE" sz="1600" dirty="0" smtClean="0"/>
          </a:p>
        </p:txBody>
      </p:sp>
      <p:sp>
        <p:nvSpPr>
          <p:cNvPr id="16389" name="Textfeld 7"/>
          <p:cNvSpPr txBox="1">
            <a:spLocks noChangeArrowheads="1"/>
          </p:cNvSpPr>
          <p:nvPr/>
        </p:nvSpPr>
        <p:spPr bwMode="auto">
          <a:xfrm>
            <a:off x="6827838" y="5938838"/>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t>Vgl. EH-K-16</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363363" y="980728"/>
            <a:ext cx="7593013" cy="360362"/>
          </a:xfrm>
        </p:spPr>
        <p:txBody>
          <a:bodyPr/>
          <a:lstStyle/>
          <a:p>
            <a:pPr eaLnBrk="1" hangingPunct="1"/>
            <a:r>
              <a:rPr lang="de-DE" altLang="de-DE" sz="1800" dirty="0" smtClean="0"/>
              <a:t>Territorialpfarreien der Katholischen Kirche</a:t>
            </a:r>
          </a:p>
        </p:txBody>
      </p:sp>
      <p:sp>
        <p:nvSpPr>
          <p:cNvPr id="2" name="Rectangle 3"/>
          <p:cNvSpPr>
            <a:spLocks noGrp="1" noChangeArrowheads="1"/>
          </p:cNvSpPr>
          <p:nvPr>
            <p:ph type="body" idx="4294967295"/>
          </p:nvPr>
        </p:nvSpPr>
        <p:spPr>
          <a:xfrm>
            <a:off x="219347" y="1557338"/>
            <a:ext cx="7593013" cy="4537075"/>
          </a:xfrm>
        </p:spPr>
        <p:txBody>
          <a:bodyPr/>
          <a:lstStyle/>
          <a:p>
            <a:pPr marL="0" indent="0">
              <a:lnSpc>
                <a:spcPct val="100000"/>
              </a:lnSpc>
              <a:buFont typeface="Verdana" pitchFamily="34" charset="0"/>
              <a:buNone/>
              <a:defRPr/>
            </a:pPr>
            <a:r>
              <a:rPr lang="de-DE" sz="1600" kern="1200" dirty="0" smtClean="0"/>
              <a:t>ERL 6 zu RDA 11.2.2.5.4 </a:t>
            </a:r>
            <a:r>
              <a:rPr lang="de-DE" sz="1600" i="1" kern="1200" dirty="0">
                <a:solidFill>
                  <a:srgbClr val="000000"/>
                </a:solidFill>
              </a:rPr>
              <a:t>(</a:t>
            </a:r>
            <a:r>
              <a:rPr lang="de-DE" sz="1600" i="1" kern="1200" dirty="0" smtClean="0">
                <a:solidFill>
                  <a:srgbClr val="000000"/>
                </a:solidFill>
              </a:rPr>
              <a:t>keine </a:t>
            </a:r>
            <a:r>
              <a:rPr lang="de-DE" sz="1600" i="1" kern="1200" dirty="0">
                <a:solidFill>
                  <a:srgbClr val="000000"/>
                </a:solidFill>
              </a:rPr>
              <a:t>Änderung zur GND-Praxis</a:t>
            </a:r>
            <a:r>
              <a:rPr lang="de-DE" sz="1600" i="1" kern="1200" dirty="0" smtClean="0">
                <a:solidFill>
                  <a:srgbClr val="000000"/>
                </a:solidFill>
              </a:rPr>
              <a:t>)</a:t>
            </a:r>
            <a:endParaRPr lang="de-DE" sz="1600" kern="1200" dirty="0">
              <a:solidFill>
                <a:srgbClr val="000000"/>
              </a:solidFill>
            </a:endParaRPr>
          </a:p>
          <a:p>
            <a:pPr marL="0" indent="0">
              <a:spcBef>
                <a:spcPts val="600"/>
              </a:spcBef>
              <a:buFont typeface="Verdana" pitchFamily="34" charset="0"/>
              <a:buNone/>
              <a:defRPr/>
            </a:pPr>
            <a:r>
              <a:rPr lang="de-DE" sz="1600" dirty="0" smtClean="0"/>
              <a:t>Bevorzugter Name (= </a:t>
            </a:r>
            <a:r>
              <a:rPr lang="de-DE" sz="1600" dirty="0"/>
              <a:t>gebräuchlicher </a:t>
            </a:r>
            <a:r>
              <a:rPr lang="de-DE" sz="1600" dirty="0" smtClean="0"/>
              <a:t>Name)</a:t>
            </a:r>
          </a:p>
          <a:p>
            <a:pPr>
              <a:spcBef>
                <a:spcPts val="600"/>
              </a:spcBef>
              <a:buFont typeface="Arial" panose="020B0604020202020204" pitchFamily="34" charset="0"/>
              <a:buChar char="•"/>
              <a:defRPr/>
            </a:pPr>
            <a:r>
              <a:rPr lang="de-DE" sz="1600" dirty="0"/>
              <a:t>d</a:t>
            </a:r>
            <a:r>
              <a:rPr lang="de-DE" sz="1600" dirty="0" smtClean="0"/>
              <a:t>ie </a:t>
            </a:r>
            <a:r>
              <a:rPr lang="de-DE" sz="1600" b="1" dirty="0" smtClean="0"/>
              <a:t>normierte </a:t>
            </a:r>
            <a:r>
              <a:rPr lang="de-DE" sz="1600" b="1" dirty="0"/>
              <a:t>Form </a:t>
            </a:r>
            <a:r>
              <a:rPr lang="de-DE" sz="1600" dirty="0"/>
              <a:t>mit der Bezeichnung </a:t>
            </a:r>
            <a:r>
              <a:rPr lang="de-DE" sz="1600" b="1" dirty="0"/>
              <a:t>Pfarrei</a:t>
            </a:r>
            <a:r>
              <a:rPr lang="de-DE" sz="1600" dirty="0"/>
              <a:t> (in Österreich: Pfarre) </a:t>
            </a:r>
            <a:r>
              <a:rPr lang="de-DE" sz="1600" dirty="0" smtClean="0"/>
              <a:t/>
            </a:r>
            <a:br>
              <a:rPr lang="de-DE" sz="1600" dirty="0" smtClean="0"/>
            </a:br>
            <a:r>
              <a:rPr lang="de-DE" sz="1600" dirty="0" smtClean="0"/>
              <a:t>bzw</a:t>
            </a:r>
            <a:r>
              <a:rPr lang="de-DE" sz="1600" dirty="0"/>
              <a:t>. den fremdsprachigen </a:t>
            </a:r>
            <a:r>
              <a:rPr lang="de-DE" sz="1600" dirty="0" smtClean="0"/>
              <a:t>Entsprechungen</a:t>
            </a:r>
            <a:r>
              <a:rPr lang="de-DE" sz="1600" dirty="0"/>
              <a:t>,</a:t>
            </a:r>
            <a:endParaRPr lang="de-DE" sz="1600" dirty="0" smtClean="0"/>
          </a:p>
          <a:p>
            <a:pPr>
              <a:spcBef>
                <a:spcPts val="600"/>
              </a:spcBef>
              <a:buFont typeface="Arial" panose="020B0604020202020204" pitchFamily="34" charset="0"/>
              <a:buChar char="•"/>
              <a:defRPr/>
            </a:pPr>
            <a:r>
              <a:rPr lang="de-DE" sz="1600" dirty="0"/>
              <a:t>d</a:t>
            </a:r>
            <a:r>
              <a:rPr lang="de-DE" sz="1600" dirty="0" smtClean="0"/>
              <a:t>as </a:t>
            </a:r>
            <a:r>
              <a:rPr lang="de-DE" sz="1600" b="1" dirty="0" smtClean="0"/>
              <a:t>Pfarrpatronat</a:t>
            </a:r>
            <a:r>
              <a:rPr lang="de-DE" sz="1600" dirty="0" smtClean="0"/>
              <a:t> </a:t>
            </a:r>
            <a:r>
              <a:rPr lang="de-DE" sz="1600" dirty="0"/>
              <a:t>(Kirchenpatronat, Patrozinium) und </a:t>
            </a:r>
            <a:endParaRPr lang="de-DE" sz="1600" dirty="0" smtClean="0"/>
          </a:p>
          <a:p>
            <a:pPr>
              <a:spcBef>
                <a:spcPts val="600"/>
              </a:spcBef>
              <a:buFont typeface="Arial" panose="020B0604020202020204" pitchFamily="34" charset="0"/>
              <a:buChar char="•"/>
              <a:defRPr/>
            </a:pPr>
            <a:r>
              <a:rPr lang="de-DE" sz="1600" dirty="0"/>
              <a:t>d</a:t>
            </a:r>
            <a:r>
              <a:rPr lang="de-DE" sz="1600" dirty="0" smtClean="0"/>
              <a:t>ie von </a:t>
            </a:r>
            <a:r>
              <a:rPr lang="de-DE" sz="1600" dirty="0"/>
              <a:t>der Institution selbst </a:t>
            </a:r>
            <a:r>
              <a:rPr lang="de-DE" sz="1600" dirty="0" smtClean="0"/>
              <a:t>verwendete </a:t>
            </a:r>
            <a:r>
              <a:rPr lang="de-DE" sz="1600" b="1" dirty="0" smtClean="0"/>
              <a:t>Ortsangabe</a:t>
            </a:r>
            <a:endParaRPr lang="de-DE" sz="1600" b="1" dirty="0"/>
          </a:p>
          <a:p>
            <a:pPr marL="0" indent="0">
              <a:buFont typeface="Verdana" pitchFamily="34" charset="0"/>
              <a:buNone/>
              <a:defRPr/>
            </a:pPr>
            <a:endParaRPr lang="de-DE" sz="1600" kern="1200" dirty="0">
              <a:latin typeface="Arial" charset="0"/>
            </a:endParaRPr>
          </a:p>
          <a:p>
            <a:pPr eaLnBrk="1" hangingPunct="1">
              <a:spcBef>
                <a:spcPct val="70000"/>
              </a:spcBef>
              <a:buFont typeface="Verdana" pitchFamily="34" charset="0"/>
              <a:buNone/>
              <a:defRPr/>
            </a:pPr>
            <a:endParaRPr lang="de-DE" altLang="de-DE" sz="1600" dirty="0" smtClean="0"/>
          </a:p>
        </p:txBody>
      </p:sp>
      <p:sp>
        <p:nvSpPr>
          <p:cNvPr id="17413" name="Textfeld 4"/>
          <p:cNvSpPr txBox="1">
            <a:spLocks noChangeArrowheads="1"/>
          </p:cNvSpPr>
          <p:nvPr/>
        </p:nvSpPr>
        <p:spPr bwMode="auto">
          <a:xfrm>
            <a:off x="251520" y="4221088"/>
            <a:ext cx="7872413" cy="1323439"/>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ts val="0"/>
              </a:spcBef>
              <a:buFontTx/>
              <a:buNone/>
            </a:pPr>
            <a:r>
              <a:rPr lang="de-DE" altLang="de-DE" sz="1600" dirty="0"/>
              <a:t>Pfarrei St. </a:t>
            </a:r>
            <a:r>
              <a:rPr lang="de-DE" altLang="de-DE" sz="1600" dirty="0" err="1"/>
              <a:t>Gallus</a:t>
            </a:r>
            <a:r>
              <a:rPr lang="de-DE" altLang="de-DE" sz="1600" dirty="0"/>
              <a:t> </a:t>
            </a:r>
            <a:r>
              <a:rPr lang="de-DE" altLang="de-DE" sz="1600" dirty="0" err="1"/>
              <a:t>Büron</a:t>
            </a:r>
            <a:endParaRPr lang="de-DE" altLang="de-DE" sz="1600" dirty="0"/>
          </a:p>
          <a:p>
            <a:pPr eaLnBrk="1" hangingPunct="1">
              <a:lnSpc>
                <a:spcPct val="100000"/>
              </a:lnSpc>
              <a:spcBef>
                <a:spcPts val="0"/>
              </a:spcBef>
              <a:buFont typeface="Verdana" pitchFamily="34" charset="0"/>
              <a:buNone/>
            </a:pPr>
            <a:r>
              <a:rPr lang="de-DE" altLang="de-DE" sz="1600" dirty="0"/>
              <a:t>Pfarrei Sankt Stephanus </a:t>
            </a:r>
            <a:r>
              <a:rPr lang="de-DE" altLang="de-DE" sz="1600" dirty="0" err="1"/>
              <a:t>Polch</a:t>
            </a:r>
            <a:endParaRPr lang="de-DE" altLang="de-DE" sz="1600" dirty="0"/>
          </a:p>
          <a:p>
            <a:pPr eaLnBrk="1" hangingPunct="1">
              <a:lnSpc>
                <a:spcPct val="100000"/>
              </a:lnSpc>
              <a:spcBef>
                <a:spcPts val="0"/>
              </a:spcBef>
              <a:buFont typeface="Verdana" pitchFamily="34" charset="0"/>
              <a:buNone/>
            </a:pPr>
            <a:r>
              <a:rPr lang="de-DE" altLang="de-DE" sz="1600" dirty="0"/>
              <a:t>Pfarre </a:t>
            </a:r>
            <a:r>
              <a:rPr lang="de-DE" altLang="de-DE" sz="1600" dirty="0" err="1"/>
              <a:t>Mariahilf</a:t>
            </a:r>
            <a:r>
              <a:rPr lang="de-DE" altLang="de-DE" sz="1600" dirty="0"/>
              <a:t> Innsbruck</a:t>
            </a:r>
          </a:p>
          <a:p>
            <a:pPr eaLnBrk="1" hangingPunct="1">
              <a:lnSpc>
                <a:spcPct val="100000"/>
              </a:lnSpc>
              <a:spcBef>
                <a:spcPts val="0"/>
              </a:spcBef>
              <a:buFont typeface="Verdana" pitchFamily="34" charset="0"/>
              <a:buNone/>
            </a:pPr>
            <a:r>
              <a:rPr lang="de-DE" altLang="de-DE" sz="1600" dirty="0"/>
              <a:t>Pfarrei Zum Guten Hirten </a:t>
            </a:r>
            <a:r>
              <a:rPr lang="de-DE" altLang="de-DE" sz="1600" dirty="0" err="1"/>
              <a:t>Köngen-Unterensingen</a:t>
            </a:r>
            <a:endParaRPr lang="de-DE" altLang="de-DE" sz="1600" dirty="0"/>
          </a:p>
          <a:p>
            <a:pPr eaLnBrk="1" hangingPunct="1">
              <a:lnSpc>
                <a:spcPct val="100000"/>
              </a:lnSpc>
              <a:spcBef>
                <a:spcPts val="0"/>
              </a:spcBef>
              <a:buFont typeface="Verdana" pitchFamily="34" charset="0"/>
              <a:buNone/>
            </a:pPr>
            <a:r>
              <a:rPr lang="de-DE" altLang="de-DE" sz="1600" dirty="0" err="1"/>
              <a:t>Parrocchia</a:t>
            </a:r>
            <a:r>
              <a:rPr lang="de-DE" altLang="de-DE" sz="1600" dirty="0"/>
              <a:t> S. </a:t>
            </a:r>
            <a:r>
              <a:rPr lang="de-DE" altLang="de-DE" sz="1600" dirty="0" err="1"/>
              <a:t>Prassede</a:t>
            </a:r>
            <a:r>
              <a:rPr lang="de-DE" altLang="de-DE" sz="1600" dirty="0"/>
              <a:t> </a:t>
            </a:r>
            <a:r>
              <a:rPr lang="de-DE" altLang="de-DE" sz="1600" dirty="0" err="1"/>
              <a:t>Todi</a:t>
            </a:r>
            <a:endParaRPr lang="de-DE" altLang="de-DE" sz="1600" dirty="0"/>
          </a:p>
        </p:txBody>
      </p:sp>
      <p:sp>
        <p:nvSpPr>
          <p:cNvPr id="17414" name="Textfeld 5"/>
          <p:cNvSpPr txBox="1">
            <a:spLocks noChangeArrowheads="1"/>
          </p:cNvSpPr>
          <p:nvPr/>
        </p:nvSpPr>
        <p:spPr bwMode="auto">
          <a:xfrm>
            <a:off x="6875463" y="57324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t>Vgl. EH-K-16</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63363" y="980406"/>
            <a:ext cx="7593013" cy="360362"/>
          </a:xfrm>
        </p:spPr>
        <p:txBody>
          <a:bodyPr/>
          <a:lstStyle/>
          <a:p>
            <a:pPr eaLnBrk="1" hangingPunct="1"/>
            <a:r>
              <a:rPr lang="de-DE" altLang="de-DE" sz="1800" dirty="0" smtClean="0"/>
              <a:t>Klöster und Stifte</a:t>
            </a:r>
          </a:p>
        </p:txBody>
      </p:sp>
      <p:sp>
        <p:nvSpPr>
          <p:cNvPr id="2" name="Rectangle 3"/>
          <p:cNvSpPr>
            <a:spLocks noGrp="1" noChangeArrowheads="1"/>
          </p:cNvSpPr>
          <p:nvPr>
            <p:ph type="body" idx="4294967295"/>
          </p:nvPr>
        </p:nvSpPr>
        <p:spPr>
          <a:xfrm>
            <a:off x="251520" y="1556792"/>
            <a:ext cx="7593013" cy="4249738"/>
          </a:xfrm>
        </p:spPr>
        <p:txBody>
          <a:bodyPr/>
          <a:lstStyle/>
          <a:p>
            <a:pPr marL="0" indent="0">
              <a:buFont typeface="Verdana" pitchFamily="34" charset="0"/>
              <a:buNone/>
              <a:defRPr/>
            </a:pPr>
            <a:r>
              <a:rPr lang="de-DE" sz="1600" kern="1200" dirty="0" smtClean="0"/>
              <a:t>ERL 8 zu RDA 11.2.2.5.4</a:t>
            </a:r>
            <a:endParaRPr lang="de-DE" sz="1600" kern="1200" dirty="0"/>
          </a:p>
          <a:p>
            <a:pPr marL="0" indent="0">
              <a:buFont typeface="Verdana" pitchFamily="34" charset="0"/>
              <a:buNone/>
              <a:defRPr/>
            </a:pPr>
            <a:r>
              <a:rPr lang="de-DE" sz="1600" dirty="0" smtClean="0"/>
              <a:t>Bevorzugter Name (= </a:t>
            </a:r>
            <a:r>
              <a:rPr lang="de-DE" sz="1600" dirty="0"/>
              <a:t>gebräuchlicher </a:t>
            </a:r>
            <a:r>
              <a:rPr lang="de-DE" sz="1600" dirty="0" smtClean="0"/>
              <a:t>Name)</a:t>
            </a:r>
          </a:p>
          <a:p>
            <a:pPr>
              <a:buFont typeface="Arial" panose="020B0604020202020204" pitchFamily="34" charset="0"/>
              <a:buChar char="•"/>
              <a:defRPr/>
            </a:pPr>
            <a:r>
              <a:rPr lang="de-DE" sz="1600" dirty="0" smtClean="0"/>
              <a:t>die </a:t>
            </a:r>
            <a:r>
              <a:rPr lang="de-DE" sz="1600" b="1" dirty="0" smtClean="0"/>
              <a:t>normierte Form aus </a:t>
            </a:r>
            <a:r>
              <a:rPr lang="de-DE" sz="1600" dirty="0" smtClean="0"/>
              <a:t>der Gattungsbezeichnung </a:t>
            </a:r>
            <a:r>
              <a:rPr lang="de-DE" sz="1600" b="1" dirty="0" smtClean="0"/>
              <a:t>„Kloster“ </a:t>
            </a:r>
            <a:r>
              <a:rPr lang="de-DE" sz="1600" dirty="0" smtClean="0"/>
              <a:t>bzw. </a:t>
            </a:r>
            <a:r>
              <a:rPr lang="de-DE" sz="1600" b="1" dirty="0" smtClean="0"/>
              <a:t>„Stift“</a:t>
            </a:r>
            <a:r>
              <a:rPr lang="de-DE" sz="1600" dirty="0" smtClean="0"/>
              <a:t>;</a:t>
            </a:r>
            <a:r>
              <a:rPr lang="de-DE" sz="1600" b="1" dirty="0" smtClean="0"/>
              <a:t> </a:t>
            </a:r>
            <a:r>
              <a:rPr lang="de-DE" sz="1600" dirty="0" smtClean="0"/>
              <a:t>wenn mehrere Klöster bzw. Stifte an einem Ort sind, folgt das </a:t>
            </a:r>
            <a:r>
              <a:rPr lang="de-DE" sz="1600" b="1" dirty="0" smtClean="0"/>
              <a:t>Patrozinium</a:t>
            </a:r>
            <a:r>
              <a:rPr lang="de-DE" sz="1600" dirty="0" smtClean="0"/>
              <a:t>; im anderen Falle folgt sofort der </a:t>
            </a:r>
            <a:r>
              <a:rPr lang="de-DE" sz="1600" b="1" dirty="0" smtClean="0"/>
              <a:t>Ort</a:t>
            </a:r>
            <a:r>
              <a:rPr lang="de-DE" sz="1600" b="1" dirty="0"/>
              <a:t>.</a:t>
            </a:r>
            <a:r>
              <a:rPr lang="de-DE" sz="1600" dirty="0"/>
              <a:t> </a:t>
            </a:r>
            <a:r>
              <a:rPr lang="de-DE" sz="1600" i="1" dirty="0"/>
              <a:t>(keine Änderung zur GND-Praxis)</a:t>
            </a:r>
          </a:p>
          <a:p>
            <a:pPr>
              <a:buFont typeface="Arial" panose="020B0604020202020204" pitchFamily="34" charset="0"/>
              <a:buChar char="•"/>
              <a:defRPr/>
            </a:pPr>
            <a:endParaRPr lang="de-DE" sz="1600" dirty="0" smtClean="0"/>
          </a:p>
          <a:p>
            <a:pPr marL="0" indent="0">
              <a:buFont typeface="Verdana" pitchFamily="34" charset="0"/>
              <a:buNone/>
              <a:defRPr/>
            </a:pPr>
            <a:endParaRPr lang="de-DE" sz="1600" kern="1200" dirty="0">
              <a:latin typeface="Arial" charset="0"/>
            </a:endParaRPr>
          </a:p>
          <a:p>
            <a:pPr eaLnBrk="1" hangingPunct="1">
              <a:spcBef>
                <a:spcPct val="70000"/>
              </a:spcBef>
              <a:buFont typeface="Verdana" pitchFamily="34" charset="0"/>
              <a:buNone/>
              <a:defRPr/>
            </a:pPr>
            <a:endParaRPr lang="de-DE" altLang="de-DE" sz="1600" dirty="0" smtClean="0"/>
          </a:p>
        </p:txBody>
      </p:sp>
      <p:sp>
        <p:nvSpPr>
          <p:cNvPr id="18437" name="Textfeld 4"/>
          <p:cNvSpPr txBox="1">
            <a:spLocks noChangeArrowheads="1"/>
          </p:cNvSpPr>
          <p:nvPr/>
        </p:nvSpPr>
        <p:spPr bwMode="auto">
          <a:xfrm>
            <a:off x="251520" y="4149080"/>
            <a:ext cx="7872413" cy="1249363"/>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buFontTx/>
              <a:buNone/>
            </a:pPr>
            <a:r>
              <a:rPr lang="de-DE" altLang="de-DE" sz="1600" dirty="0">
                <a:solidFill>
                  <a:srgbClr val="000000"/>
                </a:solidFill>
              </a:rPr>
              <a:t>Stift Hameln</a:t>
            </a:r>
            <a:br>
              <a:rPr lang="de-DE" altLang="de-DE" sz="1600" dirty="0">
                <a:solidFill>
                  <a:srgbClr val="000000"/>
                </a:solidFill>
              </a:rPr>
            </a:br>
            <a:r>
              <a:rPr lang="de-DE" altLang="de-DE" sz="1600" dirty="0">
                <a:solidFill>
                  <a:srgbClr val="000000"/>
                </a:solidFill>
              </a:rPr>
              <a:t>Kloster </a:t>
            </a:r>
            <a:r>
              <a:rPr lang="de-DE" altLang="de-DE" sz="1600" dirty="0" err="1">
                <a:solidFill>
                  <a:srgbClr val="000000"/>
                </a:solidFill>
              </a:rPr>
              <a:t>Montecassino</a:t>
            </a:r>
            <a:endParaRPr lang="de-DE" altLang="de-DE" sz="1600" dirty="0">
              <a:solidFill>
                <a:srgbClr val="000000"/>
              </a:solidFill>
            </a:endParaRPr>
          </a:p>
          <a:p>
            <a:pPr eaLnBrk="1" hangingPunct="1">
              <a:lnSpc>
                <a:spcPct val="100000"/>
              </a:lnSpc>
              <a:buFontTx/>
              <a:buNone/>
            </a:pPr>
            <a:r>
              <a:rPr lang="de-DE" altLang="de-DE" sz="1600" dirty="0">
                <a:solidFill>
                  <a:srgbClr val="000000"/>
                </a:solidFill>
              </a:rPr>
              <a:t>Kloster Sankt </a:t>
            </a:r>
            <a:r>
              <a:rPr lang="de-DE" altLang="de-DE" sz="1600" dirty="0" err="1">
                <a:solidFill>
                  <a:srgbClr val="000000"/>
                </a:solidFill>
              </a:rPr>
              <a:t>Emmeram</a:t>
            </a:r>
            <a:r>
              <a:rPr lang="de-DE" altLang="de-DE" sz="1600" dirty="0">
                <a:solidFill>
                  <a:srgbClr val="000000"/>
                </a:solidFill>
              </a:rPr>
              <a:t> Regensburg</a:t>
            </a:r>
            <a:br>
              <a:rPr lang="de-DE" altLang="de-DE" sz="1600" dirty="0">
                <a:solidFill>
                  <a:srgbClr val="000000"/>
                </a:solidFill>
              </a:rPr>
            </a:br>
            <a:r>
              <a:rPr lang="de-DE" altLang="de-DE" sz="1600" dirty="0">
                <a:solidFill>
                  <a:srgbClr val="000000"/>
                </a:solidFill>
              </a:rPr>
              <a:t>Stift St. Stephan Mainz</a:t>
            </a:r>
          </a:p>
        </p:txBody>
      </p:sp>
      <p:sp>
        <p:nvSpPr>
          <p:cNvPr id="18438" name="Textfeld 5"/>
          <p:cNvSpPr txBox="1">
            <a:spLocks noChangeArrowheads="1"/>
          </p:cNvSpPr>
          <p:nvPr/>
        </p:nvSpPr>
        <p:spPr bwMode="auto">
          <a:xfrm>
            <a:off x="6875463" y="57324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solidFill>
                  <a:srgbClr val="000000"/>
                </a:solidFill>
              </a:rPr>
              <a:t>Vgl. EH-K-17</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363363" y="980728"/>
            <a:ext cx="7593013" cy="777875"/>
          </a:xfrm>
        </p:spPr>
        <p:txBody>
          <a:bodyPr/>
          <a:lstStyle/>
          <a:p>
            <a:pPr eaLnBrk="1" hangingPunct="1"/>
            <a:r>
              <a:rPr lang="de-DE" altLang="de-DE" sz="1800" dirty="0" smtClean="0"/>
              <a:t>Religiöse Würdenträger 		- 1</a:t>
            </a:r>
            <a:br>
              <a:rPr lang="de-DE" altLang="de-DE" sz="1800" dirty="0" smtClean="0"/>
            </a:br>
            <a:r>
              <a:rPr lang="de-DE" altLang="de-DE" sz="1800" dirty="0" smtClean="0"/>
              <a:t>Päpste, Bischöfe, Rabbis, Mullahs, Patriarchen usw.</a:t>
            </a:r>
            <a:br>
              <a:rPr lang="de-DE" altLang="de-DE" sz="1800" dirty="0" smtClean="0"/>
            </a:br>
            <a:endParaRPr lang="de-DE" altLang="de-DE" sz="1800" dirty="0" smtClean="0"/>
          </a:p>
        </p:txBody>
      </p:sp>
      <p:sp>
        <p:nvSpPr>
          <p:cNvPr id="19460" name="Rectangle 3"/>
          <p:cNvSpPr>
            <a:spLocks noGrp="1" noChangeArrowheads="1"/>
          </p:cNvSpPr>
          <p:nvPr>
            <p:ph type="body" idx="4294967295"/>
          </p:nvPr>
        </p:nvSpPr>
        <p:spPr>
          <a:xfrm>
            <a:off x="251520" y="2276475"/>
            <a:ext cx="7848600" cy="3455988"/>
          </a:xfrm>
        </p:spPr>
        <p:txBody>
          <a:bodyPr/>
          <a:lstStyle/>
          <a:p>
            <a:pPr marL="0" indent="0" eaLnBrk="1" hangingPunct="1">
              <a:spcBef>
                <a:spcPts val="600"/>
              </a:spcBef>
              <a:buFont typeface="Verdana" pitchFamily="34" charset="0"/>
              <a:buNone/>
            </a:pPr>
            <a:r>
              <a:rPr lang="de-DE" altLang="de-DE" sz="1600" dirty="0" smtClean="0"/>
              <a:t>RDA 11.2.2.26 und ERL</a:t>
            </a:r>
          </a:p>
          <a:p>
            <a:pPr marL="0" indent="0" eaLnBrk="1" hangingPunct="1">
              <a:spcBef>
                <a:spcPts val="600"/>
              </a:spcBef>
              <a:buFont typeface="Verdana" pitchFamily="34" charset="0"/>
              <a:buNone/>
            </a:pPr>
            <a:r>
              <a:rPr lang="de-DE" altLang="de-DE" sz="1600" dirty="0" smtClean="0"/>
              <a:t>Wenn ein </a:t>
            </a:r>
            <a:r>
              <a:rPr lang="de-DE" altLang="de-DE" sz="1600" b="1" dirty="0" smtClean="0"/>
              <a:t>religiöser Würdenträger </a:t>
            </a:r>
            <a:r>
              <a:rPr lang="de-DE" altLang="de-DE" sz="1600" dirty="0" smtClean="0"/>
              <a:t>(z. B. Bischof, Abt, Rabbi, Synodalpräsident, Mullah, Patriarch, Papst) in </a:t>
            </a:r>
            <a:r>
              <a:rPr lang="de-DE" altLang="de-DE" sz="1600" b="1" dirty="0" smtClean="0"/>
              <a:t>amtlicher Funktion Verfasser </a:t>
            </a:r>
            <a:r>
              <a:rPr lang="de-DE" altLang="de-DE" sz="1600" dirty="0" smtClean="0"/>
              <a:t>einer Veröffentlichung ist, wird er in der </a:t>
            </a:r>
            <a:r>
              <a:rPr lang="de-DE" altLang="de-DE" sz="1600" b="1" dirty="0" smtClean="0"/>
              <a:t>Formalerschließung</a:t>
            </a:r>
            <a:r>
              <a:rPr lang="de-DE" altLang="de-DE" sz="1600" dirty="0" smtClean="0"/>
              <a:t> unselbstständig als Organ der religiösen Körperschaft erfasst.  </a:t>
            </a:r>
            <a:r>
              <a:rPr lang="de-DE" altLang="de-DE" sz="1600" i="1" dirty="0" smtClean="0"/>
              <a:t>(Änderung zur GND-Praxis</a:t>
            </a:r>
            <a:r>
              <a:rPr lang="de-DE" altLang="de-DE" sz="1600" dirty="0" smtClean="0"/>
              <a:t>)</a:t>
            </a:r>
          </a:p>
          <a:p>
            <a:pPr marL="0" indent="0" eaLnBrk="1" hangingPunct="1">
              <a:spcBef>
                <a:spcPts val="600"/>
              </a:spcBef>
              <a:buFont typeface="Verdana" pitchFamily="34" charset="0"/>
              <a:buNone/>
            </a:pPr>
            <a:r>
              <a:rPr lang="de-DE" altLang="de-DE" sz="1600" dirty="0" smtClean="0"/>
              <a:t>Die </a:t>
            </a:r>
            <a:r>
              <a:rPr lang="de-DE" altLang="de-DE" sz="1600" b="1" dirty="0" smtClean="0"/>
              <a:t>Sacherschließung</a:t>
            </a:r>
            <a:r>
              <a:rPr lang="de-DE" altLang="de-DE" sz="1600" dirty="0" smtClean="0"/>
              <a:t> verwendet ausschließlich den Datensatz für die Person. </a:t>
            </a:r>
          </a:p>
        </p:txBody>
      </p:sp>
      <p:sp>
        <p:nvSpPr>
          <p:cNvPr id="7" name="Rectangle 3"/>
          <p:cNvSpPr txBox="1">
            <a:spLocks noChangeArrowheads="1"/>
          </p:cNvSpPr>
          <p:nvPr/>
        </p:nvSpPr>
        <p:spPr bwMode="auto">
          <a:xfrm>
            <a:off x="760413" y="5122863"/>
            <a:ext cx="7345362" cy="538162"/>
          </a:xfrm>
          <a:prstGeom prst="rect">
            <a:avLst/>
          </a:prstGeom>
          <a:solidFill>
            <a:srgbClr val="FEE190"/>
          </a:solidFill>
          <a:ln/>
        </p:spPr>
        <p:style>
          <a:lnRef idx="1">
            <a:schemeClr val="accent1"/>
          </a:lnRef>
          <a:fillRef idx="3">
            <a:schemeClr val="accent1"/>
          </a:fillRef>
          <a:effectRef idx="2">
            <a:schemeClr val="accent1"/>
          </a:effectRef>
          <a:fontRef idx="minor">
            <a:schemeClr val="lt1"/>
          </a:fontRef>
        </p:style>
        <p:txBody>
          <a:bodyPr wrap="none" lIns="0" tIns="0" rIns="0" bIns="0" anchor="ctr" anchorCtr="1"/>
          <a:lstStyle>
            <a:lvl1pPr marL="342900" indent="-342900" algn="l" rtl="0" eaLnBrk="0" fontAlgn="base" hangingPunct="0">
              <a:lnSpc>
                <a:spcPts val="2400"/>
              </a:lnSpc>
              <a:spcBef>
                <a:spcPts val="1680"/>
              </a:spcBef>
              <a:spcAft>
                <a:spcPct val="0"/>
              </a:spcAft>
              <a:buFont typeface="Verdana" pitchFamily="34" charset="0"/>
              <a:buChar char="–"/>
              <a:defRPr sz="2000">
                <a:solidFill>
                  <a:schemeClr val="tx1"/>
                </a:solidFill>
                <a:latin typeface="+mn-lt"/>
                <a:ea typeface="+mn-ea"/>
                <a:cs typeface="+mn-cs"/>
              </a:defRPr>
            </a:lvl1pPr>
            <a:lvl2pPr marL="742950" indent="-285750" algn="l" rtl="0" eaLnBrk="0" fontAlgn="base" hangingPunct="0">
              <a:lnSpc>
                <a:spcPts val="2000"/>
              </a:lnSpc>
              <a:spcBef>
                <a:spcPts val="300"/>
              </a:spcBef>
              <a:spcAft>
                <a:spcPct val="0"/>
              </a:spcAft>
              <a:buChar char="-"/>
              <a:defRPr sz="1600">
                <a:solidFill>
                  <a:schemeClr val="tx1"/>
                </a:solidFill>
                <a:latin typeface="+mn-lt"/>
                <a:cs typeface="+mn-cs"/>
              </a:defRPr>
            </a:lvl2pPr>
            <a:lvl3pPr marL="1143000" indent="-228600" algn="l" rtl="0" eaLnBrk="0" fontAlgn="base" hangingPunct="0">
              <a:lnSpc>
                <a:spcPts val="2000"/>
              </a:lnSpc>
              <a:spcBef>
                <a:spcPts val="300"/>
              </a:spcBef>
              <a:spcAft>
                <a:spcPct val="0"/>
              </a:spcAft>
              <a:buChar char="-"/>
              <a:defRPr sz="1600">
                <a:solidFill>
                  <a:schemeClr val="tx1"/>
                </a:solidFill>
                <a:latin typeface="+mn-lt"/>
                <a:cs typeface="+mn-cs"/>
              </a:defRPr>
            </a:lvl3pPr>
            <a:lvl4pPr marL="1600200" indent="-228600" algn="l" rtl="0" eaLnBrk="0" fontAlgn="base" hangingPunct="0">
              <a:lnSpc>
                <a:spcPts val="2000"/>
              </a:lnSpc>
              <a:spcBef>
                <a:spcPts val="300"/>
              </a:spcBef>
              <a:spcAft>
                <a:spcPct val="0"/>
              </a:spcAft>
              <a:buChar char="-"/>
              <a:defRPr sz="1600">
                <a:solidFill>
                  <a:schemeClr val="tx1"/>
                </a:solidFill>
                <a:latin typeface="+mn-lt"/>
                <a:cs typeface="+mn-cs"/>
              </a:defRPr>
            </a:lvl4pPr>
            <a:lvl5pPr marL="2057400" indent="-228600" algn="l" rtl="0" eaLnBrk="0" fontAlgn="base" hangingPunct="0">
              <a:lnSpc>
                <a:spcPts val="2000"/>
              </a:lnSpc>
              <a:spcBef>
                <a:spcPts val="300"/>
              </a:spcBef>
              <a:spcAft>
                <a:spcPct val="0"/>
              </a:spcAft>
              <a:buChar char="-"/>
              <a:defRPr sz="1600">
                <a:solidFill>
                  <a:schemeClr val="tx1"/>
                </a:solidFill>
                <a:latin typeface="+mn-lt"/>
                <a:cs typeface="+mn-cs"/>
              </a:defRPr>
            </a:lvl5pPr>
            <a:lvl6pPr marL="2514600" indent="-228600" algn="l" rtl="0" eaLnBrk="1" fontAlgn="base" hangingPunct="1">
              <a:lnSpc>
                <a:spcPts val="2400"/>
              </a:lnSpc>
              <a:spcBef>
                <a:spcPct val="20000"/>
              </a:spcBef>
              <a:spcAft>
                <a:spcPct val="0"/>
              </a:spcAft>
              <a:buChar char="-"/>
              <a:defRPr sz="1600">
                <a:solidFill>
                  <a:schemeClr val="tx1"/>
                </a:solidFill>
                <a:latin typeface="+mn-lt"/>
                <a:cs typeface="+mn-cs"/>
              </a:defRPr>
            </a:lvl6pPr>
            <a:lvl7pPr marL="2971800" indent="-228600" algn="l" rtl="0" eaLnBrk="1" fontAlgn="base" hangingPunct="1">
              <a:lnSpc>
                <a:spcPts val="2400"/>
              </a:lnSpc>
              <a:spcBef>
                <a:spcPct val="20000"/>
              </a:spcBef>
              <a:spcAft>
                <a:spcPct val="0"/>
              </a:spcAft>
              <a:buChar char="-"/>
              <a:defRPr sz="1600">
                <a:solidFill>
                  <a:schemeClr val="tx1"/>
                </a:solidFill>
                <a:latin typeface="+mn-lt"/>
                <a:cs typeface="+mn-cs"/>
              </a:defRPr>
            </a:lvl7pPr>
            <a:lvl8pPr marL="3429000" indent="-228600" algn="l" rtl="0" eaLnBrk="1" fontAlgn="base" hangingPunct="1">
              <a:lnSpc>
                <a:spcPts val="2400"/>
              </a:lnSpc>
              <a:spcBef>
                <a:spcPct val="20000"/>
              </a:spcBef>
              <a:spcAft>
                <a:spcPct val="0"/>
              </a:spcAft>
              <a:buChar char="-"/>
              <a:defRPr sz="1600">
                <a:solidFill>
                  <a:schemeClr val="tx1"/>
                </a:solidFill>
                <a:latin typeface="+mn-lt"/>
                <a:cs typeface="+mn-cs"/>
              </a:defRPr>
            </a:lvl8pPr>
            <a:lvl9pPr marL="3886200" indent="-228600" algn="l" rtl="0" eaLnBrk="1" fontAlgn="base" hangingPunct="1">
              <a:lnSpc>
                <a:spcPts val="2400"/>
              </a:lnSpc>
              <a:spcBef>
                <a:spcPct val="20000"/>
              </a:spcBef>
              <a:spcAft>
                <a:spcPct val="0"/>
              </a:spcAft>
              <a:buChar char="-"/>
              <a:defRPr sz="1600">
                <a:solidFill>
                  <a:schemeClr val="tx1"/>
                </a:solidFill>
                <a:latin typeface="+mn-lt"/>
                <a:cs typeface="+mn-cs"/>
              </a:defRPr>
            </a:lvl9pPr>
          </a:lstStyle>
          <a:p>
            <a:pPr marL="0" indent="0" eaLnBrk="1" hangingPunct="1">
              <a:spcBef>
                <a:spcPct val="70000"/>
              </a:spcBef>
              <a:buFont typeface="Verdana" pitchFamily="34" charset="0"/>
              <a:buNone/>
              <a:defRPr/>
            </a:pPr>
            <a:r>
              <a:rPr lang="de-DE" altLang="de-DE" sz="1600" dirty="0" smtClean="0"/>
              <a:t>Diese </a:t>
            </a:r>
            <a:r>
              <a:rPr lang="de-DE" altLang="de-DE" sz="1600" dirty="0"/>
              <a:t>Regelung gilt erst ab dem Vollumstieg 2015</a:t>
            </a:r>
          </a:p>
        </p:txBody>
      </p:sp>
      <p:sp>
        <p:nvSpPr>
          <p:cNvPr id="19463" name="Textfeld 5"/>
          <p:cNvSpPr txBox="1">
            <a:spLocks noChangeArrowheads="1"/>
          </p:cNvSpPr>
          <p:nvPr/>
        </p:nvSpPr>
        <p:spPr bwMode="auto">
          <a:xfrm>
            <a:off x="6875463" y="5938838"/>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solidFill>
                  <a:srgbClr val="000000"/>
                </a:solidFill>
              </a:rPr>
              <a:t>Vgl. EH-K-13</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Grp="1" noChangeArrowheads="1"/>
          </p:cNvSpPr>
          <p:nvPr>
            <p:ph type="body" idx="4294967295"/>
          </p:nvPr>
        </p:nvSpPr>
        <p:spPr>
          <a:xfrm>
            <a:off x="251520" y="1987004"/>
            <a:ext cx="7848600" cy="4178300"/>
          </a:xfrm>
        </p:spPr>
        <p:txBody>
          <a:bodyPr/>
          <a:lstStyle/>
          <a:p>
            <a:pPr marL="0" indent="0">
              <a:lnSpc>
                <a:spcPct val="100000"/>
              </a:lnSpc>
              <a:spcBef>
                <a:spcPts val="0"/>
              </a:spcBef>
              <a:buFont typeface="Verdana" pitchFamily="34" charset="0"/>
              <a:buNone/>
              <a:defRPr/>
            </a:pPr>
            <a:r>
              <a:rPr lang="de-DE" sz="1600" dirty="0" smtClean="0"/>
              <a:t>Erfassung </a:t>
            </a:r>
          </a:p>
          <a:p>
            <a:pPr>
              <a:lnSpc>
                <a:spcPct val="100000"/>
              </a:lnSpc>
              <a:spcBef>
                <a:spcPts val="0"/>
              </a:spcBef>
              <a:buFont typeface="Arial" panose="020B0604020202020204" pitchFamily="34" charset="0"/>
              <a:buChar char="•"/>
              <a:defRPr/>
            </a:pPr>
            <a:r>
              <a:rPr lang="de-DE" sz="1600" dirty="0"/>
              <a:t>d</a:t>
            </a:r>
            <a:r>
              <a:rPr lang="de-DE" sz="1600" dirty="0" smtClean="0"/>
              <a:t>er zusammenfassenden </a:t>
            </a:r>
            <a:r>
              <a:rPr lang="de-DE" sz="1600" dirty="0"/>
              <a:t>Angabe der </a:t>
            </a:r>
            <a:r>
              <a:rPr lang="de-DE" sz="1600" b="1" dirty="0"/>
              <a:t>Jahre der Amtszeit </a:t>
            </a:r>
            <a:endParaRPr lang="de-DE" sz="1600" b="1" dirty="0" smtClean="0"/>
          </a:p>
          <a:p>
            <a:pPr>
              <a:lnSpc>
                <a:spcPct val="100000"/>
              </a:lnSpc>
              <a:spcBef>
                <a:spcPts val="0"/>
              </a:spcBef>
              <a:buFont typeface="Arial" panose="020B0604020202020204" pitchFamily="34" charset="0"/>
              <a:buChar char="•"/>
              <a:defRPr/>
            </a:pPr>
            <a:r>
              <a:rPr lang="de-DE" sz="1600" dirty="0"/>
              <a:t>d</a:t>
            </a:r>
            <a:r>
              <a:rPr lang="de-DE" sz="1600" dirty="0" smtClean="0"/>
              <a:t>es </a:t>
            </a:r>
            <a:r>
              <a:rPr lang="de-DE" sz="1600" b="1" dirty="0" smtClean="0"/>
              <a:t>Namens </a:t>
            </a:r>
            <a:r>
              <a:rPr lang="de-DE" sz="1600" b="1" dirty="0"/>
              <a:t>der Person in Kurzform </a:t>
            </a:r>
            <a:r>
              <a:rPr lang="de-DE" sz="1600" dirty="0"/>
              <a:t>und in der Sprache des bevorzugten Namens dieser Person </a:t>
            </a:r>
            <a:r>
              <a:rPr lang="de-DE" sz="1600" dirty="0" smtClean="0"/>
              <a:t>(Päpste: gemäß der Form nach RDA 9.2.2.18)</a:t>
            </a:r>
          </a:p>
          <a:p>
            <a:pPr marL="0" indent="0">
              <a:lnSpc>
                <a:spcPct val="100000"/>
              </a:lnSpc>
              <a:spcBef>
                <a:spcPts val="0"/>
              </a:spcBef>
              <a:buFont typeface="Verdana" pitchFamily="34" charset="0"/>
              <a:buNone/>
              <a:defRPr/>
            </a:pPr>
            <a:r>
              <a:rPr lang="de-DE" sz="1600" dirty="0"/>
              <a:t>-&gt; </a:t>
            </a:r>
            <a:r>
              <a:rPr lang="de-DE" sz="1600" dirty="0" smtClean="0"/>
              <a:t>Beide Elemente: Trennung durch Spatium</a:t>
            </a:r>
            <a:r>
              <a:rPr lang="de-DE" sz="1600" dirty="0"/>
              <a:t>, Doppelpunkt, </a:t>
            </a:r>
            <a:r>
              <a:rPr lang="de-DE" sz="1600" dirty="0" smtClean="0"/>
              <a:t>Spatium</a:t>
            </a:r>
            <a:br>
              <a:rPr lang="de-DE" sz="1600" dirty="0" smtClean="0"/>
            </a:br>
            <a:r>
              <a:rPr lang="de-DE" sz="1600" dirty="0" smtClean="0"/>
              <a:t>-&gt; Anzeige gemäß RDA: in runden Klammern</a:t>
            </a:r>
            <a:endParaRPr lang="de-DE" sz="1600" dirty="0"/>
          </a:p>
          <a:p>
            <a:pPr marL="0" indent="0" eaLnBrk="1" hangingPunct="1">
              <a:spcBef>
                <a:spcPct val="70000"/>
              </a:spcBef>
              <a:buFont typeface="Verdana" pitchFamily="34" charset="0"/>
              <a:buNone/>
              <a:defRPr/>
            </a:pPr>
            <a:endParaRPr lang="de-DE" altLang="de-DE" sz="1600" i="1" dirty="0" smtClean="0"/>
          </a:p>
          <a:p>
            <a:pPr marL="0" indent="0" eaLnBrk="1" hangingPunct="1">
              <a:spcBef>
                <a:spcPct val="70000"/>
              </a:spcBef>
              <a:buFont typeface="Verdana" pitchFamily="34" charset="0"/>
              <a:buNone/>
              <a:defRPr/>
            </a:pPr>
            <a:endParaRPr lang="de-DE" altLang="de-DE" sz="1600" i="1" dirty="0" smtClean="0"/>
          </a:p>
          <a:p>
            <a:pPr marL="0" indent="0" eaLnBrk="1" hangingPunct="1">
              <a:lnSpc>
                <a:spcPts val="1000"/>
              </a:lnSpc>
              <a:spcBef>
                <a:spcPct val="70000"/>
              </a:spcBef>
              <a:buFont typeface="Verdana" pitchFamily="34" charset="0"/>
              <a:buNone/>
              <a:defRPr/>
            </a:pPr>
            <a:r>
              <a:rPr lang="de-DE" altLang="de-DE" sz="1600" dirty="0" smtClean="0"/>
              <a:t>	</a:t>
            </a:r>
          </a:p>
          <a:p>
            <a:pPr marL="0" indent="0" eaLnBrk="1" hangingPunct="1">
              <a:spcBef>
                <a:spcPct val="70000"/>
              </a:spcBef>
              <a:buFont typeface="Verdana" pitchFamily="34" charset="0"/>
              <a:buNone/>
              <a:defRPr/>
            </a:pPr>
            <a:endParaRPr lang="de-DE" altLang="de-DE" sz="1600" dirty="0" smtClean="0"/>
          </a:p>
          <a:p>
            <a:pPr marL="0" indent="0" eaLnBrk="1" hangingPunct="1">
              <a:spcBef>
                <a:spcPct val="70000"/>
              </a:spcBef>
              <a:buFont typeface="Verdana" pitchFamily="34" charset="0"/>
              <a:buNone/>
              <a:defRPr/>
            </a:pPr>
            <a:endParaRPr lang="de-DE" altLang="de-DE" sz="1600" dirty="0" smtClean="0"/>
          </a:p>
        </p:txBody>
      </p:sp>
      <p:sp>
        <p:nvSpPr>
          <p:cNvPr id="20484" name="Textfeld 4"/>
          <p:cNvSpPr txBox="1">
            <a:spLocks noChangeArrowheads="1"/>
          </p:cNvSpPr>
          <p:nvPr/>
        </p:nvSpPr>
        <p:spPr bwMode="auto">
          <a:xfrm>
            <a:off x="251520" y="3949562"/>
            <a:ext cx="7488237" cy="523875"/>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 typeface="Verdana" pitchFamily="34" charset="0"/>
              <a:buNone/>
            </a:pPr>
            <a:r>
              <a:rPr lang="de-DE" altLang="de-DE" sz="1400" dirty="0" smtClean="0"/>
              <a:t>Katholische Kirche. Papst (1978-2005 : Johannes Paul II.)</a:t>
            </a:r>
          </a:p>
          <a:p>
            <a:pPr eaLnBrk="1" hangingPunct="1">
              <a:lnSpc>
                <a:spcPct val="100000"/>
              </a:lnSpc>
              <a:spcBef>
                <a:spcPct val="0"/>
              </a:spcBef>
              <a:buFontTx/>
              <a:buNone/>
            </a:pPr>
            <a:r>
              <a:rPr lang="de-DE" altLang="de-DE" sz="1400" dirty="0" smtClean="0"/>
              <a:t>Evangelische </a:t>
            </a:r>
            <a:r>
              <a:rPr lang="de-DE" altLang="de-DE" sz="1400" dirty="0"/>
              <a:t>Kirche in Deutschland. Rat (2003-2009 : Huber</a:t>
            </a:r>
            <a:r>
              <a:rPr lang="de-DE" altLang="de-DE" sz="1400" dirty="0" smtClean="0"/>
              <a:t>)</a:t>
            </a:r>
            <a:endParaRPr lang="de-DE" altLang="de-DE" sz="1400" dirty="0"/>
          </a:p>
        </p:txBody>
      </p:sp>
      <p:sp>
        <p:nvSpPr>
          <p:cNvPr id="8" name="Rectangle 2"/>
          <p:cNvSpPr txBox="1">
            <a:spLocks noChangeArrowheads="1"/>
          </p:cNvSpPr>
          <p:nvPr/>
        </p:nvSpPr>
        <p:spPr bwMode="auto">
          <a:xfrm>
            <a:off x="435371" y="994941"/>
            <a:ext cx="7593013"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lnSpc>
                <a:spcPts val="3000"/>
              </a:lnSpc>
              <a:spcBef>
                <a:spcPct val="0"/>
              </a:spcBef>
              <a:spcAft>
                <a:spcPct val="0"/>
              </a:spcAft>
              <a:defRPr sz="2600" b="1">
                <a:solidFill>
                  <a:schemeClr val="tx2"/>
                </a:solidFill>
                <a:latin typeface="+mj-lt"/>
                <a:ea typeface="+mj-ea"/>
                <a:cs typeface="+mj-cs"/>
              </a:defRPr>
            </a:lvl1pPr>
            <a:lvl2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2pPr>
            <a:lvl3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3pPr>
            <a:lvl4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4pPr>
            <a:lvl5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5pPr>
            <a:lvl6pPr marL="457200" algn="l" rtl="0" eaLnBrk="1" fontAlgn="base" hangingPunct="1">
              <a:spcBef>
                <a:spcPct val="0"/>
              </a:spcBef>
              <a:spcAft>
                <a:spcPct val="0"/>
              </a:spcAft>
              <a:defRPr sz="2600" b="1">
                <a:solidFill>
                  <a:schemeClr val="tx2"/>
                </a:solidFill>
                <a:latin typeface="Verdana" pitchFamily="34" charset="0"/>
                <a:cs typeface="Arial" charset="0"/>
              </a:defRPr>
            </a:lvl6pPr>
            <a:lvl7pPr marL="914400" algn="l" rtl="0" eaLnBrk="1" fontAlgn="base" hangingPunct="1">
              <a:spcBef>
                <a:spcPct val="0"/>
              </a:spcBef>
              <a:spcAft>
                <a:spcPct val="0"/>
              </a:spcAft>
              <a:defRPr sz="2600" b="1">
                <a:solidFill>
                  <a:schemeClr val="tx2"/>
                </a:solidFill>
                <a:latin typeface="Verdana" pitchFamily="34" charset="0"/>
                <a:cs typeface="Arial" charset="0"/>
              </a:defRPr>
            </a:lvl7pPr>
            <a:lvl8pPr marL="1371600" algn="l" rtl="0" eaLnBrk="1" fontAlgn="base" hangingPunct="1">
              <a:spcBef>
                <a:spcPct val="0"/>
              </a:spcBef>
              <a:spcAft>
                <a:spcPct val="0"/>
              </a:spcAft>
              <a:defRPr sz="2600" b="1">
                <a:solidFill>
                  <a:schemeClr val="tx2"/>
                </a:solidFill>
                <a:latin typeface="Verdana" pitchFamily="34" charset="0"/>
                <a:cs typeface="Arial" charset="0"/>
              </a:defRPr>
            </a:lvl8pPr>
            <a:lvl9pPr marL="1828800" algn="l" rtl="0" eaLnBrk="1" fontAlgn="base" hangingPunct="1">
              <a:spcBef>
                <a:spcPct val="0"/>
              </a:spcBef>
              <a:spcAft>
                <a:spcPct val="0"/>
              </a:spcAft>
              <a:defRPr sz="2600" b="1">
                <a:solidFill>
                  <a:schemeClr val="tx2"/>
                </a:solidFill>
                <a:latin typeface="Verdana" pitchFamily="34" charset="0"/>
                <a:cs typeface="Arial" charset="0"/>
              </a:defRPr>
            </a:lvl9pPr>
          </a:lstStyle>
          <a:p>
            <a:pPr eaLnBrk="1" hangingPunct="1">
              <a:defRPr/>
            </a:pPr>
            <a:r>
              <a:rPr lang="de-DE" sz="1800" dirty="0" smtClean="0"/>
              <a:t>Religiöse </a:t>
            </a:r>
            <a:r>
              <a:rPr lang="de-DE" sz="1800" dirty="0"/>
              <a:t>Würdenträger </a:t>
            </a:r>
            <a:r>
              <a:rPr lang="de-DE" sz="1800" dirty="0" smtClean="0"/>
              <a:t>		- 2</a:t>
            </a:r>
            <a:r>
              <a:rPr lang="de-DE" sz="1800" dirty="0"/>
              <a:t/>
            </a:r>
            <a:br>
              <a:rPr lang="de-DE" sz="1800" dirty="0"/>
            </a:br>
            <a:r>
              <a:rPr lang="de-DE" sz="1800" dirty="0" smtClean="0"/>
              <a:t>Päpste, Bischöfe</a:t>
            </a:r>
            <a:r>
              <a:rPr lang="de-DE" sz="1800" dirty="0"/>
              <a:t>, Rabbis, Mullahs, Patriarchen </a:t>
            </a:r>
            <a:r>
              <a:rPr lang="de-DE" sz="1800" dirty="0" smtClean="0"/>
              <a:t>usw.</a:t>
            </a:r>
            <a:endParaRPr lang="de-DE" altLang="de-DE" sz="1800" kern="0" dirty="0" smtClean="0"/>
          </a:p>
        </p:txBody>
      </p:sp>
      <p:sp>
        <p:nvSpPr>
          <p:cNvPr id="7" name="Rectangle 3"/>
          <p:cNvSpPr txBox="1">
            <a:spLocks noChangeArrowheads="1"/>
          </p:cNvSpPr>
          <p:nvPr/>
        </p:nvSpPr>
        <p:spPr bwMode="auto">
          <a:xfrm>
            <a:off x="611188" y="5013176"/>
            <a:ext cx="7345362" cy="538162"/>
          </a:xfrm>
          <a:prstGeom prst="rect">
            <a:avLst/>
          </a:prstGeom>
          <a:solidFill>
            <a:srgbClr val="FEE190"/>
          </a:solidFill>
          <a:ln/>
        </p:spPr>
        <p:style>
          <a:lnRef idx="1">
            <a:schemeClr val="accent1"/>
          </a:lnRef>
          <a:fillRef idx="3">
            <a:schemeClr val="accent1"/>
          </a:fillRef>
          <a:effectRef idx="2">
            <a:schemeClr val="accent1"/>
          </a:effectRef>
          <a:fontRef idx="minor">
            <a:schemeClr val="lt1"/>
          </a:fontRef>
        </p:style>
        <p:txBody>
          <a:bodyPr wrap="none" lIns="0" tIns="0" rIns="0" bIns="0" anchor="ctr" anchorCtr="1"/>
          <a:lstStyle>
            <a:lvl1pPr marL="342900" indent="-342900" algn="l" rtl="0" eaLnBrk="0" fontAlgn="base" hangingPunct="0">
              <a:lnSpc>
                <a:spcPts val="2400"/>
              </a:lnSpc>
              <a:spcBef>
                <a:spcPts val="1680"/>
              </a:spcBef>
              <a:spcAft>
                <a:spcPct val="0"/>
              </a:spcAft>
              <a:buFont typeface="Verdana" pitchFamily="34" charset="0"/>
              <a:buChar char="–"/>
              <a:defRPr sz="2000">
                <a:solidFill>
                  <a:schemeClr val="tx1"/>
                </a:solidFill>
                <a:latin typeface="+mn-lt"/>
                <a:ea typeface="+mn-ea"/>
                <a:cs typeface="+mn-cs"/>
              </a:defRPr>
            </a:lvl1pPr>
            <a:lvl2pPr marL="742950" indent="-285750" algn="l" rtl="0" eaLnBrk="0" fontAlgn="base" hangingPunct="0">
              <a:lnSpc>
                <a:spcPts val="2000"/>
              </a:lnSpc>
              <a:spcBef>
                <a:spcPts val="300"/>
              </a:spcBef>
              <a:spcAft>
                <a:spcPct val="0"/>
              </a:spcAft>
              <a:buChar char="-"/>
              <a:defRPr sz="1600">
                <a:solidFill>
                  <a:schemeClr val="tx1"/>
                </a:solidFill>
                <a:latin typeface="+mn-lt"/>
                <a:cs typeface="+mn-cs"/>
              </a:defRPr>
            </a:lvl2pPr>
            <a:lvl3pPr marL="1143000" indent="-228600" algn="l" rtl="0" eaLnBrk="0" fontAlgn="base" hangingPunct="0">
              <a:lnSpc>
                <a:spcPts val="2000"/>
              </a:lnSpc>
              <a:spcBef>
                <a:spcPts val="300"/>
              </a:spcBef>
              <a:spcAft>
                <a:spcPct val="0"/>
              </a:spcAft>
              <a:buChar char="-"/>
              <a:defRPr sz="1600">
                <a:solidFill>
                  <a:schemeClr val="tx1"/>
                </a:solidFill>
                <a:latin typeface="+mn-lt"/>
                <a:cs typeface="+mn-cs"/>
              </a:defRPr>
            </a:lvl3pPr>
            <a:lvl4pPr marL="1600200" indent="-228600" algn="l" rtl="0" eaLnBrk="0" fontAlgn="base" hangingPunct="0">
              <a:lnSpc>
                <a:spcPts val="2000"/>
              </a:lnSpc>
              <a:spcBef>
                <a:spcPts val="300"/>
              </a:spcBef>
              <a:spcAft>
                <a:spcPct val="0"/>
              </a:spcAft>
              <a:buChar char="-"/>
              <a:defRPr sz="1600">
                <a:solidFill>
                  <a:schemeClr val="tx1"/>
                </a:solidFill>
                <a:latin typeface="+mn-lt"/>
                <a:cs typeface="+mn-cs"/>
              </a:defRPr>
            </a:lvl4pPr>
            <a:lvl5pPr marL="2057400" indent="-228600" algn="l" rtl="0" eaLnBrk="0" fontAlgn="base" hangingPunct="0">
              <a:lnSpc>
                <a:spcPts val="2000"/>
              </a:lnSpc>
              <a:spcBef>
                <a:spcPts val="300"/>
              </a:spcBef>
              <a:spcAft>
                <a:spcPct val="0"/>
              </a:spcAft>
              <a:buChar char="-"/>
              <a:defRPr sz="1600">
                <a:solidFill>
                  <a:schemeClr val="tx1"/>
                </a:solidFill>
                <a:latin typeface="+mn-lt"/>
                <a:cs typeface="+mn-cs"/>
              </a:defRPr>
            </a:lvl5pPr>
            <a:lvl6pPr marL="2514600" indent="-228600" algn="l" rtl="0" eaLnBrk="1" fontAlgn="base" hangingPunct="1">
              <a:lnSpc>
                <a:spcPts val="2400"/>
              </a:lnSpc>
              <a:spcBef>
                <a:spcPct val="20000"/>
              </a:spcBef>
              <a:spcAft>
                <a:spcPct val="0"/>
              </a:spcAft>
              <a:buChar char="-"/>
              <a:defRPr sz="1600">
                <a:solidFill>
                  <a:schemeClr val="tx1"/>
                </a:solidFill>
                <a:latin typeface="+mn-lt"/>
                <a:cs typeface="+mn-cs"/>
              </a:defRPr>
            </a:lvl6pPr>
            <a:lvl7pPr marL="2971800" indent="-228600" algn="l" rtl="0" eaLnBrk="1" fontAlgn="base" hangingPunct="1">
              <a:lnSpc>
                <a:spcPts val="2400"/>
              </a:lnSpc>
              <a:spcBef>
                <a:spcPct val="20000"/>
              </a:spcBef>
              <a:spcAft>
                <a:spcPct val="0"/>
              </a:spcAft>
              <a:buChar char="-"/>
              <a:defRPr sz="1600">
                <a:solidFill>
                  <a:schemeClr val="tx1"/>
                </a:solidFill>
                <a:latin typeface="+mn-lt"/>
                <a:cs typeface="+mn-cs"/>
              </a:defRPr>
            </a:lvl7pPr>
            <a:lvl8pPr marL="3429000" indent="-228600" algn="l" rtl="0" eaLnBrk="1" fontAlgn="base" hangingPunct="1">
              <a:lnSpc>
                <a:spcPts val="2400"/>
              </a:lnSpc>
              <a:spcBef>
                <a:spcPct val="20000"/>
              </a:spcBef>
              <a:spcAft>
                <a:spcPct val="0"/>
              </a:spcAft>
              <a:buChar char="-"/>
              <a:defRPr sz="1600">
                <a:solidFill>
                  <a:schemeClr val="tx1"/>
                </a:solidFill>
                <a:latin typeface="+mn-lt"/>
                <a:cs typeface="+mn-cs"/>
              </a:defRPr>
            </a:lvl8pPr>
            <a:lvl9pPr marL="3886200" indent="-228600" algn="l" rtl="0" eaLnBrk="1" fontAlgn="base" hangingPunct="1">
              <a:lnSpc>
                <a:spcPts val="2400"/>
              </a:lnSpc>
              <a:spcBef>
                <a:spcPct val="20000"/>
              </a:spcBef>
              <a:spcAft>
                <a:spcPct val="0"/>
              </a:spcAft>
              <a:buChar char="-"/>
              <a:defRPr sz="1600">
                <a:solidFill>
                  <a:schemeClr val="tx1"/>
                </a:solidFill>
                <a:latin typeface="+mn-lt"/>
                <a:cs typeface="+mn-cs"/>
              </a:defRPr>
            </a:lvl9pPr>
          </a:lstStyle>
          <a:p>
            <a:pPr marL="0" indent="0" eaLnBrk="1" hangingPunct="1">
              <a:spcBef>
                <a:spcPct val="70000"/>
              </a:spcBef>
              <a:buFont typeface="Verdana" pitchFamily="34" charset="0"/>
              <a:buNone/>
              <a:defRPr/>
            </a:pPr>
            <a:r>
              <a:rPr lang="de-DE" altLang="de-DE" sz="1600" dirty="0" smtClean="0"/>
              <a:t>Diese </a:t>
            </a:r>
            <a:r>
              <a:rPr lang="de-DE" altLang="de-DE" sz="1600" dirty="0"/>
              <a:t>Regelung gilt erst ab dem Vollumstieg 2015</a:t>
            </a:r>
          </a:p>
        </p:txBody>
      </p:sp>
      <p:sp>
        <p:nvSpPr>
          <p:cNvPr id="20488" name="Textfeld 5"/>
          <p:cNvSpPr txBox="1">
            <a:spLocks noChangeArrowheads="1"/>
          </p:cNvSpPr>
          <p:nvPr/>
        </p:nvSpPr>
        <p:spPr bwMode="auto">
          <a:xfrm>
            <a:off x="6875463" y="5938838"/>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solidFill>
                  <a:srgbClr val="000000"/>
                </a:solidFill>
              </a:rPr>
              <a:t>Vgl. EH-K-13</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363363" y="980728"/>
            <a:ext cx="7593013" cy="777875"/>
          </a:xfrm>
        </p:spPr>
        <p:txBody>
          <a:bodyPr/>
          <a:lstStyle/>
          <a:p>
            <a:pPr eaLnBrk="1" hangingPunct="1"/>
            <a:r>
              <a:rPr lang="de-DE" altLang="de-DE" sz="1800" dirty="0" smtClean="0"/>
              <a:t>Religiöse Würdenträger 		- 3</a:t>
            </a:r>
            <a:br>
              <a:rPr lang="de-DE" altLang="de-DE" sz="1800" dirty="0" smtClean="0"/>
            </a:br>
            <a:r>
              <a:rPr lang="de-DE" altLang="de-DE" sz="1800" dirty="0" smtClean="0"/>
              <a:t>Päpste, Bischöfe, Rabbis, Mullahs, Patriarchen usw.</a:t>
            </a:r>
            <a:br>
              <a:rPr lang="de-DE" altLang="de-DE" sz="1800" dirty="0" smtClean="0"/>
            </a:br>
            <a:r>
              <a:rPr lang="de-DE" altLang="de-DE" sz="1800" dirty="0" smtClean="0"/>
              <a:t/>
            </a:r>
            <a:br>
              <a:rPr lang="de-DE" altLang="de-DE" sz="1800" dirty="0" smtClean="0"/>
            </a:br>
            <a:endParaRPr lang="de-DE" altLang="de-DE" sz="1800" dirty="0" smtClean="0"/>
          </a:p>
        </p:txBody>
      </p:sp>
      <p:sp>
        <p:nvSpPr>
          <p:cNvPr id="21508" name="Rectangle 3"/>
          <p:cNvSpPr>
            <a:spLocks noGrp="1" noChangeArrowheads="1"/>
          </p:cNvSpPr>
          <p:nvPr>
            <p:ph type="body" idx="4294967295"/>
          </p:nvPr>
        </p:nvSpPr>
        <p:spPr>
          <a:xfrm>
            <a:off x="251520" y="2131913"/>
            <a:ext cx="7593013" cy="3889375"/>
          </a:xfrm>
        </p:spPr>
        <p:txBody>
          <a:bodyPr/>
          <a:lstStyle/>
          <a:p>
            <a:pPr marL="0" indent="0" eaLnBrk="1" hangingPunct="1">
              <a:lnSpc>
                <a:spcPct val="100000"/>
              </a:lnSpc>
              <a:spcBef>
                <a:spcPct val="0"/>
              </a:spcBef>
              <a:buFont typeface="Verdana" pitchFamily="34" charset="0"/>
              <a:buNone/>
            </a:pPr>
            <a:r>
              <a:rPr lang="de-DE" altLang="de-DE" sz="1600" dirty="0" smtClean="0"/>
              <a:t>Beispiele:</a:t>
            </a:r>
          </a:p>
          <a:p>
            <a:pPr marL="0" indent="0" eaLnBrk="1" hangingPunct="1">
              <a:lnSpc>
                <a:spcPct val="100000"/>
              </a:lnSpc>
              <a:spcBef>
                <a:spcPct val="0"/>
              </a:spcBef>
              <a:buFont typeface="Verdana" pitchFamily="34" charset="0"/>
              <a:buNone/>
            </a:pPr>
            <a:r>
              <a:rPr lang="de-DE" altLang="de-DE" sz="1600" i="1" dirty="0" smtClean="0"/>
              <a:t>Formalerschließung</a:t>
            </a:r>
          </a:p>
          <a:p>
            <a:pPr marL="0" indent="0" eaLnBrk="1" hangingPunct="1">
              <a:lnSpc>
                <a:spcPct val="100000"/>
              </a:lnSpc>
              <a:spcBef>
                <a:spcPct val="0"/>
              </a:spcBef>
              <a:buFont typeface="Verdana" pitchFamily="34" charset="0"/>
              <a:buNone/>
            </a:pPr>
            <a:endParaRPr lang="de-DE" altLang="de-DE" sz="1600" dirty="0" smtClean="0"/>
          </a:p>
          <a:p>
            <a:pPr marL="0" indent="0" eaLnBrk="1" hangingPunct="1">
              <a:lnSpc>
                <a:spcPct val="100000"/>
              </a:lnSpc>
              <a:spcBef>
                <a:spcPct val="0"/>
              </a:spcBef>
              <a:buFont typeface="Verdana" pitchFamily="34" charset="0"/>
              <a:buNone/>
            </a:pPr>
            <a:r>
              <a:rPr lang="de-DE" altLang="de-DE" sz="1600" dirty="0" smtClean="0"/>
              <a:t>Katholische Kirche. Papst (2005-2013 : Benedikt XVI.)</a:t>
            </a:r>
          </a:p>
          <a:p>
            <a:pPr marL="0" indent="0" eaLnBrk="1" hangingPunct="1">
              <a:lnSpc>
                <a:spcPct val="100000"/>
              </a:lnSpc>
              <a:spcBef>
                <a:spcPct val="0"/>
              </a:spcBef>
              <a:buFont typeface="Verdana" pitchFamily="34" charset="0"/>
              <a:buNone/>
            </a:pPr>
            <a:r>
              <a:rPr lang="de-DE" altLang="de-DE" sz="1600" dirty="0" smtClean="0"/>
              <a:t>Katholische Kirche. Erzdiözese Mailand. Erzbischof (1979-2002 : Martini)</a:t>
            </a:r>
          </a:p>
          <a:p>
            <a:pPr marL="0" indent="0" eaLnBrk="1" hangingPunct="1">
              <a:lnSpc>
                <a:spcPct val="100000"/>
              </a:lnSpc>
              <a:spcBef>
                <a:spcPct val="0"/>
              </a:spcBef>
              <a:buFont typeface="Verdana" pitchFamily="34" charset="0"/>
              <a:buNone/>
            </a:pPr>
            <a:r>
              <a:rPr lang="de-DE" altLang="de-DE" sz="1600" dirty="0" smtClean="0"/>
              <a:t>Church </a:t>
            </a:r>
            <a:r>
              <a:rPr lang="de-DE" altLang="de-DE" sz="1600" dirty="0" err="1" smtClean="0"/>
              <a:t>of</a:t>
            </a:r>
            <a:r>
              <a:rPr lang="de-DE" altLang="de-DE" sz="1600" dirty="0" smtClean="0"/>
              <a:t> England. </a:t>
            </a:r>
            <a:r>
              <a:rPr lang="de-DE" altLang="de-DE" sz="1600" dirty="0" err="1" smtClean="0"/>
              <a:t>Diocese</a:t>
            </a:r>
            <a:r>
              <a:rPr lang="de-DE" altLang="de-DE" sz="1600" dirty="0" smtClean="0"/>
              <a:t> </a:t>
            </a:r>
            <a:r>
              <a:rPr lang="de-DE" altLang="de-DE" sz="1600" dirty="0" err="1" smtClean="0"/>
              <a:t>of</a:t>
            </a:r>
            <a:r>
              <a:rPr lang="de-DE" altLang="de-DE" sz="1600" dirty="0" smtClean="0"/>
              <a:t> </a:t>
            </a:r>
            <a:r>
              <a:rPr lang="de-DE" altLang="de-DE" sz="1600" dirty="0" err="1" smtClean="0"/>
              <a:t>Winchester</a:t>
            </a:r>
            <a:r>
              <a:rPr lang="de-DE" altLang="de-DE" sz="1600" dirty="0" smtClean="0"/>
              <a:t>. Bischof (2012- : Dakin)</a:t>
            </a:r>
          </a:p>
          <a:p>
            <a:pPr marL="0" indent="0" eaLnBrk="1" hangingPunct="1">
              <a:lnSpc>
                <a:spcPct val="100000"/>
              </a:lnSpc>
              <a:spcBef>
                <a:spcPct val="0"/>
              </a:spcBef>
              <a:buFont typeface="Verdana" pitchFamily="34" charset="0"/>
              <a:buNone/>
            </a:pPr>
            <a:endParaRPr lang="de-DE" altLang="de-DE" sz="1600" dirty="0" smtClean="0"/>
          </a:p>
          <a:p>
            <a:pPr marL="0" indent="0" eaLnBrk="1" hangingPunct="1">
              <a:lnSpc>
                <a:spcPct val="100000"/>
              </a:lnSpc>
              <a:spcBef>
                <a:spcPct val="0"/>
              </a:spcBef>
              <a:buFont typeface="Verdana" pitchFamily="34" charset="0"/>
              <a:buNone/>
            </a:pPr>
            <a:endParaRPr lang="de-DE" altLang="de-DE" sz="1600" dirty="0" smtClean="0"/>
          </a:p>
          <a:p>
            <a:pPr marL="0" indent="0" eaLnBrk="1" hangingPunct="1">
              <a:lnSpc>
                <a:spcPct val="100000"/>
              </a:lnSpc>
              <a:spcBef>
                <a:spcPct val="0"/>
              </a:spcBef>
              <a:buFont typeface="Verdana" pitchFamily="34" charset="0"/>
              <a:buNone/>
            </a:pPr>
            <a:endParaRPr lang="de-DE" altLang="de-DE" sz="1600" dirty="0" smtClean="0"/>
          </a:p>
          <a:p>
            <a:pPr marL="0" indent="0" eaLnBrk="1" hangingPunct="1">
              <a:lnSpc>
                <a:spcPct val="100000"/>
              </a:lnSpc>
              <a:spcBef>
                <a:spcPct val="0"/>
              </a:spcBef>
              <a:buFont typeface="Verdana" pitchFamily="34" charset="0"/>
              <a:buNone/>
            </a:pPr>
            <a:endParaRPr lang="de-DE" altLang="de-DE" sz="1600" dirty="0" smtClean="0"/>
          </a:p>
          <a:p>
            <a:pPr marL="0" indent="0" eaLnBrk="1" hangingPunct="1">
              <a:lnSpc>
                <a:spcPct val="100000"/>
              </a:lnSpc>
              <a:spcBef>
                <a:spcPct val="0"/>
              </a:spcBef>
              <a:buFont typeface="Verdana" pitchFamily="34" charset="0"/>
              <a:buNone/>
            </a:pPr>
            <a:r>
              <a:rPr lang="de-DE" altLang="de-DE" sz="1600" i="1" dirty="0" smtClean="0"/>
              <a:t>Sacherschließung (jeweils der Personen-Datensatz)</a:t>
            </a:r>
          </a:p>
          <a:p>
            <a:pPr marL="0" indent="0" eaLnBrk="1" hangingPunct="1">
              <a:lnSpc>
                <a:spcPct val="100000"/>
              </a:lnSpc>
              <a:spcBef>
                <a:spcPct val="0"/>
              </a:spcBef>
              <a:buFont typeface="Verdana" pitchFamily="34" charset="0"/>
              <a:buNone/>
            </a:pPr>
            <a:r>
              <a:rPr lang="de-DE" altLang="de-DE" sz="1600" dirty="0" smtClean="0"/>
              <a:t>Huber, Wolfgang, 1942- (vorherige Folie)</a:t>
            </a:r>
          </a:p>
          <a:p>
            <a:pPr marL="0" indent="0" eaLnBrk="1" hangingPunct="1">
              <a:lnSpc>
                <a:spcPct val="100000"/>
              </a:lnSpc>
              <a:spcBef>
                <a:spcPct val="0"/>
              </a:spcBef>
              <a:buFont typeface="Verdana" pitchFamily="34" charset="0"/>
              <a:buNone/>
            </a:pPr>
            <a:r>
              <a:rPr lang="de-DE" altLang="de-DE" sz="1600" dirty="0" smtClean="0"/>
              <a:t>Johannes Paul II., Papst, 1920-2005 (vorherige Folie)</a:t>
            </a:r>
          </a:p>
          <a:p>
            <a:pPr marL="0" indent="0" eaLnBrk="1" hangingPunct="1">
              <a:lnSpc>
                <a:spcPct val="100000"/>
              </a:lnSpc>
              <a:spcBef>
                <a:spcPct val="0"/>
              </a:spcBef>
              <a:buFont typeface="Verdana" pitchFamily="34" charset="0"/>
              <a:buNone/>
            </a:pPr>
            <a:r>
              <a:rPr lang="de-DE" altLang="de-DE" sz="1600" dirty="0" smtClean="0"/>
              <a:t>Benedikt XVI., Papst, 1927-</a:t>
            </a:r>
          </a:p>
          <a:p>
            <a:pPr marL="0" indent="0" eaLnBrk="1" hangingPunct="1">
              <a:lnSpc>
                <a:spcPct val="100000"/>
              </a:lnSpc>
              <a:spcBef>
                <a:spcPct val="0"/>
              </a:spcBef>
              <a:buFont typeface="Verdana" pitchFamily="34" charset="0"/>
              <a:buNone/>
            </a:pPr>
            <a:r>
              <a:rPr lang="de-DE" altLang="de-DE" sz="1600" dirty="0" smtClean="0"/>
              <a:t>Dakin, Tim, 1958- (kein GND-Satz vorhanden)</a:t>
            </a:r>
          </a:p>
          <a:p>
            <a:pPr marL="0" indent="0" eaLnBrk="1" hangingPunct="1">
              <a:lnSpc>
                <a:spcPct val="100000"/>
              </a:lnSpc>
              <a:spcBef>
                <a:spcPct val="0"/>
              </a:spcBef>
              <a:buFont typeface="Verdana" pitchFamily="34" charset="0"/>
              <a:buNone/>
            </a:pPr>
            <a:endParaRPr lang="de-DE" altLang="de-DE" sz="1600" dirty="0" smtClean="0"/>
          </a:p>
          <a:p>
            <a:pPr marL="0" indent="0" eaLnBrk="1" hangingPunct="1">
              <a:lnSpc>
                <a:spcPct val="100000"/>
              </a:lnSpc>
              <a:spcBef>
                <a:spcPct val="0"/>
              </a:spcBef>
              <a:buFont typeface="Verdana" pitchFamily="34" charset="0"/>
              <a:buNone/>
            </a:pPr>
            <a:endParaRPr lang="de-DE" altLang="de-DE" sz="1600" dirty="0" smtClean="0"/>
          </a:p>
          <a:p>
            <a:pPr marL="0" indent="0" eaLnBrk="1" hangingPunct="1">
              <a:lnSpc>
                <a:spcPct val="100000"/>
              </a:lnSpc>
              <a:spcBef>
                <a:spcPct val="70000"/>
              </a:spcBef>
              <a:buFont typeface="Verdana" pitchFamily="34" charset="0"/>
              <a:buNone/>
            </a:pPr>
            <a:endParaRPr lang="de-DE" altLang="de-DE" sz="1600" dirty="0" smtClean="0"/>
          </a:p>
          <a:p>
            <a:pPr marL="0" indent="0" eaLnBrk="1" hangingPunct="1">
              <a:lnSpc>
                <a:spcPts val="1000"/>
              </a:lnSpc>
              <a:spcBef>
                <a:spcPct val="70000"/>
              </a:spcBef>
              <a:buFont typeface="Verdana" pitchFamily="34" charset="0"/>
              <a:buNone/>
            </a:pPr>
            <a:r>
              <a:rPr lang="de-DE" altLang="de-DE" sz="1600" dirty="0" smtClean="0"/>
              <a:t>	</a:t>
            </a:r>
          </a:p>
          <a:p>
            <a:pPr marL="0" indent="0" eaLnBrk="1" hangingPunct="1">
              <a:spcBef>
                <a:spcPct val="70000"/>
              </a:spcBef>
              <a:buFont typeface="Verdana" pitchFamily="34" charset="0"/>
              <a:buNone/>
            </a:pPr>
            <a:endParaRPr lang="de-DE" altLang="de-DE" sz="1600" dirty="0" smtClean="0"/>
          </a:p>
          <a:p>
            <a:pPr marL="0" indent="0" eaLnBrk="1" hangingPunct="1">
              <a:spcBef>
                <a:spcPct val="70000"/>
              </a:spcBef>
              <a:buFont typeface="Verdana" pitchFamily="34" charset="0"/>
              <a:buNone/>
            </a:pPr>
            <a:endParaRPr lang="de-DE" altLang="de-DE" sz="1600" dirty="0" smtClean="0"/>
          </a:p>
        </p:txBody>
      </p:sp>
      <p:pic>
        <p:nvPicPr>
          <p:cNvPr id="21510"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650" y="3869358"/>
            <a:ext cx="7443788"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11" name="Textfeld 5"/>
          <p:cNvSpPr txBox="1">
            <a:spLocks noChangeArrowheads="1"/>
          </p:cNvSpPr>
          <p:nvPr/>
        </p:nvSpPr>
        <p:spPr bwMode="auto">
          <a:xfrm>
            <a:off x="6875463" y="57324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solidFill>
                  <a:srgbClr val="000000"/>
                </a:solidFill>
              </a:rPr>
              <a:t>Vgl. EH-K-13</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395536" y="980728"/>
            <a:ext cx="7593013" cy="777875"/>
          </a:xfrm>
        </p:spPr>
        <p:txBody>
          <a:bodyPr/>
          <a:lstStyle/>
          <a:p>
            <a:pPr eaLnBrk="1" hangingPunct="1"/>
            <a:r>
              <a:rPr lang="de-DE" altLang="de-DE" sz="1800" dirty="0" smtClean="0"/>
              <a:t>Provinzen, Diözesen usw. 		– 1</a:t>
            </a:r>
            <a:br>
              <a:rPr lang="de-DE" altLang="de-DE" sz="1800" dirty="0" smtClean="0"/>
            </a:br>
            <a:r>
              <a:rPr lang="de-DE" altLang="de-DE" sz="1800" dirty="0" smtClean="0"/>
              <a:t> = Regionale Einheiten von Religionsgemeinschaften </a:t>
            </a:r>
          </a:p>
        </p:txBody>
      </p:sp>
      <p:sp>
        <p:nvSpPr>
          <p:cNvPr id="22532" name="Rectangle 3"/>
          <p:cNvSpPr>
            <a:spLocks noGrp="1" noChangeArrowheads="1"/>
          </p:cNvSpPr>
          <p:nvPr>
            <p:ph type="body" idx="4294967295"/>
          </p:nvPr>
        </p:nvSpPr>
        <p:spPr>
          <a:xfrm>
            <a:off x="291355" y="1916832"/>
            <a:ext cx="7593013" cy="3889375"/>
          </a:xfrm>
        </p:spPr>
        <p:txBody>
          <a:bodyPr/>
          <a:lstStyle/>
          <a:p>
            <a:pPr marL="0" indent="0">
              <a:spcBef>
                <a:spcPts val="1675"/>
              </a:spcBef>
              <a:buFont typeface="Verdana" pitchFamily="34" charset="0"/>
              <a:buNone/>
            </a:pPr>
            <a:r>
              <a:rPr lang="de-DE" altLang="de-DE" sz="1600" dirty="0" smtClean="0"/>
              <a:t>RDA 11.2.2.27 und ERL 1 + 2</a:t>
            </a:r>
          </a:p>
          <a:p>
            <a:pPr marL="0" indent="0">
              <a:spcBef>
                <a:spcPts val="1675"/>
              </a:spcBef>
              <a:buFont typeface="Verdana" pitchFamily="34" charset="0"/>
              <a:buNone/>
            </a:pPr>
            <a:r>
              <a:rPr lang="de-DE" altLang="de-DE" sz="1600" b="1" dirty="0" smtClean="0"/>
              <a:t>Regionale Einheiten von Religionsgemeinschaften </a:t>
            </a:r>
            <a:r>
              <a:rPr lang="de-DE" altLang="de-DE" sz="1600" dirty="0" smtClean="0"/>
              <a:t>bzw. religiöse Gebietskörperschaften (z.B. </a:t>
            </a:r>
            <a:r>
              <a:rPr lang="de-DE" altLang="de-DE" sz="1600" b="1" dirty="0" smtClean="0"/>
              <a:t>Kirchenprovinzen, Diözesen, Dekanate, Kirchenkreise)</a:t>
            </a:r>
            <a:r>
              <a:rPr lang="de-DE" altLang="de-DE" sz="1600" dirty="0" smtClean="0"/>
              <a:t> werden </a:t>
            </a:r>
            <a:r>
              <a:rPr lang="de-DE" altLang="de-DE" sz="1600" b="1" dirty="0" smtClean="0"/>
              <a:t>unselbstständig als Unterabteilung </a:t>
            </a:r>
            <a:r>
              <a:rPr lang="de-DE" altLang="de-DE" sz="1600" dirty="0" smtClean="0"/>
              <a:t>der betreffenden Religionsgemeinschaft erfasst.</a:t>
            </a:r>
            <a:r>
              <a:rPr lang="de-DE" altLang="de-DE" sz="1600" i="1" dirty="0" smtClean="0"/>
              <a:t> </a:t>
            </a:r>
            <a:r>
              <a:rPr lang="de-DE" altLang="de-DE" sz="1600" i="1" dirty="0" smtClean="0">
                <a:solidFill>
                  <a:srgbClr val="FF0000"/>
                </a:solidFill>
              </a:rPr>
              <a:t>(Änderung zur GND-Praxis</a:t>
            </a:r>
            <a:r>
              <a:rPr lang="de-DE" altLang="de-DE" sz="1600" dirty="0" smtClean="0">
                <a:solidFill>
                  <a:srgbClr val="FF0000"/>
                </a:solidFill>
              </a:rPr>
              <a:t>)</a:t>
            </a:r>
          </a:p>
          <a:p>
            <a:pPr marL="0" indent="0">
              <a:spcBef>
                <a:spcPts val="1675"/>
              </a:spcBef>
              <a:buFont typeface="Verdana" pitchFamily="34" charset="0"/>
              <a:buNone/>
            </a:pPr>
            <a:endParaRPr lang="de-DE" altLang="de-DE" sz="1600" dirty="0" smtClean="0"/>
          </a:p>
          <a:p>
            <a:pPr marL="0" indent="0" eaLnBrk="1" hangingPunct="1">
              <a:spcBef>
                <a:spcPct val="70000"/>
              </a:spcBef>
              <a:buFont typeface="Verdana" pitchFamily="34" charset="0"/>
              <a:buNone/>
            </a:pPr>
            <a:endParaRPr lang="de-DE" altLang="de-DE" sz="1600" i="1" dirty="0" smtClean="0"/>
          </a:p>
          <a:p>
            <a:pPr marL="0" indent="0" eaLnBrk="1" hangingPunct="1">
              <a:lnSpc>
                <a:spcPts val="1000"/>
              </a:lnSpc>
              <a:spcBef>
                <a:spcPct val="70000"/>
              </a:spcBef>
              <a:buFont typeface="Verdana" pitchFamily="34" charset="0"/>
              <a:buNone/>
            </a:pPr>
            <a:r>
              <a:rPr lang="de-DE" altLang="de-DE" sz="1600" dirty="0" smtClean="0"/>
              <a:t>	</a:t>
            </a:r>
          </a:p>
          <a:p>
            <a:pPr marL="0" indent="0" eaLnBrk="1" hangingPunct="1">
              <a:spcBef>
                <a:spcPct val="70000"/>
              </a:spcBef>
              <a:buFont typeface="Verdana" pitchFamily="34" charset="0"/>
              <a:buNone/>
            </a:pPr>
            <a:endParaRPr lang="de-DE" altLang="de-DE" sz="1600" dirty="0" smtClean="0"/>
          </a:p>
          <a:p>
            <a:pPr marL="0" indent="0" eaLnBrk="1" hangingPunct="1">
              <a:spcBef>
                <a:spcPct val="70000"/>
              </a:spcBef>
              <a:buFont typeface="Verdana" pitchFamily="34" charset="0"/>
              <a:buNone/>
            </a:pPr>
            <a:endParaRPr lang="de-DE" altLang="de-DE" sz="1600" dirty="0" smtClean="0"/>
          </a:p>
        </p:txBody>
      </p:sp>
      <p:sp>
        <p:nvSpPr>
          <p:cNvPr id="22533" name="Textfeld 4"/>
          <p:cNvSpPr txBox="1">
            <a:spLocks noChangeArrowheads="1"/>
          </p:cNvSpPr>
          <p:nvPr/>
        </p:nvSpPr>
        <p:spPr bwMode="auto">
          <a:xfrm>
            <a:off x="251520" y="4005064"/>
            <a:ext cx="7872413" cy="1077912"/>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600" dirty="0"/>
              <a:t>Church </a:t>
            </a:r>
            <a:r>
              <a:rPr lang="de-DE" altLang="de-DE" sz="1600" dirty="0" err="1"/>
              <a:t>of</a:t>
            </a:r>
            <a:r>
              <a:rPr lang="de-DE" altLang="de-DE" sz="1600" dirty="0"/>
              <a:t> England. </a:t>
            </a:r>
            <a:r>
              <a:rPr lang="de-DE" altLang="de-DE" sz="1600" dirty="0" err="1"/>
              <a:t>Diocese</a:t>
            </a:r>
            <a:r>
              <a:rPr lang="de-DE" altLang="de-DE" sz="1600" dirty="0"/>
              <a:t> </a:t>
            </a:r>
            <a:r>
              <a:rPr lang="de-DE" altLang="de-DE" sz="1600" dirty="0" err="1"/>
              <a:t>of</a:t>
            </a:r>
            <a:r>
              <a:rPr lang="de-DE" altLang="de-DE" sz="1600" dirty="0"/>
              <a:t> Ely</a:t>
            </a:r>
          </a:p>
          <a:p>
            <a:pPr eaLnBrk="1" hangingPunct="1">
              <a:lnSpc>
                <a:spcPct val="100000"/>
              </a:lnSpc>
              <a:spcBef>
                <a:spcPct val="0"/>
              </a:spcBef>
              <a:buFontTx/>
              <a:buNone/>
            </a:pPr>
            <a:r>
              <a:rPr lang="de-DE" altLang="de-DE" sz="1600" dirty="0"/>
              <a:t>Evangelische Kirche der </a:t>
            </a:r>
            <a:r>
              <a:rPr lang="de-DE" altLang="de-DE" sz="1600" dirty="0" err="1"/>
              <a:t>Altpreussischen</a:t>
            </a:r>
            <a:r>
              <a:rPr lang="de-DE" altLang="de-DE" sz="1600" dirty="0"/>
              <a:t> Union. Kirchenprovinz Sachsen</a:t>
            </a:r>
            <a:br>
              <a:rPr lang="de-DE" altLang="de-DE" sz="1600" dirty="0"/>
            </a:br>
            <a:r>
              <a:rPr lang="de-DE" altLang="de-DE" sz="1600" dirty="0"/>
              <a:t>Evangelisch-Lutherische Kirche in Norddeutschland. Dekanat Lauenburg</a:t>
            </a:r>
          </a:p>
          <a:p>
            <a:pPr eaLnBrk="1" hangingPunct="1">
              <a:lnSpc>
                <a:spcPct val="100000"/>
              </a:lnSpc>
              <a:spcBef>
                <a:spcPct val="0"/>
              </a:spcBef>
              <a:buFontTx/>
              <a:buNone/>
            </a:pPr>
            <a:r>
              <a:rPr lang="de-DE" altLang="de-DE" sz="1600" dirty="0"/>
              <a:t>Katholische Kirche. Diözese Osnabrück</a:t>
            </a:r>
          </a:p>
        </p:txBody>
      </p:sp>
      <p:sp>
        <p:nvSpPr>
          <p:cNvPr id="22534" name="Textfeld 5"/>
          <p:cNvSpPr txBox="1">
            <a:spLocks noChangeArrowheads="1"/>
          </p:cNvSpPr>
          <p:nvPr/>
        </p:nvSpPr>
        <p:spPr bwMode="auto">
          <a:xfrm>
            <a:off x="6827838" y="57959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t>Vgl. EH-K-15</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363363" y="994941"/>
            <a:ext cx="7593013" cy="777875"/>
          </a:xfrm>
        </p:spPr>
        <p:txBody>
          <a:bodyPr/>
          <a:lstStyle/>
          <a:p>
            <a:pPr eaLnBrk="1" hangingPunct="1"/>
            <a:r>
              <a:rPr lang="de-DE" altLang="de-DE" sz="1800" dirty="0" smtClean="0"/>
              <a:t>Provinzen, Diözesen usw. 		– 2 </a:t>
            </a:r>
            <a:br>
              <a:rPr lang="de-DE" altLang="de-DE" sz="1800" dirty="0" smtClean="0"/>
            </a:br>
            <a:r>
              <a:rPr lang="de-DE" altLang="de-DE" sz="1800" dirty="0" smtClean="0"/>
              <a:t>= Regionale Einheiten von Religionsgemeinschaften </a:t>
            </a:r>
          </a:p>
        </p:txBody>
      </p:sp>
      <p:sp>
        <p:nvSpPr>
          <p:cNvPr id="23556" name="Rectangle 3"/>
          <p:cNvSpPr>
            <a:spLocks noGrp="1" noChangeArrowheads="1"/>
          </p:cNvSpPr>
          <p:nvPr>
            <p:ph type="body" idx="4294967295"/>
          </p:nvPr>
        </p:nvSpPr>
        <p:spPr>
          <a:xfrm>
            <a:off x="251520" y="2060575"/>
            <a:ext cx="8137525" cy="3889375"/>
          </a:xfrm>
        </p:spPr>
        <p:txBody>
          <a:bodyPr/>
          <a:lstStyle/>
          <a:p>
            <a:pPr marL="0" indent="0">
              <a:spcBef>
                <a:spcPts val="1675"/>
              </a:spcBef>
              <a:buFont typeface="Verdana" pitchFamily="34" charset="0"/>
              <a:buNone/>
            </a:pPr>
            <a:r>
              <a:rPr lang="de-DE" altLang="de-DE" sz="1600" dirty="0" smtClean="0"/>
              <a:t>Da religiöse Gebietskörperschaften wie </a:t>
            </a:r>
            <a:r>
              <a:rPr lang="de-DE" altLang="de-DE" sz="1600" b="1" dirty="0" smtClean="0"/>
              <a:t>Diözesen oder Kirchenprovinzen </a:t>
            </a:r>
            <a:r>
              <a:rPr lang="de-DE" altLang="de-DE" sz="1600" dirty="0" smtClean="0"/>
              <a:t>nach RDA unter der religiösen Körperschaft erfasst werden, </a:t>
            </a:r>
            <a:br>
              <a:rPr lang="de-DE" altLang="de-DE" sz="1600" dirty="0" smtClean="0"/>
            </a:br>
            <a:r>
              <a:rPr lang="de-DE" altLang="de-DE" sz="1600" dirty="0" smtClean="0"/>
              <a:t>sind es mit RDA-Einführung Datensätze für </a:t>
            </a:r>
            <a:r>
              <a:rPr lang="de-DE" altLang="de-DE" sz="1600" b="1" dirty="0" smtClean="0"/>
              <a:t>Körperschaften</a:t>
            </a:r>
            <a:r>
              <a:rPr lang="de-DE" altLang="de-DE" sz="1600" dirty="0" smtClean="0"/>
              <a:t> Satzart Tb (PICA) bzw. </a:t>
            </a:r>
            <a:r>
              <a:rPr lang="de-DE" altLang="de-DE" sz="1600" dirty="0" err="1" smtClean="0"/>
              <a:t>Satztyp</a:t>
            </a:r>
            <a:r>
              <a:rPr lang="de-DE" altLang="de-DE" sz="1600" dirty="0" smtClean="0"/>
              <a:t> b (</a:t>
            </a:r>
            <a:r>
              <a:rPr lang="de-DE" altLang="de-DE" sz="1600" dirty="0" err="1" smtClean="0"/>
              <a:t>Aleph</a:t>
            </a:r>
            <a:r>
              <a:rPr lang="de-DE" altLang="de-DE" sz="1600" dirty="0" smtClean="0"/>
              <a:t>) und </a:t>
            </a:r>
            <a:r>
              <a:rPr lang="de-DE" altLang="de-DE" sz="1600" b="1" dirty="0" smtClean="0"/>
              <a:t>keine geografischen Datensätze </a:t>
            </a:r>
            <a:r>
              <a:rPr lang="de-DE" altLang="de-DE" sz="1600" dirty="0" smtClean="0"/>
              <a:t>Satzart </a:t>
            </a:r>
            <a:r>
              <a:rPr lang="de-DE" altLang="de-DE" sz="1600" dirty="0" err="1" smtClean="0"/>
              <a:t>Tg</a:t>
            </a:r>
            <a:r>
              <a:rPr lang="de-DE" altLang="de-DE" sz="1600" dirty="0" smtClean="0"/>
              <a:t> (PICA) bzw. </a:t>
            </a:r>
            <a:r>
              <a:rPr lang="de-DE" altLang="de-DE" sz="1600" dirty="0" err="1" smtClean="0"/>
              <a:t>Satztyp</a:t>
            </a:r>
            <a:r>
              <a:rPr lang="de-DE" altLang="de-DE" sz="1600" dirty="0" smtClean="0"/>
              <a:t> g (</a:t>
            </a:r>
            <a:r>
              <a:rPr lang="de-DE" altLang="de-DE" sz="1600" dirty="0" err="1" smtClean="0"/>
              <a:t>Aleph</a:t>
            </a:r>
            <a:r>
              <a:rPr lang="de-DE" altLang="de-DE" sz="1600" dirty="0" smtClean="0"/>
              <a:t>) mehr.</a:t>
            </a:r>
          </a:p>
          <a:p>
            <a:pPr marL="0" indent="0">
              <a:spcBef>
                <a:spcPts val="1675"/>
              </a:spcBef>
              <a:buFont typeface="Verdana" pitchFamily="34" charset="0"/>
              <a:buNone/>
            </a:pPr>
            <a:r>
              <a:rPr lang="de-DE" altLang="de-DE" sz="1600" dirty="0" smtClean="0"/>
              <a:t>Körperschaftsdatensätze</a:t>
            </a:r>
          </a:p>
          <a:p>
            <a:pPr marL="0" indent="0" eaLnBrk="1" hangingPunct="1">
              <a:lnSpc>
                <a:spcPts val="1000"/>
              </a:lnSpc>
              <a:spcBef>
                <a:spcPct val="70000"/>
              </a:spcBef>
              <a:buFont typeface="Verdana" pitchFamily="34" charset="0"/>
              <a:buNone/>
            </a:pPr>
            <a:r>
              <a:rPr lang="de-DE" altLang="de-DE" sz="1600" dirty="0" smtClean="0"/>
              <a:t>	</a:t>
            </a:r>
          </a:p>
          <a:p>
            <a:pPr marL="0" indent="0" eaLnBrk="1" hangingPunct="1">
              <a:spcBef>
                <a:spcPct val="70000"/>
              </a:spcBef>
              <a:buFont typeface="Verdana" pitchFamily="34" charset="0"/>
              <a:buNone/>
            </a:pPr>
            <a:endParaRPr lang="de-DE" altLang="de-DE" sz="1600" dirty="0" smtClean="0"/>
          </a:p>
          <a:p>
            <a:pPr marL="0" indent="0" eaLnBrk="1" hangingPunct="1">
              <a:spcBef>
                <a:spcPct val="70000"/>
              </a:spcBef>
              <a:buFont typeface="Verdana" pitchFamily="34" charset="0"/>
              <a:buNone/>
            </a:pPr>
            <a:r>
              <a:rPr lang="de-DE" altLang="de-DE" sz="1600" dirty="0" smtClean="0"/>
              <a:t>Neuerfassungen nach den neuen Regeln</a:t>
            </a:r>
          </a:p>
          <a:p>
            <a:pPr marL="0" indent="0" eaLnBrk="1" hangingPunct="1">
              <a:spcBef>
                <a:spcPct val="70000"/>
              </a:spcBef>
              <a:buFont typeface="Verdana" pitchFamily="34" charset="0"/>
              <a:buNone/>
            </a:pPr>
            <a:r>
              <a:rPr lang="de-DE" altLang="de-DE" sz="1600" dirty="0" err="1" smtClean="0"/>
              <a:t>Altdaten</a:t>
            </a:r>
            <a:r>
              <a:rPr lang="de-DE" altLang="de-DE" sz="1600" dirty="0" smtClean="0"/>
              <a:t>: sollen in einer gemeinsamen organisierten Aktion ab frühestens Ende 2014 aufgearbeitet werden (so lange ruhen lassen)</a:t>
            </a:r>
          </a:p>
        </p:txBody>
      </p:sp>
      <p:sp>
        <p:nvSpPr>
          <p:cNvPr id="23557" name="Textfeld 4"/>
          <p:cNvSpPr txBox="1">
            <a:spLocks noChangeArrowheads="1"/>
          </p:cNvSpPr>
          <p:nvPr/>
        </p:nvSpPr>
        <p:spPr bwMode="auto">
          <a:xfrm>
            <a:off x="251520" y="4149725"/>
            <a:ext cx="7872413" cy="584200"/>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600"/>
              <a:t>Katholische Kirche. Diözese Speyer</a:t>
            </a:r>
          </a:p>
          <a:p>
            <a:pPr eaLnBrk="1" hangingPunct="1">
              <a:lnSpc>
                <a:spcPct val="100000"/>
              </a:lnSpc>
              <a:spcBef>
                <a:spcPct val="0"/>
              </a:spcBef>
              <a:buFontTx/>
              <a:buNone/>
            </a:pPr>
            <a:r>
              <a:rPr lang="de-DE" altLang="de-DE" sz="1600"/>
              <a:t>Katholische Kirche. Erzdiözese Köln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409575" y="549275"/>
            <a:ext cx="2362200" cy="4318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de-DE" b="1" dirty="0">
                <a:solidFill>
                  <a:schemeClr val="tx1"/>
                </a:solidFill>
                <a:ea typeface="Verdana" panose="020B0604030504040204" pitchFamily="34" charset="0"/>
                <a:cs typeface="Verdana" panose="020B0604030504040204" pitchFamily="34" charset="0"/>
              </a:rPr>
              <a:t>Modul GND</a:t>
            </a:r>
          </a:p>
        </p:txBody>
      </p:sp>
      <p:sp>
        <p:nvSpPr>
          <p:cNvPr id="8" name="Titel 1"/>
          <p:cNvSpPr txBox="1">
            <a:spLocks/>
          </p:cNvSpPr>
          <p:nvPr/>
        </p:nvSpPr>
        <p:spPr bwMode="auto">
          <a:xfrm>
            <a:off x="827088" y="2997200"/>
            <a:ext cx="7593012"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lnSpc>
                <a:spcPts val="3000"/>
              </a:lnSpc>
              <a:spcBef>
                <a:spcPct val="0"/>
              </a:spcBef>
              <a:spcAft>
                <a:spcPct val="0"/>
              </a:spcAft>
              <a:defRPr sz="2600" b="1">
                <a:solidFill>
                  <a:schemeClr val="tx2"/>
                </a:solidFill>
                <a:latin typeface="+mj-lt"/>
                <a:ea typeface="+mj-ea"/>
                <a:cs typeface="+mj-cs"/>
              </a:defRPr>
            </a:lvl1pPr>
            <a:lvl2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2pPr>
            <a:lvl3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3pPr>
            <a:lvl4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4pPr>
            <a:lvl5pPr algn="l" rtl="0" eaLnBrk="0" fontAlgn="base" hangingPunct="0">
              <a:lnSpc>
                <a:spcPts val="3000"/>
              </a:lnSpc>
              <a:spcBef>
                <a:spcPct val="0"/>
              </a:spcBef>
              <a:spcAft>
                <a:spcPct val="0"/>
              </a:spcAft>
              <a:defRPr sz="2600" b="1">
                <a:solidFill>
                  <a:schemeClr val="tx2"/>
                </a:solidFill>
                <a:latin typeface="Verdana" pitchFamily="34" charset="0"/>
                <a:cs typeface="Arial" charset="0"/>
              </a:defRPr>
            </a:lvl5pPr>
            <a:lvl6pPr marL="457200" algn="l" rtl="0" eaLnBrk="1" fontAlgn="base" hangingPunct="1">
              <a:spcBef>
                <a:spcPct val="0"/>
              </a:spcBef>
              <a:spcAft>
                <a:spcPct val="0"/>
              </a:spcAft>
              <a:defRPr sz="2600" b="1">
                <a:solidFill>
                  <a:schemeClr val="tx2"/>
                </a:solidFill>
                <a:latin typeface="Verdana" pitchFamily="34" charset="0"/>
                <a:cs typeface="Arial" charset="0"/>
              </a:defRPr>
            </a:lvl6pPr>
            <a:lvl7pPr marL="914400" algn="l" rtl="0" eaLnBrk="1" fontAlgn="base" hangingPunct="1">
              <a:spcBef>
                <a:spcPct val="0"/>
              </a:spcBef>
              <a:spcAft>
                <a:spcPct val="0"/>
              </a:spcAft>
              <a:defRPr sz="2600" b="1">
                <a:solidFill>
                  <a:schemeClr val="tx2"/>
                </a:solidFill>
                <a:latin typeface="Verdana" pitchFamily="34" charset="0"/>
                <a:cs typeface="Arial" charset="0"/>
              </a:defRPr>
            </a:lvl7pPr>
            <a:lvl8pPr marL="1371600" algn="l" rtl="0" eaLnBrk="1" fontAlgn="base" hangingPunct="1">
              <a:spcBef>
                <a:spcPct val="0"/>
              </a:spcBef>
              <a:spcAft>
                <a:spcPct val="0"/>
              </a:spcAft>
              <a:defRPr sz="2600" b="1">
                <a:solidFill>
                  <a:schemeClr val="tx2"/>
                </a:solidFill>
                <a:latin typeface="Verdana" pitchFamily="34" charset="0"/>
                <a:cs typeface="Arial" charset="0"/>
              </a:defRPr>
            </a:lvl8pPr>
            <a:lvl9pPr marL="1828800" algn="l" rtl="0" eaLnBrk="1" fontAlgn="base" hangingPunct="1">
              <a:spcBef>
                <a:spcPct val="0"/>
              </a:spcBef>
              <a:spcAft>
                <a:spcPct val="0"/>
              </a:spcAft>
              <a:defRPr sz="2600" b="1">
                <a:solidFill>
                  <a:schemeClr val="tx2"/>
                </a:solidFill>
                <a:latin typeface="Verdana" pitchFamily="34" charset="0"/>
                <a:cs typeface="Arial" charset="0"/>
              </a:defRPr>
            </a:lvl9pPr>
          </a:lstStyle>
          <a:p>
            <a:pPr algn="ctr">
              <a:lnSpc>
                <a:spcPct val="100000"/>
              </a:lnSpc>
              <a:defRPr/>
            </a:pPr>
            <a:r>
              <a:rPr lang="de-DE" sz="3200" b="0" kern="0" dirty="0" smtClean="0"/>
              <a:t>Religiöse Körperschaften</a:t>
            </a:r>
            <a:br>
              <a:rPr lang="de-DE" sz="3200" b="0" kern="0" dirty="0" smtClean="0"/>
            </a:br>
            <a:r>
              <a:rPr lang="de-DE" sz="3200" b="0" kern="0" dirty="0" smtClean="0"/>
              <a:t>und Konferenzen</a:t>
            </a:r>
            <a:br>
              <a:rPr lang="de-DE" sz="3200" b="0" kern="0" dirty="0" smtClean="0"/>
            </a:br>
            <a:endParaRPr lang="de-DE" sz="3200" b="0" kern="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395536" y="980728"/>
            <a:ext cx="7593013" cy="777875"/>
          </a:xfrm>
        </p:spPr>
        <p:txBody>
          <a:bodyPr/>
          <a:lstStyle/>
          <a:p>
            <a:pPr eaLnBrk="1" hangingPunct="1"/>
            <a:r>
              <a:rPr lang="de-DE" altLang="de-DE" sz="1800" dirty="0" smtClean="0"/>
              <a:t>Provinzen, Diözesen usw. 		– 3 </a:t>
            </a:r>
            <a:br>
              <a:rPr lang="de-DE" altLang="de-DE" sz="1800" dirty="0" smtClean="0"/>
            </a:br>
            <a:r>
              <a:rPr lang="de-DE" altLang="de-DE" sz="1800" dirty="0" smtClean="0"/>
              <a:t>Geistliche Reichsfürstentümer</a:t>
            </a:r>
          </a:p>
        </p:txBody>
      </p:sp>
      <p:sp>
        <p:nvSpPr>
          <p:cNvPr id="24580" name="Rectangle 3"/>
          <p:cNvSpPr>
            <a:spLocks noGrp="1" noChangeArrowheads="1"/>
          </p:cNvSpPr>
          <p:nvPr>
            <p:ph type="body" idx="4294967295"/>
          </p:nvPr>
        </p:nvSpPr>
        <p:spPr>
          <a:xfrm>
            <a:off x="251520" y="1988840"/>
            <a:ext cx="7593013" cy="3889375"/>
          </a:xfrm>
        </p:spPr>
        <p:txBody>
          <a:bodyPr/>
          <a:lstStyle/>
          <a:p>
            <a:pPr marL="0" indent="0">
              <a:spcBef>
                <a:spcPts val="1675"/>
              </a:spcBef>
              <a:buFont typeface="Verdana" pitchFamily="34" charset="0"/>
              <a:buNone/>
            </a:pPr>
            <a:r>
              <a:rPr lang="de-DE" altLang="de-DE" sz="1600" u="sng" dirty="0" smtClean="0"/>
              <a:t>ABER: </a:t>
            </a:r>
            <a:r>
              <a:rPr lang="de-DE" altLang="de-DE" sz="1600" dirty="0" smtClean="0"/>
              <a:t>(RDA 11.2.2.27 – Ausnahme)</a:t>
            </a:r>
          </a:p>
          <a:p>
            <a:pPr marL="0" indent="0">
              <a:spcBef>
                <a:spcPts val="1675"/>
              </a:spcBef>
              <a:buFont typeface="Verdana" pitchFamily="34" charset="0"/>
              <a:buNone/>
            </a:pPr>
            <a:r>
              <a:rPr lang="de-DE" altLang="de-DE" sz="1600" b="1" dirty="0" smtClean="0"/>
              <a:t>Geistliche Reichsfürstentümer</a:t>
            </a:r>
            <a:r>
              <a:rPr lang="de-DE" altLang="de-DE" sz="1600" dirty="0" smtClean="0"/>
              <a:t>, d.h. die </a:t>
            </a:r>
            <a:r>
              <a:rPr lang="de-DE" altLang="de-DE" sz="1600" b="1" dirty="0" smtClean="0"/>
              <a:t>weltlichen Herrschaftsgebiete </a:t>
            </a:r>
            <a:r>
              <a:rPr lang="de-DE" altLang="de-DE" sz="1600" dirty="0" smtClean="0"/>
              <a:t>geistlicher Würdenträger des Heiligen Römischen Reiches bis 1803, werden </a:t>
            </a:r>
            <a:r>
              <a:rPr lang="de-DE" altLang="de-DE" sz="1600" b="1" dirty="0" smtClean="0"/>
              <a:t>weiterhin nach den Regeln für </a:t>
            </a:r>
            <a:r>
              <a:rPr lang="de-DE" altLang="de-DE" sz="1600" b="1" dirty="0" err="1" smtClean="0"/>
              <a:t>Geografika</a:t>
            </a:r>
            <a:r>
              <a:rPr lang="de-DE" altLang="de-DE" sz="1600" b="1" dirty="0" smtClean="0"/>
              <a:t> </a:t>
            </a:r>
            <a:r>
              <a:rPr lang="de-DE" altLang="de-DE" sz="1600" dirty="0" smtClean="0"/>
              <a:t>erfasst, d.h. mit dem Ort und dem zutreffenden Gattungsbegriff.</a:t>
            </a:r>
          </a:p>
          <a:p>
            <a:pPr marL="0" indent="0">
              <a:spcBef>
                <a:spcPts val="1675"/>
              </a:spcBef>
              <a:buFont typeface="Verdana" pitchFamily="34" charset="0"/>
              <a:buNone/>
            </a:pPr>
            <a:r>
              <a:rPr lang="de-DE" altLang="de-DE" sz="1600" dirty="0" smtClean="0"/>
              <a:t>Datensätze für </a:t>
            </a:r>
            <a:r>
              <a:rPr lang="de-DE" altLang="de-DE" sz="1600" dirty="0" err="1" smtClean="0"/>
              <a:t>Geografika</a:t>
            </a:r>
            <a:r>
              <a:rPr lang="de-DE" altLang="de-DE" sz="1600" dirty="0" smtClean="0"/>
              <a:t> </a:t>
            </a:r>
            <a:r>
              <a:rPr lang="de-DE" altLang="de-DE" sz="1600" i="1" dirty="0" smtClean="0"/>
              <a:t>(wie bisher)</a:t>
            </a:r>
          </a:p>
          <a:p>
            <a:pPr marL="0" indent="0">
              <a:spcBef>
                <a:spcPts val="1675"/>
              </a:spcBef>
              <a:buFont typeface="Verdana" pitchFamily="34" charset="0"/>
              <a:buNone/>
            </a:pPr>
            <a:endParaRPr lang="de-DE" altLang="de-DE" sz="1600" dirty="0" smtClean="0"/>
          </a:p>
          <a:p>
            <a:pPr marL="0" indent="0">
              <a:spcBef>
                <a:spcPts val="1675"/>
              </a:spcBef>
              <a:buFont typeface="Verdana" pitchFamily="34" charset="0"/>
              <a:buNone/>
            </a:pPr>
            <a:endParaRPr lang="de-DE" altLang="de-DE" sz="1600" dirty="0" smtClean="0"/>
          </a:p>
          <a:p>
            <a:pPr marL="0" indent="0" eaLnBrk="1" hangingPunct="1">
              <a:spcBef>
                <a:spcPct val="70000"/>
              </a:spcBef>
              <a:buFont typeface="Verdana" pitchFamily="34" charset="0"/>
              <a:buNone/>
            </a:pPr>
            <a:endParaRPr lang="de-DE" altLang="de-DE" sz="1600" dirty="0" smtClean="0"/>
          </a:p>
        </p:txBody>
      </p:sp>
      <p:sp>
        <p:nvSpPr>
          <p:cNvPr id="24581" name="Textfeld 4"/>
          <p:cNvSpPr txBox="1">
            <a:spLocks noChangeArrowheads="1"/>
          </p:cNvSpPr>
          <p:nvPr/>
        </p:nvSpPr>
        <p:spPr bwMode="auto">
          <a:xfrm>
            <a:off x="251520" y="4652963"/>
            <a:ext cx="7872412" cy="584200"/>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a:lnSpc>
                <a:spcPct val="100000"/>
              </a:lnSpc>
              <a:spcBef>
                <a:spcPct val="0"/>
              </a:spcBef>
              <a:buFontTx/>
              <a:buNone/>
            </a:pPr>
            <a:r>
              <a:rPr lang="de-DE" altLang="de-DE" sz="1600" dirty="0"/>
              <a:t>Hochstift Speyer </a:t>
            </a:r>
          </a:p>
          <a:p>
            <a:pPr>
              <a:lnSpc>
                <a:spcPct val="100000"/>
              </a:lnSpc>
              <a:spcBef>
                <a:spcPct val="0"/>
              </a:spcBef>
              <a:buFontTx/>
              <a:buNone/>
            </a:pPr>
            <a:r>
              <a:rPr lang="de-DE" altLang="de-DE" sz="1600" dirty="0" err="1"/>
              <a:t>Erzstift</a:t>
            </a:r>
            <a:r>
              <a:rPr lang="de-DE" altLang="de-DE" sz="1600" dirty="0"/>
              <a:t> Köln </a:t>
            </a:r>
          </a:p>
        </p:txBody>
      </p:sp>
      <p:sp>
        <p:nvSpPr>
          <p:cNvPr id="24582" name="Textfeld 5"/>
          <p:cNvSpPr txBox="1">
            <a:spLocks noChangeArrowheads="1"/>
          </p:cNvSpPr>
          <p:nvPr/>
        </p:nvSpPr>
        <p:spPr bwMode="auto">
          <a:xfrm>
            <a:off x="6827838" y="57959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t>Vgl. EH-K-15</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363363" y="980728"/>
            <a:ext cx="7593013" cy="777875"/>
          </a:xfrm>
        </p:spPr>
        <p:txBody>
          <a:bodyPr/>
          <a:lstStyle/>
          <a:p>
            <a:pPr eaLnBrk="1" hangingPunct="1"/>
            <a:r>
              <a:rPr lang="de-DE" altLang="de-DE" sz="1800" dirty="0" smtClean="0"/>
              <a:t>Provinzen, Diözesen usw. 		– 4 </a:t>
            </a:r>
            <a:br>
              <a:rPr lang="de-DE" altLang="de-DE" sz="1800" dirty="0" smtClean="0"/>
            </a:br>
            <a:r>
              <a:rPr lang="de-DE" altLang="de-DE" sz="1800" dirty="0" smtClean="0"/>
              <a:t>Autokephale Patriarchate und Erzdiözesen der Ostkirche</a:t>
            </a:r>
          </a:p>
        </p:txBody>
      </p:sp>
      <p:sp>
        <p:nvSpPr>
          <p:cNvPr id="25604" name="Rectangle 3"/>
          <p:cNvSpPr>
            <a:spLocks noGrp="1" noChangeArrowheads="1"/>
          </p:cNvSpPr>
          <p:nvPr>
            <p:ph type="body" idx="4294967295"/>
          </p:nvPr>
        </p:nvSpPr>
        <p:spPr>
          <a:xfrm>
            <a:off x="251520" y="2060848"/>
            <a:ext cx="7593013" cy="3889375"/>
          </a:xfrm>
        </p:spPr>
        <p:txBody>
          <a:bodyPr/>
          <a:lstStyle/>
          <a:p>
            <a:pPr marL="0" indent="0">
              <a:spcBef>
                <a:spcPts val="1675"/>
              </a:spcBef>
              <a:buFont typeface="Verdana" pitchFamily="34" charset="0"/>
              <a:buNone/>
            </a:pPr>
            <a:r>
              <a:rPr lang="de-DE" altLang="de-DE" sz="1600" u="sng" dirty="0" smtClean="0"/>
              <a:t>ABER: </a:t>
            </a:r>
            <a:r>
              <a:rPr lang="de-DE" altLang="de-DE" sz="1600" dirty="0" smtClean="0"/>
              <a:t>(RDA 11.2.2.5.4 – Autokephale Patriarchate, Erzdiözesen usw. und ERL 3)</a:t>
            </a:r>
          </a:p>
          <a:p>
            <a:pPr marL="0" indent="0">
              <a:spcBef>
                <a:spcPts val="1675"/>
              </a:spcBef>
              <a:buFont typeface="Verdana" pitchFamily="34" charset="0"/>
              <a:buNone/>
            </a:pPr>
            <a:r>
              <a:rPr lang="de-DE" altLang="de-DE" sz="1600" dirty="0" smtClean="0"/>
              <a:t>Erfassen Sie Autokephale Patriarchate und Erzdiözesen der Ostkirche als </a:t>
            </a:r>
            <a:r>
              <a:rPr lang="de-DE" altLang="de-DE" sz="1600" b="1" dirty="0" smtClean="0"/>
              <a:t>geografische Datensätze</a:t>
            </a:r>
            <a:r>
              <a:rPr lang="de-DE" altLang="de-DE" sz="1600" dirty="0" smtClean="0"/>
              <a:t>. Es gelten die Regeln für </a:t>
            </a:r>
            <a:r>
              <a:rPr lang="de-DE" altLang="de-DE" sz="1600" dirty="0" err="1" smtClean="0"/>
              <a:t>Geografika</a:t>
            </a:r>
            <a:r>
              <a:rPr lang="de-DE" altLang="de-DE" sz="1600" dirty="0" smtClean="0"/>
              <a:t>.</a:t>
            </a:r>
          </a:p>
          <a:p>
            <a:pPr marL="0" indent="0">
              <a:spcBef>
                <a:spcPts val="1675"/>
              </a:spcBef>
              <a:buFont typeface="Verdana" pitchFamily="34" charset="0"/>
              <a:buNone/>
            </a:pPr>
            <a:r>
              <a:rPr lang="de-DE" altLang="de-DE" sz="1600" dirty="0" smtClean="0"/>
              <a:t>Datensätze für </a:t>
            </a:r>
            <a:r>
              <a:rPr lang="de-DE" altLang="de-DE" sz="1600" dirty="0" err="1" smtClean="0"/>
              <a:t>Geografika</a:t>
            </a:r>
            <a:r>
              <a:rPr lang="de-DE" altLang="de-DE" sz="1600" dirty="0" smtClean="0"/>
              <a:t> </a:t>
            </a:r>
            <a:r>
              <a:rPr lang="de-DE" altLang="de-DE" sz="1600" i="1" dirty="0" smtClean="0"/>
              <a:t>(wie bisher)</a:t>
            </a:r>
          </a:p>
          <a:p>
            <a:pPr marL="0" indent="0">
              <a:spcBef>
                <a:spcPts val="1675"/>
              </a:spcBef>
              <a:buFont typeface="Verdana" pitchFamily="34" charset="0"/>
              <a:buNone/>
            </a:pPr>
            <a:endParaRPr lang="de-DE" altLang="de-DE" sz="1600" dirty="0" smtClean="0"/>
          </a:p>
          <a:p>
            <a:pPr marL="0" indent="0" eaLnBrk="1" hangingPunct="1">
              <a:spcBef>
                <a:spcPct val="70000"/>
              </a:spcBef>
              <a:buFont typeface="Verdana" pitchFamily="34" charset="0"/>
              <a:buNone/>
            </a:pPr>
            <a:endParaRPr lang="de-DE" altLang="de-DE" sz="1600" dirty="0" smtClean="0"/>
          </a:p>
        </p:txBody>
      </p:sp>
      <p:sp>
        <p:nvSpPr>
          <p:cNvPr id="25605" name="Textfeld 4"/>
          <p:cNvSpPr txBox="1">
            <a:spLocks noChangeArrowheads="1"/>
          </p:cNvSpPr>
          <p:nvPr/>
        </p:nvSpPr>
        <p:spPr bwMode="auto">
          <a:xfrm>
            <a:off x="251520" y="4437112"/>
            <a:ext cx="7872412" cy="338137"/>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a:lnSpc>
                <a:spcPct val="100000"/>
              </a:lnSpc>
              <a:spcBef>
                <a:spcPct val="0"/>
              </a:spcBef>
              <a:buFontTx/>
              <a:buNone/>
            </a:pPr>
            <a:r>
              <a:rPr lang="de-DE" altLang="de-DE" sz="1600" dirty="0">
                <a:solidFill>
                  <a:srgbClr val="000000"/>
                </a:solidFill>
              </a:rPr>
              <a:t>Griechisch-Orthodoxes Patriarchat Konstantinopel</a:t>
            </a:r>
          </a:p>
        </p:txBody>
      </p:sp>
      <p:sp>
        <p:nvSpPr>
          <p:cNvPr id="25606" name="Textfeld 5"/>
          <p:cNvSpPr txBox="1">
            <a:spLocks noChangeArrowheads="1"/>
          </p:cNvSpPr>
          <p:nvPr/>
        </p:nvSpPr>
        <p:spPr bwMode="auto">
          <a:xfrm>
            <a:off x="6827838" y="57959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solidFill>
                  <a:srgbClr val="000000"/>
                </a:solidFill>
              </a:rPr>
              <a:t>Vgl. EH-K-15</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363363" y="994941"/>
            <a:ext cx="7593013" cy="777875"/>
          </a:xfrm>
        </p:spPr>
        <p:txBody>
          <a:bodyPr/>
          <a:lstStyle/>
          <a:p>
            <a:pPr eaLnBrk="1" hangingPunct="1"/>
            <a:r>
              <a:rPr lang="de-DE" altLang="de-DE" sz="1800" dirty="0" smtClean="0"/>
              <a:t>Provinzen, Diözesen usw. 		– 5 </a:t>
            </a:r>
            <a:br>
              <a:rPr lang="de-DE" altLang="de-DE" sz="1800" dirty="0" smtClean="0"/>
            </a:br>
            <a:r>
              <a:rPr lang="de-DE" altLang="de-DE" sz="1800" dirty="0" smtClean="0"/>
              <a:t>.... der Katholischen Kirche</a:t>
            </a:r>
            <a:br>
              <a:rPr lang="de-DE" altLang="de-DE" sz="1800" dirty="0" smtClean="0"/>
            </a:br>
            <a:r>
              <a:rPr lang="de-DE" altLang="de-DE" sz="1800" dirty="0" smtClean="0"/>
              <a:t/>
            </a:r>
            <a:br>
              <a:rPr lang="de-DE" altLang="de-DE" sz="1800" dirty="0" smtClean="0"/>
            </a:br>
            <a:endParaRPr lang="de-DE" altLang="de-DE" sz="1800" dirty="0" smtClean="0"/>
          </a:p>
        </p:txBody>
      </p:sp>
      <p:sp>
        <p:nvSpPr>
          <p:cNvPr id="13316" name="Rectangle 3"/>
          <p:cNvSpPr>
            <a:spLocks noGrp="1" noChangeArrowheads="1"/>
          </p:cNvSpPr>
          <p:nvPr>
            <p:ph type="body" idx="4294967295"/>
          </p:nvPr>
        </p:nvSpPr>
        <p:spPr>
          <a:xfrm>
            <a:off x="251520" y="1916832"/>
            <a:ext cx="7593013" cy="3889375"/>
          </a:xfrm>
        </p:spPr>
        <p:txBody>
          <a:bodyPr/>
          <a:lstStyle/>
          <a:p>
            <a:pPr marL="0" indent="0">
              <a:spcBef>
                <a:spcPts val="1675"/>
              </a:spcBef>
              <a:buFont typeface="Verdana" pitchFamily="34" charset="0"/>
              <a:buNone/>
              <a:defRPr/>
            </a:pPr>
            <a:r>
              <a:rPr lang="de-DE" altLang="de-DE" sz="1600" dirty="0"/>
              <a:t>RDA 11.2.2.27 und ERL 1 + </a:t>
            </a:r>
            <a:r>
              <a:rPr lang="de-DE" altLang="de-DE" sz="1600" dirty="0" smtClean="0"/>
              <a:t>2</a:t>
            </a:r>
            <a:br>
              <a:rPr lang="de-DE" altLang="de-DE" sz="1600" dirty="0" smtClean="0"/>
            </a:br>
            <a:r>
              <a:rPr lang="de-DE" altLang="de-DE" sz="1600" dirty="0" smtClean="0"/>
              <a:t>Erfassung des Namens eines katholischen Patriarchats, einer Diözese, einer Provinz usw. </a:t>
            </a:r>
          </a:p>
          <a:p>
            <a:pPr marL="0" indent="0">
              <a:spcBef>
                <a:spcPts val="1675"/>
              </a:spcBef>
              <a:buFont typeface="Verdana" pitchFamily="34" charset="0"/>
              <a:buNone/>
              <a:defRPr/>
            </a:pPr>
            <a:r>
              <a:rPr lang="de-DE" altLang="de-DE" sz="1600" dirty="0" smtClean="0">
                <a:sym typeface="Wingdings" panose="05000000000000000000" pitchFamily="2" charset="2"/>
              </a:rPr>
              <a:t></a:t>
            </a:r>
            <a:r>
              <a:rPr lang="de-DE" altLang="de-DE" sz="1600" dirty="0" smtClean="0"/>
              <a:t> als Unterabteilung der Katholischen Kirche </a:t>
            </a:r>
          </a:p>
          <a:p>
            <a:pPr marL="0" indent="0">
              <a:spcBef>
                <a:spcPts val="1675"/>
              </a:spcBef>
              <a:buFont typeface="Verdana" pitchFamily="34" charset="0"/>
              <a:buNone/>
              <a:defRPr/>
            </a:pPr>
            <a:r>
              <a:rPr lang="de-DE" altLang="de-DE" sz="1600" dirty="0" smtClean="0">
                <a:sym typeface="Wingdings" panose="05000000000000000000" pitchFamily="2" charset="2"/>
              </a:rPr>
              <a:t></a:t>
            </a:r>
            <a:r>
              <a:rPr lang="de-DE" altLang="de-DE" sz="1600" dirty="0" smtClean="0"/>
              <a:t> </a:t>
            </a:r>
            <a:r>
              <a:rPr lang="de-DE" altLang="de-DE" sz="1600" b="1" dirty="0" smtClean="0"/>
              <a:t>in der im Deutschen gebräuchlichen Form</a:t>
            </a:r>
          </a:p>
          <a:p>
            <a:pPr marL="0" indent="0">
              <a:spcBef>
                <a:spcPts val="1675"/>
              </a:spcBef>
              <a:buFont typeface="Verdana" pitchFamily="34" charset="0"/>
              <a:buNone/>
              <a:defRPr/>
            </a:pPr>
            <a:endParaRPr lang="de-DE" altLang="de-DE" sz="1600" dirty="0" smtClean="0"/>
          </a:p>
          <a:p>
            <a:pPr marL="0" indent="0">
              <a:spcBef>
                <a:spcPts val="1675"/>
              </a:spcBef>
              <a:buFont typeface="Verdana" pitchFamily="34" charset="0"/>
              <a:buNone/>
              <a:defRPr/>
            </a:pPr>
            <a:endParaRPr lang="de-DE" altLang="de-DE" sz="1600" dirty="0" smtClean="0"/>
          </a:p>
          <a:p>
            <a:pPr marL="0" indent="0">
              <a:spcBef>
                <a:spcPts val="1675"/>
              </a:spcBef>
              <a:buFont typeface="Verdana" pitchFamily="34" charset="0"/>
              <a:buNone/>
              <a:defRPr/>
            </a:pPr>
            <a:r>
              <a:rPr lang="de-DE" sz="1600" kern="1200" dirty="0"/>
              <a:t>Der bevorzugte Name für katholische Diözesen / Erzdiözesen wird </a:t>
            </a:r>
            <a:r>
              <a:rPr lang="de-DE" sz="1600" b="1" kern="1200" dirty="0"/>
              <a:t>normiert mit „Diözese“ oder „Erzdiözese“ </a:t>
            </a:r>
            <a:r>
              <a:rPr lang="de-DE" sz="1600" kern="1200" dirty="0"/>
              <a:t>als Unterordnung der katholischen Kirche gebildet</a:t>
            </a:r>
            <a:r>
              <a:rPr lang="de-DE" sz="1600" kern="1200" dirty="0" smtClean="0"/>
              <a:t>. </a:t>
            </a:r>
            <a:r>
              <a:rPr lang="de-DE" sz="1600" kern="1200" dirty="0" smtClean="0">
                <a:latin typeface="Arial" charset="0"/>
              </a:rPr>
              <a:t>(ERL 2 zu RDA 11.2.2.27)</a:t>
            </a:r>
            <a:endParaRPr lang="de-DE" sz="1600" kern="1200" dirty="0">
              <a:latin typeface="Arial" charset="0"/>
            </a:endParaRPr>
          </a:p>
          <a:p>
            <a:pPr marL="0" indent="0">
              <a:spcBef>
                <a:spcPts val="1675"/>
              </a:spcBef>
              <a:buFont typeface="Verdana" pitchFamily="34" charset="0"/>
              <a:buNone/>
              <a:defRPr/>
            </a:pPr>
            <a:endParaRPr lang="de-DE" altLang="de-DE" sz="1600" dirty="0" smtClean="0"/>
          </a:p>
          <a:p>
            <a:pPr marL="0" indent="0">
              <a:spcBef>
                <a:spcPts val="1675"/>
              </a:spcBef>
              <a:buFont typeface="Verdana" pitchFamily="34" charset="0"/>
              <a:buNone/>
              <a:defRPr/>
            </a:pPr>
            <a:endParaRPr lang="de-DE" altLang="de-DE" sz="1600" dirty="0" smtClean="0"/>
          </a:p>
          <a:p>
            <a:pPr marL="0" indent="0" eaLnBrk="1" hangingPunct="1">
              <a:spcBef>
                <a:spcPct val="70000"/>
              </a:spcBef>
              <a:buFont typeface="Verdana" pitchFamily="34" charset="0"/>
              <a:buNone/>
              <a:defRPr/>
            </a:pPr>
            <a:endParaRPr lang="de-DE" altLang="de-DE" sz="1600" i="1" dirty="0" smtClean="0"/>
          </a:p>
          <a:p>
            <a:pPr marL="0" indent="0" eaLnBrk="1" hangingPunct="1">
              <a:lnSpc>
                <a:spcPts val="1000"/>
              </a:lnSpc>
              <a:spcBef>
                <a:spcPct val="70000"/>
              </a:spcBef>
              <a:buFont typeface="Verdana" pitchFamily="34" charset="0"/>
              <a:buNone/>
              <a:defRPr/>
            </a:pPr>
            <a:r>
              <a:rPr lang="de-DE" altLang="de-DE" sz="1600" dirty="0" smtClean="0"/>
              <a:t>	</a:t>
            </a:r>
          </a:p>
          <a:p>
            <a:pPr marL="0" indent="0" eaLnBrk="1" hangingPunct="1">
              <a:spcBef>
                <a:spcPct val="70000"/>
              </a:spcBef>
              <a:buFont typeface="Verdana" pitchFamily="34" charset="0"/>
              <a:buNone/>
              <a:defRPr/>
            </a:pPr>
            <a:endParaRPr lang="de-DE" altLang="de-DE" sz="1600" dirty="0" smtClean="0"/>
          </a:p>
          <a:p>
            <a:pPr marL="0" indent="0" eaLnBrk="1" hangingPunct="1">
              <a:spcBef>
                <a:spcPct val="70000"/>
              </a:spcBef>
              <a:buFont typeface="Verdana" pitchFamily="34" charset="0"/>
              <a:buNone/>
              <a:defRPr/>
            </a:pPr>
            <a:endParaRPr lang="de-DE" altLang="de-DE" sz="1600" dirty="0" smtClean="0"/>
          </a:p>
        </p:txBody>
      </p:sp>
      <p:sp>
        <p:nvSpPr>
          <p:cNvPr id="26629" name="Textfeld 4"/>
          <p:cNvSpPr txBox="1">
            <a:spLocks noChangeArrowheads="1"/>
          </p:cNvSpPr>
          <p:nvPr/>
        </p:nvSpPr>
        <p:spPr bwMode="auto">
          <a:xfrm>
            <a:off x="251520" y="4149725"/>
            <a:ext cx="7872413" cy="830263"/>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600" dirty="0"/>
              <a:t>Katholische Kirche. Diözese Fulda</a:t>
            </a:r>
          </a:p>
          <a:p>
            <a:pPr eaLnBrk="1" hangingPunct="1">
              <a:lnSpc>
                <a:spcPct val="100000"/>
              </a:lnSpc>
              <a:spcBef>
                <a:spcPct val="0"/>
              </a:spcBef>
              <a:buFontTx/>
              <a:buNone/>
            </a:pPr>
            <a:r>
              <a:rPr lang="de-DE" altLang="de-DE" sz="1600" dirty="0"/>
              <a:t>Katholische Kirche. Erzdiözese Mailand</a:t>
            </a:r>
            <a:br>
              <a:rPr lang="de-DE" altLang="de-DE" sz="1600" dirty="0"/>
            </a:br>
            <a:r>
              <a:rPr lang="de-DE" altLang="de-DE" sz="1600" dirty="0"/>
              <a:t>Katholische Kirche. Erzdiözese </a:t>
            </a:r>
            <a:r>
              <a:rPr lang="de-DE" altLang="de-DE" sz="1600" dirty="0" err="1"/>
              <a:t>Gniezno</a:t>
            </a:r>
            <a:endParaRPr lang="de-DE" altLang="de-DE"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363363" y="1067396"/>
            <a:ext cx="7593013" cy="633412"/>
          </a:xfrm>
        </p:spPr>
        <p:txBody>
          <a:bodyPr/>
          <a:lstStyle/>
          <a:p>
            <a:pPr eaLnBrk="1" hangingPunct="1">
              <a:lnSpc>
                <a:spcPct val="100000"/>
              </a:lnSpc>
            </a:pPr>
            <a:r>
              <a:rPr lang="de-DE" altLang="de-DE" sz="1800" dirty="0" smtClean="0"/>
              <a:t>Zentrale Verwaltungsorgane der Katholischen Kirche (Römische Kurie)</a:t>
            </a:r>
            <a:br>
              <a:rPr lang="de-DE" altLang="de-DE" sz="1800" dirty="0" smtClean="0"/>
            </a:br>
            <a:r>
              <a:rPr lang="de-DE" altLang="de-DE" sz="1800" dirty="0" smtClean="0"/>
              <a:t/>
            </a:r>
            <a:br>
              <a:rPr lang="de-DE" altLang="de-DE" sz="1800" dirty="0" smtClean="0"/>
            </a:br>
            <a:endParaRPr lang="de-DE" altLang="de-DE" sz="1800" dirty="0" smtClean="0"/>
          </a:p>
        </p:txBody>
      </p:sp>
      <p:sp>
        <p:nvSpPr>
          <p:cNvPr id="27652" name="Rectangle 3"/>
          <p:cNvSpPr>
            <a:spLocks noGrp="1" noChangeArrowheads="1"/>
          </p:cNvSpPr>
          <p:nvPr>
            <p:ph type="body" idx="4294967295"/>
          </p:nvPr>
        </p:nvSpPr>
        <p:spPr>
          <a:xfrm>
            <a:off x="251520" y="1700808"/>
            <a:ext cx="7850187" cy="3889375"/>
          </a:xfrm>
        </p:spPr>
        <p:txBody>
          <a:bodyPr/>
          <a:lstStyle/>
          <a:p>
            <a:pPr marL="0" indent="0">
              <a:lnSpc>
                <a:spcPts val="2100"/>
              </a:lnSpc>
              <a:spcBef>
                <a:spcPts val="1200"/>
              </a:spcBef>
              <a:buFont typeface="Verdana" pitchFamily="34" charset="0"/>
              <a:buNone/>
            </a:pPr>
            <a:r>
              <a:rPr lang="de-DE" altLang="de-DE" sz="1600" dirty="0" smtClean="0"/>
              <a:t>RDA 11.2.2.28</a:t>
            </a:r>
          </a:p>
          <a:p>
            <a:pPr marL="0" indent="0">
              <a:lnSpc>
                <a:spcPts val="2100"/>
              </a:lnSpc>
              <a:spcBef>
                <a:spcPts val="1200"/>
              </a:spcBef>
              <a:buFont typeface="Verdana" pitchFamily="34" charset="0"/>
              <a:buNone/>
            </a:pPr>
            <a:r>
              <a:rPr lang="de-DE" altLang="de-DE" sz="1600" dirty="0" smtClean="0"/>
              <a:t>Erfassung von Namen einer </a:t>
            </a:r>
            <a:r>
              <a:rPr lang="de-DE" altLang="de-DE" sz="1600" b="1" dirty="0" smtClean="0"/>
              <a:t>Kongregation, eines geistlichen Gerichts </a:t>
            </a:r>
            <a:r>
              <a:rPr lang="de-DE" altLang="de-DE" sz="1600" dirty="0" smtClean="0"/>
              <a:t>oder eines sonstigen </a:t>
            </a:r>
            <a:r>
              <a:rPr lang="de-DE" altLang="de-DE" sz="1600" b="1" dirty="0" smtClean="0"/>
              <a:t>zentralen Verwaltungsorgans </a:t>
            </a:r>
            <a:r>
              <a:rPr lang="de-DE" altLang="de-DE" sz="1600" dirty="0" smtClean="0"/>
              <a:t>der Katholischen Kirche (d. h. eines Teils der Römischen Kurie)</a:t>
            </a:r>
          </a:p>
          <a:p>
            <a:pPr marL="0" indent="0">
              <a:lnSpc>
                <a:spcPct val="100000"/>
              </a:lnSpc>
              <a:spcBef>
                <a:spcPts val="600"/>
              </a:spcBef>
              <a:buFont typeface="Verdana" pitchFamily="34" charset="0"/>
              <a:buNone/>
            </a:pPr>
            <a:r>
              <a:rPr lang="de-DE" altLang="de-DE" sz="1600" dirty="0" smtClean="0">
                <a:sym typeface="Wingdings" panose="05000000000000000000" pitchFamily="2" charset="2"/>
              </a:rPr>
              <a:t></a:t>
            </a:r>
            <a:r>
              <a:rPr lang="de-DE" altLang="de-DE" sz="1600" dirty="0" smtClean="0"/>
              <a:t> unselbstständig als </a:t>
            </a:r>
            <a:r>
              <a:rPr lang="de-DE" altLang="de-DE" sz="1600" b="1" dirty="0" smtClean="0"/>
              <a:t>Unterabteilung der Katholischen Kirche </a:t>
            </a:r>
          </a:p>
          <a:p>
            <a:pPr marL="0" indent="0">
              <a:lnSpc>
                <a:spcPct val="100000"/>
              </a:lnSpc>
              <a:spcBef>
                <a:spcPts val="600"/>
              </a:spcBef>
              <a:buFont typeface="Verdana" pitchFamily="34" charset="0"/>
              <a:buNone/>
            </a:pPr>
            <a:r>
              <a:rPr lang="de-DE" altLang="de-DE" sz="1600" dirty="0" smtClean="0">
                <a:sym typeface="Wingdings" panose="05000000000000000000" pitchFamily="2" charset="2"/>
              </a:rPr>
              <a:t></a:t>
            </a:r>
            <a:r>
              <a:rPr lang="de-DE" altLang="de-DE" sz="1600" dirty="0" smtClean="0"/>
              <a:t> in der </a:t>
            </a:r>
            <a:r>
              <a:rPr lang="de-DE" altLang="de-DE" sz="1600" b="1" dirty="0" smtClean="0"/>
              <a:t>lateinischen Namensform </a:t>
            </a:r>
            <a:r>
              <a:rPr lang="de-DE" altLang="de-DE" sz="1600" dirty="0" smtClean="0"/>
              <a:t>der Kongregation usw. </a:t>
            </a:r>
          </a:p>
          <a:p>
            <a:pPr marL="0" indent="0">
              <a:lnSpc>
                <a:spcPct val="100000"/>
              </a:lnSpc>
              <a:spcBef>
                <a:spcPts val="600"/>
              </a:spcBef>
              <a:buFont typeface="Verdana" pitchFamily="34" charset="0"/>
              <a:buNone/>
            </a:pPr>
            <a:r>
              <a:rPr lang="de-DE" altLang="de-DE" sz="1600" dirty="0" smtClean="0">
                <a:sym typeface="Wingdings" panose="05000000000000000000" pitchFamily="2" charset="2"/>
              </a:rPr>
              <a:t></a:t>
            </a:r>
            <a:r>
              <a:rPr lang="de-DE" altLang="de-DE" sz="1600" dirty="0" smtClean="0"/>
              <a:t> Weglassung von Formen des Wortes </a:t>
            </a:r>
            <a:r>
              <a:rPr lang="de-DE" altLang="de-DE" sz="1600" i="1" dirty="0" err="1" smtClean="0"/>
              <a:t>sacer</a:t>
            </a:r>
            <a:r>
              <a:rPr lang="de-DE" altLang="de-DE" sz="1600" dirty="0" smtClean="0"/>
              <a:t>, wenn es sich um das erste</a:t>
            </a:r>
            <a:br>
              <a:rPr lang="de-DE" altLang="de-DE" sz="1600" dirty="0" smtClean="0"/>
            </a:br>
            <a:r>
              <a:rPr lang="de-DE" altLang="de-DE" sz="1600" dirty="0" smtClean="0"/>
              <a:t>     Wort des Namens handelt.</a:t>
            </a:r>
          </a:p>
          <a:p>
            <a:pPr marL="0" indent="0">
              <a:lnSpc>
                <a:spcPct val="100000"/>
              </a:lnSpc>
              <a:spcBef>
                <a:spcPts val="600"/>
              </a:spcBef>
              <a:buFont typeface="Verdana" pitchFamily="34" charset="0"/>
              <a:buNone/>
            </a:pPr>
            <a:r>
              <a:rPr lang="de-DE" altLang="de-DE" sz="1600" i="1" dirty="0" smtClean="0"/>
              <a:t>(teilweise Änderung der GND-Praxis)</a:t>
            </a:r>
          </a:p>
          <a:p>
            <a:pPr marL="0" indent="0">
              <a:spcBef>
                <a:spcPts val="1675"/>
              </a:spcBef>
              <a:buFont typeface="Verdana" pitchFamily="34" charset="0"/>
              <a:buNone/>
            </a:pPr>
            <a:endParaRPr lang="de-DE" altLang="de-DE" sz="1600" dirty="0" smtClean="0"/>
          </a:p>
          <a:p>
            <a:pPr marL="0" indent="0" eaLnBrk="1" hangingPunct="1">
              <a:spcBef>
                <a:spcPct val="70000"/>
              </a:spcBef>
              <a:buFont typeface="Verdana" pitchFamily="34" charset="0"/>
              <a:buNone/>
            </a:pPr>
            <a:endParaRPr lang="de-DE" altLang="de-DE" sz="1600" i="1" dirty="0" smtClean="0"/>
          </a:p>
          <a:p>
            <a:pPr marL="0" indent="0" eaLnBrk="1" hangingPunct="1">
              <a:lnSpc>
                <a:spcPts val="1000"/>
              </a:lnSpc>
              <a:spcBef>
                <a:spcPct val="70000"/>
              </a:spcBef>
              <a:buFont typeface="Verdana" pitchFamily="34" charset="0"/>
              <a:buNone/>
            </a:pPr>
            <a:r>
              <a:rPr lang="de-DE" altLang="de-DE" sz="1600" dirty="0" smtClean="0"/>
              <a:t>	</a:t>
            </a:r>
          </a:p>
          <a:p>
            <a:pPr marL="0" indent="0" eaLnBrk="1" hangingPunct="1">
              <a:spcBef>
                <a:spcPct val="70000"/>
              </a:spcBef>
              <a:buFont typeface="Verdana" pitchFamily="34" charset="0"/>
              <a:buNone/>
            </a:pPr>
            <a:endParaRPr lang="de-DE" altLang="de-DE" sz="1600" dirty="0" smtClean="0"/>
          </a:p>
          <a:p>
            <a:pPr marL="0" indent="0" eaLnBrk="1" hangingPunct="1">
              <a:spcBef>
                <a:spcPct val="70000"/>
              </a:spcBef>
              <a:buFont typeface="Verdana" pitchFamily="34" charset="0"/>
              <a:buNone/>
            </a:pPr>
            <a:endParaRPr lang="de-DE" altLang="de-DE" sz="1600" dirty="0" smtClean="0"/>
          </a:p>
        </p:txBody>
      </p:sp>
      <p:sp>
        <p:nvSpPr>
          <p:cNvPr id="27653" name="Textfeld 4"/>
          <p:cNvSpPr txBox="1">
            <a:spLocks noChangeArrowheads="1"/>
          </p:cNvSpPr>
          <p:nvPr/>
        </p:nvSpPr>
        <p:spPr bwMode="auto">
          <a:xfrm>
            <a:off x="732478" y="4581128"/>
            <a:ext cx="7872413" cy="1570038"/>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600" dirty="0"/>
              <a:t>Katholische Kirche. </a:t>
            </a:r>
            <a:r>
              <a:rPr lang="de-DE" altLang="de-DE" sz="1600" dirty="0" err="1"/>
              <a:t>Sancta</a:t>
            </a:r>
            <a:r>
              <a:rPr lang="de-DE" altLang="de-DE" sz="1600" dirty="0"/>
              <a:t> </a:t>
            </a:r>
            <a:r>
              <a:rPr lang="de-DE" altLang="de-DE" sz="1600" dirty="0" err="1"/>
              <a:t>Sedes</a:t>
            </a:r>
            <a:endParaRPr lang="de-DE" altLang="de-DE" sz="1600" dirty="0"/>
          </a:p>
          <a:p>
            <a:pPr eaLnBrk="1" hangingPunct="1">
              <a:lnSpc>
                <a:spcPct val="100000"/>
              </a:lnSpc>
              <a:spcBef>
                <a:spcPct val="0"/>
              </a:spcBef>
              <a:buFontTx/>
              <a:buNone/>
            </a:pPr>
            <a:r>
              <a:rPr lang="de-DE" altLang="de-DE" sz="1600" dirty="0"/>
              <a:t>Katholische Kirche. </a:t>
            </a:r>
            <a:r>
              <a:rPr lang="de-DE" altLang="de-DE" sz="1600" dirty="0" err="1"/>
              <a:t>Curia</a:t>
            </a:r>
            <a:r>
              <a:rPr lang="de-DE" altLang="de-DE" sz="1600" dirty="0"/>
              <a:t> Romana</a:t>
            </a:r>
          </a:p>
          <a:p>
            <a:pPr eaLnBrk="1" hangingPunct="1">
              <a:lnSpc>
                <a:spcPct val="100000"/>
              </a:lnSpc>
              <a:spcBef>
                <a:spcPct val="0"/>
              </a:spcBef>
              <a:buFontTx/>
              <a:buNone/>
            </a:pPr>
            <a:r>
              <a:rPr lang="de-DE" altLang="de-DE" sz="1600" dirty="0"/>
              <a:t>Katholische Kirche. </a:t>
            </a:r>
            <a:r>
              <a:rPr lang="de-DE" altLang="de-DE" sz="1600" dirty="0" err="1"/>
              <a:t>Congregatio</a:t>
            </a:r>
            <a:r>
              <a:rPr lang="de-DE" altLang="de-DE" sz="1600" dirty="0"/>
              <a:t> </a:t>
            </a:r>
            <a:r>
              <a:rPr lang="de-DE" altLang="de-DE" sz="1600" dirty="0" err="1"/>
              <a:t>Sacrorum</a:t>
            </a:r>
            <a:r>
              <a:rPr lang="de-DE" altLang="de-DE" sz="1600" dirty="0"/>
              <a:t> </a:t>
            </a:r>
            <a:r>
              <a:rPr lang="de-DE" altLang="de-DE" sz="1600" dirty="0" err="1"/>
              <a:t>Rituum</a:t>
            </a:r>
            <a:endParaRPr lang="de-DE" altLang="de-DE" sz="1600" dirty="0"/>
          </a:p>
          <a:p>
            <a:pPr eaLnBrk="1" hangingPunct="1">
              <a:lnSpc>
                <a:spcPct val="100000"/>
              </a:lnSpc>
              <a:spcBef>
                <a:spcPct val="0"/>
              </a:spcBef>
              <a:buFontTx/>
              <a:buNone/>
            </a:pPr>
            <a:r>
              <a:rPr lang="de-DE" altLang="de-DE" sz="1600" dirty="0"/>
              <a:t>Katholische Kirche. </a:t>
            </a:r>
            <a:r>
              <a:rPr lang="de-DE" altLang="de-DE" sz="1600" dirty="0" err="1"/>
              <a:t>Signatura</a:t>
            </a:r>
            <a:r>
              <a:rPr lang="de-DE" altLang="de-DE" sz="1600" dirty="0"/>
              <a:t> </a:t>
            </a:r>
            <a:r>
              <a:rPr lang="de-DE" altLang="de-DE" sz="1600" dirty="0" err="1"/>
              <a:t>Gratiae</a:t>
            </a:r>
            <a:endParaRPr lang="de-DE" altLang="de-DE" sz="1600" dirty="0"/>
          </a:p>
          <a:p>
            <a:pPr eaLnBrk="1" hangingPunct="1">
              <a:lnSpc>
                <a:spcPct val="100000"/>
              </a:lnSpc>
              <a:spcBef>
                <a:spcPct val="0"/>
              </a:spcBef>
              <a:buFontTx/>
              <a:buNone/>
            </a:pPr>
            <a:r>
              <a:rPr lang="de-DE" altLang="de-DE" sz="1600" dirty="0"/>
              <a:t>Katholische Kirche. </a:t>
            </a:r>
            <a:r>
              <a:rPr lang="de-DE" altLang="de-DE" sz="1600" dirty="0" err="1"/>
              <a:t>Rota</a:t>
            </a:r>
            <a:r>
              <a:rPr lang="de-DE" altLang="de-DE" sz="1600" dirty="0"/>
              <a:t> Romana</a:t>
            </a:r>
          </a:p>
          <a:p>
            <a:pPr eaLnBrk="1" hangingPunct="1">
              <a:lnSpc>
                <a:spcPct val="100000"/>
              </a:lnSpc>
              <a:spcBef>
                <a:spcPct val="0"/>
              </a:spcBef>
              <a:buFontTx/>
              <a:buNone/>
            </a:pPr>
            <a:r>
              <a:rPr lang="de-DE" altLang="de-DE" sz="1600" b="1" i="1" dirty="0"/>
              <a:t>nicht</a:t>
            </a:r>
            <a:r>
              <a:rPr lang="de-DE" altLang="de-DE" sz="1600" dirty="0"/>
              <a:t> Katholische Kirche. </a:t>
            </a:r>
            <a:r>
              <a:rPr lang="de-DE" altLang="de-DE" sz="1600" dirty="0" err="1"/>
              <a:t>Sacra</a:t>
            </a:r>
            <a:r>
              <a:rPr lang="de-DE" altLang="de-DE" sz="1600" dirty="0"/>
              <a:t> </a:t>
            </a:r>
            <a:r>
              <a:rPr lang="de-DE" altLang="de-DE" sz="1600" dirty="0" err="1"/>
              <a:t>Rota</a:t>
            </a:r>
            <a:r>
              <a:rPr lang="de-DE" altLang="de-DE" sz="1600" dirty="0"/>
              <a:t> Romana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363363" y="994941"/>
            <a:ext cx="7593013" cy="777875"/>
          </a:xfrm>
        </p:spPr>
        <p:txBody>
          <a:bodyPr/>
          <a:lstStyle/>
          <a:p>
            <a:pPr eaLnBrk="1" hangingPunct="1"/>
            <a:r>
              <a:rPr lang="de-DE" altLang="de-DE" sz="1800" dirty="0" smtClean="0"/>
              <a:t>Päpstliche diplomatische Vertretungen usw. 	– 1 </a:t>
            </a:r>
            <a:br>
              <a:rPr lang="de-DE" altLang="de-DE" sz="1800" dirty="0" smtClean="0"/>
            </a:br>
            <a:r>
              <a:rPr lang="de-DE" altLang="de-DE" sz="1800" dirty="0" smtClean="0"/>
              <a:t/>
            </a:r>
            <a:br>
              <a:rPr lang="de-DE" altLang="de-DE" sz="1800" dirty="0" smtClean="0"/>
            </a:br>
            <a:r>
              <a:rPr lang="de-DE" altLang="de-DE" sz="1800" dirty="0" smtClean="0"/>
              <a:t/>
            </a:r>
            <a:br>
              <a:rPr lang="de-DE" altLang="de-DE" sz="1800" dirty="0" smtClean="0"/>
            </a:br>
            <a:endParaRPr lang="de-DE" altLang="de-DE" sz="1800" dirty="0" smtClean="0"/>
          </a:p>
        </p:txBody>
      </p:sp>
      <p:sp>
        <p:nvSpPr>
          <p:cNvPr id="28676" name="Rectangle 3"/>
          <p:cNvSpPr>
            <a:spLocks noGrp="1" noChangeArrowheads="1"/>
          </p:cNvSpPr>
          <p:nvPr>
            <p:ph type="body" idx="4294967295"/>
          </p:nvPr>
        </p:nvSpPr>
        <p:spPr>
          <a:xfrm>
            <a:off x="251520" y="1916113"/>
            <a:ext cx="7593013" cy="2520950"/>
          </a:xfrm>
        </p:spPr>
        <p:txBody>
          <a:bodyPr/>
          <a:lstStyle/>
          <a:p>
            <a:pPr marL="0" indent="0" eaLnBrk="1" hangingPunct="1">
              <a:spcBef>
                <a:spcPct val="70000"/>
              </a:spcBef>
              <a:buFont typeface="Verdana" pitchFamily="34" charset="0"/>
              <a:buNone/>
            </a:pPr>
            <a:r>
              <a:rPr lang="de-DE" altLang="de-DE" sz="1600" dirty="0" smtClean="0"/>
              <a:t>RDA 11.2.2.29</a:t>
            </a:r>
          </a:p>
          <a:p>
            <a:pPr marL="0" indent="0" eaLnBrk="1" hangingPunct="1">
              <a:spcBef>
                <a:spcPct val="70000"/>
              </a:spcBef>
              <a:buFont typeface="Verdana" pitchFamily="34" charset="0"/>
              <a:buNone/>
            </a:pPr>
            <a:r>
              <a:rPr lang="de-DE" altLang="de-DE" sz="1600" dirty="0" smtClean="0"/>
              <a:t>Päpstliche diplomatische Vertretungen werden als </a:t>
            </a:r>
            <a:r>
              <a:rPr lang="de-DE" altLang="de-DE" sz="1600" b="1" dirty="0" smtClean="0"/>
              <a:t>Unterabteilung der Katholischen Kirche</a:t>
            </a:r>
            <a:r>
              <a:rPr lang="de-DE" altLang="de-DE" sz="1600" dirty="0" smtClean="0"/>
              <a:t> erfasst. Die Namensform ist auf </a:t>
            </a:r>
            <a:r>
              <a:rPr lang="de-DE" altLang="de-DE" sz="1600" b="1" dirty="0" smtClean="0"/>
              <a:t>Apostolische Nuntiatur oder Apostolische Internuntiatur normiert,</a:t>
            </a:r>
            <a:r>
              <a:rPr lang="de-DE" altLang="de-DE" sz="1600" dirty="0" smtClean="0"/>
              <a:t> je nachdem, was zutrifft. Der </a:t>
            </a:r>
            <a:r>
              <a:rPr lang="de-DE" altLang="de-DE" sz="1600" b="1" dirty="0" smtClean="0"/>
              <a:t>Name des Staates</a:t>
            </a:r>
            <a:r>
              <a:rPr lang="de-DE" altLang="de-DE" sz="1600" dirty="0" smtClean="0"/>
              <a:t>, bei dem/der die päpstliche Gesandtschaft akkreditiert ist, wird als identifizierender Zusatz dem Namen </a:t>
            </a:r>
            <a:r>
              <a:rPr lang="de-DE" altLang="de-DE" sz="1600" b="1" dirty="0" smtClean="0"/>
              <a:t>hinzugefügt</a:t>
            </a:r>
            <a:r>
              <a:rPr lang="de-DE" altLang="de-DE" sz="1600" dirty="0" smtClean="0"/>
              <a:t>. </a:t>
            </a:r>
            <a:endParaRPr lang="de-DE" altLang="de-DE" sz="1600" i="1" dirty="0" smtClean="0"/>
          </a:p>
          <a:p>
            <a:pPr marL="0" indent="0" eaLnBrk="1" hangingPunct="1">
              <a:lnSpc>
                <a:spcPts val="1000"/>
              </a:lnSpc>
              <a:spcBef>
                <a:spcPct val="70000"/>
              </a:spcBef>
              <a:buFont typeface="Verdana" pitchFamily="34" charset="0"/>
              <a:buNone/>
            </a:pPr>
            <a:r>
              <a:rPr lang="de-DE" altLang="de-DE" sz="1600" dirty="0" smtClean="0"/>
              <a:t>	</a:t>
            </a:r>
          </a:p>
          <a:p>
            <a:pPr marL="0" indent="0" eaLnBrk="1" hangingPunct="1">
              <a:spcBef>
                <a:spcPct val="70000"/>
              </a:spcBef>
              <a:buFont typeface="Verdana" pitchFamily="34" charset="0"/>
              <a:buNone/>
            </a:pPr>
            <a:endParaRPr lang="de-DE" altLang="de-DE" sz="1600" dirty="0" smtClean="0"/>
          </a:p>
          <a:p>
            <a:pPr marL="0" indent="0" eaLnBrk="1" hangingPunct="1">
              <a:spcBef>
                <a:spcPct val="70000"/>
              </a:spcBef>
              <a:buFont typeface="Verdana" pitchFamily="34" charset="0"/>
              <a:buNone/>
            </a:pPr>
            <a:endParaRPr lang="de-DE" altLang="de-DE" sz="1600" dirty="0" smtClean="0"/>
          </a:p>
        </p:txBody>
      </p:sp>
      <p:sp>
        <p:nvSpPr>
          <p:cNvPr id="28678" name="Textfeld 4"/>
          <p:cNvSpPr txBox="1">
            <a:spLocks noChangeArrowheads="1"/>
          </p:cNvSpPr>
          <p:nvPr/>
        </p:nvSpPr>
        <p:spPr bwMode="auto">
          <a:xfrm>
            <a:off x="251520" y="4508500"/>
            <a:ext cx="7872413" cy="584200"/>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600" dirty="0"/>
              <a:t>Katholische Kirche. Apostolische Nuntiatur (Frankreich)</a:t>
            </a:r>
          </a:p>
          <a:p>
            <a:pPr eaLnBrk="1" hangingPunct="1">
              <a:lnSpc>
                <a:spcPct val="100000"/>
              </a:lnSpc>
              <a:spcBef>
                <a:spcPct val="0"/>
              </a:spcBef>
              <a:buFontTx/>
              <a:buNone/>
            </a:pPr>
            <a:r>
              <a:rPr lang="de-DE" altLang="de-DE" sz="1600" dirty="0"/>
              <a:t>Katholische Kirche. Apostolische Internuntiatur (China)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363363" y="980728"/>
            <a:ext cx="7593013" cy="777875"/>
          </a:xfrm>
        </p:spPr>
        <p:txBody>
          <a:bodyPr/>
          <a:lstStyle/>
          <a:p>
            <a:pPr eaLnBrk="1" hangingPunct="1"/>
            <a:r>
              <a:rPr lang="de-DE" altLang="de-DE" sz="1800" dirty="0" smtClean="0"/>
              <a:t>Päpstliche diplomatische Vertretungen usw. 	– 2</a:t>
            </a:r>
            <a:br>
              <a:rPr lang="de-DE" altLang="de-DE" sz="1800" dirty="0" smtClean="0"/>
            </a:br>
            <a:r>
              <a:rPr lang="de-DE" altLang="de-DE" sz="1800" dirty="0" smtClean="0"/>
              <a:t/>
            </a:r>
            <a:br>
              <a:rPr lang="de-DE" altLang="de-DE" sz="1800" dirty="0" smtClean="0"/>
            </a:br>
            <a:r>
              <a:rPr lang="de-DE" altLang="de-DE" sz="1800" dirty="0" smtClean="0"/>
              <a:t/>
            </a:r>
            <a:br>
              <a:rPr lang="de-DE" altLang="de-DE" sz="1800" dirty="0" smtClean="0"/>
            </a:br>
            <a:endParaRPr lang="de-DE" altLang="de-DE" sz="1800" dirty="0" smtClean="0"/>
          </a:p>
        </p:txBody>
      </p:sp>
      <p:sp>
        <p:nvSpPr>
          <p:cNvPr id="29700" name="Rectangle 3"/>
          <p:cNvSpPr>
            <a:spLocks noGrp="1" noChangeArrowheads="1"/>
          </p:cNvSpPr>
          <p:nvPr>
            <p:ph type="body" idx="4294967295"/>
          </p:nvPr>
        </p:nvSpPr>
        <p:spPr>
          <a:xfrm>
            <a:off x="291355" y="1773238"/>
            <a:ext cx="7593013" cy="3889375"/>
          </a:xfrm>
        </p:spPr>
        <p:txBody>
          <a:bodyPr/>
          <a:lstStyle/>
          <a:p>
            <a:pPr marL="0" indent="0" eaLnBrk="1" hangingPunct="1">
              <a:spcBef>
                <a:spcPct val="70000"/>
              </a:spcBef>
              <a:buFont typeface="Verdana" pitchFamily="34" charset="0"/>
              <a:buNone/>
            </a:pPr>
            <a:r>
              <a:rPr lang="de-DE" altLang="de-DE" sz="1600" dirty="0" smtClean="0"/>
              <a:t>RDA 11.2.2.29</a:t>
            </a:r>
          </a:p>
          <a:p>
            <a:pPr marL="0" indent="0" eaLnBrk="1" hangingPunct="1">
              <a:spcBef>
                <a:spcPct val="70000"/>
              </a:spcBef>
              <a:buFont typeface="Verdana" pitchFamily="34" charset="0"/>
              <a:buNone/>
            </a:pPr>
            <a:r>
              <a:rPr lang="de-DE" altLang="de-DE" sz="1600" b="1" dirty="0" smtClean="0"/>
              <a:t>Apostolische </a:t>
            </a:r>
            <a:r>
              <a:rPr lang="de-DE" altLang="de-DE" sz="1600" b="1" dirty="0" err="1" smtClean="0"/>
              <a:t>Delegaturen</a:t>
            </a:r>
            <a:r>
              <a:rPr lang="de-DE" altLang="de-DE" sz="1600" b="1" dirty="0" smtClean="0"/>
              <a:t> </a:t>
            </a:r>
            <a:r>
              <a:rPr lang="de-DE" altLang="de-DE" sz="1600" dirty="0" smtClean="0"/>
              <a:t>werden </a:t>
            </a:r>
            <a:r>
              <a:rPr lang="de-DE" altLang="de-DE" sz="1600" b="1" dirty="0" smtClean="0"/>
              <a:t>unselbstständig als Unterabteilung der Katholischen Kirche</a:t>
            </a:r>
            <a:r>
              <a:rPr lang="de-DE" altLang="de-DE" sz="1600" dirty="0" smtClean="0"/>
              <a:t> erfasst; der bevorzugte Name ist auf </a:t>
            </a:r>
            <a:r>
              <a:rPr lang="de-DE" altLang="de-DE" sz="1600" b="1" dirty="0" smtClean="0"/>
              <a:t>„Apostolische </a:t>
            </a:r>
            <a:r>
              <a:rPr lang="de-DE" altLang="de-DE" sz="1600" b="1" dirty="0" err="1" smtClean="0"/>
              <a:t>Delegatur</a:t>
            </a:r>
            <a:r>
              <a:rPr lang="de-DE" altLang="de-DE" sz="1600" b="1" dirty="0" smtClean="0"/>
              <a:t>“ normiert</a:t>
            </a:r>
            <a:r>
              <a:rPr lang="de-DE" altLang="de-DE" sz="1600" dirty="0" smtClean="0"/>
              <a:t>. Der Name des </a:t>
            </a:r>
            <a:r>
              <a:rPr lang="de-DE" altLang="de-DE" sz="1600" b="1" dirty="0" smtClean="0"/>
              <a:t>Staates,</a:t>
            </a:r>
            <a:r>
              <a:rPr lang="de-DE" altLang="de-DE" sz="1600" dirty="0" smtClean="0"/>
              <a:t> bei dem/der die </a:t>
            </a:r>
            <a:r>
              <a:rPr lang="de-DE" altLang="de-DE" sz="1600" dirty="0" err="1" smtClean="0"/>
              <a:t>Delegatur</a:t>
            </a:r>
            <a:r>
              <a:rPr lang="de-DE" altLang="de-DE" sz="1600" dirty="0" smtClean="0"/>
              <a:t> akkreditiert ist, wird als identifizierender Zusatz dem Namen </a:t>
            </a:r>
            <a:r>
              <a:rPr lang="de-DE" altLang="de-DE" sz="1600" b="1" dirty="0" smtClean="0"/>
              <a:t>hinzugefügt. </a:t>
            </a:r>
          </a:p>
          <a:p>
            <a:pPr marL="0" indent="0" eaLnBrk="1" hangingPunct="1">
              <a:spcBef>
                <a:spcPct val="70000"/>
              </a:spcBef>
              <a:buFont typeface="Verdana" pitchFamily="34" charset="0"/>
              <a:buNone/>
            </a:pPr>
            <a:endParaRPr lang="de-DE" altLang="de-DE" sz="1600" dirty="0" smtClean="0"/>
          </a:p>
        </p:txBody>
      </p:sp>
      <p:sp>
        <p:nvSpPr>
          <p:cNvPr id="29701" name="Textfeld 4"/>
          <p:cNvSpPr txBox="1">
            <a:spLocks noChangeArrowheads="1"/>
          </p:cNvSpPr>
          <p:nvPr/>
        </p:nvSpPr>
        <p:spPr bwMode="auto">
          <a:xfrm>
            <a:off x="251520" y="4437063"/>
            <a:ext cx="7872413" cy="830262"/>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600" dirty="0"/>
              <a:t>Katholische Kirche. Apostolische </a:t>
            </a:r>
            <a:r>
              <a:rPr lang="de-DE" altLang="de-DE" sz="1600" dirty="0" err="1"/>
              <a:t>Delegatur</a:t>
            </a:r>
            <a:r>
              <a:rPr lang="de-DE" altLang="de-DE" sz="1600" dirty="0"/>
              <a:t> (Jerusalem und Palästina)</a:t>
            </a:r>
          </a:p>
          <a:p>
            <a:pPr eaLnBrk="1" hangingPunct="1">
              <a:lnSpc>
                <a:spcPct val="100000"/>
              </a:lnSpc>
              <a:spcBef>
                <a:spcPct val="0"/>
              </a:spcBef>
              <a:buFontTx/>
              <a:buNone/>
            </a:pPr>
            <a:r>
              <a:rPr lang="de-DE" altLang="de-DE" sz="1600" dirty="0"/>
              <a:t>Katholische Kirche. Apostolische </a:t>
            </a:r>
            <a:r>
              <a:rPr lang="de-DE" altLang="de-DE" sz="1600" dirty="0" err="1"/>
              <a:t>Delegatur</a:t>
            </a:r>
            <a:r>
              <a:rPr lang="de-DE" altLang="de-DE" sz="1600" dirty="0"/>
              <a:t> (Somalia)</a:t>
            </a:r>
          </a:p>
          <a:p>
            <a:pPr eaLnBrk="1" hangingPunct="1">
              <a:lnSpc>
                <a:spcPct val="100000"/>
              </a:lnSpc>
              <a:spcBef>
                <a:spcPct val="0"/>
              </a:spcBef>
              <a:buFontTx/>
              <a:buNone/>
            </a:pPr>
            <a:r>
              <a:rPr lang="de-DE" altLang="de-DE" sz="1600" dirty="0">
                <a:solidFill>
                  <a:srgbClr val="000000"/>
                </a:solidFill>
              </a:rPr>
              <a:t>Katholische Kirche. Apostolische </a:t>
            </a:r>
            <a:r>
              <a:rPr lang="de-DE" altLang="de-DE" sz="1600" dirty="0" err="1">
                <a:solidFill>
                  <a:srgbClr val="000000"/>
                </a:solidFill>
              </a:rPr>
              <a:t>Delegatur</a:t>
            </a:r>
            <a:r>
              <a:rPr lang="de-DE" altLang="de-DE" sz="1600" dirty="0">
                <a:solidFill>
                  <a:srgbClr val="000000"/>
                </a:solidFill>
              </a:rPr>
              <a:t> (Vietnam)</a:t>
            </a:r>
            <a:endParaRPr lang="de-DE" altLang="de-DE" sz="1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a:xfrm>
            <a:off x="363363" y="980728"/>
            <a:ext cx="7593013" cy="777875"/>
          </a:xfrm>
        </p:spPr>
        <p:txBody>
          <a:bodyPr/>
          <a:lstStyle/>
          <a:p>
            <a:pPr eaLnBrk="1" hangingPunct="1"/>
            <a:r>
              <a:rPr lang="de-DE" altLang="de-DE" sz="1800" dirty="0" smtClean="0"/>
              <a:t>Päpstliche diplomatische Vertretungen usw. 	– 3</a:t>
            </a:r>
            <a:br>
              <a:rPr lang="de-DE" altLang="de-DE" sz="1800" dirty="0" smtClean="0"/>
            </a:br>
            <a:r>
              <a:rPr lang="de-DE" altLang="de-DE" sz="1800" dirty="0" smtClean="0"/>
              <a:t/>
            </a:r>
            <a:br>
              <a:rPr lang="de-DE" altLang="de-DE" sz="1800" dirty="0" smtClean="0"/>
            </a:br>
            <a:endParaRPr lang="de-DE" altLang="de-DE" sz="1800" dirty="0" smtClean="0"/>
          </a:p>
        </p:txBody>
      </p:sp>
      <p:sp>
        <p:nvSpPr>
          <p:cNvPr id="30724" name="Rectangle 3"/>
          <p:cNvSpPr>
            <a:spLocks noGrp="1" noChangeArrowheads="1"/>
          </p:cNvSpPr>
          <p:nvPr>
            <p:ph type="body" idx="4294967295"/>
          </p:nvPr>
        </p:nvSpPr>
        <p:spPr>
          <a:xfrm>
            <a:off x="251520" y="1773238"/>
            <a:ext cx="7593013" cy="3889375"/>
          </a:xfrm>
        </p:spPr>
        <p:txBody>
          <a:bodyPr/>
          <a:lstStyle/>
          <a:p>
            <a:pPr marL="0" indent="0" eaLnBrk="1" hangingPunct="1">
              <a:spcBef>
                <a:spcPct val="70000"/>
              </a:spcBef>
              <a:buFont typeface="Verdana" pitchFamily="34" charset="0"/>
              <a:buNone/>
            </a:pPr>
            <a:r>
              <a:rPr lang="de-DE" altLang="de-DE" sz="1600" dirty="0" smtClean="0"/>
              <a:t>RDA 11.2.2.29</a:t>
            </a:r>
          </a:p>
          <a:p>
            <a:pPr marL="0" indent="0" eaLnBrk="1" hangingPunct="1">
              <a:spcBef>
                <a:spcPct val="70000"/>
              </a:spcBef>
              <a:buFont typeface="Verdana" pitchFamily="34" charset="0"/>
              <a:buNone/>
            </a:pPr>
            <a:r>
              <a:rPr lang="de-DE" altLang="de-DE" sz="1600" u="sng" dirty="0" smtClean="0"/>
              <a:t>Sondergesandte des Papstes in amtlicher Funktion, d.h. Legaten</a:t>
            </a:r>
            <a:r>
              <a:rPr lang="de-DE" altLang="de-DE" sz="1600" dirty="0" smtClean="0"/>
              <a:t/>
            </a:r>
            <a:br>
              <a:rPr lang="de-DE" altLang="de-DE" sz="1600" dirty="0" smtClean="0"/>
            </a:br>
            <a:endParaRPr lang="de-DE" altLang="de-DE" sz="1600" dirty="0" smtClean="0"/>
          </a:p>
          <a:p>
            <a:pPr marL="0" indent="0" eaLnBrk="1" hangingPunct="1">
              <a:spcBef>
                <a:spcPct val="70000"/>
              </a:spcBef>
              <a:buFont typeface="Verdana" pitchFamily="34" charset="0"/>
              <a:buNone/>
            </a:pPr>
            <a:r>
              <a:rPr lang="de-DE" altLang="de-DE" sz="1600" dirty="0" smtClean="0">
                <a:sym typeface="Wingdings" panose="05000000000000000000" pitchFamily="2" charset="2"/>
              </a:rPr>
              <a:t></a:t>
            </a:r>
            <a:r>
              <a:rPr lang="de-DE" altLang="de-DE" sz="1600" dirty="0" smtClean="0"/>
              <a:t> Erfassung </a:t>
            </a:r>
            <a:r>
              <a:rPr lang="de-DE" altLang="de-DE" sz="1600" b="1" dirty="0" smtClean="0"/>
              <a:t>unselbstständig als Unterabteilung der Katholischen Kirche</a:t>
            </a:r>
            <a:r>
              <a:rPr lang="de-DE" altLang="de-DE" sz="1600" dirty="0" smtClean="0"/>
              <a:t/>
            </a:r>
            <a:br>
              <a:rPr lang="de-DE" altLang="de-DE" sz="1600" dirty="0" smtClean="0"/>
            </a:br>
            <a:r>
              <a:rPr lang="de-DE" altLang="de-DE" sz="1600" dirty="0" smtClean="0">
                <a:sym typeface="Wingdings" panose="05000000000000000000" pitchFamily="2" charset="2"/>
              </a:rPr>
              <a:t></a:t>
            </a:r>
            <a:r>
              <a:rPr lang="de-DE" altLang="de-DE" sz="1600" dirty="0" smtClean="0"/>
              <a:t> Erfassung des Titels des Gesandten in </a:t>
            </a:r>
            <a:r>
              <a:rPr lang="de-DE" altLang="de-DE" sz="1600" b="1" dirty="0" smtClean="0"/>
              <a:t>deutsch</a:t>
            </a:r>
            <a:r>
              <a:rPr lang="de-DE" altLang="de-DE" sz="1600" dirty="0" smtClean="0"/>
              <a:t>, wenn es einen äquivalenten Ausdruck in dieser Sprache gibt, ansonsten in Latein</a:t>
            </a:r>
          </a:p>
          <a:p>
            <a:pPr marL="0" indent="0" eaLnBrk="1" hangingPunct="1">
              <a:spcBef>
                <a:spcPct val="70000"/>
              </a:spcBef>
              <a:buFont typeface="Verdana" pitchFamily="34" charset="0"/>
              <a:buNone/>
            </a:pPr>
            <a:r>
              <a:rPr lang="de-DE" altLang="de-DE" sz="1600" dirty="0" smtClean="0">
                <a:sym typeface="Wingdings" panose="05000000000000000000" pitchFamily="2" charset="2"/>
              </a:rPr>
              <a:t></a:t>
            </a:r>
            <a:r>
              <a:rPr lang="de-DE" altLang="de-DE" sz="1600" dirty="0" smtClean="0"/>
              <a:t> Hinzufügung des </a:t>
            </a:r>
            <a:r>
              <a:rPr lang="de-DE" altLang="de-DE" sz="1600" b="1" dirty="0" smtClean="0"/>
              <a:t>Namens des Landes</a:t>
            </a:r>
            <a:r>
              <a:rPr lang="de-DE" altLang="de-DE" sz="1600" dirty="0" smtClean="0"/>
              <a:t>, der Region oder einer sonstigen Ortsangabe, in dem/der der Legat aktiv ist, als identifizierenden Zusatz</a:t>
            </a:r>
          </a:p>
          <a:p>
            <a:pPr marL="0" indent="0" eaLnBrk="1" hangingPunct="1">
              <a:spcBef>
                <a:spcPct val="70000"/>
              </a:spcBef>
              <a:buFont typeface="Verdana" pitchFamily="34" charset="0"/>
              <a:buNone/>
            </a:pPr>
            <a:endParaRPr lang="de-DE" altLang="de-DE" sz="1600" dirty="0" smtClean="0"/>
          </a:p>
        </p:txBody>
      </p:sp>
      <p:sp>
        <p:nvSpPr>
          <p:cNvPr id="30725" name="Textfeld 4"/>
          <p:cNvSpPr txBox="1">
            <a:spLocks noChangeArrowheads="1"/>
          </p:cNvSpPr>
          <p:nvPr/>
        </p:nvSpPr>
        <p:spPr bwMode="auto">
          <a:xfrm>
            <a:off x="251520" y="5392554"/>
            <a:ext cx="7872413" cy="584200"/>
          </a:xfrm>
          <a:prstGeom prst="rect">
            <a:avLst/>
          </a:prstGeom>
          <a:solidFill>
            <a:srgbClr val="FFFFCC"/>
          </a:solidFill>
          <a:ln w="9525">
            <a:solidFill>
              <a:srgbClr val="FFC000"/>
            </a:solidFill>
            <a:miter lim="800000"/>
            <a:headEnd/>
            <a:tailEnd/>
          </a:ln>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600" dirty="0"/>
              <a:t>Katholische Kirche. Legat (Regensburg)</a:t>
            </a:r>
          </a:p>
          <a:p>
            <a:pPr eaLnBrk="1" hangingPunct="1">
              <a:lnSpc>
                <a:spcPct val="100000"/>
              </a:lnSpc>
              <a:spcBef>
                <a:spcPct val="0"/>
              </a:spcBef>
              <a:buFontTx/>
              <a:buNone/>
            </a:pPr>
            <a:r>
              <a:rPr lang="de-DE" altLang="de-DE" sz="1600" dirty="0"/>
              <a:t>Katholische Kirche. Legat (Worms)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el 1"/>
          <p:cNvSpPr>
            <a:spLocks noGrp="1"/>
          </p:cNvSpPr>
          <p:nvPr>
            <p:ph type="title" idx="4294967295"/>
          </p:nvPr>
        </p:nvSpPr>
        <p:spPr>
          <a:xfrm>
            <a:off x="395536" y="548680"/>
            <a:ext cx="8229600" cy="1143000"/>
          </a:xfrm>
        </p:spPr>
        <p:txBody>
          <a:bodyPr/>
          <a:lstStyle/>
          <a:p>
            <a:r>
              <a:rPr lang="de-DE" altLang="de-DE" sz="2400" dirty="0" smtClean="0"/>
              <a:t>Was ist neu mit RDA?</a:t>
            </a:r>
            <a:br>
              <a:rPr lang="de-DE" altLang="de-DE" sz="2400" dirty="0" smtClean="0"/>
            </a:br>
            <a:r>
              <a:rPr lang="de-DE" altLang="de-DE" sz="2000" dirty="0" smtClean="0"/>
              <a:t>(für den Bereich religiöse Körperschaften und Konferenzen)</a:t>
            </a:r>
          </a:p>
        </p:txBody>
      </p:sp>
      <p:graphicFrame>
        <p:nvGraphicFramePr>
          <p:cNvPr id="5" name="Inhaltsplatzhalter 4"/>
          <p:cNvGraphicFramePr>
            <a:graphicFrameLocks noGrp="1"/>
          </p:cNvGraphicFramePr>
          <p:nvPr>
            <p:ph idx="4294967295"/>
          </p:nvPr>
        </p:nvGraphicFramePr>
        <p:xfrm>
          <a:off x="323528" y="1744879"/>
          <a:ext cx="8229600" cy="3124281"/>
        </p:xfrm>
        <a:graphic>
          <a:graphicData uri="http://schemas.openxmlformats.org/drawingml/2006/table">
            <a:tbl>
              <a:tblPr firstRow="1" bandRow="1">
                <a:tableStyleId>{5C22544A-7EE6-4342-B048-85BDC9FD1C3A}</a:tableStyleId>
              </a:tblPr>
              <a:tblGrid>
                <a:gridCol w="4114800"/>
                <a:gridCol w="4114800"/>
              </a:tblGrid>
              <a:tr h="370865">
                <a:tc>
                  <a:txBody>
                    <a:bodyPr/>
                    <a:lstStyle/>
                    <a:p>
                      <a:pPr algn="ctr"/>
                      <a:r>
                        <a:rPr lang="de-DE" sz="1400" dirty="0" smtClean="0">
                          <a:latin typeface="Verdana" panose="020B0604030504040204" pitchFamily="34" charset="0"/>
                        </a:rPr>
                        <a:t>RAK / GND-Übergangsregeln</a:t>
                      </a:r>
                      <a:endParaRPr lang="de-DE" sz="1400" dirty="0">
                        <a:latin typeface="Verdana" panose="020B0604030504040204" pitchFamily="34" charset="0"/>
                      </a:endParaRPr>
                    </a:p>
                  </a:txBody>
                  <a:tcPr marT="45723" marB="45723"/>
                </a:tc>
                <a:tc>
                  <a:txBody>
                    <a:bodyPr/>
                    <a:lstStyle/>
                    <a:p>
                      <a:pPr algn="ctr"/>
                      <a:r>
                        <a:rPr lang="de-DE" sz="1400" dirty="0" smtClean="0">
                          <a:latin typeface="Verdana" panose="020B0604030504040204" pitchFamily="34" charset="0"/>
                        </a:rPr>
                        <a:t>RDA</a:t>
                      </a:r>
                      <a:endParaRPr lang="de-DE" sz="1400" dirty="0">
                        <a:latin typeface="Verdana" panose="020B0604030504040204" pitchFamily="34" charset="0"/>
                      </a:endParaRPr>
                    </a:p>
                  </a:txBody>
                  <a:tcPr marT="45723" marB="45723"/>
                </a:tc>
              </a:tr>
              <a:tr h="370865">
                <a:tc gridSpan="2">
                  <a:txBody>
                    <a:bodyPr/>
                    <a:lstStyle/>
                    <a:p>
                      <a:pPr algn="ctr"/>
                      <a:r>
                        <a:rPr lang="de-DE" sz="1400" dirty="0" smtClean="0">
                          <a:latin typeface="Verdana" panose="020B0604030504040204" pitchFamily="34" charset="0"/>
                        </a:rPr>
                        <a:t>Unselbstständige Erfassung von Vertretungskörperschaften (teilweise neu)</a:t>
                      </a:r>
                      <a:endParaRPr lang="de-DE" sz="1400" dirty="0">
                        <a:latin typeface="Verdana" panose="020B0604030504040204" pitchFamily="34" charset="0"/>
                      </a:endParaRPr>
                    </a:p>
                  </a:txBody>
                  <a:tcPr marT="45723" marB="45723"/>
                </a:tc>
                <a:tc hMerge="1">
                  <a:txBody>
                    <a:bodyPr/>
                    <a:lstStyle/>
                    <a:p>
                      <a:endParaRPr lang="de-DE" dirty="0"/>
                    </a:p>
                  </a:txBody>
                  <a:tcPr/>
                </a:tc>
              </a:tr>
              <a:tr h="370865">
                <a:tc gridSpan="2">
                  <a:txBody>
                    <a:bodyPr/>
                    <a:lstStyle/>
                    <a:p>
                      <a:pPr algn="ctr"/>
                      <a:r>
                        <a:rPr lang="de-DE" sz="1400" dirty="0" smtClean="0">
                          <a:latin typeface="Verdana" panose="020B0604030504040204" pitchFamily="34" charset="0"/>
                        </a:rPr>
                        <a:t>Änderung der</a:t>
                      </a:r>
                      <a:r>
                        <a:rPr lang="de-DE" sz="1400" baseline="0" dirty="0" smtClean="0">
                          <a:latin typeface="Verdana" panose="020B0604030504040204" pitchFamily="34" charset="0"/>
                        </a:rPr>
                        <a:t> Satzart für religiöse Gebietskörperschaften:</a:t>
                      </a:r>
                      <a:endParaRPr lang="de-DE" sz="1400" dirty="0">
                        <a:latin typeface="Verdana" panose="020B0604030504040204" pitchFamily="34" charset="0"/>
                      </a:endParaRPr>
                    </a:p>
                  </a:txBody>
                  <a:tcPr marT="45723" marB="45723"/>
                </a:tc>
                <a:tc hMerge="1">
                  <a:txBody>
                    <a:bodyPr/>
                    <a:lstStyle/>
                    <a:p>
                      <a:endParaRPr lang="de-DE" sz="1400" dirty="0"/>
                    </a:p>
                  </a:txBody>
                  <a:tcPr/>
                </a:tc>
              </a:tr>
              <a:tr h="2011604">
                <a:tc>
                  <a:txBody>
                    <a:bodyPr/>
                    <a:lstStyle/>
                    <a:p>
                      <a:r>
                        <a:rPr lang="de-DE" sz="1400" kern="1200" dirty="0" smtClean="0">
                          <a:solidFill>
                            <a:schemeClr val="dk1"/>
                          </a:solidFill>
                          <a:latin typeface="Verdana" panose="020B0604030504040204" pitchFamily="34" charset="0"/>
                          <a:ea typeface="+mn-ea"/>
                          <a:cs typeface="+mn-cs"/>
                        </a:rPr>
                        <a:t>GND ÜR: Hinweis zu Religionsgemeinschaften: </a:t>
                      </a:r>
                    </a:p>
                    <a:p>
                      <a:r>
                        <a:rPr lang="de-DE" sz="1400" kern="1200" dirty="0" smtClean="0">
                          <a:solidFill>
                            <a:schemeClr val="dk1"/>
                          </a:solidFill>
                          <a:latin typeface="Verdana" panose="020B0604030504040204" pitchFamily="34" charset="0"/>
                          <a:ea typeface="+mn-ea"/>
                          <a:cs typeface="+mn-cs"/>
                        </a:rPr>
                        <a:t>Regionale Einheiten von Religionsgemeinschaften werden in der GND wie Gebietskörperschaften als </a:t>
                      </a:r>
                      <a:r>
                        <a:rPr lang="de-DE" sz="1400" kern="1200" dirty="0" err="1" smtClean="0">
                          <a:solidFill>
                            <a:schemeClr val="dk1"/>
                          </a:solidFill>
                          <a:latin typeface="Verdana" panose="020B0604030504040204" pitchFamily="34" charset="0"/>
                          <a:ea typeface="+mn-ea"/>
                          <a:cs typeface="+mn-cs"/>
                        </a:rPr>
                        <a:t>Geografika</a:t>
                      </a:r>
                      <a:r>
                        <a:rPr lang="de-DE" sz="1400" kern="1200" dirty="0" smtClean="0">
                          <a:solidFill>
                            <a:schemeClr val="dk1"/>
                          </a:solidFill>
                          <a:latin typeface="Verdana" panose="020B0604030504040204" pitchFamily="34" charset="0"/>
                          <a:ea typeface="+mn-ea"/>
                          <a:cs typeface="+mn-cs"/>
                        </a:rPr>
                        <a:t> behandelt</a:t>
                      </a:r>
                      <a:r>
                        <a:rPr lang="de-DE" sz="1400" kern="1200" baseline="0" dirty="0" smtClean="0">
                          <a:solidFill>
                            <a:schemeClr val="dk1"/>
                          </a:solidFill>
                          <a:latin typeface="Verdana" panose="020B0604030504040204" pitchFamily="34" charset="0"/>
                          <a:ea typeface="+mn-ea"/>
                          <a:cs typeface="+mn-cs"/>
                        </a:rPr>
                        <a:t> (PICA: </a:t>
                      </a:r>
                      <a:r>
                        <a:rPr lang="de-DE" altLang="de-DE" sz="1400" dirty="0" smtClean="0"/>
                        <a:t>Satzart </a:t>
                      </a:r>
                      <a:r>
                        <a:rPr lang="de-DE" altLang="de-DE" sz="1400" dirty="0" err="1" smtClean="0"/>
                        <a:t>Tg</a:t>
                      </a:r>
                      <a:r>
                        <a:rPr lang="de-DE" altLang="de-DE" sz="1400" dirty="0" smtClean="0"/>
                        <a:t>;</a:t>
                      </a:r>
                    </a:p>
                    <a:p>
                      <a:r>
                        <a:rPr lang="de-DE" altLang="de-DE" sz="1400" dirty="0" err="1" smtClean="0"/>
                        <a:t>Aleph</a:t>
                      </a:r>
                      <a:r>
                        <a:rPr lang="de-DE" altLang="de-DE" sz="1400" dirty="0" smtClean="0"/>
                        <a:t>: </a:t>
                      </a:r>
                      <a:r>
                        <a:rPr lang="de-DE" altLang="de-DE" sz="1400" dirty="0" err="1" smtClean="0"/>
                        <a:t>Satztyp</a:t>
                      </a:r>
                      <a:r>
                        <a:rPr lang="de-DE" altLang="de-DE" sz="1400" dirty="0" smtClean="0"/>
                        <a:t> g</a:t>
                      </a:r>
                      <a:r>
                        <a:rPr lang="de-DE" altLang="de-DE" sz="1400" baseline="0" dirty="0" smtClean="0"/>
                        <a:t>)</a:t>
                      </a:r>
                      <a:r>
                        <a:rPr lang="de-DE" altLang="de-DE" sz="1400" dirty="0" smtClean="0"/>
                        <a:t>.</a:t>
                      </a:r>
                      <a:endParaRPr lang="de-DE" sz="1400" kern="1200" dirty="0" smtClean="0">
                        <a:solidFill>
                          <a:schemeClr val="dk1"/>
                        </a:solidFill>
                        <a:latin typeface="Verdana" panose="020B0604030504040204" pitchFamily="34" charset="0"/>
                        <a:ea typeface="+mn-ea"/>
                        <a:cs typeface="+mn-cs"/>
                      </a:endParaRPr>
                    </a:p>
                  </a:txBody>
                  <a:tcPr marT="45723" marB="45723"/>
                </a:tc>
                <a:tc>
                  <a:txBody>
                    <a:bodyPr/>
                    <a:lstStyle/>
                    <a:p>
                      <a:pPr algn="l"/>
                      <a:r>
                        <a:rPr lang="de-DE" sz="1400" dirty="0" smtClean="0">
                          <a:latin typeface="Verdana" panose="020B0604030504040204" pitchFamily="34" charset="0"/>
                        </a:rPr>
                        <a:t>RDA:</a:t>
                      </a:r>
                    </a:p>
                    <a:p>
                      <a:pPr marL="0" marR="0" indent="0" algn="l" defTabSz="914400" rtl="0" eaLnBrk="1" fontAlgn="auto" latinLnBrk="0" hangingPunct="1">
                        <a:lnSpc>
                          <a:spcPct val="100000"/>
                        </a:lnSpc>
                        <a:spcBef>
                          <a:spcPts val="0"/>
                        </a:spcBef>
                        <a:spcAft>
                          <a:spcPts val="0"/>
                        </a:spcAft>
                        <a:buClrTx/>
                        <a:buSzTx/>
                        <a:buFontTx/>
                        <a:buNone/>
                        <a:tabLst/>
                        <a:defRPr/>
                      </a:pPr>
                      <a:r>
                        <a:rPr lang="de-DE" altLang="de-DE" sz="1400" dirty="0" smtClean="0"/>
                        <a:t>Religiöse Gebietskörperschaften wie Diözesen oder Kirchenprovinzen werden unter der religiösen Körperschaft als untergeordnete Körperschaftssätze</a:t>
                      </a:r>
                      <a:r>
                        <a:rPr lang="de-DE" altLang="de-DE" sz="1400" baseline="0" dirty="0" smtClean="0"/>
                        <a:t> (PICA: Satzart </a:t>
                      </a:r>
                      <a:r>
                        <a:rPr lang="de-DE" altLang="de-DE" sz="1400" dirty="0" smtClean="0"/>
                        <a:t>Tb;</a:t>
                      </a:r>
                      <a:r>
                        <a:rPr lang="de-DE" altLang="de-DE" sz="1400" baseline="0" dirty="0" smtClean="0"/>
                        <a:t> </a:t>
                      </a:r>
                      <a:r>
                        <a:rPr lang="de-DE" altLang="de-DE" sz="1400" baseline="0" dirty="0" err="1" smtClean="0"/>
                        <a:t>Aleph</a:t>
                      </a:r>
                      <a:r>
                        <a:rPr lang="de-DE" altLang="de-DE" sz="1400" baseline="0" dirty="0" smtClean="0"/>
                        <a:t>: </a:t>
                      </a:r>
                      <a:r>
                        <a:rPr lang="de-DE" altLang="de-DE" sz="1400" baseline="0" dirty="0" err="1" smtClean="0"/>
                        <a:t>Satztyp</a:t>
                      </a:r>
                      <a:r>
                        <a:rPr lang="de-DE" altLang="de-DE" sz="1400" baseline="0" dirty="0" smtClean="0"/>
                        <a:t> b)</a:t>
                      </a:r>
                      <a:r>
                        <a:rPr lang="de-DE" altLang="de-DE" sz="1400" dirty="0" smtClean="0"/>
                        <a:t> erfasst.</a:t>
                      </a:r>
                    </a:p>
                    <a:p>
                      <a:pPr marL="0" marR="0" indent="0" algn="l" defTabSz="914400" rtl="0" eaLnBrk="1" fontAlgn="auto" latinLnBrk="0" hangingPunct="1">
                        <a:lnSpc>
                          <a:spcPct val="100000"/>
                        </a:lnSpc>
                        <a:spcBef>
                          <a:spcPts val="0"/>
                        </a:spcBef>
                        <a:spcAft>
                          <a:spcPts val="0"/>
                        </a:spcAft>
                        <a:buClrTx/>
                        <a:buSzTx/>
                        <a:buFontTx/>
                        <a:buNone/>
                        <a:tabLst/>
                        <a:defRPr/>
                      </a:pPr>
                      <a:r>
                        <a:rPr lang="de-DE" altLang="de-DE" sz="1400" dirty="0" smtClean="0"/>
                        <a:t>Ausnahmen: geistliche Reichsfürstentümer</a:t>
                      </a:r>
                      <a:r>
                        <a:rPr lang="de-DE" altLang="de-DE" sz="1400" baseline="0" dirty="0" smtClean="0"/>
                        <a:t>, autokephale Patriarchate und Erzdiözesen der Ostkirche</a:t>
                      </a:r>
                      <a:endParaRPr lang="de-DE" sz="1400" dirty="0">
                        <a:latin typeface="Verdana" panose="020B0604030504040204" pitchFamily="34" charset="0"/>
                      </a:endParaRPr>
                    </a:p>
                  </a:txBody>
                  <a:tcPr marT="45723" marB="45723"/>
                </a:tc>
              </a:tr>
            </a:tbl>
          </a:graphicData>
        </a:graphic>
      </p:graphicFrame>
      <p:graphicFrame>
        <p:nvGraphicFramePr>
          <p:cNvPr id="2" name="Tabelle 1"/>
          <p:cNvGraphicFramePr>
            <a:graphicFrameLocks noGrp="1"/>
          </p:cNvGraphicFramePr>
          <p:nvPr/>
        </p:nvGraphicFramePr>
        <p:xfrm>
          <a:off x="323528" y="4921250"/>
          <a:ext cx="8229600" cy="1316038"/>
        </p:xfrm>
        <a:graphic>
          <a:graphicData uri="http://schemas.openxmlformats.org/drawingml/2006/table">
            <a:tbl>
              <a:tblPr firstRow="1" bandRow="1">
                <a:tableStyleId>{5C22544A-7EE6-4342-B048-85BDC9FD1C3A}</a:tableStyleId>
              </a:tblPr>
              <a:tblGrid>
                <a:gridCol w="4114800"/>
                <a:gridCol w="4114800"/>
              </a:tblGrid>
              <a:tr h="370914">
                <a:tc gridSpan="2">
                  <a:txBody>
                    <a:bodyPr/>
                    <a:lstStyle/>
                    <a:p>
                      <a:pPr algn="ctr"/>
                      <a:r>
                        <a:rPr lang="de-DE" sz="1400" dirty="0" smtClean="0">
                          <a:latin typeface="Verdana" panose="020B0604030504040204" pitchFamily="34" charset="0"/>
                        </a:rPr>
                        <a:t>Erfassung religiöser Würdenträger als</a:t>
                      </a:r>
                      <a:r>
                        <a:rPr lang="de-DE" sz="1400" baseline="0" dirty="0" smtClean="0">
                          <a:latin typeface="Verdana" panose="020B0604030504040204" pitchFamily="34" charset="0"/>
                        </a:rPr>
                        <a:t> Organ der Körperschaft </a:t>
                      </a:r>
                      <a:r>
                        <a:rPr lang="de-DE" sz="1400" baseline="0" dirty="0" smtClean="0">
                          <a:solidFill>
                            <a:srgbClr val="FF0000"/>
                          </a:solidFill>
                          <a:latin typeface="Verdana" panose="020B0604030504040204" pitchFamily="34" charset="0"/>
                        </a:rPr>
                        <a:t>(erst ab 2015)</a:t>
                      </a:r>
                      <a:endParaRPr lang="de-DE" sz="1400" dirty="0">
                        <a:solidFill>
                          <a:srgbClr val="FF0000"/>
                        </a:solidFill>
                        <a:latin typeface="Verdana" panose="020B0604030504040204" pitchFamily="34" charset="0"/>
                      </a:endParaRPr>
                    </a:p>
                  </a:txBody>
                  <a:tcPr marT="45729" marB="45729"/>
                </a:tc>
                <a:tc hMerge="1">
                  <a:txBody>
                    <a:bodyPr/>
                    <a:lstStyle/>
                    <a:p>
                      <a:endParaRPr lang="de-DE" dirty="0"/>
                    </a:p>
                  </a:txBody>
                  <a:tcPr/>
                </a:tc>
              </a:tr>
              <a:tr h="945124">
                <a:tc>
                  <a:txBody>
                    <a:bodyPr/>
                    <a:lstStyle/>
                    <a:p>
                      <a:pPr algn="l"/>
                      <a:r>
                        <a:rPr lang="de-DE" sz="1400" dirty="0" smtClean="0">
                          <a:latin typeface="Verdana" panose="020B0604030504040204" pitchFamily="34" charset="0"/>
                        </a:rPr>
                        <a:t>GND:</a:t>
                      </a:r>
                    </a:p>
                    <a:p>
                      <a:pPr algn="l"/>
                      <a:r>
                        <a:rPr lang="de-DE" sz="1400" dirty="0" smtClean="0">
                          <a:latin typeface="Verdana" panose="020B0604030504040204" pitchFamily="34" charset="0"/>
                        </a:rPr>
                        <a:t>Bisher nur als Personen erfasst</a:t>
                      </a:r>
                      <a:endParaRPr lang="de-DE" sz="1400" dirty="0">
                        <a:latin typeface="Verdana" panose="020B0604030504040204" pitchFamily="34" charset="0"/>
                      </a:endParaRPr>
                    </a:p>
                  </a:txBody>
                  <a:tcPr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400" dirty="0" smtClean="0">
                          <a:latin typeface="Verdana" panose="020B0604030504040204" pitchFamily="34" charset="0"/>
                        </a:rPr>
                        <a:t>RDA 11.2.2.26:</a:t>
                      </a:r>
                    </a:p>
                    <a:p>
                      <a:pPr marL="0" marR="0" indent="0" algn="l" defTabSz="914400" rtl="0" eaLnBrk="1" fontAlgn="auto" latinLnBrk="0" hangingPunct="1">
                        <a:lnSpc>
                          <a:spcPct val="100000"/>
                        </a:lnSpc>
                        <a:spcBef>
                          <a:spcPts val="0"/>
                        </a:spcBef>
                        <a:spcAft>
                          <a:spcPts val="0"/>
                        </a:spcAft>
                        <a:buClrTx/>
                        <a:buSzTx/>
                        <a:buFontTx/>
                        <a:buNone/>
                        <a:tabLst/>
                        <a:defRPr/>
                      </a:pPr>
                      <a:r>
                        <a:rPr lang="de-DE" sz="1400" dirty="0" smtClean="0">
                          <a:latin typeface="Verdana" panose="020B0604030504040204" pitchFamily="34" charset="0"/>
                        </a:rPr>
                        <a:t>Für FE: Erfassung</a:t>
                      </a:r>
                      <a:r>
                        <a:rPr lang="de-DE" sz="1400" baseline="0" dirty="0" smtClean="0">
                          <a:latin typeface="Verdana" panose="020B0604030504040204" pitchFamily="34" charset="0"/>
                        </a:rPr>
                        <a:t> als Organ der Körperschaft</a:t>
                      </a:r>
                      <a:endParaRPr lang="de-DE" sz="1400" dirty="0" smtClean="0">
                        <a:latin typeface="Verdana" panose="020B060403050404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1400" dirty="0">
                        <a:latin typeface="Verdana" panose="020B0604030504040204" pitchFamily="34" charset="0"/>
                      </a:endParaRPr>
                    </a:p>
                  </a:txBody>
                  <a:tcPr marT="45729" marB="45729"/>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idx="4294967295"/>
          </p:nvPr>
        </p:nvSpPr>
        <p:spPr>
          <a:xfrm>
            <a:off x="395536" y="557213"/>
            <a:ext cx="7499350" cy="1143000"/>
          </a:xfrm>
        </p:spPr>
        <p:txBody>
          <a:bodyPr/>
          <a:lstStyle/>
          <a:p>
            <a:r>
              <a:rPr lang="de-DE" altLang="de-DE" sz="2400" dirty="0" smtClean="0"/>
              <a:t>RDA, AWR, ERL, EH</a:t>
            </a:r>
            <a:br>
              <a:rPr lang="de-DE" altLang="de-DE" sz="2400" dirty="0" smtClean="0"/>
            </a:br>
            <a:r>
              <a:rPr lang="de-DE" altLang="de-DE" sz="2200" dirty="0" smtClean="0"/>
              <a:t>Übersicht der in der Präsentation behandelten </a:t>
            </a:r>
            <a:br>
              <a:rPr lang="de-DE" altLang="de-DE" sz="2200" dirty="0" smtClean="0"/>
            </a:br>
            <a:r>
              <a:rPr lang="de-DE" altLang="de-DE" sz="2200" dirty="0" smtClean="0"/>
              <a:t>RDA-Stellen</a:t>
            </a:r>
          </a:p>
        </p:txBody>
      </p:sp>
      <p:graphicFrame>
        <p:nvGraphicFramePr>
          <p:cNvPr id="5" name="Inhaltsplatzhalter 4"/>
          <p:cNvGraphicFramePr>
            <a:graphicFrameLocks noGrp="1"/>
          </p:cNvGraphicFramePr>
          <p:nvPr>
            <p:ph idx="4294967295"/>
          </p:nvPr>
        </p:nvGraphicFramePr>
        <p:xfrm>
          <a:off x="1783557" y="1773238"/>
          <a:ext cx="5092699" cy="4281489"/>
        </p:xfrm>
        <a:graphic>
          <a:graphicData uri="http://schemas.openxmlformats.org/drawingml/2006/table">
            <a:tbl>
              <a:tblPr firstRow="1" bandRow="1">
                <a:tableStyleId>{5C22544A-7EE6-4342-B048-85BDC9FD1C3A}</a:tableStyleId>
              </a:tblPr>
              <a:tblGrid>
                <a:gridCol w="1204244"/>
                <a:gridCol w="720084"/>
                <a:gridCol w="720084"/>
                <a:gridCol w="2448287"/>
              </a:tblGrid>
              <a:tr h="900687">
                <a:tc>
                  <a:txBody>
                    <a:bodyPr/>
                    <a:lstStyle/>
                    <a:p>
                      <a:pPr algn="l"/>
                      <a:r>
                        <a:rPr lang="de-DE" sz="1200" dirty="0" smtClean="0">
                          <a:latin typeface="Verdana" panose="020B0604030504040204" pitchFamily="34" charset="0"/>
                        </a:rPr>
                        <a:t>RDA</a:t>
                      </a:r>
                      <a:endParaRPr lang="de-DE" sz="1200" dirty="0">
                        <a:latin typeface="Verdana" panose="020B0604030504040204" pitchFamily="34" charset="0"/>
                      </a:endParaRPr>
                    </a:p>
                  </a:txBody>
                  <a:tcPr marL="91428" marR="91428" marT="45714" marB="45714"/>
                </a:tc>
                <a:tc>
                  <a:txBody>
                    <a:bodyPr/>
                    <a:lstStyle/>
                    <a:p>
                      <a:pPr algn="ctr"/>
                      <a:r>
                        <a:rPr lang="de-DE" sz="1200" dirty="0" smtClean="0">
                          <a:latin typeface="Verdana" panose="020B0604030504040204" pitchFamily="34" charset="0"/>
                        </a:rPr>
                        <a:t>AWR</a:t>
                      </a:r>
                      <a:endParaRPr lang="de-DE" sz="1200" dirty="0">
                        <a:latin typeface="Verdana" panose="020B0604030504040204" pitchFamily="34" charset="0"/>
                      </a:endParaRPr>
                    </a:p>
                  </a:txBody>
                  <a:tcPr marL="91428" marR="91428" marT="45714" marB="45714"/>
                </a:tc>
                <a:tc>
                  <a:txBody>
                    <a:bodyPr/>
                    <a:lstStyle/>
                    <a:p>
                      <a:pPr algn="ctr"/>
                      <a:r>
                        <a:rPr lang="de-DE" sz="1200" dirty="0" smtClean="0">
                          <a:latin typeface="Verdana" panose="020B0604030504040204" pitchFamily="34" charset="0"/>
                        </a:rPr>
                        <a:t>ERL</a:t>
                      </a:r>
                      <a:endParaRPr lang="de-DE" sz="1200" dirty="0">
                        <a:latin typeface="Verdana" panose="020B0604030504040204" pitchFamily="34" charset="0"/>
                      </a:endParaRPr>
                    </a:p>
                  </a:txBody>
                  <a:tcPr marL="91428" marR="91428" marT="45714" marB="45714"/>
                </a:tc>
                <a:tc>
                  <a:txBody>
                    <a:bodyPr/>
                    <a:lstStyle/>
                    <a:p>
                      <a:pPr algn="l"/>
                      <a:r>
                        <a:rPr lang="de-DE" sz="1200" dirty="0" smtClean="0">
                          <a:latin typeface="Verdana" panose="020B0604030504040204" pitchFamily="34" charset="0"/>
                        </a:rPr>
                        <a:t>EH</a:t>
                      </a:r>
                      <a:endParaRPr lang="de-DE" sz="1200" dirty="0">
                        <a:latin typeface="Verdana" panose="020B0604030504040204" pitchFamily="34" charset="0"/>
                      </a:endParaRPr>
                    </a:p>
                  </a:txBody>
                  <a:tcPr marL="91428" marR="91428" marT="45714" marB="45714"/>
                </a:tc>
              </a:tr>
              <a:tr h="640068">
                <a:tc>
                  <a:txBody>
                    <a:bodyPr/>
                    <a:lstStyle/>
                    <a:p>
                      <a:pPr algn="l"/>
                      <a:r>
                        <a:rPr lang="de-DE" sz="1200" kern="1200" dirty="0" smtClean="0">
                          <a:solidFill>
                            <a:schemeClr val="dk1"/>
                          </a:solidFill>
                          <a:latin typeface="Verdana" panose="020B0604030504040204" pitchFamily="34" charset="0"/>
                          <a:ea typeface="+mn-ea"/>
                          <a:cs typeface="+mn-cs"/>
                        </a:rPr>
                        <a:t>11.2.2.5.4 </a:t>
                      </a:r>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ctr"/>
                      <a:r>
                        <a:rPr lang="de-DE" sz="1200" dirty="0" smtClean="0">
                          <a:latin typeface="Verdana" panose="020B0604030504040204" pitchFamily="34" charset="0"/>
                        </a:rPr>
                        <a:t>x</a:t>
                      </a:r>
                      <a:endParaRPr lang="de-DE" sz="1200" dirty="0">
                        <a:latin typeface="Verdana" panose="020B0604030504040204" pitchFamily="34" charset="0"/>
                      </a:endParaRPr>
                    </a:p>
                  </a:txBody>
                  <a:tcPr marL="91428" marR="91428" marT="45714" marB="4571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latin typeface="Verdana" panose="020B0604030504040204" pitchFamily="34" charset="0"/>
                        </a:rPr>
                        <a:t>EH-K-14, EH-K-15,</a:t>
                      </a:r>
                      <a:r>
                        <a:rPr lang="de-DE" sz="1200" baseline="0" dirty="0" smtClean="0">
                          <a:latin typeface="Verdana" panose="020B0604030504040204" pitchFamily="34" charset="0"/>
                        </a:rPr>
                        <a:t> </a:t>
                      </a:r>
                      <a:r>
                        <a:rPr lang="de-DE" sz="1200" dirty="0" smtClean="0">
                          <a:latin typeface="Verdana" panose="020B0604030504040204" pitchFamily="34" charset="0"/>
                        </a:rPr>
                        <a:t>EH-K-16,</a:t>
                      </a:r>
                      <a:r>
                        <a:rPr lang="de-DE" sz="1200" baseline="0" dirty="0" smtClean="0">
                          <a:latin typeface="Verdana" panose="020B0604030504040204" pitchFamily="34" charset="0"/>
                        </a:rPr>
                        <a:t> </a:t>
                      </a:r>
                      <a:r>
                        <a:rPr lang="de-DE" sz="1200" dirty="0" smtClean="0">
                          <a:latin typeface="Verdana" panose="020B0604030504040204" pitchFamily="34" charset="0"/>
                        </a:rPr>
                        <a:t>EH-K-17,</a:t>
                      </a:r>
                      <a:r>
                        <a:rPr lang="de-DE" sz="1200" baseline="0" dirty="0" smtClean="0">
                          <a:latin typeface="Verdana" panose="020B0604030504040204" pitchFamily="34" charset="0"/>
                        </a:rPr>
                        <a:t> </a:t>
                      </a:r>
                      <a:r>
                        <a:rPr lang="de-DE" sz="1200" dirty="0" smtClean="0">
                          <a:latin typeface="Verdana" panose="020B0604030504040204" pitchFamily="34" charset="0"/>
                        </a:rPr>
                        <a:t>EH-K-18 </a:t>
                      </a:r>
                    </a:p>
                    <a:p>
                      <a:pPr algn="l"/>
                      <a:endParaRPr lang="de-DE" sz="1200" dirty="0">
                        <a:latin typeface="Verdana" panose="020B0604030504040204" pitchFamily="34" charset="0"/>
                      </a:endParaRPr>
                    </a:p>
                  </a:txBody>
                  <a:tcPr marL="91428" marR="91428" marT="45714" marB="45714"/>
                </a:tc>
              </a:tr>
              <a:tr h="365280">
                <a:tc>
                  <a:txBody>
                    <a:bodyPr/>
                    <a:lstStyle/>
                    <a:p>
                      <a:pPr algn="l"/>
                      <a:r>
                        <a:rPr lang="de-DE" sz="1200" kern="1200" dirty="0" smtClean="0">
                          <a:solidFill>
                            <a:schemeClr val="dk1"/>
                          </a:solidFill>
                          <a:latin typeface="Verdana" panose="020B0604030504040204" pitchFamily="34" charset="0"/>
                          <a:ea typeface="+mn-ea"/>
                          <a:cs typeface="+mn-cs"/>
                        </a:rPr>
                        <a:t>11.2.2.25</a:t>
                      </a:r>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ctr"/>
                      <a:r>
                        <a:rPr lang="de-DE" sz="1200" dirty="0" smtClean="0">
                          <a:latin typeface="Verdana" panose="020B0604030504040204" pitchFamily="34" charset="0"/>
                        </a:rPr>
                        <a:t>x</a:t>
                      </a:r>
                      <a:endParaRPr lang="de-DE" sz="1200" dirty="0">
                        <a:latin typeface="Verdana" panose="020B0604030504040204" pitchFamily="34" charset="0"/>
                      </a:endParaRPr>
                    </a:p>
                  </a:txBody>
                  <a:tcPr marL="91428" marR="91428" marT="45714" marB="45714"/>
                </a:tc>
                <a:tc>
                  <a:txBody>
                    <a:bodyPr/>
                    <a:lstStyle/>
                    <a:p>
                      <a:pPr algn="l"/>
                      <a:r>
                        <a:rPr lang="de-DE" sz="1200" dirty="0" smtClean="0">
                          <a:latin typeface="Verdana" panose="020B0604030504040204" pitchFamily="34" charset="0"/>
                        </a:rPr>
                        <a:t>EH-K-14</a:t>
                      </a:r>
                      <a:endParaRPr lang="de-DE" sz="1200" dirty="0">
                        <a:latin typeface="Verdana" panose="020B0604030504040204" pitchFamily="34" charset="0"/>
                      </a:endParaRPr>
                    </a:p>
                  </a:txBody>
                  <a:tcPr marL="91428" marR="91428" marT="45714" marB="45714"/>
                </a:tc>
              </a:tr>
              <a:tr h="365280">
                <a:tc>
                  <a:txBody>
                    <a:bodyPr/>
                    <a:lstStyle/>
                    <a:p>
                      <a:pPr marL="0" algn="l" defTabSz="914400" rtl="0" eaLnBrk="1" latinLnBrk="0" hangingPunct="1"/>
                      <a:r>
                        <a:rPr lang="de-DE" sz="1200" kern="1200" dirty="0" smtClean="0">
                          <a:solidFill>
                            <a:schemeClr val="dk1"/>
                          </a:solidFill>
                          <a:latin typeface="Verdana" panose="020B0604030504040204" pitchFamily="34" charset="0"/>
                          <a:ea typeface="+mn-ea"/>
                          <a:cs typeface="+mn-cs"/>
                        </a:rPr>
                        <a:t>11.2.2.26 </a:t>
                      </a: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ctr"/>
                      <a:r>
                        <a:rPr lang="de-DE" sz="1200" dirty="0" smtClean="0">
                          <a:latin typeface="Verdana" panose="020B0604030504040204" pitchFamily="34" charset="0"/>
                        </a:rPr>
                        <a:t>x</a:t>
                      </a:r>
                      <a:endParaRPr lang="de-DE" sz="1200" dirty="0">
                        <a:latin typeface="Verdana" panose="020B0604030504040204" pitchFamily="34" charset="0"/>
                      </a:endParaRPr>
                    </a:p>
                  </a:txBody>
                  <a:tcPr marL="91428" marR="91428" marT="45714" marB="45714"/>
                </a:tc>
                <a:tc>
                  <a:txBody>
                    <a:bodyPr/>
                    <a:lstStyle/>
                    <a:p>
                      <a:pPr algn="l"/>
                      <a:r>
                        <a:rPr lang="de-DE" sz="1200" dirty="0" smtClean="0">
                          <a:latin typeface="Verdana" panose="020B0604030504040204" pitchFamily="34" charset="0"/>
                        </a:rPr>
                        <a:t>EH-K-13</a:t>
                      </a:r>
                      <a:endParaRPr lang="de-DE" sz="1200" dirty="0">
                        <a:latin typeface="Verdana" panose="020B0604030504040204" pitchFamily="34" charset="0"/>
                      </a:endParaRPr>
                    </a:p>
                  </a:txBody>
                  <a:tcPr marL="91428" marR="91428" marT="45714" marB="45714"/>
                </a:tc>
              </a:tr>
              <a:tr h="3652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dk1"/>
                          </a:solidFill>
                          <a:latin typeface="Verdana" panose="020B0604030504040204" pitchFamily="34" charset="0"/>
                          <a:ea typeface="+mn-ea"/>
                          <a:cs typeface="+mn-cs"/>
                        </a:rPr>
                        <a:t>11.2.2.26.1 </a:t>
                      </a: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l"/>
                      <a:endParaRPr lang="de-DE" sz="1200" dirty="0">
                        <a:latin typeface="Verdana" panose="020B0604030504040204" pitchFamily="34" charset="0"/>
                      </a:endParaRPr>
                    </a:p>
                  </a:txBody>
                  <a:tcPr marL="91428" marR="91428" marT="45714" marB="45714"/>
                </a:tc>
              </a:tr>
              <a:tr h="4571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dk1"/>
                          </a:solidFill>
                          <a:latin typeface="Verdana" panose="020B0604030504040204" pitchFamily="34" charset="0"/>
                          <a:ea typeface="+mn-ea"/>
                          <a:cs typeface="+mn-cs"/>
                        </a:rPr>
                        <a:t>11.2.2.26.2</a:t>
                      </a:r>
                    </a:p>
                    <a:p>
                      <a:pPr algn="l"/>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l"/>
                      <a:endParaRPr lang="de-DE" sz="1200" dirty="0">
                        <a:latin typeface="Verdana" panose="020B0604030504040204" pitchFamily="34" charset="0"/>
                      </a:endParaRPr>
                    </a:p>
                  </a:txBody>
                  <a:tcPr marL="91428" marR="91428" marT="45714" marB="45714"/>
                </a:tc>
              </a:tr>
              <a:tr h="365280">
                <a:tc>
                  <a:txBody>
                    <a:bodyPr/>
                    <a:lstStyle/>
                    <a:p>
                      <a:pPr algn="l"/>
                      <a:r>
                        <a:rPr lang="de-DE" sz="1200" kern="1200" dirty="0" smtClean="0">
                          <a:solidFill>
                            <a:schemeClr val="dk1"/>
                          </a:solidFill>
                          <a:latin typeface="Verdana" panose="020B0604030504040204" pitchFamily="34" charset="0"/>
                          <a:ea typeface="+mn-ea"/>
                          <a:cs typeface="+mn-cs"/>
                        </a:rPr>
                        <a:t>11.2.2.27</a:t>
                      </a:r>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ctr"/>
                      <a:r>
                        <a:rPr lang="de-DE" sz="1200" dirty="0" smtClean="0">
                          <a:latin typeface="Verdana" panose="020B0604030504040204" pitchFamily="34" charset="0"/>
                        </a:rPr>
                        <a:t>x</a:t>
                      </a:r>
                      <a:endParaRPr lang="de-DE" sz="1200" dirty="0">
                        <a:latin typeface="Verdana" panose="020B0604030504040204" pitchFamily="34" charset="0"/>
                      </a:endParaRPr>
                    </a:p>
                  </a:txBody>
                  <a:tcPr marL="91428" marR="91428" marT="45714" marB="45714"/>
                </a:tc>
                <a:tc>
                  <a:txBody>
                    <a:bodyPr/>
                    <a:lstStyle/>
                    <a:p>
                      <a:pPr algn="l"/>
                      <a:r>
                        <a:rPr lang="de-DE" sz="1200" dirty="0" smtClean="0">
                          <a:latin typeface="Verdana" panose="020B0604030504040204" pitchFamily="34" charset="0"/>
                        </a:rPr>
                        <a:t>EH-K-15</a:t>
                      </a:r>
                      <a:endParaRPr lang="de-DE" sz="1200" dirty="0">
                        <a:latin typeface="Verdana" panose="020B0604030504040204" pitchFamily="34" charset="0"/>
                      </a:endParaRPr>
                    </a:p>
                  </a:txBody>
                  <a:tcPr marL="91428" marR="91428" marT="45714" marB="45714"/>
                </a:tc>
              </a:tr>
              <a:tr h="365280">
                <a:tc>
                  <a:txBody>
                    <a:bodyPr/>
                    <a:lstStyle/>
                    <a:p>
                      <a:pPr algn="l"/>
                      <a:r>
                        <a:rPr lang="de-DE" sz="1200" kern="1200" dirty="0" smtClean="0">
                          <a:solidFill>
                            <a:schemeClr val="dk1"/>
                          </a:solidFill>
                          <a:latin typeface="Verdana" panose="020B0604030504040204" pitchFamily="34" charset="0"/>
                          <a:ea typeface="+mn-ea"/>
                          <a:cs typeface="+mn-cs"/>
                        </a:rPr>
                        <a:t>11.2.2.28</a:t>
                      </a:r>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l"/>
                      <a:endParaRPr lang="de-DE" sz="1200" dirty="0">
                        <a:latin typeface="Verdana" panose="020B0604030504040204" pitchFamily="34" charset="0"/>
                      </a:endParaRPr>
                    </a:p>
                  </a:txBody>
                  <a:tcPr marL="91428" marR="91428" marT="45714" marB="45714"/>
                </a:tc>
              </a:tr>
              <a:tr h="457146">
                <a:tc>
                  <a:txBody>
                    <a:bodyPr/>
                    <a:lstStyle/>
                    <a:p>
                      <a:pPr algn="l"/>
                      <a:r>
                        <a:rPr lang="de-DE" sz="1200" kern="1200" dirty="0" smtClean="0">
                          <a:solidFill>
                            <a:schemeClr val="dk1"/>
                          </a:solidFill>
                          <a:latin typeface="Verdana" panose="020B0604030504040204" pitchFamily="34" charset="0"/>
                          <a:ea typeface="+mn-ea"/>
                          <a:cs typeface="+mn-cs"/>
                        </a:rPr>
                        <a:t>11.2.2.29</a:t>
                      </a:r>
                      <a:endParaRPr lang="de-DE" sz="1200" kern="1200" dirty="0">
                        <a:solidFill>
                          <a:schemeClr val="dk1"/>
                        </a:solidFill>
                        <a:latin typeface="Verdana" panose="020B0604030504040204" pitchFamily="34" charset="0"/>
                        <a:ea typeface="+mn-ea"/>
                        <a:cs typeface="+mn-cs"/>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ctr"/>
                      <a:endParaRPr lang="de-DE" sz="1200" dirty="0">
                        <a:latin typeface="Verdana" panose="020B0604030504040204" pitchFamily="34" charset="0"/>
                      </a:endParaRPr>
                    </a:p>
                  </a:txBody>
                  <a:tcPr marL="91428" marR="91428" marT="45714" marB="45714"/>
                </a:tc>
                <a:tc>
                  <a:txBody>
                    <a:bodyPr/>
                    <a:lstStyle/>
                    <a:p>
                      <a:pPr algn="l"/>
                      <a:endParaRPr lang="de-DE" sz="1200" dirty="0">
                        <a:latin typeface="Verdana" panose="020B0604030504040204" pitchFamily="34" charset="0"/>
                      </a:endParaRPr>
                    </a:p>
                  </a:txBody>
                  <a:tcPr marL="91428" marR="91428" marT="45714" marB="45714"/>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395536" y="765175"/>
            <a:ext cx="7591425" cy="358775"/>
          </a:xfrm>
        </p:spPr>
        <p:txBody>
          <a:bodyPr/>
          <a:lstStyle/>
          <a:p>
            <a:pPr eaLnBrk="1" hangingPunct="1"/>
            <a:r>
              <a:rPr lang="de-DE" altLang="de-DE" sz="1800" dirty="0" smtClean="0"/>
              <a:t>Religiöse Körperschaften und Konferenzen  in RDA</a:t>
            </a:r>
          </a:p>
        </p:txBody>
      </p:sp>
      <p:sp>
        <p:nvSpPr>
          <p:cNvPr id="4100" name="Rectangle 3"/>
          <p:cNvSpPr>
            <a:spLocks noGrp="1" noChangeArrowheads="1"/>
          </p:cNvSpPr>
          <p:nvPr>
            <p:ph type="body" idx="4294967295"/>
          </p:nvPr>
        </p:nvSpPr>
        <p:spPr>
          <a:xfrm>
            <a:off x="251520" y="1484313"/>
            <a:ext cx="8280400" cy="4824412"/>
          </a:xfrm>
        </p:spPr>
        <p:txBody>
          <a:bodyPr/>
          <a:lstStyle/>
          <a:p>
            <a:pPr marL="0" indent="0">
              <a:lnSpc>
                <a:spcPct val="100000"/>
              </a:lnSpc>
              <a:spcBef>
                <a:spcPts val="1675"/>
              </a:spcBef>
              <a:buFont typeface="Verdana" pitchFamily="34" charset="0"/>
              <a:buNone/>
              <a:defRPr/>
            </a:pPr>
            <a:r>
              <a:rPr lang="de-DE" altLang="de-DE" sz="1600" dirty="0"/>
              <a:t>11.2.2.5.4 Gebräuchlicher Name </a:t>
            </a:r>
            <a:endParaRPr lang="de-DE" altLang="de-DE" sz="1600" dirty="0" smtClean="0"/>
          </a:p>
          <a:p>
            <a:pPr>
              <a:lnSpc>
                <a:spcPct val="100000"/>
              </a:lnSpc>
              <a:spcBef>
                <a:spcPts val="0"/>
              </a:spcBef>
              <a:buFont typeface="Arial" panose="020B0604020202020204" pitchFamily="34" charset="0"/>
              <a:buChar char="•"/>
              <a:defRPr/>
            </a:pPr>
            <a:r>
              <a:rPr lang="de-DE" altLang="de-DE" sz="1600" dirty="0" smtClean="0"/>
              <a:t>Körperschaften </a:t>
            </a:r>
            <a:r>
              <a:rPr lang="de-DE" altLang="de-DE" sz="1600" dirty="0"/>
              <a:t>des Altertums und internationale Körperschaften (= </a:t>
            </a:r>
            <a:r>
              <a:rPr lang="de-DE" altLang="de-DE" sz="1600" dirty="0" err="1"/>
              <a:t>Ökumen</a:t>
            </a:r>
            <a:r>
              <a:rPr lang="de-DE" altLang="de-DE" sz="1600" dirty="0"/>
              <a:t>. </a:t>
            </a:r>
            <a:r>
              <a:rPr lang="de-DE" altLang="de-DE" sz="1600" dirty="0" err="1"/>
              <a:t>Konzilien</a:t>
            </a:r>
            <a:r>
              <a:rPr lang="de-DE" altLang="de-DE" sz="1600" dirty="0" smtClean="0"/>
              <a:t>)</a:t>
            </a:r>
          </a:p>
          <a:p>
            <a:pPr>
              <a:lnSpc>
                <a:spcPct val="100000"/>
              </a:lnSpc>
              <a:spcBef>
                <a:spcPts val="0"/>
              </a:spcBef>
              <a:buFont typeface="Arial" panose="020B0604020202020204" pitchFamily="34" charset="0"/>
              <a:buChar char="•"/>
              <a:defRPr/>
            </a:pPr>
            <a:r>
              <a:rPr lang="de-DE" altLang="de-DE" sz="1600" dirty="0" smtClean="0"/>
              <a:t>Autokephale </a:t>
            </a:r>
            <a:r>
              <a:rPr lang="de-DE" altLang="de-DE" sz="1600" dirty="0"/>
              <a:t>Patriarchate, Erzdiözesen usw</a:t>
            </a:r>
            <a:r>
              <a:rPr lang="de-DE" altLang="de-DE" sz="1600" dirty="0" smtClean="0"/>
              <a:t>.</a:t>
            </a:r>
          </a:p>
          <a:p>
            <a:pPr>
              <a:lnSpc>
                <a:spcPct val="100000"/>
              </a:lnSpc>
              <a:spcBef>
                <a:spcPts val="0"/>
              </a:spcBef>
              <a:buFont typeface="Arial" panose="020B0604020202020204" pitchFamily="34" charset="0"/>
              <a:buChar char="•"/>
              <a:defRPr/>
            </a:pPr>
            <a:r>
              <a:rPr lang="de-DE" altLang="de-DE" sz="1600" dirty="0" smtClean="0"/>
              <a:t>Religiöse </a:t>
            </a:r>
            <a:r>
              <a:rPr lang="de-DE" altLang="de-DE" sz="1600" dirty="0"/>
              <a:t>Orden und Gesellschaften (= Personale Einheiten</a:t>
            </a:r>
            <a:r>
              <a:rPr lang="de-DE" altLang="de-DE" sz="1600" dirty="0" smtClean="0"/>
              <a:t>)</a:t>
            </a:r>
          </a:p>
          <a:p>
            <a:pPr>
              <a:lnSpc>
                <a:spcPct val="100000"/>
              </a:lnSpc>
              <a:spcBef>
                <a:spcPts val="0"/>
              </a:spcBef>
              <a:buFont typeface="Arial" panose="020B0604020202020204" pitchFamily="34" charset="0"/>
              <a:buChar char="•"/>
              <a:defRPr/>
            </a:pPr>
            <a:r>
              <a:rPr lang="de-DE" altLang="de-DE" sz="1600" kern="1200" dirty="0" smtClean="0"/>
              <a:t>L</a:t>
            </a:r>
            <a:r>
              <a:rPr lang="de-DE" sz="1600" kern="1200" dirty="0" smtClean="0"/>
              <a:t>okale </a:t>
            </a:r>
            <a:r>
              <a:rPr lang="de-DE" sz="1600" kern="1200" dirty="0"/>
              <a:t>Kirchen usw. (= </a:t>
            </a:r>
            <a:r>
              <a:rPr lang="de-DE" sz="1600" kern="1200" dirty="0" smtClean="0"/>
              <a:t>Lokale Einheiten </a:t>
            </a:r>
            <a:r>
              <a:rPr lang="de-DE" sz="1600" kern="1200" dirty="0"/>
              <a:t>von Religionsgemeinschaften einschließl. Klöster + </a:t>
            </a:r>
            <a:r>
              <a:rPr lang="de-DE" sz="1600" kern="1200" dirty="0" smtClean="0"/>
              <a:t>Stifte)</a:t>
            </a:r>
          </a:p>
          <a:p>
            <a:pPr marL="0" indent="0">
              <a:lnSpc>
                <a:spcPct val="100000"/>
              </a:lnSpc>
              <a:spcBef>
                <a:spcPts val="0"/>
              </a:spcBef>
              <a:buNone/>
              <a:defRPr/>
            </a:pPr>
            <a:endParaRPr lang="de-DE" altLang="de-DE" sz="1600" dirty="0"/>
          </a:p>
          <a:p>
            <a:pPr marL="0" indent="0">
              <a:spcBef>
                <a:spcPts val="600"/>
              </a:spcBef>
              <a:buFont typeface="Verdana" pitchFamily="34" charset="0"/>
              <a:buNone/>
              <a:defRPr/>
            </a:pPr>
            <a:r>
              <a:rPr lang="de-DE" altLang="de-DE" sz="1600" dirty="0" smtClean="0"/>
              <a:t>11.2.2.25 </a:t>
            </a:r>
            <a:r>
              <a:rPr lang="de-DE" altLang="de-DE" sz="1600" dirty="0" err="1" smtClean="0"/>
              <a:t>Konzilien</a:t>
            </a:r>
            <a:r>
              <a:rPr lang="de-DE" altLang="de-DE" sz="1600" dirty="0" smtClean="0"/>
              <a:t> bzw. Synoden usw. einer einzelnen religiösen Körperschaft</a:t>
            </a:r>
          </a:p>
          <a:p>
            <a:pPr marL="0" indent="0">
              <a:spcBef>
                <a:spcPts val="600"/>
              </a:spcBef>
              <a:buFont typeface="Verdana" pitchFamily="34" charset="0"/>
              <a:buNone/>
              <a:defRPr/>
            </a:pPr>
            <a:r>
              <a:rPr lang="de-DE" altLang="de-DE" sz="1600" dirty="0" smtClean="0"/>
              <a:t>11.2.2.26 Religiöse Würdenträger</a:t>
            </a:r>
          </a:p>
          <a:p>
            <a:pPr marL="400050" lvl="1" indent="0">
              <a:spcBef>
                <a:spcPts val="600"/>
              </a:spcBef>
              <a:buFontTx/>
              <a:buNone/>
              <a:defRPr/>
            </a:pPr>
            <a:r>
              <a:rPr lang="de-DE" altLang="de-DE" dirty="0" smtClean="0"/>
              <a:t>11.2.2.26.1 Bischöfe, Rabbis, Mullahs, Patriarchen usw.</a:t>
            </a:r>
          </a:p>
          <a:p>
            <a:pPr marL="400050" lvl="1" indent="0">
              <a:spcBef>
                <a:spcPts val="1200"/>
              </a:spcBef>
              <a:buFontTx/>
              <a:buNone/>
              <a:defRPr/>
            </a:pPr>
            <a:r>
              <a:rPr lang="de-DE" altLang="de-DE" dirty="0" smtClean="0"/>
              <a:t>11.2.2.26.2 Päpste </a:t>
            </a:r>
          </a:p>
          <a:p>
            <a:pPr marL="0" indent="0">
              <a:lnSpc>
                <a:spcPct val="100000"/>
              </a:lnSpc>
              <a:spcBef>
                <a:spcPts val="1200"/>
              </a:spcBef>
              <a:buFont typeface="Verdana" pitchFamily="34" charset="0"/>
              <a:buNone/>
              <a:defRPr/>
            </a:pPr>
            <a:r>
              <a:rPr lang="de-DE" altLang="de-DE" sz="1600" dirty="0" smtClean="0"/>
              <a:t>11.2.2.27 Provinzen, Diözesen usw. (= Regionale Einheiten von</a:t>
            </a:r>
            <a:br>
              <a:rPr lang="de-DE" altLang="de-DE" sz="1600" dirty="0" smtClean="0"/>
            </a:br>
            <a:r>
              <a:rPr lang="de-DE" altLang="de-DE" sz="1600" dirty="0" smtClean="0"/>
              <a:t>               Religionsgemeinschaften)</a:t>
            </a:r>
          </a:p>
          <a:p>
            <a:pPr marL="0" indent="0">
              <a:spcBef>
                <a:spcPts val="600"/>
              </a:spcBef>
              <a:buFont typeface="Verdana" pitchFamily="34" charset="0"/>
              <a:buNone/>
              <a:defRPr/>
            </a:pPr>
            <a:r>
              <a:rPr lang="de-DE" altLang="de-DE" sz="1600" dirty="0" smtClean="0"/>
              <a:t>11.2.2.28 Zentrale Verwaltungsorgane der Katholischen Kirche (Röm. Kurie)</a:t>
            </a:r>
          </a:p>
          <a:p>
            <a:pPr marL="0" indent="0">
              <a:spcBef>
                <a:spcPts val="600"/>
              </a:spcBef>
              <a:buFont typeface="Verdana" pitchFamily="34" charset="0"/>
              <a:buNone/>
              <a:defRPr/>
            </a:pPr>
            <a:r>
              <a:rPr lang="de-DE" altLang="de-DE" sz="1600" dirty="0" smtClean="0"/>
              <a:t>11.2.2.29 Päpstliche diplomatische Vertretungen usw.</a:t>
            </a:r>
          </a:p>
          <a:p>
            <a:pPr marL="0" indent="0">
              <a:spcBef>
                <a:spcPts val="1675"/>
              </a:spcBef>
              <a:buFont typeface="Verdana" pitchFamily="34" charset="0"/>
              <a:buNone/>
              <a:defRPr/>
            </a:pPr>
            <a:endParaRPr lang="de-DE" altLang="de-DE" sz="1600" i="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435371" y="1052513"/>
            <a:ext cx="7593013" cy="792162"/>
          </a:xfrm>
        </p:spPr>
        <p:txBody>
          <a:bodyPr/>
          <a:lstStyle/>
          <a:p>
            <a:pPr eaLnBrk="1" hangingPunct="1"/>
            <a:r>
              <a:rPr lang="de-DE" altLang="de-DE" sz="1800" dirty="0" smtClean="0"/>
              <a:t>Internationale Religionsgemeinschaften bzw. Religionsgemeinschaften antiken Ursprungs</a:t>
            </a:r>
          </a:p>
        </p:txBody>
      </p:sp>
      <p:sp>
        <p:nvSpPr>
          <p:cNvPr id="7172" name="Rectangle 3"/>
          <p:cNvSpPr>
            <a:spLocks noGrp="1" noChangeArrowheads="1"/>
          </p:cNvSpPr>
          <p:nvPr>
            <p:ph type="body" idx="4294967295"/>
          </p:nvPr>
        </p:nvSpPr>
        <p:spPr>
          <a:xfrm>
            <a:off x="251520" y="2132013"/>
            <a:ext cx="8280400" cy="3744912"/>
          </a:xfrm>
        </p:spPr>
        <p:txBody>
          <a:bodyPr/>
          <a:lstStyle/>
          <a:p>
            <a:pPr marL="0" indent="0">
              <a:lnSpc>
                <a:spcPct val="100000"/>
              </a:lnSpc>
              <a:spcBef>
                <a:spcPts val="1675"/>
              </a:spcBef>
              <a:buFont typeface="Verdana" pitchFamily="34" charset="0"/>
              <a:buNone/>
            </a:pPr>
            <a:r>
              <a:rPr lang="de-DE" altLang="en-US" sz="1600" dirty="0" smtClean="0"/>
              <a:t>RDA 11.2.2.5.4 Körperschaften des Altertums und internationale Körperschaften</a:t>
            </a:r>
            <a:endParaRPr lang="de-DE" altLang="de-DE" sz="1600" dirty="0" smtClean="0"/>
          </a:p>
          <a:p>
            <a:pPr marL="0" indent="0">
              <a:lnSpc>
                <a:spcPct val="100000"/>
              </a:lnSpc>
              <a:spcBef>
                <a:spcPct val="0"/>
              </a:spcBef>
              <a:buFont typeface="Verdana" pitchFamily="34" charset="0"/>
              <a:buNone/>
            </a:pPr>
            <a:r>
              <a:rPr lang="de-DE" altLang="de-DE" sz="1600" dirty="0" smtClean="0"/>
              <a:t/>
            </a:r>
            <a:br>
              <a:rPr lang="de-DE" altLang="de-DE" sz="1600" dirty="0" smtClean="0"/>
            </a:br>
            <a:r>
              <a:rPr lang="de-DE" altLang="de-DE" sz="1600" dirty="0" smtClean="0"/>
              <a:t>-&gt; die im </a:t>
            </a:r>
            <a:r>
              <a:rPr lang="de-DE" altLang="de-DE" sz="1600" b="1" dirty="0" smtClean="0"/>
              <a:t>Deutschen gebräuchlichste Namensform </a:t>
            </a:r>
            <a:r>
              <a:rPr lang="de-DE" altLang="de-DE" sz="1600" dirty="0" smtClean="0"/>
              <a:t>wird als bevorzugter Name gewählt </a:t>
            </a:r>
            <a:r>
              <a:rPr lang="de-DE" altLang="de-DE" sz="1600" i="1" dirty="0" smtClean="0"/>
              <a:t>(keine Änderung zur GND-Praxis)</a:t>
            </a:r>
          </a:p>
          <a:p>
            <a:pPr marL="0" indent="0">
              <a:lnSpc>
                <a:spcPct val="100000"/>
              </a:lnSpc>
              <a:spcBef>
                <a:spcPct val="0"/>
              </a:spcBef>
              <a:buFont typeface="Verdana" pitchFamily="34" charset="0"/>
              <a:buNone/>
            </a:pPr>
            <a:endParaRPr lang="de-DE" altLang="de-DE" sz="1600" i="1" dirty="0" smtClean="0"/>
          </a:p>
          <a:p>
            <a:pPr marL="0" indent="0">
              <a:lnSpc>
                <a:spcPct val="100000"/>
              </a:lnSpc>
              <a:spcBef>
                <a:spcPct val="0"/>
              </a:spcBef>
              <a:buFont typeface="Verdana" pitchFamily="34" charset="0"/>
              <a:buNone/>
            </a:pPr>
            <a:endParaRPr lang="de-DE" altLang="de-DE" sz="1600" dirty="0" smtClean="0"/>
          </a:p>
          <a:p>
            <a:pPr marL="0" indent="0">
              <a:lnSpc>
                <a:spcPct val="100000"/>
              </a:lnSpc>
              <a:spcBef>
                <a:spcPct val="0"/>
              </a:spcBef>
              <a:buFont typeface="Verdana" pitchFamily="34" charset="0"/>
              <a:buNone/>
            </a:pPr>
            <a:r>
              <a:rPr lang="de-DE" altLang="de-DE" sz="1600" i="1" dirty="0" smtClean="0"/>
              <a:t>Beispiele:</a:t>
            </a:r>
          </a:p>
          <a:p>
            <a:pPr marL="0" indent="0">
              <a:lnSpc>
                <a:spcPct val="100000"/>
              </a:lnSpc>
              <a:spcBef>
                <a:spcPct val="0"/>
              </a:spcBef>
              <a:buFont typeface="Verdana" pitchFamily="34" charset="0"/>
              <a:buNone/>
            </a:pPr>
            <a:endParaRPr lang="de-DE" altLang="de-DE" sz="1600" dirty="0" smtClean="0"/>
          </a:p>
          <a:p>
            <a:pPr marL="0" indent="0">
              <a:lnSpc>
                <a:spcPct val="100000"/>
              </a:lnSpc>
              <a:spcBef>
                <a:spcPct val="0"/>
              </a:spcBef>
              <a:buFont typeface="Verdana" pitchFamily="34" charset="0"/>
              <a:buNone/>
            </a:pPr>
            <a:r>
              <a:rPr lang="de-DE" altLang="de-DE" sz="1600" b="1" dirty="0" smtClean="0"/>
              <a:t>Katholische Kirche</a:t>
            </a:r>
          </a:p>
          <a:p>
            <a:pPr marL="0" indent="0">
              <a:lnSpc>
                <a:spcPct val="100000"/>
              </a:lnSpc>
              <a:spcBef>
                <a:spcPct val="0"/>
              </a:spcBef>
              <a:buFont typeface="Verdana" pitchFamily="34" charset="0"/>
              <a:buNone/>
            </a:pPr>
            <a:endParaRPr lang="de-DE" altLang="de-DE" sz="1600" b="1" dirty="0" smtClean="0"/>
          </a:p>
          <a:p>
            <a:pPr marL="0" indent="0">
              <a:lnSpc>
                <a:spcPct val="100000"/>
              </a:lnSpc>
              <a:spcBef>
                <a:spcPct val="0"/>
              </a:spcBef>
              <a:buFont typeface="Verdana" pitchFamily="34" charset="0"/>
              <a:buNone/>
            </a:pPr>
            <a:r>
              <a:rPr lang="de-DE" altLang="de-DE" sz="1600" b="1" dirty="0" smtClean="0"/>
              <a:t>Koptische Kirche</a:t>
            </a:r>
          </a:p>
          <a:p>
            <a:pPr marL="0" indent="0">
              <a:lnSpc>
                <a:spcPct val="100000"/>
              </a:lnSpc>
              <a:spcBef>
                <a:spcPct val="0"/>
              </a:spcBef>
              <a:buFont typeface="Verdana" pitchFamily="34" charset="0"/>
              <a:buNone/>
            </a:pPr>
            <a:endParaRPr lang="de-DE" altLang="de-DE" sz="1600" b="1" dirty="0" smtClean="0"/>
          </a:p>
          <a:p>
            <a:pPr marL="0" indent="0">
              <a:lnSpc>
                <a:spcPct val="100000"/>
              </a:lnSpc>
              <a:spcBef>
                <a:spcPct val="0"/>
              </a:spcBef>
              <a:buFont typeface="Verdana" pitchFamily="34" charset="0"/>
              <a:buNone/>
            </a:pPr>
            <a:r>
              <a:rPr lang="de-DE" altLang="de-DE" sz="1600" b="1" dirty="0" smtClean="0"/>
              <a:t>Russisch-Orthodoxe Kirche</a:t>
            </a:r>
          </a:p>
          <a:p>
            <a:pPr marL="0" indent="0">
              <a:lnSpc>
                <a:spcPct val="100000"/>
              </a:lnSpc>
              <a:spcBef>
                <a:spcPct val="0"/>
              </a:spcBef>
              <a:buFont typeface="Verdana" pitchFamily="34" charset="0"/>
              <a:buNone/>
            </a:pPr>
            <a:endParaRPr lang="de-DE" altLang="de-DE" sz="1600" dirty="0" smtClean="0"/>
          </a:p>
          <a:p>
            <a:pPr marL="0" indent="0">
              <a:lnSpc>
                <a:spcPct val="100000"/>
              </a:lnSpc>
              <a:spcBef>
                <a:spcPct val="0"/>
              </a:spcBef>
              <a:buFont typeface="Verdana" pitchFamily="34" charset="0"/>
              <a:buNone/>
            </a:pPr>
            <a:endParaRPr lang="de-DE" altLang="de-DE" sz="16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363363" y="1052513"/>
            <a:ext cx="7593013" cy="358775"/>
          </a:xfrm>
        </p:spPr>
        <p:txBody>
          <a:bodyPr/>
          <a:lstStyle/>
          <a:p>
            <a:pPr eaLnBrk="1" hangingPunct="1"/>
            <a:r>
              <a:rPr lang="de-DE" altLang="de-DE" sz="1800" dirty="0" smtClean="0"/>
              <a:t>Personale Einheiten von Religionsgemeinschaften</a:t>
            </a:r>
          </a:p>
        </p:txBody>
      </p:sp>
      <p:sp>
        <p:nvSpPr>
          <p:cNvPr id="8196" name="Rectangle 3"/>
          <p:cNvSpPr>
            <a:spLocks noGrp="1" noChangeArrowheads="1"/>
          </p:cNvSpPr>
          <p:nvPr>
            <p:ph type="body" idx="4294967295"/>
          </p:nvPr>
        </p:nvSpPr>
        <p:spPr>
          <a:xfrm>
            <a:off x="251520" y="1628775"/>
            <a:ext cx="8280400" cy="4752975"/>
          </a:xfrm>
        </p:spPr>
        <p:txBody>
          <a:bodyPr/>
          <a:lstStyle/>
          <a:p>
            <a:pPr marL="0" indent="0">
              <a:lnSpc>
                <a:spcPct val="100000"/>
              </a:lnSpc>
              <a:spcBef>
                <a:spcPts val="1675"/>
              </a:spcBef>
              <a:buFont typeface="Verdana" pitchFamily="34" charset="0"/>
              <a:buNone/>
            </a:pPr>
            <a:r>
              <a:rPr lang="de-DE" altLang="de-DE" sz="1600" dirty="0" smtClean="0"/>
              <a:t>RDA 11.2.2.5.4 Religiöse Orden und Gesellschaften</a:t>
            </a:r>
            <a:r>
              <a:rPr lang="de-DE" altLang="de-DE" sz="1600" u="sng" dirty="0" smtClean="0">
                <a:solidFill>
                  <a:srgbClr val="00B0F0"/>
                </a:solidFill>
              </a:rPr>
              <a:t> </a:t>
            </a:r>
          </a:p>
          <a:p>
            <a:pPr marL="0" indent="0">
              <a:lnSpc>
                <a:spcPct val="100000"/>
              </a:lnSpc>
              <a:spcBef>
                <a:spcPct val="0"/>
              </a:spcBef>
              <a:buFont typeface="Verdana" pitchFamily="34" charset="0"/>
              <a:buNone/>
            </a:pPr>
            <a:r>
              <a:rPr lang="de-DE" altLang="de-DE" sz="1600" dirty="0" smtClean="0"/>
              <a:t/>
            </a:r>
            <a:br>
              <a:rPr lang="de-DE" altLang="de-DE" sz="1600" dirty="0" smtClean="0"/>
            </a:br>
            <a:r>
              <a:rPr lang="de-DE" altLang="de-DE" sz="1600" dirty="0" smtClean="0"/>
              <a:t>-&gt; Die im </a:t>
            </a:r>
            <a:r>
              <a:rPr lang="de-DE" altLang="de-DE" sz="1600" b="1" dirty="0" smtClean="0"/>
              <a:t>Deutschen gebräuchlichste Namensform </a:t>
            </a:r>
            <a:r>
              <a:rPr lang="de-DE" altLang="de-DE" sz="1600" dirty="0" smtClean="0"/>
              <a:t>wird als bevorzugter Name gewählt </a:t>
            </a:r>
            <a:r>
              <a:rPr lang="de-DE" altLang="de-DE" sz="1600" i="1" dirty="0" smtClean="0"/>
              <a:t>(keine Änderung zur GND-Praxis)</a:t>
            </a:r>
          </a:p>
          <a:p>
            <a:pPr marL="0" indent="0">
              <a:lnSpc>
                <a:spcPct val="100000"/>
              </a:lnSpc>
              <a:spcBef>
                <a:spcPct val="0"/>
              </a:spcBef>
              <a:buFont typeface="Verdana" pitchFamily="34" charset="0"/>
              <a:buNone/>
            </a:pPr>
            <a:endParaRPr lang="de-DE" altLang="de-DE" sz="1600" i="1" dirty="0" smtClean="0"/>
          </a:p>
          <a:p>
            <a:pPr marL="0" indent="0">
              <a:lnSpc>
                <a:spcPct val="100000"/>
              </a:lnSpc>
              <a:spcBef>
                <a:spcPct val="0"/>
              </a:spcBef>
              <a:buFont typeface="Verdana" pitchFamily="34" charset="0"/>
              <a:buNone/>
            </a:pPr>
            <a:r>
              <a:rPr lang="de-DE" altLang="de-DE" sz="1600" dirty="0" smtClean="0"/>
              <a:t>Gibt es keine im Deutschen gebräuchliche Form, wird der Name in der Sprache des Ursprungslandes der personalen Einheit gewählt.</a:t>
            </a:r>
            <a:br>
              <a:rPr lang="de-DE" altLang="de-DE" sz="1600" dirty="0" smtClean="0"/>
            </a:br>
            <a:endParaRPr lang="de-DE" altLang="de-DE" sz="1600" dirty="0" smtClean="0"/>
          </a:p>
          <a:p>
            <a:pPr marL="0" indent="0">
              <a:lnSpc>
                <a:spcPct val="100000"/>
              </a:lnSpc>
              <a:spcBef>
                <a:spcPct val="0"/>
              </a:spcBef>
              <a:buFont typeface="Verdana" pitchFamily="34" charset="0"/>
              <a:buNone/>
            </a:pPr>
            <a:r>
              <a:rPr lang="de-DE" altLang="de-DE" sz="1600" i="1" dirty="0" smtClean="0"/>
              <a:t>Beispiele:</a:t>
            </a:r>
          </a:p>
          <a:p>
            <a:pPr marL="0" indent="0">
              <a:lnSpc>
                <a:spcPct val="100000"/>
              </a:lnSpc>
              <a:spcBef>
                <a:spcPct val="0"/>
              </a:spcBef>
              <a:buFont typeface="Verdana" pitchFamily="34" charset="0"/>
              <a:buNone/>
            </a:pPr>
            <a:r>
              <a:rPr lang="de-DE" altLang="de-DE" sz="1600" b="1" dirty="0" smtClean="0"/>
              <a:t>Franziskaner</a:t>
            </a:r>
            <a:r>
              <a:rPr lang="de-DE" altLang="de-DE" sz="1600" dirty="0" smtClean="0"/>
              <a:t/>
            </a:r>
            <a:br>
              <a:rPr lang="de-DE" altLang="de-DE" sz="1600" dirty="0" smtClean="0"/>
            </a:br>
            <a:r>
              <a:rPr lang="de-DE" altLang="de-DE" sz="1600" i="1" dirty="0" smtClean="0"/>
              <a:t>nicht</a:t>
            </a:r>
            <a:r>
              <a:rPr lang="de-DE" altLang="de-DE" sz="1600" dirty="0" smtClean="0"/>
              <a:t> </a:t>
            </a:r>
            <a:r>
              <a:rPr lang="de-DE" altLang="de-DE" sz="1600" dirty="0" err="1" smtClean="0"/>
              <a:t>Friars</a:t>
            </a:r>
            <a:r>
              <a:rPr lang="de-DE" altLang="de-DE" sz="1600" dirty="0" smtClean="0"/>
              <a:t> Minor</a:t>
            </a:r>
            <a:br>
              <a:rPr lang="de-DE" altLang="de-DE" sz="1600" dirty="0" smtClean="0"/>
            </a:br>
            <a:r>
              <a:rPr lang="de-DE" altLang="de-DE" sz="1600" i="1" dirty="0" smtClean="0"/>
              <a:t>nicht</a:t>
            </a:r>
            <a:r>
              <a:rPr lang="de-DE" altLang="de-DE" sz="1600" dirty="0" smtClean="0"/>
              <a:t> </a:t>
            </a:r>
            <a:r>
              <a:rPr lang="de-DE" altLang="de-DE" sz="1600" dirty="0" err="1" smtClean="0"/>
              <a:t>Minorites</a:t>
            </a:r>
            <a:r>
              <a:rPr lang="de-DE" altLang="de-DE" sz="1600" dirty="0" smtClean="0"/>
              <a:t/>
            </a:r>
            <a:br>
              <a:rPr lang="de-DE" altLang="de-DE" sz="1600" dirty="0" smtClean="0"/>
            </a:br>
            <a:r>
              <a:rPr lang="de-DE" altLang="de-DE" sz="1600" i="1" dirty="0" smtClean="0"/>
              <a:t>nicht</a:t>
            </a:r>
            <a:r>
              <a:rPr lang="de-DE" altLang="de-DE" sz="1600" dirty="0" smtClean="0"/>
              <a:t> Ordo </a:t>
            </a:r>
            <a:r>
              <a:rPr lang="de-DE" altLang="de-DE" sz="1600" dirty="0" err="1" smtClean="0"/>
              <a:t>Fratrum</a:t>
            </a:r>
            <a:r>
              <a:rPr lang="de-DE" altLang="de-DE" sz="1600" dirty="0" smtClean="0"/>
              <a:t> </a:t>
            </a:r>
            <a:r>
              <a:rPr lang="de-DE" altLang="de-DE" sz="1600" dirty="0" err="1" smtClean="0"/>
              <a:t>Minorum</a:t>
            </a:r>
            <a:endParaRPr lang="de-DE" altLang="de-DE" sz="1600" dirty="0" smtClean="0"/>
          </a:p>
          <a:p>
            <a:pPr marL="0" indent="0">
              <a:lnSpc>
                <a:spcPct val="100000"/>
              </a:lnSpc>
              <a:spcBef>
                <a:spcPct val="0"/>
              </a:spcBef>
              <a:buFont typeface="Verdana" pitchFamily="34" charset="0"/>
              <a:buNone/>
            </a:pPr>
            <a:endParaRPr lang="de-DE" altLang="de-DE" sz="1600" dirty="0" smtClean="0"/>
          </a:p>
          <a:p>
            <a:pPr marL="0" indent="0">
              <a:lnSpc>
                <a:spcPct val="100000"/>
              </a:lnSpc>
              <a:spcBef>
                <a:spcPct val="0"/>
              </a:spcBef>
              <a:buFont typeface="Verdana" pitchFamily="34" charset="0"/>
              <a:buNone/>
            </a:pPr>
            <a:r>
              <a:rPr lang="de-DE" altLang="de-DE" sz="1600" b="1" dirty="0" smtClean="0"/>
              <a:t>Dominikaner</a:t>
            </a:r>
            <a:r>
              <a:rPr lang="de-DE" altLang="de-DE" sz="1600" dirty="0" smtClean="0"/>
              <a:t/>
            </a:r>
            <a:br>
              <a:rPr lang="de-DE" altLang="de-DE" sz="1600" dirty="0" smtClean="0"/>
            </a:br>
            <a:endParaRPr lang="de-DE" altLang="de-DE" sz="1600" dirty="0" smtClean="0"/>
          </a:p>
          <a:p>
            <a:pPr marL="0" indent="0">
              <a:lnSpc>
                <a:spcPct val="100000"/>
              </a:lnSpc>
              <a:spcBef>
                <a:spcPct val="0"/>
              </a:spcBef>
              <a:buFont typeface="Verdana" pitchFamily="34" charset="0"/>
              <a:buNone/>
            </a:pPr>
            <a:r>
              <a:rPr lang="en-GB" altLang="de-DE" sz="1600" b="1" dirty="0" smtClean="0"/>
              <a:t>Missionaries of Charity</a:t>
            </a:r>
            <a:r>
              <a:rPr lang="en-GB" altLang="de-DE" sz="1600" dirty="0" smtClean="0"/>
              <a:t/>
            </a:r>
            <a:br>
              <a:rPr lang="en-GB" altLang="de-DE" sz="1600" dirty="0" smtClean="0"/>
            </a:br>
            <a:r>
              <a:rPr lang="en-GB" altLang="de-DE" sz="1600" i="1" dirty="0" smtClean="0"/>
              <a:t>(Der </a:t>
            </a:r>
            <a:r>
              <a:rPr lang="en-GB" altLang="de-DE" sz="1600" i="1" dirty="0" err="1" smtClean="0"/>
              <a:t>Haupteintrag</a:t>
            </a:r>
            <a:r>
              <a:rPr lang="en-GB" altLang="de-DE" sz="1600" i="1" dirty="0" smtClean="0"/>
              <a:t> </a:t>
            </a:r>
            <a:r>
              <a:rPr lang="en-GB" altLang="de-DE" sz="1600" i="1" dirty="0" err="1" smtClean="0"/>
              <a:t>im</a:t>
            </a:r>
            <a:r>
              <a:rPr lang="en-GB" altLang="de-DE" sz="1600" i="1" dirty="0" smtClean="0"/>
              <a:t> </a:t>
            </a:r>
            <a:r>
              <a:rPr lang="en-GB" altLang="de-DE" sz="1600" i="1" dirty="0" err="1" smtClean="0"/>
              <a:t>Brockhaus</a:t>
            </a:r>
            <a:r>
              <a:rPr lang="en-GB" altLang="de-DE" sz="1600" i="1" dirty="0" smtClean="0"/>
              <a:t> </a:t>
            </a:r>
            <a:r>
              <a:rPr lang="en-GB" altLang="de-DE" sz="1600" i="1" dirty="0" err="1" smtClean="0"/>
              <a:t>Wissensservice</a:t>
            </a:r>
            <a:r>
              <a:rPr lang="en-GB" altLang="de-DE" sz="1600" i="1" dirty="0" smtClean="0"/>
              <a:t> </a:t>
            </a:r>
            <a:r>
              <a:rPr lang="en-GB" altLang="de-DE" sz="1600" i="1" dirty="0" err="1" smtClean="0"/>
              <a:t>ist</a:t>
            </a:r>
            <a:r>
              <a:rPr lang="en-GB" altLang="de-DE" sz="1600" i="1" dirty="0" smtClean="0"/>
              <a:t> </a:t>
            </a:r>
            <a:r>
              <a:rPr lang="en-GB" altLang="de-DE" sz="1600" i="1" dirty="0" err="1" smtClean="0"/>
              <a:t>unter</a:t>
            </a:r>
            <a:r>
              <a:rPr lang="en-GB" altLang="de-DE" sz="1600" i="1" dirty="0" smtClean="0"/>
              <a:t> </a:t>
            </a:r>
            <a:r>
              <a:rPr lang="en-GB" altLang="de-DE" sz="1600" i="1" dirty="0" err="1" smtClean="0"/>
              <a:t>dem</a:t>
            </a:r>
            <a:r>
              <a:rPr lang="en-GB" altLang="de-DE" sz="1600" i="1" dirty="0" smtClean="0"/>
              <a:t> </a:t>
            </a:r>
            <a:r>
              <a:rPr lang="en-GB" altLang="de-DE" sz="1600" i="1" dirty="0" err="1" smtClean="0"/>
              <a:t>englischen</a:t>
            </a:r>
            <a:r>
              <a:rPr lang="en-GB" altLang="de-DE" sz="1600" i="1" dirty="0" smtClean="0"/>
              <a:t> </a:t>
            </a:r>
            <a:r>
              <a:rPr lang="en-GB" altLang="de-DE" sz="1600" i="1" dirty="0" err="1" smtClean="0"/>
              <a:t>Namen</a:t>
            </a:r>
            <a:r>
              <a:rPr lang="en-GB" altLang="de-DE" sz="1600" i="1" dirty="0" smtClean="0"/>
              <a:t>)</a:t>
            </a:r>
            <a:endParaRPr lang="de-DE" altLang="de-DE" sz="1600" i="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363363" y="1052513"/>
            <a:ext cx="7593013" cy="584200"/>
          </a:xfrm>
        </p:spPr>
        <p:txBody>
          <a:bodyPr/>
          <a:lstStyle/>
          <a:p>
            <a:pPr eaLnBrk="1" hangingPunct="1"/>
            <a:r>
              <a:rPr lang="de-DE" altLang="de-DE" sz="1800" dirty="0" smtClean="0"/>
              <a:t>Synoden und </a:t>
            </a:r>
            <a:r>
              <a:rPr lang="de-DE" altLang="de-DE" sz="1800" dirty="0" err="1" smtClean="0"/>
              <a:t>Konzilien</a:t>
            </a:r>
            <a:r>
              <a:rPr lang="de-DE" altLang="de-DE" sz="1800" dirty="0" smtClean="0"/>
              <a:t> 		– 1 </a:t>
            </a:r>
          </a:p>
        </p:txBody>
      </p:sp>
      <p:sp>
        <p:nvSpPr>
          <p:cNvPr id="2" name="Rectangle 3"/>
          <p:cNvSpPr>
            <a:spLocks noGrp="1" noChangeArrowheads="1"/>
          </p:cNvSpPr>
          <p:nvPr>
            <p:ph type="body" idx="4294967295"/>
          </p:nvPr>
        </p:nvSpPr>
        <p:spPr>
          <a:xfrm>
            <a:off x="251520" y="1557338"/>
            <a:ext cx="8280400" cy="3816350"/>
          </a:xfrm>
        </p:spPr>
        <p:txBody>
          <a:bodyPr/>
          <a:lstStyle/>
          <a:p>
            <a:pPr marL="0" indent="0">
              <a:lnSpc>
                <a:spcPct val="100000"/>
              </a:lnSpc>
              <a:spcBef>
                <a:spcPts val="600"/>
              </a:spcBef>
              <a:buFont typeface="Verdana" pitchFamily="34" charset="0"/>
              <a:buNone/>
              <a:defRPr/>
            </a:pPr>
            <a:r>
              <a:rPr lang="de-DE" sz="1600" dirty="0" smtClean="0"/>
              <a:t>Sachverhalte:</a:t>
            </a:r>
          </a:p>
          <a:p>
            <a:pPr>
              <a:lnSpc>
                <a:spcPct val="100000"/>
              </a:lnSpc>
              <a:spcBef>
                <a:spcPts val="600"/>
              </a:spcBef>
              <a:buFont typeface="Arial" panose="020B0604020202020204" pitchFamily="34" charset="0"/>
              <a:buChar char="•"/>
              <a:defRPr/>
            </a:pPr>
            <a:r>
              <a:rPr lang="de-DE" sz="1600" dirty="0" smtClean="0"/>
              <a:t>Ökumenische </a:t>
            </a:r>
            <a:r>
              <a:rPr lang="de-DE" sz="1600" dirty="0" err="1" smtClean="0"/>
              <a:t>Konzilien</a:t>
            </a:r>
            <a:r>
              <a:rPr lang="de-DE" sz="1600" dirty="0" smtClean="0"/>
              <a:t> (</a:t>
            </a:r>
            <a:r>
              <a:rPr lang="de-DE" sz="1600" dirty="0"/>
              <a:t>RDA </a:t>
            </a:r>
            <a:r>
              <a:rPr lang="de-DE" sz="1600" dirty="0" smtClean="0"/>
              <a:t>11.2.2.5.4 Körperschaften </a:t>
            </a:r>
            <a:r>
              <a:rPr lang="de-DE" sz="1600" dirty="0"/>
              <a:t>des Altertums und internationale </a:t>
            </a:r>
            <a:r>
              <a:rPr lang="de-DE" sz="1600" dirty="0" smtClean="0"/>
              <a:t>Körperschaften)</a:t>
            </a:r>
          </a:p>
          <a:p>
            <a:pPr>
              <a:lnSpc>
                <a:spcPct val="100000"/>
              </a:lnSpc>
              <a:spcBef>
                <a:spcPts val="600"/>
              </a:spcBef>
              <a:buFont typeface="Arial" panose="020B0604020202020204" pitchFamily="34" charset="0"/>
              <a:buChar char="•"/>
              <a:defRPr/>
            </a:pPr>
            <a:r>
              <a:rPr lang="de-DE" sz="1600" dirty="0" smtClean="0"/>
              <a:t>Gelegentlich einberufene Synoden oder </a:t>
            </a:r>
            <a:r>
              <a:rPr lang="de-DE" sz="1600" dirty="0" err="1" smtClean="0"/>
              <a:t>Konzilien</a:t>
            </a:r>
            <a:r>
              <a:rPr lang="de-DE" sz="1600" dirty="0" smtClean="0"/>
              <a:t> einer einzelnen Kirche</a:t>
            </a:r>
          </a:p>
          <a:p>
            <a:pPr>
              <a:lnSpc>
                <a:spcPct val="100000"/>
              </a:lnSpc>
              <a:spcBef>
                <a:spcPts val="600"/>
              </a:spcBef>
              <a:buFont typeface="Arial" panose="020B0604020202020204" pitchFamily="34" charset="0"/>
              <a:buChar char="•"/>
              <a:defRPr/>
            </a:pPr>
            <a:r>
              <a:rPr lang="de-DE" sz="1600" dirty="0" smtClean="0"/>
              <a:t>Vertretungskörperschaften </a:t>
            </a:r>
            <a:r>
              <a:rPr lang="de-DE" sz="1600" dirty="0"/>
              <a:t>(RDA 11.2.2.25</a:t>
            </a:r>
            <a:r>
              <a:rPr lang="de-DE" sz="1600" dirty="0" smtClean="0"/>
              <a:t>)</a:t>
            </a:r>
          </a:p>
          <a:p>
            <a:pPr marL="0" indent="0">
              <a:lnSpc>
                <a:spcPct val="100000"/>
              </a:lnSpc>
              <a:spcBef>
                <a:spcPts val="600"/>
              </a:spcBef>
              <a:buFont typeface="Verdana" pitchFamily="34" charset="0"/>
              <a:buNone/>
              <a:defRPr/>
            </a:pPr>
            <a:endParaRPr lang="de-DE" sz="1700" b="1" u="sng" dirty="0" smtClean="0">
              <a:solidFill>
                <a:srgbClr val="000000"/>
              </a:solidFill>
            </a:endParaRPr>
          </a:p>
          <a:p>
            <a:pPr marL="0" indent="0">
              <a:lnSpc>
                <a:spcPct val="100000"/>
              </a:lnSpc>
              <a:spcBef>
                <a:spcPts val="600"/>
              </a:spcBef>
              <a:buFont typeface="Verdana" pitchFamily="34" charset="0"/>
              <a:buNone/>
              <a:defRPr/>
            </a:pPr>
            <a:r>
              <a:rPr lang="de-DE" sz="1700" b="1" u="sng" dirty="0" smtClean="0">
                <a:solidFill>
                  <a:srgbClr val="000000"/>
                </a:solidFill>
              </a:rPr>
              <a:t>Ökumenische </a:t>
            </a:r>
            <a:r>
              <a:rPr lang="de-DE" sz="1700" b="1" u="sng" dirty="0" err="1" smtClean="0">
                <a:solidFill>
                  <a:srgbClr val="000000"/>
                </a:solidFill>
              </a:rPr>
              <a:t>Konzilien</a:t>
            </a:r>
            <a:r>
              <a:rPr lang="de-DE" sz="1700" b="1" u="sng" dirty="0">
                <a:solidFill>
                  <a:srgbClr val="000000"/>
                </a:solidFill>
              </a:rPr>
              <a:t> </a:t>
            </a:r>
            <a:r>
              <a:rPr lang="de-DE" sz="1700" u="sng" dirty="0" smtClean="0">
                <a:solidFill>
                  <a:srgbClr val="000000"/>
                </a:solidFill>
              </a:rPr>
              <a:t>- Satzart </a:t>
            </a:r>
            <a:r>
              <a:rPr lang="de-DE" sz="1700" u="sng" dirty="0" err="1" smtClean="0">
                <a:solidFill>
                  <a:srgbClr val="000000"/>
                </a:solidFill>
              </a:rPr>
              <a:t>Tf</a:t>
            </a:r>
            <a:r>
              <a:rPr lang="de-DE" sz="1700" u="sng" dirty="0" smtClean="0">
                <a:solidFill>
                  <a:srgbClr val="000000"/>
                </a:solidFill>
              </a:rPr>
              <a:t> (PICA) bzw. </a:t>
            </a:r>
            <a:r>
              <a:rPr lang="de-DE" sz="1700" u="sng" dirty="0" err="1" smtClean="0">
                <a:solidFill>
                  <a:srgbClr val="000000"/>
                </a:solidFill>
              </a:rPr>
              <a:t>Satztyp</a:t>
            </a:r>
            <a:r>
              <a:rPr lang="de-DE" sz="1700" u="sng" dirty="0" smtClean="0">
                <a:solidFill>
                  <a:srgbClr val="000000"/>
                </a:solidFill>
              </a:rPr>
              <a:t> f (</a:t>
            </a:r>
            <a:r>
              <a:rPr lang="de-DE" sz="1700" u="sng" dirty="0" err="1" smtClean="0">
                <a:solidFill>
                  <a:srgbClr val="000000"/>
                </a:solidFill>
              </a:rPr>
              <a:t>Aleph</a:t>
            </a:r>
            <a:r>
              <a:rPr lang="de-DE" sz="1700" u="sng" dirty="0" smtClean="0">
                <a:solidFill>
                  <a:srgbClr val="000000"/>
                </a:solidFill>
              </a:rPr>
              <a:t>):</a:t>
            </a:r>
            <a:r>
              <a:rPr lang="de-DE" sz="1700" u="sng" dirty="0">
                <a:solidFill>
                  <a:srgbClr val="000000"/>
                </a:solidFill>
              </a:rPr>
              <a:t/>
            </a:r>
            <a:br>
              <a:rPr lang="de-DE" sz="1700" u="sng" dirty="0">
                <a:solidFill>
                  <a:srgbClr val="000000"/>
                </a:solidFill>
              </a:rPr>
            </a:br>
            <a:r>
              <a:rPr lang="de-DE" sz="1700" dirty="0" smtClean="0">
                <a:solidFill>
                  <a:srgbClr val="000000"/>
                </a:solidFill>
              </a:rPr>
              <a:t>= i</a:t>
            </a:r>
            <a:r>
              <a:rPr lang="de-DE" sz="1800" dirty="0" smtClean="0">
                <a:solidFill>
                  <a:srgbClr val="000000"/>
                </a:solidFill>
              </a:rPr>
              <a:t>m </a:t>
            </a:r>
            <a:r>
              <a:rPr lang="de-DE" sz="1800" dirty="0">
                <a:solidFill>
                  <a:srgbClr val="000000"/>
                </a:solidFill>
              </a:rPr>
              <a:t>Nachschlagewerk </a:t>
            </a:r>
            <a:r>
              <a:rPr lang="de-DE" sz="1800" dirty="0" err="1">
                <a:solidFill>
                  <a:srgbClr val="000000"/>
                </a:solidFill>
              </a:rPr>
              <a:t>LThK</a:t>
            </a:r>
            <a:r>
              <a:rPr lang="de-DE" sz="1800" dirty="0">
                <a:solidFill>
                  <a:srgbClr val="000000"/>
                </a:solidFill>
              </a:rPr>
              <a:t> unter „Konzil“ </a:t>
            </a:r>
            <a:r>
              <a:rPr lang="de-DE" sz="1800" dirty="0" smtClean="0">
                <a:solidFill>
                  <a:srgbClr val="000000"/>
                </a:solidFill>
              </a:rPr>
              <a:t>aufgeführte </a:t>
            </a:r>
            <a:r>
              <a:rPr lang="de-DE" sz="1800" dirty="0">
                <a:solidFill>
                  <a:srgbClr val="000000"/>
                </a:solidFill>
              </a:rPr>
              <a:t>21 </a:t>
            </a:r>
            <a:r>
              <a:rPr lang="de-DE" sz="1800" dirty="0" smtClean="0">
                <a:solidFill>
                  <a:srgbClr val="000000"/>
                </a:solidFill>
              </a:rPr>
              <a:t>ökumenische </a:t>
            </a:r>
            <a:r>
              <a:rPr lang="de-DE" sz="1800" dirty="0" err="1" smtClean="0">
                <a:solidFill>
                  <a:srgbClr val="000000"/>
                </a:solidFill>
              </a:rPr>
              <a:t>Konzilien</a:t>
            </a:r>
            <a:endParaRPr lang="de-DE" sz="1600" dirty="0">
              <a:solidFill>
                <a:srgbClr val="000000"/>
              </a:solidFill>
            </a:endParaRPr>
          </a:p>
          <a:p>
            <a:pPr marL="0" indent="0">
              <a:lnSpc>
                <a:spcPct val="100000"/>
              </a:lnSpc>
              <a:spcBef>
                <a:spcPts val="600"/>
              </a:spcBef>
              <a:buFont typeface="Verdana" pitchFamily="34" charset="0"/>
              <a:buNone/>
              <a:defRPr/>
            </a:pPr>
            <a:r>
              <a:rPr lang="de-DE" sz="1600" dirty="0" smtClean="0">
                <a:solidFill>
                  <a:srgbClr val="000000"/>
                </a:solidFill>
                <a:sym typeface="Wingdings" panose="05000000000000000000" pitchFamily="2" charset="2"/>
              </a:rPr>
              <a:t></a:t>
            </a:r>
            <a:r>
              <a:rPr lang="de-DE" sz="1600" dirty="0" smtClean="0">
                <a:solidFill>
                  <a:srgbClr val="000000"/>
                </a:solidFill>
              </a:rPr>
              <a:t> S</a:t>
            </a:r>
            <a:r>
              <a:rPr lang="de-DE" sz="1800" dirty="0" smtClean="0">
                <a:solidFill>
                  <a:srgbClr val="000000"/>
                </a:solidFill>
              </a:rPr>
              <a:t>elbstständige </a:t>
            </a:r>
            <a:r>
              <a:rPr lang="de-DE" sz="1800" dirty="0">
                <a:solidFill>
                  <a:srgbClr val="000000"/>
                </a:solidFill>
              </a:rPr>
              <a:t>Erfassung </a:t>
            </a:r>
            <a:r>
              <a:rPr lang="de-DE" sz="1800" dirty="0" smtClean="0">
                <a:solidFill>
                  <a:srgbClr val="000000"/>
                </a:solidFill>
              </a:rPr>
              <a:t>als Konferenz unter </a:t>
            </a:r>
            <a:r>
              <a:rPr lang="de-DE" sz="1800" dirty="0">
                <a:solidFill>
                  <a:srgbClr val="000000"/>
                </a:solidFill>
              </a:rPr>
              <a:t>ihrem </a:t>
            </a:r>
            <a:r>
              <a:rPr lang="de-DE" sz="1800" b="1" dirty="0">
                <a:solidFill>
                  <a:srgbClr val="000000"/>
                </a:solidFill>
              </a:rPr>
              <a:t>im Deutschen </a:t>
            </a:r>
            <a:br>
              <a:rPr lang="de-DE" sz="1800" b="1" dirty="0">
                <a:solidFill>
                  <a:srgbClr val="000000"/>
                </a:solidFill>
              </a:rPr>
            </a:br>
            <a:r>
              <a:rPr lang="de-DE" sz="1800" b="1" dirty="0">
                <a:solidFill>
                  <a:srgbClr val="000000"/>
                </a:solidFill>
              </a:rPr>
              <a:t>    gebräuchlichen Namen</a:t>
            </a:r>
            <a:r>
              <a:rPr lang="de-DE" sz="1800" dirty="0">
                <a:solidFill>
                  <a:srgbClr val="000000"/>
                </a:solidFill>
              </a:rPr>
              <a:t> </a:t>
            </a:r>
            <a:r>
              <a:rPr lang="de-DE" sz="1600" i="1" dirty="0">
                <a:solidFill>
                  <a:srgbClr val="000000"/>
                </a:solidFill>
              </a:rPr>
              <a:t>(keine Änderung zur GND-Praxis</a:t>
            </a:r>
            <a:r>
              <a:rPr lang="de-DE" sz="1600" i="1" dirty="0" smtClean="0">
                <a:solidFill>
                  <a:srgbClr val="000000"/>
                </a:solidFill>
              </a:rPr>
              <a:t>)</a:t>
            </a:r>
          </a:p>
          <a:p>
            <a:pPr marL="0" indent="0">
              <a:lnSpc>
                <a:spcPct val="100000"/>
              </a:lnSpc>
              <a:spcBef>
                <a:spcPts val="600"/>
              </a:spcBef>
              <a:buFont typeface="Verdana" pitchFamily="34" charset="0"/>
              <a:buNone/>
              <a:defRPr/>
            </a:pPr>
            <a:r>
              <a:rPr lang="de-DE" sz="1600" i="1" dirty="0" smtClean="0">
                <a:solidFill>
                  <a:srgbClr val="000000"/>
                </a:solidFill>
              </a:rPr>
              <a:t/>
            </a:r>
            <a:br>
              <a:rPr lang="de-DE" sz="1600" i="1" dirty="0" smtClean="0">
                <a:solidFill>
                  <a:srgbClr val="000000"/>
                </a:solidFill>
              </a:rPr>
            </a:br>
            <a:r>
              <a:rPr lang="de-DE" sz="1800" i="1" dirty="0" smtClean="0">
                <a:solidFill>
                  <a:srgbClr val="000000"/>
                </a:solidFill>
              </a:rPr>
              <a:t>Beispiele:</a:t>
            </a:r>
            <a:r>
              <a:rPr lang="de-DE" sz="1800" dirty="0" smtClean="0">
                <a:solidFill>
                  <a:srgbClr val="000000"/>
                </a:solidFill>
              </a:rPr>
              <a:t/>
            </a:r>
            <a:br>
              <a:rPr lang="de-DE" sz="1800" dirty="0" smtClean="0">
                <a:solidFill>
                  <a:srgbClr val="000000"/>
                </a:solidFill>
              </a:rPr>
            </a:br>
            <a:r>
              <a:rPr lang="de-DE" sz="1800" b="1" dirty="0" smtClean="0">
                <a:solidFill>
                  <a:srgbClr val="000000"/>
                </a:solidFill>
              </a:rPr>
              <a:t>Konzil </a:t>
            </a:r>
            <a:r>
              <a:rPr lang="de-DE" sz="1800" b="1" dirty="0">
                <a:solidFill>
                  <a:srgbClr val="000000"/>
                </a:solidFill>
              </a:rPr>
              <a:t>von </a:t>
            </a:r>
            <a:r>
              <a:rPr lang="de-DE" sz="1800" b="1" dirty="0" smtClean="0">
                <a:solidFill>
                  <a:srgbClr val="000000"/>
                </a:solidFill>
              </a:rPr>
              <a:t>Ephesus</a:t>
            </a:r>
            <a:br>
              <a:rPr lang="de-DE" sz="1800" b="1" dirty="0" smtClean="0">
                <a:solidFill>
                  <a:srgbClr val="000000"/>
                </a:solidFill>
              </a:rPr>
            </a:br>
            <a:r>
              <a:rPr lang="de-DE" sz="1800" b="1" dirty="0" smtClean="0">
                <a:solidFill>
                  <a:srgbClr val="000000"/>
                </a:solidFill>
              </a:rPr>
              <a:t>Tridentinum</a:t>
            </a:r>
            <a:br>
              <a:rPr lang="de-DE" sz="1800" b="1" dirty="0" smtClean="0">
                <a:solidFill>
                  <a:srgbClr val="000000"/>
                </a:solidFill>
              </a:rPr>
            </a:br>
            <a:r>
              <a:rPr lang="de-DE" sz="1800" b="1" dirty="0" smtClean="0">
                <a:solidFill>
                  <a:srgbClr val="000000"/>
                </a:solidFill>
              </a:rPr>
              <a:t>Vatikanisches </a:t>
            </a:r>
            <a:r>
              <a:rPr lang="de-DE" sz="1800" b="1" dirty="0">
                <a:solidFill>
                  <a:srgbClr val="000000"/>
                </a:solidFill>
              </a:rPr>
              <a:t>Konzil</a:t>
            </a:r>
          </a:p>
          <a:p>
            <a:pPr eaLnBrk="1" hangingPunct="1">
              <a:spcBef>
                <a:spcPct val="70000"/>
              </a:spcBef>
              <a:buFont typeface="Verdana" pitchFamily="34" charset="0"/>
              <a:buNone/>
              <a:defRPr/>
            </a:pPr>
            <a:endParaRPr lang="de-DE" altLang="de-DE" sz="1600" i="1" dirty="0" smtClean="0"/>
          </a:p>
          <a:p>
            <a:pPr marL="0" indent="0" eaLnBrk="1" hangingPunct="1">
              <a:lnSpc>
                <a:spcPts val="1000"/>
              </a:lnSpc>
              <a:spcBef>
                <a:spcPct val="70000"/>
              </a:spcBef>
              <a:buFont typeface="Verdana" pitchFamily="34" charset="0"/>
              <a:buNone/>
              <a:defRPr/>
            </a:pPr>
            <a:r>
              <a:rPr lang="de-DE" altLang="de-DE" sz="1600" dirty="0" smtClean="0"/>
              <a:t>	</a:t>
            </a:r>
          </a:p>
          <a:p>
            <a:pPr eaLnBrk="1" hangingPunct="1">
              <a:spcBef>
                <a:spcPct val="70000"/>
              </a:spcBef>
              <a:buFontTx/>
              <a:buChar char="-"/>
              <a:defRPr/>
            </a:pPr>
            <a:endParaRPr lang="de-DE" altLang="de-DE" sz="1600" dirty="0" smtClean="0"/>
          </a:p>
          <a:p>
            <a:pPr eaLnBrk="1" hangingPunct="1">
              <a:spcBef>
                <a:spcPct val="70000"/>
              </a:spcBef>
              <a:buFont typeface="Verdana" pitchFamily="34" charset="0"/>
              <a:buNone/>
              <a:defRPr/>
            </a:pPr>
            <a:endParaRPr lang="de-DE" altLang="de-DE" sz="1600" dirty="0" smtClean="0"/>
          </a:p>
        </p:txBody>
      </p:sp>
      <p:sp>
        <p:nvSpPr>
          <p:cNvPr id="9221" name="Textfeld 2"/>
          <p:cNvSpPr txBox="1">
            <a:spLocks noChangeArrowheads="1"/>
          </p:cNvSpPr>
          <p:nvPr/>
        </p:nvSpPr>
        <p:spPr bwMode="auto">
          <a:xfrm>
            <a:off x="6827838" y="57959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t>Vgl. EH-K-14</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363363" y="1052513"/>
            <a:ext cx="7593013" cy="584200"/>
          </a:xfrm>
        </p:spPr>
        <p:txBody>
          <a:bodyPr/>
          <a:lstStyle/>
          <a:p>
            <a:pPr eaLnBrk="1" hangingPunct="1"/>
            <a:r>
              <a:rPr lang="de-DE" altLang="de-DE" sz="1800" dirty="0" smtClean="0"/>
              <a:t>Synoden und </a:t>
            </a:r>
            <a:r>
              <a:rPr lang="de-DE" altLang="de-DE" sz="1800" dirty="0" err="1" smtClean="0"/>
              <a:t>Konzilien</a:t>
            </a:r>
            <a:r>
              <a:rPr lang="de-DE" altLang="de-DE" sz="1800" dirty="0" smtClean="0"/>
              <a:t> 		– 2 </a:t>
            </a:r>
          </a:p>
        </p:txBody>
      </p:sp>
      <p:sp>
        <p:nvSpPr>
          <p:cNvPr id="2" name="Rectangle 3"/>
          <p:cNvSpPr>
            <a:spLocks noGrp="1" noChangeArrowheads="1"/>
          </p:cNvSpPr>
          <p:nvPr>
            <p:ph type="body" idx="4294967295"/>
          </p:nvPr>
        </p:nvSpPr>
        <p:spPr>
          <a:xfrm>
            <a:off x="251520" y="1700213"/>
            <a:ext cx="8459787" cy="3816350"/>
          </a:xfrm>
        </p:spPr>
        <p:txBody>
          <a:bodyPr/>
          <a:lstStyle/>
          <a:p>
            <a:pPr marL="0" indent="0">
              <a:buFont typeface="Verdana" pitchFamily="34" charset="0"/>
              <a:buNone/>
              <a:defRPr/>
            </a:pPr>
            <a:r>
              <a:rPr lang="de-DE" sz="1800" u="sng" dirty="0" smtClean="0"/>
              <a:t>Gelegentlich </a:t>
            </a:r>
            <a:r>
              <a:rPr lang="de-DE" sz="1800" u="sng" dirty="0"/>
              <a:t>einberufene </a:t>
            </a:r>
            <a:r>
              <a:rPr lang="de-DE" sz="1800" b="1" u="sng" dirty="0"/>
              <a:t>Synoden oder </a:t>
            </a:r>
            <a:r>
              <a:rPr lang="de-DE" sz="1800" b="1" u="sng" dirty="0" err="1"/>
              <a:t>Konzilien</a:t>
            </a:r>
            <a:r>
              <a:rPr lang="de-DE" sz="1800" b="1" u="sng" dirty="0"/>
              <a:t> einer einzelnen </a:t>
            </a:r>
            <a:r>
              <a:rPr lang="de-DE" sz="1800" b="1" u="sng" dirty="0" smtClean="0"/>
              <a:t>Kirche </a:t>
            </a:r>
            <a:r>
              <a:rPr lang="de-DE" sz="1800" u="sng" dirty="0" smtClean="0"/>
              <a:t>- Satzart </a:t>
            </a:r>
            <a:r>
              <a:rPr lang="de-DE" sz="1800" u="sng" dirty="0" err="1" smtClean="0"/>
              <a:t>Tf</a:t>
            </a:r>
            <a:r>
              <a:rPr lang="de-DE" sz="1800" u="sng" dirty="0" smtClean="0"/>
              <a:t> (PICA) bzw. </a:t>
            </a:r>
            <a:r>
              <a:rPr lang="de-DE" sz="1800" u="sng" dirty="0" err="1" smtClean="0"/>
              <a:t>Satztyp</a:t>
            </a:r>
            <a:r>
              <a:rPr lang="de-DE" sz="1800" u="sng" dirty="0" smtClean="0"/>
              <a:t> f (</a:t>
            </a:r>
            <a:r>
              <a:rPr lang="de-DE" sz="1800" u="sng" dirty="0" err="1" smtClean="0"/>
              <a:t>Aleph</a:t>
            </a:r>
            <a:r>
              <a:rPr lang="de-DE" sz="1800" u="sng" dirty="0" smtClean="0"/>
              <a:t>): </a:t>
            </a:r>
          </a:p>
          <a:p>
            <a:pPr marL="0" indent="0">
              <a:buNone/>
              <a:defRPr/>
            </a:pPr>
            <a:r>
              <a:rPr lang="de-DE" sz="1600" dirty="0" smtClean="0">
                <a:solidFill>
                  <a:srgbClr val="000000"/>
                </a:solidFill>
                <a:sym typeface="Wingdings" panose="05000000000000000000" pitchFamily="2" charset="2"/>
              </a:rPr>
              <a:t></a:t>
            </a:r>
            <a:r>
              <a:rPr lang="de-DE" sz="1600" dirty="0" smtClean="0">
                <a:solidFill>
                  <a:srgbClr val="000000"/>
                </a:solidFill>
              </a:rPr>
              <a:t> </a:t>
            </a:r>
            <a:r>
              <a:rPr lang="de-DE" sz="1600" dirty="0">
                <a:solidFill>
                  <a:srgbClr val="000000"/>
                </a:solidFill>
              </a:rPr>
              <a:t>S</a:t>
            </a:r>
            <a:r>
              <a:rPr lang="de-DE" sz="1800" dirty="0">
                <a:solidFill>
                  <a:srgbClr val="000000"/>
                </a:solidFill>
              </a:rPr>
              <a:t>elbstständige Erfassung als Konferenz unter ihrem </a:t>
            </a:r>
            <a:r>
              <a:rPr lang="de-DE" sz="1800" b="1" dirty="0">
                <a:solidFill>
                  <a:srgbClr val="000000"/>
                </a:solidFill>
              </a:rPr>
              <a:t>im Deutschen </a:t>
            </a:r>
            <a:br>
              <a:rPr lang="de-DE" sz="1800" b="1" dirty="0">
                <a:solidFill>
                  <a:srgbClr val="000000"/>
                </a:solidFill>
              </a:rPr>
            </a:br>
            <a:r>
              <a:rPr lang="de-DE" sz="1800" b="1" dirty="0">
                <a:solidFill>
                  <a:srgbClr val="000000"/>
                </a:solidFill>
              </a:rPr>
              <a:t>    gebräuchlichen Namen</a:t>
            </a:r>
            <a:r>
              <a:rPr lang="de-DE" sz="1800" dirty="0">
                <a:solidFill>
                  <a:srgbClr val="000000"/>
                </a:solidFill>
              </a:rPr>
              <a:t> </a:t>
            </a:r>
            <a:endParaRPr lang="de-DE" sz="1800" dirty="0" smtClean="0"/>
          </a:p>
          <a:p>
            <a:pPr marL="0" indent="0">
              <a:buFont typeface="Verdana" pitchFamily="34" charset="0"/>
              <a:buNone/>
              <a:defRPr/>
            </a:pPr>
            <a:r>
              <a:rPr lang="de-DE" sz="1800" i="1" dirty="0" smtClean="0"/>
              <a:t>Beispiel</a:t>
            </a:r>
            <a:r>
              <a:rPr lang="de-DE" sz="1800" dirty="0" smtClean="0"/>
              <a:t>:</a:t>
            </a:r>
            <a:br>
              <a:rPr lang="de-DE" sz="1800" dirty="0" smtClean="0"/>
            </a:br>
            <a:r>
              <a:rPr lang="de-DE" sz="1800" b="1" dirty="0" smtClean="0"/>
              <a:t>Gemeinsame </a:t>
            </a:r>
            <a:r>
              <a:rPr lang="de-DE" sz="1800" b="1" dirty="0"/>
              <a:t>Synode der Bistümer in der Bundesrepublik </a:t>
            </a:r>
            <a:r>
              <a:rPr lang="de-DE" sz="1800" b="1" dirty="0" smtClean="0"/>
              <a:t>Deutschland (1971-1975 : Würzburg)</a:t>
            </a:r>
          </a:p>
          <a:p>
            <a:pPr marL="0" indent="0">
              <a:buFont typeface="Verdana" pitchFamily="34" charset="0"/>
              <a:buNone/>
              <a:defRPr/>
            </a:pPr>
            <a:r>
              <a:rPr lang="de-DE" sz="1800" dirty="0" smtClean="0"/>
              <a:t/>
            </a:r>
            <a:br>
              <a:rPr lang="de-DE" sz="1800" dirty="0" smtClean="0"/>
            </a:br>
            <a:endParaRPr lang="de-DE" sz="1800" u="sng" dirty="0"/>
          </a:p>
          <a:p>
            <a:pPr marL="0" indent="0">
              <a:buFont typeface="Verdana" pitchFamily="34" charset="0"/>
              <a:buNone/>
              <a:defRPr/>
            </a:pPr>
            <a:endParaRPr lang="de-DE" sz="1600" i="1" dirty="0" smtClean="0"/>
          </a:p>
          <a:p>
            <a:pPr eaLnBrk="1" hangingPunct="1">
              <a:spcBef>
                <a:spcPct val="70000"/>
              </a:spcBef>
              <a:buFont typeface="Verdana" pitchFamily="34" charset="0"/>
              <a:buNone/>
              <a:defRPr/>
            </a:pPr>
            <a:endParaRPr lang="de-DE" altLang="de-DE" sz="1600" i="1" dirty="0" smtClean="0"/>
          </a:p>
          <a:p>
            <a:pPr marL="0" indent="0" eaLnBrk="1" hangingPunct="1">
              <a:lnSpc>
                <a:spcPts val="1000"/>
              </a:lnSpc>
              <a:spcBef>
                <a:spcPct val="70000"/>
              </a:spcBef>
              <a:buFont typeface="Verdana" pitchFamily="34" charset="0"/>
              <a:buNone/>
              <a:defRPr/>
            </a:pPr>
            <a:r>
              <a:rPr lang="de-DE" altLang="de-DE" sz="1600" dirty="0" smtClean="0"/>
              <a:t>	</a:t>
            </a:r>
          </a:p>
          <a:p>
            <a:pPr eaLnBrk="1" hangingPunct="1">
              <a:spcBef>
                <a:spcPct val="70000"/>
              </a:spcBef>
              <a:buFont typeface="Verdana" pitchFamily="34" charset="0"/>
              <a:buNone/>
              <a:defRPr/>
            </a:pPr>
            <a:endParaRPr lang="de-DE" altLang="de-DE" sz="1600" dirty="0" smtClean="0"/>
          </a:p>
        </p:txBody>
      </p:sp>
      <p:sp>
        <p:nvSpPr>
          <p:cNvPr id="10245" name="Textfeld 2"/>
          <p:cNvSpPr txBox="1">
            <a:spLocks noChangeArrowheads="1"/>
          </p:cNvSpPr>
          <p:nvPr/>
        </p:nvSpPr>
        <p:spPr bwMode="auto">
          <a:xfrm>
            <a:off x="6827838" y="57959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t>Vgl. EH-K-14</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363363" y="1052736"/>
            <a:ext cx="7593013" cy="584200"/>
          </a:xfrm>
        </p:spPr>
        <p:txBody>
          <a:bodyPr/>
          <a:lstStyle/>
          <a:p>
            <a:pPr eaLnBrk="1" hangingPunct="1"/>
            <a:r>
              <a:rPr lang="de-DE" altLang="de-DE" sz="1800" dirty="0" smtClean="0"/>
              <a:t>Synoden und </a:t>
            </a:r>
            <a:r>
              <a:rPr lang="de-DE" altLang="de-DE" sz="1800" dirty="0" err="1" smtClean="0"/>
              <a:t>Konzilien</a:t>
            </a:r>
            <a:r>
              <a:rPr lang="de-DE" altLang="de-DE" sz="1800" dirty="0" smtClean="0"/>
              <a:t> 		– 3 </a:t>
            </a:r>
          </a:p>
        </p:txBody>
      </p:sp>
      <p:sp>
        <p:nvSpPr>
          <p:cNvPr id="2" name="Rectangle 3"/>
          <p:cNvSpPr>
            <a:spLocks noGrp="1" noChangeArrowheads="1"/>
          </p:cNvSpPr>
          <p:nvPr>
            <p:ph type="body" idx="4294967295"/>
          </p:nvPr>
        </p:nvSpPr>
        <p:spPr>
          <a:xfrm>
            <a:off x="251520" y="1916113"/>
            <a:ext cx="8459787" cy="3816350"/>
          </a:xfrm>
        </p:spPr>
        <p:txBody>
          <a:bodyPr/>
          <a:lstStyle/>
          <a:p>
            <a:pPr marL="0" indent="0">
              <a:buFont typeface="Verdana" pitchFamily="34" charset="0"/>
              <a:buNone/>
              <a:defRPr/>
            </a:pPr>
            <a:r>
              <a:rPr lang="de-DE" sz="1800" b="1" u="sng" dirty="0" smtClean="0"/>
              <a:t>Vertretungskörperschaften</a:t>
            </a:r>
            <a:r>
              <a:rPr lang="de-DE" sz="1800" u="sng" dirty="0" smtClean="0"/>
              <a:t> - </a:t>
            </a:r>
            <a:r>
              <a:rPr lang="de-DE" sz="1600" u="sng" dirty="0"/>
              <a:t>Satzart </a:t>
            </a:r>
            <a:r>
              <a:rPr lang="de-DE" sz="1600" u="sng" dirty="0" smtClean="0"/>
              <a:t>Tb </a:t>
            </a:r>
            <a:r>
              <a:rPr lang="de-DE" sz="1600" u="sng" dirty="0"/>
              <a:t>(PICA) bzw. </a:t>
            </a:r>
            <a:r>
              <a:rPr lang="de-DE" sz="1600" u="sng" dirty="0" err="1"/>
              <a:t>Satztyp</a:t>
            </a:r>
            <a:r>
              <a:rPr lang="de-DE" sz="1600" u="sng" dirty="0"/>
              <a:t> </a:t>
            </a:r>
            <a:r>
              <a:rPr lang="de-DE" sz="1600" u="sng" dirty="0" smtClean="0"/>
              <a:t>b </a:t>
            </a:r>
            <a:r>
              <a:rPr lang="de-DE" sz="1600" u="sng" dirty="0"/>
              <a:t>(</a:t>
            </a:r>
            <a:r>
              <a:rPr lang="de-DE" sz="1600" u="sng" dirty="0" err="1"/>
              <a:t>Aleph</a:t>
            </a:r>
            <a:r>
              <a:rPr lang="de-DE" sz="1600" u="sng" dirty="0" smtClean="0"/>
              <a:t>):</a:t>
            </a:r>
            <a:r>
              <a:rPr lang="de-DE" sz="1800" u="sng" dirty="0" smtClean="0"/>
              <a:t> </a:t>
            </a:r>
            <a:br>
              <a:rPr lang="de-DE" sz="1800" u="sng" dirty="0" smtClean="0"/>
            </a:br>
            <a:r>
              <a:rPr lang="de-DE" sz="1600" dirty="0" smtClean="0">
                <a:solidFill>
                  <a:srgbClr val="000000"/>
                </a:solidFill>
              </a:rPr>
              <a:t>(</a:t>
            </a:r>
            <a:r>
              <a:rPr lang="de-DE" sz="1600" dirty="0"/>
              <a:t>RDA 11.2.2.25</a:t>
            </a:r>
            <a:r>
              <a:rPr lang="de-DE" sz="1600" dirty="0" smtClean="0">
                <a:solidFill>
                  <a:srgbClr val="000000"/>
                </a:solidFill>
              </a:rPr>
              <a:t>)</a:t>
            </a:r>
            <a:r>
              <a:rPr lang="de-DE" sz="1600" dirty="0" smtClean="0"/>
              <a:t/>
            </a:r>
            <a:br>
              <a:rPr lang="de-DE" sz="1600" dirty="0" smtClean="0"/>
            </a:br>
            <a:r>
              <a:rPr lang="de-DE" sz="1800" dirty="0" smtClean="0"/>
              <a:t>Erfassung von Namen </a:t>
            </a:r>
            <a:r>
              <a:rPr lang="de-DE" sz="1800" dirty="0"/>
              <a:t>eines </a:t>
            </a:r>
            <a:r>
              <a:rPr lang="de-DE" sz="1800" dirty="0" smtClean="0"/>
              <a:t>Konzils, einer Synode usw.</a:t>
            </a:r>
            <a:r>
              <a:rPr lang="de-DE" sz="1600" dirty="0"/>
              <a:t/>
            </a:r>
            <a:br>
              <a:rPr lang="de-DE" sz="1600" dirty="0"/>
            </a:br>
            <a:r>
              <a:rPr lang="de-DE" sz="1600" i="1" dirty="0" smtClean="0"/>
              <a:t>(</a:t>
            </a:r>
            <a:r>
              <a:rPr lang="de-DE" sz="1600" i="1" dirty="0"/>
              <a:t>international, national, regional, Provinz-, Staats- oder lokal) </a:t>
            </a:r>
            <a:endParaRPr lang="de-DE" sz="1600" i="1" dirty="0" smtClean="0"/>
          </a:p>
          <a:p>
            <a:pPr>
              <a:buFont typeface="Wingdings"/>
              <a:buChar char="à"/>
              <a:defRPr/>
            </a:pPr>
            <a:r>
              <a:rPr lang="de-DE" sz="1800" dirty="0" smtClean="0"/>
              <a:t>Unselbstständige Erfassung als </a:t>
            </a:r>
            <a:r>
              <a:rPr lang="de-DE" sz="1800" b="1" dirty="0"/>
              <a:t>Unterabteilung </a:t>
            </a:r>
            <a:r>
              <a:rPr lang="de-DE" sz="1800" b="1" dirty="0" smtClean="0"/>
              <a:t>der betreffenden religiösen Körperschaft</a:t>
            </a:r>
            <a:r>
              <a:rPr lang="de-DE" sz="1800" dirty="0" smtClean="0"/>
              <a:t> </a:t>
            </a:r>
            <a:r>
              <a:rPr lang="de-DE" sz="1600" i="1" dirty="0" smtClean="0"/>
              <a:t>(teilweise Änderung zur bisherigen Praxis)</a:t>
            </a:r>
          </a:p>
          <a:p>
            <a:pPr eaLnBrk="1" hangingPunct="1">
              <a:lnSpc>
                <a:spcPct val="100000"/>
              </a:lnSpc>
              <a:spcBef>
                <a:spcPts val="0"/>
              </a:spcBef>
              <a:buNone/>
            </a:pPr>
            <a:endParaRPr lang="de-DE" altLang="de-DE" sz="1600" dirty="0" smtClean="0"/>
          </a:p>
          <a:p>
            <a:pPr eaLnBrk="1" hangingPunct="1">
              <a:lnSpc>
                <a:spcPct val="100000"/>
              </a:lnSpc>
              <a:spcBef>
                <a:spcPts val="0"/>
              </a:spcBef>
              <a:buNone/>
            </a:pPr>
            <a:r>
              <a:rPr lang="de-DE" altLang="de-DE" sz="1600" i="1" dirty="0" smtClean="0"/>
              <a:t>Beispiele:</a:t>
            </a:r>
          </a:p>
          <a:p>
            <a:pPr eaLnBrk="1" hangingPunct="1">
              <a:lnSpc>
                <a:spcPct val="100000"/>
              </a:lnSpc>
              <a:spcBef>
                <a:spcPts val="0"/>
              </a:spcBef>
              <a:buNone/>
            </a:pPr>
            <a:r>
              <a:rPr lang="de-DE" altLang="de-DE" sz="1600" b="1" dirty="0" smtClean="0"/>
              <a:t>Katholische </a:t>
            </a:r>
            <a:r>
              <a:rPr lang="de-DE" altLang="de-DE" sz="1600" b="1" dirty="0"/>
              <a:t>Kirche. Deutsche Bischofskonferenz</a:t>
            </a:r>
          </a:p>
          <a:p>
            <a:pPr eaLnBrk="1" hangingPunct="1">
              <a:lnSpc>
                <a:spcPct val="100000"/>
              </a:lnSpc>
              <a:spcBef>
                <a:spcPts val="0"/>
              </a:spcBef>
              <a:buNone/>
            </a:pPr>
            <a:r>
              <a:rPr lang="de-DE" altLang="de-DE" sz="1600" b="1" dirty="0"/>
              <a:t>Russisch-Orthodoxe Kirche. Landeskonzil</a:t>
            </a:r>
          </a:p>
          <a:p>
            <a:pPr eaLnBrk="1" hangingPunct="1">
              <a:lnSpc>
                <a:spcPct val="100000"/>
              </a:lnSpc>
              <a:spcBef>
                <a:spcPts val="0"/>
              </a:spcBef>
              <a:buNone/>
            </a:pPr>
            <a:r>
              <a:rPr lang="de-DE" altLang="de-DE" sz="1600" b="1" dirty="0"/>
              <a:t>Evangelische Kirche in Berlin-Brandenburg. Synode</a:t>
            </a:r>
          </a:p>
          <a:p>
            <a:pPr eaLnBrk="1" hangingPunct="1">
              <a:lnSpc>
                <a:spcPct val="100000"/>
              </a:lnSpc>
              <a:spcBef>
                <a:spcPts val="0"/>
              </a:spcBef>
              <a:buNone/>
            </a:pPr>
            <a:r>
              <a:rPr lang="de-DE" altLang="de-DE" sz="1600" b="1" dirty="0" err="1"/>
              <a:t>Église</a:t>
            </a:r>
            <a:r>
              <a:rPr lang="de-DE" altLang="de-DE" sz="1600" b="1" dirty="0"/>
              <a:t> </a:t>
            </a:r>
            <a:r>
              <a:rPr lang="de-DE" altLang="de-DE" sz="1600" b="1" dirty="0" err="1"/>
              <a:t>Réformée</a:t>
            </a:r>
            <a:r>
              <a:rPr lang="de-DE" altLang="de-DE" sz="1600" b="1" dirty="0"/>
              <a:t> de France. Synode </a:t>
            </a:r>
            <a:r>
              <a:rPr lang="de-DE" altLang="de-DE" sz="1600" b="1" dirty="0" err="1"/>
              <a:t>Général</a:t>
            </a:r>
            <a:endParaRPr lang="de-DE" altLang="de-DE" sz="1600" b="1" dirty="0"/>
          </a:p>
          <a:p>
            <a:pPr eaLnBrk="1" hangingPunct="1">
              <a:lnSpc>
                <a:spcPct val="100000"/>
              </a:lnSpc>
              <a:spcBef>
                <a:spcPts val="0"/>
              </a:spcBef>
              <a:buNone/>
            </a:pPr>
            <a:r>
              <a:rPr lang="de-DE" altLang="de-DE" sz="1600" b="1" dirty="0" err="1">
                <a:solidFill>
                  <a:srgbClr val="000000"/>
                </a:solidFill>
              </a:rPr>
              <a:t>Nederlandse</a:t>
            </a:r>
            <a:r>
              <a:rPr lang="de-DE" altLang="de-DE" sz="1600" b="1" dirty="0">
                <a:solidFill>
                  <a:srgbClr val="000000"/>
                </a:solidFill>
              </a:rPr>
              <a:t> </a:t>
            </a:r>
            <a:r>
              <a:rPr lang="de-DE" altLang="de-DE" sz="1600" b="1" dirty="0" err="1">
                <a:solidFill>
                  <a:srgbClr val="000000"/>
                </a:solidFill>
              </a:rPr>
              <a:t>Hervormde</a:t>
            </a:r>
            <a:r>
              <a:rPr lang="de-DE" altLang="de-DE" sz="1600" b="1" dirty="0">
                <a:solidFill>
                  <a:srgbClr val="000000"/>
                </a:solidFill>
              </a:rPr>
              <a:t> </a:t>
            </a:r>
            <a:r>
              <a:rPr lang="de-DE" altLang="de-DE" sz="1600" b="1" dirty="0" err="1">
                <a:solidFill>
                  <a:srgbClr val="000000"/>
                </a:solidFill>
              </a:rPr>
              <a:t>Kerk</a:t>
            </a:r>
            <a:r>
              <a:rPr lang="de-DE" altLang="de-DE" sz="1600" b="1" dirty="0">
                <a:solidFill>
                  <a:srgbClr val="000000"/>
                </a:solidFill>
              </a:rPr>
              <a:t>. Generale Synode</a:t>
            </a:r>
            <a:endParaRPr lang="de-DE" altLang="de-DE" sz="1100" b="1" dirty="0">
              <a:solidFill>
                <a:srgbClr val="00B0F0"/>
              </a:solidFill>
            </a:endParaRPr>
          </a:p>
          <a:p>
            <a:pPr>
              <a:buFont typeface="Wingdings"/>
              <a:buChar char="à"/>
              <a:defRPr/>
            </a:pPr>
            <a:endParaRPr lang="de-DE" sz="1600" i="1" dirty="0" smtClean="0"/>
          </a:p>
          <a:p>
            <a:pPr eaLnBrk="1" hangingPunct="1">
              <a:spcBef>
                <a:spcPct val="70000"/>
              </a:spcBef>
              <a:buFont typeface="Verdana" pitchFamily="34" charset="0"/>
              <a:buNone/>
              <a:defRPr/>
            </a:pPr>
            <a:endParaRPr lang="de-DE" altLang="de-DE" sz="1600" i="1" dirty="0" smtClean="0"/>
          </a:p>
          <a:p>
            <a:pPr marL="0" indent="0" eaLnBrk="1" hangingPunct="1">
              <a:lnSpc>
                <a:spcPts val="1000"/>
              </a:lnSpc>
              <a:spcBef>
                <a:spcPct val="70000"/>
              </a:spcBef>
              <a:buFont typeface="Verdana" pitchFamily="34" charset="0"/>
              <a:buNone/>
              <a:defRPr/>
            </a:pPr>
            <a:r>
              <a:rPr lang="de-DE" altLang="de-DE" sz="1600" dirty="0" smtClean="0"/>
              <a:t>	</a:t>
            </a:r>
          </a:p>
          <a:p>
            <a:pPr eaLnBrk="1" hangingPunct="1">
              <a:spcBef>
                <a:spcPct val="70000"/>
              </a:spcBef>
              <a:buFontTx/>
              <a:buChar char="-"/>
              <a:defRPr/>
            </a:pPr>
            <a:endParaRPr lang="de-DE" altLang="de-DE" sz="1600" dirty="0" smtClean="0"/>
          </a:p>
          <a:p>
            <a:pPr eaLnBrk="1" hangingPunct="1">
              <a:spcBef>
                <a:spcPct val="70000"/>
              </a:spcBef>
              <a:buFont typeface="Verdana" pitchFamily="34" charset="0"/>
              <a:buNone/>
              <a:defRPr/>
            </a:pPr>
            <a:endParaRPr lang="de-DE" altLang="de-DE" sz="1600" dirty="0" smtClean="0"/>
          </a:p>
        </p:txBody>
      </p:sp>
      <p:sp>
        <p:nvSpPr>
          <p:cNvPr id="11269" name="Textfeld 2"/>
          <p:cNvSpPr txBox="1">
            <a:spLocks noChangeArrowheads="1"/>
          </p:cNvSpPr>
          <p:nvPr/>
        </p:nvSpPr>
        <p:spPr bwMode="auto">
          <a:xfrm>
            <a:off x="6827838" y="5795963"/>
            <a:ext cx="1728787" cy="3698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2400"/>
              </a:lnSpc>
              <a:spcBef>
                <a:spcPct val="70000"/>
              </a:spcBef>
              <a:buFont typeface="Verdana" pitchFamily="34" charset="0"/>
              <a:buChar char="–"/>
              <a:defRPr sz="2000">
                <a:solidFill>
                  <a:schemeClr val="tx1"/>
                </a:solidFill>
                <a:latin typeface="Verdana" pitchFamily="34" charset="0"/>
                <a:cs typeface="Arial" charset="0"/>
              </a:defRPr>
            </a:lvl1pPr>
            <a:lvl2pPr marL="742950" indent="-285750" eaLnBrk="0" hangingPunct="0">
              <a:lnSpc>
                <a:spcPts val="2000"/>
              </a:lnSpc>
              <a:spcBef>
                <a:spcPct val="20000"/>
              </a:spcBef>
              <a:buChar char="-"/>
              <a:defRPr sz="1600">
                <a:solidFill>
                  <a:schemeClr val="tx1"/>
                </a:solidFill>
                <a:latin typeface="Verdana" pitchFamily="34" charset="0"/>
                <a:cs typeface="Arial" charset="0"/>
              </a:defRPr>
            </a:lvl2pPr>
            <a:lvl3pPr marL="1143000" indent="-228600" eaLnBrk="0" hangingPunct="0">
              <a:lnSpc>
                <a:spcPts val="2000"/>
              </a:lnSpc>
              <a:spcBef>
                <a:spcPct val="20000"/>
              </a:spcBef>
              <a:buChar char="-"/>
              <a:defRPr sz="1600">
                <a:solidFill>
                  <a:schemeClr val="tx1"/>
                </a:solidFill>
                <a:latin typeface="Verdana" pitchFamily="34" charset="0"/>
                <a:cs typeface="Arial" charset="0"/>
              </a:defRPr>
            </a:lvl3pPr>
            <a:lvl4pPr marL="1600200" indent="-228600" eaLnBrk="0" hangingPunct="0">
              <a:lnSpc>
                <a:spcPts val="2000"/>
              </a:lnSpc>
              <a:spcBef>
                <a:spcPct val="20000"/>
              </a:spcBef>
              <a:buChar char="-"/>
              <a:defRPr sz="1600">
                <a:solidFill>
                  <a:schemeClr val="tx1"/>
                </a:solidFill>
                <a:latin typeface="Verdana" pitchFamily="34" charset="0"/>
                <a:cs typeface="Arial" charset="0"/>
              </a:defRPr>
            </a:lvl4pPr>
            <a:lvl5pPr marL="2057400" indent="-228600" eaLnBrk="0" hangingPunct="0">
              <a:lnSpc>
                <a:spcPts val="2000"/>
              </a:lnSpc>
              <a:spcBef>
                <a:spcPct val="20000"/>
              </a:spcBef>
              <a:buChar char="-"/>
              <a:defRPr sz="1600">
                <a:solidFill>
                  <a:schemeClr val="tx1"/>
                </a:solidFill>
                <a:latin typeface="Verdana" pitchFamily="34" charset="0"/>
                <a:cs typeface="Arial" charset="0"/>
              </a:defRPr>
            </a:lvl5pPr>
            <a:lvl6pPr marL="25146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6pPr>
            <a:lvl7pPr marL="29718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7pPr>
            <a:lvl8pPr marL="34290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8pPr>
            <a:lvl9pPr marL="3886200" indent="-228600" eaLnBrk="0" fontAlgn="base" hangingPunct="0">
              <a:lnSpc>
                <a:spcPts val="2000"/>
              </a:lnSpc>
              <a:spcBef>
                <a:spcPct val="20000"/>
              </a:spcBef>
              <a:spcAft>
                <a:spcPct val="0"/>
              </a:spcAft>
              <a:buChar char="-"/>
              <a:defRPr sz="1600">
                <a:solidFill>
                  <a:schemeClr val="tx1"/>
                </a:solidFill>
                <a:latin typeface="Verdana" pitchFamily="34" charset="0"/>
                <a:cs typeface="Arial" charset="0"/>
              </a:defRPr>
            </a:lvl9pPr>
          </a:lstStyle>
          <a:p>
            <a:pPr eaLnBrk="1" hangingPunct="1">
              <a:lnSpc>
                <a:spcPct val="100000"/>
              </a:lnSpc>
              <a:spcBef>
                <a:spcPct val="0"/>
              </a:spcBef>
              <a:buFontTx/>
              <a:buNone/>
            </a:pPr>
            <a:r>
              <a:rPr lang="de-DE" altLang="de-DE" sz="1800"/>
              <a:t>Vgl. EH-K-14</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Vorlage">
  <a:themeElements>
    <a:clrScheme name="Larissa-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Design">
      <a:majorFont>
        <a:latin typeface="Verdana"/>
        <a:ea typeface=""/>
        <a:cs typeface="Arial"/>
      </a:majorFont>
      <a:minorFont>
        <a:latin typeface="Verdana"/>
        <a:ea typeface=""/>
        <a:cs typeface="Arial"/>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issa-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issa-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issa-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issa-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issa-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issa-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issa-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issa-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issa-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PPT-Vorlage</Template>
  <TotalTime>0</TotalTime>
  <Words>2202</Words>
  <Application>Microsoft Office PowerPoint</Application>
  <PresentationFormat>Bildschirmpräsentation (4:3)</PresentationFormat>
  <Paragraphs>368</Paragraphs>
  <Slides>27</Slides>
  <Notes>26</Notes>
  <HiddenSlides>0</HiddenSlides>
  <MMClips>0</MMClips>
  <ScaleCrop>false</ScaleCrop>
  <HeadingPairs>
    <vt:vector size="4" baseType="variant">
      <vt:variant>
        <vt:lpstr>Design</vt:lpstr>
      </vt:variant>
      <vt:variant>
        <vt:i4>1</vt:i4>
      </vt:variant>
      <vt:variant>
        <vt:lpstr>Folientitel</vt:lpstr>
      </vt:variant>
      <vt:variant>
        <vt:i4>27</vt:i4>
      </vt:variant>
    </vt:vector>
  </HeadingPairs>
  <TitlesOfParts>
    <vt:vector size="28" baseType="lpstr">
      <vt:lpstr>PPT-Vorlage</vt:lpstr>
      <vt:lpstr>Schulungsunterlagen der AG RDA</vt:lpstr>
      <vt:lpstr>PowerPoint-Präsentation</vt:lpstr>
      <vt:lpstr>RDA, AWR, ERL, EH Übersicht der in der Präsentation behandelten  RDA-Stellen</vt:lpstr>
      <vt:lpstr>Religiöse Körperschaften und Konferenzen  in RDA</vt:lpstr>
      <vt:lpstr>Internationale Religionsgemeinschaften bzw. Religionsgemeinschaften antiken Ursprungs</vt:lpstr>
      <vt:lpstr>Personale Einheiten von Religionsgemeinschaften</vt:lpstr>
      <vt:lpstr>Synoden und Konzilien   – 1 </vt:lpstr>
      <vt:lpstr>Synoden und Konzilien   – 2 </vt:lpstr>
      <vt:lpstr>Synoden und Konzilien   – 3 </vt:lpstr>
      <vt:lpstr> Synoden und Konzilien   – 4</vt:lpstr>
      <vt:lpstr>Synoden und Konzilien   – 5 </vt:lpstr>
      <vt:lpstr>Lokale Einheiten von Religionsgemeinschaften</vt:lpstr>
      <vt:lpstr>Territorialpfarreien der Katholischen Kirche</vt:lpstr>
      <vt:lpstr>Klöster und Stifte</vt:lpstr>
      <vt:lpstr>Religiöse Würdenträger   - 1 Päpste, Bischöfe, Rabbis, Mullahs, Patriarchen usw. </vt:lpstr>
      <vt:lpstr>PowerPoint-Präsentation</vt:lpstr>
      <vt:lpstr>Religiöse Würdenträger   - 3 Päpste, Bischöfe, Rabbis, Mullahs, Patriarchen usw.  </vt:lpstr>
      <vt:lpstr>Provinzen, Diözesen usw.   – 1  = Regionale Einheiten von Religionsgemeinschaften </vt:lpstr>
      <vt:lpstr>Provinzen, Diözesen usw.   – 2  = Regionale Einheiten von Religionsgemeinschaften </vt:lpstr>
      <vt:lpstr>Provinzen, Diözesen usw.   – 3  Geistliche Reichsfürstentümer</vt:lpstr>
      <vt:lpstr>Provinzen, Diözesen usw.   – 4  Autokephale Patriarchate und Erzdiözesen der Ostkirche</vt:lpstr>
      <vt:lpstr>Provinzen, Diözesen usw.   – 5  .... der Katholischen Kirche  </vt:lpstr>
      <vt:lpstr>Zentrale Verwaltungsorgane der Katholischen Kirche (Römische Kurie)  </vt:lpstr>
      <vt:lpstr>Päpstliche diplomatische Vertretungen usw.  – 1    </vt:lpstr>
      <vt:lpstr>Päpstliche diplomatische Vertretungen usw.  – 2   </vt:lpstr>
      <vt:lpstr>Päpstliche diplomatische Vertretungen usw.  – 3  </vt:lpstr>
      <vt:lpstr>Was ist neu mit RDA? (für den Bereich religiöse Körperschaften und Konferenzen)</vt:lpstr>
    </vt:vector>
  </TitlesOfParts>
  <Company>Deutsche Nationalbibliothek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behrens</dc:creator>
  <cp:lastModifiedBy>Sabrina Waha</cp:lastModifiedBy>
  <cp:revision>164</cp:revision>
  <cp:lastPrinted>2014-03-20T10:02:56Z</cp:lastPrinted>
  <dcterms:created xsi:type="dcterms:W3CDTF">2013-12-09T14:13:03Z</dcterms:created>
  <dcterms:modified xsi:type="dcterms:W3CDTF">2014-05-19T09:36:30Z</dcterms:modified>
</cp:coreProperties>
</file>