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46"/>
  </p:notesMasterIdLst>
  <p:sldIdLst>
    <p:sldId id="264" r:id="rId2"/>
    <p:sldId id="256" r:id="rId3"/>
    <p:sldId id="262" r:id="rId4"/>
    <p:sldId id="263" r:id="rId5"/>
    <p:sldId id="265" r:id="rId6"/>
    <p:sldId id="266" r:id="rId7"/>
    <p:sldId id="267" r:id="rId8"/>
    <p:sldId id="268" r:id="rId9"/>
    <p:sldId id="277" r:id="rId10"/>
    <p:sldId id="269" r:id="rId11"/>
    <p:sldId id="270" r:id="rId12"/>
    <p:sldId id="271" r:id="rId13"/>
    <p:sldId id="272" r:id="rId14"/>
    <p:sldId id="278" r:id="rId15"/>
    <p:sldId id="273" r:id="rId16"/>
    <p:sldId id="303" r:id="rId17"/>
    <p:sldId id="275" r:id="rId18"/>
    <p:sldId id="304" r:id="rId19"/>
    <p:sldId id="274" r:id="rId20"/>
    <p:sldId id="305" r:id="rId21"/>
    <p:sldId id="276" r:id="rId22"/>
    <p:sldId id="279" r:id="rId23"/>
    <p:sldId id="280" r:id="rId24"/>
    <p:sldId id="281" r:id="rId25"/>
    <p:sldId id="282" r:id="rId26"/>
    <p:sldId id="288" r:id="rId27"/>
    <p:sldId id="283" r:id="rId28"/>
    <p:sldId id="285" r:id="rId29"/>
    <p:sldId id="284" r:id="rId30"/>
    <p:sldId id="306" r:id="rId31"/>
    <p:sldId id="287" r:id="rId32"/>
    <p:sldId id="289" r:id="rId33"/>
    <p:sldId id="290" r:id="rId34"/>
    <p:sldId id="292" r:id="rId35"/>
    <p:sldId id="293" r:id="rId36"/>
    <p:sldId id="294" r:id="rId37"/>
    <p:sldId id="295" r:id="rId38"/>
    <p:sldId id="296" r:id="rId39"/>
    <p:sldId id="297" r:id="rId40"/>
    <p:sldId id="298" r:id="rId41"/>
    <p:sldId id="299" r:id="rId42"/>
    <p:sldId id="300" r:id="rId43"/>
    <p:sldId id="301" r:id="rId44"/>
    <p:sldId id="302" r:id="rId4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FF33"/>
    <a:srgbClr val="FFCC00"/>
    <a:srgbClr val="605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083" autoAdjust="0"/>
  </p:normalViewPr>
  <p:slideViewPr>
    <p:cSldViewPr>
      <p:cViewPr varScale="1">
        <p:scale>
          <a:sx n="87" d="100"/>
          <a:sy n="87" d="100"/>
        </p:scale>
        <p:origin x="-1238"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07542-A22B-4680-98E7-E01B539DED91}" type="datetimeFigureOut">
              <a:rPr lang="de-DE" smtClean="0"/>
              <a:t>25.02.2016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8813C-D90E-4FD7-AA72-5002EBE4C599}" type="slidenum">
              <a:rPr lang="de-DE" smtClean="0"/>
              <a:t>‹Nr.›</a:t>
            </a:fld>
            <a:endParaRPr lang="de-DE"/>
          </a:p>
        </p:txBody>
      </p:sp>
    </p:spTree>
    <p:extLst>
      <p:ext uri="{BB962C8B-B14F-4D97-AF65-F5344CB8AC3E}">
        <p14:creationId xmlns:p14="http://schemas.microsoft.com/office/powerpoint/2010/main" val="167189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ccess.rdatoolkit.org/document.php?id=rdachp11-de&amp;target=rda11-5217#rda11-5217"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access.rdatoolkit.org/document.php?id=rdachp11-de&amp;target=rda11-5479#rda11-547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 Projekten: </a:t>
            </a:r>
            <a:r>
              <a:rPr lang="de-DE" sz="1200" kern="1200" dirty="0" smtClean="0">
                <a:solidFill>
                  <a:schemeClr val="tx1"/>
                </a:solidFill>
                <a:latin typeface="+mn-lt"/>
                <a:ea typeface="+mn-ea"/>
                <a:cs typeface="+mn-cs"/>
              </a:rPr>
              <a:t>Sonstige, nur allgemein als Projekte bezeichnete Unternehmungen fallen </a:t>
            </a:r>
          </a:p>
          <a:p>
            <a:r>
              <a:rPr lang="de-DE" sz="1200" kern="1200" dirty="0" smtClean="0">
                <a:solidFill>
                  <a:schemeClr val="tx1"/>
                </a:solidFill>
                <a:latin typeface="+mn-lt"/>
                <a:ea typeface="+mn-ea"/>
                <a:cs typeface="+mn-cs"/>
              </a:rPr>
              <a:t>nicht unter diese Definition! Keine Einzelausstellungen,</a:t>
            </a:r>
            <a:r>
              <a:rPr lang="de-DE" sz="1200" kern="1200" baseline="0" dirty="0" smtClean="0">
                <a:solidFill>
                  <a:schemeClr val="tx1"/>
                </a:solidFill>
                <a:latin typeface="+mn-lt"/>
                <a:ea typeface="+mn-ea"/>
                <a:cs typeface="+mn-cs"/>
              </a:rPr>
              <a:t> die „Projekt“ im Namen haben, ansetzen!</a:t>
            </a:r>
          </a:p>
          <a:p>
            <a:r>
              <a:rPr lang="de-DE" sz="1200" kern="1200" baseline="0" dirty="0" smtClean="0">
                <a:solidFill>
                  <a:schemeClr val="tx1"/>
                </a:solidFill>
                <a:latin typeface="+mn-lt"/>
                <a:ea typeface="+mn-ea"/>
                <a:cs typeface="+mn-cs"/>
              </a:rPr>
              <a:t>ACHTUNG EH-K-18 noch nicht online!</a:t>
            </a:r>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5</a:t>
            </a:fld>
            <a:endParaRPr lang="de-DE"/>
          </a:p>
        </p:txBody>
      </p:sp>
    </p:spTree>
    <p:extLst>
      <p:ext uri="{BB962C8B-B14F-4D97-AF65-F5344CB8AC3E}">
        <p14:creationId xmlns:p14="http://schemas.microsoft.com/office/powerpoint/2010/main" val="33865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Vgl. ERL 3 zu 11.0</a:t>
            </a:r>
          </a:p>
          <a:p>
            <a:r>
              <a:rPr lang="de-DE" dirty="0" smtClean="0"/>
              <a:t>ABER: Feld 064a!</a:t>
            </a:r>
          </a:p>
          <a:p>
            <a:r>
              <a:rPr lang="de-DE" dirty="0" smtClean="0"/>
              <a:t>064 	a Ausstellungskatalog</a:t>
            </a:r>
          </a:p>
          <a:p>
            <a:r>
              <a:rPr lang="de-DE" dirty="0" smtClean="0"/>
              <a:t>	x Institution</a:t>
            </a:r>
          </a:p>
          <a:p>
            <a:r>
              <a:rPr lang="de-DE" dirty="0" smtClean="0"/>
              <a:t>	y</a:t>
            </a:r>
            <a:r>
              <a:rPr lang="de-DE" baseline="0" dirty="0" smtClean="0"/>
              <a:t> Jahr</a:t>
            </a:r>
          </a:p>
          <a:p>
            <a:r>
              <a:rPr lang="de-DE" baseline="0" dirty="0" smtClean="0"/>
              <a:t>	z Ort</a:t>
            </a:r>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26</a:t>
            </a:fld>
            <a:endParaRPr lang="de-DE" dirty="0"/>
          </a:p>
        </p:txBody>
      </p:sp>
    </p:spTree>
    <p:extLst>
      <p:ext uri="{BB962C8B-B14F-4D97-AF65-F5344CB8AC3E}">
        <p14:creationId xmlns:p14="http://schemas.microsoft.com/office/powerpoint/2010/main" val="318055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Foliennummernplatzhalter 3"/>
          <p:cNvSpPr>
            <a:spLocks noGrp="1"/>
          </p:cNvSpPr>
          <p:nvPr>
            <p:ph type="sldNum" sz="quarter" idx="10"/>
          </p:nvPr>
        </p:nvSpPr>
        <p:spPr/>
        <p:txBody>
          <a:bodyPr/>
          <a:lstStyle/>
          <a:p>
            <a:fld id="{4138813C-D90E-4FD7-AA72-5002EBE4C599}" type="slidenum">
              <a:rPr lang="de-DE" smtClean="0"/>
              <a:t>27</a:t>
            </a:fld>
            <a:endParaRPr lang="de-DE"/>
          </a:p>
        </p:txBody>
      </p:sp>
    </p:spTree>
    <p:extLst>
      <p:ext uri="{BB962C8B-B14F-4D97-AF65-F5344CB8AC3E}">
        <p14:creationId xmlns:p14="http://schemas.microsoft.com/office/powerpoint/2010/main" val="151214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s.a. EH-K-06 Gleichnamigkeit, s. AWR zu RDA 11.7</a:t>
            </a:r>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29</a:t>
            </a:fld>
            <a:endParaRPr lang="de-DE"/>
          </a:p>
        </p:txBody>
      </p:sp>
    </p:spTree>
    <p:extLst>
      <p:ext uri="{BB962C8B-B14F-4D97-AF65-F5344CB8AC3E}">
        <p14:creationId xmlns:p14="http://schemas.microsoft.com/office/powerpoint/2010/main" val="3058303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Verdana" pitchFamily="34" charset="0"/>
                <a:ea typeface="Verdana" pitchFamily="34" charset="0"/>
                <a:cs typeface="Verdana" pitchFamily="34" charset="0"/>
              </a:rPr>
              <a:t>Konferenznamen</a:t>
            </a:r>
            <a:r>
              <a:rPr lang="en-US" sz="1200" dirty="0" smtClean="0">
                <a:latin typeface="Verdana" pitchFamily="34" charset="0"/>
                <a:ea typeface="Verdana" pitchFamily="34" charset="0"/>
                <a:cs typeface="Verdana" pitchFamily="34" charset="0"/>
              </a:rPr>
              <a:t> = </a:t>
            </a:r>
            <a:r>
              <a:rPr lang="en-US" sz="1200" dirty="0" err="1" smtClean="0">
                <a:latin typeface="Verdana" pitchFamily="34" charset="0"/>
                <a:ea typeface="Verdana" pitchFamily="34" charset="0"/>
                <a:cs typeface="Verdana" pitchFamily="34" charset="0"/>
              </a:rPr>
              <a:t>Veranstalternamen</a:t>
            </a:r>
            <a:r>
              <a:rPr lang="en-US" sz="1200" dirty="0" smtClean="0">
                <a:latin typeface="Verdana" pitchFamily="34" charset="0"/>
                <a:ea typeface="Verdana" pitchFamily="34" charset="0"/>
                <a:cs typeface="Verdana" pitchFamily="34" charset="0"/>
              </a:rPr>
              <a:t> + </a:t>
            </a:r>
            <a:r>
              <a:rPr lang="en-US" sz="1200" dirty="0" err="1" smtClean="0">
                <a:latin typeface="Verdana" pitchFamily="34" charset="0"/>
                <a:ea typeface="Verdana" pitchFamily="34" charset="0"/>
                <a:cs typeface="Verdana" pitchFamily="34" charset="0"/>
              </a:rPr>
              <a:t>Konferenzbegriff</a:t>
            </a:r>
            <a:r>
              <a:rPr lang="en-US" sz="1200" dirty="0" smtClean="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sym typeface="Wingdings" panose="05000000000000000000" pitchFamily="2" charset="2"/>
              </a:rPr>
              <a:t> </a:t>
            </a:r>
            <a:r>
              <a:rPr lang="en-US" sz="1200" dirty="0" err="1" smtClean="0">
                <a:latin typeface="Verdana" pitchFamily="34" charset="0"/>
                <a:ea typeface="Verdana" pitchFamily="34" charset="0"/>
                <a:cs typeface="Verdana" pitchFamily="34" charset="0"/>
                <a:sym typeface="Wingdings" panose="05000000000000000000" pitchFamily="2" charset="2"/>
              </a:rPr>
              <a:t>Zuordnung</a:t>
            </a:r>
            <a:r>
              <a:rPr lang="en-US" sz="1200" dirty="0" smtClean="0">
                <a:latin typeface="Verdana" pitchFamily="34" charset="0"/>
                <a:ea typeface="Verdana" pitchFamily="34" charset="0"/>
                <a:cs typeface="Verdana" pitchFamily="34" charset="0"/>
                <a:sym typeface="Wingdings" panose="05000000000000000000" pitchFamily="2" charset="2"/>
              </a:rPr>
              <a:t> </a:t>
            </a:r>
            <a:r>
              <a:rPr lang="en-US" sz="1200" dirty="0" err="1" smtClean="0">
                <a:latin typeface="Verdana" pitchFamily="34" charset="0"/>
                <a:ea typeface="Verdana" pitchFamily="34" charset="0"/>
                <a:cs typeface="Verdana" pitchFamily="34" charset="0"/>
                <a:sym typeface="Wingdings" panose="05000000000000000000" pitchFamily="2" charset="2"/>
              </a:rPr>
              <a:t>zu</a:t>
            </a:r>
            <a:r>
              <a:rPr lang="en-US" sz="1200" dirty="0" smtClean="0">
                <a:latin typeface="Verdana" pitchFamily="34" charset="0"/>
                <a:ea typeface="Verdana" pitchFamily="34" charset="0"/>
                <a:cs typeface="Verdana" pitchFamily="34" charset="0"/>
                <a:sym typeface="Wingdings" panose="05000000000000000000" pitchFamily="2" charset="2"/>
              </a:rPr>
              <a:t> </a:t>
            </a:r>
            <a:r>
              <a:rPr lang="en-US" sz="1200" dirty="0" smtClean="0">
                <a:latin typeface="Verdana" pitchFamily="34" charset="0"/>
                <a:ea typeface="Verdana" pitchFamily="34" charset="0"/>
                <a:cs typeface="Verdana" pitchFamily="34" charset="0"/>
              </a:rPr>
              <a:t>RDA 11.2.2.14.6 (Name der ÜO </a:t>
            </a:r>
            <a:r>
              <a:rPr lang="en-US" sz="1200" dirty="0" err="1" smtClean="0">
                <a:latin typeface="Verdana" pitchFamily="34" charset="0"/>
                <a:ea typeface="Verdana" pitchFamily="34" charset="0"/>
                <a:cs typeface="Verdana" pitchFamily="34" charset="0"/>
              </a:rPr>
              <a:t>vollständig</a:t>
            </a:r>
            <a:r>
              <a:rPr lang="en-US" sz="1200" dirty="0" smtClean="0">
                <a:latin typeface="Verdana" pitchFamily="34" charset="0"/>
                <a:ea typeface="Verdana" pitchFamily="34" charset="0"/>
                <a:cs typeface="Verdana" pitchFamily="34" charset="0"/>
              </a:rPr>
              <a:t> </a:t>
            </a:r>
            <a:r>
              <a:rPr lang="en-US" sz="1200" dirty="0" err="1" smtClean="0">
                <a:latin typeface="Verdana" pitchFamily="34" charset="0"/>
                <a:ea typeface="Verdana" pitchFamily="34" charset="0"/>
                <a:cs typeface="Verdana" pitchFamily="34" charset="0"/>
              </a:rPr>
              <a:t>im</a:t>
            </a:r>
            <a:r>
              <a:rPr lang="en-US" sz="1200" dirty="0" smtClean="0">
                <a:latin typeface="Verdana" pitchFamily="34" charset="0"/>
                <a:ea typeface="Verdana" pitchFamily="34" charset="0"/>
                <a:cs typeface="Verdana" pitchFamily="34" charset="0"/>
              </a:rPr>
              <a:t> </a:t>
            </a:r>
            <a:r>
              <a:rPr lang="en-US" sz="1200" dirty="0" err="1" smtClean="0">
                <a:latin typeface="Verdana" pitchFamily="34" charset="0"/>
                <a:ea typeface="Verdana" pitchFamily="34" charset="0"/>
                <a:cs typeface="Verdana" pitchFamily="34" charset="0"/>
              </a:rPr>
              <a:t>Namen</a:t>
            </a:r>
            <a:r>
              <a:rPr lang="en-US" sz="1200" dirty="0" smtClean="0">
                <a:latin typeface="Verdana" pitchFamily="34" charset="0"/>
                <a:ea typeface="Verdana" pitchFamily="34" charset="0"/>
                <a:cs typeface="Verdana" pitchFamily="34" charset="0"/>
              </a:rPr>
              <a:t> der UO </a:t>
            </a:r>
            <a:r>
              <a:rPr lang="en-US" sz="1200" dirty="0" err="1" smtClean="0">
                <a:latin typeface="Verdana" pitchFamily="34" charset="0"/>
                <a:ea typeface="Verdana" pitchFamily="34" charset="0"/>
                <a:cs typeface="Verdana" pitchFamily="34" charset="0"/>
              </a:rPr>
              <a:t>enthalten</a:t>
            </a:r>
            <a:r>
              <a:rPr lang="en-US" sz="1200" dirty="0" smtClean="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sym typeface="Wingdings" panose="05000000000000000000" pitchFamily="2" charset="2"/>
              </a:rPr>
              <a:t> </a:t>
            </a:r>
            <a:r>
              <a:rPr lang="en-US" sz="1200" dirty="0" err="1" smtClean="0">
                <a:latin typeface="Verdana" pitchFamily="34" charset="0"/>
                <a:ea typeface="Verdana" pitchFamily="34" charset="0"/>
                <a:cs typeface="Verdana" pitchFamily="34" charset="0"/>
              </a:rPr>
              <a:t>unselbstständige</a:t>
            </a:r>
            <a:r>
              <a:rPr lang="en-US" sz="1200" dirty="0" smtClean="0">
                <a:latin typeface="Verdana" pitchFamily="34" charset="0"/>
                <a:ea typeface="Verdana" pitchFamily="34" charset="0"/>
                <a:cs typeface="Verdana" pitchFamily="34" charset="0"/>
              </a:rPr>
              <a:t> </a:t>
            </a:r>
            <a:r>
              <a:rPr lang="en-US" sz="1200" dirty="0" err="1" smtClean="0">
                <a:latin typeface="Verdana" pitchFamily="34" charset="0"/>
                <a:ea typeface="Verdana" pitchFamily="34" charset="0"/>
                <a:cs typeface="Verdana" pitchFamily="34" charset="0"/>
              </a:rPr>
              <a:t>Ansetzung</a:t>
            </a:r>
            <a:r>
              <a:rPr lang="en-US" sz="1200" dirty="0" smtClean="0">
                <a:latin typeface="Verdana" pitchFamily="34" charset="0"/>
                <a:ea typeface="Verdana" pitchFamily="34" charset="0"/>
                <a:cs typeface="Verdana" pitchFamily="34" charset="0"/>
              </a:rPr>
              <a:t>.</a:t>
            </a:r>
          </a:p>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31</a:t>
            </a:fld>
            <a:endParaRPr lang="de-DE"/>
          </a:p>
        </p:txBody>
      </p:sp>
    </p:spTree>
    <p:extLst>
      <p:ext uri="{BB962C8B-B14F-4D97-AF65-F5344CB8AC3E}">
        <p14:creationId xmlns:p14="http://schemas.microsoft.com/office/powerpoint/2010/main" val="87016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Körperschaft, die keiner Gebietskörperschaft zugehörig ist, mit einem Namen, der den vollständigen Namen der übergeordneten oder zugehörigen Körperschaft enthält</a:t>
            </a:r>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32</a:t>
            </a:fld>
            <a:endParaRPr lang="de-DE"/>
          </a:p>
        </p:txBody>
      </p:sp>
    </p:spTree>
    <p:extLst>
      <p:ext uri="{BB962C8B-B14F-4D97-AF65-F5344CB8AC3E}">
        <p14:creationId xmlns:p14="http://schemas.microsoft.com/office/powerpoint/2010/main" val="105632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Reihenfolge</a:t>
            </a:r>
            <a:r>
              <a:rPr lang="de-DE" baseline="0" dirty="0" smtClean="0"/>
              <a:t> der Unterfelder beachten, werden nicht automatisch richtig sortiert!</a:t>
            </a:r>
          </a:p>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33</a:t>
            </a:fld>
            <a:endParaRPr lang="de-DE"/>
          </a:p>
        </p:txBody>
      </p:sp>
    </p:spTree>
    <p:extLst>
      <p:ext uri="{BB962C8B-B14F-4D97-AF65-F5344CB8AC3E}">
        <p14:creationId xmlns:p14="http://schemas.microsoft.com/office/powerpoint/2010/main" val="234057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 Ergänzungen erforderlich sind, um mehrere Reihen von Konferenzen usw. mit demselben oder einem Namen zu unterscheiden, der so ähnlich ist, dass sie verwechselt werden können, wenden Sie die Bestimmungen unter </a:t>
            </a:r>
            <a:r>
              <a:rPr lang="de-DE" dirty="0" smtClean="0">
                <a:hlinkClick r:id="rId3"/>
              </a:rPr>
              <a:t>11.13.1.2</a:t>
            </a:r>
            <a:r>
              <a:rPr lang="de-DE" dirty="0" smtClean="0"/>
              <a:t>–</a:t>
            </a:r>
            <a:r>
              <a:rPr lang="de-DE" dirty="0" smtClean="0">
                <a:hlinkClick r:id="rId4"/>
              </a:rPr>
              <a:t>11.13.1.7</a:t>
            </a:r>
            <a:r>
              <a:rPr lang="de-DE" dirty="0" smtClean="0"/>
              <a:t> an, sofern zutreffend.</a:t>
            </a:r>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34</a:t>
            </a:fld>
            <a:endParaRPr lang="de-DE"/>
          </a:p>
        </p:txBody>
      </p:sp>
    </p:spTree>
    <p:extLst>
      <p:ext uri="{BB962C8B-B14F-4D97-AF65-F5344CB8AC3E}">
        <p14:creationId xmlns:p14="http://schemas.microsoft.com/office/powerpoint/2010/main" val="98913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35</a:t>
            </a:fld>
            <a:endParaRPr lang="de-DE"/>
          </a:p>
        </p:txBody>
      </p:sp>
    </p:spTree>
    <p:extLst>
      <p:ext uri="{BB962C8B-B14F-4D97-AF65-F5344CB8AC3E}">
        <p14:creationId xmlns:p14="http://schemas.microsoft.com/office/powerpoint/2010/main" val="243635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S. Beispiel</a:t>
            </a:r>
            <a:r>
              <a:rPr lang="de-DE" baseline="0" dirty="0" smtClean="0"/>
              <a:t> auf Folien 17 und 18</a:t>
            </a:r>
          </a:p>
          <a:p>
            <a:pPr marL="171450" indent="-171450">
              <a:buFont typeface="Arial" panose="020B0604020202020204" pitchFamily="34" charset="0"/>
              <a:buChar char="•"/>
            </a:pPr>
            <a:r>
              <a:rPr lang="de-DE" baseline="0" dirty="0" smtClean="0"/>
              <a:t>Benutzungshinweis in 680: Datensatz nicht für Titelverknüpfungen in der Formalerschließung verwenden. Titelverknüpfungen in der Formalerschließung erfolgen stattdessen mit der übergeordneten Körperschaft.</a:t>
            </a:r>
          </a:p>
        </p:txBody>
      </p:sp>
      <p:sp>
        <p:nvSpPr>
          <p:cNvPr id="4" name="Foliennummernplatzhalter 3"/>
          <p:cNvSpPr>
            <a:spLocks noGrp="1"/>
          </p:cNvSpPr>
          <p:nvPr>
            <p:ph type="sldNum" sz="quarter" idx="10"/>
          </p:nvPr>
        </p:nvSpPr>
        <p:spPr/>
        <p:txBody>
          <a:bodyPr/>
          <a:lstStyle/>
          <a:p>
            <a:fld id="{4138813C-D90E-4FD7-AA72-5002EBE4C599}" type="slidenum">
              <a:rPr lang="de-DE" smtClean="0"/>
              <a:t>39</a:t>
            </a:fld>
            <a:endParaRPr lang="de-DE"/>
          </a:p>
        </p:txBody>
      </p:sp>
    </p:spTree>
    <p:extLst>
      <p:ext uri="{BB962C8B-B14F-4D97-AF65-F5344CB8AC3E}">
        <p14:creationId xmlns:p14="http://schemas.microsoft.com/office/powerpoint/2010/main" val="315687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7</a:t>
            </a:fld>
            <a:endParaRPr lang="de-DE"/>
          </a:p>
        </p:txBody>
      </p:sp>
    </p:spTree>
    <p:extLst>
      <p:ext uri="{BB962C8B-B14F-4D97-AF65-F5344CB8AC3E}">
        <p14:creationId xmlns:p14="http://schemas.microsoft.com/office/powerpoint/2010/main" val="394893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Ein Kongress wird nicht als Körperschaft behandelt, wenn seine Bezeichnung </a:t>
            </a:r>
          </a:p>
          <a:p>
            <a:r>
              <a:rPr lang="de-DE" sz="1200" kern="1200" dirty="0" smtClean="0">
                <a:solidFill>
                  <a:schemeClr val="tx1"/>
                </a:solidFill>
                <a:effectLst/>
                <a:latin typeface="+mn-lt"/>
                <a:ea typeface="+mn-ea"/>
                <a:cs typeface="+mn-cs"/>
              </a:rPr>
              <a:t>• nur aus einem einfachen oder durch formale Attribute erweiterten Kongressbegriff besteht; </a:t>
            </a:r>
          </a:p>
          <a:p>
            <a:r>
              <a:rPr lang="de-DE" sz="1200" kern="1200" dirty="0" smtClean="0">
                <a:solidFill>
                  <a:schemeClr val="tx1"/>
                </a:solidFill>
                <a:effectLst/>
                <a:latin typeface="+mn-lt"/>
                <a:ea typeface="+mn-ea"/>
                <a:cs typeface="+mn-cs"/>
              </a:rPr>
              <a:t>• nur aus einem einfachen oder durch formale Attribute erweiterten Kongressbegriff und dem Namen der abhaltenden oder veranstaltenden Körperschaft besteht. Dies gilt auch, wenn der Name der Körperschaft nach der geltenden Rechtschreibung in ununterbrochener Buchstabenfolge mit dem Kongressbegriff geschrieben werden kann; </a:t>
            </a:r>
          </a:p>
          <a:p>
            <a:r>
              <a:rPr lang="de-DE" sz="1200" kern="1200" dirty="0" smtClean="0">
                <a:solidFill>
                  <a:schemeClr val="tx1"/>
                </a:solidFill>
                <a:effectLst/>
                <a:latin typeface="+mn-lt"/>
                <a:ea typeface="+mn-ea"/>
                <a:cs typeface="+mn-cs"/>
              </a:rPr>
              <a:t>Anm. 1: Veröffentlichungen derartiger Kongresse gelten als Veröffentlichungen der abhaltenden oder veranstaltenden Körperschaft. </a:t>
            </a:r>
          </a:p>
          <a:p>
            <a:r>
              <a:rPr lang="de-DE" sz="1200" kern="1200" dirty="0" smtClean="0">
                <a:solidFill>
                  <a:schemeClr val="tx1"/>
                </a:solidFill>
                <a:effectLst/>
                <a:latin typeface="+mn-lt"/>
                <a:ea typeface="+mn-ea"/>
                <a:cs typeface="+mn-cs"/>
              </a:rPr>
              <a:t>Anm. 2: Teile des Namens der abhaltenden oder veranstaltenden Körperschaft, aus denen nicht hervorgeht, dass es sich um eine Körperschaft handelt, gelten nicht als Name der abhaltenden oder veranstaltenden Körperschaft. </a:t>
            </a:r>
          </a:p>
          <a:p>
            <a:r>
              <a:rPr lang="de-DE" sz="1200" kern="1200" dirty="0" smtClean="0">
                <a:solidFill>
                  <a:schemeClr val="tx1"/>
                </a:solidFill>
                <a:effectLst/>
                <a:latin typeface="+mn-lt"/>
                <a:ea typeface="+mn-ea"/>
                <a:cs typeface="+mn-cs"/>
              </a:rPr>
              <a:t>• nur aus einem Thema ohne Kongressbegriff besteht. </a:t>
            </a:r>
          </a:p>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9</a:t>
            </a:fld>
            <a:endParaRPr lang="de-DE"/>
          </a:p>
        </p:txBody>
      </p:sp>
    </p:spTree>
    <p:extLst>
      <p:ext uri="{BB962C8B-B14F-4D97-AF65-F5344CB8AC3E}">
        <p14:creationId xmlns:p14="http://schemas.microsoft.com/office/powerpoint/2010/main" val="279329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Der Tatbestand</a:t>
            </a:r>
            <a:r>
              <a:rPr lang="de-DE" sz="1200" baseline="0" dirty="0" smtClean="0">
                <a:latin typeface="Verdana" panose="020B0604030504040204" pitchFamily="34" charset="0"/>
                <a:ea typeface="Verdana" panose="020B0604030504040204" pitchFamily="34" charset="0"/>
                <a:cs typeface="Verdana" panose="020B0604030504040204" pitchFamily="34" charset="0"/>
              </a:rPr>
              <a:t> einer festen Verbindung gemäß RDA 11.0 muss gegeben sein. Ein Hinweis darauf ist eine eigene Homepage oder ein Eintrag in Wikipedia:</a:t>
            </a:r>
          </a:p>
          <a:p>
            <a:r>
              <a:rPr lang="de-DE" sz="1200" baseline="0" dirty="0" smtClean="0">
                <a:latin typeface="Verdana" panose="020B0604030504040204" pitchFamily="34" charset="0"/>
                <a:ea typeface="Verdana" panose="020B0604030504040204" pitchFamily="34" charset="0"/>
                <a:cs typeface="Verdana" panose="020B0604030504040204" pitchFamily="34" charset="0"/>
              </a:rPr>
              <a:t>Angus &amp; Julia Stone (http://de.wikipedia.org/wiki/Angus_%26_Julia_Stone)</a:t>
            </a:r>
          </a:p>
          <a:p>
            <a:r>
              <a:rPr lang="de-DE" sz="1200" dirty="0" smtClean="0">
                <a:latin typeface="Verdana" panose="020B0604030504040204" pitchFamily="34" charset="0"/>
                <a:ea typeface="Verdana" panose="020B0604030504040204" pitchFamily="34" charset="0"/>
                <a:cs typeface="Verdana" panose="020B0604030504040204" pitchFamily="34" charset="0"/>
              </a:rPr>
              <a:t>Gregory </a:t>
            </a:r>
            <a:r>
              <a:rPr lang="de-DE" sz="1200" dirty="0" err="1" smtClean="0">
                <a:latin typeface="Verdana" panose="020B0604030504040204" pitchFamily="34" charset="0"/>
                <a:ea typeface="Verdana" panose="020B0604030504040204" pitchFamily="34" charset="0"/>
                <a:cs typeface="Verdana" panose="020B0604030504040204" pitchFamily="34" charset="0"/>
              </a:rPr>
              <a:t>Maass</a:t>
            </a:r>
            <a:r>
              <a:rPr lang="de-DE" sz="1200" dirty="0" smtClean="0">
                <a:latin typeface="Verdana" panose="020B0604030504040204" pitchFamily="34" charset="0"/>
                <a:ea typeface="Verdana" panose="020B0604030504040204" pitchFamily="34" charset="0"/>
                <a:cs typeface="Verdana" panose="020B0604030504040204" pitchFamily="34" charset="0"/>
              </a:rPr>
              <a:t> &amp; </a:t>
            </a:r>
            <a:r>
              <a:rPr lang="de-DE" sz="1200" dirty="0" err="1" smtClean="0">
                <a:latin typeface="Verdana" panose="020B0604030504040204" pitchFamily="34" charset="0"/>
                <a:ea typeface="Verdana" panose="020B0604030504040204" pitchFamily="34" charset="0"/>
                <a:cs typeface="Verdana" panose="020B0604030504040204" pitchFamily="34" charset="0"/>
              </a:rPr>
              <a:t>Nayoungim</a:t>
            </a:r>
            <a:r>
              <a:rPr lang="de-DE" sz="1200" dirty="0" smtClean="0">
                <a:latin typeface="Verdana" panose="020B0604030504040204" pitchFamily="34" charset="0"/>
                <a:ea typeface="Verdana" panose="020B0604030504040204" pitchFamily="34" charset="0"/>
                <a:cs typeface="Verdana" panose="020B0604030504040204" pitchFamily="34" charset="0"/>
              </a:rPr>
              <a:t> (http://de.wikipedia.org/wiki/Gregory_Maass_%26_Nayoungim)</a:t>
            </a:r>
          </a:p>
          <a:p>
            <a:r>
              <a:rPr lang="de-DE" sz="1200" dirty="0" smtClean="0">
                <a:latin typeface="Verdana" panose="020B0604030504040204" pitchFamily="34" charset="0"/>
                <a:ea typeface="Verdana" panose="020B0604030504040204" pitchFamily="34" charset="0"/>
                <a:cs typeface="Verdana" panose="020B0604030504040204" pitchFamily="34" charset="0"/>
              </a:rPr>
              <a:t>Gabriele &amp; Helmut </a:t>
            </a:r>
            <a:r>
              <a:rPr lang="de-DE" sz="1200" dirty="0" err="1" smtClean="0">
                <a:latin typeface="Verdana" panose="020B0604030504040204" pitchFamily="34" charset="0"/>
                <a:ea typeface="Verdana" panose="020B0604030504040204" pitchFamily="34" charset="0"/>
                <a:cs typeface="Verdana" panose="020B0604030504040204" pitchFamily="34" charset="0"/>
              </a:rPr>
              <a:t>Nothhelfer</a:t>
            </a:r>
            <a:r>
              <a:rPr lang="de-DE" sz="1200" dirty="0" smtClean="0">
                <a:latin typeface="Verdana" panose="020B0604030504040204" pitchFamily="34" charset="0"/>
                <a:ea typeface="Verdana" panose="020B0604030504040204" pitchFamily="34" charset="0"/>
                <a:cs typeface="Verdana" panose="020B0604030504040204" pitchFamily="34" charset="0"/>
              </a:rPr>
              <a:t> (http://de.wikipedia.org/wiki/Gabriele_%26_Helmut_Nothhelfer)</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ea typeface="Verdana" panose="020B0604030504040204" pitchFamily="34" charset="0"/>
                <a:cs typeface="Verdana" panose="020B0604030504040204" pitchFamily="34" charset="0"/>
              </a:rPr>
              <a:t>Birgit und Claus</a:t>
            </a:r>
            <a:r>
              <a:rPr lang="de-DE" sz="1200" baseline="0" dirty="0" smtClean="0">
                <a:latin typeface="Verdana" panose="020B0604030504040204" pitchFamily="34" charset="0"/>
                <a:ea typeface="Verdana" panose="020B0604030504040204" pitchFamily="34" charset="0"/>
                <a:cs typeface="Verdana" panose="020B0604030504040204" pitchFamily="34" charset="0"/>
              </a:rPr>
              <a:t> Hartmann </a:t>
            </a:r>
            <a:r>
              <a:rPr lang="de-DE" sz="1200" dirty="0" smtClean="0">
                <a:latin typeface="Verdana" panose="020B0604030504040204" pitchFamily="34" charset="0"/>
                <a:ea typeface="Verdana" panose="020B0604030504040204" pitchFamily="34" charset="0"/>
                <a:cs typeface="Verdana" panose="020B0604030504040204" pitchFamily="34" charset="0"/>
              </a:rPr>
              <a:t>(http://de.wikipedia.org/wiki/Birgit_und_Claus_Hartmann)</a:t>
            </a:r>
          </a:p>
          <a:p>
            <a:endParaRPr lang="de-DE" sz="1200" dirty="0" smtClean="0">
              <a:latin typeface="Verdana" panose="020B0604030504040204" pitchFamily="34" charset="0"/>
              <a:ea typeface="Verdana" panose="020B0604030504040204" pitchFamily="34" charset="0"/>
              <a:cs typeface="Verdana" panose="020B0604030504040204" pitchFamily="34" charset="0"/>
            </a:endParaRPr>
          </a:p>
          <a:p>
            <a:r>
              <a:rPr lang="de-DE" sz="1200" dirty="0" smtClean="0">
                <a:latin typeface="Verdana" panose="020B0604030504040204" pitchFamily="34" charset="0"/>
                <a:ea typeface="Verdana" panose="020B0604030504040204" pitchFamily="34" charset="0"/>
                <a:cs typeface="Verdana" panose="020B0604030504040204" pitchFamily="34" charset="0"/>
              </a:rPr>
              <a:t>Ggf. erläuternder Begriff gemäß 11.7.1.4</a:t>
            </a:r>
          </a:p>
          <a:p>
            <a:endParaRPr lang="de-DE" sz="1200"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12</a:t>
            </a:fld>
            <a:endParaRPr lang="de-DE" dirty="0"/>
          </a:p>
        </p:txBody>
      </p:sp>
    </p:spTree>
    <p:extLst>
      <p:ext uri="{BB962C8B-B14F-4D97-AF65-F5344CB8AC3E}">
        <p14:creationId xmlns:p14="http://schemas.microsoft.com/office/powerpoint/2010/main" val="32172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19</a:t>
            </a:fld>
            <a:endParaRPr lang="de-DE"/>
          </a:p>
        </p:txBody>
      </p:sp>
    </p:spTree>
    <p:extLst>
      <p:ext uri="{BB962C8B-B14F-4D97-AF65-F5344CB8AC3E}">
        <p14:creationId xmlns:p14="http://schemas.microsoft.com/office/powerpoint/2010/main" val="409315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21</a:t>
            </a:fld>
            <a:endParaRPr lang="de-DE"/>
          </a:p>
        </p:txBody>
      </p:sp>
    </p:spTree>
    <p:extLst>
      <p:ext uri="{BB962C8B-B14F-4D97-AF65-F5344CB8AC3E}">
        <p14:creationId xmlns:p14="http://schemas.microsoft.com/office/powerpoint/2010/main" val="423775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22</a:t>
            </a:fld>
            <a:endParaRPr lang="de-DE"/>
          </a:p>
        </p:txBody>
      </p:sp>
    </p:spTree>
    <p:extLst>
      <p:ext uri="{BB962C8B-B14F-4D97-AF65-F5344CB8AC3E}">
        <p14:creationId xmlns:p14="http://schemas.microsoft.com/office/powerpoint/2010/main" val="161244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23</a:t>
            </a:fld>
            <a:endParaRPr lang="de-DE"/>
          </a:p>
        </p:txBody>
      </p:sp>
    </p:spTree>
    <p:extLst>
      <p:ext uri="{BB962C8B-B14F-4D97-AF65-F5344CB8AC3E}">
        <p14:creationId xmlns:p14="http://schemas.microsoft.com/office/powerpoint/2010/main" val="155969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38813C-D90E-4FD7-AA72-5002EBE4C599}" type="slidenum">
              <a:rPr lang="de-DE" smtClean="0"/>
              <a:t>25</a:t>
            </a:fld>
            <a:endParaRPr lang="de-DE"/>
          </a:p>
        </p:txBody>
      </p:sp>
    </p:spTree>
    <p:extLst>
      <p:ext uri="{BB962C8B-B14F-4D97-AF65-F5344CB8AC3E}">
        <p14:creationId xmlns:p14="http://schemas.microsoft.com/office/powerpoint/2010/main" val="639910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6" descr="ppt_titelmaster1"/>
          <p:cNvPicPr>
            <a:picLocks noChangeAspect="1" noChangeArrowheads="1"/>
          </p:cNvPicPr>
          <p:nvPr userDrawn="1"/>
        </p:nvPicPr>
        <p:blipFill>
          <a:blip r:embed="rId2">
            <a:extLst>
              <a:ext uri="{28A0092B-C50C-407E-A947-70E740481C1C}">
                <a14:useLocalDpi xmlns:a14="http://schemas.microsoft.com/office/drawing/2010/main" val="0"/>
              </a:ext>
            </a:extLst>
          </a:blip>
          <a:srcRect l="-87" r="102"/>
          <a:stretch>
            <a:fillRect/>
          </a:stretch>
        </p:blipFill>
        <p:spPr bwMode="auto">
          <a:xfrm>
            <a:off x="0" y="0"/>
            <a:ext cx="914558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userDrawn="1"/>
        </p:nvSpPr>
        <p:spPr bwMode="auto">
          <a:xfrm>
            <a:off x="0" y="5957888"/>
            <a:ext cx="9144000" cy="900112"/>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endParaRPr lang="de-DE" altLang="de-DE" smtClean="0"/>
          </a:p>
        </p:txBody>
      </p:sp>
      <p:sp>
        <p:nvSpPr>
          <p:cNvPr id="4098" name="Rectangle 2"/>
          <p:cNvSpPr>
            <a:spLocks noGrp="1" noChangeArrowheads="1"/>
          </p:cNvSpPr>
          <p:nvPr>
            <p:ph type="ctrTitle"/>
          </p:nvPr>
        </p:nvSpPr>
        <p:spPr>
          <a:xfrm>
            <a:off x="503238" y="2986088"/>
            <a:ext cx="4953000" cy="900112"/>
          </a:xfrm>
        </p:spPr>
        <p:txBody>
          <a:bodyPr/>
          <a:lstStyle>
            <a:lvl1pPr>
              <a:defRPr sz="1800">
                <a:solidFill>
                  <a:srgbClr val="4C4C4C"/>
                </a:solidFill>
                <a:latin typeface="Times New Roman" panose="02020603050405020304" pitchFamily="18" charset="0"/>
                <a:cs typeface="Times New Roman" panose="02020603050405020304" pitchFamily="18" charset="0"/>
              </a:defRPr>
            </a:lvl1pPr>
          </a:lstStyle>
          <a:p>
            <a:pPr lvl="0"/>
            <a:r>
              <a:rPr lang="de-DE" altLang="de-DE" noProof="0" dirty="0" smtClean="0"/>
              <a:t>Mastertitelformat bearbeiten</a:t>
            </a:r>
          </a:p>
        </p:txBody>
      </p:sp>
      <p:sp>
        <p:nvSpPr>
          <p:cNvPr id="4099" name="Rectangle 3"/>
          <p:cNvSpPr>
            <a:spLocks noGrp="1" noChangeArrowheads="1"/>
          </p:cNvSpPr>
          <p:nvPr>
            <p:ph type="subTitle" idx="1"/>
          </p:nvPr>
        </p:nvSpPr>
        <p:spPr>
          <a:xfrm>
            <a:off x="503238" y="3706813"/>
            <a:ext cx="4954587" cy="1093787"/>
          </a:xfrm>
        </p:spPr>
        <p:txBody>
          <a:bodyPr/>
          <a:lstStyle>
            <a:lvl1pPr marL="0" indent="0">
              <a:buFontTx/>
              <a:buNone/>
              <a:defRPr sz="1400">
                <a:latin typeface="Times New Roman" panose="02020603050405020304" pitchFamily="18" charset="0"/>
                <a:cs typeface="Times New Roman" panose="02020603050405020304" pitchFamily="18" charset="0"/>
              </a:defRPr>
            </a:lvl1pPr>
          </a:lstStyle>
          <a:p>
            <a:pPr lvl="0"/>
            <a:r>
              <a:rPr lang="de-DE" altLang="de-DE" noProof="0" dirty="0" smtClean="0"/>
              <a:t>Master-Untertitelformat bearbeiten</a:t>
            </a:r>
          </a:p>
        </p:txBody>
      </p:sp>
    </p:spTree>
    <p:extLst>
      <p:ext uri="{BB962C8B-B14F-4D97-AF65-F5344CB8AC3E}">
        <p14:creationId xmlns:p14="http://schemas.microsoft.com/office/powerpoint/2010/main" val="271528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1_Titel, Text und Inhalt">
    <p:spTree>
      <p:nvGrpSpPr>
        <p:cNvPr id="1" name=""/>
        <p:cNvGrpSpPr/>
        <p:nvPr/>
      </p:nvGrpSpPr>
      <p:grpSpPr>
        <a:xfrm>
          <a:off x="0" y="0"/>
          <a:ext cx="0" cy="0"/>
          <a:chOff x="0" y="0"/>
          <a:chExt cx="0" cy="0"/>
        </a:xfrm>
      </p:grpSpPr>
      <p:sp>
        <p:nvSpPr>
          <p:cNvPr id="5" name="Textfeld 4"/>
          <p:cNvSpPr txBox="1">
            <a:spLocks noChangeArrowheads="1"/>
          </p:cNvSpPr>
          <p:nvPr userDrawn="1"/>
        </p:nvSpPr>
        <p:spPr bwMode="auto">
          <a:xfrm>
            <a:off x="28575" y="6554788"/>
            <a:ext cx="4305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de-DE" altLang="de-DE" sz="900" dirty="0" smtClean="0">
                <a:latin typeface="+mj-lt"/>
              </a:rPr>
              <a:t>Veränderungen in der GND durch RDA – Körperschaften    </a:t>
            </a:r>
          </a:p>
        </p:txBody>
      </p:sp>
      <p:sp>
        <p:nvSpPr>
          <p:cNvPr id="2" name="Titel 1"/>
          <p:cNvSpPr>
            <a:spLocks noGrp="1"/>
          </p:cNvSpPr>
          <p:nvPr>
            <p:ph type="title"/>
          </p:nvPr>
        </p:nvSpPr>
        <p:spPr>
          <a:xfrm>
            <a:off x="503238" y="1079500"/>
            <a:ext cx="8132762" cy="673100"/>
          </a:xfrm>
        </p:spPr>
        <p:txBody>
          <a:body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625158" y="2042160"/>
            <a:ext cx="3989387" cy="39671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5025" y="1981200"/>
            <a:ext cx="3990975" cy="39671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tangle 29"/>
          <p:cNvSpPr>
            <a:spLocks noGrp="1" noChangeArrowheads="1"/>
          </p:cNvSpPr>
          <p:nvPr>
            <p:ph type="sldNum" sz="quarter" idx="10"/>
          </p:nvPr>
        </p:nvSpPr>
        <p:spPr>
          <a:xfrm>
            <a:off x="8140700" y="6499225"/>
            <a:ext cx="527050" cy="349250"/>
          </a:xfrm>
        </p:spPr>
        <p:txBody>
          <a:bodyPr/>
          <a:lstStyle>
            <a:lvl1pPr>
              <a:defRPr sz="1100" b="0">
                <a:latin typeface="StoneSans" panose="020B0500000000000000" pitchFamily="34" charset="0"/>
              </a:defRPr>
            </a:lvl1pPr>
          </a:lstStyle>
          <a:p>
            <a:pPr>
              <a:defRPr/>
            </a:pPr>
            <a:fld id="{21029CFD-9CF4-4B8F-BA55-6E0DE82D9A65}" type="slidenum">
              <a:rPr lang="de-DE" altLang="de-DE"/>
              <a:pPr>
                <a:defRPr/>
              </a:pPr>
              <a:t>‹Nr.›</a:t>
            </a:fld>
            <a:endParaRPr lang="de-DE" altLang="de-DE" dirty="0"/>
          </a:p>
        </p:txBody>
      </p:sp>
    </p:spTree>
    <p:extLst>
      <p:ext uri="{BB962C8B-B14F-4D97-AF65-F5344CB8AC3E}">
        <p14:creationId xmlns:p14="http://schemas.microsoft.com/office/powerpoint/2010/main" val="137915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3238" y="332656"/>
            <a:ext cx="8132762" cy="648072"/>
          </a:xfrm>
        </p:spPr>
        <p:txBody>
          <a:bodyPr/>
          <a:lstStyle>
            <a:lvl1pPr>
              <a:defRPr sz="2600" b="1">
                <a:latin typeface="Times New Roman" panose="02020603050405020304" pitchFamily="18" charset="0"/>
                <a:cs typeface="Times New Roman" panose="02020603050405020304" pitchFamily="18"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03238" y="1124744"/>
            <a:ext cx="8132762" cy="4823619"/>
          </a:xfrm>
        </p:spPr>
        <p:txBody>
          <a:bodyPr/>
          <a:lstStyle>
            <a:lvl1pPr>
              <a:defRPr sz="2500">
                <a:latin typeface="Times New Roman" panose="02020603050405020304" pitchFamily="18" charset="0"/>
                <a:cs typeface="Times New Roman" panose="02020603050405020304" pitchFamily="18" charset="0"/>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29"/>
          <p:cNvSpPr>
            <a:spLocks noGrp="1" noChangeArrowheads="1"/>
          </p:cNvSpPr>
          <p:nvPr>
            <p:ph type="sldNum" sz="quarter" idx="10"/>
          </p:nvPr>
        </p:nvSpPr>
        <p:spPr>
          <a:ln/>
        </p:spPr>
        <p:txBody>
          <a:bodyPr/>
          <a:lstStyle>
            <a:lvl1pPr algn="ctr">
              <a:defRPr/>
            </a:lvl1pPr>
          </a:lstStyle>
          <a:p>
            <a:pPr>
              <a:defRPr/>
            </a:pPr>
            <a:fld id="{2CE163F9-3780-49F7-91B7-76C5ED5B1C52}" type="slidenum">
              <a:rPr lang="de-DE" altLang="de-DE" smtClean="0"/>
              <a:pPr>
                <a:defRPr/>
              </a:pPr>
              <a:t>‹Nr.›</a:t>
            </a:fld>
            <a:endParaRPr lang="de-DE" altLang="de-DE" dirty="0"/>
          </a:p>
        </p:txBody>
      </p:sp>
      <p:sp>
        <p:nvSpPr>
          <p:cNvPr id="5" name="Fußzeilenplatzhalter 1"/>
          <p:cNvSpPr>
            <a:spLocks noGrp="1"/>
          </p:cNvSpPr>
          <p:nvPr>
            <p:ph type="ftr" sz="quarter" idx="3"/>
          </p:nvPr>
        </p:nvSpPr>
        <p:spPr>
          <a:xfrm>
            <a:off x="251520" y="6427656"/>
            <a:ext cx="2895600" cy="430344"/>
          </a:xfrm>
          <a:prstGeom prst="rect">
            <a:avLst/>
          </a:prstGeom>
        </p:spPr>
        <p:txBody>
          <a:bodyPr vert="horz" lIns="91440" tIns="45720" rIns="91440" bIns="45720" rtlCol="0" anchor="ctr"/>
          <a:lstStyle>
            <a:lvl1pPr algn="ctr">
              <a:defRPr sz="1000">
                <a:solidFill>
                  <a:srgbClr val="60543E"/>
                </a:solidFill>
                <a:latin typeface="+mn-lt"/>
                <a:ea typeface="Liberation Serif" panose="02020603050405020304" pitchFamily="18" charset="0"/>
                <a:cs typeface="Liberation Serif" panose="02020603050405020304" pitchFamily="18" charset="0"/>
              </a:defRPr>
            </a:lvl1pPr>
          </a:lstStyle>
          <a:p>
            <a:pPr algn="l"/>
            <a:endParaRPr lang="de-DE" dirty="0" smtClean="0"/>
          </a:p>
          <a:p>
            <a:pPr algn="l"/>
            <a:r>
              <a:rPr lang="de-DE" dirty="0" smtClean="0"/>
              <a:t>Modul GND: Körperschaften/Konferenzen  Vollumstieg Februar/März 2016</a:t>
            </a:r>
          </a:p>
          <a:p>
            <a:pPr algn="l"/>
            <a:endParaRPr lang="de-DE" dirty="0" smtClean="0"/>
          </a:p>
          <a:p>
            <a:endParaRPr lang="de-DE" dirty="0"/>
          </a:p>
        </p:txBody>
      </p:sp>
    </p:spTree>
    <p:extLst>
      <p:ext uri="{BB962C8B-B14F-4D97-AF65-F5344CB8AC3E}">
        <p14:creationId xmlns:p14="http://schemas.microsoft.com/office/powerpoint/2010/main" val="3108488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995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9"/>
          <p:cNvSpPr>
            <a:spLocks noGrp="1" noChangeArrowheads="1"/>
          </p:cNvSpPr>
          <p:nvPr>
            <p:ph type="sldNum" sz="quarter" idx="10"/>
          </p:nvPr>
        </p:nvSpPr>
        <p:spPr>
          <a:ln/>
        </p:spPr>
        <p:txBody>
          <a:bodyPr/>
          <a:lstStyle>
            <a:lvl1pPr>
              <a:defRPr/>
            </a:lvl1pPr>
          </a:lstStyle>
          <a:p>
            <a:pPr>
              <a:defRPr/>
            </a:pPr>
            <a:fld id="{AE80A089-6CF1-4CA7-A8C4-E4BDE963DC2E}" type="slidenum">
              <a:rPr lang="de-DE" altLang="de-DE"/>
              <a:pPr>
                <a:defRPr/>
              </a:pPr>
              <a:t>‹Nr.›</a:t>
            </a:fld>
            <a:endParaRPr lang="de-DE" altLang="de-DE"/>
          </a:p>
        </p:txBody>
      </p:sp>
    </p:spTree>
    <p:extLst>
      <p:ext uri="{BB962C8B-B14F-4D97-AF65-F5344CB8AC3E}">
        <p14:creationId xmlns:p14="http://schemas.microsoft.com/office/powerpoint/2010/main" val="47622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9"/>
          <p:cNvSpPr>
            <a:spLocks noGrp="1" noChangeArrowheads="1"/>
          </p:cNvSpPr>
          <p:nvPr>
            <p:ph type="sldNum" sz="quarter" idx="10"/>
          </p:nvPr>
        </p:nvSpPr>
        <p:spPr>
          <a:ln/>
        </p:spPr>
        <p:txBody>
          <a:bodyPr/>
          <a:lstStyle>
            <a:lvl1pPr>
              <a:defRPr/>
            </a:lvl1pPr>
          </a:lstStyle>
          <a:p>
            <a:pPr>
              <a:defRPr/>
            </a:pPr>
            <a:fld id="{199ABDB1-E94F-4426-A999-CECF6E2AEB3A}" type="slidenum">
              <a:rPr lang="de-DE" altLang="de-DE"/>
              <a:pPr>
                <a:defRPr/>
              </a:pPr>
              <a:t>‹Nr.›</a:t>
            </a:fld>
            <a:endParaRPr lang="de-DE" altLang="de-DE"/>
          </a:p>
        </p:txBody>
      </p:sp>
    </p:spTree>
    <p:extLst>
      <p:ext uri="{BB962C8B-B14F-4D97-AF65-F5344CB8AC3E}">
        <p14:creationId xmlns:p14="http://schemas.microsoft.com/office/powerpoint/2010/main" val="699644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6AA16E72-C02B-49FC-8103-5C5677B1C9F4}" type="slidenum">
              <a:rPr lang="de-DE" altLang="de-DE"/>
              <a:pPr>
                <a:defRPr/>
              </a:pPr>
              <a:t>‹Nr.›</a:t>
            </a:fld>
            <a:endParaRPr lang="de-DE" altLang="de-DE"/>
          </a:p>
        </p:txBody>
      </p:sp>
    </p:spTree>
    <p:extLst>
      <p:ext uri="{BB962C8B-B14F-4D97-AF65-F5344CB8AC3E}">
        <p14:creationId xmlns:p14="http://schemas.microsoft.com/office/powerpoint/2010/main" val="176178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9"/>
          <p:cNvSpPr>
            <a:spLocks noGrp="1" noChangeArrowheads="1"/>
          </p:cNvSpPr>
          <p:nvPr>
            <p:ph type="sldNum" sz="quarter" idx="10"/>
          </p:nvPr>
        </p:nvSpPr>
        <p:spPr>
          <a:ln/>
        </p:spPr>
        <p:txBody>
          <a:bodyPr/>
          <a:lstStyle>
            <a:lvl1pPr>
              <a:defRPr/>
            </a:lvl1pPr>
          </a:lstStyle>
          <a:p>
            <a:pPr>
              <a:defRPr/>
            </a:pPr>
            <a:fld id="{E1F67790-7207-4E29-B162-5FA523B8164A}" type="slidenum">
              <a:rPr lang="de-DE" altLang="de-DE"/>
              <a:pPr>
                <a:defRPr/>
              </a:pPr>
              <a:t>‹Nr.›</a:t>
            </a:fld>
            <a:endParaRPr lang="de-DE" altLang="de-DE"/>
          </a:p>
        </p:txBody>
      </p:sp>
    </p:spTree>
    <p:extLst>
      <p:ext uri="{BB962C8B-B14F-4D97-AF65-F5344CB8AC3E}">
        <p14:creationId xmlns:p14="http://schemas.microsoft.com/office/powerpoint/2010/main" val="27879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9"/>
          <p:cNvSpPr>
            <a:spLocks noGrp="1" noChangeArrowheads="1"/>
          </p:cNvSpPr>
          <p:nvPr>
            <p:ph type="sldNum" sz="quarter" idx="10"/>
          </p:nvPr>
        </p:nvSpPr>
        <p:spPr>
          <a:ln/>
        </p:spPr>
        <p:txBody>
          <a:bodyPr/>
          <a:lstStyle>
            <a:lvl1pPr>
              <a:defRPr/>
            </a:lvl1pPr>
          </a:lstStyle>
          <a:p>
            <a:pPr>
              <a:defRPr/>
            </a:pPr>
            <a:fld id="{1CEF4C41-2210-4DC1-800E-B633C4E26DBB}" type="slidenum">
              <a:rPr lang="de-DE" altLang="de-DE"/>
              <a:pPr>
                <a:defRPr/>
              </a:pPr>
              <a:t>‹Nr.›</a:t>
            </a:fld>
            <a:endParaRPr lang="de-DE" altLang="de-DE"/>
          </a:p>
        </p:txBody>
      </p:sp>
    </p:spTree>
    <p:extLst>
      <p:ext uri="{BB962C8B-B14F-4D97-AF65-F5344CB8AC3E}">
        <p14:creationId xmlns:p14="http://schemas.microsoft.com/office/powerpoint/2010/main" val="197044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5" name="Textfeld 4"/>
          <p:cNvSpPr txBox="1">
            <a:spLocks noChangeArrowheads="1"/>
          </p:cNvSpPr>
          <p:nvPr userDrawn="1"/>
        </p:nvSpPr>
        <p:spPr bwMode="auto">
          <a:xfrm>
            <a:off x="28575" y="6554788"/>
            <a:ext cx="4305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r>
              <a:rPr lang="de-DE" altLang="de-DE" sz="900" dirty="0" smtClean="0">
                <a:latin typeface="+mj-lt"/>
              </a:rPr>
              <a:t>Veränderungen in der GND durch RDA – Körperschaften    </a:t>
            </a:r>
          </a:p>
        </p:txBody>
      </p:sp>
      <p:sp>
        <p:nvSpPr>
          <p:cNvPr id="2" name="Titel 1"/>
          <p:cNvSpPr>
            <a:spLocks noGrp="1"/>
          </p:cNvSpPr>
          <p:nvPr>
            <p:ph type="title"/>
          </p:nvPr>
        </p:nvSpPr>
        <p:spPr>
          <a:xfrm>
            <a:off x="503238" y="1079500"/>
            <a:ext cx="8132762" cy="673100"/>
          </a:xfrm>
        </p:spPr>
        <p:txBody>
          <a:body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503238" y="1981200"/>
            <a:ext cx="3989387" cy="39671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5025" y="1981200"/>
            <a:ext cx="3990975" cy="39671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tangle 29"/>
          <p:cNvSpPr>
            <a:spLocks noGrp="1" noChangeArrowheads="1"/>
          </p:cNvSpPr>
          <p:nvPr>
            <p:ph type="sldNum" sz="quarter" idx="10"/>
          </p:nvPr>
        </p:nvSpPr>
        <p:spPr>
          <a:xfrm>
            <a:off x="8140700" y="6499225"/>
            <a:ext cx="527050" cy="349250"/>
          </a:xfrm>
        </p:spPr>
        <p:txBody>
          <a:bodyPr/>
          <a:lstStyle>
            <a:lvl1pPr>
              <a:defRPr sz="1100" b="0">
                <a:latin typeface="StoneSans" panose="020B0500000000000000" pitchFamily="34" charset="0"/>
              </a:defRPr>
            </a:lvl1pPr>
          </a:lstStyle>
          <a:p>
            <a:pPr>
              <a:defRPr/>
            </a:pPr>
            <a:fld id="{21029CFD-9CF4-4B8F-BA55-6E0DE82D9A65}" type="slidenum">
              <a:rPr lang="de-DE" altLang="de-DE"/>
              <a:pPr>
                <a:defRPr/>
              </a:pPr>
              <a:t>‹Nr.›</a:t>
            </a:fld>
            <a:endParaRPr lang="de-DE" altLang="de-DE" dirty="0"/>
          </a:p>
        </p:txBody>
      </p:sp>
    </p:spTree>
    <p:extLst>
      <p:ext uri="{BB962C8B-B14F-4D97-AF65-F5344CB8AC3E}">
        <p14:creationId xmlns:p14="http://schemas.microsoft.com/office/powerpoint/2010/main" val="404986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zahlenreihe"/>
          <p:cNvPicPr>
            <a:picLocks noChangeAspect="1" noChangeArrowheads="1"/>
          </p:cNvPicPr>
          <p:nvPr userDrawn="1"/>
        </p:nvPicPr>
        <p:blipFill>
          <a:blip r:embed="rId12">
            <a:extLst>
              <a:ext uri="{28A0092B-C50C-407E-A947-70E740481C1C}">
                <a14:useLocalDpi xmlns:a14="http://schemas.microsoft.com/office/drawing/2010/main" val="0"/>
              </a:ext>
            </a:extLst>
          </a:blip>
          <a:srcRect l="363"/>
          <a:stretch>
            <a:fillRect/>
          </a:stretch>
        </p:blipFill>
        <p:spPr bwMode="auto">
          <a:xfrm>
            <a:off x="0" y="5954713"/>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03238" y="1079500"/>
            <a:ext cx="8132762" cy="6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Mastertitelformat bearbeiten</a:t>
            </a:r>
          </a:p>
        </p:txBody>
      </p:sp>
      <p:sp>
        <p:nvSpPr>
          <p:cNvPr id="1028" name="Rectangle 3"/>
          <p:cNvSpPr>
            <a:spLocks noGrp="1" noChangeArrowheads="1"/>
          </p:cNvSpPr>
          <p:nvPr>
            <p:ph type="body" idx="1"/>
          </p:nvPr>
        </p:nvSpPr>
        <p:spPr bwMode="auto">
          <a:xfrm>
            <a:off x="503238" y="1981200"/>
            <a:ext cx="8132762" cy="396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53" name="Rectangle 29"/>
          <p:cNvSpPr>
            <a:spLocks noGrp="1" noChangeArrowheads="1"/>
          </p:cNvSpPr>
          <p:nvPr>
            <p:ph type="sldNum" sz="quarter" idx="4"/>
          </p:nvPr>
        </p:nvSpPr>
        <p:spPr bwMode="auto">
          <a:xfrm>
            <a:off x="7273925" y="6508750"/>
            <a:ext cx="1870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600">
                <a:latin typeface="StoneSans" pitchFamily="34" charset="0"/>
              </a:defRPr>
            </a:lvl1pPr>
          </a:lstStyle>
          <a:p>
            <a:pPr>
              <a:defRPr/>
            </a:pPr>
            <a:fld id="{D8E786F4-C5A0-4B37-9E92-B478EEE9912A}" type="slidenum">
              <a:rPr lang="de-DE" altLang="de-DE"/>
              <a:pPr>
                <a:defRPr/>
              </a:pPr>
              <a:t>‹Nr.›</a:t>
            </a:fld>
            <a:endParaRPr lang="de-DE" altLang="de-DE" dirty="0"/>
          </a:p>
        </p:txBody>
      </p:sp>
      <p:sp>
        <p:nvSpPr>
          <p:cNvPr id="2" name="Fußzeilenplatzhalter 1"/>
          <p:cNvSpPr>
            <a:spLocks noGrp="1"/>
          </p:cNvSpPr>
          <p:nvPr>
            <p:ph type="ftr" sz="quarter" idx="3"/>
          </p:nvPr>
        </p:nvSpPr>
        <p:spPr>
          <a:xfrm>
            <a:off x="251520" y="6447533"/>
            <a:ext cx="2895600" cy="430344"/>
          </a:xfrm>
          <a:prstGeom prst="rect">
            <a:avLst/>
          </a:prstGeom>
        </p:spPr>
        <p:txBody>
          <a:bodyPr vert="horz" lIns="91440" tIns="45720" rIns="91440" bIns="45720" rtlCol="0" anchor="ctr"/>
          <a:lstStyle>
            <a:lvl1pPr algn="ctr">
              <a:defRPr sz="1000">
                <a:solidFill>
                  <a:srgbClr val="60543E"/>
                </a:solidFill>
              </a:defRPr>
            </a:lvl1pPr>
          </a:lstStyle>
          <a:p>
            <a:pPr algn="l"/>
            <a:r>
              <a:rPr lang="de-DE" dirty="0" smtClean="0"/>
              <a:t>Modul GND: Körperschaften/Konferenzen  Vollumstieg Oktober 2015</a:t>
            </a:r>
          </a:p>
          <a:p>
            <a:endParaRPr lang="de-DE" dirty="0"/>
          </a:p>
        </p:txBody>
      </p:sp>
    </p:spTree>
    <p:extLst>
      <p:ext uri="{BB962C8B-B14F-4D97-AF65-F5344CB8AC3E}">
        <p14:creationId xmlns:p14="http://schemas.microsoft.com/office/powerpoint/2010/main" val="9893230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92" r:id="rId3"/>
    <p:sldLayoutId id="2147483683" r:id="rId4"/>
    <p:sldLayoutId id="2147483684" r:id="rId5"/>
    <p:sldLayoutId id="2147483685" r:id="rId6"/>
    <p:sldLayoutId id="2147483686" r:id="rId7"/>
    <p:sldLayoutId id="2147483687" r:id="rId8"/>
    <p:sldLayoutId id="2147483690" r:id="rId9"/>
    <p:sldLayoutId id="2147483691" r:id="rId10"/>
  </p:sldLayoutIdLst>
  <p:timing>
    <p:tnLst>
      <p:par>
        <p:cTn id="1" dur="indefinite" restart="never" nodeType="tmRoot"/>
      </p:par>
    </p:tnLst>
  </p:timing>
  <p:hf hdr="0" dt="0"/>
  <p:txStyles>
    <p:titleStyle>
      <a:lvl1pPr algn="l" rtl="0" eaLnBrk="0" fontAlgn="base" hangingPunct="0">
        <a:spcBef>
          <a:spcPct val="0"/>
        </a:spcBef>
        <a:spcAft>
          <a:spcPct val="0"/>
        </a:spcAft>
        <a:defRPr sz="2400">
          <a:solidFill>
            <a:srgbClr val="711019"/>
          </a:solidFill>
          <a:latin typeface="Liberation Serif" panose="02020603050405020304" pitchFamily="18" charset="0"/>
          <a:ea typeface="Liberation Serif" panose="02020603050405020304" pitchFamily="18" charset="0"/>
          <a:cs typeface="Liberation Serif" panose="02020603050405020304" pitchFamily="18" charset="0"/>
        </a:defRPr>
      </a:lvl1pPr>
      <a:lvl2pPr algn="l" rtl="0" eaLnBrk="0" fontAlgn="base" hangingPunct="0">
        <a:spcBef>
          <a:spcPct val="0"/>
        </a:spcBef>
        <a:spcAft>
          <a:spcPct val="0"/>
        </a:spcAft>
        <a:defRPr sz="1600">
          <a:solidFill>
            <a:srgbClr val="711019"/>
          </a:solidFill>
          <a:latin typeface="Arial" charset="0"/>
          <a:ea typeface="ＭＳ Ｐゴシック" pitchFamily="1" charset="-128"/>
        </a:defRPr>
      </a:lvl2pPr>
      <a:lvl3pPr algn="l" rtl="0" eaLnBrk="0" fontAlgn="base" hangingPunct="0">
        <a:spcBef>
          <a:spcPct val="0"/>
        </a:spcBef>
        <a:spcAft>
          <a:spcPct val="0"/>
        </a:spcAft>
        <a:defRPr sz="1600">
          <a:solidFill>
            <a:srgbClr val="711019"/>
          </a:solidFill>
          <a:latin typeface="Arial" charset="0"/>
          <a:ea typeface="ＭＳ Ｐゴシック" pitchFamily="1" charset="-128"/>
        </a:defRPr>
      </a:lvl3pPr>
      <a:lvl4pPr algn="l" rtl="0" eaLnBrk="0" fontAlgn="base" hangingPunct="0">
        <a:spcBef>
          <a:spcPct val="0"/>
        </a:spcBef>
        <a:spcAft>
          <a:spcPct val="0"/>
        </a:spcAft>
        <a:defRPr sz="1600">
          <a:solidFill>
            <a:srgbClr val="711019"/>
          </a:solidFill>
          <a:latin typeface="Arial" charset="0"/>
          <a:ea typeface="ＭＳ Ｐゴシック" pitchFamily="1" charset="-128"/>
        </a:defRPr>
      </a:lvl4pPr>
      <a:lvl5pPr algn="l" rtl="0" eaLnBrk="0" fontAlgn="base" hangingPunct="0">
        <a:spcBef>
          <a:spcPct val="0"/>
        </a:spcBef>
        <a:spcAft>
          <a:spcPct val="0"/>
        </a:spcAft>
        <a:defRPr sz="1600">
          <a:solidFill>
            <a:srgbClr val="711019"/>
          </a:solidFill>
          <a:latin typeface="Arial" charset="0"/>
          <a:ea typeface="ＭＳ Ｐゴシック" pitchFamily="1" charset="-128"/>
        </a:defRPr>
      </a:lvl5pPr>
      <a:lvl6pPr marL="457200" algn="l" rtl="0" fontAlgn="base">
        <a:spcBef>
          <a:spcPct val="0"/>
        </a:spcBef>
        <a:spcAft>
          <a:spcPct val="0"/>
        </a:spcAft>
        <a:defRPr sz="1600">
          <a:solidFill>
            <a:srgbClr val="711019"/>
          </a:solidFill>
          <a:latin typeface="Arial" charset="0"/>
          <a:ea typeface="ＭＳ Ｐゴシック" pitchFamily="1" charset="-128"/>
        </a:defRPr>
      </a:lvl6pPr>
      <a:lvl7pPr marL="914400" algn="l" rtl="0" fontAlgn="base">
        <a:spcBef>
          <a:spcPct val="0"/>
        </a:spcBef>
        <a:spcAft>
          <a:spcPct val="0"/>
        </a:spcAft>
        <a:defRPr sz="1600">
          <a:solidFill>
            <a:srgbClr val="711019"/>
          </a:solidFill>
          <a:latin typeface="Arial" charset="0"/>
          <a:ea typeface="ＭＳ Ｐゴシック" pitchFamily="1" charset="-128"/>
        </a:defRPr>
      </a:lvl7pPr>
      <a:lvl8pPr marL="1371600" algn="l" rtl="0" fontAlgn="base">
        <a:spcBef>
          <a:spcPct val="0"/>
        </a:spcBef>
        <a:spcAft>
          <a:spcPct val="0"/>
        </a:spcAft>
        <a:defRPr sz="1600">
          <a:solidFill>
            <a:srgbClr val="711019"/>
          </a:solidFill>
          <a:latin typeface="Arial" charset="0"/>
          <a:ea typeface="ＭＳ Ｐゴシック" pitchFamily="1" charset="-128"/>
        </a:defRPr>
      </a:lvl8pPr>
      <a:lvl9pPr marL="1828800" algn="l" rtl="0" fontAlgn="base">
        <a:spcBef>
          <a:spcPct val="0"/>
        </a:spcBef>
        <a:spcAft>
          <a:spcPct val="0"/>
        </a:spcAft>
        <a:defRPr sz="1600">
          <a:solidFill>
            <a:srgbClr val="711019"/>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711019"/>
        </a:buClr>
        <a:buChar char="•"/>
        <a:defRPr sz="240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lvl1pPr>
      <a:lvl2pPr marL="742950" indent="-285750" algn="l" rtl="0" eaLnBrk="0" fontAlgn="base" hangingPunct="0">
        <a:spcBef>
          <a:spcPct val="20000"/>
        </a:spcBef>
        <a:spcAft>
          <a:spcPct val="0"/>
        </a:spcAft>
        <a:buClr>
          <a:srgbClr val="711019"/>
        </a:buClr>
        <a:buChar char="–"/>
        <a:defRPr sz="240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lvl2pPr>
      <a:lvl3pPr marL="1143000" indent="-228600" algn="l" rtl="0" eaLnBrk="0" fontAlgn="base" hangingPunct="0">
        <a:spcBef>
          <a:spcPct val="20000"/>
        </a:spcBef>
        <a:spcAft>
          <a:spcPct val="0"/>
        </a:spcAft>
        <a:buClr>
          <a:srgbClr val="711019"/>
        </a:buClr>
        <a:buFont typeface="StoneSans" pitchFamily="34" charset="0"/>
        <a:buChar char="›"/>
        <a:defRPr sz="240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lvl3pPr>
      <a:lvl4pPr marL="1600200" indent="-228600" algn="l" rtl="0" eaLnBrk="0" fontAlgn="base" hangingPunct="0">
        <a:spcBef>
          <a:spcPct val="20000"/>
        </a:spcBef>
        <a:spcAft>
          <a:spcPct val="0"/>
        </a:spcAft>
        <a:buClr>
          <a:srgbClr val="711019"/>
        </a:buClr>
        <a:buFont typeface="StoneSans" pitchFamily="34" charset="0"/>
        <a:buChar char="»"/>
        <a:defRPr sz="240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lvl4pPr>
      <a:lvl5pPr marL="2057400" indent="-228600" algn="l" rtl="0" eaLnBrk="0" fontAlgn="base" hangingPunct="0">
        <a:spcBef>
          <a:spcPct val="20000"/>
        </a:spcBef>
        <a:spcAft>
          <a:spcPct val="0"/>
        </a:spcAft>
        <a:buClr>
          <a:srgbClr val="711019"/>
        </a:buClr>
        <a:buFont typeface="StoneSans" pitchFamily="34" charset="0"/>
        <a:buChar char="*"/>
        <a:defRPr sz="240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lvl5pPr>
      <a:lvl6pPr marL="2514600" indent="-228600" algn="l" rtl="0" fontAlgn="base">
        <a:spcBef>
          <a:spcPct val="20000"/>
        </a:spcBef>
        <a:spcAft>
          <a:spcPct val="0"/>
        </a:spcAft>
        <a:buClr>
          <a:srgbClr val="711019"/>
        </a:buClr>
        <a:buFont typeface="StoneSans" pitchFamily="34" charset="0"/>
        <a:buChar char="*"/>
        <a:defRPr sz="1000">
          <a:solidFill>
            <a:schemeClr val="tx1"/>
          </a:solidFill>
          <a:latin typeface="+mn-lt"/>
          <a:ea typeface="+mn-ea"/>
        </a:defRPr>
      </a:lvl6pPr>
      <a:lvl7pPr marL="2971800" indent="-228600" algn="l" rtl="0" fontAlgn="base">
        <a:spcBef>
          <a:spcPct val="20000"/>
        </a:spcBef>
        <a:spcAft>
          <a:spcPct val="0"/>
        </a:spcAft>
        <a:buClr>
          <a:srgbClr val="711019"/>
        </a:buClr>
        <a:buFont typeface="StoneSans" pitchFamily="34" charset="0"/>
        <a:buChar char="*"/>
        <a:defRPr sz="1000">
          <a:solidFill>
            <a:schemeClr val="tx1"/>
          </a:solidFill>
          <a:latin typeface="+mn-lt"/>
          <a:ea typeface="+mn-ea"/>
        </a:defRPr>
      </a:lvl7pPr>
      <a:lvl8pPr marL="3429000" indent="-228600" algn="l" rtl="0" fontAlgn="base">
        <a:spcBef>
          <a:spcPct val="20000"/>
        </a:spcBef>
        <a:spcAft>
          <a:spcPct val="0"/>
        </a:spcAft>
        <a:buClr>
          <a:srgbClr val="711019"/>
        </a:buClr>
        <a:buFont typeface="StoneSans" pitchFamily="34" charset="0"/>
        <a:buChar char="*"/>
        <a:defRPr sz="1000">
          <a:solidFill>
            <a:schemeClr val="tx1"/>
          </a:solidFill>
          <a:latin typeface="+mn-lt"/>
          <a:ea typeface="+mn-ea"/>
        </a:defRPr>
      </a:lvl8pPr>
      <a:lvl9pPr marL="3886200" indent="-228600" algn="l" rtl="0" fontAlgn="base">
        <a:spcBef>
          <a:spcPct val="20000"/>
        </a:spcBef>
        <a:spcAft>
          <a:spcPct val="0"/>
        </a:spcAft>
        <a:buClr>
          <a:srgbClr val="711019"/>
        </a:buClr>
        <a:buFont typeface="StoneSans" pitchFamily="34" charset="0"/>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gif"/><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gif"/><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gif"/><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tiff"/><Relationship Id="rId15" Type="http://schemas.openxmlformats.org/officeDocument/2006/relationships/image" Target="../media/image16.png"/><Relationship Id="rId10" Type="http://schemas.openxmlformats.org/officeDocument/2006/relationships/image" Target="../media/image11.gif"/><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iki.dnb.de/download/attachments/90411359/EH-K-12.pdf?version=3&amp;modificationDate=1446480013000&amp;api=v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iki.dnb.de/download/attachments/90411359/EH-K-13.pdf?version=3&amp;modificationDate=1446480013000&amp;api=v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icos.mpg.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dariah.e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4" name="Titel 1"/>
          <p:cNvSpPr txBox="1">
            <a:spLocks/>
          </p:cNvSpPr>
          <p:nvPr/>
        </p:nvSpPr>
        <p:spPr>
          <a:xfrm>
            <a:off x="685703" y="2783356"/>
            <a:ext cx="7682495" cy="1653756"/>
          </a:xfrm>
          <a:prstGeom prst="rect">
            <a:avLst/>
          </a:prstGeom>
        </p:spPr>
        <p:txBody>
          <a:bodyPr/>
          <a:lstStyle>
            <a:lvl1pPr algn="l" rtl="0" eaLnBrk="0" fontAlgn="base" hangingPunct="0">
              <a:spcBef>
                <a:spcPct val="0"/>
              </a:spcBef>
              <a:spcAft>
                <a:spcPct val="0"/>
              </a:spcAft>
              <a:defRPr sz="2400">
                <a:solidFill>
                  <a:srgbClr val="711019"/>
                </a:solidFill>
                <a:latin typeface="Liberation Serif" panose="02020603050405020304" pitchFamily="18" charset="0"/>
                <a:ea typeface="Liberation Serif" panose="02020603050405020304" pitchFamily="18" charset="0"/>
                <a:cs typeface="Liberation Serif" panose="02020603050405020304" pitchFamily="18" charset="0"/>
              </a:defRPr>
            </a:lvl1pPr>
            <a:lvl2pPr algn="l" rtl="0" eaLnBrk="0" fontAlgn="base" hangingPunct="0">
              <a:spcBef>
                <a:spcPct val="0"/>
              </a:spcBef>
              <a:spcAft>
                <a:spcPct val="0"/>
              </a:spcAft>
              <a:defRPr sz="1600">
                <a:solidFill>
                  <a:srgbClr val="711019"/>
                </a:solidFill>
                <a:latin typeface="Arial" charset="0"/>
                <a:ea typeface="ＭＳ Ｐゴシック" pitchFamily="1" charset="-128"/>
              </a:defRPr>
            </a:lvl2pPr>
            <a:lvl3pPr algn="l" rtl="0" eaLnBrk="0" fontAlgn="base" hangingPunct="0">
              <a:spcBef>
                <a:spcPct val="0"/>
              </a:spcBef>
              <a:spcAft>
                <a:spcPct val="0"/>
              </a:spcAft>
              <a:defRPr sz="1600">
                <a:solidFill>
                  <a:srgbClr val="711019"/>
                </a:solidFill>
                <a:latin typeface="Arial" charset="0"/>
                <a:ea typeface="ＭＳ Ｐゴシック" pitchFamily="1" charset="-128"/>
              </a:defRPr>
            </a:lvl3pPr>
            <a:lvl4pPr algn="l" rtl="0" eaLnBrk="0" fontAlgn="base" hangingPunct="0">
              <a:spcBef>
                <a:spcPct val="0"/>
              </a:spcBef>
              <a:spcAft>
                <a:spcPct val="0"/>
              </a:spcAft>
              <a:defRPr sz="1600">
                <a:solidFill>
                  <a:srgbClr val="711019"/>
                </a:solidFill>
                <a:latin typeface="Arial" charset="0"/>
                <a:ea typeface="ＭＳ Ｐゴシック" pitchFamily="1" charset="-128"/>
              </a:defRPr>
            </a:lvl4pPr>
            <a:lvl5pPr algn="l" rtl="0" eaLnBrk="0" fontAlgn="base" hangingPunct="0">
              <a:spcBef>
                <a:spcPct val="0"/>
              </a:spcBef>
              <a:spcAft>
                <a:spcPct val="0"/>
              </a:spcAft>
              <a:defRPr sz="1600">
                <a:solidFill>
                  <a:srgbClr val="711019"/>
                </a:solidFill>
                <a:latin typeface="Arial" charset="0"/>
                <a:ea typeface="ＭＳ Ｐゴシック" pitchFamily="1" charset="-128"/>
              </a:defRPr>
            </a:lvl5pPr>
            <a:lvl6pPr marL="457200" algn="l" rtl="0" fontAlgn="base">
              <a:spcBef>
                <a:spcPct val="0"/>
              </a:spcBef>
              <a:spcAft>
                <a:spcPct val="0"/>
              </a:spcAft>
              <a:defRPr sz="1600">
                <a:solidFill>
                  <a:srgbClr val="711019"/>
                </a:solidFill>
                <a:latin typeface="Arial" charset="0"/>
                <a:ea typeface="ＭＳ Ｐゴシック" pitchFamily="1" charset="-128"/>
              </a:defRPr>
            </a:lvl6pPr>
            <a:lvl7pPr marL="914400" algn="l" rtl="0" fontAlgn="base">
              <a:spcBef>
                <a:spcPct val="0"/>
              </a:spcBef>
              <a:spcAft>
                <a:spcPct val="0"/>
              </a:spcAft>
              <a:defRPr sz="1600">
                <a:solidFill>
                  <a:srgbClr val="711019"/>
                </a:solidFill>
                <a:latin typeface="Arial" charset="0"/>
                <a:ea typeface="ＭＳ Ｐゴシック" pitchFamily="1" charset="-128"/>
              </a:defRPr>
            </a:lvl7pPr>
            <a:lvl8pPr marL="1371600" algn="l" rtl="0" fontAlgn="base">
              <a:spcBef>
                <a:spcPct val="0"/>
              </a:spcBef>
              <a:spcAft>
                <a:spcPct val="0"/>
              </a:spcAft>
              <a:defRPr sz="1600">
                <a:solidFill>
                  <a:srgbClr val="711019"/>
                </a:solidFill>
                <a:latin typeface="Arial" charset="0"/>
                <a:ea typeface="ＭＳ Ｐゴシック" pitchFamily="1" charset="-128"/>
              </a:defRPr>
            </a:lvl8pPr>
            <a:lvl9pPr marL="1828800" algn="l" rtl="0" fontAlgn="base">
              <a:spcBef>
                <a:spcPct val="0"/>
              </a:spcBef>
              <a:spcAft>
                <a:spcPct val="0"/>
              </a:spcAft>
              <a:defRPr sz="1600">
                <a:solidFill>
                  <a:srgbClr val="711019"/>
                </a:solidFill>
                <a:latin typeface="Arial" charset="0"/>
                <a:ea typeface="ＭＳ Ｐゴシック" pitchFamily="1" charset="-128"/>
              </a:defRPr>
            </a:lvl9pPr>
          </a:lstStyle>
          <a:p>
            <a:pPr algn="ctr"/>
            <a:r>
              <a:rPr lang="de-DE" sz="3600" b="1" kern="0" dirty="0" smtClean="0">
                <a:solidFill>
                  <a:schemeClr val="tx1"/>
                </a:solidFill>
                <a:latin typeface="+mj-lt"/>
              </a:rPr>
              <a:t>Schulungsunterlagen der</a:t>
            </a:r>
            <a:br>
              <a:rPr lang="de-DE" sz="3600" b="1" kern="0" dirty="0" smtClean="0">
                <a:solidFill>
                  <a:schemeClr val="tx1"/>
                </a:solidFill>
                <a:latin typeface="+mj-lt"/>
              </a:rPr>
            </a:br>
            <a:r>
              <a:rPr lang="de-DE" sz="3600" b="1" kern="0" dirty="0" smtClean="0">
                <a:solidFill>
                  <a:schemeClr val="tx1"/>
                </a:solidFill>
                <a:latin typeface="+mj-lt"/>
              </a:rPr>
              <a:t>AG RDA</a:t>
            </a:r>
            <a:endParaRPr lang="de-DE" sz="3600" b="1" kern="0" dirty="0">
              <a:solidFill>
                <a:schemeClr val="tx1"/>
              </a:solidFill>
              <a:latin typeface="+mj-lt"/>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10" name="Grafi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11" name="Grafi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13" name="Grafik 12"/>
          <p:cNvPicPr>
            <a:picLocks noChangeAspect="1"/>
          </p:cNvPicPr>
          <p:nvPr/>
        </p:nvPicPr>
        <p:blipFill rotWithShape="1">
          <a:blip r:embed="rId10"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14" name="Grafi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15" name="Grafi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16" name="Grafik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17" name="Grafik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18" name="Grafik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19" name="Grafik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20" name="Gruppieren 19"/>
          <p:cNvGrpSpPr/>
          <p:nvPr/>
        </p:nvGrpSpPr>
        <p:grpSpPr>
          <a:xfrm>
            <a:off x="948867" y="1700808"/>
            <a:ext cx="2378195" cy="400110"/>
            <a:chOff x="948867" y="1700808"/>
            <a:chExt cx="2378195" cy="400110"/>
          </a:xfrm>
        </p:grpSpPr>
        <p:sp>
          <p:nvSpPr>
            <p:cNvPr id="21" name="Textfeld 20"/>
            <p:cNvSpPr txBox="1"/>
            <p:nvPr/>
          </p:nvSpPr>
          <p:spPr>
            <a:xfrm>
              <a:off x="1259632" y="1700808"/>
              <a:ext cx="2067430" cy="400110"/>
            </a:xfrm>
            <a:prstGeom prst="rect">
              <a:avLst/>
            </a:prstGeom>
            <a:noFill/>
          </p:spPr>
          <p:txBody>
            <a:bodyPr wrap="square" rtlCol="0">
              <a:spAutoFit/>
            </a:bodyPr>
            <a:lstStyle/>
            <a:p>
              <a:r>
                <a:rPr lang="de-DE" sz="1000" b="1" dirty="0" smtClean="0">
                  <a:solidFill>
                    <a:prstClr val="black"/>
                  </a:solidFill>
                  <a:latin typeface="Verdana" pitchFamily="34" charset="0"/>
                </a:rPr>
                <a:t>Vertretungen der Öffentlichen Bibliotheken</a:t>
              </a:r>
              <a:endParaRPr lang="de-DE" sz="1000" b="1" dirty="0">
                <a:solidFill>
                  <a:prstClr val="black"/>
                </a:solidFill>
                <a:latin typeface="Verdana" pitchFamily="34" charset="0"/>
              </a:endParaRPr>
            </a:p>
          </p:txBody>
        </p:sp>
        <p:pic>
          <p:nvPicPr>
            <p:cNvPr id="22" name="Grafik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406861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Zeitschriftenredaktionen</a:t>
            </a:r>
            <a:endParaRPr lang="de-DE" b="1" dirty="0"/>
          </a:p>
        </p:txBody>
      </p:sp>
      <p:sp>
        <p:nvSpPr>
          <p:cNvPr id="3" name="Inhaltsplatzhalter 2"/>
          <p:cNvSpPr>
            <a:spLocks noGrp="1"/>
          </p:cNvSpPr>
          <p:nvPr>
            <p:ph idx="1"/>
          </p:nvPr>
        </p:nvSpPr>
        <p:spPr/>
        <p:txBody>
          <a:bodyPr/>
          <a:lstStyle/>
          <a:p>
            <a:pPr marL="0" indent="0">
              <a:buNone/>
            </a:pPr>
            <a:r>
              <a:rPr lang="de-DE" sz="2800" dirty="0" smtClean="0">
                <a:latin typeface="Times New Roman" panose="02020603050405020304" pitchFamily="18" charset="0"/>
                <a:cs typeface="Times New Roman" panose="02020603050405020304" pitchFamily="18" charset="0"/>
              </a:rPr>
              <a:t>Vorlage: </a:t>
            </a:r>
          </a:p>
          <a:p>
            <a:pPr marL="0" indent="0">
              <a:buNone/>
            </a:pPr>
            <a:r>
              <a:rPr lang="de-DE" sz="2800" dirty="0" smtClean="0">
                <a:latin typeface="Times New Roman" panose="02020603050405020304" pitchFamily="18" charset="0"/>
                <a:cs typeface="Times New Roman" panose="02020603050405020304" pitchFamily="18" charset="0"/>
              </a:rPr>
              <a:t>Redaktion „Das Personal-Büro in Recht und Praxis“</a:t>
            </a:r>
          </a:p>
          <a:p>
            <a:pPr marL="0" indent="0">
              <a:buNone/>
            </a:pPr>
            <a:r>
              <a:rPr lang="de-DE" sz="2800" b="1" dirty="0" smtClean="0">
                <a:solidFill>
                  <a:srgbClr val="800000"/>
                </a:solidFill>
                <a:latin typeface="Times New Roman" panose="02020603050405020304" pitchFamily="18" charset="0"/>
                <a:cs typeface="Times New Roman" panose="02020603050405020304" pitchFamily="18" charset="0"/>
              </a:rPr>
              <a:t>110 $k </a:t>
            </a:r>
            <a:r>
              <a:rPr lang="de-DE" sz="2800" dirty="0">
                <a:latin typeface="Times New Roman" panose="02020603050405020304" pitchFamily="18" charset="0"/>
                <a:cs typeface="Times New Roman" panose="02020603050405020304" pitchFamily="18" charset="0"/>
              </a:rPr>
              <a:t>Redaktion „Das Personal-Büro in Recht und Praxis“</a:t>
            </a:r>
          </a:p>
          <a:p>
            <a:pPr marL="0" indent="0">
              <a:buNone/>
            </a:pPr>
            <a:endParaRPr lang="de-DE" sz="2800" dirty="0" smtClean="0">
              <a:latin typeface="Times New Roman" panose="02020603050405020304" pitchFamily="18" charset="0"/>
              <a:cs typeface="Times New Roman" panose="02020603050405020304" pitchFamily="18" charset="0"/>
            </a:endParaRPr>
          </a:p>
          <a:p>
            <a:pPr marL="0" indent="0">
              <a:buNone/>
            </a:pPr>
            <a:r>
              <a:rPr lang="de-DE" sz="2800" dirty="0" smtClean="0">
                <a:latin typeface="Times New Roman" panose="02020603050405020304" pitchFamily="18" charset="0"/>
                <a:cs typeface="Times New Roman" panose="02020603050405020304" pitchFamily="18" charset="0"/>
              </a:rPr>
              <a:t>Vorlage: </a:t>
            </a:r>
            <a:br>
              <a:rPr lang="de-DE" sz="2800" dirty="0" smtClean="0">
                <a:latin typeface="Times New Roman" panose="02020603050405020304" pitchFamily="18" charset="0"/>
                <a:cs typeface="Times New Roman" panose="02020603050405020304" pitchFamily="18" charset="0"/>
              </a:rPr>
            </a:br>
            <a:r>
              <a:rPr lang="de-DE" sz="2800" dirty="0" smtClean="0">
                <a:latin typeface="Times New Roman" panose="02020603050405020304" pitchFamily="18" charset="0"/>
                <a:cs typeface="Times New Roman" panose="02020603050405020304" pitchFamily="18" charset="0"/>
              </a:rPr>
              <a:t>Hrsg.: </a:t>
            </a:r>
            <a:r>
              <a:rPr lang="de-DE" sz="2800" b="1" dirty="0" smtClean="0">
                <a:latin typeface="Times New Roman" panose="02020603050405020304" pitchFamily="18" charset="0"/>
                <a:cs typeface="Times New Roman" panose="02020603050405020304" pitchFamily="18" charset="0"/>
              </a:rPr>
              <a:t>Redaktion</a:t>
            </a:r>
            <a:r>
              <a:rPr lang="de-DE" sz="2800" dirty="0" smtClean="0">
                <a:latin typeface="Times New Roman" panose="02020603050405020304" pitchFamily="18" charset="0"/>
                <a:cs typeface="Times New Roman" panose="02020603050405020304" pitchFamily="18" charset="0"/>
              </a:rPr>
              <a:t> </a:t>
            </a:r>
            <a:r>
              <a:rPr lang="de-DE" sz="2800" b="1" dirty="0" smtClean="0">
                <a:latin typeface="Times New Roman" panose="02020603050405020304" pitchFamily="18" charset="0"/>
                <a:cs typeface="Times New Roman" panose="02020603050405020304" pitchFamily="18" charset="0"/>
              </a:rPr>
              <a:t>'Große</a:t>
            </a:r>
            <a:r>
              <a:rPr lang="de-DE" sz="2800" dirty="0" smtClean="0">
                <a:latin typeface="Times New Roman" panose="02020603050405020304" pitchFamily="18" charset="0"/>
                <a:cs typeface="Times New Roman" panose="02020603050405020304" pitchFamily="18" charset="0"/>
              </a:rPr>
              <a:t> </a:t>
            </a:r>
            <a:r>
              <a:rPr lang="de-DE" sz="2800" b="1" dirty="0"/>
              <a:t>Freiheit'</a:t>
            </a:r>
            <a:endParaRPr lang="de-DE" sz="2800" b="1" dirty="0" smtClean="0">
              <a:latin typeface="Times New Roman" panose="02020603050405020304" pitchFamily="18" charset="0"/>
              <a:cs typeface="Times New Roman" panose="02020603050405020304" pitchFamily="18" charset="0"/>
            </a:endParaRPr>
          </a:p>
          <a:p>
            <a:pPr marL="0" indent="0">
              <a:buNone/>
            </a:pPr>
            <a:r>
              <a:rPr lang="de-DE" sz="2800" b="1" dirty="0">
                <a:solidFill>
                  <a:srgbClr val="800000"/>
                </a:solidFill>
              </a:rPr>
              <a:t>110 $</a:t>
            </a:r>
            <a:r>
              <a:rPr lang="de-DE" sz="2800" b="1" dirty="0" smtClean="0">
                <a:solidFill>
                  <a:srgbClr val="800000"/>
                </a:solidFill>
              </a:rPr>
              <a:t>k </a:t>
            </a:r>
            <a:r>
              <a:rPr lang="de-DE" sz="2800" dirty="0" smtClean="0"/>
              <a:t>Redaktion „Große Freiheit“</a:t>
            </a:r>
            <a:endParaRPr lang="de-DE" sz="2800" dirty="0" smtClean="0">
              <a:latin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10</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4433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Zeitschriftenredaktionen</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11</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231" t="8796" r="58696" b="55827"/>
          <a:stretch/>
        </p:blipFill>
        <p:spPr bwMode="auto">
          <a:xfrm>
            <a:off x="1076770" y="1222049"/>
            <a:ext cx="6735590" cy="450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880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800000"/>
                </a:solidFill>
              </a:rPr>
              <a:t>Beispiele: Musik-/Künstlergruppen, deren Namen nur aus Vor- und Zunamen bestehen</a:t>
            </a:r>
            <a:endParaRPr lang="de-DE" dirty="0">
              <a:solidFill>
                <a:srgbClr val="800000"/>
              </a:solidFill>
            </a:endParaRPr>
          </a:p>
        </p:txBody>
      </p:sp>
      <p:sp>
        <p:nvSpPr>
          <p:cNvPr id="3" name="Inhaltsplatzhalter 2"/>
          <p:cNvSpPr>
            <a:spLocks noGrp="1"/>
          </p:cNvSpPr>
          <p:nvPr>
            <p:ph idx="1"/>
          </p:nvPr>
        </p:nvSpPr>
        <p:spPr>
          <a:xfrm>
            <a:off x="503238" y="1628800"/>
            <a:ext cx="8132762" cy="4319563"/>
          </a:xfrm>
        </p:spPr>
        <p:txBody>
          <a:bodyPr/>
          <a:lstStyle/>
          <a:p>
            <a:pPr marL="0" indent="0">
              <a:buNone/>
            </a:pPr>
            <a:r>
              <a:rPr lang="de-DE" dirty="0" smtClean="0"/>
              <a:t>Gregory </a:t>
            </a:r>
            <a:r>
              <a:rPr lang="de-DE" dirty="0" err="1"/>
              <a:t>Maass</a:t>
            </a:r>
            <a:r>
              <a:rPr lang="de-DE" dirty="0"/>
              <a:t> &amp; </a:t>
            </a:r>
            <a:r>
              <a:rPr lang="de-DE" dirty="0" err="1"/>
              <a:t>Nayoungim</a:t>
            </a:r>
            <a:r>
              <a:rPr lang="de-DE" dirty="0"/>
              <a:t> </a:t>
            </a:r>
            <a:endParaRPr lang="de-DE" dirty="0" smtClean="0"/>
          </a:p>
          <a:p>
            <a:pPr marL="0" indent="0">
              <a:buNone/>
            </a:pPr>
            <a:r>
              <a:rPr lang="de-DE" dirty="0" smtClean="0"/>
              <a:t>Gabriele </a:t>
            </a:r>
            <a:r>
              <a:rPr lang="de-DE" dirty="0"/>
              <a:t>&amp; Helmut </a:t>
            </a:r>
            <a:r>
              <a:rPr lang="de-DE" dirty="0" err="1"/>
              <a:t>Nothhelfer</a:t>
            </a:r>
            <a:r>
              <a:rPr lang="de-DE" dirty="0"/>
              <a:t> </a:t>
            </a:r>
            <a:endParaRPr lang="de-DE" dirty="0" smtClean="0"/>
          </a:p>
          <a:p>
            <a:pPr marL="0" indent="0">
              <a:buNone/>
            </a:pPr>
            <a:r>
              <a:rPr lang="de-DE" dirty="0" smtClean="0"/>
              <a:t>Birgit </a:t>
            </a:r>
            <a:r>
              <a:rPr lang="de-DE" dirty="0"/>
              <a:t>und Claus </a:t>
            </a:r>
            <a:r>
              <a:rPr lang="de-DE" dirty="0" smtClean="0"/>
              <a:t>Hartmann</a:t>
            </a:r>
          </a:p>
          <a:p>
            <a:pPr marL="0" indent="0">
              <a:buNone/>
            </a:pPr>
            <a:endParaRPr lang="de-DE" dirty="0" smtClean="0"/>
          </a:p>
          <a:p>
            <a:pPr marL="0" indent="0">
              <a:buNone/>
            </a:pPr>
            <a:r>
              <a:rPr lang="de-DE" dirty="0"/>
              <a:t>Angus &amp; Julia Stone </a:t>
            </a:r>
          </a:p>
          <a:p>
            <a:pPr marL="0" indent="0">
              <a:buNone/>
            </a:pPr>
            <a:r>
              <a:rPr lang="de-DE" dirty="0" smtClean="0"/>
              <a:t>Ike &amp; Tina Turner</a:t>
            </a:r>
            <a:endParaRPr lang="de-DE" dirty="0"/>
          </a:p>
          <a:p>
            <a:pPr marL="0" indent="0">
              <a:buNone/>
            </a:pPr>
            <a:r>
              <a:rPr lang="de-DE" dirty="0" smtClean="0"/>
              <a:t>Alice Cooper (Musikgruppe)</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12</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4390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800000"/>
                </a:solidFill>
              </a:rPr>
              <a:t>Beispiele: Musik-/Künstlergruppen, deren Namen nur aus Vor- und Zunamen bestehen</a:t>
            </a:r>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13</a:t>
            </a:fld>
            <a:endParaRPr lang="de-DE" altLang="de-DE" dirty="0"/>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266" t="21703" r="67942" b="47643"/>
          <a:stretch/>
        </p:blipFill>
        <p:spPr bwMode="auto">
          <a:xfrm>
            <a:off x="1122225" y="1268759"/>
            <a:ext cx="6258087" cy="464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5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800000"/>
                </a:solidFill>
              </a:rPr>
              <a:t>Beispiele: Musik-/Künstlergruppen, deren Namen nur aus Vor- und Zunamen bestehen</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14</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386" t="14399" r="59796" b="47176"/>
          <a:stretch/>
        </p:blipFill>
        <p:spPr bwMode="auto">
          <a:xfrm>
            <a:off x="1266092" y="1195754"/>
            <a:ext cx="6258236" cy="472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37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800000"/>
                </a:solidFill>
              </a:rPr>
              <a:t>Beispiele: Exekutiv-</a:t>
            </a:r>
            <a:r>
              <a:rPr lang="de-DE" b="1" dirty="0">
                <a:solidFill>
                  <a:srgbClr val="800000"/>
                </a:solidFill>
              </a:rPr>
              <a:t>, Informations- und </a:t>
            </a:r>
            <a:r>
              <a:rPr lang="de-DE" b="1" dirty="0" smtClean="0">
                <a:solidFill>
                  <a:srgbClr val="800000"/>
                </a:solidFill>
              </a:rPr>
              <a:t>Spitzenorgane</a:t>
            </a:r>
            <a:endParaRPr lang="de-DE" b="1" dirty="0">
              <a:solidFill>
                <a:srgbClr val="800000"/>
              </a:solidFill>
            </a:endParaRPr>
          </a:p>
        </p:txBody>
      </p:sp>
      <p:sp>
        <p:nvSpPr>
          <p:cNvPr id="3" name="Inhaltsplatzhalter 2"/>
          <p:cNvSpPr>
            <a:spLocks noGrp="1"/>
          </p:cNvSpPr>
          <p:nvPr>
            <p:ph idx="1"/>
          </p:nvPr>
        </p:nvSpPr>
        <p:spPr/>
        <p:txBody>
          <a:bodyPr/>
          <a:lstStyle/>
          <a:p>
            <a:pPr marL="0" indent="0">
              <a:buNone/>
            </a:pPr>
            <a:r>
              <a:rPr lang="de-DE" dirty="0" smtClean="0"/>
              <a:t>Zugehörige Erfassungshilfe: </a:t>
            </a:r>
            <a:r>
              <a:rPr lang="de-DE" dirty="0" smtClean="0">
                <a:hlinkClick r:id="rId2"/>
              </a:rPr>
              <a:t>EH-K-12</a:t>
            </a:r>
            <a:endParaRPr lang="de-DE" dirty="0" smtClean="0"/>
          </a:p>
          <a:p>
            <a:pPr marL="0" indent="0">
              <a:buNone/>
            </a:pPr>
            <a:endParaRPr lang="de-DE" b="1" dirty="0">
              <a:solidFill>
                <a:srgbClr val="800000"/>
              </a:solidFill>
            </a:endParaRPr>
          </a:p>
          <a:p>
            <a:pPr marL="0" indent="0">
              <a:buNone/>
            </a:pPr>
            <a:r>
              <a:rPr lang="de-DE" b="1" dirty="0" smtClean="0">
                <a:solidFill>
                  <a:srgbClr val="800000"/>
                </a:solidFill>
              </a:rPr>
              <a:t>110 $</a:t>
            </a:r>
            <a:r>
              <a:rPr lang="de-DE" b="1" dirty="0">
                <a:solidFill>
                  <a:srgbClr val="800000"/>
                </a:solidFill>
              </a:rPr>
              <a:t>k</a:t>
            </a:r>
            <a:r>
              <a:rPr lang="de-DE" dirty="0"/>
              <a:t> Sozialdemokratische Partei </a:t>
            </a:r>
            <a:r>
              <a:rPr lang="de-DE" dirty="0" smtClean="0"/>
              <a:t>Deutschlands </a:t>
            </a:r>
            <a:r>
              <a:rPr lang="de-DE" b="1" dirty="0" smtClean="0">
                <a:solidFill>
                  <a:srgbClr val="800000"/>
                </a:solidFill>
              </a:rPr>
              <a:t>$b</a:t>
            </a:r>
            <a:r>
              <a:rPr lang="de-DE" dirty="0" smtClean="0"/>
              <a:t> Vorstand</a:t>
            </a:r>
          </a:p>
          <a:p>
            <a:pPr marL="0" indent="0">
              <a:buNone/>
            </a:pPr>
            <a:endParaRPr lang="de-DE" dirty="0" smtClean="0"/>
          </a:p>
          <a:p>
            <a:pPr marL="0" indent="0">
              <a:buNone/>
            </a:pPr>
            <a:r>
              <a:rPr lang="de-DE" b="1" dirty="0" smtClean="0">
                <a:solidFill>
                  <a:srgbClr val="800000"/>
                </a:solidFill>
              </a:rPr>
              <a:t>110 </a:t>
            </a:r>
            <a:r>
              <a:rPr lang="de-DE" b="1" dirty="0">
                <a:solidFill>
                  <a:srgbClr val="800000"/>
                </a:solidFill>
              </a:rPr>
              <a:t>$k </a:t>
            </a:r>
            <a:r>
              <a:rPr lang="de-DE" dirty="0" smtClean="0"/>
              <a:t>Bundesbahndirektion Hamburg </a:t>
            </a:r>
            <a:r>
              <a:rPr lang="de-DE" b="1" dirty="0">
                <a:solidFill>
                  <a:srgbClr val="800000"/>
                </a:solidFill>
              </a:rPr>
              <a:t>$b</a:t>
            </a:r>
            <a:r>
              <a:rPr lang="de-DE" dirty="0" smtClean="0"/>
              <a:t> Pressedienst</a:t>
            </a:r>
          </a:p>
          <a:p>
            <a:pPr marL="0" indent="0">
              <a:buNone/>
            </a:pPr>
            <a:endParaRPr lang="de-DE" dirty="0"/>
          </a:p>
          <a:p>
            <a:pPr marL="0" indent="0">
              <a:buNone/>
            </a:pPr>
            <a:r>
              <a:rPr lang="de-DE" b="1" dirty="0">
                <a:solidFill>
                  <a:srgbClr val="800000"/>
                </a:solidFill>
              </a:rPr>
              <a:t>110 $k </a:t>
            </a:r>
            <a:r>
              <a:rPr lang="de-DE" dirty="0" smtClean="0"/>
              <a:t>München </a:t>
            </a:r>
            <a:r>
              <a:rPr lang="de-DE" b="1" dirty="0" smtClean="0">
                <a:solidFill>
                  <a:srgbClr val="800000"/>
                </a:solidFill>
              </a:rPr>
              <a:t>$b</a:t>
            </a:r>
            <a:r>
              <a:rPr lang="de-DE" dirty="0" smtClean="0"/>
              <a:t> Stadtrat</a:t>
            </a:r>
          </a:p>
          <a:p>
            <a:pPr marL="0" indent="0">
              <a:buNone/>
            </a:pPr>
            <a:endParaRPr lang="de-DE" dirty="0"/>
          </a:p>
          <a:p>
            <a:pPr marL="0" indent="0">
              <a:buNone/>
            </a:pPr>
            <a:endParaRPr lang="de-DE" dirty="0"/>
          </a:p>
          <a:p>
            <a:pPr marL="0" indent="0">
              <a:buNone/>
            </a:pPr>
            <a:r>
              <a:rPr lang="de-DE" dirty="0">
                <a:latin typeface="Verdana" pitchFamily="34" charset="0"/>
              </a:rPr>
              <a:t>							</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15</a:t>
            </a:fld>
            <a:endParaRPr lang="de-DE" altLang="de-DE" dirty="0"/>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68459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00000"/>
                </a:solidFill>
              </a:rPr>
              <a:t>Beispiele: Exekutiv-, Informations- und Spitzenorgane</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16</a:t>
            </a:fld>
            <a:endParaRPr lang="de-DE" altLang="de-DE"/>
          </a:p>
        </p:txBody>
      </p:sp>
      <p:sp>
        <p:nvSpPr>
          <p:cNvPr id="5" name="Fußzeilenplatzhalter 4"/>
          <p:cNvSpPr>
            <a:spLocks noGrp="1"/>
          </p:cNvSpPr>
          <p:nvPr>
            <p:ph type="ftr" sz="quarter" idx="3"/>
          </p:nvPr>
        </p:nvSpPr>
        <p:spPr/>
        <p:txBody>
          <a:bodyPr/>
          <a:lstStyle/>
          <a:p>
            <a:pPr algn="l"/>
            <a:endParaRPr lang="de-DE" smtClean="0"/>
          </a:p>
          <a:p>
            <a:pPr algn="l"/>
            <a:r>
              <a:rPr lang="de-DE" smtClean="0"/>
              <a:t>Modul GND: Körperschaften/Konferenzen  Vollumstieg Februar/März 2016</a:t>
            </a:r>
          </a:p>
          <a:p>
            <a:pPr algn="l"/>
            <a:endParaRPr lang="de-DE" smtClean="0"/>
          </a:p>
          <a:p>
            <a:endParaRPr lang="de-DE"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100" t="10206" r="65805" b="45813"/>
          <a:stretch/>
        </p:blipFill>
        <p:spPr bwMode="auto">
          <a:xfrm>
            <a:off x="374592" y="1052736"/>
            <a:ext cx="441343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17622" r="58637" b="45596"/>
          <a:stretch/>
        </p:blipFill>
        <p:spPr bwMode="auto">
          <a:xfrm>
            <a:off x="4991226" y="1484785"/>
            <a:ext cx="4152774" cy="430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25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800000"/>
                </a:solidFill>
              </a:rPr>
              <a:t>Beispiele: Exekutiv-, Informations- und Spitzenorgane</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17</a:t>
            </a:fld>
            <a:endParaRPr lang="de-DE" altLang="de-DE" dirty="0"/>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6197" t="22626" r="2114" b="30212"/>
          <a:stretch/>
        </p:blipFill>
        <p:spPr bwMode="auto">
          <a:xfrm>
            <a:off x="573718" y="908720"/>
            <a:ext cx="8174746" cy="492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bwMode="auto">
          <a:xfrm>
            <a:off x="1259632" y="5301208"/>
            <a:ext cx="1008112" cy="216024"/>
          </a:xfrm>
          <a:prstGeom prst="right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Pfeil nach rechts 5"/>
          <p:cNvSpPr/>
          <p:nvPr/>
        </p:nvSpPr>
        <p:spPr bwMode="auto">
          <a:xfrm rot="12803693">
            <a:off x="4328814" y="2580152"/>
            <a:ext cx="648072" cy="231215"/>
          </a:xfrm>
          <a:prstGeom prst="right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54178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00000"/>
                </a:solidFill>
              </a:rPr>
              <a:t>Beispiele: Exekutiv-, Informations- und Spitzenorgane</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18</a:t>
            </a:fld>
            <a:endParaRPr lang="de-DE" altLang="de-DE"/>
          </a:p>
        </p:txBody>
      </p:sp>
      <p:sp>
        <p:nvSpPr>
          <p:cNvPr id="5" name="Fußzeilenplatzhalter 4"/>
          <p:cNvSpPr>
            <a:spLocks noGrp="1"/>
          </p:cNvSpPr>
          <p:nvPr>
            <p:ph type="ftr" sz="quarter" idx="3"/>
          </p:nvPr>
        </p:nvSpPr>
        <p:spPr/>
        <p:txBody>
          <a:bodyPr/>
          <a:lstStyle/>
          <a:p>
            <a:pPr algn="l"/>
            <a:endParaRPr lang="de-DE" smtClean="0"/>
          </a:p>
          <a:p>
            <a:pPr algn="l"/>
            <a:r>
              <a:rPr lang="de-DE" smtClean="0"/>
              <a:t>Modul GND: Körperschaften/Konferenzen  Vollumstieg Februar/März 2016</a:t>
            </a:r>
          </a:p>
          <a:p>
            <a:pPr algn="l"/>
            <a:endParaRPr lang="de-DE" smtClean="0"/>
          </a:p>
          <a:p>
            <a:endParaRPr lang="de-DE"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6074" t="22429" r="2684" b="35283"/>
          <a:stretch/>
        </p:blipFill>
        <p:spPr bwMode="auto">
          <a:xfrm>
            <a:off x="539552" y="908720"/>
            <a:ext cx="823969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bwMode="auto">
          <a:xfrm>
            <a:off x="1763688" y="5445224"/>
            <a:ext cx="792088" cy="216024"/>
          </a:xfrm>
          <a:prstGeom prst="right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919281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800000"/>
                </a:solidFill>
              </a:rPr>
              <a:t>Beispiele</a:t>
            </a:r>
            <a:r>
              <a:rPr lang="de-DE" b="1" dirty="0">
                <a:solidFill>
                  <a:srgbClr val="800000"/>
                </a:solidFill>
              </a:rPr>
              <a:t>: Amtsinhaber*innen/Regierungschef*innen</a:t>
            </a:r>
            <a:r>
              <a:rPr lang="de-DE" b="1" dirty="0" smtClean="0">
                <a:solidFill>
                  <a:srgbClr val="800000"/>
                </a:solidFill>
              </a:rPr>
              <a:t>/</a:t>
            </a:r>
            <a:br>
              <a:rPr lang="de-DE" b="1" dirty="0" smtClean="0">
                <a:solidFill>
                  <a:srgbClr val="800000"/>
                </a:solidFill>
              </a:rPr>
            </a:br>
            <a:r>
              <a:rPr lang="de-DE" b="1" dirty="0" smtClean="0">
                <a:solidFill>
                  <a:srgbClr val="800000"/>
                </a:solidFill>
              </a:rPr>
              <a:t>geistliche </a:t>
            </a:r>
            <a:r>
              <a:rPr lang="de-DE" b="1" dirty="0">
                <a:solidFill>
                  <a:srgbClr val="800000"/>
                </a:solidFill>
              </a:rPr>
              <a:t>Würdenträger*innen</a:t>
            </a:r>
            <a:endParaRPr lang="de-DE" dirty="0"/>
          </a:p>
        </p:txBody>
      </p:sp>
      <p:sp>
        <p:nvSpPr>
          <p:cNvPr id="3" name="Inhaltsplatzhalter 2"/>
          <p:cNvSpPr>
            <a:spLocks noGrp="1"/>
          </p:cNvSpPr>
          <p:nvPr>
            <p:ph idx="1"/>
          </p:nvPr>
        </p:nvSpPr>
        <p:spPr>
          <a:xfrm>
            <a:off x="503238" y="1484784"/>
            <a:ext cx="8132762" cy="4463579"/>
          </a:xfrm>
        </p:spPr>
        <p:txBody>
          <a:bodyPr/>
          <a:lstStyle/>
          <a:p>
            <a:pPr marL="0" indent="0">
              <a:buNone/>
            </a:pPr>
            <a:r>
              <a:rPr lang="de-DE" dirty="0"/>
              <a:t>Zugehörige Erfassungshilfe: </a:t>
            </a:r>
            <a:r>
              <a:rPr lang="de-DE" dirty="0" smtClean="0">
                <a:hlinkClick r:id="rId3"/>
              </a:rPr>
              <a:t>EH-K-13</a:t>
            </a:r>
            <a:endParaRPr lang="de-DE" dirty="0"/>
          </a:p>
          <a:p>
            <a:pPr marL="0" indent="0">
              <a:buNone/>
            </a:pPr>
            <a:endParaRPr lang="de-DE" b="1" dirty="0" smtClean="0"/>
          </a:p>
          <a:p>
            <a:pPr marL="0" indent="0">
              <a:buNone/>
            </a:pPr>
            <a:r>
              <a:rPr lang="de-DE" dirty="0" smtClean="0"/>
              <a:t>Deutschland. Bundeskanzlerin (2005- : Merkel)</a:t>
            </a:r>
          </a:p>
          <a:p>
            <a:pPr marL="0" indent="0">
              <a:buNone/>
            </a:pPr>
            <a:r>
              <a:rPr lang="de-DE" b="1" dirty="0" smtClean="0">
                <a:solidFill>
                  <a:srgbClr val="800000"/>
                </a:solidFill>
              </a:rPr>
              <a:t>110 $k</a:t>
            </a:r>
            <a:r>
              <a:rPr lang="de-DE" dirty="0" smtClean="0"/>
              <a:t> Deutschland </a:t>
            </a:r>
            <a:r>
              <a:rPr lang="de-DE" b="1" dirty="0" smtClean="0">
                <a:solidFill>
                  <a:srgbClr val="800000"/>
                </a:solidFill>
              </a:rPr>
              <a:t>$b</a:t>
            </a:r>
            <a:r>
              <a:rPr lang="de-DE" dirty="0" smtClean="0"/>
              <a:t> </a:t>
            </a:r>
            <a:r>
              <a:rPr lang="de-DE" dirty="0"/>
              <a:t>Bundeskanzlerin </a:t>
            </a:r>
            <a:r>
              <a:rPr lang="de-DE" b="1" dirty="0" smtClean="0">
                <a:solidFill>
                  <a:srgbClr val="800000"/>
                </a:solidFill>
              </a:rPr>
              <a:t>$h</a:t>
            </a:r>
            <a:r>
              <a:rPr lang="de-DE" dirty="0" smtClean="0"/>
              <a:t> 2005- </a:t>
            </a:r>
            <a:r>
              <a:rPr lang="de-DE" dirty="0"/>
              <a:t>: </a:t>
            </a:r>
            <a:r>
              <a:rPr lang="de-DE" dirty="0" smtClean="0"/>
              <a:t>Merkel</a:t>
            </a:r>
            <a:endParaRPr lang="de-DE" dirty="0"/>
          </a:p>
          <a:p>
            <a:pPr marL="0" indent="0">
              <a:buNone/>
            </a:pPr>
            <a:endParaRPr lang="de-DE" dirty="0"/>
          </a:p>
          <a:p>
            <a:pPr marL="0" indent="0">
              <a:buNone/>
            </a:pPr>
            <a:r>
              <a:rPr lang="de-DE" dirty="0"/>
              <a:t>Katholische Kirche. Papst </a:t>
            </a:r>
            <a:r>
              <a:rPr lang="de-DE" dirty="0" smtClean="0"/>
              <a:t>(1939-1958 : Pius XII.)</a:t>
            </a:r>
          </a:p>
          <a:p>
            <a:pPr marL="0" indent="0">
              <a:buNone/>
            </a:pPr>
            <a:r>
              <a:rPr lang="de-DE" b="1" dirty="0" smtClean="0">
                <a:solidFill>
                  <a:srgbClr val="800000"/>
                </a:solidFill>
              </a:rPr>
              <a:t>110 $k</a:t>
            </a:r>
            <a:r>
              <a:rPr lang="de-DE" dirty="0" smtClean="0"/>
              <a:t> Katholische Kirche </a:t>
            </a:r>
            <a:r>
              <a:rPr lang="de-DE" b="1" dirty="0" smtClean="0">
                <a:solidFill>
                  <a:srgbClr val="800000"/>
                </a:solidFill>
              </a:rPr>
              <a:t>$b</a:t>
            </a:r>
            <a:r>
              <a:rPr lang="de-DE" dirty="0" smtClean="0"/>
              <a:t> Papst </a:t>
            </a:r>
            <a:r>
              <a:rPr lang="de-DE" b="1" dirty="0" smtClean="0">
                <a:solidFill>
                  <a:srgbClr val="800000"/>
                </a:solidFill>
              </a:rPr>
              <a:t>$h</a:t>
            </a:r>
            <a:r>
              <a:rPr lang="de-DE" dirty="0" smtClean="0"/>
              <a:t> 1939-1958 : Pius XII.</a:t>
            </a:r>
            <a:endParaRPr lang="de-DE" dirty="0"/>
          </a:p>
          <a:p>
            <a:pPr marL="0" indent="0">
              <a:buNone/>
            </a:pPr>
            <a:endParaRPr lang="de-DE" sz="3200" dirty="0">
              <a:latin typeface="Verdana" pitchFamily="34" charset="0"/>
            </a:endParaRPr>
          </a:p>
          <a:p>
            <a:pPr marL="0" indent="0">
              <a:lnSpc>
                <a:spcPct val="110000"/>
              </a:lnSpc>
              <a:spcBef>
                <a:spcPts val="0"/>
              </a:spcBef>
              <a:buNone/>
            </a:pPr>
            <a:endParaRPr lang="de-DE" dirty="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19</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6729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149080"/>
            <a:ext cx="4464496" cy="900112"/>
          </a:xfrm>
        </p:spPr>
        <p:txBody>
          <a:bodyPr/>
          <a:lstStyle/>
          <a:p>
            <a:r>
              <a:rPr lang="de-DE" dirty="0">
                <a:solidFill>
                  <a:prstClr val="black">
                    <a:tint val="75000"/>
                  </a:prstClr>
                </a:solidFill>
              </a:rPr>
              <a:t>AG RDA Schulungsunterlagen </a:t>
            </a:r>
            <a:r>
              <a:rPr lang="de-DE" dirty="0" smtClean="0">
                <a:solidFill>
                  <a:prstClr val="black">
                    <a:tint val="75000"/>
                  </a:prstClr>
                </a:solidFill>
              </a:rPr>
              <a:t>– </a:t>
            </a:r>
            <a:br>
              <a:rPr lang="de-DE" dirty="0" smtClean="0">
                <a:solidFill>
                  <a:prstClr val="black">
                    <a:tint val="75000"/>
                  </a:prstClr>
                </a:solidFill>
              </a:rPr>
            </a:br>
            <a:r>
              <a:rPr lang="de-DE" dirty="0" smtClean="0">
                <a:solidFill>
                  <a:prstClr val="black">
                    <a:tint val="75000"/>
                  </a:prstClr>
                </a:solidFill>
              </a:rPr>
              <a:t>Modul </a:t>
            </a:r>
            <a:r>
              <a:rPr lang="de-DE" dirty="0">
                <a:solidFill>
                  <a:prstClr val="black">
                    <a:tint val="75000"/>
                  </a:prstClr>
                </a:solidFill>
              </a:rPr>
              <a:t>GND: Körperschaften/Konferenzen </a:t>
            </a:r>
            <a:r>
              <a:rPr lang="de-DE" dirty="0" smtClean="0">
                <a:solidFill>
                  <a:prstClr val="black">
                    <a:tint val="75000"/>
                  </a:prstClr>
                </a:solidFill>
              </a:rPr>
              <a:t/>
            </a:r>
            <a:br>
              <a:rPr lang="de-DE" dirty="0" smtClean="0">
                <a:solidFill>
                  <a:prstClr val="black">
                    <a:tint val="75000"/>
                  </a:prstClr>
                </a:solidFill>
              </a:rPr>
            </a:br>
            <a:r>
              <a:rPr lang="de-DE" dirty="0" smtClean="0">
                <a:solidFill>
                  <a:prstClr val="black">
                    <a:tint val="75000"/>
                  </a:prstClr>
                </a:solidFill>
              </a:rPr>
              <a:t>Vollumstieg Februar/März </a:t>
            </a:r>
            <a:r>
              <a:rPr lang="de-DE" dirty="0" smtClean="0">
                <a:solidFill>
                  <a:prstClr val="black">
                    <a:tint val="75000"/>
                  </a:prstClr>
                </a:solidFill>
              </a:rPr>
              <a:t>2016</a:t>
            </a:r>
            <a:r>
              <a:rPr lang="de-DE" dirty="0">
                <a:solidFill>
                  <a:prstClr val="black">
                    <a:tint val="75000"/>
                  </a:prstClr>
                </a:solidFill>
              </a:rPr>
              <a:t/>
            </a:r>
            <a:br>
              <a:rPr lang="de-DE" dirty="0">
                <a:solidFill>
                  <a:prstClr val="black">
                    <a:tint val="75000"/>
                  </a:prstClr>
                </a:solidFill>
              </a:rPr>
            </a:br>
            <a:endParaRPr lang="de-DE" dirty="0"/>
          </a:p>
        </p:txBody>
      </p:sp>
      <p:sp>
        <p:nvSpPr>
          <p:cNvPr id="3" name="Untertitel 2"/>
          <p:cNvSpPr>
            <a:spLocks noGrp="1"/>
          </p:cNvSpPr>
          <p:nvPr>
            <p:ph type="subTitle" idx="1"/>
          </p:nvPr>
        </p:nvSpPr>
        <p:spPr>
          <a:xfrm>
            <a:off x="467544" y="1988840"/>
            <a:ext cx="4954587" cy="1656184"/>
          </a:xfrm>
        </p:spPr>
        <p:txBody>
          <a:bodyPr/>
          <a:lstStyle/>
          <a:p>
            <a:r>
              <a:rPr lang="de-DE" sz="3200" dirty="0"/>
              <a:t>Änderungen bei </a:t>
            </a:r>
            <a:br>
              <a:rPr lang="de-DE" sz="3200" dirty="0"/>
            </a:br>
            <a:r>
              <a:rPr lang="de-DE" sz="3200" dirty="0"/>
              <a:t>Körperschaften und Konferenzen </a:t>
            </a:r>
            <a:r>
              <a:rPr lang="de-DE" sz="3200" dirty="0" smtClean="0"/>
              <a:t>mit </a:t>
            </a:r>
            <a:r>
              <a:rPr lang="de-DE" sz="3200" dirty="0"/>
              <a:t>dem </a:t>
            </a:r>
            <a:r>
              <a:rPr lang="de-DE" sz="3200" dirty="0" smtClean="0"/>
              <a:t/>
            </a:r>
            <a:br>
              <a:rPr lang="de-DE" sz="3200" dirty="0" smtClean="0"/>
            </a:br>
            <a:r>
              <a:rPr lang="de-DE" sz="3200" dirty="0" smtClean="0"/>
              <a:t>RDA-Vollumstieg</a:t>
            </a:r>
            <a:endParaRPr lang="de-DE" sz="3200" dirty="0"/>
          </a:p>
        </p:txBody>
      </p:sp>
    </p:spTree>
    <p:extLst>
      <p:ext uri="{BB962C8B-B14F-4D97-AF65-F5344CB8AC3E}">
        <p14:creationId xmlns:p14="http://schemas.microsoft.com/office/powerpoint/2010/main" val="3733946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800000"/>
                </a:solidFill>
              </a:rPr>
              <a:t>Beispiele: Amtsinhaber*innen/Regierungschef*innen/</a:t>
            </a:r>
            <a:br>
              <a:rPr lang="de-DE" dirty="0">
                <a:solidFill>
                  <a:srgbClr val="800000"/>
                </a:solidFill>
              </a:rPr>
            </a:br>
            <a:r>
              <a:rPr lang="de-DE" dirty="0">
                <a:solidFill>
                  <a:srgbClr val="800000"/>
                </a:solidFill>
              </a:rPr>
              <a:t>geistliche Würdenträger*innen</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20</a:t>
            </a:fld>
            <a:endParaRPr lang="de-DE" altLang="de-DE"/>
          </a:p>
        </p:txBody>
      </p:sp>
      <p:sp>
        <p:nvSpPr>
          <p:cNvPr id="5" name="Fußzeilenplatzhalter 4"/>
          <p:cNvSpPr>
            <a:spLocks noGrp="1"/>
          </p:cNvSpPr>
          <p:nvPr>
            <p:ph type="ftr" sz="quarter" idx="3"/>
          </p:nvPr>
        </p:nvSpPr>
        <p:spPr/>
        <p:txBody>
          <a:bodyPr/>
          <a:lstStyle/>
          <a:p>
            <a:pPr algn="l"/>
            <a:endParaRPr lang="de-DE" smtClean="0"/>
          </a:p>
          <a:p>
            <a:pPr algn="l"/>
            <a:r>
              <a:rPr lang="de-DE" smtClean="0"/>
              <a:t>Modul GND: Körperschaften/Konferenzen  Vollumstieg Februar/März 2016</a:t>
            </a:r>
          </a:p>
          <a:p>
            <a:pPr algn="l"/>
            <a:endParaRPr lang="de-DE" smtClean="0"/>
          </a:p>
          <a:p>
            <a:endParaRPr lang="de-DE"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818" t="18490" r="3254" b="44291"/>
          <a:stretch/>
        </p:blipFill>
        <p:spPr bwMode="auto">
          <a:xfrm>
            <a:off x="1297572" y="1196752"/>
            <a:ext cx="6879273" cy="4716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022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800000"/>
                </a:solidFill>
              </a:rPr>
              <a:t>Beispiele: Amtsinhaber*innen/Regierungschef*innen/</a:t>
            </a:r>
            <a:br>
              <a:rPr lang="de-DE" b="1" dirty="0" smtClean="0">
                <a:solidFill>
                  <a:srgbClr val="800000"/>
                </a:solidFill>
              </a:rPr>
            </a:br>
            <a:r>
              <a:rPr lang="de-DE" b="1" dirty="0" smtClean="0">
                <a:solidFill>
                  <a:srgbClr val="800000"/>
                </a:solidFill>
              </a:rPr>
              <a:t>geistliche Würdenträger*innen</a:t>
            </a:r>
            <a:endParaRPr lang="de-DE" dirty="0"/>
          </a:p>
        </p:txBody>
      </p:sp>
      <p:sp>
        <p:nvSpPr>
          <p:cNvPr id="3" name="Inhaltsplatzhalter 2"/>
          <p:cNvSpPr>
            <a:spLocks noGrp="1"/>
          </p:cNvSpPr>
          <p:nvPr>
            <p:ph idx="1"/>
          </p:nvPr>
        </p:nvSpPr>
        <p:spPr>
          <a:xfrm>
            <a:off x="503238" y="1484784"/>
            <a:ext cx="8132762" cy="4463579"/>
          </a:xfrm>
        </p:spPr>
        <p:txBody>
          <a:bodyPr/>
          <a:lstStyle/>
          <a:p>
            <a:pPr marL="0" indent="0">
              <a:lnSpc>
                <a:spcPct val="110000"/>
              </a:lnSpc>
              <a:spcBef>
                <a:spcPts val="0"/>
              </a:spcBef>
              <a:buNone/>
            </a:pPr>
            <a:r>
              <a:rPr lang="de-DE" dirty="0" smtClean="0"/>
              <a:t>Benutzungshinweis in Feld 680: „Die </a:t>
            </a:r>
            <a:r>
              <a:rPr lang="de-DE" dirty="0"/>
              <a:t>Sacherschließung verwendet für Sekundärliteratur über eine Person ausschließlich den </a:t>
            </a:r>
            <a:r>
              <a:rPr lang="de-DE" dirty="0" smtClean="0"/>
              <a:t>Personennormdatensatz.“</a:t>
            </a:r>
            <a:endParaRPr lang="de-DE" dirty="0"/>
          </a:p>
          <a:p>
            <a:pPr marL="0" indent="0">
              <a:lnSpc>
                <a:spcPct val="110000"/>
              </a:lnSpc>
              <a:spcBef>
                <a:spcPts val="0"/>
              </a:spcBef>
              <a:buNone/>
            </a:pPr>
            <a:r>
              <a:rPr lang="de-DE" dirty="0" smtClean="0"/>
              <a:t> </a:t>
            </a:r>
            <a:endParaRPr lang="de-DE" dirty="0"/>
          </a:p>
          <a:p>
            <a:pPr marL="0" indent="0">
              <a:lnSpc>
                <a:spcPct val="110000"/>
              </a:lnSpc>
              <a:spcBef>
                <a:spcPts val="0"/>
              </a:spcBef>
              <a:buNone/>
            </a:pPr>
            <a:r>
              <a:rPr lang="de-DE" dirty="0" smtClean="0"/>
              <a:t>„Der </a:t>
            </a:r>
            <a:r>
              <a:rPr lang="de-DE" dirty="0"/>
              <a:t>Körperschaftsdatensatz wird in der Sacherschließung nur </a:t>
            </a:r>
            <a:r>
              <a:rPr lang="de-DE" dirty="0" smtClean="0"/>
              <a:t>dann </a:t>
            </a:r>
            <a:r>
              <a:rPr lang="de-DE" dirty="0"/>
              <a:t>verwendet bzw. erfasst, wenn der Amtsträger gemäß RDA 19.2.1.1.2 als geistiger Schöpfer einer offiziellen Verlautbarung im </a:t>
            </a:r>
            <a:r>
              <a:rPr lang="de-DE" dirty="0">
                <a:solidFill>
                  <a:srgbClr val="FF0000"/>
                </a:solidFill>
              </a:rPr>
              <a:t>Normdatensatz für dieses Werk </a:t>
            </a:r>
            <a:r>
              <a:rPr lang="de-DE" dirty="0"/>
              <a:t>als Beziehung, codiert mit </a:t>
            </a:r>
            <a:r>
              <a:rPr lang="de-DE" b="1" dirty="0">
                <a:solidFill>
                  <a:srgbClr val="800000"/>
                </a:solidFill>
              </a:rPr>
              <a:t>aut1</a:t>
            </a:r>
            <a:r>
              <a:rPr lang="de-DE" dirty="0"/>
              <a:t>, </a:t>
            </a:r>
            <a:r>
              <a:rPr lang="de-DE" dirty="0" smtClean="0"/>
              <a:t>erfasst </a:t>
            </a:r>
            <a:r>
              <a:rPr lang="de-DE" dirty="0"/>
              <a:t>werden muss</a:t>
            </a:r>
            <a:r>
              <a:rPr lang="de-DE" dirty="0" smtClean="0"/>
              <a:t>.“ </a:t>
            </a:r>
            <a:br>
              <a:rPr lang="de-DE" dirty="0" smtClean="0"/>
            </a:br>
            <a:r>
              <a:rPr lang="de-DE" i="1" dirty="0" smtClean="0"/>
              <a:t>(EH-K-13)</a:t>
            </a:r>
            <a:endParaRPr lang="de-DE" i="1" dirty="0"/>
          </a:p>
          <a:p>
            <a:pPr marL="0" indent="0">
              <a:lnSpc>
                <a:spcPct val="110000"/>
              </a:lnSpc>
              <a:spcBef>
                <a:spcPts val="0"/>
              </a:spcBef>
              <a:buNone/>
            </a:pP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21</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713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800000"/>
                </a:solidFill>
              </a:rPr>
              <a:t>Beispiele</a:t>
            </a:r>
            <a:r>
              <a:rPr lang="de-DE" b="1" dirty="0" smtClean="0">
                <a:solidFill>
                  <a:srgbClr val="800000"/>
                </a:solidFill>
              </a:rPr>
              <a:t>: Raumfahrzeuge, Schiffe </a:t>
            </a:r>
            <a:r>
              <a:rPr lang="de-DE" b="1" dirty="0" err="1" smtClean="0">
                <a:solidFill>
                  <a:srgbClr val="800000"/>
                </a:solidFill>
              </a:rPr>
              <a:t>u.ä.</a:t>
            </a:r>
            <a:endParaRPr lang="de-DE" dirty="0"/>
          </a:p>
        </p:txBody>
      </p:sp>
      <p:sp>
        <p:nvSpPr>
          <p:cNvPr id="3" name="Inhaltsplatzhalter 2"/>
          <p:cNvSpPr>
            <a:spLocks noGrp="1"/>
          </p:cNvSpPr>
          <p:nvPr>
            <p:ph idx="1"/>
          </p:nvPr>
        </p:nvSpPr>
        <p:spPr>
          <a:xfrm>
            <a:off x="503238" y="1124744"/>
            <a:ext cx="8245226" cy="4823619"/>
          </a:xfrm>
        </p:spPr>
        <p:txBody>
          <a:bodyPr/>
          <a:lstStyle/>
          <a:p>
            <a:pPr marL="0" indent="0">
              <a:buNone/>
            </a:pPr>
            <a:endParaRPr lang="de-DE" dirty="0" smtClean="0"/>
          </a:p>
          <a:p>
            <a:pPr marL="0" indent="0">
              <a:buNone/>
            </a:pPr>
            <a:r>
              <a:rPr lang="de-DE" dirty="0" smtClean="0"/>
              <a:t>„</a:t>
            </a:r>
            <a:r>
              <a:rPr lang="de-DE" dirty="0"/>
              <a:t>The log </a:t>
            </a:r>
            <a:r>
              <a:rPr lang="de-DE" dirty="0" err="1"/>
              <a:t>of</a:t>
            </a:r>
            <a:r>
              <a:rPr lang="de-DE" dirty="0"/>
              <a:t> </a:t>
            </a:r>
            <a:r>
              <a:rPr lang="de-DE" dirty="0" err="1"/>
              <a:t>the</a:t>
            </a:r>
            <a:r>
              <a:rPr lang="de-DE" dirty="0"/>
              <a:t> Bon </a:t>
            </a:r>
            <a:r>
              <a:rPr lang="de-DE" dirty="0" err="1"/>
              <a:t>Homme</a:t>
            </a:r>
            <a:r>
              <a:rPr lang="de-DE" dirty="0"/>
              <a:t> Richard / </a:t>
            </a:r>
            <a:r>
              <a:rPr lang="de-DE" dirty="0" err="1"/>
              <a:t>with</a:t>
            </a:r>
            <a:r>
              <a:rPr lang="de-DE" dirty="0"/>
              <a:t> </a:t>
            </a:r>
            <a:r>
              <a:rPr lang="de-DE" dirty="0" err="1"/>
              <a:t>introduction</a:t>
            </a:r>
            <a:r>
              <a:rPr lang="de-DE" dirty="0"/>
              <a:t> </a:t>
            </a:r>
            <a:r>
              <a:rPr lang="de-DE" dirty="0" err="1"/>
              <a:t>by</a:t>
            </a:r>
            <a:r>
              <a:rPr lang="de-DE" dirty="0"/>
              <a:t> Louis F. </a:t>
            </a:r>
            <a:r>
              <a:rPr lang="de-DE" dirty="0" err="1"/>
              <a:t>Middlebrook</a:t>
            </a:r>
            <a:r>
              <a:rPr lang="de-DE" dirty="0"/>
              <a:t>“ </a:t>
            </a:r>
            <a:endParaRPr lang="de-DE" dirty="0" smtClean="0"/>
          </a:p>
          <a:p>
            <a:pPr marL="0" indent="0">
              <a:buNone/>
            </a:pPr>
            <a:endParaRPr lang="de-DE" dirty="0"/>
          </a:p>
          <a:p>
            <a:pPr marL="0" indent="0">
              <a:buNone/>
            </a:pPr>
            <a:r>
              <a:rPr lang="de-DE" dirty="0"/>
              <a:t>Normierter Sucheinstieg für den geistigen Schöpfer: </a:t>
            </a:r>
          </a:p>
          <a:p>
            <a:pPr marL="0" indent="0">
              <a:buNone/>
            </a:pPr>
            <a:r>
              <a:rPr lang="de-DE" b="1" dirty="0" smtClean="0">
                <a:solidFill>
                  <a:srgbClr val="800000"/>
                </a:solidFill>
              </a:rPr>
              <a:t>110 $k </a:t>
            </a:r>
            <a:r>
              <a:rPr lang="de-DE" dirty="0" smtClean="0"/>
              <a:t>Bon </a:t>
            </a:r>
            <a:r>
              <a:rPr lang="de-DE" dirty="0" err="1"/>
              <a:t>Homme</a:t>
            </a:r>
            <a:r>
              <a:rPr lang="de-DE" dirty="0"/>
              <a:t> Richard </a:t>
            </a:r>
            <a:r>
              <a:rPr lang="de-DE" b="1" dirty="0" smtClean="0">
                <a:solidFill>
                  <a:srgbClr val="800000"/>
                </a:solidFill>
              </a:rPr>
              <a:t>$h </a:t>
            </a:r>
            <a:r>
              <a:rPr lang="de-DE" dirty="0" smtClean="0"/>
              <a:t>Körperschaft</a:t>
            </a:r>
            <a:endParaRPr lang="de-DE" dirty="0"/>
          </a:p>
          <a:p>
            <a:pPr marL="0" indent="0">
              <a:buNone/>
            </a:pPr>
            <a:endParaRPr lang="de-DE" dirty="0" smtClean="0"/>
          </a:p>
          <a:p>
            <a:pPr marL="0" indent="0">
              <a:buNone/>
            </a:pPr>
            <a:r>
              <a:rPr lang="de-DE" dirty="0" smtClean="0"/>
              <a:t>… und das </a:t>
            </a:r>
            <a:r>
              <a:rPr lang="de-DE" dirty="0"/>
              <a:t>Fahrzeug  als Gegenstand in der </a:t>
            </a:r>
            <a:r>
              <a:rPr lang="de-DE" dirty="0" smtClean="0"/>
              <a:t>Sacherschließung:</a:t>
            </a:r>
          </a:p>
          <a:p>
            <a:pPr marL="0" indent="0">
              <a:buNone/>
            </a:pPr>
            <a:r>
              <a:rPr lang="de-DE" b="1" dirty="0" smtClean="0">
                <a:solidFill>
                  <a:srgbClr val="800000"/>
                </a:solidFill>
              </a:rPr>
              <a:t>150 $s </a:t>
            </a:r>
            <a:r>
              <a:rPr lang="de-DE" dirty="0"/>
              <a:t>Bon </a:t>
            </a:r>
            <a:r>
              <a:rPr lang="de-DE" dirty="0" err="1"/>
              <a:t>Homme</a:t>
            </a:r>
            <a:r>
              <a:rPr lang="de-DE" dirty="0"/>
              <a:t> Richard </a:t>
            </a:r>
            <a:r>
              <a:rPr lang="de-DE" b="1" dirty="0">
                <a:solidFill>
                  <a:srgbClr val="800000"/>
                </a:solidFill>
              </a:rPr>
              <a:t>$h</a:t>
            </a:r>
            <a:r>
              <a:rPr lang="de-DE" dirty="0"/>
              <a:t> </a:t>
            </a:r>
            <a:r>
              <a:rPr lang="de-DE" dirty="0" smtClean="0"/>
              <a:t>Schiff</a:t>
            </a:r>
            <a:endParaRPr lang="de-DE" i="1"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22</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5787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Projekte, Programme </a:t>
            </a:r>
            <a:r>
              <a:rPr lang="de-DE" b="1" dirty="0" err="1" smtClean="0"/>
              <a:t>u.ä.</a:t>
            </a:r>
            <a:endParaRPr lang="de-DE" b="1" dirty="0"/>
          </a:p>
        </p:txBody>
      </p:sp>
      <p:sp>
        <p:nvSpPr>
          <p:cNvPr id="3" name="Inhaltsplatzhalter 2"/>
          <p:cNvSpPr>
            <a:spLocks noGrp="1"/>
          </p:cNvSpPr>
          <p:nvPr>
            <p:ph idx="1"/>
          </p:nvPr>
        </p:nvSpPr>
        <p:spPr/>
        <p:txBody>
          <a:bodyPr/>
          <a:lstStyle/>
          <a:p>
            <a:pPr marL="0" indent="0">
              <a:buNone/>
            </a:pPr>
            <a:r>
              <a:rPr lang="de-DE" dirty="0" smtClean="0">
                <a:solidFill>
                  <a:prstClr val="black"/>
                </a:solidFill>
                <a:sym typeface="Wingdings" pitchFamily="2" charset="2"/>
              </a:rPr>
              <a:t>EICOS</a:t>
            </a:r>
            <a:r>
              <a:rPr lang="de-DE" dirty="0">
                <a:solidFill>
                  <a:prstClr val="black"/>
                </a:solidFill>
                <a:sym typeface="Wingdings" pitchFamily="2" charset="2"/>
              </a:rPr>
              <a:t>: </a:t>
            </a:r>
            <a:r>
              <a:rPr lang="de-DE" dirty="0">
                <a:solidFill>
                  <a:prstClr val="black"/>
                </a:solidFill>
                <a:sym typeface="Wingdings" pitchFamily="2" charset="2"/>
                <a:hlinkClick r:id="rId3"/>
              </a:rPr>
              <a:t>http://www.eicos.mpg.de</a:t>
            </a:r>
            <a:r>
              <a:rPr lang="de-DE" dirty="0" smtClean="0">
                <a:solidFill>
                  <a:prstClr val="black"/>
                </a:solidFill>
                <a:sym typeface="Wingdings" pitchFamily="2" charset="2"/>
                <a:hlinkClick r:id="rId3"/>
              </a:rPr>
              <a:t>/</a:t>
            </a:r>
            <a:endParaRPr lang="de-DE" dirty="0" smtClean="0">
              <a:solidFill>
                <a:prstClr val="black"/>
              </a:solidFill>
              <a:sym typeface="Wingdings" pitchFamily="2" charset="2"/>
            </a:endParaRPr>
          </a:p>
          <a:p>
            <a:pPr marL="0" indent="0">
              <a:buNone/>
            </a:pPr>
            <a:r>
              <a:rPr lang="de-DE" i="1" dirty="0" smtClean="0">
                <a:solidFill>
                  <a:prstClr val="black"/>
                </a:solidFill>
                <a:sym typeface="Wingdings" pitchFamily="2" charset="2"/>
              </a:rPr>
              <a:t>Ein </a:t>
            </a:r>
            <a:r>
              <a:rPr lang="de-DE" i="1" dirty="0">
                <a:solidFill>
                  <a:prstClr val="black"/>
                </a:solidFill>
                <a:sym typeface="Wingdings" pitchFamily="2" charset="2"/>
              </a:rPr>
              <a:t>Förderprogramm der EU</a:t>
            </a:r>
          </a:p>
          <a:p>
            <a:pPr>
              <a:buFont typeface="Wingdings"/>
              <a:buChar char="à"/>
            </a:pPr>
            <a:r>
              <a:rPr lang="de-DE" dirty="0" smtClean="0">
                <a:solidFill>
                  <a:prstClr val="black"/>
                </a:solidFill>
                <a:sym typeface="Wingdings" pitchFamily="2" charset="2"/>
              </a:rPr>
              <a:t>EICOS </a:t>
            </a:r>
            <a:r>
              <a:rPr lang="de-DE" dirty="0">
                <a:solidFill>
                  <a:prstClr val="black"/>
                </a:solidFill>
                <a:sym typeface="Wingdings" pitchFamily="2" charset="2"/>
              </a:rPr>
              <a:t/>
            </a:r>
            <a:br>
              <a:rPr lang="de-DE" dirty="0">
                <a:solidFill>
                  <a:prstClr val="black"/>
                </a:solidFill>
                <a:sym typeface="Wingdings" pitchFamily="2" charset="2"/>
              </a:rPr>
            </a:br>
            <a:r>
              <a:rPr lang="de-DE" i="1" dirty="0">
                <a:solidFill>
                  <a:prstClr val="black"/>
                </a:solidFill>
                <a:sym typeface="Wingdings" pitchFamily="2" charset="2"/>
              </a:rPr>
              <a:t>(in der GND bereits vorhanden, aber als Sachbegriff; muss als Körperschaft neu erfasst und der vorhandene Datensatz umgelenkt werden</a:t>
            </a:r>
            <a:r>
              <a:rPr lang="de-DE" i="1" dirty="0" smtClean="0">
                <a:solidFill>
                  <a:prstClr val="black"/>
                </a:solidFill>
                <a:sym typeface="Wingdings" pitchFamily="2" charset="2"/>
              </a:rPr>
              <a:t>)</a:t>
            </a:r>
          </a:p>
          <a:p>
            <a:pPr marL="0" indent="0">
              <a:buNone/>
            </a:pPr>
            <a:endParaRPr lang="de-DE" i="1" dirty="0" smtClean="0">
              <a:solidFill>
                <a:prstClr val="black"/>
              </a:solidFill>
              <a:sym typeface="Wingdings" pitchFamily="2" charset="2"/>
            </a:endParaRPr>
          </a:p>
          <a:p>
            <a:pPr marL="0" indent="0">
              <a:buNone/>
            </a:pPr>
            <a:r>
              <a:rPr lang="de-DE" dirty="0"/>
              <a:t>Projekt </a:t>
            </a:r>
            <a:r>
              <a:rPr lang="de-DE" dirty="0" err="1"/>
              <a:t>Dariah</a:t>
            </a:r>
            <a:r>
              <a:rPr lang="de-DE" dirty="0"/>
              <a:t>-DE: </a:t>
            </a:r>
            <a:r>
              <a:rPr lang="de-DE" dirty="0">
                <a:hlinkClick r:id="rId4"/>
              </a:rPr>
              <a:t>https://de.dariah.eu/</a:t>
            </a:r>
            <a:endParaRPr lang="de-DE" dirty="0"/>
          </a:p>
          <a:p>
            <a:pPr marL="0" indent="0">
              <a:buNone/>
            </a:pPr>
            <a:r>
              <a:rPr lang="en-US" dirty="0">
                <a:solidFill>
                  <a:prstClr val="black"/>
                </a:solidFill>
                <a:sym typeface="Wingdings" pitchFamily="2" charset="2"/>
              </a:rPr>
              <a:t> </a:t>
            </a:r>
            <a:r>
              <a:rPr lang="en-US" dirty="0" err="1">
                <a:solidFill>
                  <a:prstClr val="black"/>
                </a:solidFill>
                <a:sym typeface="Wingdings" pitchFamily="2" charset="2"/>
              </a:rPr>
              <a:t>Dariah</a:t>
            </a:r>
            <a:r>
              <a:rPr lang="en-US" dirty="0">
                <a:solidFill>
                  <a:prstClr val="black"/>
                </a:solidFill>
                <a:sym typeface="Wingdings" pitchFamily="2" charset="2"/>
              </a:rPr>
              <a:t>-DE</a:t>
            </a:r>
            <a:endParaRPr lang="de-DE" i="1" dirty="0">
              <a:solidFill>
                <a:prstClr val="black"/>
              </a:solidFill>
              <a:sym typeface="Wingdings" pitchFamily="2" charset="2"/>
            </a:endParaRP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23</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9619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Beispiele: Projekte, Programme </a:t>
            </a:r>
            <a:r>
              <a:rPr lang="de-DE" b="1" dirty="0" err="1"/>
              <a:t>u.ä.</a:t>
            </a:r>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24</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80" t="11880" r="4559" b="39972"/>
          <a:stretch/>
        </p:blipFill>
        <p:spPr bwMode="auto">
          <a:xfrm>
            <a:off x="611560" y="836713"/>
            <a:ext cx="8064896" cy="510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478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Änderungen bei Konferenzen: neue Konferenz-Entitäten nach RDA</a:t>
            </a:r>
            <a:endParaRPr lang="de-DE" b="1" dirty="0"/>
          </a:p>
        </p:txBody>
      </p:sp>
      <p:sp>
        <p:nvSpPr>
          <p:cNvPr id="3" name="Inhaltsplatzhalter 2"/>
          <p:cNvSpPr>
            <a:spLocks noGrp="1"/>
          </p:cNvSpPr>
          <p:nvPr>
            <p:ph idx="1"/>
          </p:nvPr>
        </p:nvSpPr>
        <p:spPr>
          <a:xfrm>
            <a:off x="503238" y="1700808"/>
            <a:ext cx="8132762" cy="4247555"/>
          </a:xfrm>
        </p:spPr>
        <p:txBody>
          <a:bodyPr/>
          <a:lstStyle/>
          <a:p>
            <a:r>
              <a:rPr lang="de-DE" dirty="0" smtClean="0"/>
              <a:t>Expeditionen (neu für FE)</a:t>
            </a:r>
            <a:endParaRPr lang="de-DE" dirty="0"/>
          </a:p>
          <a:p>
            <a:r>
              <a:rPr lang="de-DE" dirty="0" smtClean="0"/>
              <a:t>Konferenzen ohne </a:t>
            </a:r>
            <a:r>
              <a:rPr lang="de-DE" dirty="0"/>
              <a:t>Konferenzbegriff (neu für FE)</a:t>
            </a:r>
          </a:p>
          <a:p>
            <a:r>
              <a:rPr lang="de-DE" dirty="0"/>
              <a:t>Konferenzen, deren Namen nur aus Veranstalter und Konferenzbegriff </a:t>
            </a:r>
            <a:r>
              <a:rPr lang="de-DE" dirty="0" smtClean="0"/>
              <a:t>besteht </a:t>
            </a:r>
            <a:r>
              <a:rPr lang="de-DE" dirty="0"/>
              <a:t>(neu für FE)</a:t>
            </a:r>
          </a:p>
          <a:p>
            <a:r>
              <a:rPr lang="de-DE" dirty="0"/>
              <a:t>untergeordnete Konferenzen (neu für </a:t>
            </a:r>
            <a:r>
              <a:rPr lang="de-DE" dirty="0" smtClean="0"/>
              <a:t>FE) (vgl. RDA </a:t>
            </a:r>
            <a:r>
              <a:rPr lang="de-DE" dirty="0"/>
              <a:t>11.2.2.14.3 und </a:t>
            </a:r>
            <a:r>
              <a:rPr lang="de-DE" dirty="0" smtClean="0"/>
              <a:t>11.2.2.14.6</a:t>
            </a:r>
            <a:r>
              <a:rPr lang="de-DE" dirty="0"/>
              <a:t>)</a:t>
            </a:r>
            <a:endParaRPr lang="de-DE" dirty="0" smtClean="0"/>
          </a:p>
          <a:p>
            <a:r>
              <a:rPr lang="de-DE" dirty="0" smtClean="0"/>
              <a:t>Konferenzfolgen </a:t>
            </a:r>
            <a:r>
              <a:rPr lang="de-DE" dirty="0"/>
              <a:t>(neu für FE) (vgl. RDA 11.13.1.8.2)</a:t>
            </a:r>
          </a:p>
          <a:p>
            <a:r>
              <a:rPr lang="de-DE" dirty="0" smtClean="0"/>
              <a:t>Legislaturperioden (vgl. RDA 11.2.2.19.3)</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25</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40710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3238" y="2060848"/>
            <a:ext cx="8132762" cy="3887515"/>
          </a:xfrm>
        </p:spPr>
        <p:txBody>
          <a:bodyPr/>
          <a:lstStyle/>
          <a:p>
            <a:pPr marL="0" lvl="0" indent="0" algn="ctr">
              <a:buNone/>
            </a:pPr>
            <a:r>
              <a:rPr lang="de-DE" b="1" dirty="0" smtClean="0">
                <a:solidFill>
                  <a:prstClr val="black"/>
                </a:solidFill>
              </a:rPr>
              <a:t>ACHTUNG: </a:t>
            </a:r>
            <a:r>
              <a:rPr lang="de-DE" dirty="0" smtClean="0">
                <a:solidFill>
                  <a:prstClr val="black"/>
                </a:solidFill>
              </a:rPr>
              <a:t>Für Einzelausstellungen werden in der Formalerschließung keine Normdatensätze mehr angelegt!</a:t>
            </a:r>
          </a:p>
          <a:p>
            <a:pPr marL="0" lvl="0" indent="0">
              <a:buNone/>
            </a:pPr>
            <a:endParaRPr lang="de-DE" dirty="0">
              <a:solidFill>
                <a:prstClr val="black"/>
              </a:solidFill>
            </a:endParaRPr>
          </a:p>
          <a:p>
            <a:pPr marL="0" lvl="0" indent="0">
              <a:buNone/>
            </a:pPr>
            <a:endParaRPr lang="de-DE" dirty="0">
              <a:solidFill>
                <a:prstClr val="black"/>
              </a:solidFill>
            </a:endParaRPr>
          </a:p>
          <a:p>
            <a:pPr marL="0" lvl="0" indent="0">
              <a:buNone/>
            </a:pPr>
            <a:endParaRPr lang="de-DE" dirty="0">
              <a:solidFill>
                <a:prstClr val="black"/>
              </a:solidFill>
            </a:endParaRPr>
          </a:p>
          <a:p>
            <a:pPr marL="0" lvl="0" indent="0">
              <a:buNone/>
            </a:pPr>
            <a:r>
              <a:rPr lang="it-IT" dirty="0" smtClean="0">
                <a:solidFill>
                  <a:prstClr val="black"/>
                </a:solidFill>
              </a:rPr>
              <a:t>In der Sacherschließung werden Einzelausstellungen weiterhin als Normdatensatz angelegt, </a:t>
            </a:r>
            <a:r>
              <a:rPr lang="it-IT" dirty="0">
                <a:solidFill>
                  <a:prstClr val="black"/>
                </a:solidFill>
              </a:rPr>
              <a:t>wenn </a:t>
            </a:r>
            <a:r>
              <a:rPr lang="it-IT" dirty="0" smtClean="0">
                <a:solidFill>
                  <a:prstClr val="black"/>
                </a:solidFill>
              </a:rPr>
              <a:t>sie als </a:t>
            </a:r>
            <a:r>
              <a:rPr lang="it-IT" dirty="0">
                <a:solidFill>
                  <a:prstClr val="black"/>
                </a:solidFill>
              </a:rPr>
              <a:t>Thema </a:t>
            </a:r>
            <a:r>
              <a:rPr lang="it-IT" dirty="0" smtClean="0">
                <a:solidFill>
                  <a:prstClr val="black"/>
                </a:solidFill>
              </a:rPr>
              <a:t>benötigt werden.</a:t>
            </a:r>
            <a:endParaRPr lang="de-DE" b="1" dirty="0">
              <a:solidFill>
                <a:prstClr val="black"/>
              </a:solidFill>
            </a:endParaRPr>
          </a:p>
          <a:p>
            <a:endParaRPr lang="de-DE" dirty="0"/>
          </a:p>
        </p:txBody>
      </p:sp>
      <p:sp>
        <p:nvSpPr>
          <p:cNvPr id="2" name="Titel 1"/>
          <p:cNvSpPr>
            <a:spLocks noGrp="1"/>
          </p:cNvSpPr>
          <p:nvPr>
            <p:ph type="title"/>
          </p:nvPr>
        </p:nvSpPr>
        <p:spPr/>
        <p:txBody>
          <a:bodyPr/>
          <a:lstStyle/>
          <a:p>
            <a:r>
              <a:rPr lang="de-DE" b="1" dirty="0"/>
              <a:t>Änderungen bei Konferenzen: neue Konferenz-Entitäten nach RDA</a:t>
            </a: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26</a:t>
            </a:fld>
            <a:endParaRPr lang="de-DE" altLang="de-DE" dirty="0"/>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0632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Expeditionen </a:t>
            </a:r>
            <a:r>
              <a:rPr lang="de-DE" b="1" dirty="0"/>
              <a:t>als Konferenzen</a:t>
            </a:r>
          </a:p>
        </p:txBody>
      </p:sp>
      <p:sp>
        <p:nvSpPr>
          <p:cNvPr id="3" name="Inhaltsplatzhalter 2"/>
          <p:cNvSpPr>
            <a:spLocks noGrp="1"/>
          </p:cNvSpPr>
          <p:nvPr>
            <p:ph idx="1"/>
          </p:nvPr>
        </p:nvSpPr>
        <p:spPr>
          <a:xfrm>
            <a:off x="611560" y="1340768"/>
            <a:ext cx="7861880" cy="4651565"/>
          </a:xfrm>
        </p:spPr>
        <p:txBody>
          <a:bodyPr/>
          <a:lstStyle/>
          <a:p>
            <a:pPr>
              <a:buNone/>
            </a:pPr>
            <a:r>
              <a:rPr lang="pt-BR" dirty="0"/>
              <a:t>British Antarctic Terra Nova </a:t>
            </a:r>
            <a:r>
              <a:rPr lang="pt-BR" dirty="0" smtClean="0"/>
              <a:t>Expedition (1910-1913)</a:t>
            </a:r>
          </a:p>
          <a:p>
            <a:pPr>
              <a:buNone/>
            </a:pPr>
            <a:r>
              <a:rPr lang="pt-BR" b="1" dirty="0" smtClean="0">
                <a:solidFill>
                  <a:srgbClr val="800000"/>
                </a:solidFill>
              </a:rPr>
              <a:t>111 $e</a:t>
            </a:r>
            <a:r>
              <a:rPr lang="pt-BR" dirty="0" smtClean="0"/>
              <a:t> </a:t>
            </a:r>
            <a:r>
              <a:rPr lang="pt-BR" dirty="0"/>
              <a:t>British Antarctic Terra Nova </a:t>
            </a:r>
            <a:r>
              <a:rPr lang="pt-BR" dirty="0" smtClean="0"/>
              <a:t>Expedition </a:t>
            </a:r>
            <a:br>
              <a:rPr lang="pt-BR" dirty="0" smtClean="0"/>
            </a:br>
            <a:r>
              <a:rPr lang="pt-BR" dirty="0" smtClean="0"/>
              <a:t>	</a:t>
            </a:r>
            <a:r>
              <a:rPr lang="pt-BR" b="1" dirty="0" smtClean="0">
                <a:solidFill>
                  <a:srgbClr val="800000"/>
                </a:solidFill>
              </a:rPr>
              <a:t>$d </a:t>
            </a:r>
            <a:r>
              <a:rPr lang="pt-BR" dirty="0" smtClean="0"/>
              <a:t>1910-1913</a:t>
            </a:r>
            <a:endParaRPr lang="pt-BR" dirty="0"/>
          </a:p>
          <a:p>
            <a:pPr>
              <a:buNone/>
            </a:pPr>
            <a:endParaRPr lang="pt-BR" dirty="0" smtClean="0"/>
          </a:p>
          <a:p>
            <a:pPr>
              <a:buNone/>
            </a:pPr>
            <a:r>
              <a:rPr lang="pt-BR" dirty="0" smtClean="0"/>
              <a:t>Sowjetische </a:t>
            </a:r>
            <a:r>
              <a:rPr lang="pt-BR" dirty="0"/>
              <a:t>Antarktisexpedition (7. : 1962)</a:t>
            </a:r>
          </a:p>
          <a:p>
            <a:pPr>
              <a:buNone/>
            </a:pPr>
            <a:r>
              <a:rPr lang="pt-BR" b="1" dirty="0" smtClean="0">
                <a:solidFill>
                  <a:srgbClr val="800000"/>
                </a:solidFill>
              </a:rPr>
              <a:t>111 $e</a:t>
            </a:r>
            <a:r>
              <a:rPr lang="pt-BR" dirty="0" smtClean="0"/>
              <a:t> </a:t>
            </a:r>
            <a:r>
              <a:rPr lang="pt-BR" dirty="0"/>
              <a:t>Sowjetische Antarktisexpedition </a:t>
            </a:r>
            <a:r>
              <a:rPr lang="pt-BR" b="1" dirty="0" smtClean="0">
                <a:solidFill>
                  <a:srgbClr val="800000"/>
                </a:solidFill>
              </a:rPr>
              <a:t>$n</a:t>
            </a:r>
            <a:r>
              <a:rPr lang="pt-BR" dirty="0" smtClean="0"/>
              <a:t> 7. </a:t>
            </a:r>
            <a:r>
              <a:rPr lang="pt-BR" b="1" dirty="0" smtClean="0">
                <a:solidFill>
                  <a:srgbClr val="800000"/>
                </a:solidFill>
              </a:rPr>
              <a:t>$d</a:t>
            </a:r>
            <a:r>
              <a:rPr lang="pt-BR" dirty="0" smtClean="0"/>
              <a:t> 1962</a:t>
            </a:r>
          </a:p>
          <a:p>
            <a:pPr>
              <a:buNone/>
            </a:pPr>
            <a:endParaRPr lang="pt-BR" dirty="0"/>
          </a:p>
          <a:p>
            <a:pPr>
              <a:buNone/>
            </a:pPr>
            <a:r>
              <a:rPr lang="pt-BR" dirty="0" smtClean="0"/>
              <a:t>Great Barrier Reef Photorespiration Expedition (1973)</a:t>
            </a:r>
          </a:p>
          <a:p>
            <a:pPr>
              <a:buNone/>
            </a:pPr>
            <a:r>
              <a:rPr lang="pt-BR" b="1" dirty="0">
                <a:solidFill>
                  <a:srgbClr val="800000"/>
                </a:solidFill>
              </a:rPr>
              <a:t>111 $</a:t>
            </a:r>
            <a:r>
              <a:rPr lang="pt-BR" b="1" dirty="0" smtClean="0">
                <a:solidFill>
                  <a:srgbClr val="800000"/>
                </a:solidFill>
              </a:rPr>
              <a:t>e </a:t>
            </a:r>
            <a:r>
              <a:rPr lang="pt-BR" dirty="0"/>
              <a:t>Great Barrier Reef Photorespiration </a:t>
            </a:r>
            <a:r>
              <a:rPr lang="pt-BR" dirty="0" smtClean="0"/>
              <a:t>Expedition </a:t>
            </a:r>
            <a:br>
              <a:rPr lang="pt-BR" dirty="0" smtClean="0"/>
            </a:br>
            <a:r>
              <a:rPr lang="pt-BR" dirty="0" smtClean="0"/>
              <a:t>	</a:t>
            </a:r>
            <a:r>
              <a:rPr lang="pt-BR" b="1" dirty="0" smtClean="0">
                <a:solidFill>
                  <a:srgbClr val="800000"/>
                </a:solidFill>
              </a:rPr>
              <a:t>$d</a:t>
            </a:r>
            <a:r>
              <a:rPr lang="pt-BR" dirty="0" smtClean="0"/>
              <a:t> 1973  </a:t>
            </a:r>
          </a:p>
          <a:p>
            <a:pPr>
              <a:buNone/>
            </a:pPr>
            <a:endParaRPr lang="pt-BR" dirty="0" smtClean="0"/>
          </a:p>
          <a:p>
            <a:pPr>
              <a:buNone/>
            </a:pPr>
            <a:endParaRPr lang="pt-BR"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27</a:t>
            </a:fld>
            <a:endParaRPr lang="de-DE" altLang="de-DE" dirty="0"/>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4012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Beispiele: Expeditionen als Konferenzen</a:t>
            </a:r>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28</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79" t="18235" r="54926" b="37530"/>
          <a:stretch/>
        </p:blipFill>
        <p:spPr bwMode="auto">
          <a:xfrm>
            <a:off x="1115616" y="917890"/>
            <a:ext cx="6048672" cy="488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160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Konferenzen </a:t>
            </a:r>
            <a:r>
              <a:rPr lang="de-DE" b="1" dirty="0"/>
              <a:t>ohne Konferenzbegriff </a:t>
            </a:r>
          </a:p>
        </p:txBody>
      </p:sp>
      <p:sp>
        <p:nvSpPr>
          <p:cNvPr id="3" name="Inhaltsplatzhalter 2"/>
          <p:cNvSpPr>
            <a:spLocks noGrp="1"/>
          </p:cNvSpPr>
          <p:nvPr>
            <p:ph idx="1"/>
          </p:nvPr>
        </p:nvSpPr>
        <p:spPr/>
        <p:txBody>
          <a:bodyPr/>
          <a:lstStyle/>
          <a:p>
            <a:pPr>
              <a:buNone/>
            </a:pPr>
            <a:endParaRPr lang="en-US" dirty="0" smtClean="0">
              <a:latin typeface="Verdana" pitchFamily="34" charset="0"/>
              <a:ea typeface="Verdana" pitchFamily="34" charset="0"/>
              <a:cs typeface="Verdana" pitchFamily="34" charset="0"/>
            </a:endParaRPr>
          </a:p>
          <a:p>
            <a:pPr marL="0" indent="0">
              <a:buNone/>
            </a:pPr>
            <a:r>
              <a:rPr lang="en-US" dirty="0" smtClean="0"/>
              <a:t>Cities </a:t>
            </a:r>
            <a:r>
              <a:rPr lang="en-US" dirty="0"/>
              <a:t>and </a:t>
            </a:r>
            <a:r>
              <a:rPr lang="en-US" dirty="0" smtClean="0"/>
              <a:t>gods </a:t>
            </a:r>
            <a:r>
              <a:rPr lang="en-US" dirty="0"/>
              <a:t>– </a:t>
            </a:r>
            <a:r>
              <a:rPr lang="en-US" dirty="0" smtClean="0"/>
              <a:t>interdisciplinary </a:t>
            </a:r>
            <a:r>
              <a:rPr lang="en-US" dirty="0"/>
              <a:t>p</a:t>
            </a:r>
            <a:r>
              <a:rPr lang="en-US" dirty="0" smtClean="0"/>
              <a:t>erspectives  (</a:t>
            </a:r>
            <a:r>
              <a:rPr lang="en-US" dirty="0" err="1" smtClean="0"/>
              <a:t>Veranstaltung</a:t>
            </a:r>
            <a:r>
              <a:rPr lang="en-US" dirty="0"/>
              <a:t>)(2007 : Durham</a:t>
            </a:r>
            <a:r>
              <a:rPr lang="en-US" dirty="0" smtClean="0"/>
              <a:t>)</a:t>
            </a:r>
          </a:p>
          <a:p>
            <a:pPr marL="0" indent="0">
              <a:buNone/>
            </a:pPr>
            <a:r>
              <a:rPr lang="en-US" b="1" dirty="0" smtClean="0">
                <a:solidFill>
                  <a:srgbClr val="800000"/>
                </a:solidFill>
              </a:rPr>
              <a:t>111 $e </a:t>
            </a:r>
            <a:r>
              <a:rPr lang="en-US" dirty="0"/>
              <a:t>Cities and gods – interdisciplinary </a:t>
            </a:r>
            <a:r>
              <a:rPr lang="en-US" dirty="0" smtClean="0"/>
              <a:t>perspectives </a:t>
            </a:r>
            <a:br>
              <a:rPr lang="en-US" dirty="0" smtClean="0"/>
            </a:br>
            <a:r>
              <a:rPr lang="en-US" b="1" dirty="0" smtClean="0">
                <a:solidFill>
                  <a:srgbClr val="800000"/>
                </a:solidFill>
              </a:rPr>
              <a:t>$h</a:t>
            </a:r>
            <a:r>
              <a:rPr lang="en-US" dirty="0" smtClean="0"/>
              <a:t> </a:t>
            </a:r>
            <a:r>
              <a:rPr lang="en-US" dirty="0" err="1" smtClean="0"/>
              <a:t>Veranstaltung</a:t>
            </a:r>
            <a:r>
              <a:rPr lang="en-US" dirty="0" smtClean="0"/>
              <a:t> </a:t>
            </a:r>
            <a:r>
              <a:rPr lang="en-US" b="1" dirty="0" smtClean="0">
                <a:solidFill>
                  <a:srgbClr val="800000"/>
                </a:solidFill>
              </a:rPr>
              <a:t>$d</a:t>
            </a:r>
            <a:r>
              <a:rPr lang="en-US" dirty="0" smtClean="0"/>
              <a:t> 2007 </a:t>
            </a:r>
            <a:r>
              <a:rPr lang="en-US" b="1" dirty="0" smtClean="0">
                <a:solidFill>
                  <a:srgbClr val="800000"/>
                </a:solidFill>
              </a:rPr>
              <a:t>$c</a:t>
            </a:r>
            <a:r>
              <a:rPr lang="en-US" dirty="0" smtClean="0"/>
              <a:t> Durham </a:t>
            </a:r>
            <a:endParaRPr lang="en-US" dirty="0"/>
          </a:p>
          <a:p>
            <a:pPr marL="0" indent="0">
              <a:buNone/>
            </a:pPr>
            <a:endParaRPr lang="en-US" b="1" dirty="0"/>
          </a:p>
          <a:p>
            <a:pPr marL="0" indent="0">
              <a:buNone/>
            </a:pPr>
            <a:r>
              <a:rPr lang="en-US" dirty="0" err="1" smtClean="0"/>
              <a:t>GardenLife</a:t>
            </a:r>
            <a:r>
              <a:rPr lang="en-US" dirty="0" smtClean="0"/>
              <a:t> </a:t>
            </a:r>
            <a:r>
              <a:rPr lang="en-US" dirty="0"/>
              <a:t>(</a:t>
            </a:r>
            <a:r>
              <a:rPr lang="en-US" dirty="0" err="1"/>
              <a:t>Veranstaltung</a:t>
            </a:r>
            <a:r>
              <a:rPr lang="en-US" dirty="0"/>
              <a:t>)(14. : 2014 : Reutlingen) </a:t>
            </a:r>
            <a:endParaRPr lang="en-US" dirty="0" smtClean="0"/>
          </a:p>
          <a:p>
            <a:pPr marL="0" indent="0">
              <a:buNone/>
            </a:pPr>
            <a:r>
              <a:rPr lang="en-US" b="1" dirty="0" smtClean="0">
                <a:solidFill>
                  <a:srgbClr val="800000"/>
                </a:solidFill>
              </a:rPr>
              <a:t>111 $e </a:t>
            </a:r>
            <a:r>
              <a:rPr lang="en-US" dirty="0" err="1" smtClean="0"/>
              <a:t>GardenLife</a:t>
            </a:r>
            <a:r>
              <a:rPr lang="en-US" dirty="0" smtClean="0"/>
              <a:t> </a:t>
            </a:r>
            <a:r>
              <a:rPr lang="en-US" b="1" dirty="0" smtClean="0">
                <a:solidFill>
                  <a:srgbClr val="800000"/>
                </a:solidFill>
              </a:rPr>
              <a:t>$h</a:t>
            </a:r>
            <a:r>
              <a:rPr lang="en-US" dirty="0" smtClean="0"/>
              <a:t> </a:t>
            </a:r>
            <a:r>
              <a:rPr lang="en-US" dirty="0" err="1" smtClean="0"/>
              <a:t>Veranstaltung</a:t>
            </a:r>
            <a:r>
              <a:rPr lang="en-US" dirty="0" smtClean="0"/>
              <a:t> </a:t>
            </a:r>
            <a:r>
              <a:rPr lang="en-US" b="1" dirty="0" smtClean="0">
                <a:solidFill>
                  <a:srgbClr val="800000"/>
                </a:solidFill>
              </a:rPr>
              <a:t>$n </a:t>
            </a:r>
            <a:r>
              <a:rPr lang="en-US" dirty="0" smtClean="0"/>
              <a:t>14. </a:t>
            </a:r>
            <a:r>
              <a:rPr lang="en-US" b="1" dirty="0" smtClean="0">
                <a:solidFill>
                  <a:srgbClr val="800000"/>
                </a:solidFill>
              </a:rPr>
              <a:t>$d</a:t>
            </a:r>
            <a:r>
              <a:rPr lang="en-US" dirty="0" smtClean="0"/>
              <a:t> 2014 </a:t>
            </a:r>
            <a:r>
              <a:rPr lang="en-US" b="1" dirty="0" smtClean="0">
                <a:solidFill>
                  <a:srgbClr val="800000"/>
                </a:solidFill>
              </a:rPr>
              <a:t>$c</a:t>
            </a:r>
            <a:r>
              <a:rPr lang="en-US" dirty="0" smtClean="0"/>
              <a:t> Reutlingen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29</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8200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800000"/>
                </a:solidFill>
              </a:rPr>
              <a:t>Definition Körperschaften und Konferenzen: RDA 11.0</a:t>
            </a:r>
            <a:endParaRPr lang="de-DE" b="1" dirty="0"/>
          </a:p>
        </p:txBody>
      </p:sp>
      <p:sp>
        <p:nvSpPr>
          <p:cNvPr id="3" name="Inhaltsplatzhalter 2"/>
          <p:cNvSpPr>
            <a:spLocks noGrp="1"/>
          </p:cNvSpPr>
          <p:nvPr>
            <p:ph idx="1"/>
          </p:nvPr>
        </p:nvSpPr>
        <p:spPr/>
        <p:txBody>
          <a:bodyPr/>
          <a:lstStyle/>
          <a:p>
            <a:r>
              <a:rPr lang="de-DE" sz="2500" dirty="0" smtClean="0">
                <a:latin typeface="Times New Roman" panose="02020603050405020304" pitchFamily="18" charset="0"/>
                <a:cs typeface="Times New Roman" panose="02020603050405020304" pitchFamily="18" charset="0"/>
              </a:rPr>
              <a:t>„Typische Beispiele für Körperschaften sind Verbände, Institutionen, Firmen, gemeinnützige Unternehmen, Gebietskörperschaften, staatliche Behörden, Projekte und Programme, religiöse Gruppen, lokale Kirchengemeinden, die durch den Namen der Kirche identifiziert werden, und Konferenzen</a:t>
            </a:r>
            <a:r>
              <a:rPr lang="de-DE" sz="2500" dirty="0" smtClean="0"/>
              <a:t>. </a:t>
            </a:r>
          </a:p>
          <a:p>
            <a:r>
              <a:rPr lang="de-DE" sz="2500" dirty="0" smtClean="0"/>
              <a:t>Ad-hoc-Ereignisse (z. B. Sportwettkämpfe, Ausstellungen, Expeditionen, Messen und Feste) sowie Wasser- und Raumfahrzeuge (z. B. Schiffe und Raumschiffe) werden als Körperschaften betrachtet.“</a:t>
            </a:r>
          </a:p>
          <a:p>
            <a:pPr marL="0" indent="0">
              <a:buNone/>
            </a:pPr>
            <a:endParaRPr lang="de-DE" dirty="0"/>
          </a:p>
        </p:txBody>
      </p:sp>
      <p:sp>
        <p:nvSpPr>
          <p:cNvPr id="4" name="Foliennummernplatzhalter 3"/>
          <p:cNvSpPr>
            <a:spLocks noGrp="1"/>
          </p:cNvSpPr>
          <p:nvPr>
            <p:ph type="sldNum" sz="quarter" idx="10"/>
          </p:nvPr>
        </p:nvSpPr>
        <p:spPr/>
        <p:txBody>
          <a:bodyPr/>
          <a:lstStyle/>
          <a:p>
            <a:pPr algn="ctr">
              <a:defRPr/>
            </a:pPr>
            <a:fld id="{2CE163F9-3780-49F7-91B7-76C5ED5B1C52}" type="slidenum">
              <a:rPr lang="de-DE" altLang="de-DE" smtClean="0"/>
              <a:pPr algn="ctr">
                <a:defRPr/>
              </a:pPr>
              <a:t>3</a:t>
            </a:fld>
            <a:endParaRPr lang="de-DE" altLang="de-DE" dirty="0"/>
          </a:p>
        </p:txBody>
      </p:sp>
      <p:sp>
        <p:nvSpPr>
          <p:cNvPr id="5" name="Fußzeilenplatzhalter 4"/>
          <p:cNvSpPr>
            <a:spLocks noGrp="1"/>
          </p:cNvSpPr>
          <p:nvPr>
            <p:ph type="ftr" sz="quarter" idx="3"/>
          </p:nvPr>
        </p:nvSpPr>
        <p:spPr/>
        <p:txBody>
          <a:bodyPr/>
          <a:lstStyle/>
          <a:p>
            <a:pPr algn="l"/>
            <a:endParaRPr lang="de-DE" dirty="0" smtClean="0"/>
          </a:p>
          <a:p>
            <a:pPr algn="l"/>
            <a:r>
              <a:rPr lang="de-DE" dirty="0" smtClean="0"/>
              <a:t>Modul GND: Körperschaften/Konferenzen  Vollumstieg Februar/März 2016</a:t>
            </a:r>
          </a:p>
          <a:p>
            <a:pPr algn="l"/>
            <a:endParaRPr lang="de-DE" dirty="0" smtClean="0"/>
          </a:p>
          <a:p>
            <a:endParaRPr lang="de-DE" dirty="0"/>
          </a:p>
        </p:txBody>
      </p:sp>
    </p:spTree>
    <p:extLst>
      <p:ext uri="{BB962C8B-B14F-4D97-AF65-F5344CB8AC3E}">
        <p14:creationId xmlns:p14="http://schemas.microsoft.com/office/powerpoint/2010/main" val="35803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Beispiele: Konferenzen ohne Konferenzbegriff </a:t>
            </a:r>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30</a:t>
            </a:fld>
            <a:endParaRPr lang="de-DE" altLang="de-DE"/>
          </a:p>
        </p:txBody>
      </p:sp>
      <p:sp>
        <p:nvSpPr>
          <p:cNvPr id="5" name="Fußzeilenplatzhalter 4"/>
          <p:cNvSpPr>
            <a:spLocks noGrp="1"/>
          </p:cNvSpPr>
          <p:nvPr>
            <p:ph type="ftr" sz="quarter" idx="3"/>
          </p:nvPr>
        </p:nvSpPr>
        <p:spPr/>
        <p:txBody>
          <a:bodyPr/>
          <a:lstStyle/>
          <a:p>
            <a:pPr algn="l"/>
            <a:endParaRPr lang="de-DE" smtClean="0"/>
          </a:p>
          <a:p>
            <a:pPr algn="l"/>
            <a:r>
              <a:rPr lang="de-DE" smtClean="0"/>
              <a:t>Modul GND: Körperschaften/Konferenzen  Vollumstieg Februar/März 2016</a:t>
            </a:r>
          </a:p>
          <a:p>
            <a:pPr algn="l"/>
            <a:endParaRPr lang="de-DE" smtClean="0"/>
          </a:p>
          <a:p>
            <a:endParaRPr lang="de-DE"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050" t="18410" r="45754" b="35648"/>
          <a:stretch/>
        </p:blipFill>
        <p:spPr bwMode="auto">
          <a:xfrm>
            <a:off x="895081" y="980729"/>
            <a:ext cx="6701255" cy="490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422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Konferenzname </a:t>
            </a:r>
            <a:r>
              <a:rPr lang="de-DE" b="1" dirty="0"/>
              <a:t>nur Veranstalter und Konferenzbegriff</a:t>
            </a:r>
          </a:p>
        </p:txBody>
      </p:sp>
      <p:sp>
        <p:nvSpPr>
          <p:cNvPr id="3" name="Inhaltsplatzhalter 2"/>
          <p:cNvSpPr>
            <a:spLocks noGrp="1"/>
          </p:cNvSpPr>
          <p:nvPr>
            <p:ph idx="1"/>
          </p:nvPr>
        </p:nvSpPr>
        <p:spPr>
          <a:xfrm>
            <a:off x="503238" y="1268760"/>
            <a:ext cx="8132762" cy="4679603"/>
          </a:xfrm>
        </p:spPr>
        <p:txBody>
          <a:bodyPr/>
          <a:lstStyle/>
          <a:p>
            <a:pPr>
              <a:buNone/>
            </a:pPr>
            <a:endParaRPr lang="en-US" dirty="0" smtClean="0"/>
          </a:p>
          <a:p>
            <a:pPr marL="0" indent="17463">
              <a:buNone/>
            </a:pPr>
            <a:r>
              <a:rPr lang="en-US" b="1" dirty="0" err="1" smtClean="0"/>
              <a:t>Vorlage</a:t>
            </a:r>
            <a:r>
              <a:rPr lang="en-US" b="1" dirty="0" smtClean="0"/>
              <a:t>:</a:t>
            </a:r>
            <a:r>
              <a:rPr lang="en-US" dirty="0" smtClean="0"/>
              <a:t> Annual </a:t>
            </a:r>
            <a:r>
              <a:rPr lang="en-US" dirty="0"/>
              <a:t>Meeting of the International Whaling Commission</a:t>
            </a:r>
          </a:p>
          <a:p>
            <a:pPr marL="0" indent="0">
              <a:buNone/>
            </a:pPr>
            <a:r>
              <a:rPr lang="en-US" b="1" dirty="0" smtClean="0">
                <a:solidFill>
                  <a:srgbClr val="800000"/>
                </a:solidFill>
                <a:sym typeface="Wingdings" pitchFamily="2" charset="2"/>
              </a:rPr>
              <a:t>111 $e </a:t>
            </a:r>
            <a:r>
              <a:rPr lang="en-US" dirty="0" smtClean="0">
                <a:sym typeface="Wingdings" pitchFamily="2" charset="2"/>
              </a:rPr>
              <a:t>International </a:t>
            </a:r>
            <a:r>
              <a:rPr lang="en-US" dirty="0">
                <a:sym typeface="Wingdings" pitchFamily="2" charset="2"/>
              </a:rPr>
              <a:t>Whaling </a:t>
            </a:r>
            <a:r>
              <a:rPr lang="en-US" dirty="0" smtClean="0">
                <a:sym typeface="Wingdings" pitchFamily="2" charset="2"/>
              </a:rPr>
              <a:t>Commission </a:t>
            </a:r>
            <a:r>
              <a:rPr lang="en-US" b="1" dirty="0" smtClean="0">
                <a:solidFill>
                  <a:srgbClr val="800000"/>
                </a:solidFill>
                <a:sym typeface="Wingdings" pitchFamily="2" charset="2"/>
              </a:rPr>
              <a:t>$b</a:t>
            </a:r>
            <a:r>
              <a:rPr lang="en-US" dirty="0" smtClean="0">
                <a:sym typeface="Wingdings" pitchFamily="2" charset="2"/>
              </a:rPr>
              <a:t> Annual </a:t>
            </a:r>
            <a:r>
              <a:rPr lang="en-US" dirty="0">
                <a:sym typeface="Wingdings" pitchFamily="2" charset="2"/>
              </a:rPr>
              <a:t>Meeting</a:t>
            </a:r>
            <a:endParaRPr lang="de-DE" dirty="0"/>
          </a:p>
          <a:p>
            <a:pPr>
              <a:buNone/>
            </a:pPr>
            <a:endParaRPr lang="de-DE" dirty="0"/>
          </a:p>
          <a:p>
            <a:pPr>
              <a:buNone/>
            </a:pPr>
            <a:r>
              <a:rPr lang="de-DE" b="1" dirty="0" smtClean="0"/>
              <a:t>Vorlage:</a:t>
            </a:r>
            <a:r>
              <a:rPr lang="de-DE" dirty="0" smtClean="0"/>
              <a:t> Jahrestagung </a:t>
            </a:r>
            <a:r>
              <a:rPr lang="de-DE" dirty="0"/>
              <a:t>der Arbeitsgruppe Europäisches </a:t>
            </a:r>
            <a:r>
              <a:rPr lang="de-DE" dirty="0" smtClean="0"/>
              <a:t>und</a:t>
            </a:r>
          </a:p>
          <a:p>
            <a:pPr marL="0" indent="0">
              <a:buNone/>
            </a:pPr>
            <a:r>
              <a:rPr lang="de-DE" dirty="0" smtClean="0"/>
              <a:t>Internationales </a:t>
            </a:r>
            <a:r>
              <a:rPr lang="de-DE" dirty="0"/>
              <a:t>Arbeits- und Sozialrecht (</a:t>
            </a:r>
            <a:r>
              <a:rPr lang="de-DE" dirty="0" smtClean="0"/>
              <a:t>EIAS) </a:t>
            </a:r>
          </a:p>
          <a:p>
            <a:pPr marL="0" indent="0">
              <a:buNone/>
            </a:pPr>
            <a:r>
              <a:rPr lang="de-DE" b="1" dirty="0" smtClean="0">
                <a:solidFill>
                  <a:srgbClr val="800000"/>
                </a:solidFill>
              </a:rPr>
              <a:t>111 $e</a:t>
            </a:r>
            <a:r>
              <a:rPr lang="de-DE" dirty="0" smtClean="0"/>
              <a:t> Deutscher Arbeitsgerichtsverband </a:t>
            </a:r>
            <a:r>
              <a:rPr lang="de-DE" b="1" dirty="0" smtClean="0">
                <a:solidFill>
                  <a:srgbClr val="800000"/>
                </a:solidFill>
              </a:rPr>
              <a:t>$b</a:t>
            </a:r>
            <a:r>
              <a:rPr lang="de-DE" dirty="0" smtClean="0"/>
              <a:t> </a:t>
            </a:r>
            <a:r>
              <a:rPr lang="de-DE" dirty="0"/>
              <a:t>Arbeitsgruppe </a:t>
            </a:r>
            <a:r>
              <a:rPr lang="de-DE" dirty="0" smtClean="0"/>
              <a:t>EIAS </a:t>
            </a:r>
            <a:r>
              <a:rPr lang="de-DE" b="1" dirty="0" smtClean="0">
                <a:solidFill>
                  <a:srgbClr val="800000"/>
                </a:solidFill>
              </a:rPr>
              <a:t>$b</a:t>
            </a:r>
            <a:r>
              <a:rPr lang="de-DE" dirty="0" smtClean="0"/>
              <a:t> Jahrestagung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31</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9778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Untergeordnete </a:t>
            </a:r>
            <a:r>
              <a:rPr lang="de-DE" b="1" dirty="0" smtClean="0"/>
              <a:t>Konferenzen: </a:t>
            </a:r>
            <a:r>
              <a:rPr lang="de-DE" b="1" dirty="0"/>
              <a:t>Erläuterung zu RDA 11.2.2.14.6</a:t>
            </a:r>
          </a:p>
        </p:txBody>
      </p:sp>
      <p:sp>
        <p:nvSpPr>
          <p:cNvPr id="3" name="Inhaltsplatzhalter 2"/>
          <p:cNvSpPr>
            <a:spLocks noGrp="1"/>
          </p:cNvSpPr>
          <p:nvPr>
            <p:ph idx="1"/>
          </p:nvPr>
        </p:nvSpPr>
        <p:spPr>
          <a:xfrm>
            <a:off x="503238" y="1556792"/>
            <a:ext cx="8132762" cy="4391571"/>
          </a:xfrm>
        </p:spPr>
        <p:txBody>
          <a:bodyPr/>
          <a:lstStyle/>
          <a:p>
            <a:pPr marL="0" lvl="0" indent="0">
              <a:buNone/>
            </a:pPr>
            <a:r>
              <a:rPr lang="de-DE" i="1" dirty="0">
                <a:solidFill>
                  <a:prstClr val="black"/>
                </a:solidFill>
              </a:rPr>
              <a:t>Erläuterung 2 (geändert, erster Abschnitt ist erweitert):</a:t>
            </a:r>
          </a:p>
          <a:p>
            <a:pPr marL="176213" lvl="0" indent="0">
              <a:buNone/>
            </a:pPr>
            <a:r>
              <a:rPr lang="de-DE" dirty="0">
                <a:solidFill>
                  <a:prstClr val="black"/>
                </a:solidFill>
              </a:rPr>
              <a:t>Ist der </a:t>
            </a:r>
            <a:r>
              <a:rPr lang="de-DE" dirty="0">
                <a:solidFill>
                  <a:srgbClr val="FF0000"/>
                </a:solidFill>
              </a:rPr>
              <a:t>vollständige bevorzugte Name </a:t>
            </a:r>
            <a:r>
              <a:rPr lang="de-DE" dirty="0">
                <a:solidFill>
                  <a:prstClr val="black"/>
                </a:solidFill>
              </a:rPr>
              <a:t>der übergeordneten Körperschaft im Namen der untergeordneten Körperschaft enthalten, erfassen Sie diese unselbstständig.</a:t>
            </a:r>
          </a:p>
          <a:p>
            <a:pPr marL="176213" lvl="0" indent="0">
              <a:buNone/>
            </a:pPr>
            <a:r>
              <a:rPr lang="de-DE" dirty="0"/>
              <a:t>Wenn der Name der übergeordneten Körperschaft </a:t>
            </a:r>
            <a:r>
              <a:rPr lang="de-DE" dirty="0" smtClean="0"/>
              <a:t>mehr </a:t>
            </a:r>
            <a:br>
              <a:rPr lang="de-DE" dirty="0" smtClean="0"/>
            </a:br>
            <a:r>
              <a:rPr lang="de-DE" dirty="0" smtClean="0"/>
              <a:t>als eine </a:t>
            </a:r>
            <a:r>
              <a:rPr lang="de-DE" dirty="0"/>
              <a:t>hierarchische Einheit umfasst, wenden Sie die Anweisung bezüglich des vollständigen Namens </a:t>
            </a:r>
            <a:r>
              <a:rPr lang="de-DE" dirty="0" smtClean="0"/>
              <a:t>nur auf </a:t>
            </a:r>
            <a:br>
              <a:rPr lang="de-DE" dirty="0" smtClean="0"/>
            </a:br>
            <a:r>
              <a:rPr lang="de-DE" dirty="0" smtClean="0"/>
              <a:t>die </a:t>
            </a:r>
            <a:r>
              <a:rPr lang="de-DE" dirty="0"/>
              <a:t>direkt übergeordnete Körperschaft an.</a:t>
            </a: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32</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9614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Untergeordnete Konferenzen: Erläuterung zu RDA 11.2.2.14.6</a:t>
            </a:r>
            <a:endParaRPr lang="de-DE" dirty="0"/>
          </a:p>
        </p:txBody>
      </p:sp>
      <p:sp>
        <p:nvSpPr>
          <p:cNvPr id="3" name="Inhaltsplatzhalter 2"/>
          <p:cNvSpPr>
            <a:spLocks noGrp="1"/>
          </p:cNvSpPr>
          <p:nvPr>
            <p:ph idx="1"/>
          </p:nvPr>
        </p:nvSpPr>
        <p:spPr>
          <a:xfrm>
            <a:off x="503238" y="1340768"/>
            <a:ext cx="8132762" cy="4607595"/>
          </a:xfrm>
        </p:spPr>
        <p:txBody>
          <a:bodyPr/>
          <a:lstStyle/>
          <a:p>
            <a:pPr marL="0" indent="0">
              <a:buNone/>
            </a:pPr>
            <a:r>
              <a:rPr lang="de-DE" i="1" dirty="0">
                <a:solidFill>
                  <a:prstClr val="black"/>
                </a:solidFill>
              </a:rPr>
              <a:t>Erläuterung 2 </a:t>
            </a:r>
            <a:r>
              <a:rPr lang="de-DE" i="1" dirty="0" smtClean="0">
                <a:solidFill>
                  <a:prstClr val="black"/>
                </a:solidFill>
              </a:rPr>
              <a:t>(Fortsetzung):</a:t>
            </a:r>
            <a:endParaRPr lang="de-DE" i="1" dirty="0">
              <a:solidFill>
                <a:prstClr val="black"/>
              </a:solidFill>
            </a:endParaRPr>
          </a:p>
          <a:p>
            <a:pPr marL="176213" lvl="0" indent="0">
              <a:buNone/>
            </a:pPr>
            <a:r>
              <a:rPr lang="de-DE" dirty="0" smtClean="0"/>
              <a:t>Beispiel: </a:t>
            </a:r>
          </a:p>
          <a:p>
            <a:pPr marL="176213" lvl="0" indent="0">
              <a:buNone/>
            </a:pPr>
            <a:r>
              <a:rPr lang="de-DE" dirty="0" smtClean="0"/>
              <a:t>Jahrestagung </a:t>
            </a:r>
            <a:r>
              <a:rPr lang="de-DE" dirty="0"/>
              <a:t>der </a:t>
            </a:r>
            <a:r>
              <a:rPr lang="de-DE" dirty="0" err="1"/>
              <a:t>dvs</a:t>
            </a:r>
            <a:r>
              <a:rPr lang="de-DE" dirty="0"/>
              <a:t>-Sektion Biomechanik vom 13. - 15. März 2013 in </a:t>
            </a:r>
            <a:r>
              <a:rPr lang="de-DE" dirty="0" smtClean="0"/>
              <a:t>Chemnitz</a:t>
            </a:r>
          </a:p>
          <a:p>
            <a:pPr marL="0" lvl="0" indent="0">
              <a:buNone/>
            </a:pPr>
            <a:endParaRPr lang="de-DE" sz="1000" dirty="0"/>
          </a:p>
          <a:p>
            <a:pPr marL="0" lvl="0" indent="0">
              <a:buNone/>
            </a:pPr>
            <a:r>
              <a:rPr lang="de-DE" i="1" dirty="0" smtClean="0"/>
              <a:t>Direkte </a:t>
            </a:r>
            <a:r>
              <a:rPr lang="de-DE" i="1" dirty="0"/>
              <a:t>Überordnung „Sektion Biomechanik“ </a:t>
            </a:r>
            <a:r>
              <a:rPr lang="de-DE" i="1" dirty="0" smtClean="0"/>
              <a:t>ist </a:t>
            </a:r>
            <a:r>
              <a:rPr lang="de-DE" i="1" dirty="0"/>
              <a:t>vollständig im Konferenznamen enthalten </a:t>
            </a:r>
            <a:endParaRPr lang="de-DE" i="1" dirty="0" smtClean="0"/>
          </a:p>
          <a:p>
            <a:pPr marL="0" lvl="0" indent="0">
              <a:buNone/>
            </a:pPr>
            <a:r>
              <a:rPr lang="de-DE" i="1" dirty="0" smtClean="0">
                <a:sym typeface="Wingdings" panose="05000000000000000000" pitchFamily="2" charset="2"/>
              </a:rPr>
              <a:t> unselbstständige Ansetzung</a:t>
            </a:r>
            <a:endParaRPr lang="de-DE" i="1" dirty="0" smtClean="0"/>
          </a:p>
          <a:p>
            <a:pPr marL="0" lvl="0" indent="0">
              <a:buNone/>
            </a:pPr>
            <a:endParaRPr lang="de-DE" sz="1000" i="1" dirty="0" smtClean="0"/>
          </a:p>
          <a:p>
            <a:pPr marL="0" lvl="0" indent="0">
              <a:buNone/>
            </a:pPr>
            <a:r>
              <a:rPr lang="de-DE" b="1" dirty="0" smtClean="0">
                <a:solidFill>
                  <a:srgbClr val="800000"/>
                </a:solidFill>
              </a:rPr>
              <a:t>111 $e</a:t>
            </a:r>
            <a:r>
              <a:rPr lang="de-DE" dirty="0" smtClean="0"/>
              <a:t> Deutsche </a:t>
            </a:r>
            <a:r>
              <a:rPr lang="de-DE" dirty="0"/>
              <a:t>Vereinigung für </a:t>
            </a:r>
            <a:r>
              <a:rPr lang="de-DE" dirty="0" smtClean="0"/>
              <a:t>Sportwissenschaft </a:t>
            </a:r>
            <a:r>
              <a:rPr lang="de-DE" b="1" dirty="0" smtClean="0">
                <a:solidFill>
                  <a:srgbClr val="800000"/>
                </a:solidFill>
              </a:rPr>
              <a:t>$b</a:t>
            </a:r>
            <a:r>
              <a:rPr lang="de-DE" dirty="0" smtClean="0"/>
              <a:t> </a:t>
            </a:r>
            <a:r>
              <a:rPr lang="de-DE" dirty="0"/>
              <a:t>Sektion </a:t>
            </a:r>
            <a:r>
              <a:rPr lang="de-DE" dirty="0" smtClean="0"/>
              <a:t>Biomechanik </a:t>
            </a:r>
            <a:r>
              <a:rPr lang="de-DE" b="1" dirty="0" smtClean="0">
                <a:solidFill>
                  <a:srgbClr val="800000"/>
                </a:solidFill>
              </a:rPr>
              <a:t>$b</a:t>
            </a:r>
            <a:r>
              <a:rPr lang="de-DE" dirty="0" smtClean="0"/>
              <a:t> </a:t>
            </a:r>
            <a:r>
              <a:rPr lang="de-DE" dirty="0"/>
              <a:t>Jahrestagung </a:t>
            </a:r>
            <a:r>
              <a:rPr lang="de-DE" b="1" dirty="0" smtClean="0">
                <a:solidFill>
                  <a:srgbClr val="800000"/>
                </a:solidFill>
              </a:rPr>
              <a:t>$d</a:t>
            </a:r>
            <a:r>
              <a:rPr lang="de-DE" dirty="0" smtClean="0"/>
              <a:t> 2013 </a:t>
            </a:r>
            <a:r>
              <a:rPr lang="de-DE" b="1" dirty="0" smtClean="0">
                <a:solidFill>
                  <a:srgbClr val="800000"/>
                </a:solidFill>
              </a:rPr>
              <a:t>$c</a:t>
            </a:r>
            <a:r>
              <a:rPr lang="de-DE" dirty="0" smtClean="0"/>
              <a:t> Chemnitz</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33</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1852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Konferenzfolgen</a:t>
            </a:r>
            <a:endParaRPr lang="de-DE" dirty="0"/>
          </a:p>
        </p:txBody>
      </p:sp>
      <p:sp>
        <p:nvSpPr>
          <p:cNvPr id="3" name="Inhaltsplatzhalter 2"/>
          <p:cNvSpPr>
            <a:spLocks noGrp="1"/>
          </p:cNvSpPr>
          <p:nvPr>
            <p:ph idx="1"/>
          </p:nvPr>
        </p:nvSpPr>
        <p:spPr>
          <a:xfrm>
            <a:off x="503238" y="1124744"/>
            <a:ext cx="8461250" cy="4823619"/>
          </a:xfrm>
        </p:spPr>
        <p:txBody>
          <a:bodyPr/>
          <a:lstStyle/>
          <a:p>
            <a:pPr marL="0" indent="0">
              <a:buNone/>
            </a:pPr>
            <a:r>
              <a:rPr lang="de-DE" dirty="0" smtClean="0"/>
              <a:t>„</a:t>
            </a:r>
            <a:r>
              <a:rPr lang="de-DE" dirty="0"/>
              <a:t>Wenn der Sucheinstieg eine Reihe von Konferenzen usw. repräsentiert, fügen Sie nicht die Zählung, das Datum oder den Ort der Konferenzen usw. hinzu</a:t>
            </a:r>
            <a:r>
              <a:rPr lang="de-DE" dirty="0" smtClean="0"/>
              <a:t>.“ (RDA 11.13.1.8.2)</a:t>
            </a:r>
          </a:p>
          <a:p>
            <a:pPr>
              <a:buNone/>
            </a:pPr>
            <a:endParaRPr lang="de-DE" dirty="0"/>
          </a:p>
          <a:p>
            <a:pPr indent="-166688">
              <a:buNone/>
            </a:pPr>
            <a:r>
              <a:rPr lang="de-DE" dirty="0" smtClean="0"/>
              <a:t>Guangzhou </a:t>
            </a:r>
            <a:r>
              <a:rPr lang="de-DE" dirty="0" err="1"/>
              <a:t>Triennal</a:t>
            </a:r>
            <a:r>
              <a:rPr lang="de-DE" dirty="0"/>
              <a:t> </a:t>
            </a:r>
          </a:p>
          <a:p>
            <a:pPr>
              <a:buNone/>
            </a:pPr>
            <a:endParaRPr lang="de-DE" dirty="0" smtClean="0"/>
          </a:p>
          <a:p>
            <a:pPr>
              <a:buNone/>
            </a:pPr>
            <a:r>
              <a:rPr lang="de-DE" sz="2400" i="1" dirty="0" smtClean="0"/>
              <a:t>ggf. Ergänzungen bei Gleichnamigkeit oder Verwechslungsgefahr:</a:t>
            </a:r>
            <a:endParaRPr lang="de-DE" sz="2400" i="1" dirty="0"/>
          </a:p>
          <a:p>
            <a:pPr marL="0" lvl="0" indent="176213">
              <a:buNone/>
            </a:pPr>
            <a:r>
              <a:rPr lang="de-DE" dirty="0" err="1"/>
              <a:t>Jornadas</a:t>
            </a:r>
            <a:r>
              <a:rPr lang="de-DE" dirty="0"/>
              <a:t> des </a:t>
            </a:r>
            <a:r>
              <a:rPr lang="de-DE" dirty="0" err="1"/>
              <a:t>Estudios</a:t>
            </a:r>
            <a:r>
              <a:rPr lang="de-DE" dirty="0"/>
              <a:t> </a:t>
            </a:r>
            <a:r>
              <a:rPr lang="de-DE" dirty="0" err="1"/>
              <a:t>Históricos</a:t>
            </a:r>
            <a:r>
              <a:rPr lang="de-DE" b="1" dirty="0"/>
              <a:t> </a:t>
            </a:r>
            <a:r>
              <a:rPr lang="de-DE" dirty="0"/>
              <a:t>(Salamanca)</a:t>
            </a:r>
          </a:p>
          <a:p>
            <a:pPr marL="0" lvl="0" indent="176213">
              <a:buNone/>
            </a:pPr>
            <a:endParaRPr lang="de-DE" sz="800" dirty="0"/>
          </a:p>
          <a:p>
            <a:pPr marL="0" lvl="0" indent="176213">
              <a:buNone/>
            </a:pPr>
            <a:r>
              <a:rPr lang="de-DE" dirty="0" err="1"/>
              <a:t>Jornadas</a:t>
            </a:r>
            <a:r>
              <a:rPr lang="de-DE" dirty="0"/>
              <a:t> des </a:t>
            </a:r>
            <a:r>
              <a:rPr lang="de-DE" dirty="0" err="1"/>
              <a:t>Estudios</a:t>
            </a:r>
            <a:r>
              <a:rPr lang="de-DE" dirty="0"/>
              <a:t> </a:t>
            </a:r>
            <a:r>
              <a:rPr lang="de-DE" dirty="0" err="1"/>
              <a:t>Históricos</a:t>
            </a:r>
            <a:r>
              <a:rPr lang="de-DE" b="1" dirty="0"/>
              <a:t> </a:t>
            </a:r>
            <a:r>
              <a:rPr lang="de-DE" dirty="0"/>
              <a:t>(</a:t>
            </a:r>
            <a:r>
              <a:rPr lang="de-DE" dirty="0" err="1"/>
              <a:t>Universidad</a:t>
            </a:r>
            <a:r>
              <a:rPr lang="de-DE" dirty="0"/>
              <a:t> del </a:t>
            </a:r>
            <a:r>
              <a:rPr lang="de-DE" dirty="0" err="1"/>
              <a:t>País</a:t>
            </a:r>
            <a:r>
              <a:rPr lang="de-DE" dirty="0"/>
              <a:t> Vasco)</a:t>
            </a: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34</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32515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Legislaturperioden</a:t>
            </a:r>
          </a:p>
        </p:txBody>
      </p:sp>
      <p:sp>
        <p:nvSpPr>
          <p:cNvPr id="3" name="Inhaltsplatzhalter 2"/>
          <p:cNvSpPr>
            <a:spLocks noGrp="1"/>
          </p:cNvSpPr>
          <p:nvPr>
            <p:ph idx="1"/>
          </p:nvPr>
        </p:nvSpPr>
        <p:spPr/>
        <p:txBody>
          <a:bodyPr/>
          <a:lstStyle/>
          <a:p>
            <a:pPr>
              <a:buNone/>
            </a:pPr>
            <a:r>
              <a:rPr lang="de-DE" i="1" dirty="0"/>
              <a:t>Erläuterung 2 zu RDA 11.2.2.19.3 ++ </a:t>
            </a:r>
            <a:r>
              <a:rPr lang="de-DE" i="1" dirty="0">
                <a:solidFill>
                  <a:srgbClr val="FF0000"/>
                </a:solidFill>
              </a:rPr>
              <a:t>neu</a:t>
            </a:r>
            <a:r>
              <a:rPr lang="de-DE" i="1" dirty="0"/>
              <a:t> ++</a:t>
            </a:r>
          </a:p>
          <a:p>
            <a:pPr marL="447675" indent="0">
              <a:buNone/>
            </a:pPr>
            <a:r>
              <a:rPr lang="de-DE" dirty="0" smtClean="0"/>
              <a:t>Fortlaufende </a:t>
            </a:r>
            <a:r>
              <a:rPr lang="de-DE" dirty="0"/>
              <a:t>Ressourcen, die sich über mehr als eine Legislaturperiode erstrecken, werden mit den übergeordneten Datensätzen der gesetzgebenden Körperschaften verknüpft, </a:t>
            </a:r>
            <a:r>
              <a:rPr lang="de-DE" dirty="0" smtClean="0"/>
              <a:t>z</a:t>
            </a:r>
            <a:r>
              <a:rPr lang="de-DE" dirty="0"/>
              <a:t>. B. mit </a:t>
            </a:r>
            <a:r>
              <a:rPr lang="de-DE" dirty="0" smtClean="0"/>
              <a:t/>
            </a:r>
            <a:br>
              <a:rPr lang="de-DE" dirty="0" smtClean="0"/>
            </a:br>
            <a:r>
              <a:rPr lang="de-DE" dirty="0" smtClean="0"/>
              <a:t>„</a:t>
            </a:r>
            <a:r>
              <a:rPr lang="de-DE" dirty="0"/>
              <a:t>Deutschland. Deutscher Bundestag“.</a:t>
            </a:r>
          </a:p>
          <a:p>
            <a:pPr>
              <a:buNone/>
            </a:pPr>
            <a:endParaRPr lang="de-DE" dirty="0"/>
          </a:p>
          <a:p>
            <a:pPr marL="447675" indent="0">
              <a:buNone/>
            </a:pPr>
            <a:r>
              <a:rPr lang="de-DE" dirty="0"/>
              <a:t>Die untergeordneten Datensätze für die einzelnen Legislaturperioden werden bei Bedarf nach RDA erfasst. Die Verwendung erfolgt weitgehend im Bereich Monografien.</a:t>
            </a: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35</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4719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Beispiele: Legislaturperioden</a:t>
            </a:r>
            <a:endParaRPr lang="de-DE" b="1" dirty="0"/>
          </a:p>
        </p:txBody>
      </p:sp>
      <p:sp>
        <p:nvSpPr>
          <p:cNvPr id="3" name="Inhaltsplatzhalter 2"/>
          <p:cNvSpPr>
            <a:spLocks noGrp="1"/>
          </p:cNvSpPr>
          <p:nvPr>
            <p:ph idx="1"/>
          </p:nvPr>
        </p:nvSpPr>
        <p:spPr/>
        <p:txBody>
          <a:bodyPr/>
          <a:lstStyle/>
          <a:p>
            <a:pPr marL="0" indent="0">
              <a:buNone/>
            </a:pPr>
            <a:endParaRPr lang="de-DE" dirty="0" smtClean="0"/>
          </a:p>
          <a:p>
            <a:pPr marL="0" indent="0">
              <a:buNone/>
            </a:pPr>
            <a:r>
              <a:rPr lang="de-DE" dirty="0" smtClean="0"/>
              <a:t>USA</a:t>
            </a:r>
            <a:r>
              <a:rPr lang="de-DE" dirty="0"/>
              <a:t>. </a:t>
            </a:r>
            <a:r>
              <a:rPr lang="de-DE" dirty="0" err="1"/>
              <a:t>Congress</a:t>
            </a:r>
            <a:r>
              <a:rPr lang="de-DE" dirty="0"/>
              <a:t> (107. : 2001–2002</a:t>
            </a:r>
            <a:r>
              <a:rPr lang="de-DE" dirty="0" smtClean="0"/>
              <a:t>)</a:t>
            </a:r>
          </a:p>
          <a:p>
            <a:pPr marL="0" indent="0">
              <a:buNone/>
            </a:pPr>
            <a:endParaRPr lang="de-DE" dirty="0"/>
          </a:p>
          <a:p>
            <a:pPr marL="0" indent="0">
              <a:buNone/>
            </a:pPr>
            <a:r>
              <a:rPr lang="de-DE" b="1" dirty="0">
                <a:solidFill>
                  <a:srgbClr val="800000"/>
                </a:solidFill>
              </a:rPr>
              <a:t>111 $e</a:t>
            </a:r>
            <a:r>
              <a:rPr lang="de-DE" dirty="0"/>
              <a:t> USA </a:t>
            </a:r>
            <a:r>
              <a:rPr lang="de-DE" b="1" dirty="0">
                <a:solidFill>
                  <a:srgbClr val="800000"/>
                </a:solidFill>
              </a:rPr>
              <a:t>$b</a:t>
            </a:r>
            <a:r>
              <a:rPr lang="de-DE" dirty="0"/>
              <a:t> </a:t>
            </a:r>
            <a:r>
              <a:rPr lang="de-DE" dirty="0" err="1"/>
              <a:t>Congress</a:t>
            </a:r>
            <a:r>
              <a:rPr lang="de-DE" dirty="0"/>
              <a:t> </a:t>
            </a:r>
            <a:r>
              <a:rPr lang="de-DE" b="1" dirty="0">
                <a:solidFill>
                  <a:srgbClr val="800000"/>
                </a:solidFill>
              </a:rPr>
              <a:t>$n</a:t>
            </a:r>
            <a:r>
              <a:rPr lang="de-DE" dirty="0"/>
              <a:t> 107. </a:t>
            </a:r>
            <a:r>
              <a:rPr lang="de-DE" b="1" dirty="0">
                <a:solidFill>
                  <a:srgbClr val="800000"/>
                </a:solidFill>
              </a:rPr>
              <a:t>$d</a:t>
            </a:r>
            <a:r>
              <a:rPr lang="de-DE" dirty="0"/>
              <a:t> 2001-2002 </a:t>
            </a:r>
          </a:p>
          <a:p>
            <a:pPr marL="0" indent="0">
              <a:buNone/>
            </a:pPr>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36</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6759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CCFF33">
                  <a:shade val="30000"/>
                  <a:satMod val="115000"/>
                </a:srgbClr>
              </a:gs>
              <a:gs pos="50000">
                <a:srgbClr val="CCFF33">
                  <a:shade val="67500"/>
                  <a:satMod val="115000"/>
                </a:srgbClr>
              </a:gs>
              <a:gs pos="100000">
                <a:srgbClr val="CCFF33">
                  <a:shade val="100000"/>
                  <a:satMod val="115000"/>
                </a:srgbClr>
              </a:gs>
            </a:gsLst>
            <a:lin ang="13500000" scaled="1"/>
            <a:tileRect/>
          </a:gradFill>
        </p:spPr>
        <p:txBody>
          <a:bodyPr/>
          <a:lstStyle/>
          <a:p>
            <a:r>
              <a:rPr lang="de-DE" dirty="0"/>
              <a:t>Redaktionsabsprachen</a:t>
            </a:r>
          </a:p>
        </p:txBody>
      </p:sp>
      <p:sp>
        <p:nvSpPr>
          <p:cNvPr id="3" name="Inhaltsplatzhalter 2"/>
          <p:cNvSpPr>
            <a:spLocks noGrp="1"/>
          </p:cNvSpPr>
          <p:nvPr>
            <p:ph idx="1"/>
          </p:nvPr>
        </p:nvSpPr>
        <p:spPr/>
        <p:txBody>
          <a:bodyPr/>
          <a:lstStyle/>
          <a:p>
            <a:pPr marL="0" indent="0">
              <a:buNone/>
            </a:pPr>
            <a:r>
              <a:rPr lang="de-DE" dirty="0"/>
              <a:t>Fall 1: </a:t>
            </a:r>
          </a:p>
          <a:p>
            <a:pPr marL="0" indent="0">
              <a:buNone/>
            </a:pPr>
            <a:r>
              <a:rPr lang="de-DE" dirty="0"/>
              <a:t>Es werden ganz neue Entitäten erfasst </a:t>
            </a:r>
            <a:r>
              <a:rPr lang="de-DE" dirty="0" smtClean="0"/>
              <a:t/>
            </a:r>
            <a:br>
              <a:rPr lang="de-DE" dirty="0" smtClean="0"/>
            </a:br>
            <a:r>
              <a:rPr lang="de-DE" dirty="0" smtClean="0"/>
              <a:t>(</a:t>
            </a:r>
            <a:r>
              <a:rPr lang="de-DE" dirty="0"/>
              <a:t>z.B. </a:t>
            </a:r>
            <a:r>
              <a:rPr lang="de-DE" dirty="0" smtClean="0"/>
              <a:t>Amtsinhaber*innen, </a:t>
            </a:r>
            <a:r>
              <a:rPr lang="de-DE" dirty="0"/>
              <a:t>Schiffe als geistige Schöpfer).</a:t>
            </a:r>
          </a:p>
          <a:p>
            <a:pPr marL="0" indent="0">
              <a:buNone/>
            </a:pPr>
            <a:endParaRPr lang="de-DE" dirty="0"/>
          </a:p>
          <a:p>
            <a:pPr marL="0" indent="0">
              <a:buNone/>
            </a:pPr>
            <a:r>
              <a:rPr lang="de-DE" i="1" dirty="0"/>
              <a:t>Daraus folgt:</a:t>
            </a:r>
          </a:p>
          <a:p>
            <a:pPr marL="0" indent="0">
              <a:buNone/>
            </a:pPr>
            <a:r>
              <a:rPr lang="de-DE" dirty="0"/>
              <a:t>Mit dem Vollumstieg werden die neuen Entitäten erfasst; </a:t>
            </a:r>
            <a:r>
              <a:rPr lang="de-DE" dirty="0">
                <a:solidFill>
                  <a:srgbClr val="FF0000"/>
                </a:solidFill>
              </a:rPr>
              <a:t>rückwirkend werden keine Titel umgehängt</a:t>
            </a:r>
            <a:r>
              <a:rPr lang="de-DE" dirty="0"/>
              <a:t>.</a:t>
            </a: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37</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7205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CCFF33">
                  <a:shade val="30000"/>
                  <a:satMod val="115000"/>
                </a:srgbClr>
              </a:gs>
              <a:gs pos="50000">
                <a:srgbClr val="CCFF33">
                  <a:shade val="67500"/>
                  <a:satMod val="115000"/>
                </a:srgbClr>
              </a:gs>
              <a:gs pos="100000">
                <a:srgbClr val="CCFF33">
                  <a:shade val="100000"/>
                  <a:satMod val="115000"/>
                </a:srgbClr>
              </a:gs>
            </a:gsLst>
            <a:lin ang="13500000" scaled="1"/>
            <a:tileRect/>
          </a:gradFill>
        </p:spPr>
        <p:txBody>
          <a:bodyPr/>
          <a:lstStyle/>
          <a:p>
            <a:r>
              <a:rPr lang="de-DE" dirty="0">
                <a:ea typeface="Verdana" panose="020B0604030504040204" pitchFamily="34" charset="0"/>
              </a:rPr>
              <a:t>Redaktionsabsprachen</a:t>
            </a:r>
            <a:endParaRPr lang="de-DE" dirty="0"/>
          </a:p>
        </p:txBody>
      </p:sp>
      <p:sp>
        <p:nvSpPr>
          <p:cNvPr id="3" name="Inhaltsplatzhalter 2"/>
          <p:cNvSpPr>
            <a:spLocks noGrp="1"/>
          </p:cNvSpPr>
          <p:nvPr>
            <p:ph idx="1"/>
          </p:nvPr>
        </p:nvSpPr>
        <p:spPr/>
        <p:txBody>
          <a:bodyPr/>
          <a:lstStyle/>
          <a:p>
            <a:pPr marL="0" indent="0">
              <a:buNone/>
            </a:pPr>
            <a:r>
              <a:rPr lang="de-DE" dirty="0"/>
              <a:t>Fall 2:</a:t>
            </a:r>
          </a:p>
          <a:p>
            <a:r>
              <a:rPr lang="de-DE" dirty="0"/>
              <a:t>Falls vorhanden, </a:t>
            </a:r>
            <a:r>
              <a:rPr lang="de-DE" dirty="0" smtClean="0"/>
              <a:t>werden vorhandene </a:t>
            </a:r>
            <a:r>
              <a:rPr lang="de-DE" dirty="0"/>
              <a:t>Körperschafts- bzw. Konferenz-Datensätze der FE </a:t>
            </a:r>
            <a:r>
              <a:rPr lang="de-DE" dirty="0" smtClean="0"/>
              <a:t>oder SE benutzt </a:t>
            </a:r>
            <a:br>
              <a:rPr lang="de-DE" dirty="0" smtClean="0"/>
            </a:br>
            <a:r>
              <a:rPr lang="de-DE" dirty="0" smtClean="0"/>
              <a:t>(</a:t>
            </a:r>
            <a:r>
              <a:rPr lang="de-DE" dirty="0" smtClean="0">
                <a:solidFill>
                  <a:srgbClr val="FF0000"/>
                </a:solidFill>
              </a:rPr>
              <a:t>ACHTUNG</a:t>
            </a:r>
            <a:r>
              <a:rPr lang="de-DE" dirty="0" smtClean="0"/>
              <a:t>: Datensätze </a:t>
            </a:r>
            <a:r>
              <a:rPr lang="de-DE" dirty="0"/>
              <a:t>einer anderen Satzart, z.B. bei Expeditionen der Sachbegriff der SE, können nicht benutzt werden).</a:t>
            </a:r>
          </a:p>
          <a:p>
            <a:r>
              <a:rPr lang="de-DE" dirty="0"/>
              <a:t>Falls der Datensatz in der zutreffenden Satzart noch nicht vorhanden ist, </a:t>
            </a:r>
            <a:r>
              <a:rPr lang="de-DE" dirty="0" smtClean="0"/>
              <a:t>diesen bitte neu erfassen (und ggf</a:t>
            </a:r>
            <a:r>
              <a:rPr lang="de-DE" dirty="0"/>
              <a:t>. Datensatz der nicht mehr zulässigen Satzart auf den neuerfassten Datensatz umlenken).</a:t>
            </a: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38</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33969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CCFF33">
                  <a:shade val="30000"/>
                  <a:satMod val="115000"/>
                </a:srgbClr>
              </a:gs>
              <a:gs pos="50000">
                <a:srgbClr val="CCFF33">
                  <a:shade val="67500"/>
                  <a:satMod val="115000"/>
                </a:srgbClr>
              </a:gs>
              <a:gs pos="100000">
                <a:srgbClr val="CCFF33">
                  <a:shade val="100000"/>
                  <a:satMod val="115000"/>
                </a:srgbClr>
              </a:gs>
            </a:gsLst>
            <a:lin ang="13500000" scaled="1"/>
            <a:tileRect/>
          </a:gradFill>
        </p:spPr>
        <p:txBody>
          <a:bodyPr/>
          <a:lstStyle/>
          <a:p>
            <a:r>
              <a:rPr lang="de-DE" dirty="0">
                <a:ea typeface="Verdana" panose="020B0604030504040204" pitchFamily="34" charset="0"/>
              </a:rPr>
              <a:t>Redaktionsabsprachen</a:t>
            </a:r>
            <a:endParaRPr lang="de-DE" dirty="0"/>
          </a:p>
        </p:txBody>
      </p:sp>
      <p:sp>
        <p:nvSpPr>
          <p:cNvPr id="3" name="Inhaltsplatzhalter 2"/>
          <p:cNvSpPr>
            <a:spLocks noGrp="1"/>
          </p:cNvSpPr>
          <p:nvPr>
            <p:ph idx="1"/>
          </p:nvPr>
        </p:nvSpPr>
        <p:spPr/>
        <p:txBody>
          <a:bodyPr/>
          <a:lstStyle/>
          <a:p>
            <a:pPr marL="0" indent="0">
              <a:buNone/>
            </a:pPr>
            <a:r>
              <a:rPr lang="de-DE" dirty="0"/>
              <a:t>Fall </a:t>
            </a:r>
            <a:r>
              <a:rPr lang="de-DE" dirty="0" smtClean="0"/>
              <a:t>2, Sonderfall </a:t>
            </a:r>
            <a:r>
              <a:rPr lang="de-DE" dirty="0"/>
              <a:t>Spitzenorgane etc.:</a:t>
            </a:r>
          </a:p>
          <a:p>
            <a:r>
              <a:rPr lang="de-DE" dirty="0" smtClean="0"/>
              <a:t>Falls Satz vorhanden, Benutzungshinweis </a:t>
            </a:r>
            <a:r>
              <a:rPr lang="de-DE" dirty="0"/>
              <a:t>über die Nichtverwendung durch die FE </a:t>
            </a:r>
            <a:r>
              <a:rPr lang="de-DE" dirty="0" smtClean="0"/>
              <a:t>löschen</a:t>
            </a:r>
            <a:endParaRPr lang="de-DE" dirty="0"/>
          </a:p>
          <a:p>
            <a:r>
              <a:rPr lang="de-DE" dirty="0"/>
              <a:t>Bei Bedarf Herauslösen von Exekutiv-, Spitzen-, und Informationsorganen aus vorhandenen </a:t>
            </a:r>
            <a:r>
              <a:rPr lang="de-DE" dirty="0" smtClean="0"/>
              <a:t>Datensätzen; dann Mailboxverkehr zur Information</a:t>
            </a:r>
            <a:endParaRPr lang="de-DE" dirty="0"/>
          </a:p>
          <a:p>
            <a:r>
              <a:rPr lang="de-DE" dirty="0" smtClean="0"/>
              <a:t>Es </a:t>
            </a:r>
            <a:r>
              <a:rPr lang="de-DE" dirty="0"/>
              <a:t>wird empfohlen, die Titel umzuhängen.</a:t>
            </a:r>
          </a:p>
          <a:p>
            <a:r>
              <a:rPr lang="de-DE" dirty="0"/>
              <a:t>Hinweis ergänzen, dass bis zum RDA-Vollumstieg die betreffende untergeordnete Körperschaft unter der Hauptkörperschaft erfasst </a:t>
            </a:r>
            <a:r>
              <a:rPr lang="de-DE" dirty="0" smtClean="0"/>
              <a:t>wurde</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39</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9276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Erläuterungen zu RDA 11.0</a:t>
            </a:r>
            <a:endParaRPr lang="de-DE" b="1" dirty="0"/>
          </a:p>
        </p:txBody>
      </p:sp>
      <p:sp>
        <p:nvSpPr>
          <p:cNvPr id="3" name="Inhaltsplatzhalter 2"/>
          <p:cNvSpPr>
            <a:spLocks noGrp="1"/>
          </p:cNvSpPr>
          <p:nvPr>
            <p:ph idx="1"/>
          </p:nvPr>
        </p:nvSpPr>
        <p:spPr/>
        <p:txBody>
          <a:bodyPr/>
          <a:lstStyle/>
          <a:p>
            <a:pPr marL="0" indent="0">
              <a:buNone/>
            </a:pPr>
            <a:r>
              <a:rPr lang="de-DE" sz="2500" i="1" dirty="0"/>
              <a:t>Erläuterung 1 (keine Änderung): </a:t>
            </a:r>
          </a:p>
          <a:p>
            <a:pPr marL="176213" lvl="1" indent="0">
              <a:buNone/>
            </a:pPr>
            <a:r>
              <a:rPr lang="de-DE" sz="2500" dirty="0">
                <a:latin typeface="Times New Roman" panose="02020603050405020304" pitchFamily="18" charset="0"/>
                <a:cs typeface="Times New Roman" panose="02020603050405020304" pitchFamily="18" charset="0"/>
              </a:rPr>
              <a:t>Nur feste Vereinigungen gelten als Körperschaft, keine losen Verbindungen, z.B. Duette, Künstler, die nur zu bestimmten Gelegenheiten zusammen auftreten oder ausstellen.</a:t>
            </a:r>
          </a:p>
          <a:p>
            <a:pPr marL="0" indent="0">
              <a:buNone/>
            </a:pPr>
            <a:endParaRPr lang="de-DE" sz="2500" dirty="0"/>
          </a:p>
          <a:p>
            <a:pPr marL="0" indent="0">
              <a:buNone/>
            </a:pPr>
            <a:r>
              <a:rPr lang="de-DE" sz="2500" i="1" dirty="0"/>
              <a:t>Erläuterung 2: (ab dem Vollumstieg) ++ </a:t>
            </a:r>
            <a:r>
              <a:rPr lang="de-DE" sz="2500" i="1" dirty="0">
                <a:solidFill>
                  <a:srgbClr val="FF0000"/>
                </a:solidFill>
              </a:rPr>
              <a:t>neu</a:t>
            </a:r>
            <a:r>
              <a:rPr lang="de-DE" sz="2500" i="1" dirty="0"/>
              <a:t> ++</a:t>
            </a:r>
          </a:p>
          <a:p>
            <a:pPr marL="179388" lvl="1" indent="0">
              <a:buNone/>
            </a:pPr>
            <a:r>
              <a:rPr lang="de-DE" sz="2500" dirty="0">
                <a:latin typeface="Times New Roman" panose="02020603050405020304" pitchFamily="18" charset="0"/>
                <a:cs typeface="Times New Roman" panose="02020603050405020304" pitchFamily="18" charset="0"/>
              </a:rPr>
              <a:t>Mit dem Vollumstieg gelten die Ausnahmen nach RAK nicht mehr; d.h. es werden beispielsweise Konferenzen ohne Konferenzbegriff sowie Expeditionen erfasst, alle Arten von Spitzen- und Informationsorganen, Zeitschriftenredaktionen </a:t>
            </a:r>
            <a:r>
              <a:rPr lang="de-DE" sz="2500" dirty="0" err="1">
                <a:latin typeface="Times New Roman" panose="02020603050405020304" pitchFamily="18" charset="0"/>
                <a:cs typeface="Times New Roman" panose="02020603050405020304" pitchFamily="18" charset="0"/>
              </a:rPr>
              <a:t>u.ä</a:t>
            </a:r>
            <a:r>
              <a:rPr lang="de-DE" sz="2500" dirty="0" err="1" smtClean="0">
                <a:latin typeface="Times New Roman" panose="02020603050405020304" pitchFamily="18" charset="0"/>
                <a:cs typeface="Times New Roman" panose="02020603050405020304" pitchFamily="18" charset="0"/>
              </a:rPr>
              <a:t>.</a:t>
            </a:r>
            <a:endParaRPr lang="de-DE" sz="2500" dirty="0">
              <a:latin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4</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9369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CCFF33">
                  <a:shade val="30000"/>
                  <a:satMod val="115000"/>
                </a:srgbClr>
              </a:gs>
              <a:gs pos="50000">
                <a:srgbClr val="CCFF33">
                  <a:shade val="67500"/>
                  <a:satMod val="115000"/>
                </a:srgbClr>
              </a:gs>
              <a:gs pos="100000">
                <a:srgbClr val="CCFF33">
                  <a:shade val="100000"/>
                  <a:satMod val="115000"/>
                </a:srgbClr>
              </a:gs>
            </a:gsLst>
            <a:lin ang="13500000" scaled="1"/>
            <a:tileRect/>
          </a:gradFill>
        </p:spPr>
        <p:txBody>
          <a:bodyPr/>
          <a:lstStyle/>
          <a:p>
            <a:r>
              <a:rPr lang="de-DE" dirty="0">
                <a:ea typeface="Verdana" panose="020B0604030504040204" pitchFamily="34" charset="0"/>
              </a:rPr>
              <a:t>Redaktionsabsprachen</a:t>
            </a:r>
            <a:endParaRPr lang="de-DE" dirty="0"/>
          </a:p>
        </p:txBody>
      </p:sp>
      <p:sp>
        <p:nvSpPr>
          <p:cNvPr id="3" name="Inhaltsplatzhalter 2"/>
          <p:cNvSpPr>
            <a:spLocks noGrp="1"/>
          </p:cNvSpPr>
          <p:nvPr>
            <p:ph idx="1"/>
          </p:nvPr>
        </p:nvSpPr>
        <p:spPr/>
        <p:txBody>
          <a:bodyPr/>
          <a:lstStyle/>
          <a:p>
            <a:pPr marL="0" indent="0">
              <a:buNone/>
            </a:pPr>
            <a:r>
              <a:rPr lang="de-DE" dirty="0"/>
              <a:t>Fall 3: </a:t>
            </a:r>
          </a:p>
          <a:p>
            <a:pPr marL="0" indent="0">
              <a:buNone/>
            </a:pPr>
            <a:r>
              <a:rPr lang="de-DE" dirty="0"/>
              <a:t>Bestimmte Entitäten entfallen für die Formalerschließung: Einzelausstellungen einschließlich </a:t>
            </a:r>
            <a:r>
              <a:rPr lang="de-DE" dirty="0" smtClean="0"/>
              <a:t>Einzel-Verkaufs-ausstellungen </a:t>
            </a:r>
            <a:r>
              <a:rPr lang="de-DE" dirty="0"/>
              <a:t>und </a:t>
            </a:r>
            <a:r>
              <a:rPr lang="de-DE" dirty="0" smtClean="0"/>
              <a:t>Einzelauktionen </a:t>
            </a:r>
            <a:r>
              <a:rPr lang="de-DE" i="1" dirty="0" smtClean="0"/>
              <a:t>(</a:t>
            </a:r>
            <a:r>
              <a:rPr lang="de-DE" i="1" dirty="0"/>
              <a:t>vgl. ERL 3 zu RDA 11.0)</a:t>
            </a:r>
          </a:p>
          <a:p>
            <a:pPr marL="0" lvl="0" indent="0">
              <a:buNone/>
            </a:pPr>
            <a:endParaRPr lang="de-DE" sz="1000" i="1" dirty="0">
              <a:solidFill>
                <a:prstClr val="black"/>
              </a:solidFill>
            </a:endParaRPr>
          </a:p>
          <a:p>
            <a:pPr marL="0" lvl="0" indent="0">
              <a:buNone/>
            </a:pPr>
            <a:r>
              <a:rPr lang="de-DE" i="1" dirty="0">
                <a:solidFill>
                  <a:prstClr val="black"/>
                </a:solidFill>
              </a:rPr>
              <a:t>Daraus folgt:</a:t>
            </a:r>
          </a:p>
          <a:p>
            <a:pPr marL="0" lvl="0" indent="0">
              <a:buNone/>
            </a:pPr>
            <a:r>
              <a:rPr lang="de-DE" dirty="0">
                <a:solidFill>
                  <a:prstClr val="black"/>
                </a:solidFill>
              </a:rPr>
              <a:t>Mit dem Vollumstieg werden diese in der Formalerschließung nicht  mehr erfasst; </a:t>
            </a:r>
            <a:r>
              <a:rPr lang="de-DE" dirty="0">
                <a:solidFill>
                  <a:srgbClr val="FF0000"/>
                </a:solidFill>
              </a:rPr>
              <a:t>rückwirkend werden keine Titel korrigiert</a:t>
            </a:r>
            <a:r>
              <a:rPr lang="de-DE" dirty="0">
                <a:solidFill>
                  <a:prstClr val="black"/>
                </a:solidFill>
              </a:rPr>
              <a:t>. </a:t>
            </a:r>
            <a:endParaRPr lang="de-DE" dirty="0" smtClean="0">
              <a:solidFill>
                <a:prstClr val="black"/>
              </a:solidFill>
            </a:endParaRPr>
          </a:p>
          <a:p>
            <a:pPr marL="0" lvl="0" indent="0">
              <a:buNone/>
            </a:pPr>
            <a:r>
              <a:rPr lang="de-DE" dirty="0" smtClean="0">
                <a:solidFill>
                  <a:prstClr val="black"/>
                </a:solidFill>
              </a:rPr>
              <a:t>Folgende </a:t>
            </a:r>
            <a:r>
              <a:rPr lang="de-DE" dirty="0">
                <a:solidFill>
                  <a:prstClr val="black"/>
                </a:solidFill>
              </a:rPr>
              <a:t>redaktionelle Bemerkung wird im Feld 667 erfasst: </a:t>
            </a:r>
            <a:r>
              <a:rPr lang="de-DE" dirty="0">
                <a:solidFill>
                  <a:srgbClr val="FF0000"/>
                </a:solidFill>
              </a:rPr>
              <a:t>„Mit dem RDA-Vollumstieg 2016 nicht mehr in der FE zu benutzen“.</a:t>
            </a:r>
          </a:p>
          <a:p>
            <a:pPr marL="0" indent="0">
              <a:buNone/>
            </a:pPr>
            <a:endParaRPr lang="de-DE" dirty="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40</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97746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332656"/>
            <a:ext cx="8132762" cy="1296144"/>
          </a:xfrm>
          <a:gradFill flip="none" rotWithShape="1">
            <a:gsLst>
              <a:gs pos="0">
                <a:srgbClr val="CCFF33">
                  <a:shade val="30000"/>
                  <a:satMod val="115000"/>
                </a:srgbClr>
              </a:gs>
              <a:gs pos="50000">
                <a:srgbClr val="CCFF33">
                  <a:shade val="67500"/>
                  <a:satMod val="115000"/>
                </a:srgbClr>
              </a:gs>
              <a:gs pos="100000">
                <a:srgbClr val="CCFF33">
                  <a:shade val="100000"/>
                  <a:satMod val="115000"/>
                </a:srgbClr>
              </a:gs>
            </a:gsLst>
            <a:lin ang="13500000" scaled="1"/>
            <a:tileRect/>
          </a:gradFill>
        </p:spPr>
        <p:txBody>
          <a:bodyPr/>
          <a:lstStyle/>
          <a:p>
            <a:r>
              <a:rPr lang="de-DE" dirty="0" smtClean="0">
                <a:ea typeface="Verdana" panose="020B0604030504040204" pitchFamily="34" charset="0"/>
              </a:rPr>
              <a:t>Redaktionsabsprachen: </a:t>
            </a:r>
            <a:br>
              <a:rPr lang="de-DE" dirty="0" smtClean="0">
                <a:ea typeface="Verdana" panose="020B0604030504040204" pitchFamily="34" charset="0"/>
              </a:rPr>
            </a:br>
            <a:r>
              <a:rPr lang="de-DE" dirty="0" smtClean="0">
                <a:ea typeface="Verdana" panose="020B0604030504040204" pitchFamily="34" charset="0"/>
              </a:rPr>
              <a:t>Aufhebung </a:t>
            </a:r>
            <a:r>
              <a:rPr lang="de-DE" dirty="0">
                <a:ea typeface="Verdana" panose="020B0604030504040204" pitchFamily="34" charset="0"/>
              </a:rPr>
              <a:t>der Normierung </a:t>
            </a:r>
            <a:r>
              <a:rPr lang="de-DE" dirty="0" smtClean="0">
                <a:ea typeface="Verdana" panose="020B0604030504040204" pitchFamily="34" charset="0"/>
              </a:rPr>
              <a:t>bei </a:t>
            </a:r>
            <a:r>
              <a:rPr lang="de-DE" dirty="0">
                <a:ea typeface="Verdana" panose="020B0604030504040204" pitchFamily="34" charset="0"/>
              </a:rPr>
              <a:t>Universitäten, </a:t>
            </a:r>
            <a:r>
              <a:rPr lang="de-DE" dirty="0" smtClean="0">
                <a:ea typeface="Verdana" panose="020B0604030504040204" pitchFamily="34" charset="0"/>
              </a:rPr>
              <a:t>technischen </a:t>
            </a:r>
            <a:r>
              <a:rPr lang="de-DE" dirty="0">
                <a:ea typeface="Verdana" panose="020B0604030504040204" pitchFamily="34" charset="0"/>
              </a:rPr>
              <a:t>Hochschulen und Gesamthochschulen</a:t>
            </a:r>
            <a:endParaRPr lang="de-DE" dirty="0"/>
          </a:p>
        </p:txBody>
      </p:sp>
      <p:sp>
        <p:nvSpPr>
          <p:cNvPr id="3" name="Inhaltsplatzhalter 2"/>
          <p:cNvSpPr>
            <a:spLocks noGrp="1"/>
          </p:cNvSpPr>
          <p:nvPr>
            <p:ph idx="1"/>
          </p:nvPr>
        </p:nvSpPr>
        <p:spPr>
          <a:xfrm>
            <a:off x="503238" y="2060848"/>
            <a:ext cx="8132762" cy="3887515"/>
          </a:xfrm>
        </p:spPr>
        <p:txBody>
          <a:bodyPr/>
          <a:lstStyle/>
          <a:p>
            <a:pPr marL="0" indent="0">
              <a:buNone/>
            </a:pPr>
            <a:r>
              <a:rPr lang="de-DE" dirty="0">
                <a:ea typeface="Verdana" panose="020B0604030504040204" pitchFamily="34" charset="0"/>
              </a:rPr>
              <a:t>Universitäten, technische </a:t>
            </a:r>
            <a:r>
              <a:rPr lang="de-DE" dirty="0" smtClean="0">
                <a:ea typeface="Verdana" panose="020B0604030504040204" pitchFamily="34" charset="0"/>
              </a:rPr>
              <a:t>Hochschulen und Gesamt-</a:t>
            </a:r>
            <a:r>
              <a:rPr lang="de-DE" dirty="0" err="1" smtClean="0">
                <a:ea typeface="Verdana" panose="020B0604030504040204" pitchFamily="34" charset="0"/>
              </a:rPr>
              <a:t>hochschulen</a:t>
            </a:r>
            <a:r>
              <a:rPr lang="de-DE" dirty="0" smtClean="0">
                <a:ea typeface="Verdana" panose="020B0604030504040204" pitchFamily="34" charset="0"/>
              </a:rPr>
              <a:t> </a:t>
            </a:r>
            <a:r>
              <a:rPr lang="de-DE" dirty="0">
                <a:ea typeface="Verdana" panose="020B0604030504040204" pitchFamily="34" charset="0"/>
              </a:rPr>
              <a:t>werden </a:t>
            </a:r>
            <a:r>
              <a:rPr lang="de-DE" dirty="0" smtClean="0">
                <a:ea typeface="Verdana" panose="020B0604030504040204" pitchFamily="34" charset="0"/>
              </a:rPr>
              <a:t>ab dem Vollumstieg unter </a:t>
            </a:r>
            <a:r>
              <a:rPr lang="de-DE" dirty="0">
                <a:ea typeface="Verdana" panose="020B0604030504040204" pitchFamily="34" charset="0"/>
              </a:rPr>
              <a:t>ihrem jeweiligen Namen </a:t>
            </a:r>
            <a:r>
              <a:rPr lang="de-DE" dirty="0" smtClean="0">
                <a:ea typeface="Verdana" panose="020B0604030504040204" pitchFamily="34" charset="0"/>
              </a:rPr>
              <a:t>erfasst.</a:t>
            </a:r>
            <a:endParaRPr lang="de-DE" dirty="0">
              <a:ea typeface="Verdana" panose="020B0604030504040204" pitchFamily="34" charset="0"/>
            </a:endParaRPr>
          </a:p>
          <a:p>
            <a:pPr lvl="1">
              <a:buFont typeface="Wingdings" panose="05000000000000000000" pitchFamily="2" charset="2"/>
              <a:buChar char="Ø"/>
            </a:pPr>
            <a:r>
              <a:rPr lang="de-DE" sz="2500" dirty="0">
                <a:latin typeface="Times New Roman" panose="02020603050405020304" pitchFamily="18" charset="0"/>
                <a:ea typeface="Verdana" panose="020B0604030504040204" pitchFamily="34" charset="0"/>
                <a:cs typeface="Times New Roman" panose="02020603050405020304" pitchFamily="18" charset="0"/>
              </a:rPr>
              <a:t>D</a:t>
            </a:r>
            <a:r>
              <a:rPr lang="de-DE" sz="2500" dirty="0" smtClean="0">
                <a:latin typeface="Times New Roman" panose="02020603050405020304" pitchFamily="18" charset="0"/>
                <a:ea typeface="Verdana" panose="020B0604030504040204" pitchFamily="34" charset="0"/>
                <a:cs typeface="Times New Roman" panose="02020603050405020304" pitchFamily="18" charset="0"/>
              </a:rPr>
              <a:t>er </a:t>
            </a:r>
            <a:r>
              <a:rPr lang="de-DE" sz="2500" dirty="0">
                <a:latin typeface="Times New Roman" panose="02020603050405020304" pitchFamily="18" charset="0"/>
                <a:ea typeface="Verdana" panose="020B0604030504040204" pitchFamily="34" charset="0"/>
                <a:cs typeface="Times New Roman" panose="02020603050405020304" pitchFamily="18" charset="0"/>
              </a:rPr>
              <a:t>bevorzugte Name muss überprüft und ggf. angepasst </a:t>
            </a:r>
            <a:r>
              <a:rPr lang="de-DE" sz="2500" dirty="0" smtClean="0">
                <a:latin typeface="Times New Roman" panose="02020603050405020304" pitchFamily="18" charset="0"/>
                <a:ea typeface="Verdana" panose="020B0604030504040204" pitchFamily="34" charset="0"/>
                <a:cs typeface="Times New Roman" panose="02020603050405020304" pitchFamily="18" charset="0"/>
              </a:rPr>
              <a:t>werden.</a:t>
            </a:r>
            <a:endParaRPr lang="de-DE" sz="2500" dirty="0">
              <a:latin typeface="Times New Roman" panose="02020603050405020304" pitchFamily="18" charset="0"/>
              <a:ea typeface="Verdana" panose="020B0604030504040204" pitchFamily="34" charset="0"/>
              <a:cs typeface="Times New Roman" panose="02020603050405020304" pitchFamily="18" charset="0"/>
            </a:endParaRPr>
          </a:p>
          <a:p>
            <a:pPr lvl="1">
              <a:buFont typeface="Wingdings" panose="05000000000000000000" pitchFamily="2" charset="2"/>
              <a:buChar char="Ø"/>
            </a:pPr>
            <a:r>
              <a:rPr lang="de-DE" sz="2500" dirty="0">
                <a:latin typeface="Times New Roman" panose="02020603050405020304" pitchFamily="18" charset="0"/>
                <a:ea typeface="Verdana" panose="020B0604030504040204" pitchFamily="34" charset="0"/>
                <a:cs typeface="Times New Roman" panose="02020603050405020304" pitchFamily="18" charset="0"/>
              </a:rPr>
              <a:t>G</a:t>
            </a:r>
            <a:r>
              <a:rPr lang="de-DE" sz="2500" dirty="0" smtClean="0">
                <a:latin typeface="Times New Roman" panose="02020603050405020304" pitchFamily="18" charset="0"/>
                <a:ea typeface="Verdana" panose="020B0604030504040204" pitchFamily="34" charset="0"/>
                <a:cs typeface="Times New Roman" panose="02020603050405020304" pitchFamily="18" charset="0"/>
              </a:rPr>
              <a:t>gf</a:t>
            </a:r>
            <a:r>
              <a:rPr lang="de-DE" sz="2500" dirty="0">
                <a:latin typeface="Times New Roman" panose="02020603050405020304" pitchFamily="18" charset="0"/>
                <a:ea typeface="Verdana" panose="020B0604030504040204" pitchFamily="34" charset="0"/>
                <a:cs typeface="Times New Roman" panose="02020603050405020304" pitchFamily="18" charset="0"/>
              </a:rPr>
              <a:t>. müssen die Datensätze gesplittet und Vorgänger und Nachfolger-Beziehungen angelegt </a:t>
            </a:r>
            <a:r>
              <a:rPr lang="de-DE" sz="2500" dirty="0" smtClean="0">
                <a:latin typeface="Times New Roman" panose="02020603050405020304" pitchFamily="18" charset="0"/>
                <a:ea typeface="Verdana" panose="020B0604030504040204" pitchFamily="34" charset="0"/>
                <a:cs typeface="Times New Roman" panose="02020603050405020304" pitchFamily="18" charset="0"/>
              </a:rPr>
              <a:t>werden.</a:t>
            </a:r>
            <a:endParaRPr lang="de-DE" sz="2500" dirty="0">
              <a:latin typeface="Times New Roman" panose="02020603050405020304" pitchFamily="18" charset="0"/>
              <a:ea typeface="Verdana" panose="020B060403050404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41</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98823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332656"/>
            <a:ext cx="8132762" cy="1296144"/>
          </a:xfrm>
          <a:gradFill flip="none" rotWithShape="1">
            <a:gsLst>
              <a:gs pos="0">
                <a:srgbClr val="CCFF33">
                  <a:shade val="30000"/>
                  <a:satMod val="115000"/>
                </a:srgbClr>
              </a:gs>
              <a:gs pos="50000">
                <a:srgbClr val="CCFF33">
                  <a:shade val="67500"/>
                  <a:satMod val="115000"/>
                </a:srgbClr>
              </a:gs>
              <a:gs pos="100000">
                <a:srgbClr val="CCFF33">
                  <a:shade val="100000"/>
                  <a:satMod val="115000"/>
                </a:srgbClr>
              </a:gs>
            </a:gsLst>
            <a:lin ang="13500000" scaled="1"/>
            <a:tileRect/>
          </a:gradFill>
        </p:spPr>
        <p:txBody>
          <a:bodyPr/>
          <a:lstStyle/>
          <a:p>
            <a:r>
              <a:rPr lang="de-DE" dirty="0">
                <a:ea typeface="Verdana" panose="020B0604030504040204" pitchFamily="34" charset="0"/>
              </a:rPr>
              <a:t>Redaktionsabsprachen: </a:t>
            </a:r>
            <a:br>
              <a:rPr lang="de-DE" dirty="0">
                <a:ea typeface="Verdana" panose="020B0604030504040204" pitchFamily="34" charset="0"/>
              </a:rPr>
            </a:br>
            <a:r>
              <a:rPr lang="de-DE" dirty="0">
                <a:ea typeface="Verdana" panose="020B0604030504040204" pitchFamily="34" charset="0"/>
              </a:rPr>
              <a:t>Aufhebung der Normierung bei Universitäten, technischen Hochschulen und Gesamthochschulen</a:t>
            </a:r>
            <a:endParaRPr lang="de-DE" dirty="0"/>
          </a:p>
        </p:txBody>
      </p:sp>
      <p:sp>
        <p:nvSpPr>
          <p:cNvPr id="3" name="Inhaltsplatzhalter 2"/>
          <p:cNvSpPr>
            <a:spLocks noGrp="1"/>
          </p:cNvSpPr>
          <p:nvPr>
            <p:ph idx="1"/>
          </p:nvPr>
        </p:nvSpPr>
        <p:spPr>
          <a:xfrm>
            <a:off x="503238" y="2060848"/>
            <a:ext cx="8132762" cy="3887515"/>
          </a:xfrm>
        </p:spPr>
        <p:txBody>
          <a:bodyPr/>
          <a:lstStyle/>
          <a:p>
            <a:pPr marL="0" indent="0">
              <a:buNone/>
            </a:pPr>
            <a:r>
              <a:rPr lang="de-DE" dirty="0" smtClean="0">
                <a:ea typeface="Verdana" panose="020B0604030504040204" pitchFamily="34" charset="0"/>
              </a:rPr>
              <a:t>Von Oktober </a:t>
            </a:r>
            <a:r>
              <a:rPr lang="de-DE" dirty="0">
                <a:ea typeface="Verdana" panose="020B0604030504040204" pitchFamily="34" charset="0"/>
              </a:rPr>
              <a:t>2015 – Dezember </a:t>
            </a:r>
            <a:r>
              <a:rPr lang="de-DE" dirty="0" smtClean="0">
                <a:ea typeface="Verdana" panose="020B0604030504040204" pitchFamily="34" charset="0"/>
              </a:rPr>
              <a:t>2015</a:t>
            </a:r>
          </a:p>
          <a:p>
            <a:r>
              <a:rPr lang="de-DE" dirty="0" smtClean="0">
                <a:ea typeface="Verdana" panose="020B0604030504040204" pitchFamily="34" charset="0"/>
              </a:rPr>
              <a:t>Überprüfung </a:t>
            </a:r>
            <a:r>
              <a:rPr lang="de-DE" dirty="0">
                <a:ea typeface="Verdana" panose="020B0604030504040204" pitchFamily="34" charset="0"/>
              </a:rPr>
              <a:t>und Bearbeitung der Grunddatensätze </a:t>
            </a:r>
            <a:r>
              <a:rPr lang="de-DE" dirty="0" smtClean="0">
                <a:ea typeface="Verdana" panose="020B0604030504040204" pitchFamily="34" charset="0"/>
              </a:rPr>
              <a:t/>
            </a:r>
            <a:br>
              <a:rPr lang="de-DE" dirty="0" smtClean="0">
                <a:ea typeface="Verdana" panose="020B0604030504040204" pitchFamily="34" charset="0"/>
              </a:rPr>
            </a:br>
            <a:r>
              <a:rPr lang="de-DE" dirty="0" smtClean="0">
                <a:ea typeface="Verdana" panose="020B0604030504040204" pitchFamily="34" charset="0"/>
              </a:rPr>
              <a:t>(= </a:t>
            </a:r>
            <a:r>
              <a:rPr lang="de-DE" dirty="0">
                <a:ea typeface="Verdana" panose="020B0604030504040204" pitchFamily="34" charset="0"/>
              </a:rPr>
              <a:t>Datensätze für die Hochschule an sich; ca. 400</a:t>
            </a:r>
            <a:r>
              <a:rPr lang="de-DE" dirty="0" smtClean="0">
                <a:ea typeface="Verdana" panose="020B0604030504040204" pitchFamily="34" charset="0"/>
              </a:rPr>
              <a:t>), </a:t>
            </a:r>
            <a:br>
              <a:rPr lang="de-DE" dirty="0" smtClean="0">
                <a:ea typeface="Verdana" panose="020B0604030504040204" pitchFamily="34" charset="0"/>
              </a:rPr>
            </a:br>
            <a:r>
              <a:rPr lang="de-DE" dirty="0" smtClean="0">
                <a:ea typeface="Verdana" panose="020B0604030504040204" pitchFamily="34" charset="0"/>
              </a:rPr>
              <a:t>ohne </a:t>
            </a:r>
            <a:r>
              <a:rPr lang="de-DE" dirty="0">
                <a:ea typeface="Verdana" panose="020B0604030504040204" pitchFamily="34" charset="0"/>
              </a:rPr>
              <a:t>Vorgänger zu berücksichtigen</a:t>
            </a:r>
          </a:p>
          <a:p>
            <a:r>
              <a:rPr lang="de-DE" dirty="0">
                <a:ea typeface="Verdana" panose="020B0604030504040204" pitchFamily="34" charset="0"/>
              </a:rPr>
              <a:t>Prioritär ohne Mailbox </a:t>
            </a:r>
          </a:p>
          <a:p>
            <a:r>
              <a:rPr lang="de-DE" dirty="0">
                <a:ea typeface="Verdana" panose="020B0604030504040204" pitchFamily="34" charset="0"/>
              </a:rPr>
              <a:t>Wenn möglich kooperativ nach dem </a:t>
            </a:r>
            <a:r>
              <a:rPr lang="de-DE" dirty="0" smtClean="0">
                <a:ea typeface="Verdana" panose="020B0604030504040204" pitchFamily="34" charset="0"/>
              </a:rPr>
              <a:t>Regionalprinzip</a:t>
            </a:r>
            <a:endParaRPr lang="de-DE" dirty="0">
              <a:ea typeface="Verdana" panose="020B0604030504040204" pitchFamily="34" charset="0"/>
            </a:endParaRPr>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42</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17064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3238" y="332656"/>
            <a:ext cx="8132762" cy="1296144"/>
          </a:xfrm>
          <a:gradFill flip="none" rotWithShape="1">
            <a:gsLst>
              <a:gs pos="0">
                <a:srgbClr val="CCFF33">
                  <a:shade val="30000"/>
                  <a:satMod val="115000"/>
                </a:srgbClr>
              </a:gs>
              <a:gs pos="50000">
                <a:srgbClr val="CCFF33">
                  <a:shade val="67500"/>
                  <a:satMod val="115000"/>
                </a:srgbClr>
              </a:gs>
              <a:gs pos="100000">
                <a:srgbClr val="CCFF33">
                  <a:shade val="100000"/>
                  <a:satMod val="115000"/>
                </a:srgbClr>
              </a:gs>
            </a:gsLst>
            <a:lin ang="13500000" scaled="1"/>
            <a:tileRect/>
          </a:gradFill>
        </p:spPr>
        <p:txBody>
          <a:bodyPr/>
          <a:lstStyle/>
          <a:p>
            <a:r>
              <a:rPr lang="de-DE" dirty="0">
                <a:ea typeface="Verdana" panose="020B0604030504040204" pitchFamily="34" charset="0"/>
              </a:rPr>
              <a:t>Redaktionsabsprachen: </a:t>
            </a:r>
            <a:br>
              <a:rPr lang="de-DE" dirty="0">
                <a:ea typeface="Verdana" panose="020B0604030504040204" pitchFamily="34" charset="0"/>
              </a:rPr>
            </a:br>
            <a:r>
              <a:rPr lang="de-DE" dirty="0">
                <a:ea typeface="Verdana" panose="020B0604030504040204" pitchFamily="34" charset="0"/>
              </a:rPr>
              <a:t>Aufhebung der Normierung bei Universitäten, technischen Hochschulen und Gesamthochschulen</a:t>
            </a:r>
            <a:endParaRPr lang="de-DE" dirty="0"/>
          </a:p>
        </p:txBody>
      </p:sp>
      <p:sp>
        <p:nvSpPr>
          <p:cNvPr id="3" name="Inhaltsplatzhalter 2"/>
          <p:cNvSpPr>
            <a:spLocks noGrp="1"/>
          </p:cNvSpPr>
          <p:nvPr>
            <p:ph idx="1"/>
          </p:nvPr>
        </p:nvSpPr>
        <p:spPr>
          <a:xfrm>
            <a:off x="503238" y="1916832"/>
            <a:ext cx="8132762" cy="4031531"/>
          </a:xfrm>
        </p:spPr>
        <p:txBody>
          <a:bodyPr/>
          <a:lstStyle/>
          <a:p>
            <a:r>
              <a:rPr lang="de-DE" dirty="0">
                <a:ea typeface="Verdana" panose="020B0604030504040204" pitchFamily="34" charset="0"/>
              </a:rPr>
              <a:t>Eintragen einer zusätzlichen 667 bei Änderung bzw. Überprüfung: </a:t>
            </a:r>
            <a:r>
              <a:rPr lang="de-DE" dirty="0">
                <a:solidFill>
                  <a:srgbClr val="FF0000"/>
                </a:solidFill>
                <a:ea typeface="Verdana" panose="020B0604030504040204" pitchFamily="34" charset="0"/>
              </a:rPr>
              <a:t>667 RDA-Release 10.2015 </a:t>
            </a:r>
          </a:p>
          <a:p>
            <a:r>
              <a:rPr lang="de-DE" dirty="0">
                <a:ea typeface="Verdana" panose="020B0604030504040204" pitchFamily="34" charset="0"/>
              </a:rPr>
              <a:t>Hinweis auf mögliche Splits durch eine 667:</a:t>
            </a:r>
            <a:br>
              <a:rPr lang="de-DE" dirty="0">
                <a:ea typeface="Verdana" panose="020B0604030504040204" pitchFamily="34" charset="0"/>
              </a:rPr>
            </a:br>
            <a:r>
              <a:rPr lang="de-DE" dirty="0" smtClean="0">
                <a:solidFill>
                  <a:srgbClr val="FF0000"/>
                </a:solidFill>
                <a:ea typeface="Verdana" panose="020B0604030504040204" pitchFamily="34" charset="0"/>
              </a:rPr>
              <a:t>„Mögliche </a:t>
            </a:r>
            <a:r>
              <a:rPr lang="de-DE" dirty="0">
                <a:solidFill>
                  <a:srgbClr val="FF0000"/>
                </a:solidFill>
                <a:ea typeface="Verdana" panose="020B0604030504040204" pitchFamily="34" charset="0"/>
              </a:rPr>
              <a:t>Vorgängerdatensätze aufgrund von Namensänderung sind bei Bedarf zu </a:t>
            </a:r>
            <a:r>
              <a:rPr lang="de-DE" dirty="0" smtClean="0">
                <a:solidFill>
                  <a:srgbClr val="FF0000"/>
                </a:solidFill>
                <a:ea typeface="Verdana" panose="020B0604030504040204" pitchFamily="34" charset="0"/>
              </a:rPr>
              <a:t>erfassen.“</a:t>
            </a:r>
            <a:endParaRPr lang="de-DE" dirty="0">
              <a:ea typeface="Verdana" panose="020B0604030504040204" pitchFamily="34" charset="0"/>
            </a:endParaRPr>
          </a:p>
          <a:p>
            <a:pPr marL="0" indent="0">
              <a:buNone/>
            </a:pPr>
            <a:endParaRPr lang="de-DE" dirty="0" smtClean="0">
              <a:ea typeface="Verdana" panose="020B0604030504040204" pitchFamily="34" charset="0"/>
            </a:endParaRPr>
          </a:p>
          <a:p>
            <a:pPr marL="0" indent="0">
              <a:buNone/>
            </a:pPr>
            <a:r>
              <a:rPr lang="de-DE" dirty="0" smtClean="0">
                <a:ea typeface="Verdana" panose="020B0604030504040204" pitchFamily="34" charset="0"/>
              </a:rPr>
              <a:t>Ab </a:t>
            </a:r>
            <a:r>
              <a:rPr lang="de-DE" dirty="0">
                <a:ea typeface="Verdana" panose="020B0604030504040204" pitchFamily="34" charset="0"/>
              </a:rPr>
              <a:t>Januar 2016</a:t>
            </a:r>
          </a:p>
          <a:p>
            <a:r>
              <a:rPr lang="de-DE" dirty="0" smtClean="0">
                <a:ea typeface="Verdana" panose="020B0604030504040204" pitchFamily="34" charset="0"/>
              </a:rPr>
              <a:t>Aufarbeiten </a:t>
            </a:r>
            <a:r>
              <a:rPr lang="de-DE" dirty="0">
                <a:ea typeface="Verdana" panose="020B0604030504040204" pitchFamily="34" charset="0"/>
              </a:rPr>
              <a:t>der abhängigen Datensätze (wenn </a:t>
            </a:r>
            <a:r>
              <a:rPr lang="de-DE" dirty="0" smtClean="0">
                <a:ea typeface="Verdana" panose="020B0604030504040204" pitchFamily="34" charset="0"/>
              </a:rPr>
              <a:t>möglich</a:t>
            </a:r>
            <a:r>
              <a:rPr lang="de-DE" dirty="0">
                <a:ea typeface="Verdana" panose="020B0604030504040204" pitchFamily="34" charset="0"/>
              </a:rPr>
              <a:t> </a:t>
            </a:r>
            <a:r>
              <a:rPr lang="de-DE" dirty="0" smtClean="0">
                <a:ea typeface="Verdana" panose="020B0604030504040204" pitchFamily="34" charset="0"/>
              </a:rPr>
              <a:t/>
            </a:r>
            <a:br>
              <a:rPr lang="de-DE" dirty="0" smtClean="0">
                <a:ea typeface="Verdana" panose="020B0604030504040204" pitchFamily="34" charset="0"/>
              </a:rPr>
            </a:br>
            <a:r>
              <a:rPr lang="de-DE" dirty="0" smtClean="0">
                <a:ea typeface="Verdana" panose="020B0604030504040204" pitchFamily="34" charset="0"/>
              </a:rPr>
              <a:t>mit </a:t>
            </a:r>
            <a:r>
              <a:rPr lang="de-DE" dirty="0">
                <a:ea typeface="Verdana" panose="020B0604030504040204" pitchFamily="34" charset="0"/>
              </a:rPr>
              <a:t>technischer Unterstützung</a:t>
            </a:r>
            <a:r>
              <a:rPr lang="de-DE" dirty="0" smtClean="0">
                <a:ea typeface="Verdana" panose="020B0604030504040204" pitchFamily="34" charset="0"/>
              </a:rPr>
              <a:t>)</a:t>
            </a:r>
            <a:endParaRPr lang="de-DE" dirty="0">
              <a:ea typeface="Verdana" panose="020B0604030504040204" pitchFamily="34" charset="0"/>
            </a:endParaRP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43</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31326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3238" y="2204864"/>
            <a:ext cx="8132762" cy="3600399"/>
          </a:xfrm>
        </p:spPr>
        <p:txBody>
          <a:bodyPr/>
          <a:lstStyle/>
          <a:p>
            <a:pPr algn="ctr"/>
            <a:endParaRPr lang="de-DE" dirty="0" smtClean="0">
              <a:solidFill>
                <a:srgbClr val="800000"/>
              </a:solidFill>
            </a:endParaRPr>
          </a:p>
          <a:p>
            <a:pPr marL="0" indent="0" algn="ctr">
              <a:buNone/>
            </a:pPr>
            <a:r>
              <a:rPr lang="de-DE" b="1" dirty="0">
                <a:solidFill>
                  <a:srgbClr val="800000"/>
                </a:solidFill>
              </a:rPr>
              <a:t>Geschafft!</a:t>
            </a:r>
            <a:endParaRPr lang="de-DE" b="1" dirty="0" smtClean="0">
              <a:solidFill>
                <a:srgbClr val="800000"/>
              </a:solidFill>
            </a:endParaRPr>
          </a:p>
          <a:p>
            <a:pPr marL="0" indent="0" algn="ctr">
              <a:buNone/>
            </a:pPr>
            <a:endParaRPr lang="de-DE" dirty="0" smtClean="0"/>
          </a:p>
          <a:p>
            <a:pPr marL="0" indent="0" algn="ctr">
              <a:buNone/>
            </a:pPr>
            <a:r>
              <a:rPr lang="de-DE" dirty="0" smtClean="0"/>
              <a:t>Fragen, Anregungen, Blumen und Schokolade an: </a:t>
            </a:r>
          </a:p>
          <a:p>
            <a:pPr marL="0" indent="0" algn="ctr">
              <a:buNone/>
            </a:pPr>
            <a:r>
              <a:rPr lang="de-DE" dirty="0" smtClean="0"/>
              <a:t>GND-Redaktion@bsb-muenchen.de</a:t>
            </a:r>
          </a:p>
          <a:p>
            <a:pPr marL="0" indent="0" algn="ctr">
              <a:buNone/>
            </a:pPr>
            <a:endParaRPr lang="de-DE" dirty="0"/>
          </a:p>
          <a:p>
            <a:pPr algn="ctr"/>
            <a:endParaRPr lang="de-DE" dirty="0" smtClean="0"/>
          </a:p>
          <a:p>
            <a:pPr algn="ctr"/>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44</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880017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Erläuterungen zu RDA 11.0</a:t>
            </a:r>
            <a:endParaRPr lang="de-DE" dirty="0"/>
          </a:p>
        </p:txBody>
      </p:sp>
      <p:sp>
        <p:nvSpPr>
          <p:cNvPr id="3" name="Inhaltsplatzhalter 2"/>
          <p:cNvSpPr>
            <a:spLocks noGrp="1"/>
          </p:cNvSpPr>
          <p:nvPr>
            <p:ph idx="1"/>
          </p:nvPr>
        </p:nvSpPr>
        <p:spPr/>
        <p:txBody>
          <a:bodyPr/>
          <a:lstStyle/>
          <a:p>
            <a:pPr marL="0" lvl="0" indent="0">
              <a:buNone/>
            </a:pPr>
            <a:r>
              <a:rPr lang="de-DE" sz="2500" i="1" dirty="0">
                <a:solidFill>
                  <a:prstClr val="black"/>
                </a:solidFill>
              </a:rPr>
              <a:t>Erläuterung 2: (ab dem Vollumstieg) ++ </a:t>
            </a:r>
            <a:r>
              <a:rPr lang="de-DE" sz="2500" i="1" dirty="0">
                <a:solidFill>
                  <a:srgbClr val="FF0000"/>
                </a:solidFill>
              </a:rPr>
              <a:t>neu</a:t>
            </a:r>
            <a:r>
              <a:rPr lang="de-DE" sz="2500" i="1" dirty="0">
                <a:solidFill>
                  <a:prstClr val="black"/>
                </a:solidFill>
              </a:rPr>
              <a:t> ++ (Fortsetzung)</a:t>
            </a:r>
          </a:p>
          <a:p>
            <a:pPr marL="179388" lvl="1" indent="0">
              <a:buNone/>
            </a:pPr>
            <a:r>
              <a:rPr lang="de-DE" sz="2500" dirty="0">
                <a:latin typeface="Times New Roman" panose="02020603050405020304" pitchFamily="18" charset="0"/>
                <a:cs typeface="Times New Roman" panose="02020603050405020304" pitchFamily="18" charset="0"/>
              </a:rPr>
              <a:t>Wasser- und Raumfahrzeuge als geistige Schöpfer (z. B. für Logbücher) werden als Körperschaftsdatensätze erfasst und bei </a:t>
            </a:r>
            <a:r>
              <a:rPr lang="de-DE" sz="2500" dirty="0" err="1">
                <a:latin typeface="Times New Roman" panose="02020603050405020304" pitchFamily="18" charset="0"/>
                <a:cs typeface="Times New Roman" panose="02020603050405020304" pitchFamily="18" charset="0"/>
              </a:rPr>
              <a:t>Homonymität</a:t>
            </a:r>
            <a:r>
              <a:rPr lang="de-DE" sz="2500" dirty="0">
                <a:latin typeface="Times New Roman" panose="02020603050405020304" pitchFamily="18" charset="0"/>
                <a:cs typeface="Times New Roman" panose="02020603050405020304" pitchFamily="18" charset="0"/>
              </a:rPr>
              <a:t> mit dem Zusatz „Körperschaft“ von dem Sachschlagwort für das Fahrzeug unterschieden.  </a:t>
            </a:r>
            <a:br>
              <a:rPr lang="de-DE" sz="2500" dirty="0">
                <a:latin typeface="Times New Roman" panose="02020603050405020304" pitchFamily="18" charset="0"/>
                <a:cs typeface="Times New Roman" panose="02020603050405020304" pitchFamily="18" charset="0"/>
              </a:rPr>
            </a:br>
            <a:endParaRPr lang="de-DE" sz="2500" dirty="0">
              <a:latin typeface="Times New Roman" panose="02020603050405020304" pitchFamily="18" charset="0"/>
              <a:cs typeface="Times New Roman" panose="02020603050405020304" pitchFamily="18" charset="0"/>
            </a:endParaRPr>
          </a:p>
          <a:p>
            <a:pPr marL="179388" lvl="1" indent="0">
              <a:buNone/>
            </a:pPr>
            <a:r>
              <a:rPr lang="de-DE" sz="2500" dirty="0">
                <a:latin typeface="Times New Roman" panose="02020603050405020304" pitchFamily="18" charset="0"/>
                <a:cs typeface="Times New Roman" panose="02020603050405020304" pitchFamily="18" charset="0"/>
              </a:rPr>
              <a:t>Programme und Projekte sind Förderprogramme, Entwicklungsprojekte </a:t>
            </a:r>
            <a:r>
              <a:rPr lang="de-DE" sz="2500" dirty="0" err="1">
                <a:latin typeface="Times New Roman" panose="02020603050405020304" pitchFamily="18" charset="0"/>
                <a:cs typeface="Times New Roman" panose="02020603050405020304" pitchFamily="18" charset="0"/>
              </a:rPr>
              <a:t>u.ä.</a:t>
            </a:r>
            <a:r>
              <a:rPr lang="de-DE" sz="2500" dirty="0">
                <a:latin typeface="Times New Roman" panose="02020603050405020304" pitchFamily="18" charset="0"/>
                <a:cs typeface="Times New Roman" panose="02020603050405020304" pitchFamily="18" charset="0"/>
              </a:rPr>
              <a:t> </a:t>
            </a:r>
          </a:p>
          <a:p>
            <a:pPr marL="179388" lvl="1" indent="0">
              <a:buNone/>
            </a:pPr>
            <a:r>
              <a:rPr lang="de-DE" sz="2500" dirty="0">
                <a:latin typeface="Times New Roman" panose="02020603050405020304" pitchFamily="18" charset="0"/>
                <a:cs typeface="Times New Roman" panose="02020603050405020304" pitchFamily="18" charset="0"/>
              </a:rPr>
              <a:t>Softwareprogramme der Sacherschließung bleiben weiterhin Sachbegriffe. </a:t>
            </a: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5</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15694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Erläuterungen zu RDA 11.0</a:t>
            </a:r>
            <a:endParaRPr lang="de-DE" dirty="0"/>
          </a:p>
        </p:txBody>
      </p:sp>
      <p:sp>
        <p:nvSpPr>
          <p:cNvPr id="3" name="Inhaltsplatzhalter 2"/>
          <p:cNvSpPr>
            <a:spLocks noGrp="1"/>
          </p:cNvSpPr>
          <p:nvPr>
            <p:ph idx="1"/>
          </p:nvPr>
        </p:nvSpPr>
        <p:spPr>
          <a:xfrm>
            <a:off x="503238" y="1124744"/>
            <a:ext cx="8317234" cy="4823619"/>
          </a:xfrm>
        </p:spPr>
        <p:txBody>
          <a:bodyPr/>
          <a:lstStyle/>
          <a:p>
            <a:pPr marL="0" indent="0">
              <a:buNone/>
            </a:pPr>
            <a:r>
              <a:rPr lang="de-DE" i="1" dirty="0"/>
              <a:t>Erläuterung </a:t>
            </a:r>
            <a:r>
              <a:rPr lang="de-DE" i="1" dirty="0" smtClean="0"/>
              <a:t>3: (ab dem Vollumstieg) </a:t>
            </a:r>
            <a:r>
              <a:rPr lang="de-DE" i="1" dirty="0"/>
              <a:t>++ </a:t>
            </a:r>
            <a:r>
              <a:rPr lang="de-DE" i="1" dirty="0">
                <a:solidFill>
                  <a:srgbClr val="FF0000"/>
                </a:solidFill>
              </a:rPr>
              <a:t>neu letzter Absatz </a:t>
            </a:r>
            <a:r>
              <a:rPr lang="de-DE" i="1" dirty="0" smtClean="0"/>
              <a:t>++ </a:t>
            </a:r>
          </a:p>
          <a:p>
            <a:pPr marL="179388" indent="0">
              <a:buNone/>
            </a:pPr>
            <a:r>
              <a:rPr lang="de-DE" dirty="0" smtClean="0"/>
              <a:t>Konferenzen</a:t>
            </a:r>
            <a:r>
              <a:rPr lang="de-DE" dirty="0"/>
              <a:t>: </a:t>
            </a:r>
          </a:p>
          <a:p>
            <a:pPr marL="179388" lvl="1" indent="0">
              <a:buNone/>
            </a:pPr>
            <a:r>
              <a:rPr lang="de-DE" sz="2500" dirty="0">
                <a:latin typeface="Times New Roman" panose="02020603050405020304" pitchFamily="18" charset="0"/>
                <a:cs typeface="Times New Roman" panose="02020603050405020304" pitchFamily="18" charset="0"/>
              </a:rPr>
              <a:t>Konferenzen nach RDA sind auch </a:t>
            </a:r>
            <a:r>
              <a:rPr lang="de-DE" sz="2500" dirty="0">
                <a:solidFill>
                  <a:srgbClr val="FF0000"/>
                </a:solidFill>
                <a:latin typeface="Times New Roman" panose="02020603050405020304" pitchFamily="18" charset="0"/>
                <a:cs typeface="Times New Roman" panose="02020603050405020304" pitchFamily="18" charset="0"/>
              </a:rPr>
              <a:t>Konferenzen usw. ohne Konferenzbegriff</a:t>
            </a:r>
            <a:r>
              <a:rPr lang="de-DE" sz="2500" dirty="0">
                <a:latin typeface="Times New Roman" panose="02020603050405020304" pitchFamily="18" charset="0"/>
                <a:cs typeface="Times New Roman" panose="02020603050405020304" pitchFamily="18" charset="0"/>
              </a:rPr>
              <a:t>, </a:t>
            </a:r>
            <a:r>
              <a:rPr lang="de-DE" sz="2500" dirty="0">
                <a:solidFill>
                  <a:srgbClr val="FF0000"/>
                </a:solidFill>
                <a:latin typeface="Times New Roman" panose="02020603050405020304" pitchFamily="18" charset="0"/>
                <a:cs typeface="Times New Roman" panose="02020603050405020304" pitchFamily="18" charset="0"/>
              </a:rPr>
              <a:t>Expeditionen</a:t>
            </a:r>
            <a:r>
              <a:rPr lang="de-DE" sz="2500" dirty="0">
                <a:latin typeface="Times New Roman" panose="02020603050405020304" pitchFamily="18" charset="0"/>
                <a:cs typeface="Times New Roman" panose="02020603050405020304" pitchFamily="18" charset="0"/>
              </a:rPr>
              <a:t> sowie Ehrungen, Preisverleihungen (nur die Veranstaltungen, nicht die Preise an sich), Wettbewerbe usw. Keine Konferenzen sind z.B. </a:t>
            </a:r>
            <a:r>
              <a:rPr lang="de-DE" sz="2500" dirty="0" smtClean="0">
                <a:latin typeface="Times New Roman" panose="02020603050405020304" pitchFamily="18" charset="0"/>
                <a:cs typeface="Times New Roman" panose="02020603050405020304" pitchFamily="18" charset="0"/>
              </a:rPr>
              <a:t/>
            </a:r>
            <a:br>
              <a:rPr lang="de-DE" sz="2500" dirty="0" smtClean="0">
                <a:latin typeface="Times New Roman" panose="02020603050405020304" pitchFamily="18" charset="0"/>
                <a:cs typeface="Times New Roman" panose="02020603050405020304" pitchFamily="18" charset="0"/>
              </a:rPr>
            </a:br>
            <a:r>
              <a:rPr lang="de-DE" sz="2500" dirty="0" smtClean="0">
                <a:latin typeface="Times New Roman" panose="02020603050405020304" pitchFamily="18" charset="0"/>
                <a:cs typeface="Times New Roman" panose="02020603050405020304" pitchFamily="18" charset="0"/>
              </a:rPr>
              <a:t>TV-Sendungen </a:t>
            </a:r>
            <a:r>
              <a:rPr lang="de-DE" sz="2500" dirty="0">
                <a:latin typeface="Times New Roman" panose="02020603050405020304" pitchFamily="18" charset="0"/>
                <a:cs typeface="Times New Roman" panose="02020603050405020304" pitchFamily="18" charset="0"/>
              </a:rPr>
              <a:t>und Konzerte.</a:t>
            </a:r>
          </a:p>
          <a:p>
            <a:pPr marL="179388" lvl="1" indent="0">
              <a:buNone/>
            </a:pPr>
            <a:r>
              <a:rPr lang="de-DE" sz="2500" dirty="0">
                <a:latin typeface="Times New Roman" panose="02020603050405020304" pitchFamily="18" charset="0"/>
                <a:cs typeface="Times New Roman" panose="02020603050405020304" pitchFamily="18" charset="0"/>
              </a:rPr>
              <a:t>...</a:t>
            </a: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6</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425562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Erläuterungen zu RDA 11.0</a:t>
            </a:r>
            <a:endParaRPr lang="de-DE" dirty="0"/>
          </a:p>
        </p:txBody>
      </p:sp>
      <p:sp>
        <p:nvSpPr>
          <p:cNvPr id="3" name="Inhaltsplatzhalter 2"/>
          <p:cNvSpPr>
            <a:spLocks noGrp="1"/>
          </p:cNvSpPr>
          <p:nvPr>
            <p:ph idx="1"/>
          </p:nvPr>
        </p:nvSpPr>
        <p:spPr>
          <a:xfrm>
            <a:off x="503238" y="1124744"/>
            <a:ext cx="8245226" cy="4823619"/>
          </a:xfrm>
        </p:spPr>
        <p:txBody>
          <a:bodyPr/>
          <a:lstStyle/>
          <a:p>
            <a:pPr marL="0" indent="0">
              <a:buNone/>
            </a:pPr>
            <a:r>
              <a:rPr lang="de-DE" i="1" dirty="0"/>
              <a:t>Erläuterung </a:t>
            </a:r>
            <a:r>
              <a:rPr lang="de-DE" i="1" dirty="0" smtClean="0"/>
              <a:t>3: </a:t>
            </a:r>
            <a:r>
              <a:rPr lang="de-DE" i="1" dirty="0" smtClean="0">
                <a:solidFill>
                  <a:prstClr val="black"/>
                </a:solidFill>
              </a:rPr>
              <a:t>++ </a:t>
            </a:r>
            <a:r>
              <a:rPr lang="de-DE" i="1" dirty="0">
                <a:solidFill>
                  <a:srgbClr val="FF0000"/>
                </a:solidFill>
              </a:rPr>
              <a:t>neu letzter Absatz </a:t>
            </a:r>
            <a:r>
              <a:rPr lang="de-DE" i="1" dirty="0" smtClean="0">
                <a:solidFill>
                  <a:prstClr val="black"/>
                </a:solidFill>
              </a:rPr>
              <a:t>++</a:t>
            </a:r>
            <a:r>
              <a:rPr lang="de-DE" i="1" dirty="0" smtClean="0"/>
              <a:t>(Fortsetzung):</a:t>
            </a:r>
          </a:p>
          <a:p>
            <a:pPr marL="179388" indent="0">
              <a:buNone/>
            </a:pPr>
            <a:r>
              <a:rPr lang="de-DE" dirty="0" smtClean="0"/>
              <a:t>Konferenzen</a:t>
            </a:r>
            <a:r>
              <a:rPr lang="de-DE" dirty="0"/>
              <a:t>: </a:t>
            </a:r>
          </a:p>
          <a:p>
            <a:pPr marL="179388" lvl="1" indent="0">
              <a:buNone/>
            </a:pPr>
            <a:r>
              <a:rPr lang="de-DE" dirty="0">
                <a:latin typeface="Times New Roman" panose="02020603050405020304" pitchFamily="18" charset="0"/>
                <a:cs typeface="Times New Roman" panose="02020603050405020304" pitchFamily="18" charset="0"/>
              </a:rPr>
              <a:t>In der Formalerschließung werden </a:t>
            </a:r>
            <a:r>
              <a:rPr lang="de-DE" dirty="0">
                <a:solidFill>
                  <a:srgbClr val="FF0000"/>
                </a:solidFill>
                <a:latin typeface="Times New Roman" panose="02020603050405020304" pitchFamily="18" charset="0"/>
                <a:cs typeface="Times New Roman" panose="02020603050405020304" pitchFamily="18" charset="0"/>
              </a:rPr>
              <a:t>nur diejenigen Ausstellungen als Körperschaften betrachtet, die wiederkehrend unter </a:t>
            </a:r>
            <a:r>
              <a:rPr lang="de-DE" dirty="0" smtClean="0">
                <a:solidFill>
                  <a:srgbClr val="FF0000"/>
                </a:solidFill>
                <a:latin typeface="Times New Roman" panose="02020603050405020304" pitchFamily="18" charset="0"/>
                <a:cs typeface="Times New Roman" panose="02020603050405020304" pitchFamily="18" charset="0"/>
              </a:rPr>
              <a:t>dem selben </a:t>
            </a:r>
            <a:r>
              <a:rPr lang="de-DE" dirty="0">
                <a:solidFill>
                  <a:srgbClr val="FF0000"/>
                </a:solidFill>
                <a:latin typeface="Times New Roman" panose="02020603050405020304" pitchFamily="18" charset="0"/>
                <a:cs typeface="Times New Roman" panose="02020603050405020304" pitchFamily="18" charset="0"/>
              </a:rPr>
              <a:t>Namen erscheinen </a:t>
            </a:r>
            <a:r>
              <a:rPr lang="de-DE" dirty="0">
                <a:latin typeface="Times New Roman" panose="02020603050405020304" pitchFamily="18" charset="0"/>
                <a:cs typeface="Times New Roman" panose="02020603050405020304" pitchFamily="18" charset="0"/>
              </a:rPr>
              <a:t>(z.B. Documenta, Biennale di Venezia, </a:t>
            </a:r>
            <a:r>
              <a:rPr lang="de-DE" dirty="0" err="1">
                <a:latin typeface="Times New Roman" panose="02020603050405020304" pitchFamily="18" charset="0"/>
                <a:cs typeface="Times New Roman" panose="02020603050405020304" pitchFamily="18" charset="0"/>
              </a:rPr>
              <a:t>Triennale</a:t>
            </a:r>
            <a:r>
              <a:rPr lang="de-DE" dirty="0">
                <a:latin typeface="Times New Roman" panose="02020603050405020304" pitchFamily="18" charset="0"/>
                <a:cs typeface="Times New Roman" panose="02020603050405020304" pitchFamily="18" charset="0"/>
              </a:rPr>
              <a:t> Kleinplastik</a:t>
            </a:r>
            <a:r>
              <a:rPr lang="de-DE" dirty="0" smtClean="0">
                <a:latin typeface="Times New Roman" panose="02020603050405020304" pitchFamily="18" charset="0"/>
                <a:cs typeface="Times New Roman" panose="02020603050405020304" pitchFamily="18" charset="0"/>
              </a:rPr>
              <a:t>).</a:t>
            </a:r>
          </a:p>
          <a:p>
            <a:pPr marL="179388" lvl="1" indent="0">
              <a:buNone/>
            </a:pPr>
            <a:r>
              <a:rPr lang="de-DE" dirty="0" smtClean="0">
                <a:latin typeface="Times New Roman" panose="02020603050405020304" pitchFamily="18" charset="0"/>
                <a:cs typeface="Times New Roman" panose="02020603050405020304" pitchFamily="18" charset="0"/>
              </a:rPr>
              <a:t>Normdatensätze </a:t>
            </a:r>
            <a:r>
              <a:rPr lang="de-DE" dirty="0">
                <a:latin typeface="Times New Roman" panose="02020603050405020304" pitchFamily="18" charset="0"/>
                <a:cs typeface="Times New Roman" panose="02020603050405020304" pitchFamily="18" charset="0"/>
              </a:rPr>
              <a:t>für Einzelausstellungen werden nur dann angelegt, wenn sie in der Sacherschließung als Thema benötigt werden</a:t>
            </a:r>
            <a:r>
              <a:rPr lang="de-DE" dirty="0" smtClean="0">
                <a:latin typeface="Times New Roman" panose="02020603050405020304" pitchFamily="18" charset="0"/>
                <a:cs typeface="Times New Roman" panose="02020603050405020304" pitchFamily="18" charset="0"/>
              </a:rPr>
              <a:t>.</a:t>
            </a:r>
          </a:p>
          <a:p>
            <a:pPr marL="179388" lvl="1" indent="0">
              <a:buNone/>
            </a:pPr>
            <a:r>
              <a:rPr lang="de-DE" dirty="0" smtClean="0">
                <a:latin typeface="Times New Roman" panose="02020603050405020304" pitchFamily="18" charset="0"/>
                <a:cs typeface="Times New Roman" panose="02020603050405020304" pitchFamily="18" charset="0"/>
              </a:rPr>
              <a:t>(</a:t>
            </a:r>
            <a:r>
              <a:rPr lang="de-DE" dirty="0">
                <a:latin typeface="Times New Roman" panose="02020603050405020304" pitchFamily="18" charset="0"/>
                <a:cs typeface="Times New Roman" panose="02020603050405020304" pitchFamily="18" charset="0"/>
              </a:rPr>
              <a:t>Das betrifft auch Wanderausstellungen: Sie werden in der </a:t>
            </a:r>
            <a:r>
              <a:rPr lang="de-DE" dirty="0" smtClean="0">
                <a:latin typeface="Times New Roman" panose="02020603050405020304" pitchFamily="18" charset="0"/>
                <a:cs typeface="Times New Roman" panose="02020603050405020304" pitchFamily="18" charset="0"/>
              </a:rPr>
              <a:t>FE nur </a:t>
            </a:r>
            <a:r>
              <a:rPr lang="de-DE" dirty="0">
                <a:latin typeface="Times New Roman" panose="02020603050405020304" pitchFamily="18" charset="0"/>
                <a:cs typeface="Times New Roman" panose="02020603050405020304" pitchFamily="18" charset="0"/>
              </a:rPr>
              <a:t>erfasst, wenn sie in verschiedenen Jahren mit verschiedenen Inhalten unter </a:t>
            </a:r>
            <a:r>
              <a:rPr lang="de-DE" dirty="0" smtClean="0">
                <a:latin typeface="Times New Roman" panose="02020603050405020304" pitchFamily="18" charset="0"/>
                <a:cs typeface="Times New Roman" panose="02020603050405020304" pitchFamily="18" charset="0"/>
              </a:rPr>
              <a:t>dem selben </a:t>
            </a:r>
            <a:r>
              <a:rPr lang="de-DE" dirty="0">
                <a:latin typeface="Times New Roman" panose="02020603050405020304" pitchFamily="18" charset="0"/>
                <a:cs typeface="Times New Roman" panose="02020603050405020304" pitchFamily="18" charset="0"/>
              </a:rPr>
              <a:t>Namen </a:t>
            </a:r>
            <a:r>
              <a:rPr lang="de-DE" dirty="0" smtClean="0">
                <a:latin typeface="Times New Roman" panose="02020603050405020304" pitchFamily="18" charset="0"/>
                <a:cs typeface="Times New Roman" panose="02020603050405020304" pitchFamily="18" charset="0"/>
              </a:rPr>
              <a:t>auftreten.)</a:t>
            </a:r>
            <a:endParaRPr lang="de-DE" dirty="0">
              <a:latin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7</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3406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Körperschaften</a:t>
            </a:r>
            <a:r>
              <a:rPr lang="de-DE" b="1" dirty="0"/>
              <a:t>, die mit dem RDA-Umstieg erfasst werden</a:t>
            </a:r>
            <a:endParaRPr lang="de-DE" dirty="0"/>
          </a:p>
        </p:txBody>
      </p:sp>
      <p:sp>
        <p:nvSpPr>
          <p:cNvPr id="3" name="Inhaltsplatzhalter 2"/>
          <p:cNvSpPr>
            <a:spLocks noGrp="1"/>
          </p:cNvSpPr>
          <p:nvPr>
            <p:ph idx="1"/>
          </p:nvPr>
        </p:nvSpPr>
        <p:spPr>
          <a:xfrm>
            <a:off x="503238" y="1628800"/>
            <a:ext cx="8132762" cy="4319563"/>
          </a:xfrm>
        </p:spPr>
        <p:txBody>
          <a:bodyPr/>
          <a:lstStyle/>
          <a:p>
            <a:r>
              <a:rPr lang="en-US" dirty="0" err="1"/>
              <a:t>Zeitschriftenredaktionen</a:t>
            </a:r>
            <a:r>
              <a:rPr lang="en-US" dirty="0"/>
              <a:t> </a:t>
            </a:r>
            <a:r>
              <a:rPr lang="en-US" i="1" dirty="0"/>
              <a:t>(RAK §631 ERL 1)</a:t>
            </a:r>
          </a:p>
          <a:p>
            <a:r>
              <a:rPr lang="en-US" dirty="0" err="1"/>
              <a:t>Musik</a:t>
            </a:r>
            <a:r>
              <a:rPr lang="en-US" dirty="0"/>
              <a:t>-/</a:t>
            </a:r>
            <a:r>
              <a:rPr lang="en-US" dirty="0" err="1"/>
              <a:t>Künstlergruppen</a:t>
            </a:r>
            <a:r>
              <a:rPr lang="en-US" dirty="0"/>
              <a:t> </a:t>
            </a:r>
            <a:r>
              <a:rPr lang="en-US" dirty="0" err="1"/>
              <a:t>aus</a:t>
            </a:r>
            <a:r>
              <a:rPr lang="en-US" dirty="0"/>
              <a:t> </a:t>
            </a:r>
            <a:r>
              <a:rPr lang="en-US" dirty="0" err="1"/>
              <a:t>Vor</a:t>
            </a:r>
            <a:r>
              <a:rPr lang="en-US" dirty="0"/>
              <a:t>- und </a:t>
            </a:r>
            <a:r>
              <a:rPr lang="en-US" dirty="0" err="1"/>
              <a:t>Familiennamen</a:t>
            </a:r>
            <a:r>
              <a:rPr lang="en-US" dirty="0"/>
              <a:t> </a:t>
            </a:r>
            <a:r>
              <a:rPr lang="en-US" i="1" dirty="0"/>
              <a:t>(RAK §631 ERL3)</a:t>
            </a:r>
            <a:r>
              <a:rPr lang="en-US" dirty="0"/>
              <a:t> (</a:t>
            </a:r>
            <a:r>
              <a:rPr lang="en-US" dirty="0" err="1"/>
              <a:t>aber</a:t>
            </a:r>
            <a:r>
              <a:rPr lang="en-US" dirty="0"/>
              <a:t> </a:t>
            </a:r>
            <a:r>
              <a:rPr lang="en-US" dirty="0" err="1"/>
              <a:t>nur</a:t>
            </a:r>
            <a:r>
              <a:rPr lang="en-US" dirty="0"/>
              <a:t> </a:t>
            </a:r>
            <a:r>
              <a:rPr lang="en-US" dirty="0" err="1"/>
              <a:t>für</a:t>
            </a:r>
            <a:r>
              <a:rPr lang="en-US" dirty="0"/>
              <a:t> </a:t>
            </a:r>
            <a:r>
              <a:rPr lang="en-US" dirty="0" err="1"/>
              <a:t>feste</a:t>
            </a:r>
            <a:r>
              <a:rPr lang="en-US" dirty="0"/>
              <a:t> </a:t>
            </a:r>
            <a:r>
              <a:rPr lang="en-US" dirty="0" err="1"/>
              <a:t>Verbindungen</a:t>
            </a:r>
            <a:r>
              <a:rPr lang="en-US" dirty="0"/>
              <a:t>; </a:t>
            </a:r>
            <a:r>
              <a:rPr lang="en-US" dirty="0" err="1"/>
              <a:t>vgl</a:t>
            </a:r>
            <a:r>
              <a:rPr lang="en-US" dirty="0"/>
              <a:t>. ERL 1 </a:t>
            </a:r>
            <a:r>
              <a:rPr lang="en-US" dirty="0" err="1"/>
              <a:t>zu</a:t>
            </a:r>
            <a:r>
              <a:rPr lang="en-US" dirty="0"/>
              <a:t> RDA 11.0)</a:t>
            </a:r>
          </a:p>
          <a:p>
            <a:r>
              <a:rPr lang="en-US" dirty="0" err="1"/>
              <a:t>Abteilungen</a:t>
            </a:r>
            <a:r>
              <a:rPr lang="en-US" dirty="0"/>
              <a:t> </a:t>
            </a:r>
            <a:r>
              <a:rPr lang="en-US" dirty="0" err="1"/>
              <a:t>eines</a:t>
            </a:r>
            <a:r>
              <a:rPr lang="en-US" dirty="0"/>
              <a:t> Organs </a:t>
            </a:r>
            <a:r>
              <a:rPr lang="en-US" dirty="0" err="1"/>
              <a:t>einer</a:t>
            </a:r>
            <a:r>
              <a:rPr lang="en-US" dirty="0"/>
              <a:t> </a:t>
            </a:r>
            <a:r>
              <a:rPr lang="en-US" dirty="0" err="1"/>
              <a:t>Gebietskörperschaft</a:t>
            </a:r>
            <a:r>
              <a:rPr lang="en-US" dirty="0"/>
              <a:t> </a:t>
            </a:r>
            <a:r>
              <a:rPr lang="en-US" dirty="0" err="1"/>
              <a:t>oder</a:t>
            </a:r>
            <a:r>
              <a:rPr lang="en-US" dirty="0"/>
              <a:t> </a:t>
            </a:r>
            <a:r>
              <a:rPr lang="en-US" dirty="0" err="1"/>
              <a:t>Religionsgemeinschaft</a:t>
            </a:r>
            <a:r>
              <a:rPr lang="en-US" dirty="0"/>
              <a:t>, </a:t>
            </a:r>
            <a:r>
              <a:rPr lang="en-US" dirty="0" err="1"/>
              <a:t>deren</a:t>
            </a:r>
            <a:r>
              <a:rPr lang="en-US" dirty="0"/>
              <a:t> Name </a:t>
            </a:r>
            <a:r>
              <a:rPr lang="en-US" dirty="0" err="1"/>
              <a:t>mit</a:t>
            </a:r>
            <a:r>
              <a:rPr lang="en-US" dirty="0"/>
              <a:t> </a:t>
            </a:r>
            <a:r>
              <a:rPr lang="en-US" dirty="0" err="1"/>
              <a:t>bestimmten</a:t>
            </a:r>
            <a:r>
              <a:rPr lang="en-US" dirty="0"/>
              <a:t> </a:t>
            </a:r>
            <a:r>
              <a:rPr lang="en-US" dirty="0" err="1"/>
              <a:t>Begriffen</a:t>
            </a:r>
            <a:r>
              <a:rPr lang="en-US" dirty="0"/>
              <a:t> </a:t>
            </a:r>
            <a:r>
              <a:rPr lang="en-US" dirty="0" err="1"/>
              <a:t>gebildet</a:t>
            </a:r>
            <a:r>
              <a:rPr lang="en-US" dirty="0"/>
              <a:t> </a:t>
            </a:r>
            <a:r>
              <a:rPr lang="en-US" dirty="0" err="1" smtClean="0"/>
              <a:t>wurde</a:t>
            </a:r>
            <a:r>
              <a:rPr lang="en-US" dirty="0" smtClean="0"/>
              <a:t> </a:t>
            </a:r>
            <a:r>
              <a:rPr lang="en-US" i="1" dirty="0"/>
              <a:t>(RAK 449,4; 468,4: </a:t>
            </a:r>
            <a:r>
              <a:rPr lang="en-US" i="1" dirty="0" err="1"/>
              <a:t>Abteilung</a:t>
            </a:r>
            <a:r>
              <a:rPr lang="en-US" i="1" dirty="0"/>
              <a:t>, </a:t>
            </a:r>
            <a:r>
              <a:rPr lang="en-US" i="1" dirty="0" err="1"/>
              <a:t>Referat</a:t>
            </a:r>
            <a:r>
              <a:rPr lang="en-US" i="1" dirty="0"/>
              <a:t>, </a:t>
            </a:r>
            <a:r>
              <a:rPr lang="en-US" i="1" dirty="0" err="1"/>
              <a:t>Dezernat</a:t>
            </a:r>
            <a:r>
              <a:rPr lang="en-US" i="1" dirty="0"/>
              <a:t>, </a:t>
            </a:r>
            <a:r>
              <a:rPr lang="en-US" i="1" dirty="0" err="1"/>
              <a:t>Gruppe</a:t>
            </a:r>
            <a:r>
              <a:rPr lang="en-US" i="1" dirty="0"/>
              <a:t> und </a:t>
            </a:r>
            <a:r>
              <a:rPr lang="en-US" i="1" dirty="0" err="1"/>
              <a:t>dgl</a:t>
            </a:r>
            <a:r>
              <a:rPr lang="en-US" i="1" dirty="0"/>
              <a:t>. </a:t>
            </a:r>
            <a:r>
              <a:rPr lang="en-US" i="1" dirty="0" err="1"/>
              <a:t>bzw</a:t>
            </a:r>
            <a:r>
              <a:rPr lang="en-US" i="1" dirty="0"/>
              <a:t>. </a:t>
            </a:r>
            <a:r>
              <a:rPr lang="en-US" i="1" dirty="0" err="1"/>
              <a:t>fremdsprachliche</a:t>
            </a:r>
            <a:r>
              <a:rPr lang="en-US" i="1" dirty="0"/>
              <a:t> </a:t>
            </a:r>
            <a:r>
              <a:rPr lang="en-US" i="1" dirty="0" err="1"/>
              <a:t>Entsprechungen</a:t>
            </a:r>
            <a:r>
              <a:rPr lang="en-US" i="1" dirty="0" smtClean="0"/>
              <a:t>)</a:t>
            </a:r>
          </a:p>
          <a:p>
            <a:endParaRPr lang="en-US" i="1"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8</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36398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Körperschaften</a:t>
            </a:r>
            <a:r>
              <a:rPr lang="de-DE" b="1" dirty="0"/>
              <a:t>, die mit dem RDA-Umstieg erfasst werden</a:t>
            </a:r>
            <a:endParaRPr lang="de-DE" dirty="0"/>
          </a:p>
        </p:txBody>
      </p:sp>
      <p:sp>
        <p:nvSpPr>
          <p:cNvPr id="3" name="Inhaltsplatzhalter 2"/>
          <p:cNvSpPr>
            <a:spLocks noGrp="1"/>
          </p:cNvSpPr>
          <p:nvPr>
            <p:ph idx="1"/>
          </p:nvPr>
        </p:nvSpPr>
        <p:spPr>
          <a:xfrm>
            <a:off x="503238" y="1628800"/>
            <a:ext cx="8132762" cy="4319563"/>
          </a:xfrm>
        </p:spPr>
        <p:txBody>
          <a:bodyPr/>
          <a:lstStyle/>
          <a:p>
            <a:r>
              <a:rPr lang="de-DE" dirty="0"/>
              <a:t>Spitzen- und </a:t>
            </a:r>
            <a:r>
              <a:rPr lang="de-DE" dirty="0" smtClean="0"/>
              <a:t>Informationsorgane </a:t>
            </a:r>
            <a:r>
              <a:rPr lang="de-DE" i="1" dirty="0" smtClean="0"/>
              <a:t>(RAK §435)</a:t>
            </a:r>
            <a:endParaRPr lang="de-DE" i="1" dirty="0"/>
          </a:p>
          <a:p>
            <a:r>
              <a:rPr lang="de-DE" dirty="0"/>
              <a:t>Amtsinhaber*innen, </a:t>
            </a:r>
            <a:r>
              <a:rPr lang="de-DE" dirty="0" smtClean="0"/>
              <a:t>Regierungschef*innen</a:t>
            </a:r>
            <a:r>
              <a:rPr lang="de-DE" dirty="0"/>
              <a:t>, geistliche </a:t>
            </a:r>
            <a:r>
              <a:rPr lang="de-DE" dirty="0" smtClean="0"/>
              <a:t>Würdenträger*innen </a:t>
            </a:r>
            <a:r>
              <a:rPr lang="de-DE" dirty="0"/>
              <a:t>in ihrer Funktion </a:t>
            </a:r>
            <a:r>
              <a:rPr lang="de-DE"/>
              <a:t>als </a:t>
            </a:r>
            <a:r>
              <a:rPr lang="de-DE" smtClean="0"/>
              <a:t>Vertreter*innen </a:t>
            </a:r>
            <a:r>
              <a:rPr lang="de-DE" dirty="0"/>
              <a:t>einer </a:t>
            </a:r>
            <a:r>
              <a:rPr lang="de-DE" dirty="0" smtClean="0"/>
              <a:t>Organisation/Körperschaft</a:t>
            </a:r>
          </a:p>
          <a:p>
            <a:r>
              <a:rPr lang="de-DE" dirty="0" smtClean="0"/>
              <a:t>Wasser- und Raumfahrzeuge</a:t>
            </a:r>
          </a:p>
          <a:p>
            <a:r>
              <a:rPr lang="de-DE" dirty="0"/>
              <a:t>Expeditionen, Programme, </a:t>
            </a:r>
            <a:r>
              <a:rPr lang="de-DE" dirty="0" smtClean="0"/>
              <a:t>Projekte </a:t>
            </a:r>
            <a:r>
              <a:rPr lang="de-DE" i="1" dirty="0"/>
              <a:t>(RAK §</a:t>
            </a:r>
            <a:r>
              <a:rPr lang="de-DE" i="1" dirty="0" smtClean="0"/>
              <a:t>682)</a:t>
            </a:r>
            <a:endParaRPr lang="de-DE" dirty="0" smtClean="0"/>
          </a:p>
          <a:p>
            <a:r>
              <a:rPr lang="de-DE" dirty="0" smtClean="0"/>
              <a:t>Konferenzen ohne Konferenzbegriff </a:t>
            </a:r>
            <a:r>
              <a:rPr lang="de-DE" i="1" dirty="0" smtClean="0"/>
              <a:t>(RAK §681)</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2CE163F9-3780-49F7-91B7-76C5ED5B1C52}" type="slidenum">
              <a:rPr lang="de-DE" altLang="de-DE" smtClean="0"/>
              <a:pPr>
                <a:defRPr/>
              </a:pPr>
              <a:t>9</a:t>
            </a:fld>
            <a:endParaRPr lang="de-DE" altLang="de-DE"/>
          </a:p>
        </p:txBody>
      </p:sp>
      <p:sp>
        <p:nvSpPr>
          <p:cNvPr id="5" name="Fußzeilenplatzhalter 4"/>
          <p:cNvSpPr>
            <a:spLocks noGrp="1"/>
          </p:cNvSpPr>
          <p:nvPr>
            <p:ph type="ftr" sz="quarter" idx="3"/>
          </p:nvPr>
        </p:nvSpPr>
        <p:spPr/>
        <p:txBody>
          <a:bodyPr/>
          <a:lstStyle/>
          <a:p>
            <a:pPr algn="l"/>
            <a:r>
              <a:rPr lang="de-DE" dirty="0"/>
              <a:t>Modul GND: Körperschaften/Konferenzen  Vollumstieg Februar/März 2016</a:t>
            </a:r>
          </a:p>
          <a:p>
            <a:endParaRPr lang="de-DE" dirty="0"/>
          </a:p>
        </p:txBody>
      </p:sp>
    </p:spTree>
    <p:extLst>
      <p:ext uri="{BB962C8B-B14F-4D97-AF65-F5344CB8AC3E}">
        <p14:creationId xmlns:p14="http://schemas.microsoft.com/office/powerpoint/2010/main" val="2201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ND_">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2310</Words>
  <Application>Microsoft Office PowerPoint</Application>
  <PresentationFormat>Bildschirmpräsentation (4:3)</PresentationFormat>
  <Paragraphs>355</Paragraphs>
  <Slides>44</Slides>
  <Notes>18</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GND_</vt:lpstr>
      <vt:lpstr>PowerPoint-Präsentation</vt:lpstr>
      <vt:lpstr>AG RDA Schulungsunterlagen –  Modul GND: Körperschaften/Konferenzen  Vollumstieg Februar/März 2016 </vt:lpstr>
      <vt:lpstr>Definition Körperschaften und Konferenzen: RDA 11.0</vt:lpstr>
      <vt:lpstr>Erläuterungen zu RDA 11.0</vt:lpstr>
      <vt:lpstr>Erläuterungen zu RDA 11.0</vt:lpstr>
      <vt:lpstr>Erläuterungen zu RDA 11.0</vt:lpstr>
      <vt:lpstr>Erläuterungen zu RDA 11.0</vt:lpstr>
      <vt:lpstr>Körperschaften, die mit dem RDA-Umstieg erfasst werden</vt:lpstr>
      <vt:lpstr>Körperschaften, die mit dem RDA-Umstieg erfasst werden</vt:lpstr>
      <vt:lpstr>Beispiele: Zeitschriftenredaktionen</vt:lpstr>
      <vt:lpstr>Beispiele: Zeitschriftenredaktionen</vt:lpstr>
      <vt:lpstr>Beispiele: Musik-/Künstlergruppen, deren Namen nur aus Vor- und Zunamen bestehen</vt:lpstr>
      <vt:lpstr>Beispiele: Musik-/Künstlergruppen, deren Namen nur aus Vor- und Zunamen bestehen</vt:lpstr>
      <vt:lpstr>Beispiele: Musik-/Künstlergruppen, deren Namen nur aus Vor- und Zunamen bestehen</vt:lpstr>
      <vt:lpstr>Beispiele: Exekutiv-, Informations- und Spitzenorgane</vt:lpstr>
      <vt:lpstr>Beispiele: Exekutiv-, Informations- und Spitzenorgane</vt:lpstr>
      <vt:lpstr>Beispiele: Exekutiv-, Informations- und Spitzenorgane</vt:lpstr>
      <vt:lpstr>Beispiele: Exekutiv-, Informations- und Spitzenorgane</vt:lpstr>
      <vt:lpstr>Beispiele: Amtsinhaber*innen/Regierungschef*innen/ geistliche Würdenträger*innen</vt:lpstr>
      <vt:lpstr>Beispiele: Amtsinhaber*innen/Regierungschef*innen/ geistliche Würdenträger*innen</vt:lpstr>
      <vt:lpstr>Beispiele: Amtsinhaber*innen/Regierungschef*innen/ geistliche Würdenträger*innen</vt:lpstr>
      <vt:lpstr>Beispiele: Raumfahrzeuge, Schiffe u.ä.</vt:lpstr>
      <vt:lpstr>Beispiele: Projekte, Programme u.ä.</vt:lpstr>
      <vt:lpstr>Beispiele: Projekte, Programme u.ä.</vt:lpstr>
      <vt:lpstr>Änderungen bei Konferenzen: neue Konferenz-Entitäten nach RDA</vt:lpstr>
      <vt:lpstr>Änderungen bei Konferenzen: neue Konferenz-Entitäten nach RDA</vt:lpstr>
      <vt:lpstr>Beispiele: Expeditionen als Konferenzen</vt:lpstr>
      <vt:lpstr>Beispiele: Expeditionen als Konferenzen</vt:lpstr>
      <vt:lpstr>Beispiele: Konferenzen ohne Konferenzbegriff </vt:lpstr>
      <vt:lpstr>Beispiele: Konferenzen ohne Konferenzbegriff </vt:lpstr>
      <vt:lpstr>Beispiele: Konferenzname nur Veranstalter und Konferenzbegriff</vt:lpstr>
      <vt:lpstr>Untergeordnete Konferenzen: Erläuterung zu RDA 11.2.2.14.6</vt:lpstr>
      <vt:lpstr>Untergeordnete Konferenzen: Erläuterung zu RDA 11.2.2.14.6</vt:lpstr>
      <vt:lpstr>Beispiele: Konferenzfolgen</vt:lpstr>
      <vt:lpstr>Legislaturperioden</vt:lpstr>
      <vt:lpstr>Beispiele: Legislaturperioden</vt:lpstr>
      <vt:lpstr>Redaktionsabsprachen</vt:lpstr>
      <vt:lpstr>Redaktionsabsprachen</vt:lpstr>
      <vt:lpstr>Redaktionsabsprachen</vt:lpstr>
      <vt:lpstr>Redaktionsabsprachen</vt:lpstr>
      <vt:lpstr>Redaktionsabsprachen:  Aufhebung der Normierung bei Universitäten, technischen Hochschulen und Gesamthochschulen</vt:lpstr>
      <vt:lpstr>Redaktionsabsprachen:  Aufhebung der Normierung bei Universitäten, technischen Hochschulen und Gesamthochschulen</vt:lpstr>
      <vt:lpstr>Redaktionsabsprachen:  Aufhebung der Normierung bei Universitäten, technischen Hochschulen und Gesamthochschulen</vt:lpstr>
      <vt:lpstr>PowerPoint-Präsentation</vt:lpstr>
    </vt:vector>
  </TitlesOfParts>
  <Company>BSB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Astrid Freund</dc:creator>
  <cp:lastModifiedBy>Astrid Freund</cp:lastModifiedBy>
  <cp:revision>138</cp:revision>
  <dcterms:created xsi:type="dcterms:W3CDTF">2015-12-11T10:54:03Z</dcterms:created>
  <dcterms:modified xsi:type="dcterms:W3CDTF">2016-02-25T15:12:53Z</dcterms:modified>
</cp:coreProperties>
</file>