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45"/>
  </p:notesMasterIdLst>
  <p:handoutMasterIdLst>
    <p:handoutMasterId r:id="rId46"/>
  </p:handoutMasterIdLst>
  <p:sldIdLst>
    <p:sldId id="285" r:id="rId3"/>
    <p:sldId id="259" r:id="rId4"/>
    <p:sldId id="287" r:id="rId5"/>
    <p:sldId id="302" r:id="rId6"/>
    <p:sldId id="334" r:id="rId7"/>
    <p:sldId id="345" r:id="rId8"/>
    <p:sldId id="308" r:id="rId9"/>
    <p:sldId id="309" r:id="rId10"/>
    <p:sldId id="310" r:id="rId11"/>
    <p:sldId id="311" r:id="rId12"/>
    <p:sldId id="328" r:id="rId13"/>
    <p:sldId id="329" r:id="rId14"/>
    <p:sldId id="326" r:id="rId15"/>
    <p:sldId id="346" r:id="rId16"/>
    <p:sldId id="314" r:id="rId17"/>
    <p:sldId id="330" r:id="rId18"/>
    <p:sldId id="315" r:id="rId19"/>
    <p:sldId id="304" r:id="rId20"/>
    <p:sldId id="316" r:id="rId21"/>
    <p:sldId id="331" r:id="rId22"/>
    <p:sldId id="318" r:id="rId23"/>
    <p:sldId id="332" r:id="rId24"/>
    <p:sldId id="327" r:id="rId25"/>
    <p:sldId id="333" r:id="rId26"/>
    <p:sldId id="322" r:id="rId27"/>
    <p:sldId id="323" r:id="rId28"/>
    <p:sldId id="324" r:id="rId29"/>
    <p:sldId id="351" r:id="rId30"/>
    <p:sldId id="335" r:id="rId31"/>
    <p:sldId id="336" r:id="rId32"/>
    <p:sldId id="348" r:id="rId33"/>
    <p:sldId id="347" r:id="rId34"/>
    <p:sldId id="352" r:id="rId35"/>
    <p:sldId id="353" r:id="rId36"/>
    <p:sldId id="339" r:id="rId37"/>
    <p:sldId id="340" r:id="rId38"/>
    <p:sldId id="341" r:id="rId39"/>
    <p:sldId id="342" r:id="rId40"/>
    <p:sldId id="343" r:id="rId41"/>
    <p:sldId id="344" r:id="rId42"/>
    <p:sldId id="349" r:id="rId43"/>
    <p:sldId id="350" r:id="rId4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64332" autoAdjust="0"/>
  </p:normalViewPr>
  <p:slideViewPr>
    <p:cSldViewPr>
      <p:cViewPr varScale="1">
        <p:scale>
          <a:sx n="81" d="100"/>
          <a:sy n="81" d="100"/>
        </p:scale>
        <p:origin x="-24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8FDB8F-0336-49A4-9BCF-6DA8548D5854}" type="datetimeFigureOut">
              <a:rPr lang="de-DE"/>
              <a:pPr>
                <a:defRPr/>
              </a:pPr>
              <a:t>25.02.2016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3257C-3B97-4883-845B-48AC647C80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774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0B8701-0EC6-4CF0-9C34-4D5B36359C0B}" type="datetimeFigureOut">
              <a:rPr lang="de-DE"/>
              <a:pPr>
                <a:defRPr/>
              </a:pPr>
              <a:t>25.02.2016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8777A-8948-4E92-84FE-AA7866B942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5485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3854DA-8367-4A2D-A5E4-5C0CECC02273}" type="slidenum">
              <a:rPr lang="de-DE" altLang="de-DE">
                <a:solidFill>
                  <a:srgbClr val="000000"/>
                </a:solidFill>
              </a:rPr>
              <a:pPr/>
              <a:t>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2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i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250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594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445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874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42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13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680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527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72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75426-3B1E-4EA7-85BC-B15147B24921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106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582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5077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4142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1806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1865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899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0811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00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5775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22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855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512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511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3744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Wenn „</a:t>
            </a:r>
            <a:r>
              <a:rPr lang="de-DE" sz="2000" dirty="0" err="1" smtClean="0"/>
              <a:t>mercedes</a:t>
            </a:r>
            <a:r>
              <a:rPr lang="de-DE" sz="2000" dirty="0" smtClean="0"/>
              <a:t> </a:t>
            </a:r>
            <a:r>
              <a:rPr lang="de-DE" sz="2000" dirty="0" err="1" smtClean="0"/>
              <a:t>coffin</a:t>
            </a:r>
            <a:r>
              <a:rPr lang="de-DE" sz="2000" dirty="0" smtClean="0"/>
              <a:t>“ noch nicht nachgewiesen ist, wäre bevorzugter</a:t>
            </a:r>
            <a:r>
              <a:rPr lang="de-DE" sz="2000" baseline="0" dirty="0" smtClean="0"/>
              <a:t> Titel: „</a:t>
            </a:r>
            <a:r>
              <a:rPr lang="de-DE" sz="2000" baseline="0" dirty="0" err="1" smtClean="0"/>
              <a:t>cold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case</a:t>
            </a:r>
            <a:r>
              <a:rPr lang="de-DE" sz="2000" baseline="0" dirty="0" smtClean="0"/>
              <a:t>“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91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Beispiel ohne Verknüpfung;</a:t>
            </a:r>
            <a:r>
              <a:rPr lang="de-DE" sz="2000" baseline="0" dirty="0" smtClean="0"/>
              <a:t> Eingabe in 303 t : „The“ Mercedes </a:t>
            </a:r>
            <a:r>
              <a:rPr lang="de-DE" sz="2000" baseline="0" dirty="0" err="1" smtClean="0"/>
              <a:t>coffin</a:t>
            </a:r>
            <a:r>
              <a:rPr lang="de-DE" sz="2000" baseline="0" dirty="0" smtClean="0"/>
              <a:t> -&gt; es existiert kein Normdatensatz; abspeichern: dann ergänzen sich p und d automatisch (Geistige Schöpferin vorher schon verknüpft); es muss kein Normdatensatz angelegt werden für „The </a:t>
            </a:r>
            <a:r>
              <a:rPr lang="de-DE" sz="2000" baseline="0" dirty="0" err="1" smtClean="0"/>
              <a:t>mercedes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coffin</a:t>
            </a:r>
            <a:r>
              <a:rPr lang="de-DE" sz="2000" baseline="0" dirty="0" smtClean="0"/>
              <a:t>“, wurde hier auch nicht gemacht, keine Verknüpfungsnummer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814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91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687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850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850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9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636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850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8509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85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>
                <a:solidFill>
                  <a:prstClr val="black"/>
                </a:solidFill>
              </a:rPr>
              <a:pPr/>
              <a:t>5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851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835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831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777A-8948-4E92-84FE-AA7866B942D9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11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6119812" cy="365125"/>
          </a:xfrm>
        </p:spPr>
        <p:txBody>
          <a:bodyPr/>
          <a:lstStyle>
            <a:lvl1pPr algn="l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235825" y="6376988"/>
            <a:ext cx="1450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5AABF1-B78F-4BEE-8BD7-55374FA277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3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6119812" cy="365125"/>
          </a:xfrm>
        </p:spPr>
        <p:txBody>
          <a:bodyPr/>
          <a:lstStyle>
            <a:lvl1pPr algn="l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4F81BD">
                    <a:lumMod val="75000"/>
                  </a:srgbClr>
                </a:solidFill>
              </a:rPr>
              <a:t>AG RDA Schulungsunterlagen – Modul 3.03.03: Werkebene | Stand: 07.05.2015 | CC BY-NC-SA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235825" y="6376988"/>
            <a:ext cx="1450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5AABF1-B78F-4BEE-8BD7-55374FA277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023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8313" y="6381750"/>
            <a:ext cx="626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8313" y="6381750"/>
            <a:ext cx="626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AG RDA Schulungsunterlagen – Modul 3.03.03: Werkebene | Stand: 07.05.2015 | CC BY-NC-SA</a:t>
            </a:r>
          </a:p>
        </p:txBody>
      </p:sp>
    </p:spTree>
    <p:extLst>
      <p:ext uri="{BB962C8B-B14F-4D97-AF65-F5344CB8AC3E}">
        <p14:creationId xmlns:p14="http://schemas.microsoft.com/office/powerpoint/2010/main" val="26146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188" y="1041400"/>
            <a:ext cx="8032750" cy="3529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1692275" y="2781300"/>
            <a:ext cx="6057900" cy="165258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altLang="de-DE" sz="3200" b="1" dirty="0" smtClean="0">
                <a:ea typeface="Verdana" pitchFamily="34" charset="0"/>
                <a:cs typeface="Verdana" pitchFamily="34" charset="0"/>
              </a:rPr>
              <a:t>Schulungsunterlagen der</a:t>
            </a:r>
            <a:br>
              <a:rPr lang="de-DE" altLang="de-DE" sz="3200" b="1" dirty="0" smtClean="0">
                <a:ea typeface="Verdana" pitchFamily="34" charset="0"/>
                <a:cs typeface="Verdana" pitchFamily="34" charset="0"/>
              </a:rPr>
            </a:br>
            <a:r>
              <a:rPr lang="de-DE" altLang="de-DE" sz="3200" b="1" dirty="0" smtClean="0">
                <a:ea typeface="Verdana" pitchFamily="34" charset="0"/>
                <a:cs typeface="Verdana" pitchFamily="34" charset="0"/>
              </a:rPr>
              <a:t>AG RDA</a:t>
            </a:r>
          </a:p>
        </p:txBody>
      </p:sp>
      <p:pic>
        <p:nvPicPr>
          <p:cNvPr id="307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71575"/>
            <a:ext cx="985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12875"/>
            <a:ext cx="1522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71650"/>
            <a:ext cx="1647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420938"/>
            <a:ext cx="158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057525"/>
            <a:ext cx="1028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60800"/>
            <a:ext cx="585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338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Grafik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814888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>
            <a:fillRect/>
          </a:stretch>
        </p:blipFill>
        <p:spPr bwMode="auto">
          <a:xfrm>
            <a:off x="4138613" y="5045075"/>
            <a:ext cx="1358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29175"/>
            <a:ext cx="2165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1362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4600"/>
            <a:ext cx="1403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08325"/>
            <a:ext cx="1346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Grafik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177925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uppieren 8"/>
          <p:cNvGrpSpPr>
            <a:grpSpLocks/>
          </p:cNvGrpSpPr>
          <p:nvPr/>
        </p:nvGrpSpPr>
        <p:grpSpPr bwMode="auto">
          <a:xfrm>
            <a:off x="949325" y="1700213"/>
            <a:ext cx="2378075" cy="400050"/>
            <a:chOff x="948867" y="1700808"/>
            <a:chExt cx="2378195" cy="400110"/>
          </a:xfrm>
        </p:grpSpPr>
        <p:sp>
          <p:nvSpPr>
            <p:cNvPr id="3092" name="Textfeld 3"/>
            <p:cNvSpPr txBox="1">
              <a:spLocks noChangeArrowheads="1"/>
            </p:cNvSpPr>
            <p:nvPr/>
          </p:nvSpPr>
          <p:spPr bwMode="auto">
            <a:xfrm>
              <a:off x="1259632" y="1700808"/>
              <a:ext cx="2067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b="1">
                  <a:solidFill>
                    <a:srgbClr val="000000"/>
                  </a:solidFill>
                </a:rPr>
                <a:t>Vertretungen der Öffentlichen Bibliotheken</a:t>
              </a:r>
            </a:p>
          </p:txBody>
        </p:sp>
        <p:pic>
          <p:nvPicPr>
            <p:cNvPr id="3093" name="Grafik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67" y="1709892"/>
              <a:ext cx="3107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1" name="Grafik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17175" b="17717"/>
          <a:stretch>
            <a:fillRect/>
          </a:stretch>
        </p:blipFill>
        <p:spPr bwMode="auto">
          <a:xfrm>
            <a:off x="677863" y="2349500"/>
            <a:ext cx="1651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 des bevorzugten Titels </a:t>
            </a:r>
            <a:r>
              <a:rPr lang="de-DE" dirty="0" smtClean="0"/>
              <a:t>-2-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/>
              <a:t>Werk </a:t>
            </a:r>
            <a:r>
              <a:rPr lang="de-DE" dirty="0" smtClean="0"/>
              <a:t>wird gleichzeitig </a:t>
            </a:r>
            <a:r>
              <a:rPr lang="de-DE" dirty="0"/>
              <a:t>unter verschiedenen Titeln </a:t>
            </a:r>
            <a:r>
              <a:rPr lang="de-DE" b="1" dirty="0"/>
              <a:t>in </a:t>
            </a:r>
            <a:r>
              <a:rPr lang="de-DE" b="1" dirty="0" smtClean="0"/>
              <a:t>verschiedenen Sprachen </a:t>
            </a:r>
            <a:r>
              <a:rPr lang="de-DE" dirty="0" smtClean="0"/>
              <a:t>veröffentlicht:</a:t>
            </a:r>
            <a:br>
              <a:rPr lang="de-DE" dirty="0" smtClean="0"/>
            </a:br>
            <a:r>
              <a:rPr lang="de-DE" dirty="0" smtClean="0"/>
              <a:t>-&gt; </a:t>
            </a:r>
            <a:r>
              <a:rPr lang="de-DE" dirty="0"/>
              <a:t>Haupttitel der Ausgabe in Originalsprache als bevorzugter </a:t>
            </a:r>
            <a:r>
              <a:rPr lang="de-DE" dirty="0" smtClean="0"/>
              <a:t>Titel</a:t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Beispiel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Die </a:t>
            </a:r>
            <a:r>
              <a:rPr lang="de-DE" dirty="0" err="1"/>
              <a:t>Dreiflüssestadt</a:t>
            </a:r>
            <a:r>
              <a:rPr lang="de-DE" dirty="0"/>
              <a:t> Passau“ ist gleichzeitig in mehreren Sprachen erschienen, Originalsprache ist Deutsch.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10</a:t>
            </a:fld>
            <a:endParaRPr lang="de-DE" alt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31747"/>
              </p:ext>
            </p:extLst>
          </p:nvPr>
        </p:nvGraphicFramePr>
        <p:xfrm>
          <a:off x="539552" y="4653136"/>
          <a:ext cx="7920880" cy="1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2592288"/>
                <a:gridCol w="3312368"/>
              </a:tblGrid>
              <a:tr h="394436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Stad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US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drie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rivieren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Passau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Dreiflüssestadt</a:t>
                      </a: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Passau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 des bevorzugten Titels </a:t>
            </a:r>
            <a:r>
              <a:rPr lang="de-DE" dirty="0" smtClean="0"/>
              <a:t>-3-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Werk wird gleichzeitig in verschiedenen Sprachen veröffentlicht und die Originalsprache kann nicht bestimmt werden</a:t>
            </a:r>
            <a:br>
              <a:rPr lang="de-DE" dirty="0"/>
            </a:br>
            <a:r>
              <a:rPr lang="de-DE" dirty="0"/>
              <a:t>-&gt; Haupttitel der ersten vorliegenden Ressource als bevorzugter </a:t>
            </a:r>
            <a:r>
              <a:rPr lang="de-DE" dirty="0" smtClean="0"/>
              <a:t>Titel</a:t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Beispiel: </a:t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/>
              <a:t>deutsche Ausgabe lag zuerst zum Katalogisieren vor.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22132"/>
              </p:ext>
            </p:extLst>
          </p:nvPr>
        </p:nvGraphicFramePr>
        <p:xfrm>
          <a:off x="539552" y="4294926"/>
          <a:ext cx="7920880" cy="17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64"/>
                <a:gridCol w="914768"/>
                <a:gridCol w="2232248"/>
                <a:gridCol w="3600400"/>
              </a:tblGrid>
              <a:tr h="394436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single monetary policy in the Euro area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 &lt;&lt;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einheitliche Geldpolitik im Euro-Währungsgebiet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9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 des bevorzugten Titels </a:t>
            </a:r>
            <a:r>
              <a:rPr lang="de-DE" dirty="0" smtClean="0"/>
              <a:t>-4-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Sprachausgaben </a:t>
            </a:r>
            <a:r>
              <a:rPr lang="de-DE" dirty="0" smtClean="0"/>
              <a:t>sind in </a:t>
            </a:r>
            <a:r>
              <a:rPr lang="de-DE" dirty="0"/>
              <a:t>derselben Ressource </a:t>
            </a:r>
            <a:r>
              <a:rPr lang="de-DE" dirty="0" smtClean="0"/>
              <a:t> </a:t>
            </a:r>
            <a:r>
              <a:rPr lang="de-DE" dirty="0"/>
              <a:t>(z. B. ein Werk, das mit demselben Text auf Französisch und auf Englisch herausgegeben wird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-&gt; Haupttitel, </a:t>
            </a:r>
            <a:r>
              <a:rPr lang="de-DE" dirty="0"/>
              <a:t>der auf der bevorzugten Informationsquelle genannt </a:t>
            </a:r>
            <a:r>
              <a:rPr lang="de-DE" dirty="0" smtClean="0"/>
              <a:t>ist, </a:t>
            </a:r>
            <a:r>
              <a:rPr lang="de-DE" dirty="0"/>
              <a:t>als bevorzugter </a:t>
            </a:r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 des bevorzugten Titels </a:t>
            </a:r>
            <a:r>
              <a:rPr lang="de-DE" dirty="0" smtClean="0"/>
              <a:t>-5-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/>
              <a:t>Werk </a:t>
            </a:r>
            <a:r>
              <a:rPr lang="de-DE" dirty="0" smtClean="0"/>
              <a:t>wird gleichzeitig </a:t>
            </a:r>
            <a:r>
              <a:rPr lang="de-DE" dirty="0"/>
              <a:t>unter verschiedenen Titeln </a:t>
            </a:r>
            <a:r>
              <a:rPr lang="de-DE" b="1" dirty="0"/>
              <a:t>in derselben Sprache </a:t>
            </a:r>
            <a:r>
              <a:rPr lang="de-DE" dirty="0" smtClean="0"/>
              <a:t>veröffentlicht:</a:t>
            </a:r>
            <a:br>
              <a:rPr lang="de-DE" dirty="0" smtClean="0"/>
            </a:br>
            <a:r>
              <a:rPr lang="de-DE" dirty="0" smtClean="0"/>
              <a:t>-&gt; </a:t>
            </a:r>
            <a:r>
              <a:rPr lang="de-DE" dirty="0"/>
              <a:t>Haupttitel der Ressource, die </a:t>
            </a:r>
            <a:r>
              <a:rPr lang="de-DE" dirty="0" smtClean="0"/>
              <a:t>beim </a:t>
            </a:r>
            <a:r>
              <a:rPr lang="de-DE" dirty="0"/>
              <a:t>Katalogisieren zuerst </a:t>
            </a:r>
            <a:r>
              <a:rPr lang="de-DE" dirty="0" smtClean="0"/>
              <a:t>vorliegt, </a:t>
            </a:r>
            <a:r>
              <a:rPr lang="de-DE" dirty="0"/>
              <a:t>als </a:t>
            </a:r>
            <a:r>
              <a:rPr lang="de-DE" dirty="0" smtClean="0"/>
              <a:t>bevorzugter Titel</a:t>
            </a:r>
            <a:endParaRPr lang="de-DE" dirty="0"/>
          </a:p>
          <a:p>
            <a:endParaRPr lang="de-DE" sz="2200" dirty="0" smtClean="0"/>
          </a:p>
          <a:p>
            <a:r>
              <a:rPr lang="de-DE" sz="2200" dirty="0" smtClean="0"/>
              <a:t>Beispiel</a:t>
            </a:r>
            <a:r>
              <a:rPr lang="de-DE" sz="2200" dirty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sz="2200" dirty="0"/>
              <a:t>Dieses Werk wurde im gleichen Jahr in England unter dem Titel „Aphrodite </a:t>
            </a:r>
            <a:r>
              <a:rPr lang="de-DE" sz="2200" dirty="0" err="1"/>
              <a:t>means</a:t>
            </a:r>
            <a:r>
              <a:rPr lang="de-DE" sz="2200" dirty="0"/>
              <a:t> </a:t>
            </a:r>
            <a:r>
              <a:rPr lang="de-DE" sz="2200" dirty="0" err="1"/>
              <a:t>death</a:t>
            </a:r>
            <a:r>
              <a:rPr lang="de-DE" sz="2200" dirty="0"/>
              <a:t>“ und in Amerika unter dem Titel „The </a:t>
            </a:r>
            <a:r>
              <a:rPr lang="de-DE" sz="2200" dirty="0" err="1"/>
              <a:t>arms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Venus“ veröffentlicht. Die englische Ausgabe lag zuerst zum Katalogisieren vor.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13</a:t>
            </a:fld>
            <a:endParaRPr lang="de-DE" alt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74063"/>
              </p:ext>
            </p:extLst>
          </p:nvPr>
        </p:nvGraphicFramePr>
        <p:xfrm>
          <a:off x="539552" y="4581128"/>
          <a:ext cx="7920880" cy="1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64"/>
                <a:gridCol w="1173464"/>
                <a:gridCol w="2477608"/>
                <a:gridCol w="3096344"/>
              </a:tblGrid>
              <a:tr h="394436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arms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Venus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Aphrodite means death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Abweichende Titel des Werks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Werden nicht in der zusammengesetzten Beschreibung, sondern ggf. im Normdatensatz erfasst!</a:t>
            </a:r>
            <a:endParaRPr lang="de-DE" dirty="0"/>
          </a:p>
          <a:p>
            <a:endParaRPr lang="de-DE" sz="2200" dirty="0" smtClean="0"/>
          </a:p>
          <a:p>
            <a:r>
              <a:rPr lang="de-DE" dirty="0" smtClean="0"/>
              <a:t>Als abweichende Titel gelten:</a:t>
            </a:r>
          </a:p>
          <a:p>
            <a:pPr lvl="1"/>
            <a:r>
              <a:rPr lang="de-DE" dirty="0" smtClean="0"/>
              <a:t>Titelvarianten in anderen Sprachen</a:t>
            </a:r>
          </a:p>
          <a:p>
            <a:pPr lvl="1"/>
            <a:r>
              <a:rPr lang="de-DE" dirty="0" smtClean="0"/>
              <a:t>Titelvarianten mit einer anderen Schreibweise</a:t>
            </a:r>
          </a:p>
          <a:p>
            <a:pPr lvl="1"/>
            <a:r>
              <a:rPr lang="de-DE" dirty="0" smtClean="0"/>
              <a:t>Titelvarianten aufgrund einer anderen Methode der Umschrift</a:t>
            </a:r>
          </a:p>
          <a:p>
            <a:pPr lvl="1"/>
            <a:r>
              <a:rPr lang="de-DE" dirty="0" smtClean="0"/>
              <a:t>Weitere Titel, unter denen das Werk bekannt ist bzw. die in Nachschlagewerken zu finden sind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35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27794"/>
            <a:ext cx="8640960" cy="508918"/>
          </a:xfrm>
        </p:spPr>
        <p:txBody>
          <a:bodyPr/>
          <a:lstStyle/>
          <a:p>
            <a:r>
              <a:rPr lang="de-DE" dirty="0" smtClean="0"/>
              <a:t>Bevorzugter </a:t>
            </a:r>
            <a:r>
              <a:rPr lang="de-DE" dirty="0"/>
              <a:t>Titel des Werks </a:t>
            </a:r>
            <a:r>
              <a:rPr lang="de-DE" dirty="0" smtClean="0"/>
              <a:t>/ Haupttitel </a:t>
            </a:r>
            <a:r>
              <a:rPr lang="de-DE" dirty="0"/>
              <a:t>der </a:t>
            </a:r>
            <a:r>
              <a:rPr lang="de-DE" dirty="0" smtClean="0"/>
              <a:t>Manifestation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bevorzugte Titel des Werks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ist grundsätzlich vom Haupttitel der Manifestation (RDA 2.3.2) zu unterscheiden.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ist häufig identisch mit dem Haupttitel der Manifestation.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Fälle, bei denen sich die Titel unterscheiden: </a:t>
            </a:r>
          </a:p>
          <a:p>
            <a:pPr lvl="1"/>
            <a:r>
              <a:rPr lang="de-DE" dirty="0" smtClean="0"/>
              <a:t>z. B. Übersetzungen oder spätere Ausgaben eines Werks in derselben Sprache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1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27794"/>
            <a:ext cx="8640960" cy="508918"/>
          </a:xfrm>
        </p:spPr>
        <p:txBody>
          <a:bodyPr/>
          <a:lstStyle/>
          <a:p>
            <a:r>
              <a:rPr lang="de-DE" dirty="0" smtClean="0"/>
              <a:t>Bevorzugter </a:t>
            </a:r>
            <a:r>
              <a:rPr lang="de-DE" dirty="0"/>
              <a:t>Titel des Werks </a:t>
            </a:r>
            <a:r>
              <a:rPr lang="de-DE" dirty="0" smtClean="0"/>
              <a:t>/ Haupttitel </a:t>
            </a:r>
            <a:r>
              <a:rPr lang="de-DE" dirty="0"/>
              <a:t>der </a:t>
            </a:r>
            <a:r>
              <a:rPr lang="de-DE" dirty="0" smtClean="0"/>
              <a:t>Manifestation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8640960" cy="5472608"/>
          </a:xfrm>
        </p:spPr>
        <p:txBody>
          <a:bodyPr/>
          <a:lstStyle/>
          <a:p>
            <a:r>
              <a:rPr lang="de-DE" dirty="0" smtClean="0"/>
              <a:t>dasselbe Werk </a:t>
            </a:r>
            <a:br>
              <a:rPr lang="de-DE" dirty="0" smtClean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smtClean="0"/>
              <a:t> Titel </a:t>
            </a:r>
            <a:r>
              <a:rPr lang="de-DE" dirty="0"/>
              <a:t>des Werks bleibt </a:t>
            </a:r>
            <a:r>
              <a:rPr lang="de-DE" dirty="0" smtClean="0"/>
              <a:t>immer derselbe</a:t>
            </a:r>
          </a:p>
          <a:p>
            <a:endParaRPr lang="de-DE" dirty="0" smtClean="0"/>
          </a:p>
          <a:p>
            <a:r>
              <a:rPr lang="de-DE" dirty="0" smtClean="0"/>
              <a:t>neues Werk </a:t>
            </a:r>
            <a:br>
              <a:rPr lang="de-DE" dirty="0" smtClean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smtClean="0"/>
              <a:t> ein </a:t>
            </a:r>
            <a:r>
              <a:rPr lang="de-DE" dirty="0"/>
              <a:t>neuer Titel des Werks </a:t>
            </a:r>
            <a:r>
              <a:rPr lang="de-DE" dirty="0" smtClean="0"/>
              <a:t>wird bestimmt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6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 smtClean="0"/>
              <a:t>erste Manifestation der Dissertation: </a:t>
            </a:r>
            <a:br>
              <a:rPr lang="de-DE" sz="2000" dirty="0" smtClean="0"/>
            </a:br>
            <a:r>
              <a:rPr lang="de-DE" sz="2000" dirty="0" smtClean="0"/>
              <a:t>Titel „Die geschlechterspezifische Strukturierung des Niedriglohnsektors in Frankreich, Großbritannien, Schweden und Deutschland aus vergleichender Perspektive“</a:t>
            </a:r>
            <a:endParaRPr lang="de-DE" sz="2000" dirty="0"/>
          </a:p>
          <a:p>
            <a:r>
              <a:rPr lang="de-DE" sz="2000" dirty="0" smtClean="0"/>
              <a:t>zweite Manifestation: Verlagsausgabe mit Titel „Die geschlechtsspezifische Strukturierung des Niedriglohnsektors“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17</a:t>
            </a:fld>
            <a:endParaRPr lang="de-DE" alt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44169"/>
              </p:ext>
            </p:extLst>
          </p:nvPr>
        </p:nvGraphicFramePr>
        <p:xfrm>
          <a:off x="539552" y="3284984"/>
          <a:ext cx="7920880" cy="211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64096"/>
                <a:gridCol w="1800200"/>
                <a:gridCol w="4320480"/>
              </a:tblGrid>
              <a:tr h="368478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6355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geschlechtsspezifische Strukturierung des Niedriglohnsektors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111564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geschlechterspezifische Strukturierung des Niedriglohnsektors in Frankreich, Großbritannien, Schweden und Deutschland aus vergleichender Perspektive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6455"/>
            <a:ext cx="8640960" cy="508918"/>
          </a:xfrm>
        </p:spPr>
        <p:txBody>
          <a:bodyPr/>
          <a:lstStyle/>
          <a:p>
            <a:r>
              <a:rPr lang="de-DE" dirty="0"/>
              <a:t>N</a:t>
            </a:r>
            <a:r>
              <a:rPr lang="de-DE" dirty="0" smtClean="0"/>
              <a:t>ormierter Sucheinstieg </a:t>
            </a:r>
            <a:r>
              <a:rPr lang="de-DE" dirty="0"/>
              <a:t>für Werke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110854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Unterscheidung: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Werke, die von </a:t>
            </a:r>
            <a:r>
              <a:rPr lang="de-DE" b="1" dirty="0" smtClean="0"/>
              <a:t>einer</a:t>
            </a:r>
            <a:r>
              <a:rPr lang="de-DE" dirty="0" smtClean="0"/>
              <a:t> Person, Familie oder Körperschaft geschaffen wurden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gemeinschaftliche Werke von </a:t>
            </a:r>
            <a:r>
              <a:rPr lang="de-DE" b="1" dirty="0" smtClean="0"/>
              <a:t>mehreren</a:t>
            </a:r>
            <a:r>
              <a:rPr lang="de-DE" dirty="0" smtClean="0"/>
              <a:t> Personen, Familien oder Körperschaften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Werke von </a:t>
            </a:r>
            <a:r>
              <a:rPr lang="de-DE" b="1" dirty="0" smtClean="0"/>
              <a:t>ungesicherter</a:t>
            </a:r>
            <a:r>
              <a:rPr lang="de-DE" dirty="0" smtClean="0"/>
              <a:t> oder </a:t>
            </a:r>
            <a:r>
              <a:rPr lang="de-DE" b="1" dirty="0" smtClean="0"/>
              <a:t>unbekannter</a:t>
            </a:r>
            <a:r>
              <a:rPr lang="de-DE" dirty="0" smtClean="0"/>
              <a:t> Herkunft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Werke, die </a:t>
            </a:r>
            <a:r>
              <a:rPr lang="de-DE" b="1" dirty="0" smtClean="0"/>
              <a:t>keinen</a:t>
            </a:r>
            <a:r>
              <a:rPr lang="de-DE" dirty="0" smtClean="0"/>
              <a:t> geistigen Schöpfer haben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09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Werke von einem geistigen Schöpfer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Eine einzige Person, Familie oder Körperschaft ist für die Schaffung des Werks verantwortlich (= geistiger Schöpfer): 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normierter Sucheinstieg=</a:t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normierter Sucheinstieg für den geistigen Schöpfer</a:t>
            </a:r>
            <a:br>
              <a:rPr lang="de-DE" dirty="0" smtClean="0"/>
            </a:br>
            <a:r>
              <a:rPr lang="de-DE" b="1" dirty="0" smtClean="0"/>
              <a:t>und</a:t>
            </a:r>
          </a:p>
          <a:p>
            <a:r>
              <a:rPr lang="de-DE" dirty="0" smtClean="0"/>
              <a:t>bevorzugter Titel des Werks, ggf. mit einem oder mehreren unterscheidenden Merkmalen 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65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/>
              <a:t>Behandlung der Werkebene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09575" y="549275"/>
            <a:ext cx="2362200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</a:t>
            </a:r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3.03.03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2509D-A0F2-4D27-8C46-74366A61916F}" type="slidenum">
              <a:rPr lang="de-DE" altLang="de-DE">
                <a:solidFill>
                  <a:srgbClr val="898989"/>
                </a:solidFill>
              </a:rPr>
              <a:pPr/>
              <a:t>2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777557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09575" y="1164550"/>
            <a:ext cx="24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B3Kat</a:t>
            </a:r>
            <a:r>
              <a:rPr lang="de-D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.02.2016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Werke von einem geistigen Schöpfer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20</a:t>
            </a:fld>
            <a:endParaRPr lang="de-DE" alt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65142"/>
              </p:ext>
            </p:extLst>
          </p:nvPr>
        </p:nvGraphicFramePr>
        <p:xfrm>
          <a:off x="468313" y="1700808"/>
          <a:ext cx="8424167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35"/>
                <a:gridCol w="1296144"/>
                <a:gridCol w="2394908"/>
                <a:gridCol w="3797780"/>
              </a:tblGrid>
              <a:tr h="395508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49721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Stolz und Vorurteil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53832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 s.u.</a:t>
                      </a:r>
                      <a:endParaRPr lang="de-DE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Pride </a:t>
                      </a:r>
                      <a:r>
                        <a:rPr lang="de-DE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</a:t>
                      </a: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prejudice</a:t>
                      </a:r>
                      <a:endParaRPr lang="de-DE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840758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Geistiger Schöpfer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$p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Austen, Jane</a:t>
                      </a:r>
                      <a:b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$d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1775-1817</a:t>
                      </a:r>
                      <a:b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GND-IDN</a:t>
                      </a:r>
                      <a:endParaRPr lang="de-DE" sz="18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72430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18.5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Beziehungs-kennzeichnung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</a:t>
                      </a:r>
                      <a:r>
                        <a:rPr lang="de-DE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</a:t>
                      </a:r>
                      <a:r>
                        <a:rPr lang="de-DE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de-DE" sz="18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Verfasser) [Erfassung nicht nötig]</a:t>
                      </a:r>
                    </a:p>
                  </a:txBody>
                  <a:tcPr marL="91439" marR="91439" marT="45726" marB="45726" anchor="ctr"/>
                </a:tc>
              </a:tr>
              <a:tr h="101620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6.27.1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Normierter Sucheinstieg,</a:t>
                      </a:r>
                      <a:r>
                        <a:rPr lang="de-DE" sz="18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der ein Werk repräsentiert</a:t>
                      </a:r>
                      <a:endParaRPr lang="de-DE" sz="18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$p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Austen, Jane</a:t>
                      </a:r>
                      <a:r>
                        <a:rPr lang="de-DE" sz="1800" i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de-DE" sz="1800" i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$d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1775-1817</a:t>
                      </a:r>
                      <a:b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Pride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prejudice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de-DE" sz="18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GND-IDN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Werke von mehreren geistigen Schöpfern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Mehrere geistige Schöpfer sind für die Schaffung des Werks verantwortlich: 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normierter Sucheinstieg=</a:t>
            </a:r>
            <a:br>
              <a:rPr lang="de-DE" dirty="0"/>
            </a:br>
            <a:endParaRPr lang="de-DE" dirty="0"/>
          </a:p>
          <a:p>
            <a:r>
              <a:rPr lang="de-DE" dirty="0"/>
              <a:t>normierter Sucheinstieg für den geistigen Schöpfer mit der </a:t>
            </a:r>
            <a:r>
              <a:rPr lang="de-DE" i="1" dirty="0"/>
              <a:t>Hauptverantwortlichkeit bzw. der erstgenannte geistige </a:t>
            </a:r>
            <a:r>
              <a:rPr lang="de-DE" i="1" dirty="0" smtClean="0"/>
              <a:t>Schöpfer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und</a:t>
            </a:r>
            <a:br>
              <a:rPr lang="de-DE" b="1" dirty="0" smtClean="0"/>
            </a:br>
            <a:endParaRPr lang="de-DE" b="1" dirty="0"/>
          </a:p>
          <a:p>
            <a:r>
              <a:rPr lang="de-DE" dirty="0"/>
              <a:t>bevorzugter Titel des Werks, ggf. mit einem oder mehreren unterscheidenden Merkmalen </a:t>
            </a:r>
            <a:br>
              <a:rPr lang="de-DE" dirty="0"/>
            </a:br>
            <a:endParaRPr lang="de-DE" dirty="0"/>
          </a:p>
          <a:p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147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Werke von mehreren geistigen Schöpfern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22</a:t>
            </a:fld>
            <a:endParaRPr lang="de-DE" alt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56917"/>
              </p:ext>
            </p:extLst>
          </p:nvPr>
        </p:nvGraphicFramePr>
        <p:xfrm>
          <a:off x="611560" y="1340768"/>
          <a:ext cx="784887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94"/>
                <a:gridCol w="856241"/>
                <a:gridCol w="2640075"/>
                <a:gridCol w="3424964"/>
              </a:tblGrid>
              <a:tr h="418467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3677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Paletten-Handbuch</a:t>
                      </a: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2135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=331</a:t>
                      </a:r>
                      <a:endParaRPr lang="de-DE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Paletten-Handbuch</a:t>
                      </a:r>
                      <a:endParaRPr lang="de-DE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874961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Geistiger Schöpfer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$p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Knorre, Jürgen</a:t>
                      </a:r>
                      <a:b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$d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1944-</a:t>
                      </a:r>
                      <a:b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GND-IDN</a:t>
                      </a:r>
                      <a:endParaRPr lang="de-DE" sz="16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597793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18.5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Beziehungs-kennzeichnung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de-DE" sz="16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Verfasser) [Erfassung nicht nötig]</a:t>
                      </a:r>
                    </a:p>
                  </a:txBody>
                  <a:tcPr marL="91439" marR="91439" marT="45726" marB="45726" anchor="ctr"/>
                </a:tc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104a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19.2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Weitere geistige Schöpfer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$p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Hector, Bernhard</a:t>
                      </a:r>
                      <a:b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$d</a:t>
                      </a: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1953-</a:t>
                      </a:r>
                      <a:br>
                        <a:rPr lang="de-DE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6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GND-IDN</a:t>
                      </a:r>
                      <a:endParaRPr lang="de-DE" sz="1600" i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523084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18.5</a:t>
                      </a:r>
                      <a:endParaRPr lang="de-DE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Beziehungs-kennzeichnung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600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de-DE" sz="16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Verfasser) [Erfassung nicht nötig]</a:t>
                      </a:r>
                    </a:p>
                  </a:txBody>
                  <a:tcPr marL="91439" marR="91439" marT="45726" marB="45726" anchor="ctr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=100</a:t>
                      </a:r>
                      <a:b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=331</a:t>
                      </a:r>
                      <a:endParaRPr lang="de-DE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6.27.1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Normierter Sucheinstieg,</a:t>
                      </a:r>
                      <a:r>
                        <a:rPr lang="de-DE" sz="16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der ein Werk repräsentiert</a:t>
                      </a:r>
                      <a:endParaRPr lang="de-DE" sz="16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Knorre, Jürgen, 1944-. </a:t>
                      </a:r>
                      <a:r>
                        <a:rPr lang="de-DE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Paletten-Handbuch</a:t>
                      </a: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 hat keinen geistigen Schöpfer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normierter Sucheinstieg =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bevorzugter </a:t>
            </a:r>
            <a:r>
              <a:rPr lang="de-DE" dirty="0"/>
              <a:t>Titel des Werks, ggf. mit einem oder mehreren unterscheidenden Merkmalen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198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 hat keinen geistigen Schöpfer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</a:p>
          <a:p>
            <a:pPr marL="355600" indent="0">
              <a:buNone/>
            </a:pPr>
            <a:r>
              <a:rPr lang="de-DE" dirty="0" smtClean="0"/>
              <a:t>Verantwortlichkeitsangabe: Herausgeber: Junge Journalisten Saar e.V.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24</a:t>
            </a:fld>
            <a:endParaRPr lang="de-DE" alt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19329"/>
              </p:ext>
            </p:extLst>
          </p:nvPr>
        </p:nvGraphicFramePr>
        <p:xfrm>
          <a:off x="539552" y="2132857"/>
          <a:ext cx="7920881" cy="402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2664296"/>
                <a:gridCol w="3240361"/>
              </a:tblGrid>
              <a:tr h="432169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58822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=331</a:t>
                      </a:r>
                      <a:endParaRPr lang="de-DE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Farbe tut gut</a:t>
                      </a:r>
                      <a:endParaRPr lang="de-DE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1043342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200b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Sonstige</a:t>
                      </a:r>
                      <a:r>
                        <a:rPr lang="de-DE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Person, Familie oder Körperschaft, die mit einem Werk in Verbindung steht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$k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Junge Journalisten Saar e.V.</a:t>
                      </a:r>
                      <a:b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GND-IDN</a:t>
                      </a:r>
                      <a:endParaRPr lang="de-DE" sz="1800" i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828310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18.5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Beziehungs-kennzeichnung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</a:t>
                      </a:r>
                      <a:r>
                        <a:rPr lang="de-DE" sz="180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i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isb</a:t>
                      </a:r>
                      <a:r>
                        <a:rPr lang="de-DE" sz="180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(Herausgebendes Organ)</a:t>
                      </a:r>
                    </a:p>
                  </a:txBody>
                  <a:tcPr marL="91439" marR="91439" marT="45726" marB="45726" anchor="ctr"/>
                </a:tc>
              </a:tr>
              <a:tr h="10683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=331</a:t>
                      </a:r>
                      <a:endParaRPr lang="de-DE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6.27.1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Normierter Sucheinstieg,</a:t>
                      </a:r>
                      <a:r>
                        <a:rPr lang="de-DE" sz="18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der ein Werk repräsentiert</a:t>
                      </a:r>
                      <a:endParaRPr lang="de-DE" sz="18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Farbe tut gut</a:t>
                      </a:r>
                      <a:endParaRPr lang="de-DE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Merkmale zur Unterscheidung -1-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normierte Sucheinstieg muss immer eindeutig sein. Zur Unterscheidung identischer Werktitel werden ggf. weitere identifizierende Merkmale ergänzt: </a:t>
            </a:r>
          </a:p>
          <a:p>
            <a:pPr lvl="1"/>
            <a:r>
              <a:rPr lang="de-DE" dirty="0" smtClean="0"/>
              <a:t>Form des Werks (RDA 6.3)</a:t>
            </a:r>
          </a:p>
          <a:p>
            <a:pPr lvl="1"/>
            <a:r>
              <a:rPr lang="de-DE" dirty="0" smtClean="0"/>
              <a:t>Datum des Werks (RDA 6.4)</a:t>
            </a:r>
          </a:p>
          <a:p>
            <a:pPr lvl="1"/>
            <a:r>
              <a:rPr lang="de-DE" dirty="0" smtClean="0"/>
              <a:t>Ursprungsort des Werks (RDA 6.5)</a:t>
            </a:r>
          </a:p>
          <a:p>
            <a:pPr lvl="1"/>
            <a:r>
              <a:rPr lang="de-DE" dirty="0" smtClean="0"/>
              <a:t>Sonstige unterscheidende Eigenschaft des Werks (RDA 6.6)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Erfassung</a:t>
            </a:r>
          </a:p>
          <a:p>
            <a:pPr lvl="1"/>
            <a:r>
              <a:rPr lang="de-DE" dirty="0" smtClean="0"/>
              <a:t>in der zusammengesetzten Beschreibung als Ergänzung zum normierten Sucheinstieg</a:t>
            </a:r>
          </a:p>
          <a:p>
            <a:pPr lvl="1"/>
            <a:r>
              <a:rPr lang="de-DE" dirty="0" smtClean="0"/>
              <a:t>im Normdatensatz zusätzlich auch als separate Elemente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952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Merkmale zur Unterscheidung -2-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Beispiele: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26</a:t>
            </a:fld>
            <a:endParaRPr lang="de-DE" alt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13068"/>
              </p:ext>
            </p:extLst>
          </p:nvPr>
        </p:nvGraphicFramePr>
        <p:xfrm>
          <a:off x="539552" y="1340494"/>
          <a:ext cx="7920881" cy="230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6"/>
                <a:gridCol w="1065718"/>
                <a:gridCol w="2808312"/>
                <a:gridCol w="3096345"/>
              </a:tblGrid>
              <a:tr h="32709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445202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King Kong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291353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6.3.1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</a:t>
                      </a:r>
                      <a:r>
                        <a:rPr lang="de-DE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4520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6.4.1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$f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1933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45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 303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6.27.1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Normierter Sucheinstieg, der ein Werk repräsentiert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King</a:t>
                      </a:r>
                      <a:r>
                        <a:rPr lang="de-DE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Kong (Film : 1933)</a:t>
                      </a:r>
                      <a:endParaRPr lang="de-DE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24963"/>
              </p:ext>
            </p:extLst>
          </p:nvPr>
        </p:nvGraphicFramePr>
        <p:xfrm>
          <a:off x="539552" y="3801590"/>
          <a:ext cx="7920881" cy="230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6"/>
                <a:gridCol w="1065718"/>
                <a:gridCol w="2672938"/>
                <a:gridCol w="3231719"/>
              </a:tblGrid>
              <a:tr h="32709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445202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King Kong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291353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6.3.1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</a:t>
                      </a:r>
                      <a:r>
                        <a:rPr lang="de-DE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$h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Film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45202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6.4.1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$f </a:t>
                      </a:r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1976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4520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 303</a:t>
                      </a:r>
                      <a:endParaRPr lang="de-DE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6.27.1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Normierter Sucheinstieg, der ein Werk repräsentiert</a:t>
                      </a:r>
                      <a:endParaRPr lang="de-DE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King</a:t>
                      </a:r>
                      <a:r>
                        <a:rPr lang="de-DE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Kong (Film : 1976)</a:t>
                      </a:r>
                      <a:endParaRPr lang="de-DE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Werkebene in der zusammengesetzten Beschreibung -1-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Möglichkeiten der Abbildung</a:t>
            </a:r>
          </a:p>
          <a:p>
            <a:pPr marL="914400" lvl="1" indent="-457200">
              <a:buAutoNum type="arabicPeriod"/>
            </a:pPr>
            <a:r>
              <a:rPr lang="de-DE" dirty="0" smtClean="0"/>
              <a:t>Wenn der Haupttitel der Manifestation + ggf. der erste geistige Schöpfer identisch zum Werktitel ist, wird die Werkebene nicht gesondert angegeben</a:t>
            </a:r>
          </a:p>
          <a:p>
            <a:pPr marL="914400" lvl="1" indent="-457200">
              <a:buAutoNum type="arabicPeriod"/>
            </a:pPr>
            <a:r>
              <a:rPr lang="de-DE" dirty="0" smtClean="0"/>
              <a:t>Verknüpfung mit einem Normdatensatz der Gemeinsamen Normdatei (GND) – nicht für fortlaufende Ressourcen</a:t>
            </a:r>
          </a:p>
          <a:p>
            <a:pPr marL="914400" lvl="1" indent="-457200">
              <a:buAutoNum type="arabicPeriod"/>
            </a:pPr>
            <a:r>
              <a:rPr lang="de-DE" dirty="0" smtClean="0"/>
              <a:t>Textliche Erfassung des Titels und ggf. zusätzlichen identifizierenden Merkmalen des Werks in einem spezifischen Feld und </a:t>
            </a:r>
            <a:r>
              <a:rPr lang="de-DE" b="1" dirty="0" smtClean="0"/>
              <a:t>getrennten Unterfeldern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de-DE" dirty="0" smtClean="0"/>
              <a:t>Textliche </a:t>
            </a:r>
            <a:r>
              <a:rPr lang="de-DE" dirty="0"/>
              <a:t>Erfassung des Titels und ggf. zusätzlichen identifizierenden Merkmalen des Werks in einem spezifischen Feld </a:t>
            </a:r>
            <a:r>
              <a:rPr lang="de-DE" b="1" dirty="0" smtClean="0"/>
              <a:t>mit Deskriptionszeichen</a:t>
            </a:r>
            <a:endParaRPr lang="de-DE" b="1" dirty="0"/>
          </a:p>
          <a:p>
            <a:pPr marL="457200" lvl="1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396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Werkebene in der zusammengesetzten Beschreibung -2-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Festlegung für den deutschsprachigen Raum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Separate Erfassung der Werkebene nur</a:t>
            </a:r>
          </a:p>
          <a:p>
            <a:pPr lvl="2"/>
            <a:r>
              <a:rPr lang="de-DE" sz="2000" dirty="0" smtClean="0"/>
              <a:t> wenn der bevorzugte Titel des Werks vom Haupttitel der Manifestation abweicht oder </a:t>
            </a:r>
          </a:p>
          <a:p>
            <a:pPr lvl="2"/>
            <a:r>
              <a:rPr lang="de-DE" sz="2000" dirty="0" smtClean="0"/>
              <a:t>wenn ein zusätzliches unterscheidendes Merkmal erfasst werden muss (RDA 6.3 bis 6.6),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Unabhängig davon ist es möglich (Ausnahme: fortlaufende Ressourcen) eine Verknüpfung zum entsprechenden Normdatensatz für das Werk anzulegen</a:t>
            </a:r>
          </a:p>
          <a:p>
            <a:pPr marL="400050">
              <a:buFont typeface="Wingdings"/>
              <a:buChar char="à"/>
            </a:pPr>
            <a:r>
              <a:rPr lang="de-DE" dirty="0" smtClean="0"/>
              <a:t>Entscheidung </a:t>
            </a:r>
            <a:r>
              <a:rPr lang="de-DE" dirty="0"/>
              <a:t>des Verbundes / der </a:t>
            </a:r>
            <a:r>
              <a:rPr lang="de-DE" dirty="0" smtClean="0"/>
              <a:t>Institution</a:t>
            </a:r>
          </a:p>
          <a:p>
            <a:pPr marL="57150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130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08918"/>
          </a:xfrm>
        </p:spPr>
        <p:txBody>
          <a:bodyPr/>
          <a:lstStyle/>
          <a:p>
            <a:r>
              <a:rPr lang="de-DE" dirty="0" smtClean="0"/>
              <a:t>Verbundfestlegungen zu Angaben zum Werk - 1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lvl="0"/>
            <a:r>
              <a:rPr lang="de-DE" dirty="0" smtClean="0"/>
              <a:t>Primäre Quelle </a:t>
            </a:r>
            <a:r>
              <a:rPr lang="de-DE" dirty="0"/>
              <a:t>ist die Ressource selbst.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lvl="0"/>
            <a:r>
              <a:rPr lang="de-DE" dirty="0" smtClean="0"/>
              <a:t>In Ressource überprüfen, ob vorliegender </a:t>
            </a:r>
            <a:r>
              <a:rPr lang="de-DE" dirty="0"/>
              <a:t>Manifestationstitel vom Werktitel </a:t>
            </a:r>
            <a:r>
              <a:rPr lang="de-DE" dirty="0" smtClean="0"/>
              <a:t>abweicht.</a:t>
            </a:r>
            <a:br>
              <a:rPr lang="de-DE" dirty="0" smtClean="0"/>
            </a:br>
            <a:r>
              <a:rPr lang="de-DE" dirty="0" smtClean="0"/>
              <a:t>Wenn ja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de-DE" dirty="0"/>
              <a:t>Informationen zum Werk im Feld 303 </a:t>
            </a:r>
            <a:r>
              <a:rPr lang="de-DE" dirty="0" smtClean="0"/>
              <a:t>erfassen</a:t>
            </a:r>
            <a:r>
              <a:rPr lang="de-DE" dirty="0"/>
              <a:t>. </a:t>
            </a:r>
            <a:endParaRPr lang="de-DE" dirty="0" smtClean="0"/>
          </a:p>
          <a:p>
            <a:pPr lvl="0"/>
            <a:endParaRPr lang="de-DE" dirty="0"/>
          </a:p>
          <a:p>
            <a:pPr lvl="0"/>
            <a:r>
              <a:rPr lang="de-DE" dirty="0" smtClean="0"/>
              <a:t>In </a:t>
            </a:r>
            <a:r>
              <a:rPr lang="de-DE" dirty="0"/>
              <a:t>B3Kat (BVB01</a:t>
            </a:r>
            <a:r>
              <a:rPr lang="de-DE" dirty="0" smtClean="0"/>
              <a:t>) überprüfen, ob normierter </a:t>
            </a:r>
            <a:r>
              <a:rPr lang="de-DE" dirty="0"/>
              <a:t>Sucheinstieg des </a:t>
            </a:r>
            <a:r>
              <a:rPr lang="de-DE" dirty="0" smtClean="0"/>
              <a:t>Werkes </a:t>
            </a:r>
            <a:r>
              <a:rPr lang="de-DE" dirty="0"/>
              <a:t>identisch ist mit dem eines anderen </a:t>
            </a:r>
            <a:r>
              <a:rPr lang="de-DE" dirty="0" smtClean="0"/>
              <a:t>Werkes.</a:t>
            </a:r>
            <a:r>
              <a:rPr lang="de-DE" dirty="0"/>
              <a:t> </a:t>
            </a:r>
            <a:r>
              <a:rPr lang="de-DE" dirty="0" smtClean="0"/>
              <a:t>Wenn </a:t>
            </a:r>
            <a:r>
              <a:rPr lang="de-DE" dirty="0"/>
              <a:t>ja</a:t>
            </a:r>
            <a:r>
              <a:rPr lang="de-DE" dirty="0" smtClean="0"/>
              <a:t>, </a:t>
            </a:r>
            <a:r>
              <a:rPr lang="de-DE" dirty="0"/>
              <a:t>Informationen zum Werk im Feld 303 </a:t>
            </a:r>
            <a:r>
              <a:rPr lang="de-DE" dirty="0" smtClean="0"/>
              <a:t>erfassen (siehe auch RDA D-A-CH 5.5)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93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4150"/>
            <a:ext cx="8642350" cy="50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Grundsätzliches</a:t>
            </a:r>
            <a:endParaRPr lang="de-DE" dirty="0"/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0825" y="836613"/>
            <a:ext cx="8642350" cy="5472112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altLang="de-DE" dirty="0" smtClean="0"/>
              <a:t>Der Begriff „Werk“ (RDA 5.1.2) bezieht sich auf eine individuelle intellektuelle bzw. künstlerische Schöpfung (d. h. den intellektuellen oder künstlerischen Inhalt)</a:t>
            </a:r>
            <a:endParaRPr lang="de-DE" dirty="0" smtClean="0"/>
          </a:p>
          <a:p>
            <a:pPr lvl="1"/>
            <a:endParaRPr lang="de-DE" altLang="de-DE" sz="2400" dirty="0" smtClean="0"/>
          </a:p>
          <a:p>
            <a:r>
              <a:rPr lang="de-DE" altLang="de-DE" dirty="0" smtClean="0"/>
              <a:t>„Titel des Werks“ nicht identisch mit dem bisherigen Einheitssachtitel, der nur in bestimmten Fällen vergeben wurde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Die Werkebene ist in jedem Fall vorhanden, der bevorzugte Titel des Werks wird allerdings nicht in jedem Fall als eigenes Datenelement in der zusammengesetzten Beschreibung erfasst!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8313" y="6376988"/>
            <a:ext cx="76327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D09BD-55F0-4DD4-AF96-DC3E0541BC7D}" type="slidenum">
              <a:rPr lang="de-DE" altLang="de-DE">
                <a:solidFill>
                  <a:srgbClr val="898989"/>
                </a:solidFill>
              </a:rPr>
              <a:pPr/>
              <a:t>3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784976" cy="508918"/>
          </a:xfrm>
        </p:spPr>
        <p:txBody>
          <a:bodyPr/>
          <a:lstStyle/>
          <a:p>
            <a:r>
              <a:rPr lang="de-DE" dirty="0" smtClean="0"/>
              <a:t>Verbundfestlegungen zu Angaben zum Werk </a:t>
            </a:r>
            <a:r>
              <a:rPr lang="de-DE" dirty="0"/>
              <a:t>-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Wenn Informationen zum Werk im Feld 303 erfasst werden</a:t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prüfen, </a:t>
            </a:r>
            <a:r>
              <a:rPr lang="de-DE" dirty="0"/>
              <a:t>ob bereits </a:t>
            </a:r>
            <a:r>
              <a:rPr lang="de-DE" dirty="0" smtClean="0"/>
              <a:t>GND-Satz für das Werk </a:t>
            </a:r>
            <a:r>
              <a:rPr lang="de-DE" dirty="0"/>
              <a:t>vorhanden </a:t>
            </a:r>
            <a:r>
              <a:rPr lang="de-DE" dirty="0" smtClean="0"/>
              <a:t>ist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sz="2400" dirty="0" smtClean="0"/>
              <a:t>Wenn ja</a:t>
            </a:r>
            <a:r>
              <a:rPr lang="de-DE" sz="2400" dirty="0"/>
              <a:t>:</a:t>
            </a:r>
            <a:r>
              <a:rPr lang="de-DE" sz="2400" dirty="0" smtClean="0"/>
              <a:t> </a:t>
            </a:r>
            <a:r>
              <a:rPr lang="de-DE" sz="2400" dirty="0"/>
              <a:t>Titeldatensatz </a:t>
            </a:r>
            <a:r>
              <a:rPr lang="de-DE" sz="2400" dirty="0" smtClean="0"/>
              <a:t>mit </a:t>
            </a:r>
            <a:r>
              <a:rPr lang="de-DE" sz="2400" dirty="0"/>
              <a:t>Normdatensatz für das Werk </a:t>
            </a:r>
            <a:r>
              <a:rPr lang="de-DE" sz="2400" dirty="0" smtClean="0"/>
              <a:t>verknüpfen.</a:t>
            </a:r>
            <a:br>
              <a:rPr lang="de-DE" sz="2400" dirty="0" smtClean="0"/>
            </a:br>
            <a:endParaRPr lang="de-DE" sz="2400" dirty="0"/>
          </a:p>
          <a:p>
            <a:pPr lvl="1"/>
            <a:r>
              <a:rPr lang="de-DE" sz="2400" dirty="0" smtClean="0"/>
              <a:t>Wenn nicht: Es </a:t>
            </a:r>
            <a:r>
              <a:rPr lang="de-DE" sz="2400" dirty="0"/>
              <a:t>liegt </a:t>
            </a:r>
            <a:r>
              <a:rPr lang="de-DE" sz="2400" dirty="0" smtClean="0"/>
              <a:t>in ihrem Ermessen, </a:t>
            </a:r>
            <a:r>
              <a:rPr lang="de-DE" sz="2400" dirty="0"/>
              <a:t>ob die Angaben </a:t>
            </a:r>
            <a:r>
              <a:rPr lang="de-DE" sz="2400" dirty="0" smtClean="0"/>
              <a:t>in 303 als </a:t>
            </a:r>
            <a:r>
              <a:rPr lang="de-DE" sz="2400" dirty="0"/>
              <a:t>Text erfasst werden (zusammengesetzte Beschreibung) oder </a:t>
            </a:r>
            <a:r>
              <a:rPr lang="de-DE" sz="2400" dirty="0" smtClean="0"/>
              <a:t>ob </a:t>
            </a:r>
            <a:r>
              <a:rPr lang="de-DE" sz="2400" dirty="0"/>
              <a:t>neuer Normdatensatz erfasst und verknüpft wird.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87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784976" cy="508918"/>
          </a:xfrm>
        </p:spPr>
        <p:txBody>
          <a:bodyPr/>
          <a:lstStyle/>
          <a:p>
            <a:r>
              <a:rPr lang="de-DE" dirty="0" smtClean="0"/>
              <a:t>Verbundfestlegungen zu Angaben zum Werk </a:t>
            </a:r>
            <a:r>
              <a:rPr lang="de-DE" dirty="0"/>
              <a:t>-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Empfehlungen zum Anlegen von Werknormdatensätzen: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/>
              <a:t>Wichtige neue Literatur (Preisträger etc.)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Mit Übersetzungen ist zu rechnen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smtClean="0"/>
              <a:t>Mit Sekundärliteratur ist zu rechnen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Ältere Werke von neuen Preisträgern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Verknüpfen wird empfohlen: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Klassikerausgaben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90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784976" cy="508918"/>
          </a:xfrm>
        </p:spPr>
        <p:txBody>
          <a:bodyPr/>
          <a:lstStyle/>
          <a:p>
            <a:r>
              <a:rPr lang="de-DE" dirty="0" smtClean="0"/>
              <a:t>Verbundfestlegungen zu Angaben zum Werk </a:t>
            </a:r>
            <a:r>
              <a:rPr lang="de-DE" dirty="0"/>
              <a:t>- 3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Es kann jederzeit eine Normdatenverknüpfung zum Werk gemacht werden (z.B. wenn verschiedene Manifestationen und Expressionen im B3Kat nachgewiesen sind).</a:t>
            </a:r>
          </a:p>
          <a:p>
            <a:endParaRPr lang="de-DE" dirty="0"/>
          </a:p>
          <a:p>
            <a:r>
              <a:rPr lang="de-DE" dirty="0" smtClean="0"/>
              <a:t>Einmal erfasste zusammengesetzte Beschreibungen müssen nicht nachträglich verändert werden, wenn später ein Normdatensatz für das darin beschriebene Werk erfasst wird.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30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Ihnen liegt vor: </a:t>
            </a:r>
            <a:br>
              <a:rPr lang="de-DE" dirty="0" smtClean="0"/>
            </a:br>
            <a:r>
              <a:rPr lang="de-DE" dirty="0" err="1" smtClean="0"/>
              <a:t>Kellerman</a:t>
            </a:r>
            <a:r>
              <a:rPr lang="de-DE" dirty="0" smtClean="0"/>
              <a:t>, Faye: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(erschienen in London)</a:t>
            </a:r>
          </a:p>
          <a:p>
            <a:endParaRPr lang="de-DE" dirty="0"/>
          </a:p>
          <a:p>
            <a:r>
              <a:rPr lang="de-DE" dirty="0" smtClean="0"/>
              <a:t>In BVB01 ist bereits nachgewiesen</a:t>
            </a:r>
            <a:br>
              <a:rPr lang="de-DE" dirty="0" smtClean="0"/>
            </a:br>
            <a:r>
              <a:rPr lang="de-DE" dirty="0" err="1" smtClean="0"/>
              <a:t>Kellerman</a:t>
            </a:r>
            <a:r>
              <a:rPr lang="de-DE" dirty="0" smtClean="0"/>
              <a:t>, Faye: The </a:t>
            </a:r>
            <a:r>
              <a:rPr lang="de-DE" dirty="0"/>
              <a:t>M</a:t>
            </a:r>
            <a:r>
              <a:rPr lang="de-DE" dirty="0" smtClean="0"/>
              <a:t>ercedes </a:t>
            </a:r>
            <a:r>
              <a:rPr lang="de-DE" dirty="0" err="1" smtClean="0"/>
              <a:t>coffin</a:t>
            </a:r>
            <a:r>
              <a:rPr lang="de-DE" dirty="0" smtClean="0"/>
              <a:t> (erschienen in New York)</a:t>
            </a:r>
          </a:p>
          <a:p>
            <a:endParaRPr lang="de-DE" dirty="0"/>
          </a:p>
          <a:p>
            <a:r>
              <a:rPr lang="de-DE" dirty="0" smtClean="0"/>
              <a:t>Es handelt sich um das gleiche Werk das mit verschiedenen Titeln in den USA und Großbritannien erschienen ist.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67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Vor dem Abspeichern in der BVB01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Nach dem Abspeichern in der BVB01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34</a:t>
            </a:fld>
            <a:endParaRPr lang="de-DE" altLang="de-DE"/>
          </a:p>
        </p:txBody>
      </p:sp>
      <p:pic>
        <p:nvPicPr>
          <p:cNvPr id="10" name="Picture 2" descr="H:\Winter\Mercedes vor abspeiche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23656" r="59558" b="63425"/>
          <a:stretch/>
        </p:blipFill>
        <p:spPr bwMode="auto">
          <a:xfrm>
            <a:off x="683568" y="1340768"/>
            <a:ext cx="50869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23298" r="59009" b="62953"/>
          <a:stretch/>
        </p:blipFill>
        <p:spPr>
          <a:xfrm>
            <a:off x="683567" y="3689141"/>
            <a:ext cx="5809837" cy="19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Ihnen liegt vor: </a:t>
            </a:r>
            <a:br>
              <a:rPr lang="de-DE" dirty="0" smtClean="0"/>
            </a:br>
            <a:r>
              <a:rPr lang="de-DE" dirty="0" smtClean="0"/>
              <a:t>Rowling, J. K.: Harry Potter und die Kammer des Schreckens</a:t>
            </a:r>
          </a:p>
          <a:p>
            <a:endParaRPr lang="de-DE" dirty="0"/>
          </a:p>
          <a:p>
            <a:r>
              <a:rPr lang="de-DE" dirty="0" smtClean="0"/>
              <a:t>Titel der Originalausgabe:</a:t>
            </a:r>
            <a:br>
              <a:rPr lang="de-DE" dirty="0" smtClean="0"/>
            </a:br>
            <a:r>
              <a:rPr lang="de-DE" dirty="0" smtClean="0"/>
              <a:t>Harry Potter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secrets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39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Verknüpfung mit GND prüfen</a:t>
            </a:r>
          </a:p>
          <a:p>
            <a:r>
              <a:rPr lang="de-DE" dirty="0" smtClean="0"/>
              <a:t>Vor dem Abspeichern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000" dirty="0" smtClean="0">
                <a:solidFill>
                  <a:srgbClr val="FF0000"/>
                </a:solidFill>
              </a:rPr>
              <a:t>Achtung! Der blau hinterlegte GND-Satz ist der Film. Ein anderes Werk!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36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56984" cy="29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Verknüpfung mit GND prüfen</a:t>
            </a:r>
          </a:p>
          <a:p>
            <a:r>
              <a:rPr lang="de-DE" dirty="0" smtClean="0"/>
              <a:t>Nach dem Abspeichern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37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12968" cy="36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Nach dem Verknüpfen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38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896448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Ihnen liegt vor: </a:t>
            </a:r>
            <a:br>
              <a:rPr lang="de-DE" dirty="0" smtClean="0"/>
            </a:br>
            <a:r>
              <a:rPr lang="de-DE" dirty="0" smtClean="0"/>
              <a:t>Ein Bildband mit dem Titel: Regensburg, erschienen 2015</a:t>
            </a:r>
            <a:br>
              <a:rPr lang="de-DE" dirty="0" smtClean="0"/>
            </a:br>
            <a:r>
              <a:rPr lang="de-DE" dirty="0" smtClean="0"/>
              <a:t>Die Bilder stammen von verschiedenen Fotografen.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Kein geistiger Schöpfer</a:t>
            </a:r>
          </a:p>
          <a:p>
            <a:endParaRPr lang="de-DE" dirty="0"/>
          </a:p>
          <a:p>
            <a:r>
              <a:rPr lang="de-DE" dirty="0" smtClean="0"/>
              <a:t>Recherche im B3Kat:</a:t>
            </a:r>
            <a:br>
              <a:rPr lang="de-DE" dirty="0" smtClean="0"/>
            </a:br>
            <a:r>
              <a:rPr lang="de-DE" dirty="0" smtClean="0"/>
              <a:t>Es gibt schon mehrere Bildbände mit dem gleichen Titel aber unterschiedlichem Inhalt (andere Seitenzahl …), die auch keinen geistigen Schöpfer haben.</a:t>
            </a:r>
          </a:p>
          <a:p>
            <a:endParaRPr lang="de-DE" dirty="0"/>
          </a:p>
          <a:p>
            <a:r>
              <a:rPr lang="de-DE" dirty="0" smtClean="0"/>
              <a:t>Werktitel in 303 ja/nein?</a:t>
            </a:r>
            <a:br>
              <a:rPr lang="de-DE" dirty="0" smtClean="0"/>
            </a:br>
            <a:r>
              <a:rPr lang="de-DE" dirty="0" smtClean="0"/>
              <a:t>Wenn ja, wie sieht er aus?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46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des Werks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Definition (Glossar):</a:t>
            </a:r>
          </a:p>
          <a:p>
            <a:r>
              <a:rPr lang="de-DE" dirty="0" smtClean="0"/>
              <a:t>„Ein Titel des Werks ist ein Wort, ein Zeichen, eine Gruppe von Wörtern und/oder Zeichen, unter dem/der ein Werk bekannt ist.“</a:t>
            </a:r>
          </a:p>
          <a:p>
            <a:endParaRPr lang="de-DE" dirty="0"/>
          </a:p>
          <a:p>
            <a:r>
              <a:rPr lang="de-DE" dirty="0" smtClean="0"/>
              <a:t>zwei Kategorien von Titeln:</a:t>
            </a:r>
            <a:br>
              <a:rPr lang="de-DE" dirty="0" smtClean="0"/>
            </a:br>
            <a:r>
              <a:rPr lang="de-DE" sz="2400" dirty="0" smtClean="0"/>
              <a:t>a) bevorzugter Titel des Werks (</a:t>
            </a:r>
            <a:r>
              <a:rPr lang="de-DE" dirty="0" smtClean="0"/>
              <a:t>RDA </a:t>
            </a:r>
            <a:r>
              <a:rPr lang="de-DE" dirty="0"/>
              <a:t>6.2.2</a:t>
            </a:r>
            <a:r>
              <a:rPr lang="de-DE" dirty="0" smtClean="0"/>
              <a:t>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= Standardelement 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b) abweichender Titel des </a:t>
            </a:r>
            <a:r>
              <a:rPr lang="de-DE" dirty="0"/>
              <a:t>Werks (RDA </a:t>
            </a:r>
            <a:r>
              <a:rPr lang="de-DE" dirty="0" smtClean="0"/>
              <a:t>6.2.3)</a:t>
            </a:r>
            <a:br>
              <a:rPr lang="de-DE" dirty="0" smtClean="0"/>
            </a:br>
            <a:r>
              <a:rPr lang="de-DE" dirty="0" smtClean="0"/>
              <a:t>    = </a:t>
            </a:r>
            <a:r>
              <a:rPr lang="de-DE" u="sng" dirty="0"/>
              <a:t>kein</a:t>
            </a:r>
            <a:r>
              <a:rPr lang="de-DE" dirty="0"/>
              <a:t> </a:t>
            </a:r>
            <a:r>
              <a:rPr lang="de-DE" dirty="0" smtClean="0"/>
              <a:t>Standardelement</a:t>
            </a:r>
            <a:endParaRPr lang="de-DE" sz="2400" dirty="0" smtClean="0"/>
          </a:p>
          <a:p>
            <a:endParaRPr lang="de-DE" dirty="0"/>
          </a:p>
          <a:p>
            <a:r>
              <a:rPr lang="de-DE" dirty="0"/>
              <a:t>Titel des Werks können aus jeder beliebigen Informationsquelle entnommen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28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r>
              <a:rPr lang="de-DE" dirty="0" smtClean="0"/>
              <a:t> / Feldhilfe zu 303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40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52285" r="61070" b="21756"/>
          <a:stretch/>
        </p:blipFill>
        <p:spPr>
          <a:xfrm>
            <a:off x="738554" y="922076"/>
            <a:ext cx="6569750" cy="52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Erfassen in </a:t>
            </a:r>
            <a:r>
              <a:rPr lang="de-DE" dirty="0" err="1" smtClean="0"/>
              <a:t>Aleph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41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484784"/>
            <a:ext cx="728459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42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r="25770"/>
          <a:stretch/>
        </p:blipFill>
        <p:spPr>
          <a:xfrm>
            <a:off x="3131840" y="404664"/>
            <a:ext cx="459544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Groß-und </a:t>
            </a:r>
            <a:r>
              <a:rPr lang="de-DE" dirty="0" smtClean="0"/>
              <a:t>Kleinschreibung, Symbole etc.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Es </a:t>
            </a:r>
            <a:r>
              <a:rPr lang="de-DE" dirty="0"/>
              <a:t>gelten im Prinzip die gleichen Regeln, wie für die Titel der </a:t>
            </a:r>
            <a:r>
              <a:rPr lang="de-DE" dirty="0" smtClean="0"/>
              <a:t>Manifestation, aber</a:t>
            </a:r>
          </a:p>
          <a:p>
            <a:endParaRPr lang="de-DE" dirty="0"/>
          </a:p>
          <a:p>
            <a:r>
              <a:rPr lang="de-DE" dirty="0" smtClean="0"/>
              <a:t>Verfasser am Anfang und am Ende wird in  der Regel weggelassen</a:t>
            </a:r>
          </a:p>
          <a:p>
            <a:endParaRPr lang="de-DE" dirty="0"/>
          </a:p>
          <a:p>
            <a:r>
              <a:rPr lang="de-DE" dirty="0" smtClean="0"/>
              <a:t>Sonderregeln für Alte Drucke (u/v und i/j)</a:t>
            </a:r>
          </a:p>
          <a:p>
            <a:endParaRPr lang="de-DE" dirty="0"/>
          </a:p>
          <a:p>
            <a:r>
              <a:rPr lang="de-DE" dirty="0" smtClean="0"/>
              <a:t>Siehe RDA D-A-CH 6.2.2.4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z="800" dirty="0">
                <a:solidFill>
                  <a:srgbClr val="4F81BD">
                    <a:lumMod val="75000"/>
                  </a:srgbClr>
                </a:solidFill>
              </a:rPr>
              <a:t>AG RDA Schulungsunterlagen – Modul 3.03.03: Werkebene | Stand: 07.05.2015 | CC BY-NC-SA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Alternativtitel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 RDA 6.2.2.8 werden Alternativtitel nicht als Teil des bevorzugten Titels erfasst.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dirty="0" smtClean="0"/>
              <a:t>Beispiel: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de-DE" alt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77166"/>
              </p:ext>
            </p:extLst>
          </p:nvPr>
        </p:nvGraphicFramePr>
        <p:xfrm>
          <a:off x="467544" y="3068960"/>
          <a:ext cx="7920880" cy="172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64"/>
                <a:gridCol w="914768"/>
                <a:gridCol w="2232248"/>
                <a:gridCol w="3600400"/>
              </a:tblGrid>
              <a:tr h="394436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Haupttitel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&lt;&lt;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kleiner Strohhalm oder Die Geburt des Photographischen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630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6.2.2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Bevorzugter Titel des Werks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$t &lt;&lt;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&gt;&gt;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kleiner Strohhalm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Bevorzugter Titel des </a:t>
            </a:r>
            <a:r>
              <a:rPr lang="de-DE" dirty="0" smtClean="0"/>
              <a:t>Werks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RDA 6.2.2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bevorzugte Titel des Werks ist der Titel oder die Titelform, der/die gewählt wurde, um das Werk zu identifizieren. </a:t>
            </a:r>
            <a:r>
              <a:rPr lang="de-DE" dirty="0" smtClean="0"/>
              <a:t>Der bevorzugte Titel ist </a:t>
            </a:r>
            <a:r>
              <a:rPr lang="de-DE" dirty="0"/>
              <a:t>auch die </a:t>
            </a:r>
            <a:r>
              <a:rPr lang="de-DE" b="1" dirty="0"/>
              <a:t>Grundlage für den normierten Sucheinstieg,</a:t>
            </a:r>
            <a:r>
              <a:rPr lang="de-DE" dirty="0"/>
              <a:t> der dieses Werk repräsentiert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detaillierte </a:t>
            </a:r>
            <a:r>
              <a:rPr lang="de-DE" dirty="0"/>
              <a:t>Regelungen zu den Informationsquellen siehe RDA 6.2.2.2 D-A-CH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96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des bevorzugten Titels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Werke nach 1500 (d. h. ab 1501):</a:t>
            </a:r>
          </a:p>
          <a:p>
            <a:r>
              <a:rPr lang="de-DE" dirty="0" smtClean="0"/>
              <a:t>Der bevorzugte Titel wird anhand von Ressourcen, die das Werk verkörpern, oder anhand von Nachschlagewerken bestimmt </a:t>
            </a:r>
            <a:br>
              <a:rPr lang="de-DE" dirty="0" smtClean="0"/>
            </a:br>
            <a:r>
              <a:rPr lang="de-DE" dirty="0" smtClean="0"/>
              <a:t>(RDA 6.2.2.4 und D-A-CH)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Werke bis 1500 (d. h. vor 1501):</a:t>
            </a:r>
          </a:p>
          <a:p>
            <a:r>
              <a:rPr lang="de-DE" dirty="0" smtClean="0"/>
              <a:t>Der bevorzugte Titel wird anhand von Nachschlagewerken bestimmt</a:t>
            </a:r>
            <a:br>
              <a:rPr lang="de-DE" dirty="0" smtClean="0"/>
            </a:br>
            <a:r>
              <a:rPr lang="de-DE" dirty="0" smtClean="0"/>
              <a:t>(RDA 6.2.2.5)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 des bevorzugten </a:t>
            </a:r>
            <a:r>
              <a:rPr lang="de-DE" dirty="0" smtClean="0"/>
              <a:t>Titels -1-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 der Regel: Originalsprache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Werke nach 1500 (d. h. ab 1501):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am besten bekannte Titel in der Originalsprache </a:t>
            </a:r>
            <a:r>
              <a:rPr lang="de-DE" dirty="0" smtClean="0"/>
              <a:t>wird anhand </a:t>
            </a:r>
            <a:r>
              <a:rPr lang="de-DE" dirty="0"/>
              <a:t>der originalsprachlichen Ausgaben des Werks oder in Nachschlagewerken bestimmt.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wenn nicht möglich:</a:t>
            </a:r>
            <a:br>
              <a:rPr lang="de-DE" dirty="0" smtClean="0"/>
            </a:br>
            <a:r>
              <a:rPr lang="de-DE" dirty="0" smtClean="0"/>
              <a:t>Haupttitel </a:t>
            </a:r>
            <a:r>
              <a:rPr lang="de-DE" dirty="0"/>
              <a:t>der ersten Originalausgabe </a:t>
            </a:r>
            <a:r>
              <a:rPr lang="de-DE" dirty="0" smtClean="0"/>
              <a:t>(RDA </a:t>
            </a:r>
            <a:r>
              <a:rPr lang="de-DE" dirty="0"/>
              <a:t>2.3.2)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RDA Schulungsunterlagen – Modul 3.03.03: Werkebene - Aleph | Stand: 29.07.2015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5AABF1-B78F-4BEE-8BD7-55374FA27783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63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2111</Words>
  <Application>Microsoft Office PowerPoint</Application>
  <PresentationFormat>Bildschirmpräsentation (4:3)</PresentationFormat>
  <Paragraphs>547</Paragraphs>
  <Slides>42</Slides>
  <Notes>42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Larissa</vt:lpstr>
      <vt:lpstr>1_Larissa</vt:lpstr>
      <vt:lpstr>Schulungsunterlagen der AG RDA</vt:lpstr>
      <vt:lpstr>Behandlung der Werkebene </vt:lpstr>
      <vt:lpstr>Grundsätzliches</vt:lpstr>
      <vt:lpstr>Titel des Werks</vt:lpstr>
      <vt:lpstr>Groß-und Kleinschreibung, Symbole etc.</vt:lpstr>
      <vt:lpstr>Alternativtitel </vt:lpstr>
      <vt:lpstr>Bevorzugter Titel des Werks</vt:lpstr>
      <vt:lpstr>Bestimmung des bevorzugten Titels</vt:lpstr>
      <vt:lpstr>Sprache des bevorzugten Titels -1- </vt:lpstr>
      <vt:lpstr>Sprache des bevorzugten Titels -2- </vt:lpstr>
      <vt:lpstr>Sprache des bevorzugten Titels -3- </vt:lpstr>
      <vt:lpstr>Sprache des bevorzugten Titels -4- </vt:lpstr>
      <vt:lpstr>Sprache des bevorzugten Titels -5- </vt:lpstr>
      <vt:lpstr>Abweichende Titel des Werks</vt:lpstr>
      <vt:lpstr>Bevorzugter Titel des Werks / Haupttitel der Manifestation</vt:lpstr>
      <vt:lpstr>Bevorzugter Titel des Werks / Haupttitel der Manifestation</vt:lpstr>
      <vt:lpstr>Beispiel</vt:lpstr>
      <vt:lpstr>Normierter Sucheinstieg für Werke</vt:lpstr>
      <vt:lpstr>Werke von einem geistigen Schöpfer</vt:lpstr>
      <vt:lpstr>Werke von einem geistigen Schöpfer</vt:lpstr>
      <vt:lpstr>Werke von mehreren geistigen Schöpfern</vt:lpstr>
      <vt:lpstr>Werke von mehreren geistigen Schöpfern</vt:lpstr>
      <vt:lpstr>Werk hat keinen geistigen Schöpfer</vt:lpstr>
      <vt:lpstr>Werk hat keinen geistigen Schöpfer</vt:lpstr>
      <vt:lpstr> Merkmale zur Unterscheidung -1- </vt:lpstr>
      <vt:lpstr> Merkmale zur Unterscheidung -2- </vt:lpstr>
      <vt:lpstr> Werkebene in der zusammengesetzten Beschreibung -1-</vt:lpstr>
      <vt:lpstr> Werkebene in der zusammengesetzten Beschreibung -2-</vt:lpstr>
      <vt:lpstr>Verbundfestlegungen zu Angaben zum Werk - 1</vt:lpstr>
      <vt:lpstr>Verbundfestlegungen zu Angaben zum Werk - 2</vt:lpstr>
      <vt:lpstr>Verbundfestlegungen zu Angaben zum Werk - 2</vt:lpstr>
      <vt:lpstr>Verbundfestlegungen zu Angaben zum Werk - 3</vt:lpstr>
      <vt:lpstr>Übung 1</vt:lpstr>
      <vt:lpstr>Erfassen in Aleph</vt:lpstr>
      <vt:lpstr>Übung 2</vt:lpstr>
      <vt:lpstr>Erfassen in Aleph</vt:lpstr>
      <vt:lpstr>Erfassen in Aleph</vt:lpstr>
      <vt:lpstr>Erfassen in Aleph</vt:lpstr>
      <vt:lpstr>Übung 3</vt:lpstr>
      <vt:lpstr>Erfassen in Aleph / Feldhilfe zu 303</vt:lpstr>
      <vt:lpstr>Erfassen in Aleph</vt:lpstr>
      <vt:lpstr>Noch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Susanne Winter</cp:lastModifiedBy>
  <cp:revision>139</cp:revision>
  <cp:lastPrinted>2016-02-13T10:23:33Z</cp:lastPrinted>
  <dcterms:created xsi:type="dcterms:W3CDTF">2014-02-18T07:01:40Z</dcterms:created>
  <dcterms:modified xsi:type="dcterms:W3CDTF">2016-02-25T14:24:06Z</dcterms:modified>
</cp:coreProperties>
</file>