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3" r:id="rId2"/>
    <p:sldId id="259" r:id="rId3"/>
    <p:sldId id="265" r:id="rId4"/>
    <p:sldId id="268" r:id="rId5"/>
    <p:sldId id="270" r:id="rId6"/>
    <p:sldId id="271" r:id="rId7"/>
    <p:sldId id="272" r:id="rId8"/>
    <p:sldId id="281" r:id="rId9"/>
    <p:sldId id="283" r:id="rId10"/>
    <p:sldId id="284" r:id="rId11"/>
    <p:sldId id="285" r:id="rId12"/>
    <p:sldId id="292" r:id="rId13"/>
    <p:sldId id="330" r:id="rId14"/>
    <p:sldId id="331" r:id="rId15"/>
    <p:sldId id="332" r:id="rId16"/>
    <p:sldId id="334" r:id="rId17"/>
    <p:sldId id="344" r:id="rId18"/>
    <p:sldId id="345" r:id="rId19"/>
    <p:sldId id="335" r:id="rId20"/>
    <p:sldId id="339" r:id="rId21"/>
    <p:sldId id="340" r:id="rId22"/>
    <p:sldId id="341" r:id="rId23"/>
    <p:sldId id="342" r:id="rId2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CD8E4A31-9A12-49ED-BEC8-B11FDB95FF70}">
          <p14:sldIdLst>
            <p14:sldId id="263"/>
          </p14:sldIdLst>
        </p14:section>
        <p14:section name="Abschnitt ohne Titel" id="{5350C233-9BCA-4C9A-AD5E-711979A29085}">
          <p14:sldIdLst>
            <p14:sldId id="259"/>
            <p14:sldId id="265"/>
            <p14:sldId id="268"/>
            <p14:sldId id="270"/>
            <p14:sldId id="271"/>
            <p14:sldId id="272"/>
            <p14:sldId id="281"/>
            <p14:sldId id="283"/>
            <p14:sldId id="284"/>
            <p14:sldId id="285"/>
            <p14:sldId id="292"/>
            <p14:sldId id="330"/>
            <p14:sldId id="331"/>
            <p14:sldId id="332"/>
            <p14:sldId id="334"/>
            <p14:sldId id="344"/>
            <p14:sldId id="345"/>
            <p14:sldId id="335"/>
            <p14:sldId id="339"/>
            <p14:sldId id="340"/>
            <p14:sldId id="341"/>
            <p14:sldId id="34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rina Waha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72767" autoAdjust="0"/>
  </p:normalViewPr>
  <p:slideViewPr>
    <p:cSldViewPr>
      <p:cViewPr>
        <p:scale>
          <a:sx n="75" d="100"/>
          <a:sy n="75" d="100"/>
        </p:scale>
        <p:origin x="-19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5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9C353-1298-4958-8157-E24898D2598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22FCCC8-8B79-4748-B89C-8C45D5E412FE}">
      <dgm:prSet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RDA</a:t>
          </a:r>
        </a:p>
      </dgm:t>
    </dgm:pt>
    <dgm:pt modelId="{B02DF650-BA7C-4040-BA83-ADB7CDA331C8}" type="parTrans" cxnId="{5A123539-8D66-448D-BA5C-FDB060976DD4}">
      <dgm:prSet/>
      <dgm:spPr/>
      <dgm:t>
        <a:bodyPr/>
        <a:lstStyle/>
        <a:p>
          <a:endParaRPr lang="de-DE"/>
        </a:p>
      </dgm:t>
    </dgm:pt>
    <dgm:pt modelId="{16D38DB9-F6C4-4D74-9ABC-21A5A8DED7EC}" type="sibTrans" cxnId="{5A123539-8D66-448D-BA5C-FDB060976DD4}">
      <dgm:prSet/>
      <dgm:spPr/>
      <dgm:t>
        <a:bodyPr/>
        <a:lstStyle/>
        <a:p>
          <a:endParaRPr lang="de-DE"/>
        </a:p>
      </dgm:t>
    </dgm:pt>
    <dgm:pt modelId="{39DC038E-4384-44E6-8CDD-DEF7805745AD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A</a:t>
          </a:r>
          <a:b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Groß- und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Klein-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schreibung</a:t>
          </a:r>
          <a:endParaRPr kumimoji="0" lang="de-DE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gm:t>
    </dgm:pt>
    <dgm:pt modelId="{6091E968-DE51-424A-87E6-6A73A61451B7}" type="parTrans" cxnId="{3BFE7584-6572-4AE3-AFEA-B55F454CAFDF}">
      <dgm:prSet/>
      <dgm:spPr/>
      <dgm:t>
        <a:bodyPr/>
        <a:lstStyle/>
        <a:p>
          <a:endParaRPr lang="de-DE"/>
        </a:p>
      </dgm:t>
    </dgm:pt>
    <dgm:pt modelId="{987E9866-2301-413B-AE57-888F75BFB2AE}" type="sibTrans" cxnId="{3BFE7584-6572-4AE3-AFEA-B55F454CAFDF}">
      <dgm:prSet/>
      <dgm:spPr/>
      <dgm:t>
        <a:bodyPr/>
        <a:lstStyle/>
        <a:p>
          <a:endParaRPr lang="de-DE"/>
        </a:p>
      </dgm:t>
    </dgm:pt>
    <dgm:pt modelId="{79F2EF11-07A6-4D1C-A4B1-9BFE0BDE6BE1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B</a:t>
          </a:r>
          <a:b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Abkürzungen</a:t>
          </a:r>
        </a:p>
      </dgm:t>
    </dgm:pt>
    <dgm:pt modelId="{CBAA3008-674D-45FD-84A2-F33A80ED7A73}" type="parTrans" cxnId="{9CCF2A3A-D267-4421-A7D7-AC3C0696E574}">
      <dgm:prSet/>
      <dgm:spPr/>
      <dgm:t>
        <a:bodyPr/>
        <a:lstStyle/>
        <a:p>
          <a:endParaRPr lang="de-DE"/>
        </a:p>
      </dgm:t>
    </dgm:pt>
    <dgm:pt modelId="{7F3A60B7-7A10-4369-9A0A-22E601FECC10}" type="sibTrans" cxnId="{9CCF2A3A-D267-4421-A7D7-AC3C0696E574}">
      <dgm:prSet/>
      <dgm:spPr/>
      <dgm:t>
        <a:bodyPr/>
        <a:lstStyle/>
        <a:p>
          <a:endParaRPr lang="de-DE"/>
        </a:p>
      </dgm:t>
    </dgm:pt>
    <dgm:pt modelId="{C816ED18-7ADD-49CB-9814-DFDB38522A8D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C</a:t>
          </a:r>
          <a:b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Artikel am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Titelanfang</a:t>
          </a:r>
        </a:p>
      </dgm:t>
    </dgm:pt>
    <dgm:pt modelId="{491B09D9-BEFA-4FBB-95FC-2349BCA1ECFB}" type="parTrans" cxnId="{CBE7264B-FB0F-4ACB-A952-4A5082C21892}">
      <dgm:prSet/>
      <dgm:spPr/>
      <dgm:t>
        <a:bodyPr/>
        <a:lstStyle/>
        <a:p>
          <a:endParaRPr lang="de-DE"/>
        </a:p>
      </dgm:t>
    </dgm:pt>
    <dgm:pt modelId="{7529D2E5-29CF-4174-B52F-B4B261BD85B2}" type="sibTrans" cxnId="{CBE7264B-FB0F-4ACB-A952-4A5082C21892}">
      <dgm:prSet/>
      <dgm:spPr/>
      <dgm:t>
        <a:bodyPr/>
        <a:lstStyle/>
        <a:p>
          <a:endParaRPr lang="de-DE"/>
        </a:p>
      </dgm:t>
    </dgm:pt>
    <dgm:pt modelId="{4FC6E92F-FD3C-499A-BC41-5D4023CD6C49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D</a:t>
          </a:r>
          <a:b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Erfassen der Syntax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für beschreibende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 Daten</a:t>
          </a:r>
        </a:p>
      </dgm:t>
    </dgm:pt>
    <dgm:pt modelId="{C4A9ECED-155D-459C-9F05-3CA4E35FAC4B}" type="parTrans" cxnId="{B279BC5F-89C2-434B-8025-9ECC76584F33}">
      <dgm:prSet/>
      <dgm:spPr/>
      <dgm:t>
        <a:bodyPr/>
        <a:lstStyle/>
        <a:p>
          <a:endParaRPr lang="de-DE"/>
        </a:p>
      </dgm:t>
    </dgm:pt>
    <dgm:pt modelId="{5CADD5EB-2082-483D-A0CF-B2A55280CE8C}" type="sibTrans" cxnId="{B279BC5F-89C2-434B-8025-9ECC76584F33}">
      <dgm:prSet/>
      <dgm:spPr/>
      <dgm:t>
        <a:bodyPr/>
        <a:lstStyle/>
        <a:p>
          <a:endParaRPr lang="de-DE"/>
        </a:p>
      </dgm:t>
    </dgm:pt>
    <dgm:pt modelId="{82E2D774-BCA5-4B54-863D-E16E10D7F779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E</a:t>
          </a: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Erfassen der Syntax zur Kontrolle der Sucheinstiege</a:t>
          </a:r>
        </a:p>
      </dgm:t>
    </dgm:pt>
    <dgm:pt modelId="{6E6ECE6A-C65F-41EE-BB53-9C3647EBBD0A}" type="parTrans" cxnId="{3870EDB7-9778-42BE-BEA2-0805F9933A2A}">
      <dgm:prSet/>
      <dgm:spPr/>
      <dgm:t>
        <a:bodyPr/>
        <a:lstStyle/>
        <a:p>
          <a:endParaRPr lang="de-DE"/>
        </a:p>
      </dgm:t>
    </dgm:pt>
    <dgm:pt modelId="{29EA8062-2B3E-4495-A382-1933238D7BFC}" type="sibTrans" cxnId="{3870EDB7-9778-42BE-BEA2-0805F9933A2A}">
      <dgm:prSet/>
      <dgm:spPr/>
      <dgm:t>
        <a:bodyPr/>
        <a:lstStyle/>
        <a:p>
          <a:endParaRPr lang="de-DE"/>
        </a:p>
      </dgm:t>
    </dgm:pt>
    <dgm:pt modelId="{4A606A37-E52B-4AB7-A6E2-CADCDD7AC98F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F</a:t>
          </a:r>
          <a:b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Zusätzliche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Regeln für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Personennamen</a:t>
          </a:r>
        </a:p>
      </dgm:t>
    </dgm:pt>
    <dgm:pt modelId="{D1252D71-BFAE-4E8B-8720-959CEC8FA7AE}" type="parTrans" cxnId="{17D8D3DD-5A34-46CE-AEFB-47E653E1B588}">
      <dgm:prSet/>
      <dgm:spPr/>
      <dgm:t>
        <a:bodyPr/>
        <a:lstStyle/>
        <a:p>
          <a:endParaRPr lang="de-DE"/>
        </a:p>
      </dgm:t>
    </dgm:pt>
    <dgm:pt modelId="{47CDD6A6-7B8F-4C66-B180-CE50D21BDCA5}" type="sibTrans" cxnId="{17D8D3DD-5A34-46CE-AEFB-47E653E1B588}">
      <dgm:prSet/>
      <dgm:spPr/>
      <dgm:t>
        <a:bodyPr/>
        <a:lstStyle/>
        <a:p>
          <a:endParaRPr lang="de-DE"/>
        </a:p>
      </dgm:t>
    </dgm:pt>
    <dgm:pt modelId="{3FE6E0D9-C0CE-41F7-A29A-354A55E8F724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G</a:t>
          </a: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Adelstitel,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Angaben zum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Rang usw.</a:t>
          </a:r>
        </a:p>
      </dgm:t>
    </dgm:pt>
    <dgm:pt modelId="{9060E846-E410-4284-8EF5-E2B33B578D50}" type="parTrans" cxnId="{4DB20B0A-287B-4E35-A9EA-75954746005B}">
      <dgm:prSet/>
      <dgm:spPr/>
      <dgm:t>
        <a:bodyPr/>
        <a:lstStyle/>
        <a:p>
          <a:endParaRPr lang="de-DE"/>
        </a:p>
      </dgm:t>
    </dgm:pt>
    <dgm:pt modelId="{40220C73-EB7E-4405-8F2C-F9759ED77C8F}" type="sibTrans" cxnId="{4DB20B0A-287B-4E35-A9EA-75954746005B}">
      <dgm:prSet/>
      <dgm:spPr/>
      <dgm:t>
        <a:bodyPr/>
        <a:lstStyle/>
        <a:p>
          <a:endParaRPr lang="de-DE"/>
        </a:p>
      </dgm:t>
    </dgm:pt>
    <dgm:pt modelId="{18CED733-FCF7-4E1A-9621-A5C302FB6997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H</a:t>
          </a: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Datumsang. nach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christlicher </a:t>
          </a:r>
          <a:b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Zeitrechnung</a:t>
          </a:r>
        </a:p>
      </dgm:t>
    </dgm:pt>
    <dgm:pt modelId="{20496D47-46F4-4C3E-BC80-2C80FB38D27E}" type="parTrans" cxnId="{6FA3B754-DE97-4CB8-A8EE-FF7989040E2A}">
      <dgm:prSet/>
      <dgm:spPr/>
      <dgm:t>
        <a:bodyPr/>
        <a:lstStyle/>
        <a:p>
          <a:endParaRPr lang="de-DE"/>
        </a:p>
      </dgm:t>
    </dgm:pt>
    <dgm:pt modelId="{CDD57378-B3F4-4D57-8FB7-7BDE1C50EB32}" type="sibTrans" cxnId="{6FA3B754-DE97-4CB8-A8EE-FF7989040E2A}">
      <dgm:prSet/>
      <dgm:spPr/>
      <dgm:t>
        <a:bodyPr/>
        <a:lstStyle/>
        <a:p>
          <a:endParaRPr lang="de-DE"/>
        </a:p>
      </dgm:t>
    </dgm:pt>
    <dgm:pt modelId="{8F0BD56E-054B-4C08-9A12-2C2EF2FC2A12}">
      <dgm:prSet custT="1"/>
      <dgm:spPr>
        <a:solidFill>
          <a:srgbClr val="FFCBC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Anhänge I, J, K, 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Beziehungskenn-zeichnungen</a:t>
          </a:r>
        </a:p>
      </dgm:t>
    </dgm:pt>
    <dgm:pt modelId="{769EE748-5398-41BD-A45B-894E780A8EC6}" type="parTrans" cxnId="{C79CA88C-AD2E-4B4E-83F5-51814C31A70C}">
      <dgm:prSet/>
      <dgm:spPr/>
      <dgm:t>
        <a:bodyPr/>
        <a:lstStyle/>
        <a:p>
          <a:endParaRPr lang="de-DE"/>
        </a:p>
      </dgm:t>
    </dgm:pt>
    <dgm:pt modelId="{C9A62372-2B9E-435E-9F36-EB04CE9CCC6C}" type="sibTrans" cxnId="{C79CA88C-AD2E-4B4E-83F5-51814C31A70C}">
      <dgm:prSet/>
      <dgm:spPr/>
      <dgm:t>
        <a:bodyPr/>
        <a:lstStyle/>
        <a:p>
          <a:endParaRPr lang="de-DE"/>
        </a:p>
      </dgm:t>
    </dgm:pt>
    <dgm:pt modelId="{20259E67-E1BA-471E-8470-2189A02AF868}" type="pres">
      <dgm:prSet presAssocID="{0EE9C353-1298-4958-8157-E24898D259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803E00-1D5E-4D00-9062-26263E433D09}" type="pres">
      <dgm:prSet presAssocID="{622FCCC8-8B79-4748-B89C-8C45D5E412FE}" presName="centerShape" presStyleLbl="node0" presStyleIdx="0" presStyleCnt="1"/>
      <dgm:spPr/>
      <dgm:t>
        <a:bodyPr/>
        <a:lstStyle/>
        <a:p>
          <a:endParaRPr lang="de-DE"/>
        </a:p>
      </dgm:t>
    </dgm:pt>
    <dgm:pt modelId="{E96DF8A3-2FE8-4DFD-9AF8-11551768444C}" type="pres">
      <dgm:prSet presAssocID="{6091E968-DE51-424A-87E6-6A73A61451B7}" presName="Name9" presStyleLbl="parChTrans1D2" presStyleIdx="0" presStyleCnt="9"/>
      <dgm:spPr/>
      <dgm:t>
        <a:bodyPr/>
        <a:lstStyle/>
        <a:p>
          <a:endParaRPr lang="de-DE"/>
        </a:p>
      </dgm:t>
    </dgm:pt>
    <dgm:pt modelId="{DD3EB833-34EA-4A26-90E1-B8AF7E605733}" type="pres">
      <dgm:prSet presAssocID="{6091E968-DE51-424A-87E6-6A73A61451B7}" presName="connTx" presStyleLbl="parChTrans1D2" presStyleIdx="0" presStyleCnt="9"/>
      <dgm:spPr/>
      <dgm:t>
        <a:bodyPr/>
        <a:lstStyle/>
        <a:p>
          <a:endParaRPr lang="de-DE"/>
        </a:p>
      </dgm:t>
    </dgm:pt>
    <dgm:pt modelId="{82AC14FD-6CEF-4BF8-9239-AE421B8B1B09}" type="pres">
      <dgm:prSet presAssocID="{39DC038E-4384-44E6-8CDD-DEF7805745AD}" presName="node" presStyleLbl="node1" presStyleIdx="0" presStyleCnt="9" custScaleX="1799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6E5DD-CCC8-4A10-A7FE-D38005159DC2}" type="pres">
      <dgm:prSet presAssocID="{CBAA3008-674D-45FD-84A2-F33A80ED7A73}" presName="Name9" presStyleLbl="parChTrans1D2" presStyleIdx="1" presStyleCnt="9"/>
      <dgm:spPr/>
      <dgm:t>
        <a:bodyPr/>
        <a:lstStyle/>
        <a:p>
          <a:endParaRPr lang="de-DE"/>
        </a:p>
      </dgm:t>
    </dgm:pt>
    <dgm:pt modelId="{7B5D2450-DDD5-45ED-A3D2-410F43951D69}" type="pres">
      <dgm:prSet presAssocID="{CBAA3008-674D-45FD-84A2-F33A80ED7A73}" presName="connTx" presStyleLbl="parChTrans1D2" presStyleIdx="1" presStyleCnt="9"/>
      <dgm:spPr/>
      <dgm:t>
        <a:bodyPr/>
        <a:lstStyle/>
        <a:p>
          <a:endParaRPr lang="de-DE"/>
        </a:p>
      </dgm:t>
    </dgm:pt>
    <dgm:pt modelId="{7596DD35-EF0B-436E-8AB5-9C7E191CE475}" type="pres">
      <dgm:prSet presAssocID="{79F2EF11-07A6-4D1C-A4B1-9BFE0BDE6BE1}" presName="node" presStyleLbl="node1" presStyleIdx="1" presStyleCnt="9" custScaleX="187788" custRadScaleRad="106490" custRadScaleInc="478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FC6780-A4BF-4450-8AB4-E5F025C6F71F}" type="pres">
      <dgm:prSet presAssocID="{491B09D9-BEFA-4FBB-95FC-2349BCA1ECFB}" presName="Name9" presStyleLbl="parChTrans1D2" presStyleIdx="2" presStyleCnt="9"/>
      <dgm:spPr/>
      <dgm:t>
        <a:bodyPr/>
        <a:lstStyle/>
        <a:p>
          <a:endParaRPr lang="de-DE"/>
        </a:p>
      </dgm:t>
    </dgm:pt>
    <dgm:pt modelId="{25E65757-8117-4FB7-A70E-28F39939D177}" type="pres">
      <dgm:prSet presAssocID="{491B09D9-BEFA-4FBB-95FC-2349BCA1ECFB}" presName="connTx" presStyleLbl="parChTrans1D2" presStyleIdx="2" presStyleCnt="9"/>
      <dgm:spPr/>
      <dgm:t>
        <a:bodyPr/>
        <a:lstStyle/>
        <a:p>
          <a:endParaRPr lang="de-DE"/>
        </a:p>
      </dgm:t>
    </dgm:pt>
    <dgm:pt modelId="{12A87B21-8F46-4987-9FD9-99A7C97725AC}" type="pres">
      <dgm:prSet presAssocID="{C816ED18-7ADD-49CB-9814-DFDB38522A8D}" presName="node" presStyleLbl="node1" presStyleIdx="2" presStyleCnt="9" custScaleX="260342" custRadScaleRad="106287" custRadScaleInc="73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85734-AB41-45FC-8054-E22D33E47417}" type="pres">
      <dgm:prSet presAssocID="{C4A9ECED-155D-459C-9F05-3CA4E35FAC4B}" presName="Name9" presStyleLbl="parChTrans1D2" presStyleIdx="3" presStyleCnt="9"/>
      <dgm:spPr/>
      <dgm:t>
        <a:bodyPr/>
        <a:lstStyle/>
        <a:p>
          <a:endParaRPr lang="de-DE"/>
        </a:p>
      </dgm:t>
    </dgm:pt>
    <dgm:pt modelId="{53CCAA02-843C-4220-95FA-89D7989CF9EF}" type="pres">
      <dgm:prSet presAssocID="{C4A9ECED-155D-459C-9F05-3CA4E35FAC4B}" presName="connTx" presStyleLbl="parChTrans1D2" presStyleIdx="3" presStyleCnt="9"/>
      <dgm:spPr/>
      <dgm:t>
        <a:bodyPr/>
        <a:lstStyle/>
        <a:p>
          <a:endParaRPr lang="de-DE"/>
        </a:p>
      </dgm:t>
    </dgm:pt>
    <dgm:pt modelId="{2F4FA453-87F9-49DB-A9BD-BEC84FD4339E}" type="pres">
      <dgm:prSet presAssocID="{4FC6E92F-FD3C-499A-BC41-5D4023CD6C49}" presName="node" presStyleLbl="node1" presStyleIdx="3" presStyleCnt="9" custScaleX="269509" custRadScaleRad="110522" custRadScaleInc="-508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4C610D-9C71-4D97-B2DF-C8BEB2D3D325}" type="pres">
      <dgm:prSet presAssocID="{6E6ECE6A-C65F-41EE-BB53-9C3647EBBD0A}" presName="Name9" presStyleLbl="parChTrans1D2" presStyleIdx="4" presStyleCnt="9"/>
      <dgm:spPr/>
      <dgm:t>
        <a:bodyPr/>
        <a:lstStyle/>
        <a:p>
          <a:endParaRPr lang="de-DE"/>
        </a:p>
      </dgm:t>
    </dgm:pt>
    <dgm:pt modelId="{6B006D69-F327-4A33-A279-1E34704C5810}" type="pres">
      <dgm:prSet presAssocID="{6E6ECE6A-C65F-41EE-BB53-9C3647EBBD0A}" presName="connTx" presStyleLbl="parChTrans1D2" presStyleIdx="4" presStyleCnt="9"/>
      <dgm:spPr/>
      <dgm:t>
        <a:bodyPr/>
        <a:lstStyle/>
        <a:p>
          <a:endParaRPr lang="de-DE"/>
        </a:p>
      </dgm:t>
    </dgm:pt>
    <dgm:pt modelId="{EA6F1550-65E1-4E01-96D8-AD87D44E8A0A}" type="pres">
      <dgm:prSet presAssocID="{82E2D774-BCA5-4B54-863D-E16E10D7F779}" presName="node" presStyleLbl="node1" presStyleIdx="4" presStyleCnt="9" custScaleX="247279" custRadScaleRad="115207" custRadScaleInc="-752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8B7217-2A0C-455E-94E4-D375427E086E}" type="pres">
      <dgm:prSet presAssocID="{D1252D71-BFAE-4E8B-8720-959CEC8FA7AE}" presName="Name9" presStyleLbl="parChTrans1D2" presStyleIdx="5" presStyleCnt="9"/>
      <dgm:spPr/>
      <dgm:t>
        <a:bodyPr/>
        <a:lstStyle/>
        <a:p>
          <a:endParaRPr lang="de-DE"/>
        </a:p>
      </dgm:t>
    </dgm:pt>
    <dgm:pt modelId="{429D1DAC-BAC9-4A02-A82B-730518DD2428}" type="pres">
      <dgm:prSet presAssocID="{D1252D71-BFAE-4E8B-8720-959CEC8FA7AE}" presName="connTx" presStyleLbl="parChTrans1D2" presStyleIdx="5" presStyleCnt="9"/>
      <dgm:spPr/>
      <dgm:t>
        <a:bodyPr/>
        <a:lstStyle/>
        <a:p>
          <a:endParaRPr lang="de-DE"/>
        </a:p>
      </dgm:t>
    </dgm:pt>
    <dgm:pt modelId="{FD938D40-9920-4F91-9EE5-667823C6BDB6}" type="pres">
      <dgm:prSet presAssocID="{4A606A37-E52B-4AB7-A6E2-CADCDD7AC98F}" presName="node" presStyleLbl="node1" presStyleIdx="5" presStyleCnt="9" custScaleX="215677" custRadScaleRad="114447" custRadScaleInc="561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F9780F-E00C-4D41-BAE7-CF153EA91E01}" type="pres">
      <dgm:prSet presAssocID="{9060E846-E410-4284-8EF5-E2B33B578D50}" presName="Name9" presStyleLbl="parChTrans1D2" presStyleIdx="6" presStyleCnt="9"/>
      <dgm:spPr/>
      <dgm:t>
        <a:bodyPr/>
        <a:lstStyle/>
        <a:p>
          <a:endParaRPr lang="de-DE"/>
        </a:p>
      </dgm:t>
    </dgm:pt>
    <dgm:pt modelId="{10895597-2310-4ED4-A9D6-C454602B721E}" type="pres">
      <dgm:prSet presAssocID="{9060E846-E410-4284-8EF5-E2B33B578D50}" presName="connTx" presStyleLbl="parChTrans1D2" presStyleIdx="6" presStyleCnt="9"/>
      <dgm:spPr/>
      <dgm:t>
        <a:bodyPr/>
        <a:lstStyle/>
        <a:p>
          <a:endParaRPr lang="de-DE"/>
        </a:p>
      </dgm:t>
    </dgm:pt>
    <dgm:pt modelId="{0C34ED70-E6C0-45AC-8DEA-BFA9212A3975}" type="pres">
      <dgm:prSet presAssocID="{3FE6E0D9-C0CE-41F7-A29A-354A55E8F724}" presName="node" presStyleLbl="node1" presStyleIdx="6" presStyleCnt="9" custScaleX="243851" custRadScaleRad="106339" custRadScaleInc="364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A79886-9214-469E-926E-4BA24E1AE3C8}" type="pres">
      <dgm:prSet presAssocID="{20496D47-46F4-4C3E-BC80-2C80FB38D27E}" presName="Name9" presStyleLbl="parChTrans1D2" presStyleIdx="7" presStyleCnt="9"/>
      <dgm:spPr/>
      <dgm:t>
        <a:bodyPr/>
        <a:lstStyle/>
        <a:p>
          <a:endParaRPr lang="de-DE"/>
        </a:p>
      </dgm:t>
    </dgm:pt>
    <dgm:pt modelId="{4CF7F97D-A0D6-48EB-B984-062591F0225C}" type="pres">
      <dgm:prSet presAssocID="{20496D47-46F4-4C3E-BC80-2C80FB38D27E}" presName="connTx" presStyleLbl="parChTrans1D2" presStyleIdx="7" presStyleCnt="9"/>
      <dgm:spPr/>
      <dgm:t>
        <a:bodyPr/>
        <a:lstStyle/>
        <a:p>
          <a:endParaRPr lang="de-DE"/>
        </a:p>
      </dgm:t>
    </dgm:pt>
    <dgm:pt modelId="{6CF30AC5-6F36-4BBE-8FCF-8ABBB50B69A5}" type="pres">
      <dgm:prSet presAssocID="{18CED733-FCF7-4E1A-9621-A5C302FB6997}" presName="node" presStyleLbl="node1" presStyleIdx="7" presStyleCnt="9" custScaleX="224298" custRadScaleRad="103635" custRadScaleInc="37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FA1305-EA11-46CE-8414-8FC524A04944}" type="pres">
      <dgm:prSet presAssocID="{769EE748-5398-41BD-A45B-894E780A8EC6}" presName="Name9" presStyleLbl="parChTrans1D2" presStyleIdx="8" presStyleCnt="9"/>
      <dgm:spPr/>
      <dgm:t>
        <a:bodyPr/>
        <a:lstStyle/>
        <a:p>
          <a:endParaRPr lang="de-DE"/>
        </a:p>
      </dgm:t>
    </dgm:pt>
    <dgm:pt modelId="{C21E1CC8-146F-4568-A0E1-A60BF9A12C8E}" type="pres">
      <dgm:prSet presAssocID="{769EE748-5398-41BD-A45B-894E780A8EC6}" presName="connTx" presStyleLbl="parChTrans1D2" presStyleIdx="8" presStyleCnt="9"/>
      <dgm:spPr/>
      <dgm:t>
        <a:bodyPr/>
        <a:lstStyle/>
        <a:p>
          <a:endParaRPr lang="de-DE"/>
        </a:p>
      </dgm:t>
    </dgm:pt>
    <dgm:pt modelId="{5C21BA16-979A-4599-9670-DA4ED292A414}" type="pres">
      <dgm:prSet presAssocID="{8F0BD56E-054B-4C08-9A12-2C2EF2FC2A12}" presName="node" presStyleLbl="node1" presStyleIdx="8" presStyleCnt="9" custScaleX="211156" custRadScaleRad="119808" custRadScaleInc="-526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B3117FC-64D4-48A1-A5B7-0589599C0D56}" type="presOf" srcId="{C4A9ECED-155D-459C-9F05-3CA4E35FAC4B}" destId="{3F085734-AB41-45FC-8054-E22D33E47417}" srcOrd="0" destOrd="0" presId="urn:microsoft.com/office/officeart/2005/8/layout/radial1"/>
    <dgm:cxn modelId="{200CA55D-68A9-466C-8EC5-4B010D91CD30}" type="presOf" srcId="{CBAA3008-674D-45FD-84A2-F33A80ED7A73}" destId="{8A16E5DD-CCC8-4A10-A7FE-D38005159DC2}" srcOrd="0" destOrd="0" presId="urn:microsoft.com/office/officeart/2005/8/layout/radial1"/>
    <dgm:cxn modelId="{3BFE7584-6572-4AE3-AFEA-B55F454CAFDF}" srcId="{622FCCC8-8B79-4748-B89C-8C45D5E412FE}" destId="{39DC038E-4384-44E6-8CDD-DEF7805745AD}" srcOrd="0" destOrd="0" parTransId="{6091E968-DE51-424A-87E6-6A73A61451B7}" sibTransId="{987E9866-2301-413B-AE57-888F75BFB2AE}"/>
    <dgm:cxn modelId="{9CCF2A3A-D267-4421-A7D7-AC3C0696E574}" srcId="{622FCCC8-8B79-4748-B89C-8C45D5E412FE}" destId="{79F2EF11-07A6-4D1C-A4B1-9BFE0BDE6BE1}" srcOrd="1" destOrd="0" parTransId="{CBAA3008-674D-45FD-84A2-F33A80ED7A73}" sibTransId="{7F3A60B7-7A10-4369-9A0A-22E601FECC10}"/>
    <dgm:cxn modelId="{6B90837C-851C-45EF-8042-20E036456C68}" type="presOf" srcId="{39DC038E-4384-44E6-8CDD-DEF7805745AD}" destId="{82AC14FD-6CEF-4BF8-9239-AE421B8B1B09}" srcOrd="0" destOrd="0" presId="urn:microsoft.com/office/officeart/2005/8/layout/radial1"/>
    <dgm:cxn modelId="{3870EDB7-9778-42BE-BEA2-0805F9933A2A}" srcId="{622FCCC8-8B79-4748-B89C-8C45D5E412FE}" destId="{82E2D774-BCA5-4B54-863D-E16E10D7F779}" srcOrd="4" destOrd="0" parTransId="{6E6ECE6A-C65F-41EE-BB53-9C3647EBBD0A}" sibTransId="{29EA8062-2B3E-4495-A382-1933238D7BFC}"/>
    <dgm:cxn modelId="{8F8F5535-66BB-490E-AFBE-7E3236C99A29}" type="presOf" srcId="{18CED733-FCF7-4E1A-9621-A5C302FB6997}" destId="{6CF30AC5-6F36-4BBE-8FCF-8ABBB50B69A5}" srcOrd="0" destOrd="0" presId="urn:microsoft.com/office/officeart/2005/8/layout/radial1"/>
    <dgm:cxn modelId="{10DDE81F-3326-4A97-ADFB-7AFC1A173353}" type="presOf" srcId="{769EE748-5398-41BD-A45B-894E780A8EC6}" destId="{C21E1CC8-146F-4568-A0E1-A60BF9A12C8E}" srcOrd="1" destOrd="0" presId="urn:microsoft.com/office/officeart/2005/8/layout/radial1"/>
    <dgm:cxn modelId="{6FA3B754-DE97-4CB8-A8EE-FF7989040E2A}" srcId="{622FCCC8-8B79-4748-B89C-8C45D5E412FE}" destId="{18CED733-FCF7-4E1A-9621-A5C302FB6997}" srcOrd="7" destOrd="0" parTransId="{20496D47-46F4-4C3E-BC80-2C80FB38D27E}" sibTransId="{CDD57378-B3F4-4D57-8FB7-7BDE1C50EB32}"/>
    <dgm:cxn modelId="{DEFB423D-4865-455A-80B4-7A5E42BA6E8C}" type="presOf" srcId="{CBAA3008-674D-45FD-84A2-F33A80ED7A73}" destId="{7B5D2450-DDD5-45ED-A3D2-410F43951D69}" srcOrd="1" destOrd="0" presId="urn:microsoft.com/office/officeart/2005/8/layout/radial1"/>
    <dgm:cxn modelId="{88F53A96-54B2-4829-80B6-9326B235C65D}" type="presOf" srcId="{622FCCC8-8B79-4748-B89C-8C45D5E412FE}" destId="{B5803E00-1D5E-4D00-9062-26263E433D09}" srcOrd="0" destOrd="0" presId="urn:microsoft.com/office/officeart/2005/8/layout/radial1"/>
    <dgm:cxn modelId="{DA35E2BF-65EC-4C81-B5D8-DC86B6490E95}" type="presOf" srcId="{D1252D71-BFAE-4E8B-8720-959CEC8FA7AE}" destId="{628B7217-2A0C-455E-94E4-D375427E086E}" srcOrd="0" destOrd="0" presId="urn:microsoft.com/office/officeart/2005/8/layout/radial1"/>
    <dgm:cxn modelId="{8E6B7FF2-004F-4E6A-88F7-04C86CE9D44A}" type="presOf" srcId="{20496D47-46F4-4C3E-BC80-2C80FB38D27E}" destId="{13A79886-9214-469E-926E-4BA24E1AE3C8}" srcOrd="0" destOrd="0" presId="urn:microsoft.com/office/officeart/2005/8/layout/radial1"/>
    <dgm:cxn modelId="{50B6315A-3845-43CD-903E-B098260CC86A}" type="presOf" srcId="{6E6ECE6A-C65F-41EE-BB53-9C3647EBBD0A}" destId="{6B006D69-F327-4A33-A279-1E34704C5810}" srcOrd="1" destOrd="0" presId="urn:microsoft.com/office/officeart/2005/8/layout/radial1"/>
    <dgm:cxn modelId="{AE9FA2D8-4DD3-4BB6-B031-36DF9121A7B0}" type="presOf" srcId="{6091E968-DE51-424A-87E6-6A73A61451B7}" destId="{E96DF8A3-2FE8-4DFD-9AF8-11551768444C}" srcOrd="0" destOrd="0" presId="urn:microsoft.com/office/officeart/2005/8/layout/radial1"/>
    <dgm:cxn modelId="{0847DAA0-BC2B-4538-8140-BA821F6B2D54}" type="presOf" srcId="{C4A9ECED-155D-459C-9F05-3CA4E35FAC4B}" destId="{53CCAA02-843C-4220-95FA-89D7989CF9EF}" srcOrd="1" destOrd="0" presId="urn:microsoft.com/office/officeart/2005/8/layout/radial1"/>
    <dgm:cxn modelId="{17D8D3DD-5A34-46CE-AEFB-47E653E1B588}" srcId="{622FCCC8-8B79-4748-B89C-8C45D5E412FE}" destId="{4A606A37-E52B-4AB7-A6E2-CADCDD7AC98F}" srcOrd="5" destOrd="0" parTransId="{D1252D71-BFAE-4E8B-8720-959CEC8FA7AE}" sibTransId="{47CDD6A6-7B8F-4C66-B180-CE50D21BDCA5}"/>
    <dgm:cxn modelId="{4DB20B0A-287B-4E35-A9EA-75954746005B}" srcId="{622FCCC8-8B79-4748-B89C-8C45D5E412FE}" destId="{3FE6E0D9-C0CE-41F7-A29A-354A55E8F724}" srcOrd="6" destOrd="0" parTransId="{9060E846-E410-4284-8EF5-E2B33B578D50}" sibTransId="{40220C73-EB7E-4405-8F2C-F9759ED77C8F}"/>
    <dgm:cxn modelId="{D54A2FDE-6ED7-4951-AF5B-649D41B1E504}" type="presOf" srcId="{9060E846-E410-4284-8EF5-E2B33B578D50}" destId="{10895597-2310-4ED4-A9D6-C454602B721E}" srcOrd="1" destOrd="0" presId="urn:microsoft.com/office/officeart/2005/8/layout/radial1"/>
    <dgm:cxn modelId="{CF3036E4-B78B-44DA-871E-2A759BBCB536}" type="presOf" srcId="{9060E846-E410-4284-8EF5-E2B33B578D50}" destId="{C8F9780F-E00C-4D41-BAE7-CF153EA91E01}" srcOrd="0" destOrd="0" presId="urn:microsoft.com/office/officeart/2005/8/layout/radial1"/>
    <dgm:cxn modelId="{5765C77D-9F19-4943-A45D-96FC26EC2384}" type="presOf" srcId="{491B09D9-BEFA-4FBB-95FC-2349BCA1ECFB}" destId="{81FC6780-A4BF-4450-8AB4-E5F025C6F71F}" srcOrd="0" destOrd="0" presId="urn:microsoft.com/office/officeart/2005/8/layout/radial1"/>
    <dgm:cxn modelId="{5DFD946A-6D75-410F-8E38-78F794658D06}" type="presOf" srcId="{769EE748-5398-41BD-A45B-894E780A8EC6}" destId="{9FFA1305-EA11-46CE-8414-8FC524A04944}" srcOrd="0" destOrd="0" presId="urn:microsoft.com/office/officeart/2005/8/layout/radial1"/>
    <dgm:cxn modelId="{7FBA3258-9F1F-42FB-BB62-B31D93CBE42C}" type="presOf" srcId="{4A606A37-E52B-4AB7-A6E2-CADCDD7AC98F}" destId="{FD938D40-9920-4F91-9EE5-667823C6BDB6}" srcOrd="0" destOrd="0" presId="urn:microsoft.com/office/officeart/2005/8/layout/radial1"/>
    <dgm:cxn modelId="{FD52EC4E-FBF4-4A91-A8A1-572AFED03D43}" type="presOf" srcId="{C816ED18-7ADD-49CB-9814-DFDB38522A8D}" destId="{12A87B21-8F46-4987-9FD9-99A7C97725AC}" srcOrd="0" destOrd="0" presId="urn:microsoft.com/office/officeart/2005/8/layout/radial1"/>
    <dgm:cxn modelId="{32B7D152-6B4E-43F8-ADF4-FA35BFA0AB6A}" type="presOf" srcId="{6091E968-DE51-424A-87E6-6A73A61451B7}" destId="{DD3EB833-34EA-4A26-90E1-B8AF7E605733}" srcOrd="1" destOrd="0" presId="urn:microsoft.com/office/officeart/2005/8/layout/radial1"/>
    <dgm:cxn modelId="{D3F5353E-A76F-44CC-99BC-7052AE1F8FDD}" type="presOf" srcId="{3FE6E0D9-C0CE-41F7-A29A-354A55E8F724}" destId="{0C34ED70-E6C0-45AC-8DEA-BFA9212A3975}" srcOrd="0" destOrd="0" presId="urn:microsoft.com/office/officeart/2005/8/layout/radial1"/>
    <dgm:cxn modelId="{CBE7264B-FB0F-4ACB-A952-4A5082C21892}" srcId="{622FCCC8-8B79-4748-B89C-8C45D5E412FE}" destId="{C816ED18-7ADD-49CB-9814-DFDB38522A8D}" srcOrd="2" destOrd="0" parTransId="{491B09D9-BEFA-4FBB-95FC-2349BCA1ECFB}" sibTransId="{7529D2E5-29CF-4174-B52F-B4B261BD85B2}"/>
    <dgm:cxn modelId="{9089110A-1474-46C3-B664-4A0EFADD3DAA}" type="presOf" srcId="{8F0BD56E-054B-4C08-9A12-2C2EF2FC2A12}" destId="{5C21BA16-979A-4599-9670-DA4ED292A414}" srcOrd="0" destOrd="0" presId="urn:microsoft.com/office/officeart/2005/8/layout/radial1"/>
    <dgm:cxn modelId="{C79CA88C-AD2E-4B4E-83F5-51814C31A70C}" srcId="{622FCCC8-8B79-4748-B89C-8C45D5E412FE}" destId="{8F0BD56E-054B-4C08-9A12-2C2EF2FC2A12}" srcOrd="8" destOrd="0" parTransId="{769EE748-5398-41BD-A45B-894E780A8EC6}" sibTransId="{C9A62372-2B9E-435E-9F36-EB04CE9CCC6C}"/>
    <dgm:cxn modelId="{01AAF0BD-DF5E-40A3-9995-C9E87D0C4779}" type="presOf" srcId="{0EE9C353-1298-4958-8157-E24898D25988}" destId="{20259E67-E1BA-471E-8470-2189A02AF868}" srcOrd="0" destOrd="0" presId="urn:microsoft.com/office/officeart/2005/8/layout/radial1"/>
    <dgm:cxn modelId="{5A123539-8D66-448D-BA5C-FDB060976DD4}" srcId="{0EE9C353-1298-4958-8157-E24898D25988}" destId="{622FCCC8-8B79-4748-B89C-8C45D5E412FE}" srcOrd="0" destOrd="0" parTransId="{B02DF650-BA7C-4040-BA83-ADB7CDA331C8}" sibTransId="{16D38DB9-F6C4-4D74-9ABC-21A5A8DED7EC}"/>
    <dgm:cxn modelId="{CD91EE65-EDCB-4B2D-94EE-EA94B377C6EB}" type="presOf" srcId="{4FC6E92F-FD3C-499A-BC41-5D4023CD6C49}" destId="{2F4FA453-87F9-49DB-A9BD-BEC84FD4339E}" srcOrd="0" destOrd="0" presId="urn:microsoft.com/office/officeart/2005/8/layout/radial1"/>
    <dgm:cxn modelId="{04B84A95-C102-4F09-AA6A-AC603E0C9821}" type="presOf" srcId="{79F2EF11-07A6-4D1C-A4B1-9BFE0BDE6BE1}" destId="{7596DD35-EF0B-436E-8AB5-9C7E191CE475}" srcOrd="0" destOrd="0" presId="urn:microsoft.com/office/officeart/2005/8/layout/radial1"/>
    <dgm:cxn modelId="{E9523091-73B5-4680-AFF1-CEBACE972399}" type="presOf" srcId="{D1252D71-BFAE-4E8B-8720-959CEC8FA7AE}" destId="{429D1DAC-BAC9-4A02-A82B-730518DD2428}" srcOrd="1" destOrd="0" presId="urn:microsoft.com/office/officeart/2005/8/layout/radial1"/>
    <dgm:cxn modelId="{B279BC5F-89C2-434B-8025-9ECC76584F33}" srcId="{622FCCC8-8B79-4748-B89C-8C45D5E412FE}" destId="{4FC6E92F-FD3C-499A-BC41-5D4023CD6C49}" srcOrd="3" destOrd="0" parTransId="{C4A9ECED-155D-459C-9F05-3CA4E35FAC4B}" sibTransId="{5CADD5EB-2082-483D-A0CF-B2A55280CE8C}"/>
    <dgm:cxn modelId="{C5765B85-B355-48D5-B256-69308F767C89}" type="presOf" srcId="{20496D47-46F4-4C3E-BC80-2C80FB38D27E}" destId="{4CF7F97D-A0D6-48EB-B984-062591F0225C}" srcOrd="1" destOrd="0" presId="urn:microsoft.com/office/officeart/2005/8/layout/radial1"/>
    <dgm:cxn modelId="{5E6D892E-5639-4DFA-930F-F3A3A3F8EBF9}" type="presOf" srcId="{82E2D774-BCA5-4B54-863D-E16E10D7F779}" destId="{EA6F1550-65E1-4E01-96D8-AD87D44E8A0A}" srcOrd="0" destOrd="0" presId="urn:microsoft.com/office/officeart/2005/8/layout/radial1"/>
    <dgm:cxn modelId="{6A21FA90-ABC0-45CE-AB5C-4FC6011F22DA}" type="presOf" srcId="{491B09D9-BEFA-4FBB-95FC-2349BCA1ECFB}" destId="{25E65757-8117-4FB7-A70E-28F39939D177}" srcOrd="1" destOrd="0" presId="urn:microsoft.com/office/officeart/2005/8/layout/radial1"/>
    <dgm:cxn modelId="{2A8A50CC-4E5D-45CF-8157-530B1D189B2C}" type="presOf" srcId="{6E6ECE6A-C65F-41EE-BB53-9C3647EBBD0A}" destId="{194C610D-9C71-4D97-B2DF-C8BEB2D3D325}" srcOrd="0" destOrd="0" presId="urn:microsoft.com/office/officeart/2005/8/layout/radial1"/>
    <dgm:cxn modelId="{7B139E4A-B2C3-4D1D-9C20-5A5C6671BF8C}" type="presParOf" srcId="{20259E67-E1BA-471E-8470-2189A02AF868}" destId="{B5803E00-1D5E-4D00-9062-26263E433D09}" srcOrd="0" destOrd="0" presId="urn:microsoft.com/office/officeart/2005/8/layout/radial1"/>
    <dgm:cxn modelId="{3F036530-D7FB-46E9-912B-F5FC44F40E17}" type="presParOf" srcId="{20259E67-E1BA-471E-8470-2189A02AF868}" destId="{E96DF8A3-2FE8-4DFD-9AF8-11551768444C}" srcOrd="1" destOrd="0" presId="urn:microsoft.com/office/officeart/2005/8/layout/radial1"/>
    <dgm:cxn modelId="{6C7FC46A-586F-4A02-B412-DC31A44E2121}" type="presParOf" srcId="{E96DF8A3-2FE8-4DFD-9AF8-11551768444C}" destId="{DD3EB833-34EA-4A26-90E1-B8AF7E605733}" srcOrd="0" destOrd="0" presId="urn:microsoft.com/office/officeart/2005/8/layout/radial1"/>
    <dgm:cxn modelId="{A1DDA7E0-50A0-4698-9FFA-9541C68C2F17}" type="presParOf" srcId="{20259E67-E1BA-471E-8470-2189A02AF868}" destId="{82AC14FD-6CEF-4BF8-9239-AE421B8B1B09}" srcOrd="2" destOrd="0" presId="urn:microsoft.com/office/officeart/2005/8/layout/radial1"/>
    <dgm:cxn modelId="{EB7622D2-1F9A-4CFA-8C9E-8967934BBA2A}" type="presParOf" srcId="{20259E67-E1BA-471E-8470-2189A02AF868}" destId="{8A16E5DD-CCC8-4A10-A7FE-D38005159DC2}" srcOrd="3" destOrd="0" presId="urn:microsoft.com/office/officeart/2005/8/layout/radial1"/>
    <dgm:cxn modelId="{F59A59A2-EC37-412F-9DE5-3322E08B3837}" type="presParOf" srcId="{8A16E5DD-CCC8-4A10-A7FE-D38005159DC2}" destId="{7B5D2450-DDD5-45ED-A3D2-410F43951D69}" srcOrd="0" destOrd="0" presId="urn:microsoft.com/office/officeart/2005/8/layout/radial1"/>
    <dgm:cxn modelId="{2BFB9B28-6BA3-4BEE-B0EB-2E7390AFF8E6}" type="presParOf" srcId="{20259E67-E1BA-471E-8470-2189A02AF868}" destId="{7596DD35-EF0B-436E-8AB5-9C7E191CE475}" srcOrd="4" destOrd="0" presId="urn:microsoft.com/office/officeart/2005/8/layout/radial1"/>
    <dgm:cxn modelId="{C0465B14-004E-44D9-AF22-5F291F296A74}" type="presParOf" srcId="{20259E67-E1BA-471E-8470-2189A02AF868}" destId="{81FC6780-A4BF-4450-8AB4-E5F025C6F71F}" srcOrd="5" destOrd="0" presId="urn:microsoft.com/office/officeart/2005/8/layout/radial1"/>
    <dgm:cxn modelId="{33AC4B26-AD35-44B6-800F-DDE9F6F3818F}" type="presParOf" srcId="{81FC6780-A4BF-4450-8AB4-E5F025C6F71F}" destId="{25E65757-8117-4FB7-A70E-28F39939D177}" srcOrd="0" destOrd="0" presId="urn:microsoft.com/office/officeart/2005/8/layout/radial1"/>
    <dgm:cxn modelId="{A8D63F11-5326-4FAE-BD51-03D699860993}" type="presParOf" srcId="{20259E67-E1BA-471E-8470-2189A02AF868}" destId="{12A87B21-8F46-4987-9FD9-99A7C97725AC}" srcOrd="6" destOrd="0" presId="urn:microsoft.com/office/officeart/2005/8/layout/radial1"/>
    <dgm:cxn modelId="{6F63291C-AD92-45F4-8C75-59A4084A786D}" type="presParOf" srcId="{20259E67-E1BA-471E-8470-2189A02AF868}" destId="{3F085734-AB41-45FC-8054-E22D33E47417}" srcOrd="7" destOrd="0" presId="urn:microsoft.com/office/officeart/2005/8/layout/radial1"/>
    <dgm:cxn modelId="{88ADC7EB-657D-4C8F-A2FA-C8155F33B4E9}" type="presParOf" srcId="{3F085734-AB41-45FC-8054-E22D33E47417}" destId="{53CCAA02-843C-4220-95FA-89D7989CF9EF}" srcOrd="0" destOrd="0" presId="urn:microsoft.com/office/officeart/2005/8/layout/radial1"/>
    <dgm:cxn modelId="{ED01BD36-A0A5-4296-83B3-7BA672D38FD8}" type="presParOf" srcId="{20259E67-E1BA-471E-8470-2189A02AF868}" destId="{2F4FA453-87F9-49DB-A9BD-BEC84FD4339E}" srcOrd="8" destOrd="0" presId="urn:microsoft.com/office/officeart/2005/8/layout/radial1"/>
    <dgm:cxn modelId="{191E8BDF-F30A-4402-9B23-3BF8876470CC}" type="presParOf" srcId="{20259E67-E1BA-471E-8470-2189A02AF868}" destId="{194C610D-9C71-4D97-B2DF-C8BEB2D3D325}" srcOrd="9" destOrd="0" presId="urn:microsoft.com/office/officeart/2005/8/layout/radial1"/>
    <dgm:cxn modelId="{EA883245-03C5-49C5-BA9B-B65F4E55076F}" type="presParOf" srcId="{194C610D-9C71-4D97-B2DF-C8BEB2D3D325}" destId="{6B006D69-F327-4A33-A279-1E34704C5810}" srcOrd="0" destOrd="0" presId="urn:microsoft.com/office/officeart/2005/8/layout/radial1"/>
    <dgm:cxn modelId="{5630FC60-5A4F-49D5-B47E-AE4256B94658}" type="presParOf" srcId="{20259E67-E1BA-471E-8470-2189A02AF868}" destId="{EA6F1550-65E1-4E01-96D8-AD87D44E8A0A}" srcOrd="10" destOrd="0" presId="urn:microsoft.com/office/officeart/2005/8/layout/radial1"/>
    <dgm:cxn modelId="{2B869950-BEE5-43BD-AFA4-873ACAD2E4B6}" type="presParOf" srcId="{20259E67-E1BA-471E-8470-2189A02AF868}" destId="{628B7217-2A0C-455E-94E4-D375427E086E}" srcOrd="11" destOrd="0" presId="urn:microsoft.com/office/officeart/2005/8/layout/radial1"/>
    <dgm:cxn modelId="{840C7A8A-D593-4E85-A451-56FC8CEE0FD0}" type="presParOf" srcId="{628B7217-2A0C-455E-94E4-D375427E086E}" destId="{429D1DAC-BAC9-4A02-A82B-730518DD2428}" srcOrd="0" destOrd="0" presId="urn:microsoft.com/office/officeart/2005/8/layout/radial1"/>
    <dgm:cxn modelId="{41FB5353-8A6B-449D-82B3-A8910A85C8AA}" type="presParOf" srcId="{20259E67-E1BA-471E-8470-2189A02AF868}" destId="{FD938D40-9920-4F91-9EE5-667823C6BDB6}" srcOrd="12" destOrd="0" presId="urn:microsoft.com/office/officeart/2005/8/layout/radial1"/>
    <dgm:cxn modelId="{293820D9-8C25-43A4-9011-4E0E8D29896E}" type="presParOf" srcId="{20259E67-E1BA-471E-8470-2189A02AF868}" destId="{C8F9780F-E00C-4D41-BAE7-CF153EA91E01}" srcOrd="13" destOrd="0" presId="urn:microsoft.com/office/officeart/2005/8/layout/radial1"/>
    <dgm:cxn modelId="{2FF7D0D8-09DE-454F-BC49-039E800CAADF}" type="presParOf" srcId="{C8F9780F-E00C-4D41-BAE7-CF153EA91E01}" destId="{10895597-2310-4ED4-A9D6-C454602B721E}" srcOrd="0" destOrd="0" presId="urn:microsoft.com/office/officeart/2005/8/layout/radial1"/>
    <dgm:cxn modelId="{D68A5452-1D30-4A4C-9F98-0F6E3CE20991}" type="presParOf" srcId="{20259E67-E1BA-471E-8470-2189A02AF868}" destId="{0C34ED70-E6C0-45AC-8DEA-BFA9212A3975}" srcOrd="14" destOrd="0" presId="urn:microsoft.com/office/officeart/2005/8/layout/radial1"/>
    <dgm:cxn modelId="{5433CC58-6B08-4EF9-8895-E3C5966DBB0C}" type="presParOf" srcId="{20259E67-E1BA-471E-8470-2189A02AF868}" destId="{13A79886-9214-469E-926E-4BA24E1AE3C8}" srcOrd="15" destOrd="0" presId="urn:microsoft.com/office/officeart/2005/8/layout/radial1"/>
    <dgm:cxn modelId="{85827543-DFBE-469B-B610-CD0C6D0FD6DF}" type="presParOf" srcId="{13A79886-9214-469E-926E-4BA24E1AE3C8}" destId="{4CF7F97D-A0D6-48EB-B984-062591F0225C}" srcOrd="0" destOrd="0" presId="urn:microsoft.com/office/officeart/2005/8/layout/radial1"/>
    <dgm:cxn modelId="{E339F9E2-5E5A-491F-9D00-E058FDA7CD20}" type="presParOf" srcId="{20259E67-E1BA-471E-8470-2189A02AF868}" destId="{6CF30AC5-6F36-4BBE-8FCF-8ABBB50B69A5}" srcOrd="16" destOrd="0" presId="urn:microsoft.com/office/officeart/2005/8/layout/radial1"/>
    <dgm:cxn modelId="{1767E59F-6412-4D6C-96EB-73C7901E3A66}" type="presParOf" srcId="{20259E67-E1BA-471E-8470-2189A02AF868}" destId="{9FFA1305-EA11-46CE-8414-8FC524A04944}" srcOrd="17" destOrd="0" presId="urn:microsoft.com/office/officeart/2005/8/layout/radial1"/>
    <dgm:cxn modelId="{B1853DFF-C53E-47C7-BCAB-8034AD975035}" type="presParOf" srcId="{9FFA1305-EA11-46CE-8414-8FC524A04944}" destId="{C21E1CC8-146F-4568-A0E1-A60BF9A12C8E}" srcOrd="0" destOrd="0" presId="urn:microsoft.com/office/officeart/2005/8/layout/radial1"/>
    <dgm:cxn modelId="{EB498B1A-9CC1-4665-AC88-A45DB5F8BE01}" type="presParOf" srcId="{20259E67-E1BA-471E-8470-2189A02AF868}" destId="{5C21BA16-979A-4599-9670-DA4ED292A41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3E00-1D5E-4D00-9062-26263E433D09}">
      <dsp:nvSpPr>
        <dsp:cNvPr id="0" name=""/>
        <dsp:cNvSpPr/>
      </dsp:nvSpPr>
      <dsp:spPr>
        <a:xfrm>
          <a:off x="3043744" y="2048162"/>
          <a:ext cx="1065795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2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RDA</a:t>
          </a:r>
        </a:p>
      </dsp:txBody>
      <dsp:txXfrm>
        <a:off x="3199826" y="2204244"/>
        <a:ext cx="753631" cy="753631"/>
      </dsp:txXfrm>
    </dsp:sp>
    <dsp:sp modelId="{E96DF8A3-2FE8-4DFD-9AF8-11551768444C}">
      <dsp:nvSpPr>
        <dsp:cNvPr id="0" name=""/>
        <dsp:cNvSpPr/>
      </dsp:nvSpPr>
      <dsp:spPr>
        <a:xfrm rot="16200000">
          <a:off x="3095739" y="1554200"/>
          <a:ext cx="961807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961807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552597" y="1543213"/>
        <a:ext cx="48090" cy="48090"/>
      </dsp:txXfrm>
    </dsp:sp>
    <dsp:sp modelId="{82AC14FD-6CEF-4BF8-9239-AE421B8B1B09}">
      <dsp:nvSpPr>
        <dsp:cNvPr id="0" name=""/>
        <dsp:cNvSpPr/>
      </dsp:nvSpPr>
      <dsp:spPr>
        <a:xfrm>
          <a:off x="2617661" y="20559"/>
          <a:ext cx="1917962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A</a:t>
          </a:r>
          <a:b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Groß- und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Klein-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schreibung</a:t>
          </a:r>
          <a:endParaRPr kumimoji="0" lang="de-DE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endParaRPr>
        </a:p>
      </dsp:txBody>
      <dsp:txXfrm>
        <a:off x="2898540" y="176641"/>
        <a:ext cx="1356204" cy="753631"/>
      </dsp:txXfrm>
    </dsp:sp>
    <dsp:sp modelId="{8A16E5DD-CCC8-4A10-A7FE-D38005159DC2}">
      <dsp:nvSpPr>
        <dsp:cNvPr id="0" name=""/>
        <dsp:cNvSpPr/>
      </dsp:nvSpPr>
      <dsp:spPr>
        <a:xfrm rot="19174608">
          <a:off x="3871384" y="1921116"/>
          <a:ext cx="929445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929445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312870" y="1910938"/>
        <a:ext cx="46472" cy="46472"/>
      </dsp:txXfrm>
    </dsp:sp>
    <dsp:sp modelId="{7596DD35-EF0B-436E-8AB5-9C7E191CE475}">
      <dsp:nvSpPr>
        <dsp:cNvPr id="0" name=""/>
        <dsp:cNvSpPr/>
      </dsp:nvSpPr>
      <dsp:spPr>
        <a:xfrm>
          <a:off x="4219666" y="648080"/>
          <a:ext cx="2001436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B</a:t>
          </a:r>
          <a:b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Abkürzungen</a:t>
          </a:r>
        </a:p>
      </dsp:txBody>
      <dsp:txXfrm>
        <a:off x="4512770" y="804162"/>
        <a:ext cx="1415228" cy="753631"/>
      </dsp:txXfrm>
    </dsp:sp>
    <dsp:sp modelId="{81FC6780-A4BF-4450-8AB4-E5F025C6F71F}">
      <dsp:nvSpPr>
        <dsp:cNvPr id="0" name=""/>
        <dsp:cNvSpPr/>
      </dsp:nvSpPr>
      <dsp:spPr>
        <a:xfrm rot="21087696">
          <a:off x="4101885" y="2465456"/>
          <a:ext cx="315540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15540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251767" y="2470626"/>
        <a:ext cx="15777" cy="15777"/>
      </dsp:txXfrm>
    </dsp:sp>
    <dsp:sp modelId="{12A87B21-8F46-4987-9FD9-99A7C97725AC}">
      <dsp:nvSpPr>
        <dsp:cNvPr id="0" name=""/>
        <dsp:cNvSpPr/>
      </dsp:nvSpPr>
      <dsp:spPr>
        <a:xfrm>
          <a:off x="4320478" y="1728193"/>
          <a:ext cx="2774713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C</a:t>
          </a:r>
          <a:b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Artikel am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Titelanfang</a:t>
          </a:r>
        </a:p>
      </dsp:txBody>
      <dsp:txXfrm>
        <a:off x="4726825" y="1884275"/>
        <a:ext cx="1962019" cy="753631"/>
      </dsp:txXfrm>
    </dsp:sp>
    <dsp:sp modelId="{3F085734-AB41-45FC-8054-E22D33E47417}">
      <dsp:nvSpPr>
        <dsp:cNvPr id="0" name=""/>
        <dsp:cNvSpPr/>
      </dsp:nvSpPr>
      <dsp:spPr>
        <a:xfrm rot="1189716">
          <a:off x="4059768" y="2852760"/>
          <a:ext cx="61317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1317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351025" y="2850489"/>
        <a:ext cx="30658" cy="30658"/>
      </dsp:txXfrm>
    </dsp:sp>
    <dsp:sp modelId="{2F4FA453-87F9-49DB-A9BD-BEC84FD4339E}">
      <dsp:nvSpPr>
        <dsp:cNvPr id="0" name=""/>
        <dsp:cNvSpPr/>
      </dsp:nvSpPr>
      <dsp:spPr>
        <a:xfrm>
          <a:off x="4248519" y="2808308"/>
          <a:ext cx="2872414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D</a:t>
          </a:r>
          <a:b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Erfassen der Syntax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für beschreibende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 Daten</a:t>
          </a:r>
        </a:p>
      </dsp:txBody>
      <dsp:txXfrm>
        <a:off x="4669174" y="2964390"/>
        <a:ext cx="2031104" cy="753631"/>
      </dsp:txXfrm>
    </dsp:sp>
    <dsp:sp modelId="{194C610D-9C71-4D97-B2DF-C8BEB2D3D325}">
      <dsp:nvSpPr>
        <dsp:cNvPr id="0" name=""/>
        <dsp:cNvSpPr/>
      </dsp:nvSpPr>
      <dsp:spPr>
        <a:xfrm rot="3296916">
          <a:off x="3632216" y="3485937"/>
          <a:ext cx="1176800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1176800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91196" y="3469576"/>
        <a:ext cx="58840" cy="58840"/>
      </dsp:txXfrm>
    </dsp:sp>
    <dsp:sp modelId="{EA6F1550-65E1-4E01-96D8-AD87D44E8A0A}">
      <dsp:nvSpPr>
        <dsp:cNvPr id="0" name=""/>
        <dsp:cNvSpPr/>
      </dsp:nvSpPr>
      <dsp:spPr>
        <a:xfrm>
          <a:off x="3600454" y="3960449"/>
          <a:ext cx="2635488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E</a:t>
          </a: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Erfassen der Syntax zur Kontrolle der Sucheinstiege</a:t>
          </a:r>
        </a:p>
      </dsp:txBody>
      <dsp:txXfrm>
        <a:off x="3986412" y="4116531"/>
        <a:ext cx="1863572" cy="753631"/>
      </dsp:txXfrm>
    </dsp:sp>
    <dsp:sp modelId="{628B7217-2A0C-455E-94E4-D375427E086E}">
      <dsp:nvSpPr>
        <dsp:cNvPr id="0" name=""/>
        <dsp:cNvSpPr/>
      </dsp:nvSpPr>
      <dsp:spPr>
        <a:xfrm rot="7319603">
          <a:off x="2426611" y="3500991"/>
          <a:ext cx="1134369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1134369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965436" y="3485691"/>
        <a:ext cx="56718" cy="56718"/>
      </dsp:txXfrm>
    </dsp:sp>
    <dsp:sp modelId="{FD938D40-9920-4F91-9EE5-667823C6BDB6}">
      <dsp:nvSpPr>
        <dsp:cNvPr id="0" name=""/>
        <dsp:cNvSpPr/>
      </dsp:nvSpPr>
      <dsp:spPr>
        <a:xfrm>
          <a:off x="1224189" y="3974045"/>
          <a:ext cx="2298675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F</a:t>
          </a:r>
          <a:b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Zusätzliche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Regeln für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Personennamen</a:t>
          </a:r>
        </a:p>
      </dsp:txBody>
      <dsp:txXfrm>
        <a:off x="1560822" y="4130127"/>
        <a:ext cx="1625409" cy="753631"/>
      </dsp:txXfrm>
    </dsp:sp>
    <dsp:sp modelId="{C8F9780F-E00C-4D41-BAE7-CF153EA91E01}">
      <dsp:nvSpPr>
        <dsp:cNvPr id="0" name=""/>
        <dsp:cNvSpPr/>
      </dsp:nvSpPr>
      <dsp:spPr>
        <a:xfrm rot="9437844">
          <a:off x="2472525" y="2896633"/>
          <a:ext cx="637192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637192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775192" y="2893762"/>
        <a:ext cx="31859" cy="31859"/>
      </dsp:txXfrm>
    </dsp:sp>
    <dsp:sp modelId="{0C34ED70-E6C0-45AC-8DEA-BFA9212A3975}">
      <dsp:nvSpPr>
        <dsp:cNvPr id="0" name=""/>
        <dsp:cNvSpPr/>
      </dsp:nvSpPr>
      <dsp:spPr>
        <a:xfrm>
          <a:off x="288089" y="2880317"/>
          <a:ext cx="2598953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G</a:t>
          </a: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Adelstitel,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Angaben zum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Rang usw.</a:t>
          </a:r>
        </a:p>
      </dsp:txBody>
      <dsp:txXfrm>
        <a:off x="668697" y="3036399"/>
        <a:ext cx="1837737" cy="753631"/>
      </dsp:txXfrm>
    </dsp:sp>
    <dsp:sp modelId="{13A79886-9214-469E-926E-4BA24E1AE3C8}">
      <dsp:nvSpPr>
        <dsp:cNvPr id="0" name=""/>
        <dsp:cNvSpPr/>
      </dsp:nvSpPr>
      <dsp:spPr>
        <a:xfrm rot="11445048">
          <a:off x="2607983" y="2426712"/>
          <a:ext cx="449055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449055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821285" y="2428545"/>
        <a:ext cx="22452" cy="22452"/>
      </dsp:txXfrm>
    </dsp:sp>
    <dsp:sp modelId="{6CF30AC5-6F36-4BBE-8FCF-8ABBB50B69A5}">
      <dsp:nvSpPr>
        <dsp:cNvPr id="0" name=""/>
        <dsp:cNvSpPr/>
      </dsp:nvSpPr>
      <dsp:spPr>
        <a:xfrm>
          <a:off x="316940" y="1656189"/>
          <a:ext cx="2390558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Anhang H</a:t>
          </a: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/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Datumsang. nach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christlicher </a:t>
          </a:r>
          <a:b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</a:b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Zeitrechnung</a:t>
          </a:r>
        </a:p>
      </dsp:txBody>
      <dsp:txXfrm>
        <a:off x="667029" y="1812271"/>
        <a:ext cx="1690380" cy="753631"/>
      </dsp:txXfrm>
    </dsp:sp>
    <dsp:sp modelId="{9FFA1305-EA11-46CE-8414-8FC524A04944}">
      <dsp:nvSpPr>
        <dsp:cNvPr id="0" name=""/>
        <dsp:cNvSpPr/>
      </dsp:nvSpPr>
      <dsp:spPr>
        <a:xfrm rot="13168044">
          <a:off x="2128994" y="1857548"/>
          <a:ext cx="1169601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1169601" y="13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684554" y="1841367"/>
        <a:ext cx="58480" cy="58480"/>
      </dsp:txXfrm>
    </dsp:sp>
    <dsp:sp modelId="{5C21BA16-979A-4599-9670-DA4ED292A414}">
      <dsp:nvSpPr>
        <dsp:cNvPr id="0" name=""/>
        <dsp:cNvSpPr/>
      </dsp:nvSpPr>
      <dsp:spPr>
        <a:xfrm>
          <a:off x="576064" y="504048"/>
          <a:ext cx="2250491" cy="1065795"/>
        </a:xfrm>
        <a:prstGeom prst="ellipse">
          <a:avLst/>
        </a:prstGeom>
        <a:solidFill>
          <a:srgbClr val="FFCBC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Anhänge I, J, K, 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rPr>
            <a:t>Beziehungskenn-zeichnungen</a:t>
          </a:r>
        </a:p>
      </dsp:txBody>
      <dsp:txXfrm>
        <a:off x="905641" y="660130"/>
        <a:ext cx="1591337" cy="753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15.05.2014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JSC setzt</a:t>
            </a:r>
            <a:r>
              <a:rPr lang="de-DE" baseline="0" dirty="0" smtClean="0"/>
              <a:t> sich aus Repräsentanten der folgenden Organisationen und Institutionen zusammen: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6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474084B-0369-46DE-8898-692C5CA5AE31}" type="slidenum">
              <a:rPr lang="de-DE" smtClean="0"/>
              <a:pPr defTabSz="920750"/>
              <a:t>12</a:t>
            </a:fld>
            <a:endParaRPr lang="de-D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2413" y="490538"/>
            <a:ext cx="3836987" cy="2878137"/>
          </a:xfrm>
          <a:ln/>
        </p:spPr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6863" y="3409325"/>
            <a:ext cx="6273800" cy="6352336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spcAft>
                <a:spcPts val="150"/>
              </a:spcAft>
            </a:pPr>
            <a:r>
              <a:rPr lang="de-DE" sz="900" dirty="0" smtClean="0">
                <a:latin typeface="Verdana" pitchFamily="34" charset="0"/>
              </a:rPr>
              <a:t>Am Aufbau des Regelwerks sieht man sehr gut die Orientierung am</a:t>
            </a:r>
            <a:r>
              <a:rPr lang="de-DE" sz="900" baseline="0" dirty="0" smtClean="0">
                <a:latin typeface="Verdana" pitchFamily="34" charset="0"/>
              </a:rPr>
              <a:t> FRBR-Modell.</a:t>
            </a:r>
            <a:endParaRPr lang="de-DE" sz="900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23446B3-880E-45BD-AE35-3FA188AD3CB8}" type="slidenum">
              <a:rPr lang="de-DE" smtClean="0"/>
              <a:pPr defTabSz="920750"/>
              <a:t>13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451" y="4691574"/>
            <a:ext cx="5683250" cy="4901594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800" u="none" dirty="0" smtClean="0">
                <a:latin typeface="Verdana" pitchFamily="34" charset="0"/>
              </a:rPr>
              <a:t>Ein wichtiges Kapitel zum</a:t>
            </a:r>
            <a:r>
              <a:rPr lang="de-DE" sz="800" u="none" baseline="0" dirty="0" smtClean="0">
                <a:latin typeface="Verdana" pitchFamily="34" charset="0"/>
              </a:rPr>
              <a:t> Verständnis der RDA. Als einführender Text zur Lektüre zu empfehlen.</a:t>
            </a:r>
            <a:endParaRPr lang="de-DE" sz="800" u="none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ACDFB6F2-6852-4970-A382-27CB2E8EE4E1}" type="slidenum">
              <a:rPr lang="de-DE" smtClean="0"/>
              <a:pPr defTabSz="920750"/>
              <a:t>14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i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E30A31A-FB46-454D-95E1-793B41CA935F}" type="slidenum">
              <a:rPr lang="de-DE" smtClean="0"/>
              <a:pPr defTabSz="920750"/>
              <a:t>15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96F39DC-19E5-4451-A437-43E9CB855971}" type="slidenum">
              <a:rPr lang="de-DE" smtClean="0"/>
              <a:pPr defTabSz="920750"/>
              <a:t>16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 smtClean="0"/>
              <a:t>Farbe noch unklar.</a:t>
            </a:r>
            <a:endParaRPr lang="de-DE" i="0" dirty="0"/>
          </a:p>
          <a:p>
            <a:endParaRPr lang="de-DE" i="1" baseline="0" dirty="0" smtClean="0"/>
          </a:p>
          <a:p>
            <a:endParaRPr lang="de-DE" b="1" i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68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Anwendungsrichtlinien für den deutschen Sprachraum (D-A-CH)</a:t>
            </a:r>
            <a:r>
              <a:rPr lang="de-DE" baseline="0" dirty="0" smtClean="0"/>
              <a:t> können aus mehreren Elementen bestehen. Sie können aber auch nur einen der oben aufgeführten Elemente enthalten. So kann es z. B. vorkommen, dass für eine RDA-Stelle keine Anwendungsregel nötig war, jedoch eine Erläuterung zum besseren Verständnis.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16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ABA97B38-75DA-4E91-9D4C-044A3BD6D165}" type="slidenum">
              <a:rPr lang="de-DE" smtClean="0"/>
              <a:pPr defTabSz="920750"/>
              <a:t>19</a:t>
            </a:fld>
            <a:endParaRPr lang="de-DE" smtClean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F0C5092-DBF2-4AB3-B43D-30D9E343D803}" type="slidenum">
              <a:rPr lang="de-DE" smtClean="0"/>
              <a:pPr defTabSz="920750"/>
              <a:t>20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451" y="4691574"/>
            <a:ext cx="5683250" cy="4901594"/>
          </a:xfrm>
          <a:noFill/>
          <a:ln/>
        </p:spPr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Hinweis: Der Begriff „Ansetzungsform des Sucheinstiegs“ wird zurzeit noch diskutiert. Bis zu einer endgültigen Regelung wird er weiter verwendet. </a:t>
            </a:r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„Normierter Sucheinstieg“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442781FA-1A02-4A84-9E1D-E97419AA10CC}" type="slidenum">
              <a:rPr lang="de-DE" smtClean="0"/>
              <a:pPr defTabSz="920750"/>
              <a:t>3</a:t>
            </a:fld>
            <a:endParaRPr lang="de-DE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1000" dirty="0" smtClean="0">
              <a:latin typeface="Verdana" pitchFamily="34" charset="0"/>
            </a:endParaRPr>
          </a:p>
          <a:p>
            <a:pPr eaLnBrk="1" hangingPunct="1"/>
            <a:endParaRPr lang="de-DE" sz="1000" dirty="0" smtClean="0">
              <a:latin typeface="Verdana" pitchFamily="34" charset="0"/>
            </a:endParaRP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F0C5092-DBF2-4AB3-B43D-30D9E343D803}" type="slidenum">
              <a:rPr lang="de-DE" smtClean="0"/>
              <a:pPr defTabSz="920750"/>
              <a:t>21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451" y="4691574"/>
            <a:ext cx="5683250" cy="4901594"/>
          </a:xfrm>
          <a:noFill/>
          <a:ln/>
        </p:spPr>
        <p:txBody>
          <a:bodyPr/>
          <a:lstStyle/>
          <a:p>
            <a:r>
              <a:rPr lang="de-DE" b="1" dirty="0" smtClean="0"/>
              <a:t>Alternative Richtlinien</a:t>
            </a:r>
            <a:r>
              <a:rPr lang="de-DE" dirty="0" smtClean="0"/>
              <a:t> und Bestimmungen bieten eine Alternative zu dem an, was in der unmittelbar vorangehenden Richtlinie oder Regelung aufgeführt ist.</a:t>
            </a:r>
          </a:p>
          <a:p>
            <a:r>
              <a:rPr lang="de-DE" b="1" dirty="0" smtClean="0"/>
              <a:t>Optionale Regelungen</a:t>
            </a:r>
            <a:r>
              <a:rPr lang="de-DE" dirty="0" smtClean="0"/>
              <a:t> ermöglichen: </a:t>
            </a:r>
          </a:p>
          <a:p>
            <a:r>
              <a:rPr lang="de-DE" dirty="0" smtClean="0"/>
              <a:t>entweder</a:t>
            </a:r>
          </a:p>
          <a:p>
            <a:r>
              <a:rPr lang="de-DE" dirty="0" smtClean="0"/>
              <a:t>a)die </a:t>
            </a:r>
            <a:r>
              <a:rPr lang="de-DE" b="1" dirty="0" smtClean="0"/>
              <a:t>optionale Ergänzung von Daten</a:t>
            </a:r>
            <a:r>
              <a:rPr lang="de-DE" dirty="0" smtClean="0"/>
              <a:t>, die ergänzen, was in der unmittelbar vorangehenden Regelung gefordert wird</a:t>
            </a:r>
          </a:p>
          <a:p>
            <a:r>
              <a:rPr lang="de-DE" dirty="0" smtClean="0"/>
              <a:t>oder</a:t>
            </a:r>
          </a:p>
          <a:p>
            <a:r>
              <a:rPr lang="de-DE" dirty="0" smtClean="0"/>
              <a:t>b)das </a:t>
            </a:r>
            <a:r>
              <a:rPr lang="de-DE" b="1" dirty="0" smtClean="0"/>
              <a:t>optionale Auslassen bestimmter Daten</a:t>
            </a:r>
            <a:r>
              <a:rPr lang="de-DE" dirty="0" smtClean="0"/>
              <a:t>, die in der unmittelbar vorangehenden Regelung gefordert werden</a:t>
            </a:r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 dieser</a:t>
            </a:r>
            <a:r>
              <a:rPr lang="de-DE" baseline="0" dirty="0" smtClean="0"/>
              <a:t> Festlegungen war es zum einen, sich an den Vereinbarungen der anderen Nationalbibliotheken zu orientieren, zum anderen aber auch eine einheitliche Anwendung für den deutschen Sprachraum zu haben.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42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F0C5092-DBF2-4AB3-B43D-30D9E343D803}" type="slidenum">
              <a:rPr lang="de-DE" smtClean="0"/>
              <a:pPr defTabSz="920750"/>
              <a:t>23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451" y="4691574"/>
            <a:ext cx="5683250" cy="4901594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Beispiele gibt es zu Regelwerksstellen</a:t>
            </a:r>
            <a:r>
              <a:rPr lang="de-DE" baseline="0" dirty="0" smtClean="0"/>
              <a:t> als auch zu Alternativen und Optionen.</a:t>
            </a:r>
          </a:p>
          <a:p>
            <a:pPr lvl="0"/>
            <a:r>
              <a:rPr lang="de-DE" dirty="0" smtClean="0"/>
              <a:t>Für den deutschen Sprachraum maßgebliche Beispiele stehen bislang in den Erläuterungen, Schulungsunterlagen (formatneutral) und den Erfassungshilfen (im PICA und </a:t>
            </a:r>
            <a:r>
              <a:rPr lang="de-DE" dirty="0" err="1" smtClean="0"/>
              <a:t>Aleph</a:t>
            </a:r>
            <a:r>
              <a:rPr lang="de-DE" dirty="0" smtClean="0"/>
              <a:t>-Format).</a:t>
            </a:r>
          </a:p>
          <a:p>
            <a:pPr lvl="0"/>
            <a:r>
              <a:rPr lang="de-DE" dirty="0" smtClean="0"/>
              <a:t>Beispiele in der aktuellen deutschen Ausgabe des Toolkits entsprechen ggf. nicht den Anforderungen im deutschen Sprachraum.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9F7289BB-D3A2-4A1B-96F3-FD368F5A95C6}" type="slidenum">
              <a:rPr lang="de-DE" smtClean="0"/>
              <a:pPr defTabSz="920750"/>
              <a:t>4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502" y="4691573"/>
            <a:ext cx="6048672" cy="4722395"/>
          </a:xfrm>
          <a:noFill/>
          <a:ln/>
        </p:spPr>
        <p:txBody>
          <a:bodyPr/>
          <a:lstStyle/>
          <a:p>
            <a:pPr eaLnBrk="1" hangingPunct="1"/>
            <a:r>
              <a:rPr lang="de-DE" sz="900" dirty="0" smtClean="0">
                <a:latin typeface="Verdana" pitchFamily="34" charset="0"/>
              </a:rPr>
              <a:t>Wichtige Definitionen aus den FRBR.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AC1CF0A-F4CE-4350-BE3C-49F9DFFBBA1E}" type="slidenum">
              <a:rPr lang="de-DE" smtClean="0"/>
              <a:pPr defTabSz="920750"/>
              <a:t>5</a:t>
            </a:fld>
            <a:endParaRPr lang="de-DE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96192A10-33B2-42AA-AC7C-7B90D96C96DD}" type="slidenum">
              <a:rPr lang="de-DE" smtClean="0"/>
              <a:pPr defTabSz="920750"/>
              <a:t>6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i="0" dirty="0" smtClean="0"/>
              <a:t>Entitäten der Gruppe 2 sind Personen</a:t>
            </a:r>
            <a:r>
              <a:rPr lang="de-DE" i="0" baseline="0" dirty="0" smtClean="0"/>
              <a:t> und Körperschaften.</a:t>
            </a:r>
            <a:endParaRPr lang="de-DE" i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36B6154-1808-49BC-A0D7-5F831BBAA89E}" type="slidenum">
              <a:rPr lang="de-DE" smtClean="0"/>
              <a:pPr defTabSz="920750"/>
              <a:t>7</a:t>
            </a:fld>
            <a:endParaRPr lang="de-DE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49689" y="9378408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6" tIns="47768" rIns="95536" bIns="47768" anchor="b"/>
          <a:lstStyle/>
          <a:p>
            <a:pPr algn="r" defTabSz="954088"/>
            <a:fld id="{EBC25152-3988-4C8E-A3F4-E86431381969}" type="slidenum">
              <a:rPr lang="en-US" sz="1300">
                <a:latin typeface="Arial" charset="0"/>
                <a:ea typeface="ＭＳ Ｐゴシック" pitchFamily="34" charset="-128"/>
              </a:rPr>
              <a:pPr algn="r" defTabSz="954088"/>
              <a:t>7</a:t>
            </a:fld>
            <a:endParaRPr lang="en-US" sz="13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5538" cy="3703637"/>
          </a:xfrm>
          <a:ln/>
        </p:spPr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i="0" dirty="0" smtClean="0"/>
              <a:t>Entitäten der Gruppe</a:t>
            </a:r>
            <a:r>
              <a:rPr lang="de-DE" i="0" baseline="0" dirty="0" smtClean="0"/>
              <a:t> 3 sind Begriff, Objekt, Ereignis und Ort.</a:t>
            </a:r>
          </a:p>
          <a:p>
            <a:pPr eaLnBrk="1" hangingPunct="1"/>
            <a:r>
              <a:rPr lang="de-DE" i="0" baseline="0" dirty="0" smtClean="0"/>
              <a:t>Die Entitäten Begriff, Objekt und Ereignis sind noch zurückgestellt und werden in dieser Schulung nicht behandelt</a:t>
            </a:r>
            <a:r>
              <a:rPr lang="de-DE" i="0" baseline="0" dirty="0" smtClean="0"/>
              <a:t>. Dafür gelten weiterhin RSWK und ÜR:</a:t>
            </a:r>
            <a:endParaRPr lang="de-DE" i="0" baseline="0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A84FAE2-258D-4D5B-8967-E37E3C1F94EE}" type="slidenum">
              <a:rPr lang="de-DE" smtClean="0"/>
              <a:pPr defTabSz="920750"/>
              <a:t>8</a:t>
            </a:fld>
            <a:endParaRPr lang="de-DE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49689" y="9378408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6" tIns="47768" rIns="95536" bIns="47768" anchor="b"/>
          <a:lstStyle/>
          <a:p>
            <a:pPr algn="r" defTabSz="954088"/>
            <a:fld id="{9A4FA60B-1011-4AF3-9F9B-6DC4373163CD}" type="slidenum">
              <a:rPr lang="en-US" sz="1300">
                <a:latin typeface="Arial" charset="0"/>
                <a:ea typeface="ＭＳ Ｐゴシック" pitchFamily="34" charset="-128"/>
              </a:rPr>
              <a:pPr algn="r" defTabSz="954088"/>
              <a:t>8</a:t>
            </a:fld>
            <a:endParaRPr lang="en-US" sz="13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69938"/>
            <a:ext cx="4516437" cy="3389312"/>
          </a:xfrm>
          <a:ln/>
        </p:spPr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z="1100" i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4ECC4B3D-EF33-42E3-B0EA-90844F4AC5AA}" type="slidenum">
              <a:rPr lang="de-DE" smtClean="0"/>
              <a:pPr defTabSz="920750"/>
              <a:t>9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518" y="4578986"/>
            <a:ext cx="5760639" cy="4942330"/>
          </a:xfrm>
          <a:noFill/>
          <a:ln/>
        </p:spPr>
        <p:txBody>
          <a:bodyPr/>
          <a:lstStyle/>
          <a:p>
            <a:pPr eaLnBrk="1" hangingPunct="1"/>
            <a:endParaRPr lang="de-DE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4ECC4B3D-EF33-42E3-B0EA-90844F4AC5AA}" type="slidenum">
              <a:rPr lang="de-DE" smtClean="0"/>
              <a:pPr defTabSz="920750"/>
              <a:t>10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518" y="4578986"/>
            <a:ext cx="5760639" cy="4942330"/>
          </a:xfrm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07375" cy="44640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42" y="188640"/>
            <a:ext cx="2966954" cy="648072"/>
          </a:xfrm>
          <a:prstGeom prst="rect">
            <a:avLst/>
          </a:prstGeom>
        </p:spPr>
      </p:pic>
      <p:sp>
        <p:nvSpPr>
          <p:cNvPr id="9" name="Textplatzhalter 5"/>
          <p:cNvSpPr txBox="1">
            <a:spLocks/>
          </p:cNvSpPr>
          <p:nvPr userDrawn="1"/>
        </p:nvSpPr>
        <p:spPr>
          <a:xfrm>
            <a:off x="8244408" y="6444000"/>
            <a:ext cx="720725" cy="288627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4A2D8FB-1969-467C-AD28-DEB03DB808A6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79512" y="6423139"/>
            <a:ext cx="6408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AG RDA Schulungsunterlagen – Modul 1: Grundlagen der RDA | 11.04.2014 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188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559" y="1041836"/>
            <a:ext cx="8032031" cy="35283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03" y="2783356"/>
            <a:ext cx="7682495" cy="1653756"/>
          </a:xfrm>
        </p:spPr>
        <p:txBody>
          <a:bodyPr/>
          <a:lstStyle/>
          <a:p>
            <a:pPr algn="ctr"/>
            <a:r>
              <a:rPr lang="de-DE" b="1" dirty="0" smtClean="0"/>
              <a:t>Schulungsunterlagen der</a:t>
            </a:r>
            <a:br>
              <a:rPr lang="de-DE" b="1" dirty="0" smtClean="0"/>
            </a:br>
            <a:r>
              <a:rPr lang="de-DE" b="1" dirty="0" smtClean="0"/>
              <a:t>AG RDA</a:t>
            </a: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8" y="1172252"/>
            <a:ext cx="985265" cy="4816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24" y="1412776"/>
            <a:ext cx="1523077" cy="3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3" y="1771453"/>
            <a:ext cx="1648125" cy="36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97" y="2420888"/>
            <a:ext cx="1587403" cy="3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5" y="3058080"/>
            <a:ext cx="951268" cy="59894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4" y="3861048"/>
            <a:ext cx="586672" cy="47551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12" y="4434442"/>
            <a:ext cx="780540" cy="44145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8" y="4815384"/>
            <a:ext cx="1060336" cy="55783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/>
        </p:blipFill>
        <p:spPr>
          <a:xfrm>
            <a:off x="4138761" y="5044748"/>
            <a:ext cx="1358329" cy="54449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28723"/>
            <a:ext cx="2166205" cy="36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54442"/>
            <a:ext cx="1360976" cy="36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" y="3784688"/>
            <a:ext cx="1403532" cy="4697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" y="3092384"/>
            <a:ext cx="1346552" cy="498723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6" y="2348880"/>
            <a:ext cx="1640655" cy="36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45" y="1177175"/>
            <a:ext cx="666033" cy="64803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948867" y="1700808"/>
            <a:ext cx="2378195" cy="400110"/>
            <a:chOff x="948867" y="1700808"/>
            <a:chExt cx="2378195" cy="400110"/>
          </a:xfrm>
        </p:grpSpPr>
        <p:sp>
          <p:nvSpPr>
            <p:cNvPr id="4" name="Textfeld 3"/>
            <p:cNvSpPr txBox="1"/>
            <p:nvPr/>
          </p:nvSpPr>
          <p:spPr>
            <a:xfrm>
              <a:off x="1259632" y="1700808"/>
              <a:ext cx="2067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latin typeface="Verdana" pitchFamily="34" charset="0"/>
                </a:rPr>
                <a:t>Vertretungen der Öffentlichen Bibliotheken</a:t>
              </a:r>
              <a:endParaRPr lang="de-DE" sz="1000" b="1" dirty="0">
                <a:latin typeface="Verdana" pitchFamily="34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67" y="1709892"/>
              <a:ext cx="31076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0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72" y="5454318"/>
            <a:ext cx="28486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7235825" y="2565400"/>
            <a:ext cx="28892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6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6911975" cy="777875"/>
          </a:xfrm>
          <a:noFill/>
        </p:spPr>
        <p:txBody>
          <a:bodyPr/>
          <a:lstStyle/>
          <a:p>
            <a:pPr algn="l"/>
            <a:r>
              <a:rPr lang="de-DE" dirty="0" smtClean="0"/>
              <a:t>Entstehung </a:t>
            </a:r>
            <a:r>
              <a:rPr lang="de-DE" dirty="0"/>
              <a:t>und Organisation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55576" y="2276872"/>
            <a:ext cx="7776864" cy="319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Erstveröffentlichung, regelmäßige Aktualisierungen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internationaler Standard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 und Pflege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das 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Steering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RDA (JSC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Vertretung für Deutschland, Österreich und die deutschsprachige Schweiz im JSC: Deutsche Nationalbibliothek</a:t>
            </a:r>
          </a:p>
          <a:p>
            <a:pPr marL="342900" indent="-34290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eweils aktuellste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Version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RDA ist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englischsprachigen RDA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Toolkit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enthalten (Übersetzungen ca. ein halbes Jahr später aktualisiert)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87624" y="2817202"/>
            <a:ext cx="6768752" cy="914400"/>
          </a:xfrm>
          <a:prstGeom prst="rect">
            <a:avLst/>
          </a:prstGeom>
          <a:solidFill>
            <a:srgbClr val="D7C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</a:t>
            </a:r>
            <a:r>
              <a:rPr lang="de-DE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Steering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 of RDA (JSC)</a:t>
            </a:r>
          </a:p>
        </p:txBody>
      </p:sp>
      <p:sp>
        <p:nvSpPr>
          <p:cNvPr id="3" name="Ellipse 2"/>
          <p:cNvSpPr/>
          <p:nvPr/>
        </p:nvSpPr>
        <p:spPr>
          <a:xfrm>
            <a:off x="1907704" y="1268760"/>
            <a:ext cx="4896544" cy="1202432"/>
          </a:xfrm>
          <a:prstGeom prst="ellipse">
            <a:avLst/>
          </a:prstGeom>
          <a:solidFill>
            <a:srgbClr val="D7C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Principals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92275" y="4182225"/>
            <a:ext cx="1512168" cy="576064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Library 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(ALA)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50992" y="4077072"/>
            <a:ext cx="1008112" cy="576064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British 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(BL)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04248" y="4145494"/>
            <a:ext cx="1800200" cy="1008112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Chartered</a:t>
            </a:r>
            <a:r>
              <a:rPr lang="de-DE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Institute of Library and Information 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Professionals (CILIP)</a:t>
            </a:r>
            <a:endParaRPr lang="de-DE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00594" y="4913157"/>
            <a:ext cx="1512168" cy="770384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Deutsche Nationalbibliothek (DNB)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14744" y="4758289"/>
            <a:ext cx="1130424" cy="1080120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Australian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Cataloguing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(ACOC)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71800" y="4162835"/>
            <a:ext cx="914400" cy="914400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of Congress (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689171" y="5226341"/>
            <a:ext cx="1274440" cy="914400"/>
          </a:xfrm>
          <a:prstGeom prst="rect">
            <a:avLst/>
          </a:prstGeom>
          <a:solidFill>
            <a:srgbClr val="EE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de-DE" sz="10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Cataloguing</a:t>
            </a:r>
            <a:r>
              <a:rPr lang="de-DE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(CCC)</a:t>
            </a:r>
            <a:endParaRPr lang="de-DE" sz="1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4113660" y="2471192"/>
            <a:ext cx="484632" cy="36004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Pfeil nach oben 14"/>
          <p:cNvSpPr/>
          <p:nvPr/>
        </p:nvSpPr>
        <p:spPr>
          <a:xfrm>
            <a:off x="1450994" y="3827903"/>
            <a:ext cx="484632" cy="317591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Pfeil nach oben 15"/>
          <p:cNvSpPr/>
          <p:nvPr/>
        </p:nvSpPr>
        <p:spPr>
          <a:xfrm>
            <a:off x="2075727" y="4240432"/>
            <a:ext cx="484632" cy="606978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Pfeil nach oben 16"/>
          <p:cNvSpPr/>
          <p:nvPr/>
        </p:nvSpPr>
        <p:spPr>
          <a:xfrm>
            <a:off x="2986684" y="3827903"/>
            <a:ext cx="484632" cy="412617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8" name="Pfeil nach oben 17"/>
          <p:cNvSpPr/>
          <p:nvPr/>
        </p:nvSpPr>
        <p:spPr>
          <a:xfrm>
            <a:off x="3922871" y="4077072"/>
            <a:ext cx="484632" cy="978408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9" name="Pfeil nach oben 18"/>
          <p:cNvSpPr/>
          <p:nvPr/>
        </p:nvSpPr>
        <p:spPr>
          <a:xfrm>
            <a:off x="5213491" y="3789609"/>
            <a:ext cx="484632" cy="489204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0" name="Pfeil nach oben 19"/>
          <p:cNvSpPr/>
          <p:nvPr/>
        </p:nvSpPr>
        <p:spPr>
          <a:xfrm>
            <a:off x="6273900" y="4145494"/>
            <a:ext cx="484632" cy="1164980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Pfeil nach oben 20"/>
          <p:cNvSpPr/>
          <p:nvPr/>
        </p:nvSpPr>
        <p:spPr>
          <a:xfrm>
            <a:off x="6963611" y="3865424"/>
            <a:ext cx="484632" cy="393185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59" y="469591"/>
            <a:ext cx="460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Gremien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773832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Aufbau des RDA-Regelwerkstexts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676" y="2276872"/>
            <a:ext cx="7593012" cy="3744913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de-DE" dirty="0" smtClean="0"/>
              <a:t>Kapitel 0: Einleitung </a:t>
            </a:r>
          </a:p>
          <a:p>
            <a:pPr eaLnBrk="1" hangingPunct="1"/>
            <a:r>
              <a:rPr lang="de-DE" dirty="0" smtClean="0"/>
              <a:t>Zwei Hauptteile</a:t>
            </a:r>
            <a:br>
              <a:rPr lang="de-DE" dirty="0" smtClean="0"/>
            </a:br>
            <a:r>
              <a:rPr lang="de-DE" dirty="0" smtClean="0"/>
              <a:t>Abschnitte 1 – 4: 	       der </a:t>
            </a:r>
            <a:br>
              <a:rPr lang="de-DE" dirty="0" smtClean="0"/>
            </a:br>
            <a:r>
              <a:rPr lang="de-DE" dirty="0" smtClean="0"/>
              <a:t>Abschnitte 5 – 10: Beziehungen zwischen den </a:t>
            </a:r>
          </a:p>
          <a:p>
            <a:pPr eaLnBrk="1" hangingPunct="1"/>
            <a:r>
              <a:rPr lang="de-DE" dirty="0" smtClean="0"/>
              <a:t>Anhänge</a:t>
            </a:r>
            <a:br>
              <a:rPr lang="de-DE" dirty="0" smtClean="0"/>
            </a:br>
            <a:r>
              <a:rPr lang="de-DE" dirty="0" smtClean="0"/>
              <a:t>A – L</a:t>
            </a:r>
          </a:p>
          <a:p>
            <a:pPr eaLnBrk="1" hangingPunct="1"/>
            <a:r>
              <a:rPr lang="de-DE" dirty="0" smtClean="0"/>
              <a:t>Glossar</a:t>
            </a:r>
          </a:p>
          <a:p>
            <a:pPr eaLnBrk="1" hangingPunct="1"/>
            <a:r>
              <a:rPr lang="de-DE" dirty="0" smtClean="0"/>
              <a:t>Inhaltsverzeichnis</a:t>
            </a:r>
          </a:p>
          <a:p>
            <a:pPr eaLnBrk="1" hangingPunct="1"/>
            <a:r>
              <a:rPr lang="de-DE" dirty="0" smtClean="0"/>
              <a:t>Index</a:t>
            </a:r>
          </a:p>
        </p:txBody>
      </p:sp>
      <p:sp>
        <p:nvSpPr>
          <p:cNvPr id="6" name="Diagonal liegende Ecken des Rechtecks abrunden 5"/>
          <p:cNvSpPr/>
          <p:nvPr/>
        </p:nvSpPr>
        <p:spPr>
          <a:xfrm>
            <a:off x="5251400" y="3007045"/>
            <a:ext cx="1296144" cy="36011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Entitäten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Diagonal liegende Ecken des Rechtecks abrunden 7"/>
          <p:cNvSpPr/>
          <p:nvPr/>
        </p:nvSpPr>
        <p:spPr>
          <a:xfrm>
            <a:off x="3165996" y="3020019"/>
            <a:ext cx="1368152" cy="36004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Merkmale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iagonal liegende Ecken des Rechtecks abrunden 9"/>
          <p:cNvSpPr/>
          <p:nvPr/>
        </p:nvSpPr>
        <p:spPr>
          <a:xfrm>
            <a:off x="7276132" y="3354460"/>
            <a:ext cx="1296144" cy="36011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Entitäten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989138"/>
            <a:ext cx="7848600" cy="3960812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0.0 Ziel und Geltungsbereich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0.1 Wesentliche Funktionen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0.2 Beziehung zu sonstigen Standards für die Beschreibung von Ressourcen und den Zugang zu ihnen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0.3 Konzeptionelle Modelle, die den RDA zugrunde liegen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0.4 Ziele und Prinzipien für die Beschreibung von Ressourcen und den Zugang zu ihnen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0.5 Struktur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0.6 Kernelemente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0.7 Sucheinstiege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0.8 Alternativen und Optionen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0.9 Ausnahmen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0.10 Beispiele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0.11 Internationalisierung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r>
              <a:rPr lang="de-DE" sz="1200" b="1" dirty="0" smtClean="0"/>
              <a:t>0.12 Kodierung von RDA-Daten </a:t>
            </a:r>
          </a:p>
        </p:txBody>
      </p:sp>
      <p:sp>
        <p:nvSpPr>
          <p:cNvPr id="5" name="Ellipse 4"/>
          <p:cNvSpPr/>
          <p:nvPr/>
        </p:nvSpPr>
        <p:spPr>
          <a:xfrm>
            <a:off x="899592" y="188640"/>
            <a:ext cx="3456384" cy="15121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Kapitel 0: Einleitung</a:t>
            </a:r>
            <a:endParaRPr lang="de-D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7777163" cy="1584325"/>
          </a:xfrm>
          <a:noFill/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  <a:t>ABSCHNITT 3:</a:t>
            </a:r>
            <a:b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chemeClr val="accent2"/>
                </a:solidFill>
                <a:cs typeface="Times New Roman" pitchFamily="18" charset="0"/>
              </a:rPr>
              <a:t>ERFASSEN DER MERKMALE von </a:t>
            </a:r>
            <a:br>
              <a:rPr lang="de-DE" sz="24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  <a:t>PERSON, FAMILIE &amp; KÖRPERSCHAFT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565400"/>
            <a:ext cx="7848600" cy="2303463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de-DE" sz="1600" b="1" dirty="0" smtClean="0"/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8. </a:t>
            </a:r>
            <a:r>
              <a:rPr lang="de-DE" sz="1600" b="1" dirty="0" smtClean="0">
                <a:solidFill>
                  <a:srgbClr val="00B050"/>
                </a:solidFill>
              </a:rPr>
              <a:t>Allgemeine Richtlinien</a:t>
            </a:r>
            <a:r>
              <a:rPr lang="de-DE" sz="1600" b="1" dirty="0" smtClean="0"/>
              <a:t> zum Erfassen der Merkmale von Personen, Familien und Körperschaften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9. Identifizierung von Personen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10. Identifizierung von Familien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11. Identifizierung von Körperschaften</a:t>
            </a:r>
          </a:p>
        </p:txBody>
      </p:sp>
      <p:sp>
        <p:nvSpPr>
          <p:cNvPr id="5" name="Rechteck 4"/>
          <p:cNvSpPr/>
          <p:nvPr/>
        </p:nvSpPr>
        <p:spPr>
          <a:xfrm>
            <a:off x="6372200" y="5301208"/>
            <a:ext cx="2592288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Abschnitt 1-4: Merkmale der Entitäten</a:t>
            </a:r>
            <a:endParaRPr lang="de-D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7632700" cy="1512887"/>
          </a:xfrm>
          <a:noFill/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  <a:t>ABSCHNITT 4:</a:t>
            </a:r>
            <a:b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chemeClr val="accent2"/>
                </a:solidFill>
                <a:cs typeface="Times New Roman" pitchFamily="18" charset="0"/>
              </a:rPr>
              <a:t>ERFASSEN DER MERKMALE von </a:t>
            </a:r>
            <a:br>
              <a:rPr lang="de-DE" sz="24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  <a:t>BEGRIFF, GEGENSTAND, EREIGNIS &amp; ORT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3186113"/>
            <a:ext cx="7848600" cy="2906712"/>
          </a:xfrm>
          <a:noFill/>
        </p:spPr>
        <p:txBody>
          <a:bodyPr/>
          <a:lstStyle/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12. </a:t>
            </a:r>
            <a:r>
              <a:rPr lang="de-DE" sz="1600" b="1" dirty="0" smtClean="0">
                <a:solidFill>
                  <a:srgbClr val="00B050"/>
                </a:solidFill>
              </a:rPr>
              <a:t>Allgemeine Richtlinien</a:t>
            </a:r>
            <a:r>
              <a:rPr lang="de-DE" sz="1600" b="1" dirty="0" smtClean="0"/>
              <a:t>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zum Erfassen der Merkmale von Begriffen, Gegenständen, Ereignissen und Orten</a:t>
            </a:r>
            <a:r>
              <a:rPr lang="de-DE" sz="1600" b="1" dirty="0" smtClean="0"/>
              <a:t>*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13.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Identifizierung von Begriffen</a:t>
            </a:r>
            <a:r>
              <a:rPr lang="de-DE" sz="1600" b="1" dirty="0" smtClean="0"/>
              <a:t>*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14.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Identifizierung von Gegenständen</a:t>
            </a:r>
            <a:r>
              <a:rPr lang="de-DE" sz="1600" b="1" dirty="0" smtClean="0"/>
              <a:t>*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15.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Identifizierung von Ereignissen</a:t>
            </a:r>
            <a:r>
              <a:rPr lang="de-DE" sz="1600" b="1" dirty="0" smtClean="0"/>
              <a:t>*</a:t>
            </a:r>
          </a:p>
          <a:p>
            <a:pPr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/>
              <a:t>KAPITEL 16. Identifizierung von Orten</a:t>
            </a:r>
          </a:p>
          <a:p>
            <a:pPr eaLnBrk="1" hangingPunct="1">
              <a:lnSpc>
                <a:spcPts val="1500"/>
              </a:lnSpc>
              <a:spcBef>
                <a:spcPct val="50000"/>
              </a:spcBef>
            </a:pPr>
            <a:endParaRPr lang="de-DE" sz="1200" b="1" dirty="0" smtClean="0"/>
          </a:p>
          <a:p>
            <a:pPr eaLnBrk="1" hangingPunct="1">
              <a:lnSpc>
                <a:spcPts val="1500"/>
              </a:lnSpc>
              <a:spcBef>
                <a:spcPct val="50000"/>
              </a:spcBef>
              <a:buFont typeface="Verdana" pitchFamily="34" charset="0"/>
              <a:buNone/>
            </a:pPr>
            <a:r>
              <a:rPr lang="de-DE" sz="1200" b="1" dirty="0" smtClean="0"/>
              <a:t>* zurückgestellt</a:t>
            </a:r>
          </a:p>
        </p:txBody>
      </p:sp>
      <p:sp>
        <p:nvSpPr>
          <p:cNvPr id="5" name="Rechteck 4"/>
          <p:cNvSpPr/>
          <p:nvPr/>
        </p:nvSpPr>
        <p:spPr>
          <a:xfrm>
            <a:off x="6372200" y="5013176"/>
            <a:ext cx="2592288" cy="17281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Abschnitt 1-4: Merkmale der Entitäten</a:t>
            </a:r>
            <a:endParaRPr lang="de-D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181" y="562893"/>
            <a:ext cx="2087563" cy="777875"/>
          </a:xfrm>
          <a:noFill/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tx1"/>
                </a:solidFill>
                <a:cs typeface="Times New Roman" pitchFamily="18" charset="0"/>
              </a:rPr>
              <a:t>Anhänge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73074534"/>
              </p:ext>
            </p:extLst>
          </p:nvPr>
        </p:nvGraphicFramePr>
        <p:xfrm>
          <a:off x="755576" y="1196752"/>
          <a:ext cx="7345363" cy="503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520" y="1133872"/>
            <a:ext cx="8229600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Vorschau: ab August 2014: </a:t>
            </a:r>
            <a:r>
              <a:rPr lang="de-DE" dirty="0" smtClean="0"/>
              <a:t>Anwendungsrichtlinien für den deutschsprachigen Raum (D-A-CH)</a:t>
            </a:r>
            <a:endParaRPr lang="de-DE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6" t="51761" r="979" b="26647"/>
          <a:stretch/>
        </p:blipFill>
        <p:spPr bwMode="auto">
          <a:xfrm>
            <a:off x="341089" y="2782888"/>
            <a:ext cx="66071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128220" y="2959590"/>
            <a:ext cx="9144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D-A-CH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60032" y="5949280"/>
            <a:ext cx="382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/>
              <a:t>Screenshot </a:t>
            </a:r>
            <a:r>
              <a:rPr lang="de-DE" sz="600" dirty="0"/>
              <a:t>aus dem RDA-Toolkit </a:t>
            </a:r>
            <a:r>
              <a:rPr lang="de-DE" sz="600" dirty="0" smtClean="0"/>
              <a:t> </a:t>
            </a:r>
            <a:r>
              <a:rPr lang="de-DE" sz="600" dirty="0"/>
              <a:t>mit Genehmigung der RDA-Verleger </a:t>
            </a:r>
            <a:r>
              <a:rPr lang="de-DE" sz="600" dirty="0" smtClean="0"/>
              <a:t/>
            </a:r>
            <a:br>
              <a:rPr lang="de-DE" sz="600" dirty="0" smtClean="0"/>
            </a:br>
            <a:r>
              <a:rPr lang="de-DE" sz="600" dirty="0" smtClean="0"/>
              <a:t>(</a:t>
            </a:r>
            <a:r>
              <a:rPr lang="de-DE" sz="600" dirty="0"/>
              <a:t>American Library </a:t>
            </a:r>
            <a:r>
              <a:rPr lang="de-DE" sz="600" dirty="0" err="1"/>
              <a:t>Association</a:t>
            </a:r>
            <a:r>
              <a:rPr lang="de-DE" sz="600" dirty="0"/>
              <a:t>, </a:t>
            </a:r>
            <a:r>
              <a:rPr lang="de-DE" sz="600" dirty="0" err="1"/>
              <a:t>Canadian</a:t>
            </a:r>
            <a:r>
              <a:rPr lang="de-DE" sz="600" dirty="0"/>
              <a:t> Library </a:t>
            </a:r>
            <a:r>
              <a:rPr lang="de-DE" sz="600" dirty="0" err="1"/>
              <a:t>Association</a:t>
            </a:r>
            <a:r>
              <a:rPr lang="de-DE" sz="600" dirty="0"/>
              <a:t>, und CILIP: </a:t>
            </a:r>
            <a:r>
              <a:rPr lang="de-DE" sz="600" dirty="0" err="1"/>
              <a:t>Chartered</a:t>
            </a:r>
            <a:r>
              <a:rPr lang="de-DE" sz="600" dirty="0"/>
              <a:t> Institute </a:t>
            </a:r>
            <a:r>
              <a:rPr lang="de-DE" sz="600" dirty="0" err="1"/>
              <a:t>of</a:t>
            </a:r>
            <a:r>
              <a:rPr lang="de-DE" sz="600" dirty="0"/>
              <a:t> Library </a:t>
            </a:r>
            <a:r>
              <a:rPr lang="de-DE" sz="600" dirty="0" err="1"/>
              <a:t>and</a:t>
            </a:r>
            <a:r>
              <a:rPr lang="de-DE" sz="600" dirty="0"/>
              <a:t> Information Professionals</a:t>
            </a:r>
            <a:r>
              <a:rPr lang="de-DE" sz="600" dirty="0" smtClean="0"/>
              <a:t>)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2559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0912" y="1268809"/>
            <a:ext cx="8229600" cy="1008063"/>
          </a:xfrm>
        </p:spPr>
        <p:txBody>
          <a:bodyPr/>
          <a:lstStyle/>
          <a:p>
            <a:pPr algn="l"/>
            <a:r>
              <a:rPr lang="de-DE" dirty="0" smtClean="0"/>
              <a:t>Anwendungsrichtlinien</a:t>
            </a:r>
            <a:endParaRPr lang="de-DE" dirty="0"/>
          </a:p>
        </p:txBody>
      </p:sp>
      <p:sp>
        <p:nvSpPr>
          <p:cNvPr id="10" name="Würfel 9"/>
          <p:cNvSpPr/>
          <p:nvPr/>
        </p:nvSpPr>
        <p:spPr>
          <a:xfrm>
            <a:off x="971600" y="4030216"/>
            <a:ext cx="7560840" cy="1216152"/>
          </a:xfrm>
          <a:prstGeom prst="cube">
            <a:avLst/>
          </a:prstGeom>
          <a:solidFill>
            <a:srgbClr val="AFC0E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Anwendungsrichtlinien für den deutschen Sprachraum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D-A-CH</a:t>
            </a:r>
          </a:p>
        </p:txBody>
      </p:sp>
      <p:sp>
        <p:nvSpPr>
          <p:cNvPr id="7" name="Rechteck 6"/>
          <p:cNvSpPr/>
          <p:nvPr/>
        </p:nvSpPr>
        <p:spPr>
          <a:xfrm>
            <a:off x="3091396" y="3156841"/>
            <a:ext cx="1872208" cy="9144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Erläuterungen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4932040" y="3274715"/>
            <a:ext cx="1728192" cy="914400"/>
          </a:xfrm>
          <a:prstGeom prst="rect">
            <a:avLst/>
          </a:prstGeom>
          <a:solidFill>
            <a:srgbClr val="AFC0E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Beispiele</a:t>
            </a:r>
          </a:p>
        </p:txBody>
      </p:sp>
      <p:sp>
        <p:nvSpPr>
          <p:cNvPr id="9" name="Rechteck 8"/>
          <p:cNvSpPr/>
          <p:nvPr/>
        </p:nvSpPr>
        <p:spPr>
          <a:xfrm>
            <a:off x="6660232" y="3166864"/>
            <a:ext cx="1728192" cy="914400"/>
          </a:xfrm>
          <a:prstGeom prst="rect">
            <a:avLst/>
          </a:prstGeom>
          <a:solidFill>
            <a:srgbClr val="D7C7D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Erfassungs-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hilfen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15843" y="3274715"/>
            <a:ext cx="1872208" cy="914400"/>
          </a:xfrm>
          <a:prstGeom prst="rect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Anwendungs-regeln</a:t>
            </a:r>
          </a:p>
        </p:txBody>
      </p:sp>
    </p:spTree>
    <p:extLst>
      <p:ext uri="{BB962C8B-B14F-4D97-AF65-F5344CB8AC3E}">
        <p14:creationId xmlns:p14="http://schemas.microsoft.com/office/powerpoint/2010/main" val="379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06896" y="701824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dirty="0" smtClean="0"/>
              <a:t>Terminologie der RDA</a:t>
            </a:r>
          </a:p>
        </p:txBody>
      </p:sp>
      <p:sp>
        <p:nvSpPr>
          <p:cNvPr id="6554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50988" y="2205038"/>
            <a:ext cx="7593012" cy="4103687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Verwendung des FRBR-Vokabulars (Entitäten, Merkmale, Beziehungen)</a:t>
            </a:r>
          </a:p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Kernelemente und Zusatzelemente (s. Normdaten in RDA)</a:t>
            </a:r>
          </a:p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Standardelemente-Set (s. Normdaten in RDA)</a:t>
            </a:r>
          </a:p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Sucheinstiege</a:t>
            </a:r>
          </a:p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Optionen und Alternativen</a:t>
            </a:r>
          </a:p>
          <a:p>
            <a:pPr eaLnBrk="1" hangingPunct="1">
              <a:spcBef>
                <a:spcPts val="300"/>
              </a:spcBef>
            </a:pPr>
            <a:r>
              <a:rPr lang="de-DE" sz="1800" dirty="0" smtClean="0"/>
              <a:t>Beispiele</a:t>
            </a:r>
          </a:p>
          <a:p>
            <a:pPr eaLnBrk="1" hangingPunct="1">
              <a:spcBef>
                <a:spcPts val="300"/>
              </a:spcBef>
            </a:pPr>
            <a:endParaRPr lang="de-DE" sz="1800" dirty="0" smtClean="0"/>
          </a:p>
          <a:p>
            <a:pPr eaLnBrk="1" hangingPunct="1">
              <a:spcBef>
                <a:spcPts val="300"/>
              </a:spcBef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1086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5654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Grundlagen</a:t>
            </a:r>
            <a:r>
              <a:rPr lang="en-US" dirty="0" smtClean="0"/>
              <a:t> der RDA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09343" y="523269"/>
            <a:ext cx="3010529" cy="432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6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84584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Sucheinstiege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8064500" cy="4537075"/>
          </a:xfrm>
          <a:noFill/>
        </p:spPr>
        <p:txBody>
          <a:bodyPr>
            <a:normAutofit/>
          </a:bodyPr>
          <a:lstStyle/>
          <a:p>
            <a:r>
              <a:rPr lang="de-DE" sz="1800" dirty="0" smtClean="0"/>
              <a:t>Die </a:t>
            </a:r>
            <a:r>
              <a:rPr lang="de-DE" sz="1800" dirty="0"/>
              <a:t>RDA </a:t>
            </a:r>
            <a:r>
              <a:rPr lang="de-DE" sz="1800" dirty="0" smtClean="0"/>
              <a:t>enthalten </a:t>
            </a:r>
            <a:r>
              <a:rPr lang="de-DE" sz="1800" dirty="0"/>
              <a:t>Regelungen zur Bildung von </a:t>
            </a:r>
            <a:r>
              <a:rPr lang="de-DE" sz="1800" b="1" dirty="0"/>
              <a:t>Ansetzungsformen der Sucheinstiege</a:t>
            </a:r>
            <a:r>
              <a:rPr lang="de-DE" sz="1800" dirty="0"/>
              <a:t> und </a:t>
            </a:r>
            <a:r>
              <a:rPr lang="de-DE" sz="1800" dirty="0" smtClean="0"/>
              <a:t>von </a:t>
            </a:r>
            <a:r>
              <a:rPr lang="de-DE" sz="1800" b="1" dirty="0" smtClean="0"/>
              <a:t>zusätzlichen Sucheinstiegen</a:t>
            </a:r>
            <a:r>
              <a:rPr lang="de-DE" sz="1800" dirty="0" smtClean="0"/>
              <a:t> für Werke</a:t>
            </a:r>
            <a:r>
              <a:rPr lang="de-DE" sz="1800" dirty="0"/>
              <a:t>, Expressionen, Personen, Familien und </a:t>
            </a:r>
            <a:r>
              <a:rPr lang="de-DE" sz="1800" dirty="0" smtClean="0"/>
              <a:t>Körperschaften. </a:t>
            </a:r>
            <a:endParaRPr lang="de-DE" sz="1800" dirty="0"/>
          </a:p>
          <a:p>
            <a:r>
              <a:rPr lang="de-DE" sz="1800" dirty="0"/>
              <a:t>Die RDA </a:t>
            </a:r>
            <a:r>
              <a:rPr lang="de-DE" sz="1800" dirty="0" smtClean="0"/>
              <a:t>enthalten ebenfalls Regelungen </a:t>
            </a:r>
            <a:r>
              <a:rPr lang="de-DE" sz="1800" dirty="0"/>
              <a:t>über die </a:t>
            </a:r>
            <a:r>
              <a:rPr lang="de-DE" sz="1800" b="1" dirty="0"/>
              <a:t>Verwendung</a:t>
            </a:r>
            <a:r>
              <a:rPr lang="de-DE" sz="1800" dirty="0"/>
              <a:t> von Ansetzungsformen der </a:t>
            </a:r>
            <a:r>
              <a:rPr lang="de-DE" sz="1800" dirty="0" smtClean="0"/>
              <a:t>Sucheinstiege,</a:t>
            </a:r>
            <a:endParaRPr lang="de-DE" sz="1800" dirty="0"/>
          </a:p>
          <a:p>
            <a:r>
              <a:rPr lang="de-DE" sz="1800" dirty="0" smtClean="0"/>
              <a:t>z. B. </a:t>
            </a:r>
            <a:r>
              <a:rPr lang="de-DE" sz="1800" b="1" dirty="0" smtClean="0"/>
              <a:t>Beziehungen</a:t>
            </a:r>
            <a:r>
              <a:rPr lang="de-DE" sz="1800" dirty="0" smtClean="0"/>
              <a:t> </a:t>
            </a:r>
            <a:r>
              <a:rPr lang="de-DE" sz="1800" dirty="0"/>
              <a:t>zwischen einer Ressource und Personen, Familien und </a:t>
            </a:r>
            <a:r>
              <a:rPr lang="de-DE" sz="1800" dirty="0" smtClean="0"/>
              <a:t>Körperschaften</a:t>
            </a:r>
            <a:r>
              <a:rPr lang="de-DE" sz="1800" dirty="0"/>
              <a:t> </a:t>
            </a:r>
            <a:r>
              <a:rPr lang="de-DE" sz="1800" dirty="0" smtClean="0"/>
              <a:t>oder</a:t>
            </a:r>
            <a:endParaRPr lang="de-DE" sz="1800" dirty="0"/>
          </a:p>
          <a:p>
            <a:r>
              <a:rPr lang="de-DE" sz="1800" b="1" dirty="0"/>
              <a:t>Beziehungen</a:t>
            </a:r>
            <a:r>
              <a:rPr lang="de-DE" sz="1800" dirty="0"/>
              <a:t> zwischen Werken, Expressionen, Manifestationen und </a:t>
            </a:r>
            <a:r>
              <a:rPr lang="de-DE" sz="1800" dirty="0" smtClean="0"/>
              <a:t>Exemplaren oder auch</a:t>
            </a:r>
            <a:endParaRPr lang="de-DE" sz="1800" dirty="0"/>
          </a:p>
          <a:p>
            <a:r>
              <a:rPr lang="de-DE" sz="1800" b="1" dirty="0"/>
              <a:t>Beziehungen</a:t>
            </a:r>
            <a:r>
              <a:rPr lang="de-DE" sz="1800" dirty="0"/>
              <a:t> zwischen Personen, Familien und Körperschaften.</a:t>
            </a:r>
          </a:p>
          <a:p>
            <a:r>
              <a:rPr lang="de-DE" sz="1800" dirty="0"/>
              <a:t>Zusätzlich stellen die RDA auch Leitlinien für die </a:t>
            </a:r>
            <a:r>
              <a:rPr lang="de-DE" sz="1800" b="1" dirty="0"/>
              <a:t>Verwendung von Titeln</a:t>
            </a:r>
            <a:r>
              <a:rPr lang="de-DE" sz="1800" dirty="0"/>
              <a:t> (Haupttitel, Paralleltitel, abweichender Titel usw.) als Sucheinstiege bereit. </a:t>
            </a:r>
          </a:p>
        </p:txBody>
      </p:sp>
    </p:spTree>
    <p:extLst>
      <p:ext uri="{BB962C8B-B14F-4D97-AF65-F5344CB8AC3E}">
        <p14:creationId xmlns:p14="http://schemas.microsoft.com/office/powerpoint/2010/main" val="2895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6816" y="773832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Alternativen und Optionen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064500" cy="194468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Die RDA enthalten eine Reihe von </a:t>
            </a:r>
            <a:r>
              <a:rPr lang="de-DE" sz="1800" dirty="0" smtClean="0"/>
              <a:t>alternativen Richtlinien </a:t>
            </a:r>
            <a:r>
              <a:rPr lang="de-DE" sz="1800" dirty="0"/>
              <a:t>und </a:t>
            </a:r>
            <a:r>
              <a:rPr lang="de-DE" sz="1800" dirty="0" smtClean="0"/>
              <a:t>Bestimmungen zu einzelnen Regelwerksstellen. Es gibt:</a:t>
            </a:r>
          </a:p>
          <a:p>
            <a:r>
              <a:rPr lang="de-DE" sz="1800" dirty="0" smtClean="0"/>
              <a:t>Alternativen</a:t>
            </a:r>
          </a:p>
          <a:p>
            <a:r>
              <a:rPr lang="de-DE" sz="1800" dirty="0" smtClean="0"/>
              <a:t>Optionale Ergänzungen</a:t>
            </a:r>
          </a:p>
          <a:p>
            <a:r>
              <a:rPr lang="de-DE" sz="1800" dirty="0" smtClean="0"/>
              <a:t>Optionale Weglassungen</a:t>
            </a:r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de-DE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50666" b="22115"/>
          <a:stretch/>
        </p:blipFill>
        <p:spPr bwMode="auto">
          <a:xfrm>
            <a:off x="179512" y="3645024"/>
            <a:ext cx="8640960" cy="224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1187624" y="4806932"/>
            <a:ext cx="1443120" cy="893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3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6816" y="557808"/>
            <a:ext cx="8229600" cy="1143000"/>
          </a:xfrm>
        </p:spPr>
        <p:txBody>
          <a:bodyPr/>
          <a:lstStyle/>
          <a:p>
            <a:pPr algn="l"/>
            <a:r>
              <a:rPr lang="de-DE" dirty="0" smtClean="0"/>
              <a:t>Alternativen und Optionen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17573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Die AG RDA hat zu jeder optionalen bzw. alternativen Regelung in den RDA eine verbindliche Entscheidung getroffen und diese in einer Anwendungsregel festgehalten.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9575" r="22510" b="22414"/>
          <a:stretch/>
        </p:blipFill>
        <p:spPr bwMode="auto">
          <a:xfrm>
            <a:off x="247225" y="3284984"/>
            <a:ext cx="8570315" cy="28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Beispiele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1832" y="1988840"/>
            <a:ext cx="7848600" cy="3960812"/>
          </a:xfrm>
          <a:noFill/>
        </p:spPr>
        <p:txBody>
          <a:bodyPr/>
          <a:lstStyle/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Beispiel in RDA sind nicht präskriptiv sondern nur illustrierend.</a:t>
            </a:r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Beispiele in RDA sind i. d. R. an den anglo-amerikanischen Hintergrund angepasst.</a:t>
            </a:r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Beispiele für den deutschen Sprachraum sind zurzeit innerhalb der Anwendungsrichtlinien abgelegt.</a:t>
            </a:r>
            <a:endParaRPr lang="de-DE" sz="1800" dirty="0"/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Die deutsche Übersetzung wird sukzessive für die Bedürfnisse im deutschsprachigen Raum angepasst.</a:t>
            </a:r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Beispiele werden bei Bedarf auch in den internationalen Standard eingebracht.</a:t>
            </a:r>
          </a:p>
          <a:p>
            <a:pPr eaLnBrk="1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1672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Grundlagen der RDA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0400"/>
            <a:ext cx="7593013" cy="3417888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de-DE" b="1" dirty="0"/>
              <a:t>Statement </a:t>
            </a:r>
            <a:r>
              <a:rPr lang="de-DE" b="1" dirty="0" err="1"/>
              <a:t>of</a:t>
            </a:r>
            <a:r>
              <a:rPr lang="de-DE" b="1" dirty="0"/>
              <a:t> International </a:t>
            </a:r>
            <a:r>
              <a:rPr lang="de-DE" b="1" dirty="0" err="1"/>
              <a:t>Cataloguing</a:t>
            </a:r>
            <a:r>
              <a:rPr lang="de-DE" b="1" dirty="0"/>
              <a:t> </a:t>
            </a:r>
            <a:r>
              <a:rPr lang="de-DE" b="1" dirty="0" err="1"/>
              <a:t>Principles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1600" dirty="0"/>
              <a:t>(2009)</a:t>
            </a:r>
          </a:p>
          <a:p>
            <a:pPr eaLnBrk="1" hangingPunct="1">
              <a:buFont typeface="Verdana" pitchFamily="34" charset="0"/>
              <a:buNone/>
            </a:pPr>
            <a:endParaRPr lang="de-DE" b="1" dirty="0"/>
          </a:p>
          <a:p>
            <a:pPr eaLnBrk="1" hangingPunct="1">
              <a:buFont typeface="Verdana" pitchFamily="34" charset="0"/>
              <a:buNone/>
            </a:pPr>
            <a:r>
              <a:rPr lang="de-DE" b="1" dirty="0" smtClean="0"/>
              <a:t>Familie der „</a:t>
            </a:r>
            <a:r>
              <a:rPr lang="de-DE" b="1" dirty="0" err="1" smtClean="0"/>
              <a:t>Functional</a:t>
            </a:r>
            <a:r>
              <a:rPr lang="de-DE" b="1" dirty="0" smtClean="0"/>
              <a:t> </a:t>
            </a:r>
            <a:r>
              <a:rPr lang="de-DE" b="1" dirty="0" err="1" smtClean="0"/>
              <a:t>Requirements</a:t>
            </a:r>
            <a:r>
              <a:rPr lang="de-DE" b="1" dirty="0" smtClean="0"/>
              <a:t>“</a:t>
            </a:r>
            <a:endParaRPr lang="de-DE" dirty="0" smtClean="0"/>
          </a:p>
          <a:p>
            <a:pPr lvl="1" eaLnBrk="1" hangingPunct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Bibliographic</a:t>
            </a:r>
            <a:r>
              <a:rPr lang="de-DE" dirty="0" smtClean="0"/>
              <a:t> Records (FRBR) (1998, 2008)</a:t>
            </a:r>
          </a:p>
          <a:p>
            <a:pPr lvl="1" eaLnBrk="1" hangingPunct="1"/>
            <a:r>
              <a:rPr lang="de-DE" dirty="0" err="1" smtClean="0"/>
              <a:t>for</a:t>
            </a:r>
            <a:r>
              <a:rPr lang="de-DE" dirty="0" smtClean="0"/>
              <a:t> Authority Data (FRAD) (2009)</a:t>
            </a:r>
          </a:p>
          <a:p>
            <a:pPr lvl="1" eaLnBrk="1" hangingPunct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Authority Data (FRSAD) (2010)</a:t>
            </a:r>
          </a:p>
        </p:txBody>
      </p:sp>
      <p:pic>
        <p:nvPicPr>
          <p:cNvPr id="15365" name="Picture 4" descr="ilf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559" y="4365104"/>
            <a:ext cx="1533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7521575" cy="768350"/>
          </a:xfrm>
          <a:noFill/>
        </p:spPr>
        <p:txBody>
          <a:bodyPr/>
          <a:lstStyle/>
          <a:p>
            <a:pPr algn="l" eaLnBrk="1" hangingPunct="1"/>
            <a:r>
              <a:rPr lang="de-DE" sz="2800" dirty="0" err="1" smtClean="0"/>
              <a:t>Functional</a:t>
            </a:r>
            <a:r>
              <a:rPr lang="de-DE" sz="2800" dirty="0" smtClean="0"/>
              <a:t> </a:t>
            </a:r>
            <a:r>
              <a:rPr lang="de-DE" sz="2800" dirty="0" err="1"/>
              <a:t>R</a:t>
            </a:r>
            <a:r>
              <a:rPr lang="de-DE" sz="2800" dirty="0" err="1" smtClean="0"/>
              <a:t>equirements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/>
              <a:t>B</a:t>
            </a:r>
            <a:r>
              <a:rPr lang="de-DE" sz="2800" dirty="0" err="1" smtClean="0"/>
              <a:t>ibliographic</a:t>
            </a:r>
            <a:r>
              <a:rPr lang="de-DE" sz="2800" dirty="0" smtClean="0"/>
              <a:t> </a:t>
            </a:r>
            <a:r>
              <a:rPr lang="de-DE" sz="2800" dirty="0"/>
              <a:t>R</a:t>
            </a:r>
            <a:r>
              <a:rPr lang="de-DE" sz="2800" dirty="0" smtClean="0"/>
              <a:t>ecords (FRBR)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7593013" cy="39592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2500"/>
              </a:lnSpc>
              <a:buNone/>
            </a:pPr>
            <a:r>
              <a:rPr lang="de-DE" b="1" dirty="0" smtClean="0"/>
              <a:t>Benutzeranforderungen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Finden, Identifizieren, Auswählen und Zugang erhalten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de-DE" dirty="0" smtClean="0"/>
              <a:t> </a:t>
            </a:r>
          </a:p>
          <a:p>
            <a:pPr eaLnBrk="1" hangingPunct="1">
              <a:lnSpc>
                <a:spcPts val="2500"/>
              </a:lnSpc>
              <a:buNone/>
            </a:pPr>
            <a:r>
              <a:rPr lang="de-DE" b="1" dirty="0" smtClean="0"/>
              <a:t>Entität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ein eindeutig zu bestimmendes Objekt, das durch bestimmte Merkmale (Attribute) charakterisiert wird</a:t>
            </a:r>
          </a:p>
          <a:p>
            <a:pPr eaLnBrk="1" hangingPunct="1">
              <a:lnSpc>
                <a:spcPts val="2500"/>
              </a:lnSpc>
              <a:buNone/>
            </a:pPr>
            <a:endParaRPr lang="de-DE" dirty="0" smtClean="0"/>
          </a:p>
          <a:p>
            <a:pPr eaLnBrk="1" hangingPunct="1">
              <a:lnSpc>
                <a:spcPts val="2500"/>
              </a:lnSpc>
              <a:buFont typeface="Verdana" pitchFamily="34" charset="0"/>
              <a:buNone/>
            </a:pPr>
            <a:r>
              <a:rPr lang="de-DE" b="1" dirty="0" smtClean="0"/>
              <a:t>Beziehung (Relation)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Verbindung zwischen zwei oder mehreren Entitäten</a:t>
            </a:r>
          </a:p>
          <a:p>
            <a:pPr eaLnBrk="1" hangingPunct="1">
              <a:lnSpc>
                <a:spcPts val="2500"/>
              </a:lnSpc>
              <a:buFont typeface="Verdana" pitchFamily="34" charset="0"/>
              <a:buNone/>
            </a:pPr>
            <a:r>
              <a:rPr lang="de-DE" dirty="0" smtClean="0"/>
              <a:t>		</a:t>
            </a:r>
          </a:p>
          <a:p>
            <a:pPr eaLnBrk="1" hangingPunct="1">
              <a:lnSpc>
                <a:spcPts val="2000"/>
              </a:lnSpc>
              <a:buFont typeface="Verdana" pitchFamily="34" charset="0"/>
              <a:buNone/>
            </a:pPr>
            <a:r>
              <a:rPr lang="de-DE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682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50988" y="1125538"/>
            <a:ext cx="7593012" cy="777875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FRBR-Entitäten der Gruppe 1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971550" y="2708275"/>
            <a:ext cx="1439863" cy="7207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3132138" y="3571875"/>
            <a:ext cx="1439862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148263" y="4292600"/>
            <a:ext cx="1728787" cy="72072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7451725" y="4868863"/>
            <a:ext cx="1439863" cy="7207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258888" y="29178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Werk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132138" y="37099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Expression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5148263" y="45021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Manifestation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7524750" y="50784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Exemplar</a:t>
            </a: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755650" y="3789363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755650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755650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755650" y="37893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2916238" y="45085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2916238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2916238" y="4149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2916238" y="41497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2" name="Line 22"/>
          <p:cNvSpPr>
            <a:spLocks noChangeShapeType="1"/>
          </p:cNvSpPr>
          <p:nvPr/>
        </p:nvSpPr>
        <p:spPr bwMode="auto">
          <a:xfrm>
            <a:off x="4932363" y="5300663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>
            <a:off x="4932363" y="48688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4" name="Line 25"/>
          <p:cNvSpPr>
            <a:spLocks noChangeShapeType="1"/>
          </p:cNvSpPr>
          <p:nvPr/>
        </p:nvSpPr>
        <p:spPr bwMode="auto">
          <a:xfrm>
            <a:off x="4932363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5" name="Line 26"/>
          <p:cNvSpPr>
            <a:spLocks noChangeShapeType="1"/>
          </p:cNvSpPr>
          <p:nvPr/>
        </p:nvSpPr>
        <p:spPr bwMode="auto">
          <a:xfrm>
            <a:off x="2916238" y="4508500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6" name="Line 27"/>
          <p:cNvSpPr>
            <a:spLocks noChangeShapeType="1"/>
          </p:cNvSpPr>
          <p:nvPr/>
        </p:nvSpPr>
        <p:spPr bwMode="auto">
          <a:xfrm>
            <a:off x="5219700" y="53006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860425" y="3789363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ist realisiert</a:t>
            </a:r>
          </a:p>
        </p:txBody>
      </p:sp>
      <p:sp>
        <p:nvSpPr>
          <p:cNvPr id="18458" name="Text Box 30"/>
          <p:cNvSpPr txBox="1">
            <a:spLocks noChangeArrowheads="1"/>
          </p:cNvSpPr>
          <p:nvPr/>
        </p:nvSpPr>
        <p:spPr bwMode="auto">
          <a:xfrm>
            <a:off x="3059113" y="45085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ist verkörpert</a:t>
            </a:r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5076825" y="5284788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ist ein</a:t>
            </a:r>
          </a:p>
        </p:txBody>
      </p:sp>
    </p:spTree>
    <p:extLst>
      <p:ext uri="{BB962C8B-B14F-4D97-AF65-F5344CB8AC3E}">
        <p14:creationId xmlns:p14="http://schemas.microsoft.com/office/powerpoint/2010/main" val="283214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52575" y="692150"/>
            <a:ext cx="7591425" cy="777875"/>
          </a:xfrm>
          <a:noFill/>
        </p:spPr>
        <p:txBody>
          <a:bodyPr/>
          <a:lstStyle/>
          <a:p>
            <a:pPr algn="l" eaLnBrk="1" hangingPunct="1"/>
            <a:r>
              <a:rPr lang="de-DE" dirty="0" smtClean="0"/>
              <a:t>FRBR-Entitäten der Gruppe 2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971550" y="2133600"/>
            <a:ext cx="1439863" cy="7207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627313" y="2708275"/>
            <a:ext cx="1439862" cy="7207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284663" y="3213100"/>
            <a:ext cx="1728787" cy="72072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227763" y="3716338"/>
            <a:ext cx="1439862" cy="720725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58888" y="22701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Werk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700338" y="2813844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Expression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284663" y="34290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Manifestation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00788" y="38608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Exemplar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755650" y="2276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>
            <a:off x="1835150" y="29972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>
            <a:off x="3132138" y="3573463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1" name="Rectangle 28"/>
          <p:cNvSpPr>
            <a:spLocks noChangeArrowheads="1"/>
          </p:cNvSpPr>
          <p:nvPr/>
        </p:nvSpPr>
        <p:spPr bwMode="auto">
          <a:xfrm>
            <a:off x="6011863" y="4724400"/>
            <a:ext cx="1944687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2" name="Rectangle 29"/>
          <p:cNvSpPr>
            <a:spLocks noChangeArrowheads="1"/>
          </p:cNvSpPr>
          <p:nvPr/>
        </p:nvSpPr>
        <p:spPr bwMode="auto">
          <a:xfrm>
            <a:off x="6156325" y="4997464"/>
            <a:ext cx="1584325" cy="431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de-DE" dirty="0"/>
              <a:t>Person</a:t>
            </a:r>
          </a:p>
        </p:txBody>
      </p:sp>
      <p:sp>
        <p:nvSpPr>
          <p:cNvPr id="19473" name="Rectangle 31"/>
          <p:cNvSpPr>
            <a:spLocks noChangeArrowheads="1"/>
          </p:cNvSpPr>
          <p:nvPr/>
        </p:nvSpPr>
        <p:spPr bwMode="auto">
          <a:xfrm>
            <a:off x="6156325" y="5857892"/>
            <a:ext cx="1584325" cy="431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de-DE" dirty="0"/>
              <a:t>Körperschaft</a:t>
            </a:r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755650" y="22764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755650" y="6308725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755650" y="6308725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827088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8" name="Line 37"/>
          <p:cNvSpPr>
            <a:spLocks noChangeShapeType="1"/>
          </p:cNvSpPr>
          <p:nvPr/>
        </p:nvSpPr>
        <p:spPr bwMode="auto">
          <a:xfrm>
            <a:off x="755650" y="22764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79" name="Line 38"/>
          <p:cNvSpPr>
            <a:spLocks noChangeShapeType="1"/>
          </p:cNvSpPr>
          <p:nvPr/>
        </p:nvSpPr>
        <p:spPr bwMode="auto">
          <a:xfrm>
            <a:off x="1835150" y="587692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0" name="Line 39"/>
          <p:cNvSpPr>
            <a:spLocks noChangeShapeType="1"/>
          </p:cNvSpPr>
          <p:nvPr/>
        </p:nvSpPr>
        <p:spPr bwMode="auto">
          <a:xfrm>
            <a:off x="1835150" y="2997200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1" name="Line 40"/>
          <p:cNvSpPr>
            <a:spLocks noChangeShapeType="1"/>
          </p:cNvSpPr>
          <p:nvPr/>
        </p:nvSpPr>
        <p:spPr bwMode="auto">
          <a:xfrm>
            <a:off x="1835150" y="29972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2" name="Line 41"/>
          <p:cNvSpPr>
            <a:spLocks noChangeShapeType="1"/>
          </p:cNvSpPr>
          <p:nvPr/>
        </p:nvSpPr>
        <p:spPr bwMode="auto">
          <a:xfrm>
            <a:off x="1835150" y="58769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3" name="Line 42"/>
          <p:cNvSpPr>
            <a:spLocks noChangeShapeType="1"/>
          </p:cNvSpPr>
          <p:nvPr/>
        </p:nvSpPr>
        <p:spPr bwMode="auto">
          <a:xfrm>
            <a:off x="3132138" y="53006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4" name="Line 43"/>
          <p:cNvSpPr>
            <a:spLocks noChangeShapeType="1"/>
          </p:cNvSpPr>
          <p:nvPr/>
        </p:nvSpPr>
        <p:spPr bwMode="auto">
          <a:xfrm>
            <a:off x="3132138" y="35734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5" name="Line 44"/>
          <p:cNvSpPr>
            <a:spLocks noChangeShapeType="1"/>
          </p:cNvSpPr>
          <p:nvPr/>
        </p:nvSpPr>
        <p:spPr bwMode="auto">
          <a:xfrm>
            <a:off x="3851275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6" name="Line 45"/>
          <p:cNvSpPr>
            <a:spLocks noChangeShapeType="1"/>
          </p:cNvSpPr>
          <p:nvPr/>
        </p:nvSpPr>
        <p:spPr bwMode="auto">
          <a:xfrm>
            <a:off x="3132138" y="5300663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7" name="Line 47"/>
          <p:cNvSpPr>
            <a:spLocks noChangeShapeType="1"/>
          </p:cNvSpPr>
          <p:nvPr/>
        </p:nvSpPr>
        <p:spPr bwMode="auto">
          <a:xfrm>
            <a:off x="4140200" y="4149725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8" name="Line 48"/>
          <p:cNvSpPr>
            <a:spLocks noChangeShapeType="1"/>
          </p:cNvSpPr>
          <p:nvPr/>
        </p:nvSpPr>
        <p:spPr bwMode="auto">
          <a:xfrm>
            <a:off x="4140200" y="414972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89" name="Line 49"/>
          <p:cNvSpPr>
            <a:spLocks noChangeShapeType="1"/>
          </p:cNvSpPr>
          <p:nvPr/>
        </p:nvSpPr>
        <p:spPr bwMode="auto">
          <a:xfrm>
            <a:off x="4140200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90" name="Line 50"/>
          <p:cNvSpPr>
            <a:spLocks noChangeShapeType="1"/>
          </p:cNvSpPr>
          <p:nvPr/>
        </p:nvSpPr>
        <p:spPr bwMode="auto">
          <a:xfrm>
            <a:off x="4140200" y="48688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91" name="Line 51"/>
          <p:cNvSpPr>
            <a:spLocks noChangeShapeType="1"/>
          </p:cNvSpPr>
          <p:nvPr/>
        </p:nvSpPr>
        <p:spPr bwMode="auto">
          <a:xfrm>
            <a:off x="4211638" y="48688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492" name="Text Box 52"/>
          <p:cNvSpPr txBox="1">
            <a:spLocks noChangeArrowheads="1"/>
          </p:cNvSpPr>
          <p:nvPr/>
        </p:nvSpPr>
        <p:spPr bwMode="auto">
          <a:xfrm>
            <a:off x="827088" y="5949950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ist geschaffen von</a:t>
            </a:r>
          </a:p>
        </p:txBody>
      </p:sp>
      <p:sp>
        <p:nvSpPr>
          <p:cNvPr id="19493" name="Text Box 53"/>
          <p:cNvSpPr txBox="1">
            <a:spLocks noChangeArrowheads="1"/>
          </p:cNvSpPr>
          <p:nvPr/>
        </p:nvSpPr>
        <p:spPr bwMode="auto">
          <a:xfrm>
            <a:off x="1835150" y="5516563"/>
            <a:ext cx="367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ist realisiert von</a:t>
            </a:r>
          </a:p>
        </p:txBody>
      </p:sp>
      <p:sp>
        <p:nvSpPr>
          <p:cNvPr id="19494" name="Text Box 54"/>
          <p:cNvSpPr txBox="1">
            <a:spLocks noChangeArrowheads="1"/>
          </p:cNvSpPr>
          <p:nvPr/>
        </p:nvSpPr>
        <p:spPr bwMode="auto">
          <a:xfrm>
            <a:off x="3132138" y="4941888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ist erstellt von</a:t>
            </a:r>
          </a:p>
        </p:txBody>
      </p:sp>
      <p:sp>
        <p:nvSpPr>
          <p:cNvPr id="19495" name="Text Box 55"/>
          <p:cNvSpPr txBox="1">
            <a:spLocks noChangeArrowheads="1"/>
          </p:cNvSpPr>
          <p:nvPr/>
        </p:nvSpPr>
        <p:spPr bwMode="auto">
          <a:xfrm>
            <a:off x="4140200" y="4508500"/>
            <a:ext cx="367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ist im Besitz von</a:t>
            </a:r>
          </a:p>
        </p:txBody>
      </p:sp>
    </p:spTree>
    <p:extLst>
      <p:ext uri="{BB962C8B-B14F-4D97-AF65-F5344CB8AC3E}">
        <p14:creationId xmlns:p14="http://schemas.microsoft.com/office/powerpoint/2010/main" val="1585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4" name="AutoShape 3"/>
          <p:cNvCxnSpPr>
            <a:cxnSpLocks noChangeShapeType="1"/>
            <a:stCxn id="20507" idx="0"/>
          </p:cNvCxnSpPr>
          <p:nvPr/>
        </p:nvCxnSpPr>
        <p:spPr bwMode="auto">
          <a:xfrm rot="16200000" flipV="1">
            <a:off x="785786" y="1500174"/>
            <a:ext cx="1785950" cy="235745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none" w="lg" len="med"/>
            <a:tailEnd type="none" w="lg" len="med"/>
          </a:ln>
        </p:spPr>
      </p:cxnSp>
      <p:sp>
        <p:nvSpPr>
          <p:cNvPr id="204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54688" y="1049338"/>
            <a:ext cx="3389312" cy="1371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000" smtClean="0"/>
              <a:t>FRBR-</a:t>
            </a:r>
            <a:br>
              <a:rPr lang="en-US" sz="2000" smtClean="0"/>
            </a:br>
            <a:r>
              <a:rPr lang="en-US" sz="2000" smtClean="0"/>
              <a:t>Entitäten</a:t>
            </a:r>
            <a:br>
              <a:rPr lang="en-US" sz="2000" smtClean="0"/>
            </a:br>
            <a:r>
              <a:rPr lang="en-US" sz="2000" smtClean="0"/>
              <a:t>der</a:t>
            </a:r>
            <a:br>
              <a:rPr lang="en-US" sz="2000" smtClean="0"/>
            </a:br>
            <a:r>
              <a:rPr lang="en-US" sz="2000" smtClean="0"/>
              <a:t>Gruppe 3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03238" y="5105400"/>
            <a:ext cx="17859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ＭＳ Ｐゴシック" pitchFamily="34" charset="-128"/>
              </a:rPr>
              <a:t>hat zum Thema</a:t>
            </a:r>
          </a:p>
        </p:txBody>
      </p:sp>
      <p:sp>
        <p:nvSpPr>
          <p:cNvPr id="20488" name="Text Box 24"/>
          <p:cNvSpPr txBox="1">
            <a:spLocks noChangeArrowheads="1"/>
          </p:cNvSpPr>
          <p:nvPr/>
        </p:nvSpPr>
        <p:spPr bwMode="auto">
          <a:xfrm>
            <a:off x="990600" y="3213100"/>
            <a:ext cx="17859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ＭＳ Ｐゴシック" pitchFamily="34" charset="-128"/>
              </a:rPr>
              <a:t>hat zum Thema</a:t>
            </a:r>
          </a:p>
        </p:txBody>
      </p:sp>
      <p:sp>
        <p:nvSpPr>
          <p:cNvPr id="20489" name="Text Box 25"/>
          <p:cNvSpPr txBox="1">
            <a:spLocks noChangeArrowheads="1"/>
          </p:cNvSpPr>
          <p:nvPr/>
        </p:nvSpPr>
        <p:spPr bwMode="auto">
          <a:xfrm>
            <a:off x="1265238" y="1292225"/>
            <a:ext cx="17859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ＭＳ Ｐゴシック" pitchFamily="34" charset="-128"/>
              </a:rPr>
              <a:t>hat zum Thema</a:t>
            </a:r>
          </a:p>
        </p:txBody>
      </p:sp>
      <p:cxnSp>
        <p:nvCxnSpPr>
          <p:cNvPr id="20490" name="AutoShape 26"/>
          <p:cNvCxnSpPr>
            <a:cxnSpLocks noChangeShapeType="1"/>
          </p:cNvCxnSpPr>
          <p:nvPr/>
        </p:nvCxnSpPr>
        <p:spPr bwMode="auto">
          <a:xfrm rot="10800000" flipH="1" flipV="1">
            <a:off x="1676400" y="685800"/>
            <a:ext cx="1600200" cy="4821238"/>
          </a:xfrm>
          <a:prstGeom prst="bentConnector3">
            <a:avLst>
              <a:gd name="adj1" fmla="val -71630"/>
            </a:avLst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lg" len="med"/>
          </a:ln>
        </p:spPr>
      </p:cxnSp>
      <p:sp>
        <p:nvSpPr>
          <p:cNvPr id="20491" name="Line 27"/>
          <p:cNvSpPr>
            <a:spLocks noChangeShapeType="1"/>
          </p:cNvSpPr>
          <p:nvPr/>
        </p:nvSpPr>
        <p:spPr bwMode="auto">
          <a:xfrm>
            <a:off x="1371600" y="685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2" name="Line 28"/>
          <p:cNvSpPr>
            <a:spLocks noChangeShapeType="1"/>
          </p:cNvSpPr>
          <p:nvPr/>
        </p:nvSpPr>
        <p:spPr bwMode="auto">
          <a:xfrm>
            <a:off x="3214678" y="5500702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lg" len="lg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895600" y="3581400"/>
            <a:ext cx="381000" cy="0"/>
            <a:chOff x="2895600" y="3581400"/>
            <a:chExt cx="381000" cy="0"/>
          </a:xfrm>
        </p:grpSpPr>
        <p:sp>
          <p:nvSpPr>
            <p:cNvPr id="20508" name="Line 30"/>
            <p:cNvSpPr>
              <a:spLocks noChangeShapeType="1"/>
            </p:cNvSpPr>
            <p:nvPr/>
          </p:nvSpPr>
          <p:spPr bwMode="auto">
            <a:xfrm>
              <a:off x="5184" y="39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9" name="Line 31"/>
            <p:cNvSpPr>
              <a:spLocks noChangeShapeType="1"/>
            </p:cNvSpPr>
            <p:nvPr/>
          </p:nvSpPr>
          <p:spPr bwMode="auto">
            <a:xfrm>
              <a:off x="5184" y="39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 flipV="1">
            <a:off x="2857488" y="3571876"/>
            <a:ext cx="685800" cy="4093"/>
            <a:chOff x="5184" y="3936"/>
            <a:chExt cx="240" cy="4093"/>
          </a:xfrm>
        </p:grpSpPr>
        <p:sp>
          <p:nvSpPr>
            <p:cNvPr id="20506" name="Line 33"/>
            <p:cNvSpPr>
              <a:spLocks noChangeShapeType="1"/>
            </p:cNvSpPr>
            <p:nvPr/>
          </p:nvSpPr>
          <p:spPr bwMode="auto">
            <a:xfrm>
              <a:off x="5184" y="39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7" name="Line 34"/>
            <p:cNvSpPr>
              <a:spLocks noChangeShapeType="1"/>
            </p:cNvSpPr>
            <p:nvPr/>
          </p:nvSpPr>
          <p:spPr bwMode="auto">
            <a:xfrm>
              <a:off x="5184" y="8029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19400" y="1676400"/>
            <a:ext cx="457200" cy="76200"/>
            <a:chOff x="3000364" y="1714488"/>
            <a:chExt cx="457200" cy="76200"/>
          </a:xfrm>
        </p:grpSpPr>
        <p:sp>
          <p:nvSpPr>
            <p:cNvPr id="20504" name="Line 37"/>
            <p:cNvSpPr>
              <a:spLocks noChangeShapeType="1"/>
            </p:cNvSpPr>
            <p:nvPr/>
          </p:nvSpPr>
          <p:spPr bwMode="auto">
            <a:xfrm>
              <a:off x="5184" y="39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5" name="Line 38"/>
            <p:cNvSpPr>
              <a:spLocks noChangeShapeType="1"/>
            </p:cNvSpPr>
            <p:nvPr/>
          </p:nvSpPr>
          <p:spPr bwMode="auto">
            <a:xfrm>
              <a:off x="5184" y="39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295400" y="990600"/>
            <a:ext cx="381000" cy="0"/>
            <a:chOff x="5184" y="3936"/>
            <a:chExt cx="240" cy="0"/>
          </a:xfrm>
        </p:grpSpPr>
        <p:sp>
          <p:nvSpPr>
            <p:cNvPr id="20502" name="Line 40"/>
            <p:cNvSpPr>
              <a:spLocks noChangeShapeType="1"/>
            </p:cNvSpPr>
            <p:nvPr/>
          </p:nvSpPr>
          <p:spPr bwMode="auto">
            <a:xfrm>
              <a:off x="5184" y="39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3" name="Line 41"/>
            <p:cNvSpPr>
              <a:spLocks noChangeShapeType="1"/>
            </p:cNvSpPr>
            <p:nvPr/>
          </p:nvSpPr>
          <p:spPr bwMode="auto">
            <a:xfrm>
              <a:off x="5184" y="39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0497" name="AutoShape 42"/>
          <p:cNvCxnSpPr>
            <a:cxnSpLocks noChangeShapeType="1"/>
          </p:cNvCxnSpPr>
          <p:nvPr/>
        </p:nvCxnSpPr>
        <p:spPr bwMode="auto">
          <a:xfrm>
            <a:off x="1295400" y="981075"/>
            <a:ext cx="1490650" cy="661975"/>
          </a:xfrm>
          <a:prstGeom prst="bentConnector3">
            <a:avLst>
              <a:gd name="adj1" fmla="val -6712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500430" y="1142984"/>
            <a:ext cx="2143140" cy="107157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500430" y="2857496"/>
            <a:ext cx="2143140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3500430" y="4429132"/>
            <a:ext cx="2143140" cy="1428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1714480" y="428604"/>
            <a:ext cx="1439863" cy="7207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3714744" y="15001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 1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3714744" y="321468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 2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3643306" y="457200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Begriff</a:t>
            </a:r>
          </a:p>
          <a:p>
            <a:r>
              <a:rPr lang="de-DE" dirty="0" smtClean="0"/>
              <a:t>Objekt</a:t>
            </a:r>
          </a:p>
          <a:p>
            <a:r>
              <a:rPr lang="de-DE" dirty="0" smtClean="0"/>
              <a:t>Ereignis</a:t>
            </a:r>
          </a:p>
          <a:p>
            <a:r>
              <a:rPr lang="de-DE" dirty="0" smtClean="0"/>
              <a:t>Ort</a:t>
            </a:r>
            <a:endParaRPr lang="de-DE" dirty="0"/>
          </a:p>
        </p:txBody>
      </p:sp>
      <p:grpSp>
        <p:nvGrpSpPr>
          <p:cNvPr id="60" name="Group 29"/>
          <p:cNvGrpSpPr>
            <a:grpSpLocks/>
          </p:cNvGrpSpPr>
          <p:nvPr/>
        </p:nvGrpSpPr>
        <p:grpSpPr bwMode="auto">
          <a:xfrm>
            <a:off x="2928926" y="3571876"/>
            <a:ext cx="381000" cy="0"/>
            <a:chOff x="2928926" y="3571876"/>
            <a:chExt cx="381000" cy="0"/>
          </a:xfrm>
        </p:grpSpPr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5184" y="39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5184" y="39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" name="Line 34"/>
          <p:cNvSpPr>
            <a:spLocks noChangeShapeType="1"/>
          </p:cNvSpPr>
          <p:nvPr/>
        </p:nvSpPr>
        <p:spPr bwMode="auto">
          <a:xfrm flipV="1">
            <a:off x="2786050" y="1643050"/>
            <a:ext cx="4114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V="1">
            <a:off x="3071802" y="1643050"/>
            <a:ext cx="4114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1857356" y="5714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38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286000" y="2895600"/>
            <a:ext cx="4953000" cy="1541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115616" y="1844824"/>
            <a:ext cx="3455987" cy="898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0" y="16764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bekannt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08832" y="1862980"/>
            <a:ext cx="331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Bibliografische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Entitäten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FRBR (+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916238" y="2950456"/>
            <a:ext cx="3962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Bezeichnungen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und/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Identifikatoren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4572000" y="4724400"/>
            <a:ext cx="40386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de-DE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800600" y="4876800"/>
            <a:ext cx="3581400" cy="10402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Normierte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Sucheinstiege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706" name="AutoShape 9"/>
          <p:cNvCxnSpPr>
            <a:cxnSpLocks noChangeShapeType="1"/>
          </p:cNvCxnSpPr>
          <p:nvPr/>
        </p:nvCxnSpPr>
        <p:spPr bwMode="auto">
          <a:xfrm>
            <a:off x="4572000" y="2057400"/>
            <a:ext cx="2667000" cy="1327150"/>
          </a:xfrm>
          <a:prstGeom prst="bentConnector3">
            <a:avLst>
              <a:gd name="adj1" fmla="val 121606"/>
            </a:avLst>
          </a:prstGeom>
          <a:noFill/>
          <a:ln w="38100">
            <a:solidFill>
              <a:schemeClr val="tx1"/>
            </a:solidFill>
            <a:miter lim="800000"/>
            <a:headEnd type="arrow" w="lg" len="med"/>
            <a:tailEnd type="arrow" w="lg" len="med"/>
          </a:ln>
        </p:spPr>
      </p:cxnSp>
      <p:cxnSp>
        <p:nvCxnSpPr>
          <p:cNvPr id="29707" name="AutoShape 10"/>
          <p:cNvCxnSpPr>
            <a:cxnSpLocks noChangeShapeType="1"/>
          </p:cNvCxnSpPr>
          <p:nvPr/>
        </p:nvCxnSpPr>
        <p:spPr bwMode="auto">
          <a:xfrm rot="10800000" flipH="1" flipV="1">
            <a:off x="1908175" y="3644900"/>
            <a:ext cx="2286000" cy="1744663"/>
          </a:xfrm>
          <a:prstGeom prst="bentConnector3">
            <a:avLst>
              <a:gd name="adj1" fmla="val -10000"/>
            </a:avLst>
          </a:prstGeom>
          <a:noFill/>
          <a:ln w="38100">
            <a:solidFill>
              <a:schemeClr val="tx1"/>
            </a:solidFill>
            <a:miter lim="800000"/>
            <a:headEnd type="arrow" w="lg" len="med"/>
            <a:tailEnd type="arrow" w="lg" len="med"/>
          </a:ln>
        </p:spPr>
      </p:cxn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1735138" y="36449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979613" y="4941888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Grundlage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4724400" y="2057400"/>
            <a:ext cx="47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7353300" y="3390900"/>
            <a:ext cx="47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84213" y="692150"/>
            <a:ext cx="6934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 Requirements for Authority Data (FRAD)</a:t>
            </a:r>
          </a:p>
        </p:txBody>
      </p:sp>
      <p:sp>
        <p:nvSpPr>
          <p:cNvPr id="29714" name="Line 11"/>
          <p:cNvSpPr>
            <a:spLocks noChangeShapeType="1"/>
          </p:cNvSpPr>
          <p:nvPr/>
        </p:nvSpPr>
        <p:spPr bwMode="auto">
          <a:xfrm>
            <a:off x="4140200" y="53736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7235825" y="2565400"/>
            <a:ext cx="28892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6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5363"/>
            <a:ext cx="6911975" cy="777875"/>
          </a:xfrm>
          <a:noFill/>
        </p:spPr>
        <p:txBody>
          <a:bodyPr/>
          <a:lstStyle/>
          <a:p>
            <a:pPr algn="l"/>
            <a:r>
              <a:rPr lang="en-US" dirty="0"/>
              <a:t>Resource Description and Access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99592" y="256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Entstehung und Organisation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Aufbau des RDA-Regelwerkstexts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Terminologie der RDA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RDA Toolkit</a:t>
            </a:r>
            <a:endParaRPr lang="de-DE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486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Bildschirmpräsentation (4:3)</PresentationFormat>
  <Paragraphs>214</Paragraphs>
  <Slides>23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Schulungsunterlagen der AG RDA</vt:lpstr>
      <vt:lpstr>Grundlagen der RDA</vt:lpstr>
      <vt:lpstr>Grundlagen der RDA</vt:lpstr>
      <vt:lpstr>Functional Requirements for Bibliographic Records (FRBR)</vt:lpstr>
      <vt:lpstr>FRBR-Entitäten der Gruppe 1</vt:lpstr>
      <vt:lpstr>FRBR-Entitäten der Gruppe 2</vt:lpstr>
      <vt:lpstr>FRBR- Entitäten der Gruppe 3</vt:lpstr>
      <vt:lpstr>PowerPoint-Präsentation</vt:lpstr>
      <vt:lpstr>Resource Description and Access </vt:lpstr>
      <vt:lpstr>Entstehung und Organisation </vt:lpstr>
      <vt:lpstr>PowerPoint-Präsentation</vt:lpstr>
      <vt:lpstr>Aufbau des RDA-Regelwerkstexts</vt:lpstr>
      <vt:lpstr>PowerPoint-Präsentation</vt:lpstr>
      <vt:lpstr>ABSCHNITT 3: ERFASSEN DER MERKMALE von  PERSON, FAMILIE &amp; KÖRPERSCHAFT</vt:lpstr>
      <vt:lpstr>ABSCHNITT 4: ERFASSEN DER MERKMALE von  BEGRIFF, GEGENSTAND, EREIGNIS &amp; ORT</vt:lpstr>
      <vt:lpstr>Anhänge</vt:lpstr>
      <vt:lpstr>Vorschau: ab August 2014: Anwendungsrichtlinien für den deutschsprachigen Raum (D-A-CH)</vt:lpstr>
      <vt:lpstr>Anwendungsrichtlinien</vt:lpstr>
      <vt:lpstr>Terminologie der RDA</vt:lpstr>
      <vt:lpstr>Sucheinstiege</vt:lpstr>
      <vt:lpstr>Alternativen und Optionen </vt:lpstr>
      <vt:lpstr>Alternativen und Optionen</vt:lpstr>
      <vt:lpstr>Beispiele</vt:lpstr>
    </vt:vector>
  </TitlesOfParts>
  <Company>Deutsche Nationalbibliothek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Ingeborg Töpler</dc:creator>
  <cp:lastModifiedBy>Sabrina Waha</cp:lastModifiedBy>
  <cp:revision>111</cp:revision>
  <cp:lastPrinted>2014-05-02T10:37:42Z</cp:lastPrinted>
  <dcterms:created xsi:type="dcterms:W3CDTF">2014-02-18T07:01:40Z</dcterms:created>
  <dcterms:modified xsi:type="dcterms:W3CDTF">2014-05-15T09:12:12Z</dcterms:modified>
</cp:coreProperties>
</file>