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3" r:id="rId2"/>
    <p:sldId id="259" r:id="rId3"/>
    <p:sldId id="260"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5" r:id="rId24"/>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2E6E5FE-5573-4BE2-963C-AD1006B77AE8}" type="datetimeFigureOut">
              <a:rPr lang="de-DE" smtClean="0"/>
              <a:pPr/>
              <a:t>19.05.2014</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DBC7C7A-41B3-4951-ACA9-F7E703446CE8}" type="slidenum">
              <a:rPr lang="de-DE" smtClean="0"/>
              <a:pPr/>
              <a:t>‹Nr.›</a:t>
            </a:fld>
            <a:endParaRPr lang="de-DE"/>
          </a:p>
        </p:txBody>
      </p:sp>
    </p:spTree>
    <p:extLst>
      <p:ext uri="{BB962C8B-B14F-4D97-AF65-F5344CB8AC3E}">
        <p14:creationId xmlns:p14="http://schemas.microsoft.com/office/powerpoint/2010/main" val="727704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5EDB1F4-BB4F-44BD-AC26-B758B395BD23}" type="datetimeFigureOut">
              <a:rPr lang="de-DE" smtClean="0"/>
              <a:pPr/>
              <a:t>19.05.2014</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F9F8FF6-6F64-48B5-AF7B-675846B3447E}" type="slidenum">
              <a:rPr lang="de-DE" smtClean="0"/>
              <a:pPr/>
              <a:t>‹Nr.›</a:t>
            </a:fld>
            <a:endParaRPr lang="de-DE"/>
          </a:p>
        </p:txBody>
      </p:sp>
    </p:spTree>
    <p:extLst>
      <p:ext uri="{BB962C8B-B14F-4D97-AF65-F5344CB8AC3E}">
        <p14:creationId xmlns:p14="http://schemas.microsoft.com/office/powerpoint/2010/main" val="272020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Männliche/weibliche Namensform: möglichst eine geschlechtsneutrale Bezeichnung wählen: Funktioniert im Deutschen nur bei „Staatsoberhaupt“, alle anderen sind geschlechtsspezifisch</a:t>
            </a:r>
          </a:p>
          <a:p>
            <a:r>
              <a:rPr lang="de-DE" altLang="de-DE" dirty="0" smtClean="0"/>
              <a:t>Die Datensätze werden mit den entsprechenden Personendatensätzen verknüpft und im Körperschaftsdatensatz wird ein redaktioneller Hinweis eingefügt, dass für die Sacherschließung immer der Personensatz genutzt werden soll.</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12</a:t>
            </a:fld>
            <a:endParaRPr lang="de-DE"/>
          </a:p>
        </p:txBody>
      </p:sp>
    </p:spTree>
    <p:extLst>
      <p:ext uri="{BB962C8B-B14F-4D97-AF65-F5344CB8AC3E}">
        <p14:creationId xmlns:p14="http://schemas.microsoft.com/office/powerpoint/2010/main" val="1259438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Die Datensätze werden mit den entsprechenden Personendatensätzen verknüpft und im Körperschaftsdatensatz wird ein redaktioneller Hinweis eingefügt, dass für die Sacherschließung immer der Personensatz genutzt werden soll.</a:t>
            </a:r>
          </a:p>
          <a:p>
            <a:r>
              <a:rPr lang="de-DE" altLang="de-DE" dirty="0" smtClean="0"/>
              <a:t>Zwei</a:t>
            </a:r>
            <a:r>
              <a:rPr lang="de-DE" altLang="de-DE" baseline="0" dirty="0" smtClean="0"/>
              <a:t> </a:t>
            </a:r>
            <a:r>
              <a:rPr lang="de-DE" altLang="de-DE" dirty="0" smtClean="0"/>
              <a:t>Datensätze</a:t>
            </a:r>
            <a:r>
              <a:rPr lang="de-DE" altLang="de-DE" baseline="0" dirty="0" smtClean="0"/>
              <a:t> in </a:t>
            </a:r>
            <a:r>
              <a:rPr lang="de-DE" altLang="de-DE" dirty="0" err="1" smtClean="0"/>
              <a:t>LCAuth</a:t>
            </a:r>
            <a:r>
              <a:rPr lang="de-DE" altLang="de-DE" dirty="0" smtClean="0"/>
              <a:t>: </a:t>
            </a:r>
            <a:r>
              <a:rPr lang="en-US" dirty="0" smtClean="0"/>
              <a:t>Earlier Heading:  Germany (West). Federal Chancellor (1982-1990 : Kohl) und </a:t>
            </a:r>
            <a:r>
              <a:rPr lang="de-DE" dirty="0" smtClean="0"/>
              <a:t>Germany. </a:t>
            </a:r>
            <a:r>
              <a:rPr lang="de-DE" dirty="0" err="1" smtClean="0"/>
              <a:t>Chancellor</a:t>
            </a:r>
            <a:r>
              <a:rPr lang="de-DE" dirty="0" smtClean="0"/>
              <a:t> (1990–1998 : Kohl)</a:t>
            </a:r>
            <a:endParaRPr lang="en-US"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13</a:t>
            </a:fld>
            <a:endParaRPr lang="de-DE"/>
          </a:p>
        </p:txBody>
      </p:sp>
    </p:spTree>
    <p:extLst>
      <p:ext uri="{BB962C8B-B14F-4D97-AF65-F5344CB8AC3E}">
        <p14:creationId xmlns:p14="http://schemas.microsoft.com/office/powerpoint/2010/main" val="2887175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Regierungen gehören zu 11.2.2.14.7, z. B. Deutschland. Bundesregierung. </a:t>
            </a:r>
          </a:p>
          <a:p>
            <a:endParaRPr lang="de-DE" altLang="de-DE" dirty="0" smtClean="0"/>
          </a:p>
          <a:p>
            <a:r>
              <a:rPr lang="de-DE" altLang="de-DE" dirty="0" smtClean="0"/>
              <a:t>In den Beispielen in der  deutschen Übersetzung</a:t>
            </a:r>
            <a:r>
              <a:rPr lang="de-DE" altLang="de-DE" baseline="0" dirty="0" smtClean="0"/>
              <a:t> </a:t>
            </a:r>
            <a:r>
              <a:rPr lang="de-DE" altLang="de-DE" dirty="0" smtClean="0"/>
              <a:t>müssen nach RDA die übergeordneten </a:t>
            </a:r>
            <a:r>
              <a:rPr lang="de-DE" altLang="de-DE" dirty="0" err="1" smtClean="0"/>
              <a:t>Körp</a:t>
            </a:r>
            <a:r>
              <a:rPr lang="de-DE" altLang="de-DE" dirty="0" smtClean="0"/>
              <a:t>. deutsch </a:t>
            </a:r>
          </a:p>
          <a:p>
            <a:r>
              <a:rPr lang="de-DE" altLang="de-DE" dirty="0" smtClean="0"/>
              <a:t>angesetzt werden (in der Aktualisierung im August?)</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14</a:t>
            </a:fld>
            <a:endParaRPr lang="de-DE"/>
          </a:p>
        </p:txBody>
      </p:sp>
    </p:spTree>
    <p:extLst>
      <p:ext uri="{BB962C8B-B14F-4D97-AF65-F5344CB8AC3E}">
        <p14:creationId xmlns:p14="http://schemas.microsoft.com/office/powerpoint/2010/main" val="2859112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de-DE" dirty="0" smtClean="0"/>
              <a:t>Das Beispiel ist im deutschen Toolkit</a:t>
            </a:r>
            <a:r>
              <a:rPr lang="de-DE" altLang="de-DE" baseline="0" dirty="0" smtClean="0"/>
              <a:t> falsch angegeben.</a:t>
            </a:r>
          </a:p>
          <a:p>
            <a:pPr marL="0" marR="0" indent="0" algn="l" defTabSz="914400" rtl="0" eaLnBrk="1" fontAlgn="auto" latinLnBrk="0" hangingPunct="1">
              <a:lnSpc>
                <a:spcPct val="100000"/>
              </a:lnSpc>
              <a:spcBef>
                <a:spcPts val="0"/>
              </a:spcBef>
              <a:spcAft>
                <a:spcPts val="0"/>
              </a:spcAft>
              <a:buClrTx/>
              <a:buSzTx/>
              <a:buFontTx/>
              <a:buNone/>
              <a:tabLst/>
              <a:defRPr/>
            </a:pPr>
            <a:r>
              <a:rPr lang="de-DE" altLang="de-DE" dirty="0" smtClean="0"/>
              <a:t>Die Datensätze werden mit den entsprechenden Personendatensätzen verknüpft und im Körperschaftsdatensatz wird ein redaktioneller Hinweis eingefügt, dass für die Sacherschließung immer der Personensatz genutzt werden soll.</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15</a:t>
            </a:fld>
            <a:endParaRPr lang="de-DE"/>
          </a:p>
        </p:txBody>
      </p:sp>
    </p:spTree>
    <p:extLst>
      <p:ext uri="{BB962C8B-B14F-4D97-AF65-F5344CB8AC3E}">
        <p14:creationId xmlns:p14="http://schemas.microsoft.com/office/powerpoint/2010/main" val="2552833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Die Datensätze werden mit den entsprechenden Personendatensätzen verknüpft und im Körperschaftsdatensatz wird ein redaktioneller Hinweis eingefügt, dass für die Sacherschließung immer der Personensatz genutzt werden soll.</a:t>
            </a:r>
          </a:p>
          <a:p>
            <a:endParaRPr lang="de-DE" altLang="de-DE" dirty="0" smtClean="0"/>
          </a:p>
          <a:p>
            <a:r>
              <a:rPr lang="de-DE" altLang="de-DE" dirty="0" smtClean="0"/>
              <a:t>Das Beispiel des deutschen Toolkits entspricht nicht der GND-Ansetzung. Im deutschen Toolkit steht z. Zt.: Deutschland (Von Alliierten besetztes Territorium, 1945 -1955</a:t>
            </a:r>
            <a:r>
              <a:rPr lang="de-DE" altLang="de-DE" baseline="0" dirty="0" smtClean="0"/>
              <a:t> : U. S. Zone)</a:t>
            </a:r>
            <a:endParaRPr lang="de-DE" altLang="de-DE" dirty="0" smtClean="0"/>
          </a:p>
          <a:p>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16</a:t>
            </a:fld>
            <a:endParaRPr lang="de-DE"/>
          </a:p>
        </p:txBody>
      </p:sp>
    </p:spTree>
    <p:extLst>
      <p:ext uri="{BB962C8B-B14F-4D97-AF65-F5344CB8AC3E}">
        <p14:creationId xmlns:p14="http://schemas.microsoft.com/office/powerpoint/2010/main" val="2026026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Die Datensätze werden mit den entsprechenden Personendatensätzen verknüpft und im Körperschaftsdatensatz wird ein redaktioneller Hinweis eingefügt, dass für die Sacherschließung immer der Personensatz genutzt werden soll.</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17</a:t>
            </a:fld>
            <a:endParaRPr lang="de-DE"/>
          </a:p>
        </p:txBody>
      </p:sp>
    </p:spTree>
    <p:extLst>
      <p:ext uri="{BB962C8B-B14F-4D97-AF65-F5344CB8AC3E}">
        <p14:creationId xmlns:p14="http://schemas.microsoft.com/office/powerpoint/2010/main" val="1925021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Zu den gesetzgebenden Körperschaften gehören in Deutschland der Bundestag und die Landesparlamente, nicht die Räte und Magistrate der Städte und Gemeinden.</a:t>
            </a:r>
          </a:p>
          <a:p>
            <a:r>
              <a:rPr lang="de-DE" altLang="de-DE" dirty="0" smtClean="0"/>
              <a:t>Sonderregel für United States </a:t>
            </a:r>
            <a:r>
              <a:rPr lang="de-DE" altLang="de-DE" dirty="0" err="1" smtClean="0"/>
              <a:t>Congress</a:t>
            </a:r>
            <a:r>
              <a:rPr lang="de-DE" altLang="de-DE" dirty="0" smtClean="0"/>
              <a:t> Unterausschüsse und aufeinander folgende gesetzgebende Gewalten</a:t>
            </a:r>
          </a:p>
          <a:p>
            <a:endParaRPr lang="de-DE" altLang="de-DE" dirty="0" smtClean="0"/>
          </a:p>
          <a:p>
            <a:r>
              <a:rPr lang="de-DE" altLang="de-DE" b="1" dirty="0" smtClean="0"/>
              <a:t>Die dreistufige Ansetzung weicht von RAK-WB ab, wo Zwischenstufen übergangen werden.</a:t>
            </a:r>
          </a:p>
          <a:p>
            <a:r>
              <a:rPr lang="de-DE" altLang="de-DE" b="0" dirty="0" err="1" smtClean="0"/>
              <a:t>Aleph</a:t>
            </a:r>
            <a:r>
              <a:rPr lang="de-DE" altLang="de-DE" b="0" dirty="0" smtClean="0"/>
              <a:t>:</a:t>
            </a:r>
          </a:p>
          <a:p>
            <a:r>
              <a:rPr lang="de-DE" altLang="de-DE" b="0" dirty="0" smtClean="0"/>
              <a:t>110 $k Hessen $b Hessischer Landtag</a:t>
            </a:r>
          </a:p>
          <a:p>
            <a:r>
              <a:rPr lang="de-DE" altLang="de-DE" b="0" dirty="0" smtClean="0"/>
              <a:t>110 $k Schweiz $b Bundesversammlung $b Nationalrat</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18</a:t>
            </a:fld>
            <a:endParaRPr lang="de-DE"/>
          </a:p>
        </p:txBody>
      </p:sp>
    </p:spTree>
    <p:extLst>
      <p:ext uri="{BB962C8B-B14F-4D97-AF65-F5344CB8AC3E}">
        <p14:creationId xmlns:p14="http://schemas.microsoft.com/office/powerpoint/2010/main" val="199667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Da nur ein Beispiel für den United States </a:t>
            </a:r>
            <a:r>
              <a:rPr lang="de-DE" altLang="de-DE" dirty="0" err="1" smtClean="0"/>
              <a:t>Congress</a:t>
            </a:r>
            <a:r>
              <a:rPr lang="de-DE" altLang="de-DE" dirty="0" smtClean="0"/>
              <a:t> angegeben ist und in den </a:t>
            </a:r>
            <a:r>
              <a:rPr lang="de-DE" altLang="de-DE" dirty="0" err="1" smtClean="0"/>
              <a:t>LCAuth</a:t>
            </a:r>
            <a:r>
              <a:rPr lang="de-DE" altLang="de-DE" dirty="0" smtClean="0"/>
              <a:t> die Legislaturperioden anderer Parlamente nicht unterschieden sind, ist es fraglich, wie weit diese Regel allgemeingültig ist.</a:t>
            </a:r>
          </a:p>
          <a:p>
            <a:r>
              <a:rPr lang="de-DE" altLang="de-DE" dirty="0" smtClean="0"/>
              <a:t>Für den United States </a:t>
            </a:r>
            <a:r>
              <a:rPr lang="de-DE" altLang="de-DE" dirty="0" err="1" smtClean="0"/>
              <a:t>Congress</a:t>
            </a:r>
            <a:r>
              <a:rPr lang="de-DE" altLang="de-DE" dirty="0" smtClean="0"/>
              <a:t> sind auch Sessions angegeben</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19</a:t>
            </a:fld>
            <a:endParaRPr lang="de-DE"/>
          </a:p>
        </p:txBody>
      </p:sp>
    </p:spTree>
    <p:extLst>
      <p:ext uri="{BB962C8B-B14F-4D97-AF65-F5344CB8AC3E}">
        <p14:creationId xmlns:p14="http://schemas.microsoft.com/office/powerpoint/2010/main" val="424801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de-DE" dirty="0" smtClean="0"/>
              <a:t>Das</a:t>
            </a:r>
            <a:r>
              <a:rPr lang="de-DE" altLang="de-DE" baseline="0" dirty="0" smtClean="0"/>
              <a:t> Beispiel des deutschen Toolkits entspricht nicht der GND-Ansetzung. Im deutschen Toolkit steht z. Zt.: Deutschland</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20</a:t>
            </a:fld>
            <a:endParaRPr lang="de-DE"/>
          </a:p>
        </p:txBody>
      </p:sp>
    </p:spTree>
    <p:extLst>
      <p:ext uri="{BB962C8B-B14F-4D97-AF65-F5344CB8AC3E}">
        <p14:creationId xmlns:p14="http://schemas.microsoft.com/office/powerpoint/2010/main" val="1329556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Bundesgerichte in Deutschland sind dem Staat untergeordnet.</a:t>
            </a:r>
          </a:p>
          <a:p>
            <a:r>
              <a:rPr lang="de-DE" altLang="de-DE" dirty="0" smtClean="0"/>
              <a:t>Dies ist eine Änderung für die Erfassung in der Sacherschließung. Nach RSWK wurden Gerichte ortsgebunden erfasst.</a:t>
            </a:r>
          </a:p>
          <a:p>
            <a:r>
              <a:rPr lang="de-DE" altLang="de-DE" dirty="0" err="1" smtClean="0"/>
              <a:t>Aleph</a:t>
            </a:r>
            <a:r>
              <a:rPr lang="de-DE" altLang="de-DE" dirty="0" smtClean="0"/>
              <a:t>:</a:t>
            </a:r>
          </a:p>
          <a:p>
            <a:r>
              <a:rPr lang="de-DE" altLang="de-DE" dirty="0" smtClean="0"/>
              <a:t>110 $k Kanada $b Supreme Court</a:t>
            </a:r>
          </a:p>
          <a:p>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21</a:t>
            </a:fld>
            <a:endParaRPr lang="de-DE"/>
          </a:p>
        </p:txBody>
      </p:sp>
    </p:spTree>
    <p:extLst>
      <p:ext uri="{BB962C8B-B14F-4D97-AF65-F5344CB8AC3E}">
        <p14:creationId xmlns:p14="http://schemas.microsoft.com/office/powerpoint/2010/main" val="306401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de-DE" dirty="0" smtClean="0"/>
              <a:t>Erhebliche Auswirkungen bei der Urheberschaft von anonymen Werken. Wird erst mit dem Vollumstieg 2015 greifen. Dann müssen die abweichenden Namensformen mit dem Zusatz „</a:t>
            </a:r>
            <a:r>
              <a:rPr lang="de-DE" altLang="de-DE" dirty="0" err="1" smtClean="0"/>
              <a:t>spio</a:t>
            </a:r>
            <a:r>
              <a:rPr lang="de-DE" altLang="de-DE" dirty="0" smtClean="0"/>
              <a:t>“ gelöscht werden und die Spitzenorgane eigene Datensätze erhalten – nur bei Wiederaufgreifen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altLang="de-DE" dirty="0" smtClean="0"/>
          </a:p>
          <a:p>
            <a:pPr marL="0" indent="0">
              <a:lnSpc>
                <a:spcPts val="1000"/>
              </a:lnSpc>
              <a:spcBef>
                <a:spcPct val="70000"/>
              </a:spcBef>
              <a:buNone/>
              <a:defRPr/>
            </a:pPr>
            <a:r>
              <a:rPr lang="de-DE" altLang="de-DE" sz="1200" dirty="0" err="1" smtClean="0"/>
              <a:t>Aleph</a:t>
            </a:r>
            <a:r>
              <a:rPr lang="de-DE" altLang="de-DE" sz="1200" dirty="0" smtClean="0"/>
              <a:t>:</a:t>
            </a:r>
          </a:p>
          <a:p>
            <a:pPr marL="0" indent="0">
              <a:lnSpc>
                <a:spcPts val="1000"/>
              </a:lnSpc>
              <a:spcBef>
                <a:spcPct val="70000"/>
              </a:spcBef>
              <a:buNone/>
              <a:defRPr/>
            </a:pPr>
            <a:r>
              <a:rPr lang="de-DE" altLang="de-DE" sz="1200" dirty="0" smtClean="0"/>
              <a:t>110 $k Seattle Art Museum $b Public Relations Office</a:t>
            </a:r>
          </a:p>
          <a:p>
            <a:pPr marL="0" marR="0" indent="0" algn="l" defTabSz="914400" rtl="0" eaLnBrk="1" fontAlgn="auto" latinLnBrk="0" hangingPunct="1">
              <a:lnSpc>
                <a:spcPct val="100000"/>
              </a:lnSpc>
              <a:spcBef>
                <a:spcPts val="0"/>
              </a:spcBef>
              <a:spcAft>
                <a:spcPts val="0"/>
              </a:spcAft>
              <a:buClrTx/>
              <a:buSzTx/>
              <a:buFontTx/>
              <a:buNone/>
              <a:tabLst/>
              <a:defRPr/>
            </a:pPr>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a:t>
            </a:fld>
            <a:endParaRPr lang="de-DE"/>
          </a:p>
        </p:txBody>
      </p:sp>
    </p:spTree>
    <p:extLst>
      <p:ext uri="{BB962C8B-B14F-4D97-AF65-F5344CB8AC3E}">
        <p14:creationId xmlns:p14="http://schemas.microsoft.com/office/powerpoint/2010/main" val="2435690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de-DE" dirty="0" smtClean="0"/>
              <a:t>In Deutschland gibt es keine Militärgerichtsbarkeit.</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22</a:t>
            </a:fld>
            <a:endParaRPr lang="de-DE"/>
          </a:p>
        </p:txBody>
      </p:sp>
    </p:spTree>
    <p:extLst>
      <p:ext uri="{BB962C8B-B14F-4D97-AF65-F5344CB8AC3E}">
        <p14:creationId xmlns:p14="http://schemas.microsoft.com/office/powerpoint/2010/main" val="22792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In 11.2.2.14.7 – 14.18 werden besondere Typen behandelt; z.B. Ministerien in 11.2.2.14.7</a:t>
            </a:r>
          </a:p>
          <a:p>
            <a:r>
              <a:rPr lang="de-DE" altLang="de-DE" dirty="0" smtClean="0"/>
              <a:t>Der Zweifelsfall: betrifft die „Nichtorgane“ in RAK-WB, z.B. </a:t>
            </a:r>
            <a:r>
              <a:rPr lang="de-DE" altLang="de-DE" dirty="0" err="1" smtClean="0"/>
              <a:t>Musees</a:t>
            </a:r>
            <a:r>
              <a:rPr lang="de-DE" altLang="de-DE" dirty="0" smtClean="0"/>
              <a:t> de </a:t>
            </a:r>
            <a:r>
              <a:rPr lang="de-DE" altLang="de-DE" dirty="0" err="1" smtClean="0"/>
              <a:t>l‘Etat</a:t>
            </a:r>
            <a:r>
              <a:rPr lang="de-DE" altLang="de-DE" dirty="0" smtClean="0"/>
              <a:t> (Luxemburg)</a:t>
            </a:r>
          </a:p>
          <a:p>
            <a:endParaRPr lang="de-DE" alt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altLang="de-DE" sz="1200" dirty="0" err="1" smtClean="0"/>
              <a:t>Aleph</a:t>
            </a:r>
            <a:r>
              <a:rPr lang="de-DE" altLang="de-DE" sz="1200" dirty="0" smtClean="0"/>
              <a:t>: 110 $k Kanada $b Department </a:t>
            </a:r>
            <a:r>
              <a:rPr lang="de-DE" altLang="de-DE" sz="1200" dirty="0" err="1" smtClean="0"/>
              <a:t>of</a:t>
            </a:r>
            <a:r>
              <a:rPr lang="de-DE" altLang="de-DE" sz="1200" dirty="0" smtClean="0"/>
              <a:t> Consumer </a:t>
            </a:r>
            <a:r>
              <a:rPr lang="de-DE" altLang="de-DE" sz="1200" dirty="0" err="1" smtClean="0"/>
              <a:t>and</a:t>
            </a:r>
            <a:r>
              <a:rPr lang="de-DE" altLang="de-DE" sz="1200" dirty="0" smtClean="0"/>
              <a:t> Corporate </a:t>
            </a:r>
            <a:r>
              <a:rPr lang="de-DE" altLang="de-DE" sz="1200" dirty="0" err="1" smtClean="0"/>
              <a:t>Affairs</a:t>
            </a:r>
            <a:endParaRPr lang="de-DE" altLang="de-DE" sz="1200" dirty="0" smtClean="0"/>
          </a:p>
          <a:p>
            <a:endParaRPr lang="de-DE" altLang="de-DE" dirty="0" smtClean="0"/>
          </a:p>
          <a:p>
            <a:endParaRPr lang="de-DE" altLang="de-DE" dirty="0" smtClean="0"/>
          </a:p>
          <a:p>
            <a:endParaRPr lang="de-DE" altLang="de-DE" dirty="0" smtClean="0"/>
          </a:p>
          <a:p>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a:t>
            </a:fld>
            <a:endParaRPr lang="de-DE"/>
          </a:p>
        </p:txBody>
      </p:sp>
    </p:spTree>
    <p:extLst>
      <p:ext uri="{BB962C8B-B14F-4D97-AF65-F5344CB8AC3E}">
        <p14:creationId xmlns:p14="http://schemas.microsoft.com/office/powerpoint/2010/main" val="791796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smtClean="0"/>
              <a:t>Unterschied zu GND-ÜR: Organe von Gebietskörperschaften werden nach GND unselbständig erfasst, nach RDA nicht unbedingt.</a:t>
            </a:r>
          </a:p>
          <a:p>
            <a:endParaRPr lang="de-DE" altLang="de-DE" dirty="0" smtClean="0"/>
          </a:p>
          <a:p>
            <a:r>
              <a:rPr lang="de-DE" altLang="de-DE" dirty="0" smtClean="0"/>
              <a:t>Bei Organen, die unter RDA 11.2.2.14.2  fallen, wird </a:t>
            </a:r>
            <a:r>
              <a:rPr lang="de-DE" altLang="de-DE" b="1" dirty="0" smtClean="0"/>
              <a:t>bei (in jeglicher Form)</a:t>
            </a:r>
            <a:r>
              <a:rPr lang="de-DE" altLang="de-DE" b="1" baseline="0" dirty="0" smtClean="0"/>
              <a:t> enthaltenen Namen der Überordnung selbstständig angesetzt</a:t>
            </a:r>
            <a:r>
              <a:rPr lang="de-DE" altLang="de-DE" baseline="0" dirty="0" smtClean="0"/>
              <a:t>.</a:t>
            </a:r>
          </a:p>
          <a:p>
            <a:endParaRPr lang="de-DE" altLang="de-DE" dirty="0" smtClean="0"/>
          </a:p>
          <a:p>
            <a:r>
              <a:rPr lang="de-DE" altLang="de-DE" dirty="0" smtClean="0"/>
              <a:t>U.S. </a:t>
            </a:r>
            <a:r>
              <a:rPr lang="de-DE" altLang="de-DE" dirty="0" err="1" smtClean="0"/>
              <a:t>Census</a:t>
            </a:r>
            <a:r>
              <a:rPr lang="de-DE" altLang="de-DE" dirty="0" smtClean="0"/>
              <a:t> Bureau (Erklärung: Hier ist der Name der übergeordneten Körperschaft schon in Abkürzungsform enthalten) </a:t>
            </a:r>
          </a:p>
          <a:p>
            <a:endParaRPr lang="de-DE" altLang="de-DE" dirty="0" smtClean="0"/>
          </a:p>
          <a:p>
            <a:r>
              <a:rPr lang="de-DE" altLang="de-DE" dirty="0" smtClean="0"/>
              <a:t>Bsp. mit adjektivischer Form: Hessisches Statistisches Landesamt. Hier gilt der Name der Regierung schon als enthalten und muss nicht ergänzt werden;</a:t>
            </a:r>
            <a:r>
              <a:rPr lang="de-DE" altLang="de-DE" baseline="0" dirty="0" smtClean="0"/>
              <a:t> daher selbstständige Ansetzung</a:t>
            </a:r>
          </a:p>
          <a:p>
            <a:r>
              <a:rPr lang="de-DE" altLang="de-DE" baseline="0" dirty="0" err="1" smtClean="0"/>
              <a:t>Aleph</a:t>
            </a:r>
            <a:r>
              <a:rPr lang="de-DE" altLang="de-DE" baseline="0" dirty="0" smtClean="0"/>
              <a:t>: </a:t>
            </a:r>
          </a:p>
          <a:p>
            <a:r>
              <a:rPr lang="de-DE" altLang="de-DE" baseline="0" dirty="0" smtClean="0"/>
              <a:t>110 $k Vanuatu $b </a:t>
            </a:r>
            <a:r>
              <a:rPr lang="de-DE" altLang="de-DE" baseline="0" dirty="0" err="1" smtClean="0"/>
              <a:t>Ministry</a:t>
            </a:r>
            <a:r>
              <a:rPr lang="de-DE" altLang="de-DE" baseline="0" dirty="0" smtClean="0"/>
              <a:t> </a:t>
            </a:r>
            <a:r>
              <a:rPr lang="de-DE" altLang="de-DE" baseline="0" dirty="0" err="1" smtClean="0"/>
              <a:t>of</a:t>
            </a:r>
            <a:r>
              <a:rPr lang="de-DE" altLang="de-DE" baseline="0" dirty="0" smtClean="0"/>
              <a:t> Internal </a:t>
            </a:r>
            <a:r>
              <a:rPr lang="de-DE" altLang="de-DE" baseline="0" dirty="0" err="1" smtClean="0"/>
              <a:t>Affairs</a:t>
            </a:r>
            <a:r>
              <a:rPr lang="de-DE" altLang="de-DE" baseline="0" dirty="0" smtClean="0"/>
              <a:t> </a:t>
            </a:r>
            <a:r>
              <a:rPr lang="de-DE" altLang="de-DE" baseline="0" dirty="0" err="1" smtClean="0"/>
              <a:t>and</a:t>
            </a:r>
            <a:r>
              <a:rPr lang="de-DE" altLang="de-DE" baseline="0" dirty="0" smtClean="0"/>
              <a:t> </a:t>
            </a:r>
            <a:r>
              <a:rPr lang="de-DE" altLang="de-DE" baseline="0" dirty="0" err="1" smtClean="0"/>
              <a:t>Social</a:t>
            </a:r>
            <a:r>
              <a:rPr lang="de-DE" altLang="de-DE" baseline="0" dirty="0" smtClean="0"/>
              <a:t> Services</a:t>
            </a:r>
          </a:p>
          <a:p>
            <a:endParaRPr lang="de-DE" altLang="de-DE" baseline="0" dirty="0" smtClean="0"/>
          </a:p>
          <a:p>
            <a:r>
              <a:rPr lang="de-DE" altLang="de-DE" baseline="0" dirty="0" smtClean="0"/>
              <a:t>110 $k Wien $b Statistisches Amt</a:t>
            </a:r>
          </a:p>
          <a:p>
            <a:endParaRPr lang="de-DE" altLang="de-DE" baseline="0" dirty="0" smtClean="0"/>
          </a:p>
          <a:p>
            <a:endParaRPr lang="de-DE" altLang="de-DE" baseline="0" dirty="0" smtClean="0"/>
          </a:p>
          <a:p>
            <a:endParaRPr lang="de-DE" altLang="de-DE" baseline="0" dirty="0" smtClean="0"/>
          </a:p>
          <a:p>
            <a:endParaRPr lang="de-DE" altLang="de-DE" dirty="0" smtClean="0"/>
          </a:p>
          <a:p>
            <a:endParaRPr lang="de-DE" altLang="de-DE" dirty="0" smtClean="0"/>
          </a:p>
          <a:p>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a:t>
            </a:fld>
            <a:endParaRPr lang="de-DE"/>
          </a:p>
        </p:txBody>
      </p:sp>
    </p:spTree>
    <p:extLst>
      <p:ext uri="{BB962C8B-B14F-4D97-AF65-F5344CB8AC3E}">
        <p14:creationId xmlns:p14="http://schemas.microsoft.com/office/powerpoint/2010/main" val="1284338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de-DE" dirty="0" err="1" smtClean="0"/>
              <a:t>Principal</a:t>
            </a:r>
            <a:r>
              <a:rPr lang="de-DE" altLang="de-DE" dirty="0" smtClean="0"/>
              <a:t> Service = Waffengattung, Teilstreitkräfte</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a:t>
            </a:fld>
            <a:endParaRPr lang="de-DE"/>
          </a:p>
        </p:txBody>
      </p:sp>
    </p:spTree>
    <p:extLst>
      <p:ext uri="{BB962C8B-B14F-4D97-AF65-F5344CB8AC3E}">
        <p14:creationId xmlns:p14="http://schemas.microsoft.com/office/powerpoint/2010/main" val="352299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ts val="1000"/>
              </a:lnSpc>
              <a:spcBef>
                <a:spcPct val="70000"/>
              </a:spcBef>
              <a:buNone/>
              <a:defRPr/>
            </a:pPr>
            <a:r>
              <a:rPr lang="de-DE" altLang="de-DE" sz="1200" dirty="0" err="1" smtClean="0"/>
              <a:t>Aleph</a:t>
            </a:r>
            <a:r>
              <a:rPr lang="de-DE" altLang="de-DE" sz="1200" dirty="0" smtClean="0"/>
              <a:t>:</a:t>
            </a:r>
          </a:p>
          <a:p>
            <a:pPr marL="0" indent="0">
              <a:lnSpc>
                <a:spcPts val="1000"/>
              </a:lnSpc>
              <a:spcBef>
                <a:spcPct val="70000"/>
              </a:spcBef>
              <a:buNone/>
              <a:defRPr/>
            </a:pPr>
            <a:r>
              <a:rPr lang="de-DE" altLang="de-DE" sz="1200" dirty="0" smtClean="0"/>
              <a:t>110 $k USA $b </a:t>
            </a:r>
            <a:r>
              <a:rPr lang="de-DE" altLang="de-DE" sz="1200" dirty="0" err="1" smtClean="0"/>
              <a:t>Army</a:t>
            </a:r>
            <a:r>
              <a:rPr lang="de-DE" altLang="de-DE" sz="1200" dirty="0" smtClean="0"/>
              <a:t> $b </a:t>
            </a:r>
            <a:r>
              <a:rPr lang="de-DE" altLang="de-DE" sz="1200" dirty="0" err="1" smtClean="0"/>
              <a:t>Infantry</a:t>
            </a:r>
            <a:r>
              <a:rPr lang="de-DE" altLang="de-DE" sz="1200" dirty="0" smtClean="0"/>
              <a:t> Division $n 27.</a:t>
            </a:r>
            <a:endParaRPr lang="de-DE" altLang="de-DE" dirty="0" smtClean="0"/>
          </a:p>
          <a:p>
            <a:endParaRPr lang="en-US" altLang="de-DE"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7</a:t>
            </a:fld>
            <a:endParaRPr lang="de-DE"/>
          </a:p>
        </p:txBody>
      </p:sp>
    </p:spTree>
    <p:extLst>
      <p:ext uri="{BB962C8B-B14F-4D97-AF65-F5344CB8AC3E}">
        <p14:creationId xmlns:p14="http://schemas.microsoft.com/office/powerpoint/2010/main" val="278068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a:t>
            </a:r>
            <a:r>
              <a:rPr lang="de-DE" baseline="0" dirty="0" smtClean="0"/>
              <a:t> deutschen Toolkit ist das Beispiel falsch angegeben. Zur Angabe der Gebietskörperschaft vgl. </a:t>
            </a:r>
            <a:r>
              <a:rPr lang="de-DE" baseline="0" dirty="0" err="1" smtClean="0"/>
              <a:t>Geografika</a:t>
            </a:r>
            <a:r>
              <a:rPr lang="de-DE" baseline="0" dirty="0" smtClean="0"/>
              <a:t>-Teil  </a:t>
            </a:r>
          </a:p>
          <a:p>
            <a:pPr marL="0" indent="0">
              <a:spcBef>
                <a:spcPct val="70000"/>
              </a:spcBef>
              <a:buNone/>
              <a:defRPr/>
            </a:pPr>
            <a:r>
              <a:rPr lang="de-DE" altLang="de-DE" sz="1200" dirty="0" err="1" smtClean="0"/>
              <a:t>Aleph</a:t>
            </a:r>
            <a:r>
              <a:rPr lang="de-DE" altLang="de-DE" sz="1200" dirty="0" smtClean="0"/>
              <a:t>:</a:t>
            </a:r>
          </a:p>
          <a:p>
            <a:pPr marL="0" indent="0">
              <a:spcBef>
                <a:spcPct val="70000"/>
              </a:spcBef>
              <a:buNone/>
              <a:defRPr/>
            </a:pPr>
            <a:r>
              <a:rPr lang="de-DE" altLang="de-DE" sz="1200" dirty="0" smtClean="0"/>
              <a:t>110 $k Staat New York $b National </a:t>
            </a:r>
            <a:r>
              <a:rPr lang="de-DE" altLang="de-DE" sz="1200" dirty="0" err="1" smtClean="0"/>
              <a:t>Guard</a:t>
            </a:r>
            <a:endParaRPr lang="de-DE" altLang="de-DE" sz="1200" dirty="0" smtClean="0"/>
          </a:p>
          <a:p>
            <a:pPr marL="0" indent="0">
              <a:spcBef>
                <a:spcPct val="70000"/>
              </a:spcBef>
              <a:buNone/>
              <a:defRPr/>
            </a:pPr>
            <a:r>
              <a:rPr lang="de-DE" altLang="de-DE" sz="1200" dirty="0" smtClean="0"/>
              <a:t>110 $k Staat New York $b </a:t>
            </a:r>
            <a:r>
              <a:rPr lang="de-DE" altLang="de-DE" sz="1200" dirty="0" err="1" smtClean="0"/>
              <a:t>Militia</a:t>
            </a:r>
            <a:r>
              <a:rPr lang="de-DE" altLang="de-DE" sz="1200" dirty="0" smtClean="0"/>
              <a:t> $b Regiment $n 71.</a:t>
            </a:r>
          </a:p>
          <a:p>
            <a:endParaRPr lang="de-DE" baseline="0"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8</a:t>
            </a:fld>
            <a:endParaRPr lang="de-DE"/>
          </a:p>
        </p:txBody>
      </p:sp>
    </p:spTree>
    <p:extLst>
      <p:ext uri="{BB962C8B-B14F-4D97-AF65-F5344CB8AC3E}">
        <p14:creationId xmlns:p14="http://schemas.microsoft.com/office/powerpoint/2010/main" val="179636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10000"/>
              </a:lnSpc>
              <a:spcBef>
                <a:spcPts val="0"/>
              </a:spcBef>
              <a:buNone/>
              <a:defRPr/>
            </a:pPr>
            <a:r>
              <a:rPr lang="de-DE" altLang="de-DE" sz="1200" dirty="0" err="1" smtClean="0"/>
              <a:t>Aleph</a:t>
            </a:r>
            <a:r>
              <a:rPr lang="de-DE" altLang="de-DE" sz="1200" dirty="0" smtClean="0"/>
              <a:t>:</a:t>
            </a:r>
          </a:p>
          <a:p>
            <a:pPr marL="0" indent="0">
              <a:lnSpc>
                <a:spcPct val="110000"/>
              </a:lnSpc>
              <a:spcBef>
                <a:spcPts val="0"/>
              </a:spcBef>
              <a:buNone/>
              <a:defRPr/>
            </a:pPr>
            <a:r>
              <a:rPr lang="de-DE" altLang="de-DE" sz="1200" dirty="0" smtClean="0"/>
              <a:t>110 $k Kanada $b </a:t>
            </a:r>
            <a:r>
              <a:rPr lang="de-DE" altLang="de-DE" sz="1200" dirty="0" err="1" smtClean="0"/>
              <a:t>Embassy</a:t>
            </a:r>
            <a:r>
              <a:rPr lang="de-DE" altLang="de-DE" sz="1200" dirty="0" smtClean="0"/>
              <a:t> $h Belgien</a:t>
            </a:r>
          </a:p>
          <a:p>
            <a:pPr marL="0" marR="0" indent="0" algn="l" defTabSz="914400" rtl="0" eaLnBrk="1" fontAlgn="auto" latinLnBrk="0" hangingPunct="1">
              <a:lnSpc>
                <a:spcPct val="110000"/>
              </a:lnSpc>
              <a:spcBef>
                <a:spcPts val="0"/>
              </a:spcBef>
              <a:spcAft>
                <a:spcPts val="0"/>
              </a:spcAft>
              <a:buClrTx/>
              <a:buSzTx/>
              <a:buFontTx/>
              <a:buNone/>
              <a:tabLst/>
              <a:defRPr/>
            </a:pPr>
            <a:r>
              <a:rPr lang="de-DE" altLang="de-DE" sz="1200" dirty="0" smtClean="0"/>
              <a:t>110 $k Frankreich $b </a:t>
            </a:r>
            <a:r>
              <a:rPr lang="de-DE" altLang="de-DE" sz="1200" dirty="0" err="1" smtClean="0"/>
              <a:t>Consulat</a:t>
            </a:r>
            <a:r>
              <a:rPr lang="de-DE" altLang="de-DE" sz="1200" dirty="0" smtClean="0"/>
              <a:t> $h Buenos Aires</a:t>
            </a:r>
          </a:p>
          <a:p>
            <a:pPr marL="0" indent="0">
              <a:lnSpc>
                <a:spcPct val="110000"/>
              </a:lnSpc>
              <a:spcBef>
                <a:spcPts val="0"/>
              </a:spcBef>
              <a:buNone/>
              <a:defRPr/>
            </a:pPr>
            <a:endParaRPr lang="de-DE" altLang="de-DE" sz="1200" dirty="0" smtClean="0"/>
          </a:p>
          <a:p>
            <a:endParaRPr lang="de-DE" altLang="de-DE" dirty="0" smtClean="0"/>
          </a:p>
          <a:p>
            <a:r>
              <a:rPr lang="de-DE" altLang="de-DE" dirty="0" smtClean="0"/>
              <a:t>Das Land</a:t>
            </a:r>
            <a:r>
              <a:rPr lang="de-DE" altLang="de-DE" baseline="0" dirty="0" smtClean="0"/>
              <a:t> bzw. der Ort </a:t>
            </a:r>
            <a:r>
              <a:rPr lang="de-DE" altLang="de-DE" dirty="0" smtClean="0"/>
              <a:t> (</a:t>
            </a:r>
            <a:r>
              <a:rPr lang="de-DE" altLang="de-DE" dirty="0" err="1" smtClean="0"/>
              <a:t>Geografikum</a:t>
            </a:r>
            <a:r>
              <a:rPr lang="de-DE" altLang="de-DE" dirty="0" smtClean="0"/>
              <a:t>) wird in der im Deutschen gebräuchlichen Form angesetzt, nach der Liste</a:t>
            </a:r>
            <a:r>
              <a:rPr lang="de-DE" altLang="de-DE" baseline="0" dirty="0" smtClean="0"/>
              <a:t> der Nachschlagewerke.</a:t>
            </a:r>
          </a:p>
          <a:p>
            <a:r>
              <a:rPr lang="de-DE" altLang="de-DE" dirty="0" smtClean="0"/>
              <a:t>Nach GND ÜR K 19 wird bei der Ansetzung der Abteilung nichts weggelassen (Bsp. U. S.  </a:t>
            </a:r>
            <a:r>
              <a:rPr lang="de-DE" altLang="de-DE" dirty="0" err="1" smtClean="0"/>
              <a:t>Embassy</a:t>
            </a:r>
            <a:r>
              <a:rPr lang="de-DE" altLang="de-DE" dirty="0" smtClean="0"/>
              <a:t> London), davon steht in RDA nichts. Man lässt den Namen des repräsentierten Landes weg. Das GND-Beispiel muss geändert werden: USA. </a:t>
            </a:r>
            <a:r>
              <a:rPr lang="de-DE" altLang="de-DE" dirty="0" err="1" smtClean="0"/>
              <a:t>Embassy</a:t>
            </a:r>
            <a:r>
              <a:rPr lang="de-DE" altLang="de-DE" dirty="0" smtClean="0"/>
              <a:t> (Großbritannien)</a:t>
            </a:r>
          </a:p>
          <a:p>
            <a:r>
              <a:rPr lang="de-DE" altLang="de-DE" dirty="0" smtClean="0"/>
              <a:t>Ob das größere </a:t>
            </a:r>
            <a:r>
              <a:rPr lang="de-DE" altLang="de-DE" dirty="0" err="1" smtClean="0"/>
              <a:t>Geografikum</a:t>
            </a:r>
            <a:r>
              <a:rPr lang="de-DE" altLang="de-DE" dirty="0" smtClean="0"/>
              <a:t> bei Orten zwingend Bestandteil des Namens ist, soll durch eine internationale Arbeitsgruppe geklärt werden. Bis zur Klärung wird bei Konsulaten weiterhin nur der Ort ohne das Land erfasst.</a:t>
            </a:r>
          </a:p>
          <a:p>
            <a:endParaRPr lang="de-DE" altLang="de-DE" dirty="0" smtClean="0"/>
          </a:p>
          <a:p>
            <a:endParaRPr lang="de-DE" altLang="de-DE" dirty="0" smtClean="0"/>
          </a:p>
          <a:p>
            <a:endParaRPr lang="de-DE" altLang="de-DE" dirty="0" smtClean="0"/>
          </a:p>
          <a:p>
            <a:endParaRPr lang="de-DE" alt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10</a:t>
            </a:fld>
            <a:endParaRPr lang="de-DE"/>
          </a:p>
        </p:txBody>
      </p:sp>
    </p:spTree>
    <p:extLst>
      <p:ext uri="{BB962C8B-B14F-4D97-AF65-F5344CB8AC3E}">
        <p14:creationId xmlns:p14="http://schemas.microsoft.com/office/powerpoint/2010/main" val="2923316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„International Labour Conference“ ist auch in d. GND englisch angesetzt</a:t>
            </a:r>
          </a:p>
          <a:p>
            <a:pPr marL="0" indent="0">
              <a:lnSpc>
                <a:spcPts val="1000"/>
              </a:lnSpc>
              <a:spcBef>
                <a:spcPct val="70000"/>
              </a:spcBef>
              <a:buNone/>
              <a:defRPr/>
            </a:pPr>
            <a:r>
              <a:rPr lang="de-DE" sz="1200" dirty="0" err="1" smtClean="0"/>
              <a:t>Aleph</a:t>
            </a:r>
            <a:r>
              <a:rPr lang="de-DE" sz="1200" dirty="0" smtClean="0"/>
              <a:t>:</a:t>
            </a:r>
          </a:p>
          <a:p>
            <a:pPr marL="0" indent="0">
              <a:lnSpc>
                <a:spcPts val="1000"/>
              </a:lnSpc>
              <a:spcBef>
                <a:spcPct val="70000"/>
              </a:spcBef>
              <a:buNone/>
              <a:defRPr/>
            </a:pPr>
            <a:r>
              <a:rPr lang="de-DE" sz="1200" dirty="0" smtClean="0"/>
              <a:t>110 $k Indien $b Delegation $h </a:t>
            </a:r>
            <a:r>
              <a:rPr lang="de-DE" altLang="de-DE" sz="1200" dirty="0" smtClean="0"/>
              <a:t>International Labour Conference</a:t>
            </a:r>
            <a:endParaRPr lang="de-DE" sz="1200"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11</a:t>
            </a:fld>
            <a:endParaRPr lang="de-DE"/>
          </a:p>
        </p:txBody>
      </p:sp>
    </p:spTree>
    <p:extLst>
      <p:ext uri="{BB962C8B-B14F-4D97-AF65-F5344CB8AC3E}">
        <p14:creationId xmlns:p14="http://schemas.microsoft.com/office/powerpoint/2010/main" val="59754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36677943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lvl1pPr algn="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468313" y="1844823"/>
            <a:ext cx="8207375" cy="4464497"/>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9542" y="188640"/>
            <a:ext cx="2966954" cy="648072"/>
          </a:xfrm>
          <a:prstGeom prst="rect">
            <a:avLst/>
          </a:prstGeom>
        </p:spPr>
      </p:pic>
      <p:sp>
        <p:nvSpPr>
          <p:cNvPr id="6" name="Textplatzhalter 5"/>
          <p:cNvSpPr txBox="1">
            <a:spLocks/>
          </p:cNvSpPr>
          <p:nvPr userDrawn="1"/>
        </p:nvSpPr>
        <p:spPr>
          <a:xfrm>
            <a:off x="8244408" y="6444000"/>
            <a:ext cx="720725" cy="288627"/>
          </a:xfrm>
          <a:prstGeom prst="rect">
            <a:avLst/>
          </a:prstGeom>
        </p:spPr>
        <p:txBody>
          <a:bodyPr/>
          <a:lstStyle>
            <a:lvl1pPr>
              <a:buNone/>
              <a:defRPr sz="1000"/>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fld id="{C4A2D8FB-1969-467C-AD28-DEB03DB808A6}" type="slidenum">
              <a:rPr kumimoji="0" lang="de-DE" sz="10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t>‹Nr.›</a:t>
            </a:fld>
            <a:endParaRPr kumimoji="0" lang="de-DE" sz="1000" b="0" i="0" u="none" strike="noStrike" kern="1200" cap="none" spc="0" normalizeH="0" baseline="0" noProof="0" dirty="0">
              <a:ln>
                <a:noFill/>
              </a:ln>
              <a:solidFill>
                <a:schemeClr val="tx1"/>
              </a:solidFill>
              <a:effectLst/>
              <a:uLnTx/>
              <a:uFillTx/>
              <a:latin typeface="Verdana" panose="020B0604030504040204" pitchFamily="34" charset="0"/>
              <a:ea typeface="+mn-ea"/>
              <a:cs typeface="+mn-cs"/>
            </a:endParaRPr>
          </a:p>
        </p:txBody>
      </p:sp>
      <p:sp>
        <p:nvSpPr>
          <p:cNvPr id="8" name="Rechteck 7"/>
          <p:cNvSpPr/>
          <p:nvPr userDrawn="1"/>
        </p:nvSpPr>
        <p:spPr>
          <a:xfrm>
            <a:off x="179512" y="6423139"/>
            <a:ext cx="6408712" cy="246221"/>
          </a:xfrm>
          <a:prstGeom prst="rect">
            <a:avLst/>
          </a:prstGeom>
        </p:spPr>
        <p:txBody>
          <a:bodyPr wrap="square">
            <a:spAutoFit/>
          </a:bodyPr>
          <a:lstStyle/>
          <a:p>
            <a:r>
              <a:rPr lang="de-DE" sz="1000" dirty="0" smtClean="0"/>
              <a:t>Schulungsunterlagen der AG RDA – Modul GND: Organe von Körperschaften, juristische Körperschaften | 28.04.2014 </a:t>
            </a:r>
            <a:endParaRPr lang="de-DE" sz="1000" dirty="0"/>
          </a:p>
        </p:txBody>
      </p:sp>
    </p:spTree>
    <p:extLst>
      <p:ext uri="{BB962C8B-B14F-4D97-AF65-F5344CB8AC3E}">
        <p14:creationId xmlns:p14="http://schemas.microsoft.com/office/powerpoint/2010/main" val="36677943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Tree>
    <p:extLst>
      <p:ext uri="{BB962C8B-B14F-4D97-AF65-F5344CB8AC3E}">
        <p14:creationId xmlns:p14="http://schemas.microsoft.com/office/powerpoint/2010/main" val="3311066970"/>
      </p:ext>
    </p:extLst>
  </p:cSld>
  <p:clrMap bg1="lt1" tx1="dk1" bg2="lt2" tx2="dk2" accent1="accent1" accent2="accent2" accent3="accent3" accent4="accent4" accent5="accent5" accent6="accent6" hlink="hlink" folHlink="folHlink"/>
  <p:sldLayoutIdLst>
    <p:sldLayoutId id="2147483651" r:id="rId1"/>
    <p:sldLayoutId id="2147483649" r:id="rId2"/>
  </p:sldLayoutIdLst>
  <p:hf sldNum="0" hdr="0" dt="0"/>
  <p:txStyles>
    <p:titleStyle>
      <a:lvl1pPr algn="ctr"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gif"/><Relationship Id="rId3" Type="http://schemas.openxmlformats.org/officeDocument/2006/relationships/image" Target="../media/image3.gif"/><Relationship Id="rId7" Type="http://schemas.openxmlformats.org/officeDocument/2006/relationships/image" Target="../media/image6.png"/><Relationship Id="rId12" Type="http://schemas.openxmlformats.org/officeDocument/2006/relationships/image" Target="../media/image11.gif"/><Relationship Id="rId17" Type="http://schemas.openxmlformats.org/officeDocument/2006/relationships/image" Target="../media/image16.jpeg"/><Relationship Id="rId2" Type="http://schemas.openxmlformats.org/officeDocument/2006/relationships/image" Target="../media/image2.jpeg"/><Relationship Id="rId16" Type="http://schemas.openxmlformats.org/officeDocument/2006/relationships/image" Target="../media/image15.gi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tiff"/><Relationship Id="rId15" Type="http://schemas.openxmlformats.org/officeDocument/2006/relationships/image" Target="../media/image14.png"/><Relationship Id="rId10" Type="http://schemas.openxmlformats.org/officeDocument/2006/relationships/image" Target="../media/image9.gif"/><Relationship Id="rId4" Type="http://schemas.openxmlformats.org/officeDocument/2006/relationships/image" Target="../media/image1.jpeg"/><Relationship Id="rId9" Type="http://schemas.openxmlformats.org/officeDocument/2006/relationships/image" Target="../media/image8.jpeg"/><Relationship Id="rId14" Type="http://schemas.openxmlformats.org/officeDocument/2006/relationships/image" Target="../media/image1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559" y="1041836"/>
            <a:ext cx="8032031" cy="35283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57200" y="3006080"/>
            <a:ext cx="8229600" cy="1143000"/>
          </a:xfrm>
        </p:spPr>
        <p:txBody>
          <a:bodyPr/>
          <a:lstStyle/>
          <a:p>
            <a:pPr algn="ctr"/>
            <a:r>
              <a:rPr lang="de-DE" b="1" dirty="0" smtClean="0"/>
              <a:t>Schulungsunterlagen der</a:t>
            </a:r>
            <a:br>
              <a:rPr lang="de-DE" b="1" dirty="0" smtClean="0"/>
            </a:br>
            <a:r>
              <a:rPr lang="de-DE" b="1" dirty="0" smtClean="0"/>
              <a:t>AG RDA</a:t>
            </a:r>
            <a:endParaRPr lang="de-DE" b="1"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308" y="1172252"/>
            <a:ext cx="985265" cy="481632"/>
          </a:xfrm>
          <a:prstGeom prst="rect">
            <a:avLst/>
          </a:prstGeom>
        </p:spPr>
      </p:pic>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3124" y="1412776"/>
            <a:ext cx="1523077" cy="360000"/>
          </a:xfrm>
          <a:prstGeom prst="rect">
            <a:avLst/>
          </a:prstGeom>
        </p:spPr>
      </p:pic>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273" y="1771453"/>
            <a:ext cx="1648125" cy="360000"/>
          </a:xfrm>
          <a:prstGeom prst="rect">
            <a:avLst/>
          </a:prstGeom>
        </p:spPr>
      </p:pic>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6597" y="2420888"/>
            <a:ext cx="1587403" cy="360000"/>
          </a:xfrm>
          <a:prstGeom prst="rect">
            <a:avLst/>
          </a:prstGeom>
        </p:spPr>
      </p:pic>
      <p:pic>
        <p:nvPicPr>
          <p:cNvPr id="18" name="Grafik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8205" y="3058080"/>
            <a:ext cx="951268" cy="598946"/>
          </a:xfrm>
          <a:prstGeom prst="rect">
            <a:avLst/>
          </a:prstGeom>
        </p:spPr>
      </p:pic>
      <p:pic>
        <p:nvPicPr>
          <p:cNvPr id="27" name="Grafik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8204" y="3861048"/>
            <a:ext cx="586672" cy="475514"/>
          </a:xfrm>
          <a:prstGeom prst="rect">
            <a:avLst/>
          </a:prstGeom>
        </p:spPr>
      </p:pic>
      <p:pic>
        <p:nvPicPr>
          <p:cNvPr id="21" name="Grafik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9812" y="4434442"/>
            <a:ext cx="780540" cy="441452"/>
          </a:xfrm>
          <a:prstGeom prst="rect">
            <a:avLst/>
          </a:prstGeom>
        </p:spPr>
      </p:pic>
      <p:pic>
        <p:nvPicPr>
          <p:cNvPr id="23" name="Grafik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35338" y="4815384"/>
            <a:ext cx="1060336" cy="557831"/>
          </a:xfrm>
          <a:prstGeom prst="rect">
            <a:avLst/>
          </a:prstGeom>
        </p:spPr>
      </p:pic>
      <p:pic>
        <p:nvPicPr>
          <p:cNvPr id="22" name="Grafik 21"/>
          <p:cNvPicPr>
            <a:picLocks noChangeAspect="1"/>
          </p:cNvPicPr>
          <p:nvPr/>
        </p:nvPicPr>
        <p:blipFill rotWithShape="1">
          <a:blip r:embed="rId10" cstate="print">
            <a:extLst>
              <a:ext uri="{28A0092B-C50C-407E-A947-70E740481C1C}">
                <a14:useLocalDpi xmlns:a14="http://schemas.microsoft.com/office/drawing/2010/main" val="0"/>
              </a:ext>
            </a:extLst>
          </a:blip>
          <a:srcRect r="16844"/>
          <a:stretch/>
        </p:blipFill>
        <p:spPr>
          <a:xfrm>
            <a:off x="4138761" y="5044748"/>
            <a:ext cx="1358329" cy="544492"/>
          </a:xfrm>
          <a:prstGeom prst="rect">
            <a:avLst/>
          </a:prstGeom>
        </p:spPr>
      </p:pic>
      <p:pic>
        <p:nvPicPr>
          <p:cNvPr id="24" name="Grafik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07704" y="4828723"/>
            <a:ext cx="2166205" cy="360000"/>
          </a:xfrm>
          <a:prstGeom prst="rect">
            <a:avLst/>
          </a:prstGeom>
        </p:spPr>
      </p:pic>
      <p:pic>
        <p:nvPicPr>
          <p:cNvPr id="25" name="Grafik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59632" y="4254442"/>
            <a:ext cx="1360976" cy="360000"/>
          </a:xfrm>
          <a:prstGeom prst="rect">
            <a:avLst/>
          </a:prstGeom>
        </p:spPr>
      </p:pic>
      <p:pic>
        <p:nvPicPr>
          <p:cNvPr id="28" name="Grafik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466" y="3784688"/>
            <a:ext cx="1403532" cy="469754"/>
          </a:xfrm>
          <a:prstGeom prst="rect">
            <a:avLst/>
          </a:prstGeom>
        </p:spPr>
      </p:pic>
      <p:pic>
        <p:nvPicPr>
          <p:cNvPr id="7" name="Grafik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898" y="3092384"/>
            <a:ext cx="1346552" cy="498723"/>
          </a:xfrm>
          <a:prstGeom prst="rect">
            <a:avLst/>
          </a:prstGeom>
        </p:spPr>
      </p:pic>
      <p:pic>
        <p:nvPicPr>
          <p:cNvPr id="29" name="Grafik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6756" y="2348880"/>
            <a:ext cx="1640655" cy="360000"/>
          </a:xfrm>
          <a:prstGeom prst="rect">
            <a:avLst/>
          </a:prstGeom>
        </p:spPr>
      </p:pic>
      <p:pic>
        <p:nvPicPr>
          <p:cNvPr id="30" name="Grafik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94045" y="1177175"/>
            <a:ext cx="666033" cy="648032"/>
          </a:xfrm>
          <a:prstGeom prst="rect">
            <a:avLst/>
          </a:prstGeom>
        </p:spPr>
      </p:pic>
      <p:grpSp>
        <p:nvGrpSpPr>
          <p:cNvPr id="9" name="Gruppieren 8"/>
          <p:cNvGrpSpPr/>
          <p:nvPr/>
        </p:nvGrpSpPr>
        <p:grpSpPr>
          <a:xfrm>
            <a:off x="948867" y="1700808"/>
            <a:ext cx="2378195" cy="400110"/>
            <a:chOff x="948867" y="1700808"/>
            <a:chExt cx="2378195" cy="400110"/>
          </a:xfrm>
        </p:grpSpPr>
        <p:sp>
          <p:nvSpPr>
            <p:cNvPr id="4" name="Textfeld 3"/>
            <p:cNvSpPr txBox="1"/>
            <p:nvPr/>
          </p:nvSpPr>
          <p:spPr>
            <a:xfrm>
              <a:off x="1259632" y="1700808"/>
              <a:ext cx="2067430" cy="400110"/>
            </a:xfrm>
            <a:prstGeom prst="rect">
              <a:avLst/>
            </a:prstGeom>
            <a:noFill/>
          </p:spPr>
          <p:txBody>
            <a:bodyPr wrap="square" rtlCol="0">
              <a:spAutoFit/>
            </a:bodyPr>
            <a:lstStyle/>
            <a:p>
              <a:r>
                <a:rPr lang="de-DE" sz="1000" b="1" dirty="0" smtClean="0">
                  <a:latin typeface="Verdana" pitchFamily="34" charset="0"/>
                </a:rPr>
                <a:t>Vertretungen der Öffentlichen Bibliotheken</a:t>
              </a:r>
              <a:endParaRPr lang="de-DE" sz="1000" b="1" dirty="0">
                <a:latin typeface="Verdana" pitchFamily="34" charset="0"/>
              </a:endParaRPr>
            </a:p>
          </p:txBody>
        </p:sp>
        <p:pic>
          <p:nvPicPr>
            <p:cNvPr id="6" name="Grafik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8867" y="1709892"/>
              <a:ext cx="310765" cy="360000"/>
            </a:xfrm>
            <a:prstGeom prst="rect">
              <a:avLst/>
            </a:prstGeom>
          </p:spPr>
        </p:pic>
      </p:grpSp>
    </p:spTree>
    <p:extLst>
      <p:ext uri="{BB962C8B-B14F-4D97-AF65-F5344CB8AC3E}">
        <p14:creationId xmlns:p14="http://schemas.microsoft.com/office/powerpoint/2010/main" val="4229016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ltLang="de-DE" sz="2800" dirty="0"/>
              <a:t>Organe und Spitzenorgane von Körperschaften  - 8 -</a:t>
            </a:r>
            <a:endParaRPr lang="de-DE" sz="2800" dirty="0"/>
          </a:p>
        </p:txBody>
      </p:sp>
      <p:sp>
        <p:nvSpPr>
          <p:cNvPr id="3" name="Textplatzhalter 2"/>
          <p:cNvSpPr>
            <a:spLocks noGrp="1"/>
          </p:cNvSpPr>
          <p:nvPr>
            <p:ph type="body" sz="quarter" idx="13"/>
          </p:nvPr>
        </p:nvSpPr>
        <p:spPr/>
        <p:txBody>
          <a:bodyPr>
            <a:normAutofit/>
          </a:bodyPr>
          <a:lstStyle/>
          <a:p>
            <a:pPr>
              <a:lnSpc>
                <a:spcPct val="120000"/>
              </a:lnSpc>
              <a:spcBef>
                <a:spcPts val="0"/>
              </a:spcBef>
              <a:defRPr/>
            </a:pPr>
            <a:r>
              <a:rPr lang="de-DE" altLang="de-DE" sz="2000" dirty="0"/>
              <a:t>Botschaften und Konsulate werden als </a:t>
            </a:r>
            <a:r>
              <a:rPr lang="de-DE" altLang="de-DE" sz="2000" b="1" dirty="0"/>
              <a:t>Unterabteilungen des Landes</a:t>
            </a:r>
            <a:r>
              <a:rPr lang="de-DE" altLang="de-DE" sz="2000" dirty="0"/>
              <a:t> erfasst, das sie repräsentieren. </a:t>
            </a:r>
            <a:r>
              <a:rPr lang="de-DE" altLang="de-DE" sz="2000" b="1" dirty="0"/>
              <a:t>Erfassungssprache des Namens ist die des repräsentierten Landes</a:t>
            </a:r>
            <a:r>
              <a:rPr lang="de-DE" altLang="de-DE" sz="2000" dirty="0"/>
              <a:t>. Der Name des Landes bzw. des Ortes, in dem die Botschaft bzw. das Konsulat akkreditiert ist, wird </a:t>
            </a:r>
            <a:r>
              <a:rPr lang="de-DE" altLang="de-DE" sz="2000" dirty="0" smtClean="0"/>
              <a:t>als Zusatz hinzugefügt (RDA 11.2.2.23).</a:t>
            </a:r>
          </a:p>
          <a:p>
            <a:pPr marL="0" indent="0">
              <a:spcBef>
                <a:spcPts val="0"/>
              </a:spcBef>
              <a:buNone/>
              <a:defRPr/>
            </a:pPr>
            <a:r>
              <a:rPr lang="de-DE" altLang="de-DE" sz="1800" dirty="0" smtClean="0"/>
              <a:t> </a:t>
            </a:r>
          </a:p>
          <a:p>
            <a:pPr marL="0" indent="0">
              <a:lnSpc>
                <a:spcPct val="110000"/>
              </a:lnSpc>
              <a:spcBef>
                <a:spcPts val="0"/>
              </a:spcBef>
              <a:buNone/>
              <a:defRPr/>
            </a:pPr>
            <a:r>
              <a:rPr lang="de-DE" altLang="de-DE" sz="1800" dirty="0" smtClean="0"/>
              <a:t> </a:t>
            </a:r>
            <a:r>
              <a:rPr lang="de-DE" altLang="de-DE" sz="1800" i="1" dirty="0" smtClean="0"/>
              <a:t>Beispiel für eine Botschaft:</a:t>
            </a:r>
          </a:p>
          <a:p>
            <a:pPr marL="0" indent="0">
              <a:lnSpc>
                <a:spcPct val="110000"/>
              </a:lnSpc>
              <a:spcBef>
                <a:spcPts val="0"/>
              </a:spcBef>
              <a:buNone/>
              <a:defRPr/>
            </a:pPr>
            <a:r>
              <a:rPr lang="de-DE" altLang="de-DE" dirty="0"/>
              <a:t>	 </a:t>
            </a:r>
            <a:r>
              <a:rPr lang="de-DE" altLang="de-DE" sz="1800" b="1" dirty="0"/>
              <a:t>Kanada. </a:t>
            </a:r>
            <a:r>
              <a:rPr lang="de-DE" altLang="de-DE" sz="1800" b="1" dirty="0" err="1"/>
              <a:t>Embassy</a:t>
            </a:r>
            <a:r>
              <a:rPr lang="de-DE" altLang="de-DE" sz="1800" b="1" dirty="0"/>
              <a:t> (Belgien</a:t>
            </a:r>
            <a:r>
              <a:rPr lang="de-DE" altLang="de-DE" sz="1800" b="1" dirty="0" smtClean="0"/>
              <a:t>)</a:t>
            </a:r>
          </a:p>
          <a:p>
            <a:pPr marL="0" indent="0">
              <a:lnSpc>
                <a:spcPct val="110000"/>
              </a:lnSpc>
              <a:spcBef>
                <a:spcPts val="0"/>
              </a:spcBef>
              <a:buNone/>
              <a:defRPr/>
            </a:pPr>
            <a:endParaRPr lang="de-DE" altLang="de-DE" sz="1800" dirty="0"/>
          </a:p>
          <a:p>
            <a:pPr marL="0" indent="0">
              <a:lnSpc>
                <a:spcPct val="110000"/>
              </a:lnSpc>
              <a:spcBef>
                <a:spcPts val="0"/>
              </a:spcBef>
              <a:buNone/>
              <a:defRPr/>
            </a:pPr>
            <a:r>
              <a:rPr lang="de-DE" altLang="de-DE" sz="2000" dirty="0"/>
              <a:t> </a:t>
            </a:r>
            <a:r>
              <a:rPr lang="de-DE" altLang="de-DE" sz="1800" i="1" dirty="0" smtClean="0"/>
              <a:t>Beispiel </a:t>
            </a:r>
            <a:r>
              <a:rPr lang="de-DE" altLang="de-DE" sz="1800" i="1" dirty="0"/>
              <a:t>für ein Konsulat:</a:t>
            </a:r>
          </a:p>
          <a:p>
            <a:pPr marL="0" indent="0">
              <a:lnSpc>
                <a:spcPct val="110000"/>
              </a:lnSpc>
              <a:spcBef>
                <a:spcPts val="0"/>
              </a:spcBef>
              <a:buNone/>
              <a:defRPr/>
            </a:pPr>
            <a:r>
              <a:rPr lang="de-DE" altLang="de-DE" dirty="0"/>
              <a:t>	 </a:t>
            </a:r>
            <a:r>
              <a:rPr lang="de-DE" altLang="de-DE" sz="1800" b="1" dirty="0"/>
              <a:t>Frankreich. </a:t>
            </a:r>
            <a:r>
              <a:rPr lang="de-DE" altLang="de-DE" sz="1800" b="1" dirty="0" err="1"/>
              <a:t>Consulat</a:t>
            </a:r>
            <a:r>
              <a:rPr lang="de-DE" altLang="de-DE" sz="1800" b="1" dirty="0"/>
              <a:t> (Buenos Aires</a:t>
            </a:r>
            <a:r>
              <a:rPr lang="de-DE" altLang="de-DE" sz="1800" b="1" dirty="0" smtClean="0"/>
              <a:t>)</a:t>
            </a:r>
          </a:p>
          <a:p>
            <a:pPr>
              <a:spcBef>
                <a:spcPct val="70000"/>
              </a:spcBef>
              <a:defRPr/>
            </a:pPr>
            <a:endParaRPr lang="de-DE" altLang="de-DE" dirty="0"/>
          </a:p>
          <a:p>
            <a:endParaRPr lang="de-DE" dirty="0"/>
          </a:p>
        </p:txBody>
      </p:sp>
    </p:spTree>
    <p:extLst>
      <p:ext uri="{BB962C8B-B14F-4D97-AF65-F5344CB8AC3E}">
        <p14:creationId xmlns:p14="http://schemas.microsoft.com/office/powerpoint/2010/main" val="2088821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ltLang="de-DE" sz="2800" dirty="0"/>
              <a:t>Organe und Spitzenorgane von Körperschaften  - 9 -</a:t>
            </a:r>
            <a:endParaRPr lang="de-DE" sz="2800" dirty="0"/>
          </a:p>
        </p:txBody>
      </p:sp>
      <p:sp>
        <p:nvSpPr>
          <p:cNvPr id="3" name="Textplatzhalter 2"/>
          <p:cNvSpPr>
            <a:spLocks noGrp="1"/>
          </p:cNvSpPr>
          <p:nvPr>
            <p:ph type="body" sz="quarter" idx="13"/>
          </p:nvPr>
        </p:nvSpPr>
        <p:spPr/>
        <p:txBody>
          <a:bodyPr>
            <a:normAutofit/>
          </a:bodyPr>
          <a:lstStyle/>
          <a:p>
            <a:pPr>
              <a:spcBef>
                <a:spcPct val="70000"/>
              </a:spcBef>
              <a:defRPr/>
            </a:pPr>
            <a:r>
              <a:rPr lang="de-DE" altLang="de-DE" sz="2000" b="1" dirty="0"/>
              <a:t>Delegationen und Kommissionen </a:t>
            </a:r>
            <a:r>
              <a:rPr lang="de-DE" altLang="de-DE" sz="2000" dirty="0"/>
              <a:t>usw., die ein Land in einer internationalen oder zwischenstaatlichen Organisation, bei einer Konferenz, bei einer Unternehmung usw. repräsentieren, werden als </a:t>
            </a:r>
            <a:r>
              <a:rPr lang="de-DE" altLang="de-DE" sz="2000" b="1" dirty="0"/>
              <a:t>Unterabteilung der Ansetzungsform des Sucheinstiegs erfasst, der das repräsentierte Land darstellt</a:t>
            </a:r>
            <a:r>
              <a:rPr lang="de-DE" altLang="de-DE" sz="2000" dirty="0"/>
              <a:t>. Die Unterabteilung wird in der Sprache des repräsentierten Landes erfasst </a:t>
            </a:r>
            <a:r>
              <a:rPr lang="de-DE" altLang="de-DE" sz="2000" dirty="0" smtClean="0"/>
              <a:t>(RDA 11.2.2.24</a:t>
            </a:r>
            <a:r>
              <a:rPr lang="de-DE" altLang="de-DE" sz="2000" dirty="0"/>
              <a:t>).</a:t>
            </a:r>
          </a:p>
          <a:p>
            <a:pPr marL="0" indent="0">
              <a:spcBef>
                <a:spcPct val="70000"/>
              </a:spcBef>
              <a:buNone/>
              <a:defRPr/>
            </a:pPr>
            <a:r>
              <a:rPr lang="de-DE" altLang="de-DE" sz="2000" dirty="0"/>
              <a:t>     </a:t>
            </a:r>
            <a:r>
              <a:rPr lang="de-DE" altLang="de-DE" sz="2000" i="1" dirty="0"/>
              <a:t>Beispiel:</a:t>
            </a:r>
            <a:r>
              <a:rPr lang="de-DE" altLang="de-DE" sz="2000" dirty="0"/>
              <a:t> </a:t>
            </a:r>
          </a:p>
          <a:p>
            <a:pPr marL="0" indent="0">
              <a:lnSpc>
                <a:spcPts val="1000"/>
              </a:lnSpc>
              <a:spcBef>
                <a:spcPct val="70000"/>
              </a:spcBef>
              <a:buNone/>
              <a:defRPr/>
            </a:pPr>
            <a:r>
              <a:rPr lang="de-DE" altLang="de-DE" sz="2000" dirty="0"/>
              <a:t>	</a:t>
            </a:r>
            <a:r>
              <a:rPr lang="de-DE" altLang="de-DE" sz="1800" b="1" dirty="0"/>
              <a:t>Indien. Delegation (International Labour Conference</a:t>
            </a:r>
            <a:r>
              <a:rPr lang="de-DE" altLang="de-DE" sz="1800" b="1" dirty="0" smtClean="0"/>
              <a:t>)</a:t>
            </a:r>
          </a:p>
          <a:p>
            <a:pPr marL="0" indent="0">
              <a:lnSpc>
                <a:spcPts val="1000"/>
              </a:lnSpc>
              <a:spcBef>
                <a:spcPct val="70000"/>
              </a:spcBef>
              <a:buNone/>
              <a:defRPr/>
            </a:pPr>
            <a:endParaRPr lang="de-DE" sz="1800" dirty="0"/>
          </a:p>
        </p:txBody>
      </p:sp>
    </p:spTree>
    <p:extLst>
      <p:ext uri="{BB962C8B-B14F-4D97-AF65-F5344CB8AC3E}">
        <p14:creationId xmlns:p14="http://schemas.microsoft.com/office/powerpoint/2010/main" val="1999537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ltLang="de-DE" sz="2800" dirty="0"/>
              <a:t>Spitzenorgane von Körperschaften und religiösen Körperschaften</a:t>
            </a:r>
            <a:endParaRPr lang="de-DE" sz="2800" dirty="0"/>
          </a:p>
        </p:txBody>
      </p:sp>
      <p:sp>
        <p:nvSpPr>
          <p:cNvPr id="3" name="Textplatzhalter 2"/>
          <p:cNvSpPr>
            <a:spLocks noGrp="1"/>
          </p:cNvSpPr>
          <p:nvPr>
            <p:ph type="body" sz="quarter" idx="13"/>
          </p:nvPr>
        </p:nvSpPr>
        <p:spPr/>
        <p:txBody>
          <a:bodyPr>
            <a:normAutofit/>
          </a:bodyPr>
          <a:lstStyle/>
          <a:p>
            <a:pPr>
              <a:spcBef>
                <a:spcPts val="0"/>
              </a:spcBef>
            </a:pPr>
            <a:r>
              <a:rPr lang="de-DE" altLang="de-DE" sz="2000" dirty="0"/>
              <a:t>Abweichend von </a:t>
            </a:r>
            <a:r>
              <a:rPr lang="de-DE" altLang="de-DE" sz="2000" dirty="0" smtClean="0"/>
              <a:t>RAK-WB werden </a:t>
            </a:r>
            <a:r>
              <a:rPr lang="de-DE" altLang="de-DE" sz="2000" dirty="0"/>
              <a:t>nach RDA </a:t>
            </a:r>
            <a:r>
              <a:rPr lang="de-DE" altLang="de-DE" sz="2000" b="1" dirty="0"/>
              <a:t>Staatsoberhäupter, Regierungschefs </a:t>
            </a:r>
            <a:r>
              <a:rPr lang="de-DE" altLang="de-DE" sz="2000" dirty="0" smtClean="0"/>
              <a:t>(RDA 11.2.2.18</a:t>
            </a:r>
            <a:r>
              <a:rPr lang="de-DE" altLang="de-DE" sz="2000" dirty="0"/>
              <a:t>) und </a:t>
            </a:r>
            <a:r>
              <a:rPr lang="de-DE" altLang="de-DE" sz="2000" b="1" dirty="0"/>
              <a:t>religiöse Würdenträger </a:t>
            </a:r>
            <a:r>
              <a:rPr lang="de-DE" altLang="de-DE" sz="2000" dirty="0" smtClean="0"/>
              <a:t>(RDA 11.2.2.26</a:t>
            </a:r>
            <a:r>
              <a:rPr lang="de-DE" altLang="de-DE" sz="2000" dirty="0"/>
              <a:t>: Päpste, Bischöfe, Rabbis, Mullahs) als </a:t>
            </a:r>
            <a:r>
              <a:rPr lang="de-DE" altLang="de-DE" sz="2000" b="1" dirty="0"/>
              <a:t>Unterabteilung der Ansetzungsform des Sucheinstiegs, der die Gebietskörperschaft repräsentiert</a:t>
            </a:r>
            <a:r>
              <a:rPr lang="de-DE" altLang="de-DE" sz="2000" dirty="0"/>
              <a:t>, angesetzt. Wenn die Amtsperson, die identifiziert wird, ein bestimmter Amtsinhaber ist, werden </a:t>
            </a:r>
            <a:r>
              <a:rPr lang="de-DE" altLang="de-DE" sz="2000" dirty="0" smtClean="0"/>
              <a:t> </a:t>
            </a:r>
            <a:r>
              <a:rPr lang="de-DE" altLang="de-DE" sz="2000" dirty="0"/>
              <a:t>die zusammenfassende Angabe der </a:t>
            </a:r>
            <a:r>
              <a:rPr lang="de-DE" altLang="de-DE" sz="2000" b="1" dirty="0"/>
              <a:t>Jahre</a:t>
            </a:r>
            <a:r>
              <a:rPr lang="de-DE" altLang="de-DE" sz="2000" dirty="0"/>
              <a:t> der Herrschaft oder der </a:t>
            </a:r>
            <a:r>
              <a:rPr lang="de-DE" altLang="de-DE" sz="2000" b="1" dirty="0"/>
              <a:t>Amtszeit und der Name der Person in Kurzform</a:t>
            </a:r>
            <a:r>
              <a:rPr lang="de-DE" altLang="de-DE" sz="2000" dirty="0"/>
              <a:t> und in der Sprache des bevorzugten Namens dieser Person </a:t>
            </a:r>
            <a:r>
              <a:rPr lang="de-DE" altLang="de-DE" sz="2000" dirty="0" smtClean="0"/>
              <a:t>hinzugefügt</a:t>
            </a:r>
          </a:p>
          <a:p>
            <a:endParaRPr lang="de-DE" altLang="de-DE" sz="2000" dirty="0"/>
          </a:p>
          <a:p>
            <a:endParaRPr lang="de-DE" sz="2000" dirty="0"/>
          </a:p>
        </p:txBody>
      </p:sp>
      <p:sp>
        <p:nvSpPr>
          <p:cNvPr id="5" name="Rectangle 3"/>
          <p:cNvSpPr txBox="1">
            <a:spLocks noChangeArrowheads="1"/>
          </p:cNvSpPr>
          <p:nvPr/>
        </p:nvSpPr>
        <p:spPr bwMode="auto">
          <a:xfrm>
            <a:off x="793750" y="5373216"/>
            <a:ext cx="7345363" cy="656109"/>
          </a:xfrm>
          <a:prstGeom prst="rect">
            <a:avLst/>
          </a:prstGeom>
          <a:solidFill>
            <a:srgbClr val="FEE190"/>
          </a:solidFill>
          <a:ln/>
        </p:spPr>
        <p:style>
          <a:lnRef idx="1">
            <a:schemeClr val="accent1"/>
          </a:lnRef>
          <a:fillRef idx="3">
            <a:schemeClr val="accent1"/>
          </a:fillRef>
          <a:effectRef idx="2">
            <a:schemeClr val="accent1"/>
          </a:effectRef>
          <a:fontRef idx="minor">
            <a:schemeClr val="lt1"/>
          </a:fontRef>
        </p:style>
        <p:txBody>
          <a:bodyPr wrap="none" lIns="0" tIns="0" rIns="0" bIns="0" anchor="ctr" anchorCtr="1"/>
          <a:lstStyle>
            <a:lvl1pPr marL="342900" indent="-342900" algn="l" rtl="0" eaLnBrk="0" fontAlgn="base" hangingPunct="0">
              <a:lnSpc>
                <a:spcPts val="2400"/>
              </a:lnSpc>
              <a:spcBef>
                <a:spcPts val="1680"/>
              </a:spcBef>
              <a:spcAft>
                <a:spcPct val="0"/>
              </a:spcAft>
              <a:buFont typeface="Verdana" pitchFamily="34" charset="0"/>
              <a:buChar char="–"/>
              <a:defRPr sz="2000">
                <a:solidFill>
                  <a:schemeClr val="tx1"/>
                </a:solidFill>
                <a:latin typeface="+mn-lt"/>
                <a:ea typeface="+mn-ea"/>
                <a:cs typeface="+mn-cs"/>
              </a:defRPr>
            </a:lvl1pPr>
            <a:lvl2pPr marL="742950" indent="-285750" algn="l" rtl="0" eaLnBrk="0" fontAlgn="base" hangingPunct="0">
              <a:lnSpc>
                <a:spcPts val="2000"/>
              </a:lnSpc>
              <a:spcBef>
                <a:spcPts val="300"/>
              </a:spcBef>
              <a:spcAft>
                <a:spcPct val="0"/>
              </a:spcAft>
              <a:buChar char="-"/>
              <a:defRPr sz="1600">
                <a:solidFill>
                  <a:schemeClr val="tx1"/>
                </a:solidFill>
                <a:latin typeface="+mn-lt"/>
                <a:cs typeface="+mn-cs"/>
              </a:defRPr>
            </a:lvl2pPr>
            <a:lvl3pPr marL="1143000" indent="-228600" algn="l" rtl="0" eaLnBrk="0" fontAlgn="base" hangingPunct="0">
              <a:lnSpc>
                <a:spcPts val="2000"/>
              </a:lnSpc>
              <a:spcBef>
                <a:spcPts val="300"/>
              </a:spcBef>
              <a:spcAft>
                <a:spcPct val="0"/>
              </a:spcAft>
              <a:buChar char="-"/>
              <a:defRPr sz="1600">
                <a:solidFill>
                  <a:schemeClr val="tx1"/>
                </a:solidFill>
                <a:latin typeface="+mn-lt"/>
                <a:cs typeface="+mn-cs"/>
              </a:defRPr>
            </a:lvl3pPr>
            <a:lvl4pPr marL="1600200" indent="-228600" algn="l" rtl="0" eaLnBrk="0" fontAlgn="base" hangingPunct="0">
              <a:lnSpc>
                <a:spcPts val="2000"/>
              </a:lnSpc>
              <a:spcBef>
                <a:spcPts val="300"/>
              </a:spcBef>
              <a:spcAft>
                <a:spcPct val="0"/>
              </a:spcAft>
              <a:buChar char="-"/>
              <a:defRPr sz="1600">
                <a:solidFill>
                  <a:schemeClr val="tx1"/>
                </a:solidFill>
                <a:latin typeface="+mn-lt"/>
                <a:cs typeface="+mn-cs"/>
              </a:defRPr>
            </a:lvl4pPr>
            <a:lvl5pPr marL="2057400" indent="-228600" algn="l" rtl="0" eaLnBrk="0" fontAlgn="base" hangingPunct="0">
              <a:lnSpc>
                <a:spcPts val="2000"/>
              </a:lnSpc>
              <a:spcBef>
                <a:spcPts val="300"/>
              </a:spcBef>
              <a:spcAft>
                <a:spcPct val="0"/>
              </a:spcAft>
              <a:buChar char="-"/>
              <a:defRPr sz="1600">
                <a:solidFill>
                  <a:schemeClr val="tx1"/>
                </a:solidFill>
                <a:latin typeface="+mn-lt"/>
                <a:cs typeface="+mn-cs"/>
              </a:defRPr>
            </a:lvl5pPr>
            <a:lvl6pPr marL="2514600" indent="-228600" algn="l" rtl="0" eaLnBrk="1" fontAlgn="base" hangingPunct="1">
              <a:lnSpc>
                <a:spcPts val="2400"/>
              </a:lnSpc>
              <a:spcBef>
                <a:spcPct val="20000"/>
              </a:spcBef>
              <a:spcAft>
                <a:spcPct val="0"/>
              </a:spcAft>
              <a:buChar char="-"/>
              <a:defRPr sz="1600">
                <a:solidFill>
                  <a:schemeClr val="tx1"/>
                </a:solidFill>
                <a:latin typeface="+mn-lt"/>
                <a:cs typeface="+mn-cs"/>
              </a:defRPr>
            </a:lvl6pPr>
            <a:lvl7pPr marL="2971800" indent="-228600" algn="l" rtl="0" eaLnBrk="1" fontAlgn="base" hangingPunct="1">
              <a:lnSpc>
                <a:spcPts val="2400"/>
              </a:lnSpc>
              <a:spcBef>
                <a:spcPct val="20000"/>
              </a:spcBef>
              <a:spcAft>
                <a:spcPct val="0"/>
              </a:spcAft>
              <a:buChar char="-"/>
              <a:defRPr sz="1600">
                <a:solidFill>
                  <a:schemeClr val="tx1"/>
                </a:solidFill>
                <a:latin typeface="+mn-lt"/>
                <a:cs typeface="+mn-cs"/>
              </a:defRPr>
            </a:lvl7pPr>
            <a:lvl8pPr marL="3429000" indent="-228600" algn="l" rtl="0" eaLnBrk="1" fontAlgn="base" hangingPunct="1">
              <a:lnSpc>
                <a:spcPts val="2400"/>
              </a:lnSpc>
              <a:spcBef>
                <a:spcPct val="20000"/>
              </a:spcBef>
              <a:spcAft>
                <a:spcPct val="0"/>
              </a:spcAft>
              <a:buChar char="-"/>
              <a:defRPr sz="1600">
                <a:solidFill>
                  <a:schemeClr val="tx1"/>
                </a:solidFill>
                <a:latin typeface="+mn-lt"/>
                <a:cs typeface="+mn-cs"/>
              </a:defRPr>
            </a:lvl8pPr>
            <a:lvl9pPr marL="3886200" indent="-228600" algn="l" rtl="0" eaLnBrk="1" fontAlgn="base" hangingPunct="1">
              <a:lnSpc>
                <a:spcPts val="2400"/>
              </a:lnSpc>
              <a:spcBef>
                <a:spcPct val="20000"/>
              </a:spcBef>
              <a:spcAft>
                <a:spcPct val="0"/>
              </a:spcAft>
              <a:buChar char="-"/>
              <a:defRPr sz="1600">
                <a:solidFill>
                  <a:schemeClr val="tx1"/>
                </a:solidFill>
                <a:latin typeface="+mn-lt"/>
                <a:cs typeface="+mn-cs"/>
              </a:defRPr>
            </a:lvl9pPr>
          </a:lstStyle>
          <a:p>
            <a:pPr marL="0" indent="0" eaLnBrk="1" hangingPunct="1">
              <a:spcBef>
                <a:spcPct val="70000"/>
              </a:spcBef>
              <a:buFont typeface="Verdana" pitchFamily="34" charset="0"/>
              <a:buNone/>
              <a:defRPr/>
            </a:pPr>
            <a:r>
              <a:rPr lang="de-DE" altLang="de-DE" sz="1600" dirty="0" smtClean="0"/>
              <a:t>Diese </a:t>
            </a:r>
            <a:r>
              <a:rPr lang="de-DE" altLang="de-DE" sz="1600" dirty="0"/>
              <a:t>Regelung gilt erst ab dem Vollumstieg 2015</a:t>
            </a:r>
          </a:p>
        </p:txBody>
      </p:sp>
    </p:spTree>
    <p:extLst>
      <p:ext uri="{BB962C8B-B14F-4D97-AF65-F5344CB8AC3E}">
        <p14:creationId xmlns:p14="http://schemas.microsoft.com/office/powerpoint/2010/main" val="2360622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ltLang="de-DE" sz="2800" dirty="0"/>
              <a:t>Spitzenorgane von Körperschaften  - 1 </a:t>
            </a:r>
            <a:r>
              <a:rPr lang="de-DE" altLang="de-DE" sz="2800" dirty="0" smtClean="0"/>
              <a:t>-(RDA 11.2.2.18)</a:t>
            </a:r>
            <a:endParaRPr lang="de-DE" dirty="0"/>
          </a:p>
        </p:txBody>
      </p:sp>
      <p:sp>
        <p:nvSpPr>
          <p:cNvPr id="3" name="Textplatzhalter 2"/>
          <p:cNvSpPr>
            <a:spLocks noGrp="1"/>
          </p:cNvSpPr>
          <p:nvPr>
            <p:ph type="body" sz="quarter" idx="13"/>
          </p:nvPr>
        </p:nvSpPr>
        <p:spPr/>
        <p:txBody>
          <a:bodyPr>
            <a:normAutofit lnSpcReduction="10000"/>
          </a:bodyPr>
          <a:lstStyle/>
          <a:p>
            <a:pPr>
              <a:spcBef>
                <a:spcPct val="70000"/>
              </a:spcBef>
              <a:defRPr/>
            </a:pPr>
            <a:r>
              <a:rPr lang="de-DE" altLang="de-DE" sz="2200" dirty="0"/>
              <a:t>Folgende Amtsträger werden wie Spitzenorgane ihrer Regierung angesetzt </a:t>
            </a:r>
            <a:r>
              <a:rPr lang="de-DE" altLang="de-DE" sz="2200" dirty="0" smtClean="0"/>
              <a:t>(RDA 11.2.2.18.1</a:t>
            </a:r>
            <a:r>
              <a:rPr lang="de-DE" altLang="de-DE" sz="2200" dirty="0"/>
              <a:t>): </a:t>
            </a:r>
          </a:p>
          <a:p>
            <a:pPr marL="0" indent="0">
              <a:spcBef>
                <a:spcPct val="70000"/>
              </a:spcBef>
              <a:buNone/>
              <a:defRPr/>
            </a:pPr>
            <a:r>
              <a:rPr lang="de-DE" altLang="de-DE" sz="2200" dirty="0"/>
              <a:t>     Staatsoberhäupter, Regierungschefs</a:t>
            </a:r>
          </a:p>
          <a:p>
            <a:pPr marL="0" indent="0">
              <a:spcBef>
                <a:spcPct val="70000"/>
              </a:spcBef>
              <a:buNone/>
              <a:defRPr/>
            </a:pPr>
            <a:r>
              <a:rPr lang="de-DE" altLang="de-DE" sz="2200" dirty="0"/>
              <a:t>     </a:t>
            </a:r>
            <a:r>
              <a:rPr lang="de-DE" altLang="de-DE" sz="2200" i="1" dirty="0"/>
              <a:t>Beispiel:</a:t>
            </a:r>
            <a:r>
              <a:rPr lang="de-DE" altLang="de-DE" sz="2200" dirty="0"/>
              <a:t> </a:t>
            </a:r>
          </a:p>
          <a:p>
            <a:pPr marL="0" indent="0">
              <a:lnSpc>
                <a:spcPts val="1000"/>
              </a:lnSpc>
              <a:spcBef>
                <a:spcPct val="70000"/>
              </a:spcBef>
              <a:buNone/>
              <a:defRPr/>
            </a:pPr>
            <a:r>
              <a:rPr lang="de-DE" altLang="de-DE" dirty="0"/>
              <a:t>	</a:t>
            </a:r>
            <a:r>
              <a:rPr lang="de-DE" altLang="de-DE" sz="1900" b="1" dirty="0"/>
              <a:t>Deutschland. Bundeskanzler</a:t>
            </a:r>
          </a:p>
          <a:p>
            <a:pPr>
              <a:spcBef>
                <a:spcPct val="70000"/>
              </a:spcBef>
              <a:defRPr/>
            </a:pPr>
            <a:r>
              <a:rPr lang="de-DE" altLang="de-DE" sz="2200" dirty="0"/>
              <a:t>Wenn ein spezieller Amtsinhaber in offizieller Funktion publiziert, werden die Regierungszeit und der Name in Kurzform </a:t>
            </a:r>
            <a:r>
              <a:rPr lang="de-DE" altLang="de-DE" sz="2200" dirty="0" smtClean="0"/>
              <a:t>als Zusatz hinzugefügt</a:t>
            </a:r>
            <a:r>
              <a:rPr lang="de-DE" altLang="de-DE" sz="2200" dirty="0"/>
              <a:t>: </a:t>
            </a:r>
          </a:p>
          <a:p>
            <a:pPr marL="0" indent="0">
              <a:spcBef>
                <a:spcPct val="70000"/>
              </a:spcBef>
              <a:buNone/>
              <a:defRPr/>
            </a:pPr>
            <a:r>
              <a:rPr lang="de-DE" altLang="de-DE" sz="2200" dirty="0"/>
              <a:t>     </a:t>
            </a:r>
            <a:r>
              <a:rPr lang="de-DE" altLang="de-DE" sz="2200" i="1" dirty="0"/>
              <a:t>Beispiel:</a:t>
            </a:r>
            <a:r>
              <a:rPr lang="de-DE" altLang="de-DE" sz="2200" dirty="0"/>
              <a:t> </a:t>
            </a:r>
          </a:p>
          <a:p>
            <a:pPr marL="0" indent="0">
              <a:lnSpc>
                <a:spcPts val="1000"/>
              </a:lnSpc>
              <a:spcBef>
                <a:spcPct val="70000"/>
              </a:spcBef>
              <a:buNone/>
              <a:defRPr/>
            </a:pPr>
            <a:r>
              <a:rPr lang="de-DE" altLang="de-DE" dirty="0"/>
              <a:t>	</a:t>
            </a:r>
            <a:r>
              <a:rPr lang="de-DE" altLang="de-DE" sz="1800" b="1" dirty="0"/>
              <a:t>Deutschland. Bundeskanzler </a:t>
            </a:r>
            <a:r>
              <a:rPr lang="de-DE" altLang="de-DE" sz="1800" b="1" dirty="0" smtClean="0"/>
              <a:t>(1990-1998 </a:t>
            </a:r>
            <a:r>
              <a:rPr lang="de-DE" altLang="de-DE" sz="1800" b="1" dirty="0"/>
              <a:t>: </a:t>
            </a:r>
            <a:r>
              <a:rPr lang="de-DE" altLang="de-DE" sz="1800" b="1" dirty="0" smtClean="0"/>
              <a:t>Kohl)</a:t>
            </a:r>
            <a:endParaRPr lang="de-DE" sz="1800" b="1" dirty="0"/>
          </a:p>
        </p:txBody>
      </p:sp>
    </p:spTree>
    <p:extLst>
      <p:ext uri="{BB962C8B-B14F-4D97-AF65-F5344CB8AC3E}">
        <p14:creationId xmlns:p14="http://schemas.microsoft.com/office/powerpoint/2010/main" val="1304205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ltLang="de-DE" sz="2800" dirty="0"/>
              <a:t>Spitzenorgane von Körperschaften  - </a:t>
            </a:r>
            <a:r>
              <a:rPr lang="de-DE" altLang="de-DE" sz="2800" dirty="0" smtClean="0"/>
              <a:t>2 - </a:t>
            </a:r>
            <a:r>
              <a:rPr lang="de-DE" altLang="de-DE" sz="2800" dirty="0"/>
              <a:t/>
            </a:r>
            <a:br>
              <a:rPr lang="de-DE" altLang="de-DE" sz="2800" dirty="0"/>
            </a:br>
            <a:r>
              <a:rPr lang="de-DE" altLang="de-DE" sz="2800" dirty="0" smtClean="0"/>
              <a:t>(RDA 11.2.2.18</a:t>
            </a:r>
            <a:r>
              <a:rPr lang="de-DE" altLang="de-DE" sz="2800" dirty="0"/>
              <a:t>)</a:t>
            </a:r>
            <a:endParaRPr lang="de-DE" sz="2800" dirty="0"/>
          </a:p>
        </p:txBody>
      </p:sp>
      <p:sp>
        <p:nvSpPr>
          <p:cNvPr id="3" name="Textplatzhalter 2"/>
          <p:cNvSpPr>
            <a:spLocks noGrp="1"/>
          </p:cNvSpPr>
          <p:nvPr>
            <p:ph type="body" sz="quarter" idx="13"/>
          </p:nvPr>
        </p:nvSpPr>
        <p:spPr/>
        <p:txBody>
          <a:bodyPr/>
          <a:lstStyle/>
          <a:p>
            <a:pPr>
              <a:spcBef>
                <a:spcPct val="70000"/>
              </a:spcBef>
              <a:defRPr/>
            </a:pPr>
            <a:r>
              <a:rPr lang="de-DE" altLang="de-DE" sz="2000" dirty="0"/>
              <a:t>Herrschende Exekutivorgane, z. B. Militärjunta </a:t>
            </a:r>
            <a:r>
              <a:rPr lang="de-DE" altLang="de-DE" sz="2000" dirty="0" smtClean="0"/>
              <a:t>(RDA 11.2.2.18.2</a:t>
            </a:r>
            <a:r>
              <a:rPr lang="de-DE" altLang="de-DE" sz="2000" dirty="0"/>
              <a:t>)</a:t>
            </a:r>
          </a:p>
          <a:p>
            <a:pPr>
              <a:spcBef>
                <a:spcPct val="70000"/>
              </a:spcBef>
              <a:defRPr/>
            </a:pPr>
            <a:r>
              <a:rPr lang="de-DE" altLang="de-DE" sz="2000" dirty="0"/>
              <a:t>Leiter von internationalen zwischenstaatlichen Organisationen </a:t>
            </a:r>
            <a:r>
              <a:rPr lang="de-DE" altLang="de-DE" sz="2000" dirty="0" smtClean="0"/>
              <a:t>(RDA 11.2.2.18.3</a:t>
            </a:r>
            <a:r>
              <a:rPr lang="de-DE" altLang="de-DE" sz="2000" dirty="0"/>
              <a:t>)</a:t>
            </a:r>
          </a:p>
          <a:p>
            <a:pPr marL="0" indent="0">
              <a:spcBef>
                <a:spcPct val="70000"/>
              </a:spcBef>
              <a:buNone/>
              <a:defRPr/>
            </a:pPr>
            <a:r>
              <a:rPr lang="de-DE" altLang="de-DE" sz="2000" dirty="0"/>
              <a:t>     </a:t>
            </a:r>
            <a:r>
              <a:rPr lang="de-DE" altLang="de-DE" sz="2000" i="1" dirty="0"/>
              <a:t>Beispiele:</a:t>
            </a:r>
          </a:p>
          <a:p>
            <a:pPr marL="0" indent="0">
              <a:lnSpc>
                <a:spcPts val="1000"/>
              </a:lnSpc>
              <a:spcBef>
                <a:spcPct val="70000"/>
              </a:spcBef>
              <a:buNone/>
              <a:defRPr/>
            </a:pPr>
            <a:r>
              <a:rPr lang="de-DE" altLang="de-DE" dirty="0"/>
              <a:t>    	 </a:t>
            </a:r>
            <a:r>
              <a:rPr lang="de-DE" altLang="de-DE" sz="1800" b="1" dirty="0" smtClean="0"/>
              <a:t>Vereinte Nationen. </a:t>
            </a:r>
            <a:r>
              <a:rPr lang="de-DE" altLang="de-DE" sz="1800" b="1" dirty="0"/>
              <a:t>Generalsekretär</a:t>
            </a:r>
          </a:p>
          <a:p>
            <a:pPr marL="0" indent="0">
              <a:spcBef>
                <a:spcPct val="70000"/>
              </a:spcBef>
              <a:buNone/>
              <a:defRPr/>
            </a:pPr>
            <a:r>
              <a:rPr lang="de-DE" altLang="de-DE" sz="1800" b="1" dirty="0"/>
              <a:t>    	 </a:t>
            </a:r>
            <a:r>
              <a:rPr lang="de-DE" altLang="de-DE" sz="1800" b="1" dirty="0" smtClean="0"/>
              <a:t>Europäische Kommission</a:t>
            </a:r>
            <a:r>
              <a:rPr lang="de-DE" altLang="de-DE" sz="1800" b="1" dirty="0"/>
              <a:t>. Präsident</a:t>
            </a:r>
          </a:p>
          <a:p>
            <a:endParaRPr lang="de-DE" dirty="0"/>
          </a:p>
        </p:txBody>
      </p:sp>
    </p:spTree>
    <p:extLst>
      <p:ext uri="{BB962C8B-B14F-4D97-AF65-F5344CB8AC3E}">
        <p14:creationId xmlns:p14="http://schemas.microsoft.com/office/powerpoint/2010/main" val="4200083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ltLang="de-DE" sz="2800" dirty="0"/>
              <a:t>Spitzenorgane von Körperschaften  - 3 -</a:t>
            </a:r>
            <a:br>
              <a:rPr lang="de-DE" altLang="de-DE" sz="2800" dirty="0"/>
            </a:br>
            <a:r>
              <a:rPr lang="de-DE" altLang="de-DE" sz="2800" dirty="0" smtClean="0"/>
              <a:t>(RDA 11.2.2.18</a:t>
            </a:r>
            <a:r>
              <a:rPr lang="de-DE" altLang="de-DE" sz="2800" dirty="0"/>
              <a:t>)</a:t>
            </a:r>
            <a:endParaRPr lang="de-DE" sz="2800" dirty="0"/>
          </a:p>
        </p:txBody>
      </p:sp>
      <p:sp>
        <p:nvSpPr>
          <p:cNvPr id="3" name="Textplatzhalter 2"/>
          <p:cNvSpPr>
            <a:spLocks noGrp="1"/>
          </p:cNvSpPr>
          <p:nvPr>
            <p:ph type="body" sz="quarter" idx="13"/>
          </p:nvPr>
        </p:nvSpPr>
        <p:spPr/>
        <p:txBody>
          <a:bodyPr/>
          <a:lstStyle/>
          <a:p>
            <a:pPr>
              <a:spcBef>
                <a:spcPct val="70000"/>
              </a:spcBef>
              <a:defRPr/>
            </a:pPr>
            <a:r>
              <a:rPr lang="de-DE" altLang="de-DE" sz="2000" dirty="0"/>
              <a:t>Wenn ein spezieller Amtsinhaber in offizieller Funktion publiziert, werden </a:t>
            </a:r>
            <a:r>
              <a:rPr lang="de-DE" altLang="de-DE" sz="2000" dirty="0" smtClean="0"/>
              <a:t>die </a:t>
            </a:r>
            <a:r>
              <a:rPr lang="de-DE" altLang="de-DE" sz="2000" dirty="0"/>
              <a:t>zusammenfassende Angabe der </a:t>
            </a:r>
            <a:r>
              <a:rPr lang="de-DE" altLang="de-DE" sz="2000" b="1" dirty="0"/>
              <a:t>Jahre der Amtszeit sowie der Name der Person in Kurzform </a:t>
            </a:r>
            <a:r>
              <a:rPr lang="de-DE" altLang="de-DE" sz="2000" dirty="0"/>
              <a:t>und in der Sprache des bevorzugten Namens dieser </a:t>
            </a:r>
            <a:r>
              <a:rPr lang="de-DE" altLang="de-DE" sz="2000" dirty="0" smtClean="0"/>
              <a:t>Person als Zusatz </a:t>
            </a:r>
            <a:r>
              <a:rPr lang="de-DE" altLang="de-DE" sz="2000" dirty="0"/>
              <a:t>hinzugefügt </a:t>
            </a:r>
            <a:r>
              <a:rPr lang="de-DE" altLang="de-DE" sz="2000" dirty="0" smtClean="0"/>
              <a:t>(RDA 11.2.2.18.3</a:t>
            </a:r>
            <a:r>
              <a:rPr lang="de-DE" altLang="de-DE" sz="2000" dirty="0"/>
              <a:t>).</a:t>
            </a:r>
          </a:p>
          <a:p>
            <a:pPr marL="0" indent="0">
              <a:spcBef>
                <a:spcPct val="70000"/>
              </a:spcBef>
              <a:buNone/>
              <a:defRPr/>
            </a:pPr>
            <a:r>
              <a:rPr lang="de-DE" altLang="de-DE" sz="2000" dirty="0"/>
              <a:t>     </a:t>
            </a:r>
            <a:r>
              <a:rPr lang="de-DE" altLang="de-DE" sz="2000" i="1" dirty="0"/>
              <a:t>Beispiel:</a:t>
            </a:r>
          </a:p>
          <a:p>
            <a:pPr marL="0" indent="0">
              <a:lnSpc>
                <a:spcPts val="1000"/>
              </a:lnSpc>
              <a:spcBef>
                <a:spcPct val="70000"/>
              </a:spcBef>
              <a:buNone/>
              <a:defRPr/>
            </a:pPr>
            <a:r>
              <a:rPr lang="de-DE" altLang="de-DE" sz="2000" dirty="0"/>
              <a:t>    	 </a:t>
            </a:r>
            <a:r>
              <a:rPr lang="de-DE" altLang="de-DE" sz="1800" b="1" dirty="0" smtClean="0"/>
              <a:t>Vereinte Nationen. </a:t>
            </a:r>
            <a:r>
              <a:rPr lang="de-DE" altLang="de-DE" sz="1800" b="1" dirty="0"/>
              <a:t>Generalsekretär (1997–2006 </a:t>
            </a:r>
            <a:r>
              <a:rPr lang="de-DE" altLang="de-DE" sz="1800" b="1" dirty="0" smtClean="0"/>
              <a:t>: </a:t>
            </a:r>
            <a:endParaRPr lang="de-DE" altLang="de-DE" sz="1800" b="1" dirty="0"/>
          </a:p>
          <a:p>
            <a:pPr marL="0" indent="0">
              <a:lnSpc>
                <a:spcPts val="1000"/>
              </a:lnSpc>
              <a:spcBef>
                <a:spcPct val="70000"/>
              </a:spcBef>
              <a:buNone/>
              <a:defRPr/>
            </a:pPr>
            <a:r>
              <a:rPr lang="de-DE" altLang="de-DE" sz="1800" b="1" dirty="0" smtClean="0"/>
              <a:t>            Annan)</a:t>
            </a:r>
            <a:endParaRPr lang="de-DE" altLang="de-DE" sz="1800" b="1" dirty="0"/>
          </a:p>
          <a:p>
            <a:pPr marL="0" indent="0">
              <a:buNone/>
            </a:pPr>
            <a:endParaRPr lang="de-DE" dirty="0"/>
          </a:p>
        </p:txBody>
      </p:sp>
      <p:sp>
        <p:nvSpPr>
          <p:cNvPr id="5" name="Rectangle 3"/>
          <p:cNvSpPr txBox="1">
            <a:spLocks noChangeArrowheads="1"/>
          </p:cNvSpPr>
          <p:nvPr/>
        </p:nvSpPr>
        <p:spPr bwMode="auto">
          <a:xfrm>
            <a:off x="793750" y="5301208"/>
            <a:ext cx="7345363" cy="728117"/>
          </a:xfrm>
          <a:prstGeom prst="rect">
            <a:avLst/>
          </a:prstGeom>
          <a:solidFill>
            <a:srgbClr val="FEE190"/>
          </a:solidFill>
          <a:ln/>
        </p:spPr>
        <p:style>
          <a:lnRef idx="1">
            <a:schemeClr val="accent1"/>
          </a:lnRef>
          <a:fillRef idx="3">
            <a:schemeClr val="accent1"/>
          </a:fillRef>
          <a:effectRef idx="2">
            <a:schemeClr val="accent1"/>
          </a:effectRef>
          <a:fontRef idx="minor">
            <a:schemeClr val="lt1"/>
          </a:fontRef>
        </p:style>
        <p:txBody>
          <a:bodyPr wrap="none" lIns="0" tIns="0" rIns="0" bIns="0" anchor="ctr" anchorCtr="1"/>
          <a:lstStyle>
            <a:lvl1pPr marL="342900" indent="-342900" algn="l" rtl="0" eaLnBrk="0" fontAlgn="base" hangingPunct="0">
              <a:lnSpc>
                <a:spcPts val="2400"/>
              </a:lnSpc>
              <a:spcBef>
                <a:spcPts val="1680"/>
              </a:spcBef>
              <a:spcAft>
                <a:spcPct val="0"/>
              </a:spcAft>
              <a:buFont typeface="Verdana" pitchFamily="34" charset="0"/>
              <a:buChar char="–"/>
              <a:defRPr sz="2000">
                <a:solidFill>
                  <a:schemeClr val="tx1"/>
                </a:solidFill>
                <a:latin typeface="+mn-lt"/>
                <a:ea typeface="+mn-ea"/>
                <a:cs typeface="+mn-cs"/>
              </a:defRPr>
            </a:lvl1pPr>
            <a:lvl2pPr marL="742950" indent="-285750" algn="l" rtl="0" eaLnBrk="0" fontAlgn="base" hangingPunct="0">
              <a:lnSpc>
                <a:spcPts val="2000"/>
              </a:lnSpc>
              <a:spcBef>
                <a:spcPts val="300"/>
              </a:spcBef>
              <a:spcAft>
                <a:spcPct val="0"/>
              </a:spcAft>
              <a:buChar char="-"/>
              <a:defRPr sz="1600">
                <a:solidFill>
                  <a:schemeClr val="tx1"/>
                </a:solidFill>
                <a:latin typeface="+mn-lt"/>
                <a:cs typeface="+mn-cs"/>
              </a:defRPr>
            </a:lvl2pPr>
            <a:lvl3pPr marL="1143000" indent="-228600" algn="l" rtl="0" eaLnBrk="0" fontAlgn="base" hangingPunct="0">
              <a:lnSpc>
                <a:spcPts val="2000"/>
              </a:lnSpc>
              <a:spcBef>
                <a:spcPts val="300"/>
              </a:spcBef>
              <a:spcAft>
                <a:spcPct val="0"/>
              </a:spcAft>
              <a:buChar char="-"/>
              <a:defRPr sz="1600">
                <a:solidFill>
                  <a:schemeClr val="tx1"/>
                </a:solidFill>
                <a:latin typeface="+mn-lt"/>
                <a:cs typeface="+mn-cs"/>
              </a:defRPr>
            </a:lvl3pPr>
            <a:lvl4pPr marL="1600200" indent="-228600" algn="l" rtl="0" eaLnBrk="0" fontAlgn="base" hangingPunct="0">
              <a:lnSpc>
                <a:spcPts val="2000"/>
              </a:lnSpc>
              <a:spcBef>
                <a:spcPts val="300"/>
              </a:spcBef>
              <a:spcAft>
                <a:spcPct val="0"/>
              </a:spcAft>
              <a:buChar char="-"/>
              <a:defRPr sz="1600">
                <a:solidFill>
                  <a:schemeClr val="tx1"/>
                </a:solidFill>
                <a:latin typeface="+mn-lt"/>
                <a:cs typeface="+mn-cs"/>
              </a:defRPr>
            </a:lvl4pPr>
            <a:lvl5pPr marL="2057400" indent="-228600" algn="l" rtl="0" eaLnBrk="0" fontAlgn="base" hangingPunct="0">
              <a:lnSpc>
                <a:spcPts val="2000"/>
              </a:lnSpc>
              <a:spcBef>
                <a:spcPts val="300"/>
              </a:spcBef>
              <a:spcAft>
                <a:spcPct val="0"/>
              </a:spcAft>
              <a:buChar char="-"/>
              <a:defRPr sz="1600">
                <a:solidFill>
                  <a:schemeClr val="tx1"/>
                </a:solidFill>
                <a:latin typeface="+mn-lt"/>
                <a:cs typeface="+mn-cs"/>
              </a:defRPr>
            </a:lvl5pPr>
            <a:lvl6pPr marL="2514600" indent="-228600" algn="l" rtl="0" eaLnBrk="1" fontAlgn="base" hangingPunct="1">
              <a:lnSpc>
                <a:spcPts val="2400"/>
              </a:lnSpc>
              <a:spcBef>
                <a:spcPct val="20000"/>
              </a:spcBef>
              <a:spcAft>
                <a:spcPct val="0"/>
              </a:spcAft>
              <a:buChar char="-"/>
              <a:defRPr sz="1600">
                <a:solidFill>
                  <a:schemeClr val="tx1"/>
                </a:solidFill>
                <a:latin typeface="+mn-lt"/>
                <a:cs typeface="+mn-cs"/>
              </a:defRPr>
            </a:lvl6pPr>
            <a:lvl7pPr marL="2971800" indent="-228600" algn="l" rtl="0" eaLnBrk="1" fontAlgn="base" hangingPunct="1">
              <a:lnSpc>
                <a:spcPts val="2400"/>
              </a:lnSpc>
              <a:spcBef>
                <a:spcPct val="20000"/>
              </a:spcBef>
              <a:spcAft>
                <a:spcPct val="0"/>
              </a:spcAft>
              <a:buChar char="-"/>
              <a:defRPr sz="1600">
                <a:solidFill>
                  <a:schemeClr val="tx1"/>
                </a:solidFill>
                <a:latin typeface="+mn-lt"/>
                <a:cs typeface="+mn-cs"/>
              </a:defRPr>
            </a:lvl7pPr>
            <a:lvl8pPr marL="3429000" indent="-228600" algn="l" rtl="0" eaLnBrk="1" fontAlgn="base" hangingPunct="1">
              <a:lnSpc>
                <a:spcPts val="2400"/>
              </a:lnSpc>
              <a:spcBef>
                <a:spcPct val="20000"/>
              </a:spcBef>
              <a:spcAft>
                <a:spcPct val="0"/>
              </a:spcAft>
              <a:buChar char="-"/>
              <a:defRPr sz="1600">
                <a:solidFill>
                  <a:schemeClr val="tx1"/>
                </a:solidFill>
                <a:latin typeface="+mn-lt"/>
                <a:cs typeface="+mn-cs"/>
              </a:defRPr>
            </a:lvl8pPr>
            <a:lvl9pPr marL="3886200" indent="-228600" algn="l" rtl="0" eaLnBrk="1" fontAlgn="base" hangingPunct="1">
              <a:lnSpc>
                <a:spcPts val="2400"/>
              </a:lnSpc>
              <a:spcBef>
                <a:spcPct val="20000"/>
              </a:spcBef>
              <a:spcAft>
                <a:spcPct val="0"/>
              </a:spcAft>
              <a:buChar char="-"/>
              <a:defRPr sz="1600">
                <a:solidFill>
                  <a:schemeClr val="tx1"/>
                </a:solidFill>
                <a:latin typeface="+mn-lt"/>
                <a:cs typeface="+mn-cs"/>
              </a:defRPr>
            </a:lvl9pPr>
          </a:lstStyle>
          <a:p>
            <a:pPr marL="0" indent="0" eaLnBrk="1" hangingPunct="1">
              <a:spcBef>
                <a:spcPct val="70000"/>
              </a:spcBef>
              <a:buFont typeface="Verdana" pitchFamily="34" charset="0"/>
              <a:buNone/>
              <a:defRPr/>
            </a:pPr>
            <a:r>
              <a:rPr lang="de-DE" altLang="de-DE" sz="1600" dirty="0" smtClean="0"/>
              <a:t>Diese </a:t>
            </a:r>
            <a:r>
              <a:rPr lang="de-DE" altLang="de-DE" sz="1600" dirty="0"/>
              <a:t>Regelung gilt erst ab dem Vollumstieg 2015</a:t>
            </a:r>
          </a:p>
        </p:txBody>
      </p:sp>
    </p:spTree>
    <p:extLst>
      <p:ext uri="{BB962C8B-B14F-4D97-AF65-F5344CB8AC3E}">
        <p14:creationId xmlns:p14="http://schemas.microsoft.com/office/powerpoint/2010/main" val="3976409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ltLang="de-DE" sz="2800" dirty="0"/>
              <a:t>Spitzenorgane von Körperschaften  - 4 -</a:t>
            </a:r>
            <a:br>
              <a:rPr lang="de-DE" altLang="de-DE" sz="2800" dirty="0"/>
            </a:br>
            <a:r>
              <a:rPr lang="de-DE" altLang="de-DE" sz="2800" dirty="0" smtClean="0"/>
              <a:t>(RDA 11.2.2.18</a:t>
            </a:r>
            <a:r>
              <a:rPr lang="de-DE" altLang="de-DE" sz="2800" dirty="0"/>
              <a:t>)</a:t>
            </a:r>
            <a:endParaRPr lang="de-DE" sz="2800" dirty="0"/>
          </a:p>
        </p:txBody>
      </p:sp>
      <p:sp>
        <p:nvSpPr>
          <p:cNvPr id="3" name="Textplatzhalter 2"/>
          <p:cNvSpPr>
            <a:spLocks noGrp="1"/>
          </p:cNvSpPr>
          <p:nvPr>
            <p:ph type="body" sz="quarter" idx="13"/>
          </p:nvPr>
        </p:nvSpPr>
        <p:spPr/>
        <p:txBody>
          <a:bodyPr>
            <a:normAutofit/>
          </a:bodyPr>
          <a:lstStyle/>
          <a:p>
            <a:pPr>
              <a:spcBef>
                <a:spcPct val="70000"/>
              </a:spcBef>
              <a:defRPr/>
            </a:pPr>
            <a:r>
              <a:rPr lang="de-DE" altLang="de-DE" sz="2000" dirty="0"/>
              <a:t>Regierungschefs von abhängigen oder besetzten Territorien </a:t>
            </a:r>
            <a:r>
              <a:rPr lang="de-DE" altLang="de-DE" sz="2000" dirty="0" smtClean="0"/>
              <a:t>(RDA 11.2.2.18.4</a:t>
            </a:r>
            <a:r>
              <a:rPr lang="de-DE" altLang="de-DE" sz="2000" dirty="0"/>
              <a:t>)</a:t>
            </a:r>
          </a:p>
          <a:p>
            <a:pPr marL="0" indent="0">
              <a:spcBef>
                <a:spcPct val="70000"/>
              </a:spcBef>
              <a:buNone/>
              <a:defRPr/>
            </a:pPr>
            <a:r>
              <a:rPr lang="de-DE" altLang="de-DE" sz="2000" dirty="0"/>
              <a:t>     </a:t>
            </a:r>
            <a:r>
              <a:rPr lang="de-DE" altLang="de-DE" sz="2000" i="1" dirty="0"/>
              <a:t>Beispiel:</a:t>
            </a:r>
          </a:p>
          <a:p>
            <a:pPr marL="0" indent="0">
              <a:lnSpc>
                <a:spcPts val="1000"/>
              </a:lnSpc>
              <a:spcBef>
                <a:spcPct val="70000"/>
              </a:spcBef>
              <a:buNone/>
              <a:defRPr/>
            </a:pPr>
            <a:r>
              <a:rPr lang="de-DE" altLang="de-DE" sz="2000" dirty="0"/>
              <a:t> </a:t>
            </a:r>
            <a:r>
              <a:rPr lang="de-DE" altLang="de-DE" sz="2000" dirty="0" smtClean="0"/>
              <a:t>        </a:t>
            </a:r>
            <a:r>
              <a:rPr lang="de-DE" altLang="de-DE" sz="1800" dirty="0" smtClean="0"/>
              <a:t>Deutschland (Gebiet unter Alliierter Besatzung, </a:t>
            </a:r>
          </a:p>
          <a:p>
            <a:pPr marL="0" indent="0">
              <a:lnSpc>
                <a:spcPts val="1000"/>
              </a:lnSpc>
              <a:spcBef>
                <a:spcPct val="70000"/>
              </a:spcBef>
              <a:buNone/>
              <a:defRPr/>
            </a:pPr>
            <a:r>
              <a:rPr lang="de-DE" altLang="de-DE" sz="1800" dirty="0"/>
              <a:t> </a:t>
            </a:r>
            <a:r>
              <a:rPr lang="de-DE" altLang="de-DE" sz="1800" dirty="0" smtClean="0"/>
              <a:t>         Amerikanische Zone). Military </a:t>
            </a:r>
            <a:r>
              <a:rPr lang="de-DE" altLang="de-DE" sz="1800" dirty="0" err="1" smtClean="0"/>
              <a:t>Governor</a:t>
            </a:r>
            <a:endParaRPr lang="de-DE" altLang="de-DE" sz="1800" dirty="0" smtClean="0"/>
          </a:p>
          <a:p>
            <a:pPr>
              <a:spcBef>
                <a:spcPct val="70000"/>
              </a:spcBef>
              <a:defRPr/>
            </a:pPr>
            <a:r>
              <a:rPr lang="de-DE" altLang="de-DE" sz="2000" dirty="0" smtClean="0"/>
              <a:t>Wenn ein spezieller Amtsinhaber in offizieller Funktion publiziert, werden die zusammenfassende Angabe der Jahre der Amtszeit sowie der Name der Person in Kurzform und in der Sprache des bevorzugten Namens dieser Person als Zusatz hinzugefügt.</a:t>
            </a:r>
          </a:p>
          <a:p>
            <a:endParaRPr lang="de-DE" dirty="0"/>
          </a:p>
        </p:txBody>
      </p:sp>
      <p:sp>
        <p:nvSpPr>
          <p:cNvPr id="5" name="Rectangle 3"/>
          <p:cNvSpPr txBox="1">
            <a:spLocks noChangeArrowheads="1"/>
          </p:cNvSpPr>
          <p:nvPr/>
        </p:nvSpPr>
        <p:spPr bwMode="auto">
          <a:xfrm>
            <a:off x="784018" y="5445224"/>
            <a:ext cx="7345362" cy="538163"/>
          </a:xfrm>
          <a:prstGeom prst="rect">
            <a:avLst/>
          </a:prstGeom>
          <a:solidFill>
            <a:srgbClr val="FEE190"/>
          </a:solidFill>
          <a:ln/>
        </p:spPr>
        <p:style>
          <a:lnRef idx="1">
            <a:schemeClr val="accent1"/>
          </a:lnRef>
          <a:fillRef idx="3">
            <a:schemeClr val="accent1"/>
          </a:fillRef>
          <a:effectRef idx="2">
            <a:schemeClr val="accent1"/>
          </a:effectRef>
          <a:fontRef idx="minor">
            <a:schemeClr val="lt1"/>
          </a:fontRef>
        </p:style>
        <p:txBody>
          <a:bodyPr wrap="none" lIns="0" tIns="0" rIns="0" bIns="0" anchor="ctr" anchorCtr="1"/>
          <a:lstStyle>
            <a:lvl1pPr marL="342900" indent="-342900" algn="l" rtl="0" eaLnBrk="0" fontAlgn="base" hangingPunct="0">
              <a:lnSpc>
                <a:spcPts val="2400"/>
              </a:lnSpc>
              <a:spcBef>
                <a:spcPts val="1680"/>
              </a:spcBef>
              <a:spcAft>
                <a:spcPct val="0"/>
              </a:spcAft>
              <a:buFont typeface="Verdana" pitchFamily="34" charset="0"/>
              <a:buChar char="–"/>
              <a:defRPr sz="2000">
                <a:solidFill>
                  <a:schemeClr val="tx1"/>
                </a:solidFill>
                <a:latin typeface="+mn-lt"/>
                <a:ea typeface="+mn-ea"/>
                <a:cs typeface="+mn-cs"/>
              </a:defRPr>
            </a:lvl1pPr>
            <a:lvl2pPr marL="742950" indent="-285750" algn="l" rtl="0" eaLnBrk="0" fontAlgn="base" hangingPunct="0">
              <a:lnSpc>
                <a:spcPts val="2000"/>
              </a:lnSpc>
              <a:spcBef>
                <a:spcPts val="300"/>
              </a:spcBef>
              <a:spcAft>
                <a:spcPct val="0"/>
              </a:spcAft>
              <a:buChar char="-"/>
              <a:defRPr sz="1600">
                <a:solidFill>
                  <a:schemeClr val="tx1"/>
                </a:solidFill>
                <a:latin typeface="+mn-lt"/>
                <a:cs typeface="+mn-cs"/>
              </a:defRPr>
            </a:lvl2pPr>
            <a:lvl3pPr marL="1143000" indent="-228600" algn="l" rtl="0" eaLnBrk="0" fontAlgn="base" hangingPunct="0">
              <a:lnSpc>
                <a:spcPts val="2000"/>
              </a:lnSpc>
              <a:spcBef>
                <a:spcPts val="300"/>
              </a:spcBef>
              <a:spcAft>
                <a:spcPct val="0"/>
              </a:spcAft>
              <a:buChar char="-"/>
              <a:defRPr sz="1600">
                <a:solidFill>
                  <a:schemeClr val="tx1"/>
                </a:solidFill>
                <a:latin typeface="+mn-lt"/>
                <a:cs typeface="+mn-cs"/>
              </a:defRPr>
            </a:lvl3pPr>
            <a:lvl4pPr marL="1600200" indent="-228600" algn="l" rtl="0" eaLnBrk="0" fontAlgn="base" hangingPunct="0">
              <a:lnSpc>
                <a:spcPts val="2000"/>
              </a:lnSpc>
              <a:spcBef>
                <a:spcPts val="300"/>
              </a:spcBef>
              <a:spcAft>
                <a:spcPct val="0"/>
              </a:spcAft>
              <a:buChar char="-"/>
              <a:defRPr sz="1600">
                <a:solidFill>
                  <a:schemeClr val="tx1"/>
                </a:solidFill>
                <a:latin typeface="+mn-lt"/>
                <a:cs typeface="+mn-cs"/>
              </a:defRPr>
            </a:lvl4pPr>
            <a:lvl5pPr marL="2057400" indent="-228600" algn="l" rtl="0" eaLnBrk="0" fontAlgn="base" hangingPunct="0">
              <a:lnSpc>
                <a:spcPts val="2000"/>
              </a:lnSpc>
              <a:spcBef>
                <a:spcPts val="300"/>
              </a:spcBef>
              <a:spcAft>
                <a:spcPct val="0"/>
              </a:spcAft>
              <a:buChar char="-"/>
              <a:defRPr sz="1600">
                <a:solidFill>
                  <a:schemeClr val="tx1"/>
                </a:solidFill>
                <a:latin typeface="+mn-lt"/>
                <a:cs typeface="+mn-cs"/>
              </a:defRPr>
            </a:lvl5pPr>
            <a:lvl6pPr marL="2514600" indent="-228600" algn="l" rtl="0" eaLnBrk="1" fontAlgn="base" hangingPunct="1">
              <a:lnSpc>
                <a:spcPts val="2400"/>
              </a:lnSpc>
              <a:spcBef>
                <a:spcPct val="20000"/>
              </a:spcBef>
              <a:spcAft>
                <a:spcPct val="0"/>
              </a:spcAft>
              <a:buChar char="-"/>
              <a:defRPr sz="1600">
                <a:solidFill>
                  <a:schemeClr val="tx1"/>
                </a:solidFill>
                <a:latin typeface="+mn-lt"/>
                <a:cs typeface="+mn-cs"/>
              </a:defRPr>
            </a:lvl6pPr>
            <a:lvl7pPr marL="2971800" indent="-228600" algn="l" rtl="0" eaLnBrk="1" fontAlgn="base" hangingPunct="1">
              <a:lnSpc>
                <a:spcPts val="2400"/>
              </a:lnSpc>
              <a:spcBef>
                <a:spcPct val="20000"/>
              </a:spcBef>
              <a:spcAft>
                <a:spcPct val="0"/>
              </a:spcAft>
              <a:buChar char="-"/>
              <a:defRPr sz="1600">
                <a:solidFill>
                  <a:schemeClr val="tx1"/>
                </a:solidFill>
                <a:latin typeface="+mn-lt"/>
                <a:cs typeface="+mn-cs"/>
              </a:defRPr>
            </a:lvl7pPr>
            <a:lvl8pPr marL="3429000" indent="-228600" algn="l" rtl="0" eaLnBrk="1" fontAlgn="base" hangingPunct="1">
              <a:lnSpc>
                <a:spcPts val="2400"/>
              </a:lnSpc>
              <a:spcBef>
                <a:spcPct val="20000"/>
              </a:spcBef>
              <a:spcAft>
                <a:spcPct val="0"/>
              </a:spcAft>
              <a:buChar char="-"/>
              <a:defRPr sz="1600">
                <a:solidFill>
                  <a:schemeClr val="tx1"/>
                </a:solidFill>
                <a:latin typeface="+mn-lt"/>
                <a:cs typeface="+mn-cs"/>
              </a:defRPr>
            </a:lvl8pPr>
            <a:lvl9pPr marL="3886200" indent="-228600" algn="l" rtl="0" eaLnBrk="1" fontAlgn="base" hangingPunct="1">
              <a:lnSpc>
                <a:spcPts val="2400"/>
              </a:lnSpc>
              <a:spcBef>
                <a:spcPct val="20000"/>
              </a:spcBef>
              <a:spcAft>
                <a:spcPct val="0"/>
              </a:spcAft>
              <a:buChar char="-"/>
              <a:defRPr sz="1600">
                <a:solidFill>
                  <a:schemeClr val="tx1"/>
                </a:solidFill>
                <a:latin typeface="+mn-lt"/>
                <a:cs typeface="+mn-cs"/>
              </a:defRPr>
            </a:lvl9pPr>
          </a:lstStyle>
          <a:p>
            <a:pPr marL="0" indent="0" eaLnBrk="1" hangingPunct="1">
              <a:spcBef>
                <a:spcPct val="70000"/>
              </a:spcBef>
              <a:buFont typeface="Verdana" pitchFamily="34" charset="0"/>
              <a:buNone/>
              <a:defRPr/>
            </a:pPr>
            <a:r>
              <a:rPr lang="de-DE" altLang="de-DE" sz="1600" dirty="0" smtClean="0"/>
              <a:t>Diese </a:t>
            </a:r>
            <a:r>
              <a:rPr lang="de-DE" altLang="de-DE" sz="1600" dirty="0"/>
              <a:t>Regelung gilt erst ab dem Vollumstieg 2015</a:t>
            </a:r>
          </a:p>
        </p:txBody>
      </p:sp>
    </p:spTree>
    <p:extLst>
      <p:ext uri="{BB962C8B-B14F-4D97-AF65-F5344CB8AC3E}">
        <p14:creationId xmlns:p14="http://schemas.microsoft.com/office/powerpoint/2010/main" val="848430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ltLang="de-DE" sz="2800" dirty="0"/>
              <a:t>Spitzenorgane von religiösen Körperschaften </a:t>
            </a:r>
            <a:br>
              <a:rPr lang="de-DE" altLang="de-DE" sz="2800" dirty="0"/>
            </a:br>
            <a:r>
              <a:rPr lang="de-DE" altLang="de-DE" sz="2800" dirty="0" smtClean="0"/>
              <a:t>(RDA 11.2.2.26)</a:t>
            </a:r>
            <a:endParaRPr lang="de-DE" sz="2800" dirty="0"/>
          </a:p>
        </p:txBody>
      </p:sp>
      <p:sp>
        <p:nvSpPr>
          <p:cNvPr id="3" name="Textplatzhalter 2"/>
          <p:cNvSpPr>
            <a:spLocks noGrp="1"/>
          </p:cNvSpPr>
          <p:nvPr>
            <p:ph type="body" sz="quarter" idx="13"/>
          </p:nvPr>
        </p:nvSpPr>
        <p:spPr/>
        <p:txBody>
          <a:bodyPr>
            <a:normAutofit/>
          </a:bodyPr>
          <a:lstStyle/>
          <a:p>
            <a:pPr>
              <a:spcBef>
                <a:spcPct val="70000"/>
              </a:spcBef>
              <a:defRPr/>
            </a:pPr>
            <a:r>
              <a:rPr lang="de-DE" altLang="de-DE" sz="2000" dirty="0"/>
              <a:t>Wenn ein </a:t>
            </a:r>
            <a:r>
              <a:rPr lang="de-DE" altLang="de-DE" sz="2000" b="1" dirty="0"/>
              <a:t>religiöser Würdenträge als Amtsperson </a:t>
            </a:r>
            <a:r>
              <a:rPr lang="de-DE" altLang="de-DE" sz="2000" dirty="0"/>
              <a:t>publiziert, wird er als </a:t>
            </a:r>
            <a:r>
              <a:rPr lang="de-DE" altLang="de-DE" sz="2000" b="1" dirty="0"/>
              <a:t>Unterabteilung der religiösen Körperschaft</a:t>
            </a:r>
            <a:r>
              <a:rPr lang="de-DE" altLang="de-DE" sz="2000" dirty="0"/>
              <a:t> angesetzt: </a:t>
            </a:r>
          </a:p>
          <a:p>
            <a:pPr lvl="1">
              <a:spcBef>
                <a:spcPct val="70000"/>
              </a:spcBef>
              <a:defRPr/>
            </a:pPr>
            <a:r>
              <a:rPr lang="de-DE" altLang="de-DE" dirty="0" smtClean="0"/>
              <a:t>Bischöfe, </a:t>
            </a:r>
            <a:r>
              <a:rPr lang="de-DE" altLang="de-DE" dirty="0"/>
              <a:t>Rabbis, Mullahs, </a:t>
            </a:r>
            <a:r>
              <a:rPr lang="de-DE" altLang="de-DE" dirty="0" smtClean="0"/>
              <a:t>Patriarchen usw.</a:t>
            </a:r>
            <a:endParaRPr lang="de-DE" altLang="de-DE" dirty="0"/>
          </a:p>
          <a:p>
            <a:pPr lvl="1">
              <a:spcBef>
                <a:spcPct val="70000"/>
              </a:spcBef>
              <a:defRPr/>
            </a:pPr>
            <a:r>
              <a:rPr lang="de-DE" altLang="de-DE" dirty="0"/>
              <a:t>Päpste</a:t>
            </a:r>
          </a:p>
          <a:p>
            <a:pPr>
              <a:spcBef>
                <a:spcPct val="70000"/>
              </a:spcBef>
              <a:defRPr/>
            </a:pPr>
            <a:r>
              <a:rPr lang="de-DE" altLang="de-DE" sz="2000" dirty="0"/>
              <a:t>Spezielle Amtsinhaber erhalten ihre Regierungszeiten und </a:t>
            </a:r>
            <a:r>
              <a:rPr lang="de-DE" altLang="de-DE" sz="2000" dirty="0" smtClean="0"/>
              <a:t>Namen als Zusatz.</a:t>
            </a:r>
            <a:endParaRPr lang="de-DE" altLang="de-DE" sz="2000" dirty="0"/>
          </a:p>
          <a:p>
            <a:pPr marL="0" indent="0">
              <a:spcBef>
                <a:spcPct val="70000"/>
              </a:spcBef>
              <a:buNone/>
              <a:defRPr/>
            </a:pPr>
            <a:r>
              <a:rPr lang="de-DE" altLang="de-DE" sz="2000" i="1" dirty="0"/>
              <a:t>     Beispiel:</a:t>
            </a:r>
          </a:p>
          <a:p>
            <a:pPr marL="0" indent="0">
              <a:lnSpc>
                <a:spcPts val="1000"/>
              </a:lnSpc>
              <a:spcBef>
                <a:spcPct val="70000"/>
              </a:spcBef>
              <a:buNone/>
              <a:defRPr/>
            </a:pPr>
            <a:r>
              <a:rPr lang="de-DE" altLang="de-DE" sz="1600" dirty="0"/>
              <a:t>     	</a:t>
            </a:r>
            <a:r>
              <a:rPr lang="de-DE" altLang="de-DE" sz="1600" b="1" dirty="0"/>
              <a:t>Katholische Kirche. Papst (1978-2005 : Johannes Paul II.)</a:t>
            </a:r>
          </a:p>
          <a:p>
            <a:endParaRPr lang="de-DE" dirty="0"/>
          </a:p>
        </p:txBody>
      </p:sp>
      <p:sp>
        <p:nvSpPr>
          <p:cNvPr id="5" name="Rectangle 3"/>
          <p:cNvSpPr txBox="1">
            <a:spLocks noChangeArrowheads="1"/>
          </p:cNvSpPr>
          <p:nvPr/>
        </p:nvSpPr>
        <p:spPr bwMode="auto">
          <a:xfrm>
            <a:off x="814388" y="5483348"/>
            <a:ext cx="7345362" cy="681956"/>
          </a:xfrm>
          <a:prstGeom prst="rect">
            <a:avLst/>
          </a:prstGeom>
          <a:solidFill>
            <a:srgbClr val="FEE190"/>
          </a:solidFill>
          <a:ln/>
        </p:spPr>
        <p:style>
          <a:lnRef idx="1">
            <a:schemeClr val="accent1"/>
          </a:lnRef>
          <a:fillRef idx="3">
            <a:schemeClr val="accent1"/>
          </a:fillRef>
          <a:effectRef idx="2">
            <a:schemeClr val="accent1"/>
          </a:effectRef>
          <a:fontRef idx="minor">
            <a:schemeClr val="lt1"/>
          </a:fontRef>
        </p:style>
        <p:txBody>
          <a:bodyPr wrap="none" lIns="0" tIns="0" rIns="0" bIns="0" anchor="ctr" anchorCtr="1"/>
          <a:lstStyle>
            <a:lvl1pPr marL="342900" indent="-342900" algn="l" rtl="0" eaLnBrk="0" fontAlgn="base" hangingPunct="0">
              <a:lnSpc>
                <a:spcPts val="2400"/>
              </a:lnSpc>
              <a:spcBef>
                <a:spcPts val="1680"/>
              </a:spcBef>
              <a:spcAft>
                <a:spcPct val="0"/>
              </a:spcAft>
              <a:buFont typeface="Verdana" pitchFamily="34" charset="0"/>
              <a:buChar char="–"/>
              <a:defRPr sz="2000">
                <a:solidFill>
                  <a:schemeClr val="tx1"/>
                </a:solidFill>
                <a:latin typeface="+mn-lt"/>
                <a:ea typeface="+mn-ea"/>
                <a:cs typeface="+mn-cs"/>
              </a:defRPr>
            </a:lvl1pPr>
            <a:lvl2pPr marL="742950" indent="-285750" algn="l" rtl="0" eaLnBrk="0" fontAlgn="base" hangingPunct="0">
              <a:lnSpc>
                <a:spcPts val="2000"/>
              </a:lnSpc>
              <a:spcBef>
                <a:spcPts val="300"/>
              </a:spcBef>
              <a:spcAft>
                <a:spcPct val="0"/>
              </a:spcAft>
              <a:buChar char="-"/>
              <a:defRPr sz="1600">
                <a:solidFill>
                  <a:schemeClr val="tx1"/>
                </a:solidFill>
                <a:latin typeface="+mn-lt"/>
                <a:cs typeface="+mn-cs"/>
              </a:defRPr>
            </a:lvl2pPr>
            <a:lvl3pPr marL="1143000" indent="-228600" algn="l" rtl="0" eaLnBrk="0" fontAlgn="base" hangingPunct="0">
              <a:lnSpc>
                <a:spcPts val="2000"/>
              </a:lnSpc>
              <a:spcBef>
                <a:spcPts val="300"/>
              </a:spcBef>
              <a:spcAft>
                <a:spcPct val="0"/>
              </a:spcAft>
              <a:buChar char="-"/>
              <a:defRPr sz="1600">
                <a:solidFill>
                  <a:schemeClr val="tx1"/>
                </a:solidFill>
                <a:latin typeface="+mn-lt"/>
                <a:cs typeface="+mn-cs"/>
              </a:defRPr>
            </a:lvl3pPr>
            <a:lvl4pPr marL="1600200" indent="-228600" algn="l" rtl="0" eaLnBrk="0" fontAlgn="base" hangingPunct="0">
              <a:lnSpc>
                <a:spcPts val="2000"/>
              </a:lnSpc>
              <a:spcBef>
                <a:spcPts val="300"/>
              </a:spcBef>
              <a:spcAft>
                <a:spcPct val="0"/>
              </a:spcAft>
              <a:buChar char="-"/>
              <a:defRPr sz="1600">
                <a:solidFill>
                  <a:schemeClr val="tx1"/>
                </a:solidFill>
                <a:latin typeface="+mn-lt"/>
                <a:cs typeface="+mn-cs"/>
              </a:defRPr>
            </a:lvl4pPr>
            <a:lvl5pPr marL="2057400" indent="-228600" algn="l" rtl="0" eaLnBrk="0" fontAlgn="base" hangingPunct="0">
              <a:lnSpc>
                <a:spcPts val="2000"/>
              </a:lnSpc>
              <a:spcBef>
                <a:spcPts val="300"/>
              </a:spcBef>
              <a:spcAft>
                <a:spcPct val="0"/>
              </a:spcAft>
              <a:buChar char="-"/>
              <a:defRPr sz="1600">
                <a:solidFill>
                  <a:schemeClr val="tx1"/>
                </a:solidFill>
                <a:latin typeface="+mn-lt"/>
                <a:cs typeface="+mn-cs"/>
              </a:defRPr>
            </a:lvl5pPr>
            <a:lvl6pPr marL="2514600" indent="-228600" algn="l" rtl="0" eaLnBrk="1" fontAlgn="base" hangingPunct="1">
              <a:lnSpc>
                <a:spcPts val="2400"/>
              </a:lnSpc>
              <a:spcBef>
                <a:spcPct val="20000"/>
              </a:spcBef>
              <a:spcAft>
                <a:spcPct val="0"/>
              </a:spcAft>
              <a:buChar char="-"/>
              <a:defRPr sz="1600">
                <a:solidFill>
                  <a:schemeClr val="tx1"/>
                </a:solidFill>
                <a:latin typeface="+mn-lt"/>
                <a:cs typeface="+mn-cs"/>
              </a:defRPr>
            </a:lvl6pPr>
            <a:lvl7pPr marL="2971800" indent="-228600" algn="l" rtl="0" eaLnBrk="1" fontAlgn="base" hangingPunct="1">
              <a:lnSpc>
                <a:spcPts val="2400"/>
              </a:lnSpc>
              <a:spcBef>
                <a:spcPct val="20000"/>
              </a:spcBef>
              <a:spcAft>
                <a:spcPct val="0"/>
              </a:spcAft>
              <a:buChar char="-"/>
              <a:defRPr sz="1600">
                <a:solidFill>
                  <a:schemeClr val="tx1"/>
                </a:solidFill>
                <a:latin typeface="+mn-lt"/>
                <a:cs typeface="+mn-cs"/>
              </a:defRPr>
            </a:lvl7pPr>
            <a:lvl8pPr marL="3429000" indent="-228600" algn="l" rtl="0" eaLnBrk="1" fontAlgn="base" hangingPunct="1">
              <a:lnSpc>
                <a:spcPts val="2400"/>
              </a:lnSpc>
              <a:spcBef>
                <a:spcPct val="20000"/>
              </a:spcBef>
              <a:spcAft>
                <a:spcPct val="0"/>
              </a:spcAft>
              <a:buChar char="-"/>
              <a:defRPr sz="1600">
                <a:solidFill>
                  <a:schemeClr val="tx1"/>
                </a:solidFill>
                <a:latin typeface="+mn-lt"/>
                <a:cs typeface="+mn-cs"/>
              </a:defRPr>
            </a:lvl8pPr>
            <a:lvl9pPr marL="3886200" indent="-228600" algn="l" rtl="0" eaLnBrk="1" fontAlgn="base" hangingPunct="1">
              <a:lnSpc>
                <a:spcPts val="2400"/>
              </a:lnSpc>
              <a:spcBef>
                <a:spcPct val="20000"/>
              </a:spcBef>
              <a:spcAft>
                <a:spcPct val="0"/>
              </a:spcAft>
              <a:buChar char="-"/>
              <a:defRPr sz="1600">
                <a:solidFill>
                  <a:schemeClr val="tx1"/>
                </a:solidFill>
                <a:latin typeface="+mn-lt"/>
                <a:cs typeface="+mn-cs"/>
              </a:defRPr>
            </a:lvl9pPr>
          </a:lstStyle>
          <a:p>
            <a:pPr marL="0" indent="0" eaLnBrk="1" hangingPunct="1">
              <a:spcBef>
                <a:spcPct val="70000"/>
              </a:spcBef>
              <a:buFont typeface="Verdana" pitchFamily="34" charset="0"/>
              <a:buNone/>
              <a:defRPr/>
            </a:pPr>
            <a:r>
              <a:rPr lang="de-DE" altLang="de-DE" sz="1600" dirty="0" smtClean="0"/>
              <a:t>Diese </a:t>
            </a:r>
            <a:r>
              <a:rPr lang="de-DE" altLang="de-DE" sz="1600" dirty="0"/>
              <a:t>Regelung gilt erst ab dem Vollumstieg 2015</a:t>
            </a:r>
          </a:p>
        </p:txBody>
      </p:sp>
    </p:spTree>
    <p:extLst>
      <p:ext uri="{BB962C8B-B14F-4D97-AF65-F5344CB8AC3E}">
        <p14:creationId xmlns:p14="http://schemas.microsoft.com/office/powerpoint/2010/main" val="87248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ltLang="de-DE" sz="2800" dirty="0"/>
              <a:t>Juristische Körperschaften: Gesetzgebende Körperschaften </a:t>
            </a:r>
            <a:r>
              <a:rPr lang="de-DE" altLang="de-DE" sz="2800" dirty="0" smtClean="0"/>
              <a:t>(RDA 11.2.2.19</a:t>
            </a:r>
            <a:r>
              <a:rPr lang="de-DE" altLang="de-DE" sz="2800" dirty="0"/>
              <a:t>)  - 1 </a:t>
            </a:r>
            <a:r>
              <a:rPr lang="de-DE" altLang="de-DE" sz="2800" dirty="0" smtClean="0"/>
              <a:t>-</a:t>
            </a:r>
            <a:r>
              <a:rPr lang="de-DE" altLang="de-DE" dirty="0" smtClean="0"/>
              <a:t> </a:t>
            </a:r>
            <a:endParaRPr lang="de-DE" dirty="0"/>
          </a:p>
        </p:txBody>
      </p:sp>
      <p:sp>
        <p:nvSpPr>
          <p:cNvPr id="3" name="Textplatzhalter 2"/>
          <p:cNvSpPr>
            <a:spLocks noGrp="1"/>
          </p:cNvSpPr>
          <p:nvPr>
            <p:ph type="body" sz="quarter" idx="13"/>
          </p:nvPr>
        </p:nvSpPr>
        <p:spPr/>
        <p:txBody>
          <a:bodyPr>
            <a:normAutofit/>
          </a:bodyPr>
          <a:lstStyle/>
          <a:p>
            <a:pPr>
              <a:spcBef>
                <a:spcPct val="70000"/>
              </a:spcBef>
              <a:defRPr/>
            </a:pPr>
            <a:r>
              <a:rPr lang="de-DE" altLang="de-DE" sz="2000" b="1" dirty="0"/>
              <a:t>Gesetzgebende Körperschaften </a:t>
            </a:r>
            <a:r>
              <a:rPr lang="de-DE" altLang="de-DE" sz="2000" dirty="0"/>
              <a:t>(Parlamente) werden als </a:t>
            </a:r>
            <a:r>
              <a:rPr lang="de-DE" altLang="de-DE" sz="2000" b="1" dirty="0"/>
              <a:t>Unterabteilung  der Regierung </a:t>
            </a:r>
            <a:r>
              <a:rPr lang="de-DE" altLang="de-DE" sz="2000" dirty="0"/>
              <a:t>angesetzt, zu der sie gehören. </a:t>
            </a:r>
          </a:p>
          <a:p>
            <a:pPr marL="0" indent="0">
              <a:spcBef>
                <a:spcPct val="70000"/>
              </a:spcBef>
              <a:buNone/>
              <a:defRPr/>
            </a:pPr>
            <a:r>
              <a:rPr lang="de-DE" altLang="de-DE" sz="2000" dirty="0"/>
              <a:t>     </a:t>
            </a:r>
            <a:r>
              <a:rPr lang="de-DE" altLang="de-DE" sz="2000" i="1" dirty="0"/>
              <a:t>Beispiel:</a:t>
            </a:r>
          </a:p>
          <a:p>
            <a:pPr marL="0" indent="0">
              <a:lnSpc>
                <a:spcPts val="1000"/>
              </a:lnSpc>
              <a:spcBef>
                <a:spcPct val="70000"/>
              </a:spcBef>
              <a:buNone/>
              <a:defRPr/>
            </a:pPr>
            <a:r>
              <a:rPr lang="de-DE" altLang="de-DE" sz="1900" dirty="0"/>
              <a:t>	 </a:t>
            </a:r>
            <a:r>
              <a:rPr lang="de-DE" altLang="de-DE" sz="1800" b="1" dirty="0"/>
              <a:t>Hessen. Hessischer Landtag</a:t>
            </a:r>
          </a:p>
          <a:p>
            <a:pPr>
              <a:spcBef>
                <a:spcPct val="70000"/>
              </a:spcBef>
              <a:defRPr/>
            </a:pPr>
            <a:r>
              <a:rPr lang="de-DE" altLang="de-DE" sz="2000" dirty="0"/>
              <a:t>Wenn ein Parlament </a:t>
            </a:r>
            <a:r>
              <a:rPr lang="de-DE" altLang="de-DE" sz="2000" b="1" dirty="0"/>
              <a:t>mehrere Kammern </a:t>
            </a:r>
            <a:r>
              <a:rPr lang="de-DE" altLang="de-DE" sz="2000" dirty="0"/>
              <a:t>hat, werden diese </a:t>
            </a:r>
            <a:r>
              <a:rPr lang="de-DE" altLang="de-DE" sz="2000" b="1" dirty="0"/>
              <a:t>gesondert dreistufig </a:t>
            </a:r>
            <a:r>
              <a:rPr lang="de-DE" altLang="de-DE" sz="2000" dirty="0"/>
              <a:t>angesetzt.</a:t>
            </a:r>
          </a:p>
          <a:p>
            <a:pPr marL="0" indent="0">
              <a:spcBef>
                <a:spcPct val="70000"/>
              </a:spcBef>
              <a:buNone/>
              <a:defRPr/>
            </a:pPr>
            <a:r>
              <a:rPr lang="de-DE" altLang="de-DE" sz="2000" dirty="0"/>
              <a:t>     </a:t>
            </a:r>
            <a:r>
              <a:rPr lang="de-DE" altLang="de-DE" sz="2000" i="1" dirty="0"/>
              <a:t>Beispiele:</a:t>
            </a:r>
          </a:p>
          <a:p>
            <a:pPr marL="0" indent="0">
              <a:lnSpc>
                <a:spcPts val="1000"/>
              </a:lnSpc>
              <a:spcBef>
                <a:spcPct val="70000"/>
              </a:spcBef>
              <a:buNone/>
              <a:defRPr/>
            </a:pPr>
            <a:r>
              <a:rPr lang="de-DE" altLang="de-DE" sz="1900" dirty="0"/>
              <a:t>     	</a:t>
            </a:r>
            <a:r>
              <a:rPr lang="de-DE" altLang="de-DE" sz="1800" b="1" dirty="0"/>
              <a:t>Schweiz. Bundesversammlung. Nationalrat </a:t>
            </a:r>
          </a:p>
          <a:p>
            <a:pPr marL="0" indent="0">
              <a:spcBef>
                <a:spcPct val="70000"/>
              </a:spcBef>
              <a:buNone/>
              <a:defRPr/>
            </a:pPr>
            <a:r>
              <a:rPr lang="de-DE" altLang="de-DE" sz="1800" dirty="0"/>
              <a:t> 	</a:t>
            </a:r>
            <a:r>
              <a:rPr lang="de-DE" altLang="de-DE" sz="1800" b="1" dirty="0"/>
              <a:t>Schweiz. Bundesversammlung. Ständerat</a:t>
            </a:r>
          </a:p>
          <a:p>
            <a:endParaRPr lang="de-DE" dirty="0"/>
          </a:p>
        </p:txBody>
      </p:sp>
    </p:spTree>
    <p:extLst>
      <p:ext uri="{BB962C8B-B14F-4D97-AF65-F5344CB8AC3E}">
        <p14:creationId xmlns:p14="http://schemas.microsoft.com/office/powerpoint/2010/main" val="1162005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ltLang="de-DE" sz="2800" dirty="0"/>
              <a:t>Juristische Körperschaften: Gesetzgebende Körperschaften </a:t>
            </a:r>
            <a:r>
              <a:rPr lang="de-DE" altLang="de-DE" sz="2800" dirty="0" smtClean="0"/>
              <a:t>(RDA 11.2.2.19</a:t>
            </a:r>
            <a:r>
              <a:rPr lang="de-DE" altLang="de-DE" sz="2800" dirty="0"/>
              <a:t>)  - 2 -</a:t>
            </a:r>
            <a:endParaRPr lang="de-DE" sz="2800" dirty="0"/>
          </a:p>
        </p:txBody>
      </p:sp>
      <p:sp>
        <p:nvSpPr>
          <p:cNvPr id="3" name="Textplatzhalter 2"/>
          <p:cNvSpPr>
            <a:spLocks noGrp="1"/>
          </p:cNvSpPr>
          <p:nvPr>
            <p:ph type="body" sz="quarter" idx="13"/>
          </p:nvPr>
        </p:nvSpPr>
        <p:spPr/>
        <p:txBody>
          <a:bodyPr/>
          <a:lstStyle/>
          <a:p>
            <a:pPr>
              <a:spcBef>
                <a:spcPts val="0"/>
              </a:spcBef>
              <a:defRPr/>
            </a:pPr>
            <a:endParaRPr lang="de-DE" altLang="de-DE" sz="2000" dirty="0" smtClean="0"/>
          </a:p>
          <a:p>
            <a:pPr>
              <a:spcBef>
                <a:spcPts val="0"/>
              </a:spcBef>
              <a:defRPr/>
            </a:pPr>
            <a:r>
              <a:rPr lang="de-DE" altLang="de-DE" sz="2000" dirty="0" smtClean="0"/>
              <a:t>Aufeinander </a:t>
            </a:r>
            <a:r>
              <a:rPr lang="de-DE" altLang="de-DE" sz="2000" dirty="0"/>
              <a:t>folgende </a:t>
            </a:r>
            <a:r>
              <a:rPr lang="de-DE" altLang="de-DE" sz="2000" b="1" dirty="0"/>
              <a:t>Legislaturperioden werden nummeriert</a:t>
            </a:r>
            <a:r>
              <a:rPr lang="de-DE" altLang="de-DE" sz="2000" dirty="0"/>
              <a:t> </a:t>
            </a:r>
            <a:r>
              <a:rPr lang="de-DE" altLang="de-DE" sz="2000" dirty="0" smtClean="0"/>
              <a:t>(RDA 11.2.2.19.3).</a:t>
            </a:r>
          </a:p>
          <a:p>
            <a:pPr>
              <a:spcBef>
                <a:spcPts val="0"/>
              </a:spcBef>
              <a:defRPr/>
            </a:pPr>
            <a:endParaRPr lang="de-DE" altLang="de-DE" sz="2000" dirty="0"/>
          </a:p>
          <a:p>
            <a:pPr marL="0" indent="0">
              <a:spcBef>
                <a:spcPts val="0"/>
              </a:spcBef>
              <a:buNone/>
              <a:defRPr/>
            </a:pPr>
            <a:r>
              <a:rPr lang="de-DE" altLang="de-DE" sz="2000" dirty="0"/>
              <a:t>     ERL: Ordinalzahlen zur Zählung von aufeinander </a:t>
            </a:r>
            <a:r>
              <a:rPr lang="de-DE" altLang="de-DE" sz="2000" dirty="0" smtClean="0"/>
              <a:t> folgenden gesetzgebenden </a:t>
            </a:r>
            <a:r>
              <a:rPr lang="de-DE" altLang="de-DE" sz="2000" dirty="0"/>
              <a:t>Gewalten werden mit abschließendem Punkt </a:t>
            </a:r>
            <a:r>
              <a:rPr lang="de-DE" altLang="de-DE" sz="2000" dirty="0" smtClean="0"/>
              <a:t>angegeben</a:t>
            </a:r>
            <a:r>
              <a:rPr lang="de-DE" altLang="de-DE" sz="2000" dirty="0"/>
              <a:t>.</a:t>
            </a:r>
          </a:p>
          <a:p>
            <a:pPr marL="0" indent="0">
              <a:spcBef>
                <a:spcPct val="70000"/>
              </a:spcBef>
              <a:buNone/>
              <a:defRPr/>
            </a:pPr>
            <a:r>
              <a:rPr lang="de-DE" altLang="de-DE" sz="2000" i="1" dirty="0"/>
              <a:t>     Beispiel: </a:t>
            </a:r>
          </a:p>
          <a:p>
            <a:pPr marL="0" indent="0">
              <a:lnSpc>
                <a:spcPts val="1000"/>
              </a:lnSpc>
              <a:spcBef>
                <a:spcPct val="70000"/>
              </a:spcBef>
              <a:buNone/>
              <a:defRPr/>
            </a:pPr>
            <a:r>
              <a:rPr lang="de-DE" altLang="de-DE" dirty="0"/>
              <a:t>     	</a:t>
            </a:r>
            <a:r>
              <a:rPr lang="de-DE" altLang="de-DE" sz="1800" b="1" dirty="0"/>
              <a:t>USA. </a:t>
            </a:r>
            <a:r>
              <a:rPr lang="de-DE" altLang="de-DE" sz="1800" b="1" dirty="0" err="1"/>
              <a:t>Congress</a:t>
            </a:r>
            <a:r>
              <a:rPr lang="de-DE" altLang="de-DE" sz="1800" b="1" dirty="0"/>
              <a:t> (107. : 2001-2002)</a:t>
            </a:r>
          </a:p>
          <a:p>
            <a:endParaRPr lang="de-DE" dirty="0"/>
          </a:p>
        </p:txBody>
      </p:sp>
    </p:spTree>
    <p:extLst>
      <p:ext uri="{BB962C8B-B14F-4D97-AF65-F5344CB8AC3E}">
        <p14:creationId xmlns:p14="http://schemas.microsoft.com/office/powerpoint/2010/main" val="3218057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0"/>
            <a:ext cx="8229600" cy="1143000"/>
          </a:xfrm>
        </p:spPr>
        <p:txBody>
          <a:bodyPr/>
          <a:lstStyle/>
          <a:p>
            <a:pPr algn="ctr">
              <a:spcBef>
                <a:spcPts val="1675"/>
              </a:spcBef>
            </a:pPr>
            <a:r>
              <a:rPr lang="de-DE" altLang="de-DE" dirty="0"/>
              <a:t>Organe von Körperschaften, </a:t>
            </a:r>
            <a:br>
              <a:rPr lang="de-DE" altLang="de-DE" dirty="0"/>
            </a:br>
            <a:r>
              <a:rPr lang="de-DE" altLang="de-DE" dirty="0"/>
              <a:t>juristische Körperschaften</a:t>
            </a:r>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GND</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86259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503040"/>
          </a:xfrm>
        </p:spPr>
        <p:txBody>
          <a:bodyPr/>
          <a:lstStyle/>
          <a:p>
            <a:pPr algn="ctr"/>
            <a:r>
              <a:rPr lang="de-DE" altLang="de-DE" sz="2800" dirty="0"/>
              <a:t>Juristische Körperschaften: Verfassungsgebende </a:t>
            </a:r>
            <a:r>
              <a:rPr lang="de-DE" altLang="de-DE" sz="2800" dirty="0" smtClean="0"/>
              <a:t>Versammlungen</a:t>
            </a:r>
            <a:br>
              <a:rPr lang="de-DE" altLang="de-DE" sz="2800" dirty="0" smtClean="0"/>
            </a:br>
            <a:r>
              <a:rPr lang="de-DE" altLang="de-DE" sz="2800" dirty="0" smtClean="0"/>
              <a:t> (RDA 11.2.2.20</a:t>
            </a:r>
            <a:r>
              <a:rPr lang="de-DE" altLang="de-DE" sz="2800" dirty="0"/>
              <a:t>)</a:t>
            </a:r>
            <a:endParaRPr lang="de-DE" sz="2800" dirty="0"/>
          </a:p>
        </p:txBody>
      </p:sp>
      <p:sp>
        <p:nvSpPr>
          <p:cNvPr id="3" name="Textplatzhalter 2"/>
          <p:cNvSpPr>
            <a:spLocks noGrp="1"/>
          </p:cNvSpPr>
          <p:nvPr>
            <p:ph type="body" sz="quarter" idx="13"/>
          </p:nvPr>
        </p:nvSpPr>
        <p:spPr>
          <a:xfrm>
            <a:off x="468313" y="2420888"/>
            <a:ext cx="8207375" cy="3888432"/>
          </a:xfrm>
        </p:spPr>
        <p:txBody>
          <a:bodyPr/>
          <a:lstStyle/>
          <a:p>
            <a:pPr>
              <a:spcBef>
                <a:spcPts val="0"/>
              </a:spcBef>
              <a:defRPr/>
            </a:pPr>
            <a:r>
              <a:rPr lang="de-DE" altLang="de-DE" sz="2000" b="1" dirty="0"/>
              <a:t>Verfassungsgebende Versammlungen </a:t>
            </a:r>
            <a:r>
              <a:rPr lang="de-DE" altLang="de-DE" sz="2000" dirty="0"/>
              <a:t>werden als </a:t>
            </a:r>
            <a:r>
              <a:rPr lang="de-DE" altLang="de-DE" sz="2000" b="1" dirty="0"/>
              <a:t>Unterabteilung ihrer Regierung </a:t>
            </a:r>
            <a:r>
              <a:rPr lang="de-DE" altLang="de-DE" sz="2000" dirty="0"/>
              <a:t>angesetzt mit den Jahreszahlen, in denen sie abgehalten wurden, </a:t>
            </a:r>
            <a:r>
              <a:rPr lang="de-DE" altLang="de-DE" sz="2000" dirty="0" smtClean="0"/>
              <a:t>als Zusatz.</a:t>
            </a:r>
            <a:endParaRPr lang="de-DE" altLang="de-DE" sz="2000" dirty="0"/>
          </a:p>
          <a:p>
            <a:pPr marL="0" indent="0">
              <a:spcBef>
                <a:spcPct val="70000"/>
              </a:spcBef>
              <a:buNone/>
              <a:defRPr/>
            </a:pPr>
            <a:r>
              <a:rPr lang="de-DE" altLang="de-DE" sz="2000" dirty="0"/>
              <a:t>     </a:t>
            </a:r>
            <a:r>
              <a:rPr lang="de-DE" altLang="de-DE" sz="2000" i="1" dirty="0"/>
              <a:t>Beispiele:</a:t>
            </a:r>
          </a:p>
          <a:p>
            <a:pPr marL="0" indent="0">
              <a:lnSpc>
                <a:spcPts val="1000"/>
              </a:lnSpc>
              <a:spcBef>
                <a:spcPct val="70000"/>
              </a:spcBef>
              <a:buNone/>
              <a:defRPr/>
            </a:pPr>
            <a:r>
              <a:rPr lang="de-DE" altLang="de-DE" sz="2000" dirty="0"/>
              <a:t>    	</a:t>
            </a:r>
            <a:r>
              <a:rPr lang="de-DE" altLang="de-DE" sz="2000" b="1" dirty="0"/>
              <a:t> </a:t>
            </a:r>
            <a:r>
              <a:rPr lang="de-DE" altLang="de-DE" sz="1800" b="1" dirty="0" smtClean="0"/>
              <a:t>Deutsches Reich. </a:t>
            </a:r>
            <a:r>
              <a:rPr lang="de-DE" altLang="de-DE" sz="1800" b="1" dirty="0"/>
              <a:t>Nationalversammlung </a:t>
            </a:r>
            <a:r>
              <a:rPr lang="de-DE" altLang="de-DE" sz="1800" b="1" dirty="0" smtClean="0"/>
              <a:t>(1919-1920)</a:t>
            </a:r>
            <a:endParaRPr lang="de-DE" altLang="de-DE" sz="1800" b="1" dirty="0"/>
          </a:p>
          <a:p>
            <a:pPr marL="0" indent="0">
              <a:spcBef>
                <a:spcPct val="70000"/>
              </a:spcBef>
              <a:buNone/>
              <a:defRPr/>
            </a:pPr>
            <a:r>
              <a:rPr lang="de-DE" altLang="de-DE" sz="1800" dirty="0"/>
              <a:t>   	 </a:t>
            </a:r>
            <a:r>
              <a:rPr lang="de-DE" altLang="de-DE" sz="1800" b="1" dirty="0"/>
              <a:t>Frankreich. </a:t>
            </a:r>
            <a:r>
              <a:rPr lang="de-DE" altLang="de-DE" sz="1800" b="1" dirty="0" err="1"/>
              <a:t>Assemblée</a:t>
            </a:r>
            <a:r>
              <a:rPr lang="de-DE" altLang="de-DE" sz="1800" b="1" dirty="0"/>
              <a:t> Nationale Constituante (</a:t>
            </a:r>
            <a:r>
              <a:rPr lang="de-DE" altLang="de-DE" sz="1800" b="1" dirty="0" smtClean="0"/>
              <a:t>1848-	 1849)</a:t>
            </a:r>
            <a:endParaRPr lang="de-DE" altLang="de-DE" sz="1800" b="1" dirty="0"/>
          </a:p>
          <a:p>
            <a:endParaRPr lang="de-DE" sz="1800" dirty="0"/>
          </a:p>
        </p:txBody>
      </p:sp>
    </p:spTree>
    <p:extLst>
      <p:ext uri="{BB962C8B-B14F-4D97-AF65-F5344CB8AC3E}">
        <p14:creationId xmlns:p14="http://schemas.microsoft.com/office/powerpoint/2010/main" val="4206812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ltLang="de-DE" sz="2800" dirty="0"/>
              <a:t>Juristische Körperschaften: </a:t>
            </a:r>
            <a:r>
              <a:rPr lang="de-DE" altLang="de-DE" sz="2800" dirty="0" smtClean="0"/>
              <a:t>Gerichte</a:t>
            </a:r>
            <a:br>
              <a:rPr lang="de-DE" altLang="de-DE" sz="2800" dirty="0" smtClean="0"/>
            </a:br>
            <a:r>
              <a:rPr lang="de-DE" altLang="de-DE" sz="2800" dirty="0" smtClean="0"/>
              <a:t> (RDA 11.2.2.21</a:t>
            </a:r>
            <a:r>
              <a:rPr lang="de-DE" altLang="de-DE" sz="2800" dirty="0"/>
              <a:t>)</a:t>
            </a:r>
            <a:endParaRPr lang="de-DE" sz="2800" dirty="0"/>
          </a:p>
        </p:txBody>
      </p:sp>
      <p:sp>
        <p:nvSpPr>
          <p:cNvPr id="3" name="Textplatzhalter 2"/>
          <p:cNvSpPr>
            <a:spLocks noGrp="1"/>
          </p:cNvSpPr>
          <p:nvPr>
            <p:ph type="body" sz="quarter" idx="13"/>
          </p:nvPr>
        </p:nvSpPr>
        <p:spPr/>
        <p:txBody>
          <a:bodyPr>
            <a:normAutofit fontScale="77500" lnSpcReduction="20000"/>
          </a:bodyPr>
          <a:lstStyle/>
          <a:p>
            <a:pPr>
              <a:lnSpc>
                <a:spcPct val="120000"/>
              </a:lnSpc>
              <a:spcBef>
                <a:spcPts val="0"/>
              </a:spcBef>
              <a:defRPr/>
            </a:pPr>
            <a:r>
              <a:rPr lang="de-DE" altLang="de-DE" b="1" dirty="0"/>
              <a:t>Gerichte (Zivil- und Strafgerichte) </a:t>
            </a:r>
            <a:r>
              <a:rPr lang="de-DE" altLang="de-DE" dirty="0"/>
              <a:t>werden als </a:t>
            </a:r>
            <a:r>
              <a:rPr lang="de-DE" altLang="de-DE" b="1" dirty="0"/>
              <a:t>Unterabteilung</a:t>
            </a:r>
            <a:r>
              <a:rPr lang="de-DE" altLang="de-DE" dirty="0"/>
              <a:t> der Ansetzungsform des Sucheinstiegs, der das repräsentierte Land darstellt, angesetzt. In </a:t>
            </a:r>
            <a:r>
              <a:rPr lang="de-DE" altLang="de-DE" b="1" dirty="0"/>
              <a:t>Deutschland sind Land- und Amtsgerichte den Bundesländern</a:t>
            </a:r>
            <a:r>
              <a:rPr lang="de-DE" altLang="de-DE" dirty="0"/>
              <a:t> untergeordnet, in Österreich dem Gesamtstaat, in der Schweiz den Kantonen.</a:t>
            </a:r>
          </a:p>
          <a:p>
            <a:pPr marL="0" indent="0">
              <a:spcBef>
                <a:spcPct val="70000"/>
              </a:spcBef>
              <a:buNone/>
              <a:defRPr/>
            </a:pPr>
            <a:r>
              <a:rPr lang="de-DE" altLang="de-DE" dirty="0"/>
              <a:t>     </a:t>
            </a:r>
            <a:r>
              <a:rPr lang="de-DE" altLang="de-DE" i="1" dirty="0"/>
              <a:t>Beispiel:</a:t>
            </a:r>
            <a:r>
              <a:rPr lang="de-DE" altLang="de-DE" dirty="0"/>
              <a:t>	</a:t>
            </a:r>
          </a:p>
          <a:p>
            <a:pPr marL="0" indent="0">
              <a:lnSpc>
                <a:spcPts val="1000"/>
              </a:lnSpc>
              <a:spcBef>
                <a:spcPct val="70000"/>
              </a:spcBef>
              <a:buNone/>
              <a:defRPr/>
            </a:pPr>
            <a:r>
              <a:rPr lang="de-DE" altLang="de-DE" dirty="0"/>
              <a:t>	</a:t>
            </a:r>
            <a:r>
              <a:rPr lang="de-DE" altLang="de-DE" sz="2100" b="1" dirty="0"/>
              <a:t>Kanada. Supreme Court</a:t>
            </a:r>
          </a:p>
          <a:p>
            <a:pPr>
              <a:spcBef>
                <a:spcPct val="70000"/>
              </a:spcBef>
              <a:defRPr/>
            </a:pPr>
            <a:r>
              <a:rPr lang="de-DE" altLang="de-DE" dirty="0"/>
              <a:t>Der </a:t>
            </a:r>
            <a:r>
              <a:rPr lang="de-DE" altLang="de-DE" b="1" dirty="0"/>
              <a:t>Sitz des Gerichts </a:t>
            </a:r>
            <a:r>
              <a:rPr lang="de-DE" altLang="de-DE" dirty="0"/>
              <a:t>wird nur hinzugefügt, wenn er zur Unterscheidung von </a:t>
            </a:r>
            <a:r>
              <a:rPr lang="de-DE" altLang="de-DE" b="1" dirty="0"/>
              <a:t>gleichnamigen Gerichten </a:t>
            </a:r>
            <a:r>
              <a:rPr lang="de-DE" altLang="de-DE" dirty="0"/>
              <a:t>nötig ist. </a:t>
            </a:r>
          </a:p>
          <a:p>
            <a:pPr marL="0" indent="0">
              <a:spcBef>
                <a:spcPct val="70000"/>
              </a:spcBef>
              <a:buNone/>
              <a:defRPr/>
            </a:pPr>
            <a:r>
              <a:rPr lang="de-DE" altLang="de-DE" dirty="0"/>
              <a:t>     </a:t>
            </a:r>
            <a:r>
              <a:rPr lang="de-DE" altLang="de-DE" i="1" dirty="0"/>
              <a:t>Beispiel:</a:t>
            </a:r>
          </a:p>
          <a:p>
            <a:pPr marL="0" indent="0">
              <a:lnSpc>
                <a:spcPts val="1000"/>
              </a:lnSpc>
              <a:spcBef>
                <a:spcPct val="70000"/>
              </a:spcBef>
              <a:buNone/>
              <a:defRPr/>
            </a:pPr>
            <a:r>
              <a:rPr lang="de-DE" altLang="de-DE" dirty="0"/>
              <a:t>	</a:t>
            </a:r>
            <a:r>
              <a:rPr lang="de-DE" altLang="de-DE" sz="2100" b="1" dirty="0"/>
              <a:t>Frankreich. Cour </a:t>
            </a:r>
            <a:r>
              <a:rPr lang="de-DE" altLang="de-DE" sz="2100" b="1" dirty="0" err="1"/>
              <a:t>d'Appel</a:t>
            </a:r>
            <a:r>
              <a:rPr lang="de-DE" altLang="de-DE" sz="2100" b="1" dirty="0"/>
              <a:t> (Grenoble)</a:t>
            </a:r>
          </a:p>
          <a:p>
            <a:pPr marL="0" indent="0">
              <a:lnSpc>
                <a:spcPts val="1000"/>
              </a:lnSpc>
              <a:spcBef>
                <a:spcPct val="70000"/>
              </a:spcBef>
              <a:buNone/>
              <a:defRPr/>
            </a:pPr>
            <a:r>
              <a:rPr lang="de-DE" altLang="de-DE" sz="2100" b="1" dirty="0"/>
              <a:t>	Frankreich. Cour </a:t>
            </a:r>
            <a:r>
              <a:rPr lang="de-DE" altLang="de-DE" sz="2100" b="1" dirty="0" err="1"/>
              <a:t>d'Appel</a:t>
            </a:r>
            <a:r>
              <a:rPr lang="de-DE" altLang="de-DE" sz="2100" b="1" dirty="0"/>
              <a:t> (Lyon)</a:t>
            </a:r>
          </a:p>
          <a:p>
            <a:endParaRPr lang="de-DE" sz="2100" dirty="0"/>
          </a:p>
        </p:txBody>
      </p:sp>
    </p:spTree>
    <p:extLst>
      <p:ext uri="{BB962C8B-B14F-4D97-AF65-F5344CB8AC3E}">
        <p14:creationId xmlns:p14="http://schemas.microsoft.com/office/powerpoint/2010/main" val="206358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ltLang="de-DE" sz="2800" dirty="0"/>
              <a:t>Juristische Körperschaften: Militärgerichte </a:t>
            </a:r>
            <a:br>
              <a:rPr lang="de-DE" altLang="de-DE" sz="2800" dirty="0"/>
            </a:br>
            <a:r>
              <a:rPr lang="de-DE" altLang="de-DE" sz="2800" dirty="0" smtClean="0"/>
              <a:t>(RDA 11.2.2.21.2</a:t>
            </a:r>
            <a:r>
              <a:rPr lang="de-DE" altLang="de-DE" sz="2800" dirty="0"/>
              <a:t>)</a:t>
            </a:r>
            <a:endParaRPr lang="de-DE" sz="2800" dirty="0"/>
          </a:p>
        </p:txBody>
      </p:sp>
      <p:sp>
        <p:nvSpPr>
          <p:cNvPr id="3" name="Textplatzhalter 2"/>
          <p:cNvSpPr>
            <a:spLocks noGrp="1"/>
          </p:cNvSpPr>
          <p:nvPr>
            <p:ph type="body" sz="quarter" idx="13"/>
          </p:nvPr>
        </p:nvSpPr>
        <p:spPr/>
        <p:txBody>
          <a:bodyPr/>
          <a:lstStyle/>
          <a:p>
            <a:pPr>
              <a:spcBef>
                <a:spcPct val="70000"/>
              </a:spcBef>
              <a:defRPr/>
            </a:pPr>
            <a:r>
              <a:rPr lang="de-DE" altLang="de-DE" sz="2000" b="1" dirty="0"/>
              <a:t>Militärgerichte</a:t>
            </a:r>
            <a:r>
              <a:rPr lang="de-DE" altLang="de-DE" sz="2000" dirty="0"/>
              <a:t> (z. B. Kriegsgerichte, Untersuchungsgerichte) werden in RDA </a:t>
            </a:r>
            <a:r>
              <a:rPr lang="de-DE" altLang="de-DE" sz="2000" b="1" dirty="0"/>
              <a:t>nur für die USA </a:t>
            </a:r>
            <a:r>
              <a:rPr lang="de-DE" altLang="de-DE" sz="2000" dirty="0"/>
              <a:t>geregelt: Dem Namen des Gerichtes wird der Name der Regierung vorangestellt, zu der es gehört. Der Nachname des Angeklagten und das Verhandlungsjahr werden </a:t>
            </a:r>
            <a:r>
              <a:rPr lang="de-DE" altLang="de-DE" sz="2000" dirty="0" smtClean="0"/>
              <a:t>als Zusatz hinzugefügt.</a:t>
            </a:r>
            <a:endParaRPr lang="de-DE" altLang="de-DE" sz="2000" dirty="0"/>
          </a:p>
          <a:p>
            <a:pPr marL="0" indent="0">
              <a:spcBef>
                <a:spcPct val="70000"/>
              </a:spcBef>
              <a:buNone/>
              <a:defRPr/>
            </a:pPr>
            <a:r>
              <a:rPr lang="de-DE" altLang="de-DE" dirty="0"/>
              <a:t>     </a:t>
            </a:r>
            <a:r>
              <a:rPr lang="de-DE" altLang="de-DE" i="1" dirty="0"/>
              <a:t>Beispiel:</a:t>
            </a:r>
          </a:p>
          <a:p>
            <a:pPr marL="0" indent="0">
              <a:lnSpc>
                <a:spcPts val="1000"/>
              </a:lnSpc>
              <a:spcBef>
                <a:spcPct val="70000"/>
              </a:spcBef>
              <a:buNone/>
              <a:defRPr/>
            </a:pPr>
            <a:r>
              <a:rPr lang="de-DE" altLang="de-DE" dirty="0"/>
              <a:t>     	</a:t>
            </a:r>
            <a:r>
              <a:rPr lang="de-DE" altLang="de-DE" sz="1800" b="1" dirty="0"/>
              <a:t>USA. </a:t>
            </a:r>
            <a:r>
              <a:rPr lang="de-DE" altLang="de-DE" sz="1800" b="1" dirty="0" err="1"/>
              <a:t>Army</a:t>
            </a:r>
            <a:r>
              <a:rPr lang="de-DE" altLang="de-DE" sz="1800" b="1" dirty="0"/>
              <a:t>. Court </a:t>
            </a:r>
            <a:r>
              <a:rPr lang="de-DE" altLang="de-DE" sz="1800" b="1" dirty="0" err="1"/>
              <a:t>of</a:t>
            </a:r>
            <a:r>
              <a:rPr lang="de-DE" altLang="de-DE" sz="1800" b="1" dirty="0"/>
              <a:t> </a:t>
            </a:r>
            <a:r>
              <a:rPr lang="de-DE" altLang="de-DE" sz="1800" b="1" dirty="0" err="1"/>
              <a:t>Inquiry</a:t>
            </a:r>
            <a:r>
              <a:rPr lang="de-DE" altLang="de-DE" sz="1800" b="1" dirty="0"/>
              <a:t> (Reno : 1879)</a:t>
            </a:r>
          </a:p>
          <a:p>
            <a:endParaRPr lang="de-DE" dirty="0"/>
          </a:p>
        </p:txBody>
      </p:sp>
    </p:spTree>
    <p:extLst>
      <p:ext uri="{BB962C8B-B14F-4D97-AF65-F5344CB8AC3E}">
        <p14:creationId xmlns:p14="http://schemas.microsoft.com/office/powerpoint/2010/main" val="3746705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67544" y="1268760"/>
            <a:ext cx="8208912" cy="1080120"/>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914" name="Titel 3"/>
          <p:cNvSpPr>
            <a:spLocks noGrp="1"/>
          </p:cNvSpPr>
          <p:nvPr>
            <p:ph type="title"/>
          </p:nvPr>
        </p:nvSpPr>
        <p:spPr>
          <a:xfrm>
            <a:off x="457200" y="989856"/>
            <a:ext cx="8229600" cy="1143000"/>
          </a:xfrm>
        </p:spPr>
        <p:txBody>
          <a:bodyPr/>
          <a:lstStyle/>
          <a:p>
            <a:r>
              <a:rPr lang="de-DE" altLang="de-DE" sz="1800" dirty="0" smtClean="0"/>
              <a:t>Neu für die Formalerschließung ab dem RDA-Umstieg 2015</a:t>
            </a:r>
          </a:p>
        </p:txBody>
      </p:sp>
      <p:sp>
        <p:nvSpPr>
          <p:cNvPr id="38915" name="Inhaltsplatzhalter 4"/>
          <p:cNvSpPr>
            <a:spLocks noGrp="1"/>
          </p:cNvSpPr>
          <p:nvPr>
            <p:ph type="body" sz="quarter" idx="13"/>
          </p:nvPr>
        </p:nvSpPr>
        <p:spPr>
          <a:xfrm>
            <a:off x="468313" y="2493342"/>
            <a:ext cx="8207375" cy="4464050"/>
          </a:xfrm>
        </p:spPr>
        <p:txBody>
          <a:bodyPr>
            <a:normAutofit/>
          </a:bodyPr>
          <a:lstStyle/>
          <a:p>
            <a:pPr>
              <a:spcBef>
                <a:spcPts val="1675"/>
              </a:spcBef>
            </a:pPr>
            <a:r>
              <a:rPr lang="de-DE" altLang="de-DE" sz="2000" dirty="0" smtClean="0"/>
              <a:t>Eigene Datensätze für </a:t>
            </a:r>
          </a:p>
          <a:p>
            <a:pPr>
              <a:spcBef>
                <a:spcPts val="1675"/>
              </a:spcBef>
            </a:pPr>
            <a:r>
              <a:rPr lang="de-DE" altLang="de-DE" sz="2000" dirty="0" smtClean="0"/>
              <a:t>Exekutivorgane, Organe mit Entscheidungsbefugnissen und Informationsorgane</a:t>
            </a:r>
          </a:p>
          <a:p>
            <a:pPr>
              <a:spcBef>
                <a:spcPts val="1675"/>
              </a:spcBef>
            </a:pPr>
            <a:r>
              <a:rPr lang="de-DE" altLang="de-DE" sz="2000" dirty="0" smtClean="0"/>
              <a:t>Amtsinhaber, Regierungschefs und religiöse Würdenträger, die als Amtspersonen publizieren</a:t>
            </a:r>
          </a:p>
        </p:txBody>
      </p:sp>
    </p:spTree>
    <p:extLst>
      <p:ext uri="{BB962C8B-B14F-4D97-AF65-F5344CB8AC3E}">
        <p14:creationId xmlns:p14="http://schemas.microsoft.com/office/powerpoint/2010/main" val="3604976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pPr algn="ctr"/>
            <a:r>
              <a:rPr lang="de-DE" altLang="de-DE" sz="2800" dirty="0"/>
              <a:t>Organe und Spitzenorgane von Körperschaften  - 1 -</a:t>
            </a:r>
            <a:endParaRPr lang="de-DE" sz="2800" dirty="0"/>
          </a:p>
        </p:txBody>
      </p:sp>
      <p:sp>
        <p:nvSpPr>
          <p:cNvPr id="7" name="Textplatzhalter 6"/>
          <p:cNvSpPr>
            <a:spLocks noGrp="1"/>
          </p:cNvSpPr>
          <p:nvPr>
            <p:ph type="body" sz="quarter" idx="13"/>
          </p:nvPr>
        </p:nvSpPr>
        <p:spPr/>
        <p:txBody>
          <a:bodyPr/>
          <a:lstStyle/>
          <a:p>
            <a:pPr>
              <a:spcBef>
                <a:spcPct val="70000"/>
              </a:spcBef>
              <a:buNone/>
              <a:defRPr/>
            </a:pPr>
            <a:r>
              <a:rPr lang="de-DE" altLang="de-DE" sz="2000" dirty="0"/>
              <a:t>Exekutivorgane, Organe mit Entscheidungsbefugnissen und Informationsorgane werden </a:t>
            </a:r>
            <a:r>
              <a:rPr lang="de-DE" altLang="de-DE" sz="2000" dirty="0" smtClean="0"/>
              <a:t>für die Formalerschließung im </a:t>
            </a:r>
            <a:r>
              <a:rPr lang="de-DE" altLang="de-DE" sz="2000" dirty="0"/>
              <a:t>Gegensatz zu RAK-WB (§ 435) als untergeordnete Körperschaften angesetzt </a:t>
            </a:r>
            <a:r>
              <a:rPr lang="de-DE" altLang="de-DE" sz="2000" dirty="0" smtClean="0"/>
              <a:t>(RDA 11.2.2.14.2)</a:t>
            </a:r>
          </a:p>
          <a:p>
            <a:pPr>
              <a:spcBef>
                <a:spcPct val="70000"/>
              </a:spcBef>
              <a:buNone/>
              <a:defRPr/>
            </a:pPr>
            <a:r>
              <a:rPr lang="de-DE" altLang="de-DE" sz="2000" dirty="0" smtClean="0"/>
              <a:t>In der Sacherschließung werden Organe von Körperschaften weiter im bisherigen Umfang als eigene Datensätze erfasst.</a:t>
            </a:r>
            <a:endParaRPr lang="de-DE" altLang="de-DE" sz="2000" dirty="0"/>
          </a:p>
          <a:p>
            <a:pPr>
              <a:spcBef>
                <a:spcPct val="70000"/>
              </a:spcBef>
              <a:buNone/>
              <a:defRPr/>
            </a:pPr>
            <a:r>
              <a:rPr lang="de-DE" altLang="de-DE" sz="2000" i="1" dirty="0"/>
              <a:t>Beispiel:</a:t>
            </a:r>
          </a:p>
          <a:p>
            <a:pPr marL="0" indent="0">
              <a:lnSpc>
                <a:spcPts val="1000"/>
              </a:lnSpc>
              <a:spcBef>
                <a:spcPct val="70000"/>
              </a:spcBef>
              <a:buNone/>
              <a:defRPr/>
            </a:pPr>
            <a:r>
              <a:rPr lang="de-DE" altLang="de-DE" dirty="0"/>
              <a:t>	</a:t>
            </a:r>
            <a:r>
              <a:rPr lang="de-DE" altLang="de-DE" sz="1800" b="1" dirty="0"/>
              <a:t>Seattle Art Museum. Public Relations </a:t>
            </a:r>
            <a:r>
              <a:rPr lang="de-DE" altLang="de-DE" sz="1800" b="1" dirty="0" smtClean="0"/>
              <a:t>Office</a:t>
            </a:r>
          </a:p>
          <a:p>
            <a:pPr marL="0" indent="0">
              <a:lnSpc>
                <a:spcPts val="1000"/>
              </a:lnSpc>
              <a:spcBef>
                <a:spcPct val="70000"/>
              </a:spcBef>
              <a:buNone/>
              <a:defRPr/>
            </a:pPr>
            <a:endParaRPr lang="de-DE" altLang="de-DE" sz="1800" dirty="0"/>
          </a:p>
          <a:p>
            <a:endParaRPr lang="de-DE" dirty="0"/>
          </a:p>
        </p:txBody>
      </p:sp>
      <p:sp>
        <p:nvSpPr>
          <p:cNvPr id="5" name="Rectangle 3"/>
          <p:cNvSpPr txBox="1">
            <a:spLocks noChangeArrowheads="1"/>
          </p:cNvSpPr>
          <p:nvPr/>
        </p:nvSpPr>
        <p:spPr bwMode="auto">
          <a:xfrm>
            <a:off x="780356" y="5205040"/>
            <a:ext cx="7345362" cy="720080"/>
          </a:xfrm>
          <a:prstGeom prst="rect">
            <a:avLst/>
          </a:prstGeom>
          <a:solidFill>
            <a:srgbClr val="FEE190"/>
          </a:solidFill>
          <a:ln/>
        </p:spPr>
        <p:style>
          <a:lnRef idx="1">
            <a:schemeClr val="accent1"/>
          </a:lnRef>
          <a:fillRef idx="3">
            <a:schemeClr val="accent1"/>
          </a:fillRef>
          <a:effectRef idx="2">
            <a:schemeClr val="accent1"/>
          </a:effectRef>
          <a:fontRef idx="minor">
            <a:schemeClr val="lt1"/>
          </a:fontRef>
        </p:style>
        <p:txBody>
          <a:bodyPr wrap="none" lIns="0" tIns="0" rIns="0" bIns="0" anchor="ctr" anchorCtr="1"/>
          <a:lstStyle>
            <a:lvl1pPr marL="342900" indent="-342900" algn="l" rtl="0" eaLnBrk="0" fontAlgn="base" hangingPunct="0">
              <a:lnSpc>
                <a:spcPts val="2400"/>
              </a:lnSpc>
              <a:spcBef>
                <a:spcPts val="1680"/>
              </a:spcBef>
              <a:spcAft>
                <a:spcPct val="0"/>
              </a:spcAft>
              <a:buFont typeface="Verdana" pitchFamily="34" charset="0"/>
              <a:buChar char="–"/>
              <a:defRPr sz="2000">
                <a:solidFill>
                  <a:schemeClr val="tx1"/>
                </a:solidFill>
                <a:latin typeface="+mn-lt"/>
                <a:ea typeface="+mn-ea"/>
                <a:cs typeface="+mn-cs"/>
              </a:defRPr>
            </a:lvl1pPr>
            <a:lvl2pPr marL="742950" indent="-285750" algn="l" rtl="0" eaLnBrk="0" fontAlgn="base" hangingPunct="0">
              <a:lnSpc>
                <a:spcPts val="2000"/>
              </a:lnSpc>
              <a:spcBef>
                <a:spcPts val="300"/>
              </a:spcBef>
              <a:spcAft>
                <a:spcPct val="0"/>
              </a:spcAft>
              <a:buChar char="-"/>
              <a:defRPr sz="1600">
                <a:solidFill>
                  <a:schemeClr val="tx1"/>
                </a:solidFill>
                <a:latin typeface="+mn-lt"/>
                <a:cs typeface="+mn-cs"/>
              </a:defRPr>
            </a:lvl2pPr>
            <a:lvl3pPr marL="1143000" indent="-228600" algn="l" rtl="0" eaLnBrk="0" fontAlgn="base" hangingPunct="0">
              <a:lnSpc>
                <a:spcPts val="2000"/>
              </a:lnSpc>
              <a:spcBef>
                <a:spcPts val="300"/>
              </a:spcBef>
              <a:spcAft>
                <a:spcPct val="0"/>
              </a:spcAft>
              <a:buChar char="-"/>
              <a:defRPr sz="1600">
                <a:solidFill>
                  <a:schemeClr val="tx1"/>
                </a:solidFill>
                <a:latin typeface="+mn-lt"/>
                <a:cs typeface="+mn-cs"/>
              </a:defRPr>
            </a:lvl3pPr>
            <a:lvl4pPr marL="1600200" indent="-228600" algn="l" rtl="0" eaLnBrk="0" fontAlgn="base" hangingPunct="0">
              <a:lnSpc>
                <a:spcPts val="2000"/>
              </a:lnSpc>
              <a:spcBef>
                <a:spcPts val="300"/>
              </a:spcBef>
              <a:spcAft>
                <a:spcPct val="0"/>
              </a:spcAft>
              <a:buChar char="-"/>
              <a:defRPr sz="1600">
                <a:solidFill>
                  <a:schemeClr val="tx1"/>
                </a:solidFill>
                <a:latin typeface="+mn-lt"/>
                <a:cs typeface="+mn-cs"/>
              </a:defRPr>
            </a:lvl4pPr>
            <a:lvl5pPr marL="2057400" indent="-228600" algn="l" rtl="0" eaLnBrk="0" fontAlgn="base" hangingPunct="0">
              <a:lnSpc>
                <a:spcPts val="2000"/>
              </a:lnSpc>
              <a:spcBef>
                <a:spcPts val="300"/>
              </a:spcBef>
              <a:spcAft>
                <a:spcPct val="0"/>
              </a:spcAft>
              <a:buChar char="-"/>
              <a:defRPr sz="1600">
                <a:solidFill>
                  <a:schemeClr val="tx1"/>
                </a:solidFill>
                <a:latin typeface="+mn-lt"/>
                <a:cs typeface="+mn-cs"/>
              </a:defRPr>
            </a:lvl5pPr>
            <a:lvl6pPr marL="2514600" indent="-228600" algn="l" rtl="0" eaLnBrk="1" fontAlgn="base" hangingPunct="1">
              <a:lnSpc>
                <a:spcPts val="2400"/>
              </a:lnSpc>
              <a:spcBef>
                <a:spcPct val="20000"/>
              </a:spcBef>
              <a:spcAft>
                <a:spcPct val="0"/>
              </a:spcAft>
              <a:buChar char="-"/>
              <a:defRPr sz="1600">
                <a:solidFill>
                  <a:schemeClr val="tx1"/>
                </a:solidFill>
                <a:latin typeface="+mn-lt"/>
                <a:cs typeface="+mn-cs"/>
              </a:defRPr>
            </a:lvl6pPr>
            <a:lvl7pPr marL="2971800" indent="-228600" algn="l" rtl="0" eaLnBrk="1" fontAlgn="base" hangingPunct="1">
              <a:lnSpc>
                <a:spcPts val="2400"/>
              </a:lnSpc>
              <a:spcBef>
                <a:spcPct val="20000"/>
              </a:spcBef>
              <a:spcAft>
                <a:spcPct val="0"/>
              </a:spcAft>
              <a:buChar char="-"/>
              <a:defRPr sz="1600">
                <a:solidFill>
                  <a:schemeClr val="tx1"/>
                </a:solidFill>
                <a:latin typeface="+mn-lt"/>
                <a:cs typeface="+mn-cs"/>
              </a:defRPr>
            </a:lvl7pPr>
            <a:lvl8pPr marL="3429000" indent="-228600" algn="l" rtl="0" eaLnBrk="1" fontAlgn="base" hangingPunct="1">
              <a:lnSpc>
                <a:spcPts val="2400"/>
              </a:lnSpc>
              <a:spcBef>
                <a:spcPct val="20000"/>
              </a:spcBef>
              <a:spcAft>
                <a:spcPct val="0"/>
              </a:spcAft>
              <a:buChar char="-"/>
              <a:defRPr sz="1600">
                <a:solidFill>
                  <a:schemeClr val="tx1"/>
                </a:solidFill>
                <a:latin typeface="+mn-lt"/>
                <a:cs typeface="+mn-cs"/>
              </a:defRPr>
            </a:lvl8pPr>
            <a:lvl9pPr marL="3886200" indent="-228600" algn="l" rtl="0" eaLnBrk="1" fontAlgn="base" hangingPunct="1">
              <a:lnSpc>
                <a:spcPts val="2400"/>
              </a:lnSpc>
              <a:spcBef>
                <a:spcPct val="20000"/>
              </a:spcBef>
              <a:spcAft>
                <a:spcPct val="0"/>
              </a:spcAft>
              <a:buChar char="-"/>
              <a:defRPr sz="1600">
                <a:solidFill>
                  <a:schemeClr val="tx1"/>
                </a:solidFill>
                <a:latin typeface="+mn-lt"/>
                <a:cs typeface="+mn-cs"/>
              </a:defRPr>
            </a:lvl9pPr>
          </a:lstStyle>
          <a:p>
            <a:pPr marL="0" indent="0" eaLnBrk="1" hangingPunct="1">
              <a:spcBef>
                <a:spcPct val="70000"/>
              </a:spcBef>
              <a:buFont typeface="Verdana" pitchFamily="34" charset="0"/>
              <a:buNone/>
              <a:defRPr/>
            </a:pPr>
            <a:r>
              <a:rPr lang="de-DE" altLang="de-DE" sz="1600" dirty="0" smtClean="0"/>
              <a:t>Diese </a:t>
            </a:r>
            <a:r>
              <a:rPr lang="de-DE" altLang="de-DE" sz="1600" dirty="0"/>
              <a:t>Regelung gilt erst ab dem Vollumstieg 2015</a:t>
            </a:r>
          </a:p>
        </p:txBody>
      </p:sp>
    </p:spTree>
    <p:extLst>
      <p:ext uri="{BB962C8B-B14F-4D97-AF65-F5344CB8AC3E}">
        <p14:creationId xmlns:p14="http://schemas.microsoft.com/office/powerpoint/2010/main" val="2431004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ltLang="de-DE" sz="2800" dirty="0"/>
              <a:t>Organe und Spitzenorgane von Körperschaften  - 2 -</a:t>
            </a:r>
            <a:endParaRPr lang="de-DE" sz="2800" dirty="0"/>
          </a:p>
        </p:txBody>
      </p:sp>
      <p:sp>
        <p:nvSpPr>
          <p:cNvPr id="3" name="Textplatzhalter 2"/>
          <p:cNvSpPr>
            <a:spLocks noGrp="1"/>
          </p:cNvSpPr>
          <p:nvPr>
            <p:ph type="body" sz="quarter" idx="13"/>
          </p:nvPr>
        </p:nvSpPr>
        <p:spPr/>
        <p:txBody>
          <a:bodyPr>
            <a:normAutofit fontScale="77500" lnSpcReduction="20000"/>
          </a:bodyPr>
          <a:lstStyle/>
          <a:p>
            <a:pPr>
              <a:spcBef>
                <a:spcPct val="70000"/>
              </a:spcBef>
              <a:defRPr/>
            </a:pPr>
            <a:r>
              <a:rPr lang="de-DE" altLang="de-DE" dirty="0"/>
              <a:t>Regierungskörperschaften werden in RDA nicht gesondert behandelt. Sie werden meistens wie untergeordnete Körperschaften behandelt </a:t>
            </a:r>
            <a:r>
              <a:rPr lang="de-DE" altLang="de-DE" dirty="0" smtClean="0"/>
              <a:t>(RDA 11.2.2.14</a:t>
            </a:r>
            <a:r>
              <a:rPr lang="de-DE" altLang="de-DE" dirty="0"/>
              <a:t>). Dabei wird der substantivisch gebrauchte Name der übergeordneten Körperschaft bei der Unterabteilung weggelassen, es sei denn, der Name ergibt dann keinen Sinn mehr.</a:t>
            </a:r>
          </a:p>
          <a:p>
            <a:pPr marL="0" indent="0">
              <a:spcBef>
                <a:spcPct val="70000"/>
              </a:spcBef>
              <a:buNone/>
              <a:defRPr/>
            </a:pPr>
            <a:r>
              <a:rPr lang="de-DE" altLang="de-DE" dirty="0"/>
              <a:t>    </a:t>
            </a:r>
            <a:r>
              <a:rPr lang="de-DE" altLang="de-DE" i="1" dirty="0"/>
              <a:t>Beispiel:</a:t>
            </a:r>
            <a:r>
              <a:rPr lang="de-DE" altLang="de-DE" dirty="0"/>
              <a:t> </a:t>
            </a:r>
          </a:p>
          <a:p>
            <a:pPr marL="0" indent="0">
              <a:lnSpc>
                <a:spcPts val="1000"/>
              </a:lnSpc>
              <a:spcBef>
                <a:spcPct val="70000"/>
              </a:spcBef>
              <a:buNone/>
              <a:defRPr/>
            </a:pPr>
            <a:r>
              <a:rPr lang="de-DE" altLang="de-DE" dirty="0"/>
              <a:t>	</a:t>
            </a:r>
            <a:r>
              <a:rPr lang="de-DE" altLang="de-DE" sz="2300" b="1" dirty="0"/>
              <a:t>Kanada. </a:t>
            </a:r>
            <a:r>
              <a:rPr lang="de-DE" altLang="de-DE" sz="2300" b="1" dirty="0" smtClean="0"/>
              <a:t>Department </a:t>
            </a:r>
            <a:r>
              <a:rPr lang="de-DE" altLang="de-DE" sz="2300" b="1" dirty="0" err="1" smtClean="0"/>
              <a:t>of</a:t>
            </a:r>
            <a:r>
              <a:rPr lang="de-DE" altLang="de-DE" sz="2300" b="1" dirty="0" smtClean="0"/>
              <a:t> Consumer </a:t>
            </a:r>
            <a:r>
              <a:rPr lang="de-DE" altLang="de-DE" sz="2300" b="1" dirty="0" err="1" smtClean="0"/>
              <a:t>and</a:t>
            </a:r>
            <a:r>
              <a:rPr lang="de-DE" altLang="de-DE" sz="2300" b="1" dirty="0" smtClean="0"/>
              <a:t> Corporate </a:t>
            </a:r>
          </a:p>
          <a:p>
            <a:pPr marL="0" indent="0">
              <a:lnSpc>
                <a:spcPts val="1000"/>
              </a:lnSpc>
              <a:spcBef>
                <a:spcPct val="70000"/>
              </a:spcBef>
              <a:buNone/>
              <a:defRPr/>
            </a:pPr>
            <a:r>
              <a:rPr lang="de-DE" altLang="de-DE" sz="2300" b="1" dirty="0"/>
              <a:t> </a:t>
            </a:r>
            <a:r>
              <a:rPr lang="de-DE" altLang="de-DE" sz="2300" b="1" dirty="0" smtClean="0"/>
              <a:t>          </a:t>
            </a:r>
            <a:r>
              <a:rPr lang="de-DE" altLang="de-DE" sz="2300" b="1" dirty="0" err="1" smtClean="0"/>
              <a:t>Affairs</a:t>
            </a:r>
            <a:endParaRPr lang="de-DE" altLang="de-DE" sz="2300" b="1" dirty="0"/>
          </a:p>
          <a:p>
            <a:pPr marL="0" indent="0">
              <a:lnSpc>
                <a:spcPts val="1000"/>
              </a:lnSpc>
              <a:spcBef>
                <a:spcPct val="70000"/>
              </a:spcBef>
              <a:buNone/>
              <a:defRPr/>
            </a:pPr>
            <a:r>
              <a:rPr lang="de-DE" altLang="de-DE" sz="2300" dirty="0"/>
              <a:t>	(</a:t>
            </a:r>
            <a:r>
              <a:rPr lang="de-DE" altLang="de-DE" sz="2300" b="1" dirty="0"/>
              <a:t>nicht:</a:t>
            </a:r>
            <a:r>
              <a:rPr lang="de-DE" altLang="de-DE" sz="2300" dirty="0"/>
              <a:t> </a:t>
            </a:r>
            <a:r>
              <a:rPr lang="de-DE" altLang="de-DE" sz="2300" dirty="0" smtClean="0"/>
              <a:t> Kanada</a:t>
            </a:r>
            <a:r>
              <a:rPr lang="de-DE" altLang="de-DE" sz="2300" dirty="0"/>
              <a:t>. Canada Department </a:t>
            </a:r>
            <a:r>
              <a:rPr lang="de-DE" altLang="de-DE" sz="2300" dirty="0" err="1"/>
              <a:t>of</a:t>
            </a:r>
            <a:r>
              <a:rPr lang="de-DE" altLang="de-DE" sz="2300" dirty="0"/>
              <a:t> Consumer </a:t>
            </a:r>
            <a:r>
              <a:rPr lang="de-DE" altLang="de-DE" sz="2300" dirty="0" err="1" smtClean="0"/>
              <a:t>and</a:t>
            </a:r>
            <a:endParaRPr lang="de-DE" altLang="de-DE" sz="2300" dirty="0" smtClean="0"/>
          </a:p>
          <a:p>
            <a:pPr marL="0" indent="0">
              <a:lnSpc>
                <a:spcPts val="1000"/>
              </a:lnSpc>
              <a:spcBef>
                <a:spcPct val="70000"/>
              </a:spcBef>
              <a:buNone/>
              <a:defRPr/>
            </a:pPr>
            <a:r>
              <a:rPr lang="de-DE" altLang="de-DE" sz="2300" dirty="0" smtClean="0"/>
              <a:t>           Corporate </a:t>
            </a:r>
            <a:r>
              <a:rPr lang="de-DE" altLang="de-DE" sz="2300" dirty="0" err="1"/>
              <a:t>Affairs</a:t>
            </a:r>
            <a:r>
              <a:rPr lang="de-DE" altLang="de-DE" sz="2300" dirty="0" smtClean="0"/>
              <a:t>)</a:t>
            </a:r>
          </a:p>
          <a:p>
            <a:pPr>
              <a:spcBef>
                <a:spcPct val="70000"/>
              </a:spcBef>
              <a:defRPr/>
            </a:pPr>
            <a:r>
              <a:rPr lang="de-DE" altLang="de-DE" dirty="0" smtClean="0"/>
              <a:t>Im </a:t>
            </a:r>
            <a:r>
              <a:rPr lang="de-DE" altLang="de-DE" dirty="0"/>
              <a:t>Zweifelsfall wird der Name selbstständig angesetzt.</a:t>
            </a:r>
          </a:p>
          <a:p>
            <a:pPr marL="0" indent="0">
              <a:spcBef>
                <a:spcPct val="70000"/>
              </a:spcBef>
              <a:buNone/>
              <a:defRPr/>
            </a:pPr>
            <a:r>
              <a:rPr lang="de-DE" altLang="de-DE" dirty="0"/>
              <a:t>     </a:t>
            </a:r>
            <a:r>
              <a:rPr lang="de-DE" altLang="de-DE" i="1" dirty="0"/>
              <a:t>Beispiel:</a:t>
            </a:r>
            <a:r>
              <a:rPr lang="de-DE" altLang="de-DE" dirty="0"/>
              <a:t> </a:t>
            </a:r>
          </a:p>
          <a:p>
            <a:pPr marL="0" indent="0">
              <a:lnSpc>
                <a:spcPts val="1000"/>
              </a:lnSpc>
              <a:spcBef>
                <a:spcPct val="70000"/>
              </a:spcBef>
              <a:buNone/>
              <a:defRPr/>
            </a:pPr>
            <a:r>
              <a:rPr lang="de-DE" altLang="de-DE" dirty="0"/>
              <a:t>	</a:t>
            </a:r>
            <a:r>
              <a:rPr lang="de-DE" altLang="de-DE" b="1" dirty="0" err="1"/>
              <a:t>Musées</a:t>
            </a:r>
            <a:r>
              <a:rPr lang="de-DE" altLang="de-DE" b="1" dirty="0"/>
              <a:t> de </a:t>
            </a:r>
            <a:r>
              <a:rPr lang="de-DE" altLang="de-DE" b="1" dirty="0" err="1"/>
              <a:t>l'État</a:t>
            </a:r>
            <a:r>
              <a:rPr lang="de-DE" altLang="de-DE" b="1" dirty="0"/>
              <a:t> (Luxemburg)</a:t>
            </a:r>
          </a:p>
          <a:p>
            <a:endParaRPr lang="de-DE" dirty="0"/>
          </a:p>
        </p:txBody>
      </p:sp>
    </p:spTree>
    <p:extLst>
      <p:ext uri="{BB962C8B-B14F-4D97-AF65-F5344CB8AC3E}">
        <p14:creationId xmlns:p14="http://schemas.microsoft.com/office/powerpoint/2010/main" val="903537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ltLang="de-DE" sz="2800" dirty="0"/>
              <a:t>Organe und Spitzenorgane von Körperschaften  - 3 -</a:t>
            </a:r>
            <a:endParaRPr lang="de-DE" sz="2800" dirty="0"/>
          </a:p>
        </p:txBody>
      </p:sp>
      <p:sp>
        <p:nvSpPr>
          <p:cNvPr id="3" name="Textplatzhalter 2"/>
          <p:cNvSpPr>
            <a:spLocks noGrp="1"/>
          </p:cNvSpPr>
          <p:nvPr>
            <p:ph type="body" sz="quarter" idx="13"/>
          </p:nvPr>
        </p:nvSpPr>
        <p:spPr/>
        <p:txBody>
          <a:bodyPr>
            <a:normAutofit fontScale="92500" lnSpcReduction="10000"/>
          </a:bodyPr>
          <a:lstStyle/>
          <a:p>
            <a:pPr marL="0" indent="0">
              <a:spcBef>
                <a:spcPct val="70000"/>
              </a:spcBef>
              <a:buNone/>
            </a:pPr>
            <a:r>
              <a:rPr lang="de-DE" altLang="de-DE" sz="2200" i="1" dirty="0"/>
              <a:t>Beispiele für eine unselbstständige Ansetzung:</a:t>
            </a:r>
          </a:p>
          <a:p>
            <a:pPr marL="0" indent="0">
              <a:lnSpc>
                <a:spcPct val="110000"/>
              </a:lnSpc>
              <a:spcBef>
                <a:spcPts val="0"/>
              </a:spcBef>
              <a:buNone/>
            </a:pPr>
            <a:r>
              <a:rPr lang="de-DE" altLang="de-DE" dirty="0"/>
              <a:t>     	</a:t>
            </a:r>
            <a:r>
              <a:rPr lang="de-DE" altLang="de-DE" sz="1900" b="1" dirty="0"/>
              <a:t>Vanuatu. </a:t>
            </a:r>
            <a:r>
              <a:rPr lang="de-DE" altLang="de-DE" sz="1900" b="1" dirty="0" err="1"/>
              <a:t>Ministry</a:t>
            </a:r>
            <a:r>
              <a:rPr lang="de-DE" altLang="de-DE" sz="1900" b="1" dirty="0"/>
              <a:t> </a:t>
            </a:r>
            <a:r>
              <a:rPr lang="de-DE" altLang="de-DE" sz="1900" b="1" dirty="0" err="1"/>
              <a:t>of</a:t>
            </a:r>
            <a:r>
              <a:rPr lang="de-DE" altLang="de-DE" sz="1900" b="1" dirty="0"/>
              <a:t> Internal </a:t>
            </a:r>
            <a:r>
              <a:rPr lang="de-DE" altLang="de-DE" sz="1900" b="1" dirty="0" err="1"/>
              <a:t>Affairs</a:t>
            </a:r>
            <a:r>
              <a:rPr lang="de-DE" altLang="de-DE" sz="1900" b="1" dirty="0"/>
              <a:t> </a:t>
            </a:r>
            <a:r>
              <a:rPr lang="de-DE" altLang="de-DE" sz="1900" b="1" dirty="0" err="1"/>
              <a:t>and</a:t>
            </a:r>
            <a:r>
              <a:rPr lang="de-DE" altLang="de-DE" sz="1900" b="1" dirty="0"/>
              <a:t> </a:t>
            </a:r>
            <a:r>
              <a:rPr lang="de-DE" altLang="de-DE" sz="1900" b="1" dirty="0" err="1"/>
              <a:t>Social</a:t>
            </a:r>
            <a:r>
              <a:rPr lang="de-DE" altLang="de-DE" sz="1900" b="1" dirty="0"/>
              <a:t> </a:t>
            </a:r>
            <a:r>
              <a:rPr lang="de-DE" altLang="de-DE" sz="1900" b="1" dirty="0" smtClean="0"/>
              <a:t>       </a:t>
            </a:r>
            <a:r>
              <a:rPr lang="de-DE" altLang="de-DE" sz="1900" b="1" dirty="0"/>
              <a:t>	</a:t>
            </a:r>
            <a:r>
              <a:rPr lang="de-DE" altLang="de-DE" sz="1900" b="1" dirty="0" smtClean="0"/>
              <a:t>Services </a:t>
            </a:r>
            <a:r>
              <a:rPr lang="de-DE" altLang="de-DE" sz="1900" dirty="0" smtClean="0"/>
              <a:t>(RDA 11.2.2.14.7</a:t>
            </a:r>
            <a:r>
              <a:rPr lang="de-DE" altLang="de-DE" sz="1900" dirty="0"/>
              <a:t>) </a:t>
            </a:r>
          </a:p>
          <a:p>
            <a:pPr marL="0" indent="0">
              <a:lnSpc>
                <a:spcPct val="110000"/>
              </a:lnSpc>
              <a:spcBef>
                <a:spcPts val="0"/>
              </a:spcBef>
              <a:buNone/>
            </a:pPr>
            <a:r>
              <a:rPr lang="de-DE" altLang="de-DE" sz="1900" dirty="0"/>
              <a:t>	</a:t>
            </a:r>
            <a:r>
              <a:rPr lang="de-DE" altLang="de-DE" sz="1900" b="1" dirty="0"/>
              <a:t>Wien. Statistisches Amt </a:t>
            </a:r>
            <a:r>
              <a:rPr lang="de-DE" altLang="de-DE" sz="1900" dirty="0" smtClean="0"/>
              <a:t>(RDA 11.2.2.14.2</a:t>
            </a:r>
            <a:r>
              <a:rPr lang="de-DE" altLang="de-DE" sz="1900" dirty="0"/>
              <a:t>)</a:t>
            </a:r>
          </a:p>
          <a:p>
            <a:pPr marL="0" indent="0">
              <a:lnSpc>
                <a:spcPct val="110000"/>
              </a:lnSpc>
              <a:spcBef>
                <a:spcPts val="0"/>
              </a:spcBef>
              <a:buNone/>
            </a:pPr>
            <a:r>
              <a:rPr lang="de-DE" altLang="de-DE" dirty="0"/>
              <a:t>     	</a:t>
            </a:r>
            <a:r>
              <a:rPr lang="de-DE" altLang="de-DE" sz="2000" b="1" dirty="0"/>
              <a:t>aber</a:t>
            </a:r>
            <a:endParaRPr lang="de-DE" altLang="de-DE" sz="2000" dirty="0"/>
          </a:p>
          <a:p>
            <a:pPr marL="0" indent="0">
              <a:lnSpc>
                <a:spcPct val="110000"/>
              </a:lnSpc>
              <a:spcBef>
                <a:spcPts val="0"/>
              </a:spcBef>
              <a:buNone/>
            </a:pPr>
            <a:r>
              <a:rPr lang="de-DE" altLang="de-DE" dirty="0"/>
              <a:t>	</a:t>
            </a:r>
            <a:r>
              <a:rPr lang="de-DE" altLang="de-DE" sz="1900" b="1" dirty="0"/>
              <a:t>U.S. </a:t>
            </a:r>
            <a:r>
              <a:rPr lang="de-DE" altLang="de-DE" sz="1900" b="1" dirty="0" err="1"/>
              <a:t>Census</a:t>
            </a:r>
            <a:r>
              <a:rPr lang="de-DE" altLang="de-DE" sz="1900" b="1" dirty="0"/>
              <a:t> Bureau </a:t>
            </a:r>
            <a:r>
              <a:rPr lang="de-DE" altLang="de-DE" sz="1900" dirty="0" smtClean="0"/>
              <a:t>(RDA 11.2.2.14.2)</a:t>
            </a:r>
          </a:p>
          <a:p>
            <a:pPr marL="0" indent="0">
              <a:lnSpc>
                <a:spcPct val="110000"/>
              </a:lnSpc>
              <a:spcBef>
                <a:spcPts val="0"/>
              </a:spcBef>
              <a:buNone/>
            </a:pPr>
            <a:r>
              <a:rPr lang="de-DE" altLang="de-DE" sz="1900" dirty="0"/>
              <a:t>	</a:t>
            </a:r>
            <a:r>
              <a:rPr lang="de-DE" altLang="de-DE" sz="1900" b="1" dirty="0" smtClean="0"/>
              <a:t>Hessisches Statistisches Landesamt</a:t>
            </a:r>
          </a:p>
          <a:p>
            <a:pPr marL="0" indent="0">
              <a:lnSpc>
                <a:spcPct val="110000"/>
              </a:lnSpc>
              <a:spcBef>
                <a:spcPts val="0"/>
              </a:spcBef>
              <a:buNone/>
            </a:pPr>
            <a:r>
              <a:rPr lang="de-DE" altLang="de-DE" sz="1900" dirty="0"/>
              <a:t>	</a:t>
            </a:r>
            <a:r>
              <a:rPr lang="de-DE" altLang="de-DE" sz="1900" dirty="0" smtClean="0">
                <a:sym typeface="Wingdings" panose="05000000000000000000" pitchFamily="2" charset="2"/>
              </a:rPr>
              <a:t> Name der übergeordneten Gebietskörperschaft im 	Namen	enthalten</a:t>
            </a:r>
          </a:p>
          <a:p>
            <a:pPr marL="0" indent="0">
              <a:lnSpc>
                <a:spcPct val="110000"/>
              </a:lnSpc>
              <a:spcBef>
                <a:spcPts val="0"/>
              </a:spcBef>
              <a:buNone/>
            </a:pPr>
            <a:endParaRPr lang="de-DE" altLang="de-DE" sz="1900" dirty="0" smtClean="0">
              <a:sym typeface="Wingdings" panose="05000000000000000000" pitchFamily="2" charset="2"/>
            </a:endParaRPr>
          </a:p>
          <a:p>
            <a:pPr marL="0" indent="0">
              <a:lnSpc>
                <a:spcPct val="110000"/>
              </a:lnSpc>
              <a:spcBef>
                <a:spcPts val="0"/>
              </a:spcBef>
              <a:buNone/>
            </a:pPr>
            <a:r>
              <a:rPr lang="de-DE" altLang="de-DE" sz="1900" dirty="0" smtClean="0"/>
              <a:t>  </a:t>
            </a:r>
            <a:r>
              <a:rPr lang="de-DE" altLang="de-DE" dirty="0" smtClean="0"/>
              <a:t> </a:t>
            </a:r>
            <a:r>
              <a:rPr lang="de-DE" altLang="de-DE" sz="1900" dirty="0" smtClean="0"/>
              <a:t>ERL: Wird die unselbstständige Namensform als bevorzugter 	Name gewählt, wird die selbstständige Form als 	abweichende Namensform erfasst, sofern sich dadurch ein 	deutlich anderer Sucheinstieg ergibt.</a:t>
            </a:r>
            <a:endParaRPr lang="de-DE" altLang="de-DE" sz="1900" dirty="0"/>
          </a:p>
        </p:txBody>
      </p:sp>
    </p:spTree>
    <p:extLst>
      <p:ext uri="{BB962C8B-B14F-4D97-AF65-F5344CB8AC3E}">
        <p14:creationId xmlns:p14="http://schemas.microsoft.com/office/powerpoint/2010/main" val="2128146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575048"/>
          </a:xfrm>
        </p:spPr>
        <p:txBody>
          <a:bodyPr/>
          <a:lstStyle/>
          <a:p>
            <a:pPr algn="ctr"/>
            <a:r>
              <a:rPr lang="de-DE" altLang="de-DE" sz="2800" dirty="0"/>
              <a:t>Organe und Spitzenorgane von Körperschaften  - 4 –</a:t>
            </a:r>
            <a:br>
              <a:rPr lang="de-DE" altLang="de-DE" sz="2800" dirty="0"/>
            </a:br>
            <a:r>
              <a:rPr lang="de-DE" altLang="de-DE" sz="2800" dirty="0" smtClean="0"/>
              <a:t>(RDA 11.2.2.22 </a:t>
            </a:r>
            <a:r>
              <a:rPr lang="de-DE" altLang="de-DE" sz="2800" dirty="0"/>
              <a:t>– 11.2.2.25)</a:t>
            </a:r>
            <a:endParaRPr lang="de-DE" sz="2800" dirty="0"/>
          </a:p>
        </p:txBody>
      </p:sp>
      <p:sp>
        <p:nvSpPr>
          <p:cNvPr id="3" name="Textplatzhalter 2"/>
          <p:cNvSpPr>
            <a:spLocks noGrp="1"/>
          </p:cNvSpPr>
          <p:nvPr>
            <p:ph type="body" sz="quarter" idx="13"/>
          </p:nvPr>
        </p:nvSpPr>
        <p:spPr>
          <a:xfrm>
            <a:off x="468313" y="2420888"/>
            <a:ext cx="8207375" cy="3888432"/>
          </a:xfrm>
        </p:spPr>
        <p:txBody>
          <a:bodyPr>
            <a:normAutofit/>
          </a:bodyPr>
          <a:lstStyle/>
          <a:p>
            <a:pPr>
              <a:spcBef>
                <a:spcPct val="70000"/>
              </a:spcBef>
            </a:pPr>
            <a:r>
              <a:rPr lang="de-DE" altLang="de-DE" sz="2000" dirty="0"/>
              <a:t>Militärische Körperschaften werden in solche auf nationalem Level und unterhalb des nationalen Levels unterschieden </a:t>
            </a:r>
            <a:r>
              <a:rPr lang="de-DE" altLang="de-DE" sz="2000" dirty="0" smtClean="0"/>
              <a:t>(RDA 11.2.2.22</a:t>
            </a:r>
            <a:r>
              <a:rPr lang="de-DE" altLang="de-DE" sz="2000" dirty="0"/>
              <a:t>).</a:t>
            </a:r>
          </a:p>
          <a:p>
            <a:pPr>
              <a:spcBef>
                <a:spcPct val="70000"/>
              </a:spcBef>
            </a:pPr>
            <a:r>
              <a:rPr lang="de-DE" altLang="de-DE" sz="2000" dirty="0"/>
              <a:t>Die Waffengattungen der Streitkräfte eines Staates werden als  </a:t>
            </a:r>
            <a:r>
              <a:rPr lang="de-DE" altLang="de-DE" sz="2000" b="1" dirty="0"/>
              <a:t>Unterabteilung einer nationalen Regierung </a:t>
            </a:r>
            <a:r>
              <a:rPr lang="de-DE" altLang="de-DE" sz="2000" dirty="0"/>
              <a:t>in der Ansetzungsform des Sucheinstiegs, der die Regierung repräsentiert, angesetzt. Der Name der Regierung in substantivischer Form wird bei der Ansetzung als Unterabteilung weggelassen, außer wenn das Weglassen zu einer unerwünschten Veränderung führen würde </a:t>
            </a:r>
            <a:r>
              <a:rPr lang="de-DE" altLang="de-DE" sz="2000" dirty="0" smtClean="0"/>
              <a:t>(RDA 11.2.2.22.1</a:t>
            </a:r>
            <a:r>
              <a:rPr lang="de-DE" altLang="de-DE" sz="2000" dirty="0"/>
              <a:t>).</a:t>
            </a:r>
          </a:p>
          <a:p>
            <a:pPr marL="0" indent="0">
              <a:buNone/>
            </a:pPr>
            <a:endParaRPr lang="de-DE" dirty="0"/>
          </a:p>
        </p:txBody>
      </p:sp>
    </p:spTree>
    <p:extLst>
      <p:ext uri="{BB962C8B-B14F-4D97-AF65-F5344CB8AC3E}">
        <p14:creationId xmlns:p14="http://schemas.microsoft.com/office/powerpoint/2010/main" val="2347062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ltLang="de-DE" sz="2800" dirty="0"/>
              <a:t>Organe und Spitzenorgane von Körperschaften  - 5 -</a:t>
            </a:r>
            <a:endParaRPr lang="de-DE" sz="2800" dirty="0"/>
          </a:p>
        </p:txBody>
      </p:sp>
      <p:sp>
        <p:nvSpPr>
          <p:cNvPr id="3" name="Textplatzhalter 2"/>
          <p:cNvSpPr>
            <a:spLocks noGrp="1"/>
          </p:cNvSpPr>
          <p:nvPr>
            <p:ph type="body" sz="quarter" idx="13"/>
          </p:nvPr>
        </p:nvSpPr>
        <p:spPr/>
        <p:txBody>
          <a:bodyPr/>
          <a:lstStyle/>
          <a:p>
            <a:pPr>
              <a:spcBef>
                <a:spcPct val="70000"/>
              </a:spcBef>
              <a:defRPr/>
            </a:pPr>
            <a:r>
              <a:rPr lang="de-DE" altLang="de-DE" sz="2000" dirty="0"/>
              <a:t>Untergeordnete Bereiche der Waffengattungen werden als Unterabteilung der Waffengattung angesetzt. </a:t>
            </a:r>
            <a:r>
              <a:rPr lang="de-DE" altLang="de-DE" sz="2000" b="1" dirty="0"/>
              <a:t>Zwischenstufen werden dabei nicht weggelassen.</a:t>
            </a:r>
          </a:p>
          <a:p>
            <a:pPr>
              <a:spcBef>
                <a:spcPct val="70000"/>
              </a:spcBef>
              <a:defRPr/>
            </a:pPr>
            <a:r>
              <a:rPr lang="de-DE" altLang="de-DE" sz="2000" dirty="0"/>
              <a:t>Ordinalzahlen zur Bezeichnung untergeordneter militärischer Einheiten werden mit abschließendem Punkt angegeben. (ERL zu </a:t>
            </a:r>
            <a:r>
              <a:rPr lang="de-DE" altLang="de-DE" sz="2000" dirty="0" smtClean="0"/>
              <a:t>RDA 11.2.2.22.1</a:t>
            </a:r>
            <a:r>
              <a:rPr lang="de-DE" altLang="de-DE" sz="2000" dirty="0"/>
              <a:t>)</a:t>
            </a:r>
          </a:p>
          <a:p>
            <a:pPr marL="0" indent="0">
              <a:spcBef>
                <a:spcPct val="70000"/>
              </a:spcBef>
              <a:buNone/>
              <a:defRPr/>
            </a:pPr>
            <a:r>
              <a:rPr lang="de-DE" altLang="de-DE" dirty="0"/>
              <a:t>     </a:t>
            </a:r>
            <a:r>
              <a:rPr lang="de-DE" altLang="de-DE" sz="2000" i="1" dirty="0"/>
              <a:t>Beispiel:</a:t>
            </a:r>
          </a:p>
          <a:p>
            <a:pPr marL="0" indent="0">
              <a:lnSpc>
                <a:spcPts val="1000"/>
              </a:lnSpc>
              <a:spcBef>
                <a:spcPct val="70000"/>
              </a:spcBef>
              <a:buNone/>
              <a:defRPr/>
            </a:pPr>
            <a:r>
              <a:rPr lang="de-DE" altLang="de-DE" dirty="0"/>
              <a:t>    	 </a:t>
            </a:r>
            <a:r>
              <a:rPr lang="de-DE" altLang="de-DE" sz="1800" b="1" dirty="0"/>
              <a:t>USA. </a:t>
            </a:r>
            <a:r>
              <a:rPr lang="de-DE" altLang="de-DE" sz="1800" b="1" dirty="0" err="1"/>
              <a:t>Army</a:t>
            </a:r>
            <a:r>
              <a:rPr lang="de-DE" altLang="de-DE" sz="1800" b="1" dirty="0"/>
              <a:t>. </a:t>
            </a:r>
            <a:r>
              <a:rPr lang="de-DE" altLang="de-DE" sz="1800" b="1" dirty="0" err="1"/>
              <a:t>Infantry</a:t>
            </a:r>
            <a:r>
              <a:rPr lang="de-DE" altLang="de-DE" sz="1800" b="1" dirty="0"/>
              <a:t> Division, </a:t>
            </a:r>
            <a:r>
              <a:rPr lang="de-DE" altLang="de-DE" sz="1800" b="1" dirty="0" smtClean="0"/>
              <a:t>27.</a:t>
            </a:r>
          </a:p>
        </p:txBody>
      </p:sp>
    </p:spTree>
    <p:extLst>
      <p:ext uri="{BB962C8B-B14F-4D97-AF65-F5344CB8AC3E}">
        <p14:creationId xmlns:p14="http://schemas.microsoft.com/office/powerpoint/2010/main" val="3372616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ltLang="de-DE" sz="2800" dirty="0"/>
              <a:t>Organe und Spitzenorgane von Körperschaften  - 6 -</a:t>
            </a:r>
            <a:endParaRPr lang="de-DE" sz="2800" dirty="0"/>
          </a:p>
        </p:txBody>
      </p:sp>
      <p:sp>
        <p:nvSpPr>
          <p:cNvPr id="3" name="Textplatzhalter 2"/>
          <p:cNvSpPr>
            <a:spLocks noGrp="1"/>
          </p:cNvSpPr>
          <p:nvPr>
            <p:ph type="body" sz="quarter" idx="13"/>
          </p:nvPr>
        </p:nvSpPr>
        <p:spPr/>
        <p:txBody>
          <a:bodyPr>
            <a:normAutofit/>
          </a:bodyPr>
          <a:lstStyle/>
          <a:p>
            <a:pPr>
              <a:lnSpc>
                <a:spcPct val="110000"/>
              </a:lnSpc>
              <a:spcBef>
                <a:spcPts val="0"/>
              </a:spcBef>
              <a:defRPr/>
            </a:pPr>
            <a:r>
              <a:rPr lang="de-DE" altLang="de-DE" sz="2000" dirty="0"/>
              <a:t>Streitkräfte unterhalb der nationalen Ebene werden als </a:t>
            </a:r>
            <a:r>
              <a:rPr lang="de-DE" altLang="de-DE" sz="2000" b="1" dirty="0"/>
              <a:t>Abteilung ihrer Gebietskörperschaft </a:t>
            </a:r>
            <a:r>
              <a:rPr lang="de-DE" altLang="de-DE" sz="2000" dirty="0"/>
              <a:t>angesetzt </a:t>
            </a:r>
            <a:r>
              <a:rPr lang="de-DE" altLang="de-DE" sz="2000" dirty="0" smtClean="0"/>
              <a:t>(RDA 11.2.2.22.2</a:t>
            </a:r>
            <a:r>
              <a:rPr lang="de-DE" altLang="de-DE" sz="2000" dirty="0"/>
              <a:t>).</a:t>
            </a:r>
          </a:p>
          <a:p>
            <a:pPr marL="0" indent="0">
              <a:spcBef>
                <a:spcPct val="70000"/>
              </a:spcBef>
              <a:buNone/>
              <a:defRPr/>
            </a:pPr>
            <a:r>
              <a:rPr lang="de-DE" altLang="de-DE" dirty="0"/>
              <a:t>     </a:t>
            </a:r>
            <a:r>
              <a:rPr lang="de-DE" altLang="de-DE" sz="2000" i="1" dirty="0"/>
              <a:t>Beispiele:</a:t>
            </a:r>
          </a:p>
          <a:p>
            <a:pPr marL="0" indent="0">
              <a:lnSpc>
                <a:spcPts val="1000"/>
              </a:lnSpc>
              <a:spcBef>
                <a:spcPct val="70000"/>
              </a:spcBef>
              <a:buNone/>
              <a:defRPr/>
            </a:pPr>
            <a:r>
              <a:rPr lang="de-DE" altLang="de-DE" dirty="0"/>
              <a:t>    	 </a:t>
            </a:r>
            <a:r>
              <a:rPr lang="de-DE" altLang="de-DE" sz="1800" b="1" dirty="0" smtClean="0"/>
              <a:t>Staat New York. </a:t>
            </a:r>
            <a:r>
              <a:rPr lang="de-DE" altLang="de-DE" sz="1800" b="1" dirty="0"/>
              <a:t>National </a:t>
            </a:r>
            <a:r>
              <a:rPr lang="de-DE" altLang="de-DE" sz="1800" b="1" dirty="0" err="1" smtClean="0"/>
              <a:t>Guard</a:t>
            </a:r>
            <a:endParaRPr lang="de-DE" altLang="de-DE" sz="1800" b="1" dirty="0"/>
          </a:p>
          <a:p>
            <a:pPr marL="0" indent="0">
              <a:spcBef>
                <a:spcPct val="70000"/>
              </a:spcBef>
              <a:buNone/>
              <a:defRPr/>
            </a:pPr>
            <a:r>
              <a:rPr lang="de-DE" altLang="de-DE" sz="1800" dirty="0"/>
              <a:t>   	 </a:t>
            </a:r>
            <a:r>
              <a:rPr lang="de-DE" altLang="de-DE" sz="1800" b="1" dirty="0" smtClean="0"/>
              <a:t>Staat New York. </a:t>
            </a:r>
            <a:r>
              <a:rPr lang="de-DE" altLang="de-DE" sz="1800" b="1" dirty="0" err="1"/>
              <a:t>Militia</a:t>
            </a:r>
            <a:r>
              <a:rPr lang="de-DE" altLang="de-DE" sz="1800" b="1" dirty="0"/>
              <a:t>. Regiment, </a:t>
            </a:r>
            <a:r>
              <a:rPr lang="de-DE" altLang="de-DE" sz="1800" b="1" dirty="0" smtClean="0"/>
              <a:t>71.</a:t>
            </a:r>
          </a:p>
          <a:p>
            <a:pPr marL="0" indent="0">
              <a:spcBef>
                <a:spcPct val="70000"/>
              </a:spcBef>
              <a:buNone/>
              <a:defRPr/>
            </a:pPr>
            <a:endParaRPr lang="de-DE" altLang="de-DE" sz="1800" dirty="0" smtClean="0"/>
          </a:p>
          <a:p>
            <a:pPr marL="0" indent="0">
              <a:spcBef>
                <a:spcPct val="70000"/>
              </a:spcBef>
              <a:buNone/>
              <a:defRPr/>
            </a:pPr>
            <a:r>
              <a:rPr lang="de-DE" altLang="de-DE" sz="1600" dirty="0" smtClean="0"/>
              <a:t>      s. a. Modul-Teil -&gt; </a:t>
            </a:r>
            <a:r>
              <a:rPr lang="de-DE" altLang="de-DE" sz="1600" dirty="0" err="1" smtClean="0"/>
              <a:t>Geografika</a:t>
            </a:r>
            <a:endParaRPr lang="de-DE" altLang="de-DE" sz="1600" dirty="0"/>
          </a:p>
        </p:txBody>
      </p:sp>
    </p:spTree>
    <p:extLst>
      <p:ext uri="{BB962C8B-B14F-4D97-AF65-F5344CB8AC3E}">
        <p14:creationId xmlns:p14="http://schemas.microsoft.com/office/powerpoint/2010/main" val="2023851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altLang="de-DE" sz="2800" dirty="0"/>
              <a:t>Organe und Spitzenorgane von Körperschaften  - 7 -</a:t>
            </a:r>
            <a:endParaRPr lang="de-DE" sz="2800" dirty="0"/>
          </a:p>
        </p:txBody>
      </p:sp>
      <p:sp>
        <p:nvSpPr>
          <p:cNvPr id="3" name="Textplatzhalter 2"/>
          <p:cNvSpPr>
            <a:spLocks noGrp="1"/>
          </p:cNvSpPr>
          <p:nvPr>
            <p:ph type="body" sz="quarter" idx="13"/>
          </p:nvPr>
        </p:nvSpPr>
        <p:spPr/>
        <p:txBody>
          <a:bodyPr>
            <a:normAutofit/>
          </a:bodyPr>
          <a:lstStyle/>
          <a:p>
            <a:pPr>
              <a:spcBef>
                <a:spcPts val="0"/>
              </a:spcBef>
            </a:pPr>
            <a:endParaRPr lang="de-DE" altLang="de-DE" sz="2000" dirty="0" smtClean="0"/>
          </a:p>
          <a:p>
            <a:pPr>
              <a:spcBef>
                <a:spcPts val="0"/>
              </a:spcBef>
            </a:pPr>
            <a:r>
              <a:rPr lang="de-DE" altLang="de-DE" sz="2000" dirty="0" smtClean="0"/>
              <a:t>Bei </a:t>
            </a:r>
            <a:r>
              <a:rPr lang="de-DE" altLang="de-DE" sz="2000" b="1" dirty="0"/>
              <a:t>militärischen Körperschaften </a:t>
            </a:r>
            <a:r>
              <a:rPr lang="de-DE" altLang="de-DE" sz="2000" dirty="0"/>
              <a:t>wird ein </a:t>
            </a:r>
            <a:r>
              <a:rPr lang="de-DE" altLang="de-DE" sz="2000" b="1" dirty="0"/>
              <a:t>zusätzlicher Sucheinstieg mit normierter Angabe der Zählung</a:t>
            </a:r>
            <a:r>
              <a:rPr lang="de-DE" altLang="de-DE" sz="2000" dirty="0"/>
              <a:t> als Kardinalzahl im vorgesehenen Unterfeld empfohlen. </a:t>
            </a:r>
            <a:endParaRPr lang="de-DE" altLang="de-DE" sz="2000" dirty="0" smtClean="0"/>
          </a:p>
          <a:p>
            <a:pPr marL="0" indent="0">
              <a:spcBef>
                <a:spcPts val="0"/>
              </a:spcBef>
              <a:buNone/>
            </a:pPr>
            <a:endParaRPr lang="de-DE" altLang="de-DE" sz="2000" dirty="0" smtClean="0"/>
          </a:p>
          <a:p>
            <a:pPr>
              <a:spcBef>
                <a:spcPts val="0"/>
              </a:spcBef>
            </a:pPr>
            <a:r>
              <a:rPr lang="de-DE" altLang="de-DE" sz="2000" dirty="0" smtClean="0"/>
              <a:t>Daneben </a:t>
            </a:r>
            <a:r>
              <a:rPr lang="de-DE" altLang="de-DE" sz="2000" dirty="0"/>
              <a:t>wird empfohlen, die Form mit </a:t>
            </a:r>
            <a:r>
              <a:rPr lang="de-DE" altLang="de-DE" sz="2000" b="1" dirty="0"/>
              <a:t>arabischen Ziffern </a:t>
            </a:r>
            <a:r>
              <a:rPr lang="de-DE" altLang="de-DE" sz="2000" dirty="0"/>
              <a:t>zu erfassen, wenn die </a:t>
            </a:r>
            <a:r>
              <a:rPr lang="de-DE" altLang="de-DE" sz="2000" b="1" dirty="0"/>
              <a:t>Ansetzungsform des Sucheinstiegs eine römische Zahl enthält</a:t>
            </a:r>
            <a:r>
              <a:rPr lang="de-DE" altLang="de-DE" sz="2000" dirty="0"/>
              <a:t>. Da die Ansetzungsform des Sucheinstiegs so gebildet wird, dass die Zählung hinten steht, wird ein zusätzlicher Sucheinstieg von der Form mit der einleitenden Zählung nach Vorlage empfohlen (ERL zu </a:t>
            </a:r>
            <a:r>
              <a:rPr lang="de-DE" altLang="de-DE" sz="2000" dirty="0" smtClean="0"/>
              <a:t>RDA 11.13.2</a:t>
            </a:r>
            <a:r>
              <a:rPr lang="de-DE" altLang="de-DE" sz="2000" dirty="0"/>
              <a:t>).</a:t>
            </a:r>
          </a:p>
          <a:p>
            <a:pPr marL="0" indent="0">
              <a:buNone/>
            </a:pPr>
            <a:endParaRPr lang="de-DE" altLang="de-DE" dirty="0"/>
          </a:p>
          <a:p>
            <a:endParaRPr lang="de-DE" altLang="de-DE" dirty="0"/>
          </a:p>
          <a:p>
            <a:endParaRPr lang="de-DE" dirty="0"/>
          </a:p>
        </p:txBody>
      </p:sp>
    </p:spTree>
    <p:extLst>
      <p:ext uri="{BB962C8B-B14F-4D97-AF65-F5344CB8AC3E}">
        <p14:creationId xmlns:p14="http://schemas.microsoft.com/office/powerpoint/2010/main" val="3490448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1995</Words>
  <Application>Microsoft Office PowerPoint</Application>
  <PresentationFormat>Bildschirmpräsentation (4:3)</PresentationFormat>
  <Paragraphs>234</Paragraphs>
  <Slides>23</Slides>
  <Notes>20</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Larissa</vt:lpstr>
      <vt:lpstr>Schulungsunterlagen der AG RDA</vt:lpstr>
      <vt:lpstr>Organe von Körperschaften,  juristische Körperschaften</vt:lpstr>
      <vt:lpstr>Organe und Spitzenorgane von Körperschaften  - 1 -</vt:lpstr>
      <vt:lpstr>Organe und Spitzenorgane von Körperschaften  - 2 -</vt:lpstr>
      <vt:lpstr>Organe und Spitzenorgane von Körperschaften  - 3 -</vt:lpstr>
      <vt:lpstr>Organe und Spitzenorgane von Körperschaften  - 4 – (RDA 11.2.2.22 – 11.2.2.25)</vt:lpstr>
      <vt:lpstr>Organe und Spitzenorgane von Körperschaften  - 5 -</vt:lpstr>
      <vt:lpstr>Organe und Spitzenorgane von Körperschaften  - 6 -</vt:lpstr>
      <vt:lpstr>Organe und Spitzenorgane von Körperschaften  - 7 -</vt:lpstr>
      <vt:lpstr>Organe und Spitzenorgane von Körperschaften  - 8 -</vt:lpstr>
      <vt:lpstr>Organe und Spitzenorgane von Körperschaften  - 9 -</vt:lpstr>
      <vt:lpstr>Spitzenorgane von Körperschaften und religiösen Körperschaften</vt:lpstr>
      <vt:lpstr>Spitzenorgane von Körperschaften  - 1 -(RDA 11.2.2.18)</vt:lpstr>
      <vt:lpstr>Spitzenorgane von Körperschaften  - 2 -  (RDA 11.2.2.18)</vt:lpstr>
      <vt:lpstr>Spitzenorgane von Körperschaften  - 3 - (RDA 11.2.2.18)</vt:lpstr>
      <vt:lpstr>Spitzenorgane von Körperschaften  - 4 - (RDA 11.2.2.18)</vt:lpstr>
      <vt:lpstr>Spitzenorgane von religiösen Körperschaften  (RDA 11.2.2.26)</vt:lpstr>
      <vt:lpstr>Juristische Körperschaften: Gesetzgebende Körperschaften (RDA 11.2.2.19)  - 1 - </vt:lpstr>
      <vt:lpstr>Juristische Körperschaften: Gesetzgebende Körperschaften (RDA 11.2.2.19)  - 2 -</vt:lpstr>
      <vt:lpstr>Juristische Körperschaften: Verfassungsgebende Versammlungen  (RDA 11.2.2.20)</vt:lpstr>
      <vt:lpstr>Juristische Körperschaften: Gerichte  (RDA 11.2.2.21)</vt:lpstr>
      <vt:lpstr>Juristische Körperschaften: Militärgerichte  (RDA 11.2.2.21.2)</vt:lpstr>
      <vt:lpstr>Neu für die Formalerschließung ab dem RDA-Umstieg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Sabrina Waha</dc:creator>
  <cp:lastModifiedBy>Sabrina Waha</cp:lastModifiedBy>
  <cp:revision>1</cp:revision>
  <dcterms:modified xsi:type="dcterms:W3CDTF">2014-05-19T09:25:16Z</dcterms:modified>
</cp:coreProperties>
</file>