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Lst>
  <p:notesMasterIdLst>
    <p:notesMasterId r:id="rId34"/>
  </p:notesMasterIdLst>
  <p:handoutMasterIdLst>
    <p:handoutMasterId r:id="rId35"/>
  </p:handoutMasterIdLst>
  <p:sldIdLst>
    <p:sldId id="347" r:id="rId3"/>
    <p:sldId id="310" r:id="rId4"/>
    <p:sldId id="356" r:id="rId5"/>
    <p:sldId id="345" r:id="rId6"/>
    <p:sldId id="357" r:id="rId7"/>
    <p:sldId id="328" r:id="rId8"/>
    <p:sldId id="329" r:id="rId9"/>
    <p:sldId id="327" r:id="rId10"/>
    <p:sldId id="335" r:id="rId11"/>
    <p:sldId id="330" r:id="rId12"/>
    <p:sldId id="313" r:id="rId13"/>
    <p:sldId id="332" r:id="rId14"/>
    <p:sldId id="336" r:id="rId15"/>
    <p:sldId id="358" r:id="rId16"/>
    <p:sldId id="316" r:id="rId17"/>
    <p:sldId id="333" r:id="rId18"/>
    <p:sldId id="339" r:id="rId19"/>
    <p:sldId id="317" r:id="rId20"/>
    <p:sldId id="338" r:id="rId21"/>
    <p:sldId id="318" r:id="rId22"/>
    <p:sldId id="360" r:id="rId23"/>
    <p:sldId id="319" r:id="rId24"/>
    <p:sldId id="320" r:id="rId25"/>
    <p:sldId id="321" r:id="rId26"/>
    <p:sldId id="322" r:id="rId27"/>
    <p:sldId id="362" r:id="rId28"/>
    <p:sldId id="323" r:id="rId29"/>
    <p:sldId id="324" r:id="rId30"/>
    <p:sldId id="325" r:id="rId31"/>
    <p:sldId id="326" r:id="rId32"/>
    <p:sldId id="334" r:id="rId3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GULDER" initials="E" lastIdx="1" clrIdx="0"/>
  <p:cmAuthor id="1" name="Denker, Monika" initials="D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1371" autoAdjust="0"/>
  </p:normalViewPr>
  <p:slideViewPr>
    <p:cSldViewPr>
      <p:cViewPr varScale="1">
        <p:scale>
          <a:sx n="109" d="100"/>
          <a:sy n="109" d="100"/>
        </p:scale>
        <p:origin x="-486" y="-90"/>
      </p:cViewPr>
      <p:guideLst>
        <p:guide orient="horz" pos="2160"/>
        <p:guide pos="2880"/>
      </p:guideLst>
    </p:cSldViewPr>
  </p:slideViewPr>
  <p:outlineViewPr>
    <p:cViewPr>
      <p:scale>
        <a:sx n="33" d="100"/>
        <a:sy n="33" d="100"/>
      </p:scale>
      <p:origin x="0" y="9858"/>
    </p:cViewPr>
  </p:outlineViewPr>
  <p:notesTextViewPr>
    <p:cViewPr>
      <p:scale>
        <a:sx n="100" d="100"/>
        <a:sy n="100" d="100"/>
      </p:scale>
      <p:origin x="0" y="0"/>
    </p:cViewPr>
  </p:notesTextViewPr>
  <p:notesViewPr>
    <p:cSldViewPr showGuides="1">
      <p:cViewPr varScale="1">
        <p:scale>
          <a:sx n="74" d="100"/>
          <a:sy n="74" d="100"/>
        </p:scale>
        <p:origin x="-291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8135BC-B2C3-4DC0-9645-763FF228C069}" type="datetimeFigureOut">
              <a:rPr lang="de-DE" smtClean="0"/>
              <a:pPr/>
              <a:t>04.07.2014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BC00D3-ADFC-4E6E-9A3B-FB0C31A56CA3}" type="slidenum">
              <a:rPr lang="de-DE" smtClean="0"/>
              <a:pPr/>
              <a:t>‹Nr.›</a:t>
            </a:fld>
            <a:endParaRPr lang="de-DE"/>
          </a:p>
        </p:txBody>
      </p:sp>
    </p:spTree>
    <p:extLst>
      <p:ext uri="{BB962C8B-B14F-4D97-AF65-F5344CB8AC3E}">
        <p14:creationId xmlns:p14="http://schemas.microsoft.com/office/powerpoint/2010/main" val="411917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6B60990-A456-4E15-8235-A772450F9E97}" type="slidenum">
              <a:rPr lang="de-DE"/>
              <a:pPr>
                <a:defRPr/>
              </a:pPr>
              <a:t>‹Nr.›</a:t>
            </a:fld>
            <a:endParaRPr lang="de-DE"/>
          </a:p>
        </p:txBody>
      </p:sp>
    </p:spTree>
    <p:extLst>
      <p:ext uri="{BB962C8B-B14F-4D97-AF65-F5344CB8AC3E}">
        <p14:creationId xmlns:p14="http://schemas.microsoft.com/office/powerpoint/2010/main" val="2854817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dnb.de/pages/viewpage.action?pageId=89129003"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iki.dnb.de/download/attachments/91226847/EH-G-03.docx?version=1&amp;modificationDate=139358418800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ki.dnb.de/pages/viewpage.action?pageId=8912900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Gebietskörperschaften werden weiterhin als Satzart </a:t>
            </a:r>
            <a:r>
              <a:rPr lang="de-AT" dirty="0" err="1" smtClean="0"/>
              <a:t>Tg</a:t>
            </a:r>
            <a:r>
              <a:rPr lang="de-AT" dirty="0" smtClean="0"/>
              <a:t> (PICA) bzw. </a:t>
            </a:r>
            <a:r>
              <a:rPr lang="de-AT" dirty="0" err="1" smtClean="0"/>
              <a:t>Satztyp</a:t>
            </a:r>
            <a:r>
              <a:rPr lang="de-AT" dirty="0" smtClean="0"/>
              <a:t> g (</a:t>
            </a:r>
            <a:r>
              <a:rPr lang="de-AT" dirty="0" err="1" smtClean="0"/>
              <a:t>Aleph</a:t>
            </a:r>
            <a:r>
              <a:rPr lang="de-AT" dirty="0" smtClean="0"/>
              <a:t>) erfasst!</a:t>
            </a:r>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a:t>
            </a:fld>
            <a:endParaRPr lang="de-DE"/>
          </a:p>
        </p:txBody>
      </p:sp>
    </p:spTree>
    <p:extLst>
      <p:ext uri="{BB962C8B-B14F-4D97-AF65-F5344CB8AC3E}">
        <p14:creationId xmlns:p14="http://schemas.microsoft.com/office/powerpoint/2010/main" val="383516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kern="1200" dirty="0" smtClean="0">
                <a:solidFill>
                  <a:schemeClr val="tx1"/>
                </a:solidFill>
                <a:effectLst/>
                <a:latin typeface="Arial" charset="0"/>
                <a:ea typeface="+mn-ea"/>
                <a:cs typeface="Arial" charset="0"/>
              </a:rPr>
              <a:t>ERL 3 zu RDA 16.2.2.7: </a:t>
            </a:r>
            <a:r>
              <a:rPr lang="de-DE" sz="1200" kern="1200" dirty="0" smtClean="0">
                <a:solidFill>
                  <a:schemeClr val="tx1"/>
                </a:solidFill>
                <a:effectLst/>
                <a:latin typeface="Arial" charset="0"/>
                <a:ea typeface="+mn-ea"/>
                <a:cs typeface="Arial" charset="0"/>
              </a:rPr>
              <a:t>Verfassungs- und allgemeine Statusänderungen bei Gebietskörperschaften führen ohne Änderung des geografischen Namens nicht zur Bildung einer neuen Entität.</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Statusänderungen von unselbstständig auf selbstständig und umgekehrt führen immer zur Bildung einer neuen Entität, auch wenn der geografische Name sich nicht ändert (z. B. bei Kolonien, Protektoraten oder Provinzen). Sie werden durch das Hinzufügen geeigneter identifizierender Zusätze unterschieden.</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(zur Erfassung vgl. EH-G-06)</a:t>
            </a:r>
            <a:endParaRPr lang="de-AT" sz="1200" kern="1200" dirty="0" smtClean="0">
              <a:solidFill>
                <a:schemeClr val="tx1"/>
              </a:solidFill>
              <a:effectLst/>
              <a:latin typeface="Arial" charset="0"/>
              <a:ea typeface="+mn-ea"/>
              <a:cs typeface="Arial" charset="0"/>
            </a:endParaRPr>
          </a:p>
          <a:p>
            <a:endParaRPr lang="de-AT" dirty="0" smtClean="0"/>
          </a:p>
          <a:p>
            <a:r>
              <a:rPr lang="de-DE" sz="1200" kern="1200" dirty="0" smtClean="0">
                <a:solidFill>
                  <a:schemeClr val="tx1"/>
                </a:solidFill>
                <a:effectLst/>
                <a:latin typeface="Arial" charset="0"/>
                <a:ea typeface="+mn-ea"/>
                <a:cs typeface="Arial" charset="0"/>
              </a:rPr>
              <a:t>Da die Regeln zur Erfassung von geografischen Namen grundsätzlich überarbeitet werden sollen, bleiben wir zunächst bezogen auf Splits bei </a:t>
            </a:r>
            <a:r>
              <a:rPr lang="de-DE" sz="1200" kern="1200" dirty="0" err="1" smtClean="0">
                <a:solidFill>
                  <a:schemeClr val="tx1"/>
                </a:solidFill>
                <a:effectLst/>
                <a:latin typeface="Arial" charset="0"/>
                <a:ea typeface="+mn-ea"/>
                <a:cs typeface="Arial" charset="0"/>
              </a:rPr>
              <a:t>Geografika</a:t>
            </a:r>
            <a:r>
              <a:rPr lang="de-DE" sz="1200" kern="1200" dirty="0" smtClean="0">
                <a:solidFill>
                  <a:schemeClr val="tx1"/>
                </a:solidFill>
                <a:effectLst/>
                <a:latin typeface="Arial" charset="0"/>
                <a:ea typeface="+mn-ea"/>
                <a:cs typeface="Arial" charset="0"/>
              </a:rPr>
              <a:t> bei den bekannten GND-Regeln.</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Wenn gesplittet werden muss, gelten die Vereinbarungen zur Aufspaltung „g“ aufgrund von GND-ÜR R10 weiter.</a:t>
            </a:r>
            <a:endParaRPr lang="de-AT" sz="1200" kern="1200" dirty="0" smtClean="0">
              <a:solidFill>
                <a:schemeClr val="tx1"/>
              </a:solidFill>
              <a:effectLst/>
              <a:latin typeface="Arial" charset="0"/>
              <a:ea typeface="+mn-ea"/>
              <a:cs typeface="Arial" charset="0"/>
            </a:endParaRPr>
          </a:p>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16</a:t>
            </a:fld>
            <a:endParaRPr lang="de-DE"/>
          </a:p>
        </p:txBody>
      </p:sp>
    </p:spTree>
    <p:extLst>
      <p:ext uri="{BB962C8B-B14F-4D97-AF65-F5344CB8AC3E}">
        <p14:creationId xmlns:p14="http://schemas.microsoft.com/office/powerpoint/2010/main" val="375567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Arial" charset="0"/>
              </a:rPr>
              <a:t>AWR zu 16.2.2.8: Erfassen Sie den Namen von Verwaltungseinheiten wie folgt:</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Für deutschsprachige Verwaltungseinheiten gilt die eigene Homepage als Nachweis für die Ermittlung des bevorzugten Namens. Ist keine eigene Homepage vorhanden, kann eine andere Internetquelle (möglichst offiziellen Charakters) als Nachweis herangezogen werden.</a:t>
            </a:r>
            <a:endParaRPr lang="de-AT"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Arial" charset="0"/>
              </a:rPr>
              <a:t>Bei fremdsprachigen Verwaltungseinheiten wird immer zuerst das zugrundeliegende </a:t>
            </a:r>
            <a:r>
              <a:rPr lang="de-DE" sz="1200" kern="1200" dirty="0" err="1" smtClean="0">
                <a:solidFill>
                  <a:schemeClr val="tx1"/>
                </a:solidFill>
                <a:effectLst/>
                <a:latin typeface="Arial" charset="0"/>
                <a:ea typeface="+mn-ea"/>
                <a:cs typeface="Arial" charset="0"/>
              </a:rPr>
              <a:t>Geografikum</a:t>
            </a:r>
            <a:r>
              <a:rPr lang="de-DE" sz="1200" kern="1200" dirty="0" smtClean="0">
                <a:solidFill>
                  <a:schemeClr val="tx1"/>
                </a:solidFill>
                <a:effectLst/>
                <a:latin typeface="Arial" charset="0"/>
                <a:ea typeface="+mn-ea"/>
                <a:cs typeface="Arial" charset="0"/>
              </a:rPr>
              <a:t> ermittelt. Der Gattungsbegriff der Verwaltungseinheit wird der Liste der Gattungsbegriffe für Verwaltungseinheiten in der GND </a:t>
            </a:r>
            <a:r>
              <a:rPr lang="de-AT" dirty="0" smtClean="0">
                <a:hlinkClick r:id="rId3"/>
              </a:rPr>
              <a:t>Informationsseite zur GND</a:t>
            </a:r>
            <a:r>
              <a:rPr lang="de-AT" dirty="0" smtClean="0"/>
              <a:t> </a:t>
            </a:r>
            <a:r>
              <a:rPr lang="de-DE" sz="1200" kern="1200" dirty="0" smtClean="0">
                <a:solidFill>
                  <a:schemeClr val="tx1"/>
                </a:solidFill>
                <a:effectLst/>
                <a:latin typeface="Arial" charset="0"/>
                <a:ea typeface="+mn-ea"/>
                <a:cs typeface="Arial" charset="0"/>
              </a:rPr>
              <a:t> entnommen und um das geografische Grundwort ergänzt.</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Die Reihenfolge entspricht der Reihenfolge der deutschen Sprache, d.h. zuerst der Gattungsbegriff und dann der geografische Name.</a:t>
            </a:r>
            <a:endParaRPr lang="de-AT" sz="1200" kern="1200" dirty="0" smtClean="0">
              <a:solidFill>
                <a:schemeClr val="tx1"/>
              </a:solidFill>
              <a:effectLst/>
              <a:latin typeface="Arial" charset="0"/>
              <a:ea typeface="+mn-ea"/>
              <a:cs typeface="Arial" charset="0"/>
            </a:endParaRPr>
          </a:p>
          <a:p>
            <a:endParaRPr lang="de-A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dirty="0" smtClean="0"/>
              <a:t>ERL</a:t>
            </a:r>
            <a:r>
              <a:rPr lang="de-AT" baseline="0" dirty="0" smtClean="0"/>
              <a:t> zu 16.2.2.8: </a:t>
            </a:r>
            <a:r>
              <a:rPr lang="de-DE" sz="1200" kern="1200" dirty="0" smtClean="0">
                <a:solidFill>
                  <a:schemeClr val="tx1"/>
                </a:solidFill>
                <a:effectLst/>
                <a:latin typeface="Arial" charset="0"/>
                <a:ea typeface="+mn-ea"/>
                <a:cs typeface="Arial" charset="0"/>
              </a:rPr>
              <a:t>Die Regeln für die Erfassung geografischer Namen sind in der Diskussion und sollen durch eine internationale Arbeitsgruppe geklärt werden. Bis zur Bearbeitung dieses Themenkreises durch die „JSC Working Group on Places“ wird die bisherige Praxis der Erfassung von Verwaltungseinheiten gemäß AWR zu 16.2.2.8 fortgeführt. Zur Erfassung vgl. </a:t>
            </a:r>
            <a:r>
              <a:rPr lang="de-AT" dirty="0" smtClean="0">
                <a:solidFill>
                  <a:srgbClr val="FF0000"/>
                </a:solidFill>
              </a:rPr>
              <a:t> </a:t>
            </a:r>
            <a:r>
              <a:rPr lang="de-DE" dirty="0" smtClean="0">
                <a:hlinkClick r:id="rId4"/>
              </a:rPr>
              <a:t>EH-G-03</a:t>
            </a:r>
            <a:endParaRPr lang="de-AT"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kern="1200" dirty="0" smtClean="0">
              <a:solidFill>
                <a:schemeClr val="tx1"/>
              </a:solidFill>
              <a:effectLst/>
              <a:latin typeface="Arial" charset="0"/>
              <a:ea typeface="+mn-ea"/>
              <a:cs typeface="Arial" charset="0"/>
            </a:endParaRPr>
          </a:p>
          <a:p>
            <a:endParaRPr lang="de-A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Arial" charset="0"/>
              </a:rPr>
              <a:t>Die RDA-Regeln zur Erfassung von Verwaltungseinheiten sind an gedruckten Listenverzeichnissen orientiert, die in der Weise für die GND-Arbeit nicht zur Verfügung stehen. Da die Regeln für die Erfassung von geografischen Namen grundsätzlich überarbeitet werden sollen, bleibt man bis</a:t>
            </a:r>
            <a:r>
              <a:rPr lang="de-DE" sz="1200" kern="1200" baseline="0" dirty="0" smtClean="0">
                <a:solidFill>
                  <a:schemeClr val="tx1"/>
                </a:solidFill>
                <a:effectLst/>
                <a:latin typeface="Arial" charset="0"/>
                <a:ea typeface="+mn-ea"/>
                <a:cs typeface="Arial" charset="0"/>
              </a:rPr>
              <a:t> dahin </a:t>
            </a:r>
            <a:r>
              <a:rPr lang="de-DE" sz="1200" kern="1200" dirty="0" smtClean="0">
                <a:solidFill>
                  <a:schemeClr val="tx1"/>
                </a:solidFill>
                <a:effectLst/>
                <a:latin typeface="Arial" charset="0"/>
                <a:ea typeface="+mn-ea"/>
                <a:cs typeface="Arial" charset="0"/>
              </a:rPr>
              <a:t>bei der jetzigen Praxis. </a:t>
            </a:r>
            <a:endParaRPr lang="de-AT" sz="1200" kern="1200" dirty="0" smtClean="0">
              <a:solidFill>
                <a:schemeClr val="tx1"/>
              </a:solidFill>
              <a:effectLst/>
              <a:latin typeface="Arial" charset="0"/>
              <a:ea typeface="+mn-ea"/>
              <a:cs typeface="Arial" charset="0"/>
            </a:endParaRPr>
          </a:p>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18</a:t>
            </a:fld>
            <a:endParaRPr lang="de-DE"/>
          </a:p>
        </p:txBody>
      </p:sp>
    </p:spTree>
    <p:extLst>
      <p:ext uri="{BB962C8B-B14F-4D97-AF65-F5344CB8AC3E}">
        <p14:creationId xmlns:p14="http://schemas.microsoft.com/office/powerpoint/2010/main" val="112861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Aleph</a:t>
            </a:r>
            <a:r>
              <a:rPr lang="de-DE" dirty="0" smtClean="0"/>
              <a:t>:</a:t>
            </a:r>
          </a:p>
          <a:p>
            <a:r>
              <a:rPr lang="de-DE" dirty="0" smtClean="0"/>
              <a:t>151 $g Landkreis Starnberg</a:t>
            </a:r>
          </a:p>
          <a:p>
            <a:r>
              <a:rPr lang="de-DE" dirty="0" smtClean="0"/>
              <a:t>151 $g Provinz</a:t>
            </a:r>
            <a:r>
              <a:rPr lang="de-DE" baseline="0" dirty="0" smtClean="0"/>
              <a:t> Mailand</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19</a:t>
            </a:fld>
            <a:endParaRPr lang="de-DE"/>
          </a:p>
        </p:txBody>
      </p:sp>
    </p:spTree>
    <p:extLst>
      <p:ext uri="{BB962C8B-B14F-4D97-AF65-F5344CB8AC3E}">
        <p14:creationId xmlns:p14="http://schemas.microsoft.com/office/powerpoint/2010/main" val="416925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charset="0"/>
                <a:ea typeface="+mn-ea"/>
                <a:cs typeface="Arial" charset="0"/>
              </a:rPr>
              <a:t>Das deutsche </a:t>
            </a:r>
            <a:r>
              <a:rPr lang="de-DE" sz="1200" b="1" kern="1200" dirty="0" err="1" smtClean="0">
                <a:solidFill>
                  <a:schemeClr val="tx1"/>
                </a:solidFill>
                <a:effectLst/>
                <a:latin typeface="Arial" charset="0"/>
                <a:ea typeface="+mn-ea"/>
                <a:cs typeface="Arial" charset="0"/>
              </a:rPr>
              <a:t>Proposal</a:t>
            </a:r>
            <a:r>
              <a:rPr lang="de-DE" sz="1200" b="1" kern="1200" dirty="0" smtClean="0">
                <a:solidFill>
                  <a:schemeClr val="tx1"/>
                </a:solidFill>
                <a:effectLst/>
                <a:latin typeface="Arial" charset="0"/>
                <a:ea typeface="+mn-ea"/>
                <a:cs typeface="Arial" charset="0"/>
              </a:rPr>
              <a:t> zu den Larger </a:t>
            </a:r>
            <a:r>
              <a:rPr lang="de-DE" sz="1200" b="1" kern="1200" dirty="0" err="1" smtClean="0">
                <a:solidFill>
                  <a:schemeClr val="tx1"/>
                </a:solidFill>
                <a:effectLst/>
                <a:latin typeface="Arial" charset="0"/>
                <a:ea typeface="+mn-ea"/>
                <a:cs typeface="Arial" charset="0"/>
              </a:rPr>
              <a:t>places</a:t>
            </a:r>
            <a:r>
              <a:rPr lang="de-DE" sz="1200" b="1" kern="1200" dirty="0" smtClean="0">
                <a:solidFill>
                  <a:schemeClr val="tx1"/>
                </a:solidFill>
                <a:effectLst/>
                <a:latin typeface="Arial" charset="0"/>
                <a:ea typeface="+mn-ea"/>
                <a:cs typeface="Arial" charset="0"/>
              </a:rPr>
              <a:t> wurde zurückgestellt; die Thematik wird von einer neuen “JSC </a:t>
            </a:r>
            <a:r>
              <a:rPr lang="de-DE" sz="1200" b="1" kern="1200" dirty="0" err="1" smtClean="0">
                <a:solidFill>
                  <a:schemeClr val="tx1"/>
                </a:solidFill>
                <a:effectLst/>
                <a:latin typeface="Arial" charset="0"/>
                <a:ea typeface="+mn-ea"/>
                <a:cs typeface="Arial" charset="0"/>
              </a:rPr>
              <a:t>working</a:t>
            </a:r>
            <a:r>
              <a:rPr lang="de-DE" sz="1200" b="1" kern="1200" dirty="0" smtClean="0">
                <a:solidFill>
                  <a:schemeClr val="tx1"/>
                </a:solidFill>
                <a:effectLst/>
                <a:latin typeface="Arial" charset="0"/>
                <a:ea typeface="+mn-ea"/>
                <a:cs typeface="Arial" charset="0"/>
              </a:rPr>
              <a:t> </a:t>
            </a:r>
            <a:r>
              <a:rPr lang="de-DE" sz="1200" b="1" kern="1200" dirty="0" err="1" smtClean="0">
                <a:solidFill>
                  <a:schemeClr val="tx1"/>
                </a:solidFill>
                <a:effectLst/>
                <a:latin typeface="Arial" charset="0"/>
                <a:ea typeface="+mn-ea"/>
                <a:cs typeface="Arial" charset="0"/>
              </a:rPr>
              <a:t>group</a:t>
            </a:r>
            <a:r>
              <a:rPr lang="de-DE" sz="1200" b="1" kern="1200" dirty="0" smtClean="0">
                <a:solidFill>
                  <a:schemeClr val="tx1"/>
                </a:solidFill>
                <a:effectLst/>
                <a:latin typeface="Arial" charset="0"/>
                <a:ea typeface="+mn-ea"/>
                <a:cs typeface="Arial" charset="0"/>
              </a:rPr>
              <a:t> on </a:t>
            </a:r>
            <a:r>
              <a:rPr lang="de-DE" sz="1200" b="1" kern="1200" dirty="0" err="1" smtClean="0">
                <a:solidFill>
                  <a:schemeClr val="tx1"/>
                </a:solidFill>
                <a:effectLst/>
                <a:latin typeface="Arial" charset="0"/>
                <a:ea typeface="+mn-ea"/>
                <a:cs typeface="Arial" charset="0"/>
              </a:rPr>
              <a:t>places</a:t>
            </a:r>
            <a:r>
              <a:rPr lang="de-DE" sz="1200" b="1" kern="1200" dirty="0" smtClean="0">
                <a:solidFill>
                  <a:schemeClr val="tx1"/>
                </a:solidFill>
                <a:effectLst/>
                <a:latin typeface="Arial" charset="0"/>
                <a:ea typeface="+mn-ea"/>
                <a:cs typeface="Arial" charset="0"/>
              </a:rPr>
              <a:t>” bearbeitet werden. Bis zur Neuordnung des Themas in RDA sollte an der jetzigen Praxis nichts geändert werden.</a:t>
            </a:r>
            <a:endParaRPr lang="de-AT" b="1" dirty="0" smtClean="0"/>
          </a:p>
          <a:p>
            <a:endParaRPr lang="de-AT" dirty="0" smtClean="0"/>
          </a:p>
          <a:p>
            <a:r>
              <a:rPr lang="de-AT" dirty="0" smtClean="0"/>
              <a:t>ERL zu RDA 16.2.2.13: </a:t>
            </a:r>
          </a:p>
          <a:p>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„Der bevorzugte Name wird gemäß der Liste der fachlichen Nachschlagewerke für die GND ermittelt. Elemente, die gemäß dem Nachschlagewerk Namensbestandteil sind, werden in der nachgewiesenen Form übernommen. Gleichnamige geografische Namen werden durch identifizierende Zusätze unterschieden.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Ist eine der homonymen geografischen Einheiten sehr viel bekannter als die anderen, so entfällt bei ihr der identifizierende Zusatz. Bei lediglich außerhalb der GND ermittelter Gleichnamigkeit, z. B. zwei oder mehr gleichnamigen </a:t>
            </a:r>
            <a:r>
              <a:rPr lang="de-DE" sz="1200" kern="1200" dirty="0" err="1" smtClean="0">
                <a:solidFill>
                  <a:schemeClr val="tx1"/>
                </a:solidFill>
                <a:effectLst/>
                <a:latin typeface="Arial" charset="0"/>
                <a:ea typeface="+mn-ea"/>
                <a:cs typeface="Arial" charset="0"/>
              </a:rPr>
              <a:t>Geografika</a:t>
            </a:r>
            <a:r>
              <a:rPr lang="de-DE" sz="1200" kern="1200" dirty="0" smtClean="0">
                <a:solidFill>
                  <a:schemeClr val="tx1"/>
                </a:solidFill>
                <a:effectLst/>
                <a:latin typeface="Arial" charset="0"/>
                <a:ea typeface="+mn-ea"/>
                <a:cs typeface="Arial" charset="0"/>
              </a:rPr>
              <a:t> im Nachschlagewerk, ist die Vergabe des identifizierenden Zusatzes fakultativ. </a:t>
            </a:r>
          </a:p>
          <a:p>
            <a:endParaRPr lang="de-DE"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Die als identifizierender Zusatz verwendete Bezeichnung muss i. d. R. als Entität in der GND vorhanden sein.</a:t>
            </a:r>
            <a:endParaRPr lang="de-AT" sz="1200" kern="1200" dirty="0" smtClean="0">
              <a:solidFill>
                <a:schemeClr val="tx1"/>
              </a:solidFill>
              <a:effectLst/>
              <a:latin typeface="Arial" charset="0"/>
              <a:ea typeface="+mn-ea"/>
              <a:cs typeface="Arial" charset="0"/>
            </a:endParaRPr>
          </a:p>
          <a:p>
            <a:endParaRPr lang="de-DE"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Sind geografische Namen homonym, so wird, soweit für Gebietskörperschaften nicht anders geregelt, der Name eines für die geografische Lage kennzeichnenden Flusses, Berges, Ortes etc. gemäß der nach GND bevorzugten Form dem Namen als identifizierender Zusatz hinzugefügt. Ist dies nicht möglich oder unüblich oder reicht dies zur Unterscheidung nicht aus, dient der Name der nächstübergeordneten geografischen Einheit als Unterscheidung. Verwaltungseinheiten werden dabei vor Landschaftsnamen bevorzugt.</a:t>
            </a:r>
          </a:p>
          <a:p>
            <a:endParaRPr lang="de-DE" sz="1200" kern="1200" dirty="0" smtClean="0">
              <a:solidFill>
                <a:schemeClr val="tx1"/>
              </a:solidFill>
              <a:effectLst/>
              <a:latin typeface="Arial" charset="0"/>
              <a:ea typeface="+mn-ea"/>
              <a:cs typeface="Arial" charset="0"/>
            </a:endParaRPr>
          </a:p>
          <a:p>
            <a:endParaRPr lang="de-DE" sz="1200" kern="1200" dirty="0" smtClean="0">
              <a:solidFill>
                <a:schemeClr val="tx1"/>
              </a:solidFill>
              <a:effectLst/>
              <a:latin typeface="Arial" charset="0"/>
              <a:ea typeface="+mn-ea"/>
              <a:cs typeface="Arial" charset="0"/>
            </a:endParaRPr>
          </a:p>
          <a:p>
            <a:endParaRPr lang="de-AT" sz="1200" kern="1200" dirty="0" smtClean="0">
              <a:solidFill>
                <a:schemeClr val="tx1"/>
              </a:solidFill>
              <a:effectLst/>
              <a:latin typeface="Arial" charset="0"/>
              <a:ea typeface="+mn-ea"/>
              <a:cs typeface="Arial" charset="0"/>
            </a:endParaRPr>
          </a:p>
          <a:p>
            <a:endParaRPr lang="de-AT" sz="1200" kern="1200" dirty="0" smtClean="0">
              <a:solidFill>
                <a:schemeClr val="tx1"/>
              </a:solidFill>
              <a:effectLst/>
              <a:latin typeface="Arial" charset="0"/>
              <a:ea typeface="+mn-ea"/>
              <a:cs typeface="Arial" charset="0"/>
            </a:endParaRPr>
          </a:p>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20</a:t>
            </a:fld>
            <a:endParaRPr lang="de-DE"/>
          </a:p>
        </p:txBody>
      </p:sp>
    </p:spTree>
    <p:extLst>
      <p:ext uri="{BB962C8B-B14F-4D97-AF65-F5344CB8AC3E}">
        <p14:creationId xmlns:p14="http://schemas.microsoft.com/office/powerpoint/2010/main" val="108301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21</a:t>
            </a:fld>
            <a:endParaRPr lang="de-DE"/>
          </a:p>
        </p:txBody>
      </p:sp>
    </p:spTree>
    <p:extLst>
      <p:ext uri="{BB962C8B-B14F-4D97-AF65-F5344CB8AC3E}">
        <p14:creationId xmlns:p14="http://schemas.microsoft.com/office/powerpoint/2010/main" val="108301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kern="1200" dirty="0" smtClean="0">
              <a:solidFill>
                <a:schemeClr val="tx1"/>
              </a:solidFill>
              <a:effectLst/>
              <a:latin typeface="Arial" charset="0"/>
              <a:ea typeface="+mn-ea"/>
              <a:cs typeface="Arial" charset="0"/>
            </a:endParaRPr>
          </a:p>
          <a:p>
            <a:r>
              <a:rPr lang="de-DE" sz="1200" kern="1200" dirty="0" err="1" smtClean="0">
                <a:solidFill>
                  <a:schemeClr val="tx1"/>
                </a:solidFill>
                <a:effectLst/>
                <a:latin typeface="Arial" charset="0"/>
                <a:ea typeface="+mn-ea"/>
                <a:cs typeface="Arial" charset="0"/>
              </a:rPr>
              <a:t>Aleph</a:t>
            </a:r>
            <a:r>
              <a:rPr lang="de-DE" sz="1200" kern="1200" dirty="0" smtClean="0">
                <a:solidFill>
                  <a:schemeClr val="tx1"/>
                </a:solidFill>
                <a:effectLst/>
                <a:latin typeface="Arial" charset="0"/>
                <a:ea typeface="+mn-ea"/>
                <a:cs typeface="Arial" charset="0"/>
              </a:rPr>
              <a:t>:</a:t>
            </a:r>
          </a:p>
          <a:p>
            <a:r>
              <a:rPr lang="de-DE" sz="1200" kern="1200" dirty="0" smtClean="0">
                <a:solidFill>
                  <a:schemeClr val="tx1"/>
                </a:solidFill>
                <a:effectLst/>
                <a:latin typeface="Arial" charset="0"/>
                <a:ea typeface="+mn-ea"/>
                <a:cs typeface="Arial" charset="0"/>
              </a:rPr>
              <a:t>151 $g Luxemburg $h Stadt</a:t>
            </a:r>
          </a:p>
          <a:p>
            <a:r>
              <a:rPr lang="de-DE" sz="1200" kern="1200" dirty="0" smtClean="0">
                <a:solidFill>
                  <a:schemeClr val="tx1"/>
                </a:solidFill>
                <a:effectLst/>
                <a:latin typeface="Arial" charset="0"/>
                <a:ea typeface="+mn-ea"/>
                <a:cs typeface="Arial" charset="0"/>
              </a:rPr>
              <a:t>151</a:t>
            </a:r>
            <a:r>
              <a:rPr lang="de-DE" sz="1200" kern="1200" baseline="0" dirty="0" smtClean="0">
                <a:solidFill>
                  <a:schemeClr val="tx1"/>
                </a:solidFill>
                <a:effectLst/>
                <a:latin typeface="Arial" charset="0"/>
                <a:ea typeface="+mn-ea"/>
                <a:cs typeface="Arial" charset="0"/>
              </a:rPr>
              <a:t> $g Fulda $h Fluss</a:t>
            </a:r>
            <a:endParaRPr lang="de-DE" sz="1200" kern="1200" dirty="0" smtClean="0">
              <a:solidFill>
                <a:schemeClr val="tx1"/>
              </a:solidFill>
              <a:effectLst/>
              <a:latin typeface="Arial"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22</a:t>
            </a:fld>
            <a:endParaRPr lang="de-DE"/>
          </a:p>
        </p:txBody>
      </p:sp>
    </p:spTree>
    <p:extLst>
      <p:ext uri="{BB962C8B-B14F-4D97-AF65-F5344CB8AC3E}">
        <p14:creationId xmlns:p14="http://schemas.microsoft.com/office/powerpoint/2010/main" val="160871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err="1" smtClean="0">
                <a:solidFill>
                  <a:schemeClr val="tx1"/>
                </a:solidFill>
                <a:effectLst/>
                <a:latin typeface="Arial" charset="0"/>
                <a:ea typeface="+mn-ea"/>
                <a:cs typeface="Arial" charset="0"/>
              </a:rPr>
              <a:t>Aleph</a:t>
            </a:r>
            <a:r>
              <a:rPr lang="de-DE" sz="1200" kern="1200" dirty="0" smtClean="0">
                <a:solidFill>
                  <a:schemeClr val="tx1"/>
                </a:solidFill>
                <a:effectLst/>
                <a:latin typeface="Arial" charset="0"/>
                <a:ea typeface="+mn-ea"/>
                <a:cs typeface="Arial" charset="0"/>
              </a:rPr>
              <a:t>:</a:t>
            </a:r>
          </a:p>
          <a:p>
            <a:r>
              <a:rPr lang="de-DE" sz="1200" kern="1200" dirty="0" smtClean="0">
                <a:solidFill>
                  <a:schemeClr val="tx1"/>
                </a:solidFill>
                <a:effectLst/>
                <a:latin typeface="Arial" charset="0"/>
                <a:ea typeface="+mn-ea"/>
                <a:cs typeface="Arial" charset="0"/>
              </a:rPr>
              <a:t>151 $g Makedonien $h Landschaft</a:t>
            </a:r>
          </a:p>
          <a:p>
            <a:endParaRPr lang="de-DE"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Weiter</a:t>
            </a:r>
            <a:r>
              <a:rPr lang="de-DE" sz="1200" kern="1200" baseline="0" dirty="0" smtClean="0">
                <a:solidFill>
                  <a:schemeClr val="tx1"/>
                </a:solidFill>
                <a:effectLst/>
                <a:latin typeface="Arial" charset="0"/>
                <a:ea typeface="+mn-ea"/>
                <a:cs typeface="Arial" charset="0"/>
              </a:rPr>
              <a:t> in ERL RDA 16.2.2.13:</a:t>
            </a:r>
          </a:p>
          <a:p>
            <a:endParaRPr lang="de-DE"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Ist eine Gebietskörperschaft oberhalb der kommunalen Ebene homonym zu einer naturräumlichen Einheit gleicher oder annähernd gleicher geografischer Lage, so wird auf eine bevorzugte Bezeichnung normiert. Sind homonyme Gebietskörperschaften und Landschaften in ihrer geografischen Ausdehnung nicht deckungsgleich, so wird i. d. R. der Landschaftsbezeichnung der identifizierende Zusatz hinzugefügt (z.B. "Landschaft" oder ein anderer geeigneter Zusatz).</a:t>
            </a:r>
            <a:endParaRPr lang="de-AT" sz="1200" kern="1200" dirty="0" smtClean="0">
              <a:solidFill>
                <a:schemeClr val="tx1"/>
              </a:solidFill>
              <a:effectLst/>
              <a:latin typeface="Arial" charset="0"/>
              <a:ea typeface="+mn-ea"/>
              <a:cs typeface="Arial" charset="0"/>
            </a:endParaRPr>
          </a:p>
          <a:p>
            <a:endParaRPr lang="de-DE"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Beispiel: </a:t>
            </a:r>
            <a:endParaRPr lang="de-AT" sz="1200" kern="1200" dirty="0" smtClean="0">
              <a:solidFill>
                <a:schemeClr val="tx1"/>
              </a:solidFill>
              <a:effectLst/>
              <a:latin typeface="Arial" charset="0"/>
              <a:ea typeface="+mn-ea"/>
              <a:cs typeface="Arial" charset="0"/>
            </a:endParaRPr>
          </a:p>
          <a:p>
            <a:endParaRPr lang="de-DE" sz="1200" kern="1200" dirty="0" smtClean="0">
              <a:solidFill>
                <a:schemeClr val="tx1"/>
              </a:solidFill>
              <a:effectLst/>
              <a:latin typeface="Arial" charset="0"/>
              <a:ea typeface="+mn-ea"/>
              <a:cs typeface="Arial" charset="0"/>
            </a:endParaRPr>
          </a:p>
          <a:p>
            <a:r>
              <a:rPr lang="de-DE" sz="1200" kern="1200" dirty="0" err="1" smtClean="0">
                <a:solidFill>
                  <a:schemeClr val="tx1"/>
                </a:solidFill>
                <a:effectLst/>
                <a:latin typeface="Arial" charset="0"/>
                <a:ea typeface="+mn-ea"/>
                <a:cs typeface="Arial" charset="0"/>
              </a:rPr>
              <a:t>Andamanen</a:t>
            </a:r>
            <a:r>
              <a:rPr lang="de-DE" sz="1200" kern="1200" dirty="0" smtClean="0">
                <a:solidFill>
                  <a:schemeClr val="tx1"/>
                </a:solidFill>
                <a:effectLst/>
                <a:latin typeface="Arial" charset="0"/>
                <a:ea typeface="+mn-ea"/>
                <a:cs typeface="Arial" charset="0"/>
              </a:rPr>
              <a:t> und </a:t>
            </a:r>
            <a:r>
              <a:rPr lang="de-DE" sz="1200" kern="1200" dirty="0" err="1" smtClean="0">
                <a:solidFill>
                  <a:schemeClr val="tx1"/>
                </a:solidFill>
                <a:effectLst/>
                <a:latin typeface="Arial" charset="0"/>
                <a:ea typeface="+mn-ea"/>
                <a:cs typeface="Arial" charset="0"/>
              </a:rPr>
              <a:t>Nikobaren</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Nur ein Datensatz für das indische Unionsterritorium und die Inselgruppe.</a:t>
            </a:r>
          </a:p>
          <a:p>
            <a:endParaRPr lang="de-DE" sz="1200" kern="1200" dirty="0" smtClean="0">
              <a:solidFill>
                <a:schemeClr val="tx1"/>
              </a:solidFill>
              <a:effectLst/>
              <a:latin typeface="Arial" charset="0"/>
              <a:ea typeface="+mn-ea"/>
              <a:cs typeface="Arial" charset="0"/>
            </a:endParaRPr>
          </a:p>
          <a:p>
            <a:endParaRPr lang="de-DE" sz="1200" kern="1200" dirty="0" smtClean="0">
              <a:solidFill>
                <a:schemeClr val="tx1"/>
              </a:solidFill>
              <a:effectLst/>
              <a:latin typeface="Arial" charset="0"/>
              <a:ea typeface="+mn-ea"/>
              <a:cs typeface="Arial" charset="0"/>
            </a:endParaRPr>
          </a:p>
          <a:p>
            <a:endParaRPr lang="de-DE" sz="1200" kern="1200" dirty="0" smtClean="0">
              <a:solidFill>
                <a:schemeClr val="tx1"/>
              </a:solidFill>
              <a:effectLst/>
              <a:latin typeface="Arial" charset="0"/>
              <a:ea typeface="+mn-ea"/>
              <a:cs typeface="Arial" charset="0"/>
            </a:endParaRPr>
          </a:p>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23</a:t>
            </a:fld>
            <a:endParaRPr lang="de-DE"/>
          </a:p>
        </p:txBody>
      </p:sp>
    </p:spTree>
    <p:extLst>
      <p:ext uri="{BB962C8B-B14F-4D97-AF65-F5344CB8AC3E}">
        <p14:creationId xmlns:p14="http://schemas.microsoft.com/office/powerpoint/2010/main" val="1608716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none" kern="1200" dirty="0" err="1" smtClean="0">
                <a:solidFill>
                  <a:schemeClr val="tx1"/>
                </a:solidFill>
                <a:effectLst/>
                <a:latin typeface="Arial" charset="0"/>
                <a:ea typeface="+mn-ea"/>
                <a:cs typeface="Arial" charset="0"/>
              </a:rPr>
              <a:t>Aleph</a:t>
            </a:r>
            <a:r>
              <a:rPr lang="de-DE" sz="1200" u="none" kern="1200" dirty="0" smtClean="0">
                <a:solidFill>
                  <a:schemeClr val="tx1"/>
                </a:solidFill>
                <a:effectLst/>
                <a:latin typeface="Arial" charset="0"/>
                <a:ea typeface="+mn-ea"/>
                <a:cs typeface="Arial" charset="0"/>
              </a:rPr>
              <a:t>:</a:t>
            </a:r>
          </a:p>
          <a:p>
            <a:r>
              <a:rPr lang="de-DE" sz="1200" u="none" kern="1200" dirty="0" smtClean="0">
                <a:solidFill>
                  <a:schemeClr val="tx1"/>
                </a:solidFill>
                <a:effectLst/>
                <a:latin typeface="Arial" charset="0"/>
                <a:ea typeface="+mn-ea"/>
                <a:cs typeface="Arial" charset="0"/>
              </a:rPr>
              <a:t>151 $g Lippe $h Fluss</a:t>
            </a: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endParaRPr lang="de-AT" sz="1200" kern="1200" dirty="0" smtClean="0">
              <a:solidFill>
                <a:schemeClr val="tx1"/>
              </a:solidFill>
              <a:effectLst/>
              <a:latin typeface="Arial" charset="0"/>
              <a:ea typeface="+mn-ea"/>
              <a:cs typeface="Arial" charset="0"/>
            </a:endParaRPr>
          </a:p>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24</a:t>
            </a:fld>
            <a:endParaRPr lang="de-DE"/>
          </a:p>
        </p:txBody>
      </p:sp>
    </p:spTree>
    <p:extLst>
      <p:ext uri="{BB962C8B-B14F-4D97-AF65-F5344CB8AC3E}">
        <p14:creationId xmlns:p14="http://schemas.microsoft.com/office/powerpoint/2010/main" val="160871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charset="0"/>
                <a:ea typeface="+mn-ea"/>
                <a:cs typeface="Arial" charset="0"/>
              </a:rPr>
              <a:t>ERL 1 zu 16.2.2.14 = ERL zu</a:t>
            </a:r>
            <a:r>
              <a:rPr lang="de-DE" sz="1200" b="1" kern="1200" baseline="0" dirty="0" smtClean="0">
                <a:solidFill>
                  <a:schemeClr val="tx1"/>
                </a:solidFill>
                <a:effectLst/>
                <a:latin typeface="Arial" charset="0"/>
                <a:ea typeface="+mn-ea"/>
                <a:cs typeface="Arial" charset="0"/>
              </a:rPr>
              <a:t> RDA 16.2.2.4</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Ob das größere </a:t>
            </a:r>
            <a:r>
              <a:rPr lang="de-DE" sz="1200" kern="1200" dirty="0" err="1" smtClean="0">
                <a:solidFill>
                  <a:schemeClr val="tx1"/>
                </a:solidFill>
                <a:effectLst/>
                <a:latin typeface="Arial" charset="0"/>
                <a:ea typeface="+mn-ea"/>
                <a:cs typeface="Arial" charset="0"/>
              </a:rPr>
              <a:t>Geografikum</a:t>
            </a:r>
            <a:r>
              <a:rPr lang="de-DE" sz="1200" kern="1200" dirty="0" smtClean="0">
                <a:solidFill>
                  <a:schemeClr val="tx1"/>
                </a:solidFill>
                <a:effectLst/>
                <a:latin typeface="Arial" charset="0"/>
                <a:ea typeface="+mn-ea"/>
                <a:cs typeface="Arial" charset="0"/>
              </a:rPr>
              <a:t> zwingend Bestandteil des Namens ist, ist in der Diskussion und soll durch eine internationale Arbeitsgruppe geklärt werden. Bis zur Bearbeitung dieses Themenkreises durch die „JSC Working Group on Places“, erfassen Sie das größere </a:t>
            </a:r>
            <a:r>
              <a:rPr lang="de-DE" sz="1200" kern="1200" dirty="0" err="1" smtClean="0">
                <a:solidFill>
                  <a:schemeClr val="tx1"/>
                </a:solidFill>
                <a:effectLst/>
                <a:latin typeface="Arial" charset="0"/>
                <a:ea typeface="+mn-ea"/>
                <a:cs typeface="Arial" charset="0"/>
              </a:rPr>
              <a:t>Geografikum</a:t>
            </a:r>
            <a:r>
              <a:rPr lang="de-DE" sz="1200" kern="1200" dirty="0" smtClean="0">
                <a:solidFill>
                  <a:schemeClr val="tx1"/>
                </a:solidFill>
                <a:effectLst/>
                <a:latin typeface="Arial" charset="0"/>
                <a:ea typeface="+mn-ea"/>
                <a:cs typeface="Arial" charset="0"/>
              </a:rPr>
              <a:t> nicht als Teil des bevorzugten Namens des </a:t>
            </a:r>
            <a:r>
              <a:rPr lang="de-DE" sz="1200" kern="1200" dirty="0" err="1" smtClean="0">
                <a:solidFill>
                  <a:schemeClr val="tx1"/>
                </a:solidFill>
                <a:effectLst/>
                <a:latin typeface="Arial" charset="0"/>
                <a:ea typeface="+mn-ea"/>
                <a:cs typeface="Arial" charset="0"/>
              </a:rPr>
              <a:t>Geografikums</a:t>
            </a:r>
            <a:r>
              <a:rPr lang="de-DE" sz="1200" kern="1200" dirty="0" smtClean="0">
                <a:solidFill>
                  <a:schemeClr val="tx1"/>
                </a:solidFill>
                <a:effectLst/>
                <a:latin typeface="Arial" charset="0"/>
                <a:ea typeface="+mn-ea"/>
                <a:cs typeface="Arial" charset="0"/>
              </a:rPr>
              <a:t>, sondern als getrenntes Element. Zur Erfassung vgl. LINK.</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b="1" kern="1200" dirty="0" smtClean="0">
                <a:solidFill>
                  <a:schemeClr val="tx1"/>
                </a:solidFill>
                <a:effectLst/>
                <a:latin typeface="Arial" charset="0"/>
                <a:ea typeface="+mn-ea"/>
                <a:cs typeface="Arial" charset="0"/>
              </a:rPr>
              <a:t>ERL 2 zu 16.2.2.14</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Als Name für den Ortsteil gilt der im Deutschen gebräuchlichste Name bzw. der originalsprachig gebräuchliche Name in der Rechtschreibung des betreffenden Landes. Für Ortsteile im deutschsprachigen Raum mit Ausnahme der Schweiz entspricht die Bindestrich-Namensform (Hauptort-Ortsteil) der offiziellen Regelung und ist gleichzeitig auch die gebräuchliche Form. Eventuell vorhandene erläuternde Bestandteile zum Namen des Hauptortes entfallen in der Bindestrich-Namensform. Erläuternde Bestandteile beim Ortsteil entfallen nicht. </a:t>
            </a:r>
          </a:p>
          <a:p>
            <a:endParaRPr lang="de-DE"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Beispiel:</a:t>
            </a:r>
          </a:p>
          <a:p>
            <a:r>
              <a:rPr lang="de-DE" sz="1200" kern="1200" dirty="0" smtClean="0">
                <a:solidFill>
                  <a:schemeClr val="tx1"/>
                </a:solidFill>
                <a:effectLst/>
                <a:latin typeface="Arial" charset="0"/>
                <a:ea typeface="+mn-ea"/>
                <a:cs typeface="Arial" charset="0"/>
              </a:rPr>
              <a:t>Bockenheim (Frankfurt am Main)</a:t>
            </a:r>
            <a:endParaRPr lang="de-AT" sz="1200" kern="1200" dirty="0" smtClean="0">
              <a:solidFill>
                <a:schemeClr val="tx1"/>
              </a:solidFill>
              <a:effectLst/>
              <a:latin typeface="Arial" charset="0"/>
              <a:ea typeface="+mn-ea"/>
              <a:cs typeface="Arial" charset="0"/>
            </a:endParaRPr>
          </a:p>
          <a:p>
            <a:r>
              <a:rPr lang="de-DE" sz="1200" i="1" kern="1200" dirty="0" smtClean="0">
                <a:solidFill>
                  <a:schemeClr val="tx1"/>
                </a:solidFill>
                <a:effectLst/>
                <a:latin typeface="Arial" charset="0"/>
                <a:ea typeface="+mn-ea"/>
                <a:cs typeface="Arial" charset="0"/>
              </a:rPr>
              <a:t>Späterer Name:</a:t>
            </a:r>
            <a:r>
              <a:rPr lang="de-DE" sz="1200" kern="1200" dirty="0" smtClean="0">
                <a:solidFill>
                  <a:schemeClr val="tx1"/>
                </a:solidFill>
                <a:effectLst/>
                <a:latin typeface="Arial" charset="0"/>
                <a:ea typeface="+mn-ea"/>
                <a:cs typeface="Arial" charset="0"/>
              </a:rPr>
              <a:t> Frankfurt-Bockenheim</a:t>
            </a:r>
            <a:r>
              <a:rPr lang="de-DE" sz="1200" b="1"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Frankfurt-Bockenheim</a:t>
            </a:r>
            <a:endParaRPr lang="de-AT" sz="1200" kern="1200" dirty="0" smtClean="0">
              <a:solidFill>
                <a:schemeClr val="tx1"/>
              </a:solidFill>
              <a:effectLst/>
              <a:latin typeface="Arial" charset="0"/>
              <a:ea typeface="+mn-ea"/>
              <a:cs typeface="Arial" charset="0"/>
            </a:endParaRPr>
          </a:p>
          <a:p>
            <a:r>
              <a:rPr lang="de-DE" sz="1200" i="1" kern="1200" dirty="0" err="1" smtClean="0">
                <a:solidFill>
                  <a:schemeClr val="tx1"/>
                </a:solidFill>
                <a:effectLst/>
                <a:latin typeface="Arial" charset="0"/>
                <a:ea typeface="+mn-ea"/>
                <a:cs typeface="Arial" charset="0"/>
              </a:rPr>
              <a:t>Früherere</a:t>
            </a:r>
            <a:r>
              <a:rPr lang="de-DE" sz="1200" i="1" kern="1200" dirty="0" smtClean="0">
                <a:solidFill>
                  <a:schemeClr val="tx1"/>
                </a:solidFill>
                <a:effectLst/>
                <a:latin typeface="Arial" charset="0"/>
                <a:ea typeface="+mn-ea"/>
                <a:cs typeface="Arial" charset="0"/>
              </a:rPr>
              <a:t> Name:</a:t>
            </a:r>
            <a:r>
              <a:rPr lang="de-DE" sz="1200" kern="1200" dirty="0" smtClean="0">
                <a:solidFill>
                  <a:schemeClr val="tx1"/>
                </a:solidFill>
                <a:effectLst/>
                <a:latin typeface="Arial" charset="0"/>
                <a:ea typeface="+mn-ea"/>
                <a:cs typeface="Arial" charset="0"/>
              </a:rPr>
              <a:t> Bockenheim (Frankfurt am Main)</a:t>
            </a:r>
            <a:r>
              <a:rPr lang="de-DE" sz="1200" b="1"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Beispiel zu Punkt 3: </a:t>
            </a:r>
            <a:endParaRPr lang="de-AT" sz="1200" kern="1200" dirty="0" smtClean="0">
              <a:solidFill>
                <a:schemeClr val="tx1"/>
              </a:solidFill>
              <a:effectLst/>
              <a:latin typeface="Arial" charset="0"/>
              <a:ea typeface="+mn-ea"/>
              <a:cs typeface="Arial" charset="0"/>
            </a:endParaRPr>
          </a:p>
          <a:p>
            <a:r>
              <a:rPr lang="de-DE" sz="1200" kern="1200" dirty="0" err="1" smtClean="0">
                <a:solidFill>
                  <a:schemeClr val="tx1"/>
                </a:solidFill>
                <a:effectLst/>
                <a:latin typeface="Arial" charset="0"/>
                <a:ea typeface="+mn-ea"/>
                <a:cs typeface="Arial" charset="0"/>
              </a:rPr>
              <a:t>Leistadt</a:t>
            </a:r>
            <a:endParaRPr lang="de-AT" sz="1200" kern="1200" dirty="0" smtClean="0">
              <a:solidFill>
                <a:schemeClr val="tx1"/>
              </a:solidFill>
              <a:effectLst/>
              <a:latin typeface="Arial" charset="0"/>
              <a:ea typeface="+mn-ea"/>
              <a:cs typeface="Arial" charset="0"/>
            </a:endParaRPr>
          </a:p>
          <a:p>
            <a:r>
              <a:rPr lang="de-DE" sz="1200" i="1" kern="1200" dirty="0" smtClean="0">
                <a:solidFill>
                  <a:schemeClr val="tx1"/>
                </a:solidFill>
                <a:effectLst/>
                <a:latin typeface="Arial" charset="0"/>
                <a:ea typeface="+mn-ea"/>
                <a:cs typeface="Arial" charset="0"/>
              </a:rPr>
              <a:t>Späterer Name:</a:t>
            </a:r>
            <a:r>
              <a:rPr lang="de-DE" sz="1200" kern="1200" dirty="0" smtClean="0">
                <a:solidFill>
                  <a:schemeClr val="tx1"/>
                </a:solidFill>
                <a:effectLst/>
                <a:latin typeface="Arial" charset="0"/>
                <a:ea typeface="+mn-ea"/>
                <a:cs typeface="Arial" charset="0"/>
              </a:rPr>
              <a:t> Bad Dürkheim- </a:t>
            </a:r>
            <a:r>
              <a:rPr lang="de-DE" sz="1200" kern="1200" dirty="0" err="1" smtClean="0">
                <a:solidFill>
                  <a:schemeClr val="tx1"/>
                </a:solidFill>
                <a:effectLst/>
                <a:latin typeface="Arial" charset="0"/>
                <a:ea typeface="+mn-ea"/>
                <a:cs typeface="Arial" charset="0"/>
              </a:rPr>
              <a:t>Leistadt</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Bad Dürkheim- </a:t>
            </a:r>
            <a:r>
              <a:rPr lang="de-DE" sz="1200" kern="1200" dirty="0" err="1" smtClean="0">
                <a:solidFill>
                  <a:schemeClr val="tx1"/>
                </a:solidFill>
                <a:effectLst/>
                <a:latin typeface="Arial" charset="0"/>
                <a:ea typeface="+mn-ea"/>
                <a:cs typeface="Arial" charset="0"/>
              </a:rPr>
              <a:t>Leistadt</a:t>
            </a:r>
            <a:endParaRPr lang="de-AT" sz="1200" kern="1200" dirty="0" smtClean="0">
              <a:solidFill>
                <a:schemeClr val="tx1"/>
              </a:solidFill>
              <a:effectLst/>
              <a:latin typeface="Arial" charset="0"/>
              <a:ea typeface="+mn-ea"/>
              <a:cs typeface="Arial" charset="0"/>
            </a:endParaRPr>
          </a:p>
          <a:p>
            <a:r>
              <a:rPr lang="de-DE" sz="1200" i="1" kern="1200" dirty="0" smtClean="0">
                <a:solidFill>
                  <a:schemeClr val="tx1"/>
                </a:solidFill>
                <a:effectLst/>
                <a:latin typeface="Arial" charset="0"/>
                <a:ea typeface="+mn-ea"/>
                <a:cs typeface="Arial" charset="0"/>
              </a:rPr>
              <a:t>Früherer Name:</a:t>
            </a:r>
            <a:r>
              <a:rPr lang="de-DE" sz="1200" kern="1200" dirty="0" smtClean="0">
                <a:solidFill>
                  <a:schemeClr val="tx1"/>
                </a:solidFill>
                <a:effectLst/>
                <a:latin typeface="Arial" charset="0"/>
                <a:ea typeface="+mn-ea"/>
                <a:cs typeface="Arial" charset="0"/>
              </a:rPr>
              <a:t> </a:t>
            </a:r>
            <a:r>
              <a:rPr lang="de-DE" sz="1200" kern="1200" dirty="0" err="1" smtClean="0">
                <a:solidFill>
                  <a:schemeClr val="tx1"/>
                </a:solidFill>
                <a:effectLst/>
                <a:latin typeface="Arial" charset="0"/>
                <a:ea typeface="+mn-ea"/>
                <a:cs typeface="Arial" charset="0"/>
              </a:rPr>
              <a:t>Leistadt</a:t>
            </a:r>
            <a:r>
              <a:rPr lang="de-DE" sz="1200" b="1"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25</a:t>
            </a:fld>
            <a:endParaRPr lang="de-DE"/>
          </a:p>
        </p:txBody>
      </p:sp>
    </p:spTree>
    <p:extLst>
      <p:ext uri="{BB962C8B-B14F-4D97-AF65-F5344CB8AC3E}">
        <p14:creationId xmlns:p14="http://schemas.microsoft.com/office/powerpoint/2010/main" val="97200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charset="0"/>
                <a:ea typeface="+mn-ea"/>
                <a:cs typeface="Arial" charset="0"/>
              </a:rPr>
              <a:t>ERL 2 zu 16.2.2.14</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Als Name für den Ortsteil gilt der im Deutschen gebräuchlichste Name bzw. der originalsprachig gebräuchliche Name in der Rechtschreibung des betreffenden Landes. Für Ortsteile im deutschsprachigen Raum mit Ausnahme der Schweiz entspricht die Bindestrich-Namensform (Hauptort-Ortsteil) der offiziellen Regelung und ist gleichzeitig auch die gebräuchliche Form. Eventuell vorhandene erläuternde Bestandteile zum Namen des Hauptortes entfallen in der Bindestrich-Namensform. Erläuternde Bestandteile beim Ortsteil entfallen nicht. </a:t>
            </a:r>
          </a:p>
          <a:p>
            <a:endParaRPr lang="de-DE"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r>
              <a:rPr lang="de-DE" sz="1200" kern="1200" dirty="0" err="1" smtClean="0">
                <a:solidFill>
                  <a:schemeClr val="tx1"/>
                </a:solidFill>
                <a:effectLst/>
                <a:latin typeface="Arial" charset="0"/>
                <a:ea typeface="+mn-ea"/>
                <a:cs typeface="Arial" charset="0"/>
              </a:rPr>
              <a:t>Aleph</a:t>
            </a:r>
            <a:r>
              <a:rPr lang="de-DE" sz="1200" kern="1200" dirty="0" smtClean="0">
                <a:solidFill>
                  <a:schemeClr val="tx1"/>
                </a:solidFill>
                <a:effectLst/>
                <a:latin typeface="Arial" charset="0"/>
                <a:ea typeface="+mn-ea"/>
                <a:cs typeface="Arial" charset="0"/>
              </a:rPr>
              <a:t>-Beispiel: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151 $g </a:t>
            </a:r>
            <a:r>
              <a:rPr lang="de-DE" sz="1200" kern="1200" dirty="0" err="1" smtClean="0">
                <a:solidFill>
                  <a:schemeClr val="tx1"/>
                </a:solidFill>
                <a:effectLst/>
                <a:latin typeface="Arial" charset="0"/>
                <a:ea typeface="+mn-ea"/>
                <a:cs typeface="Arial" charset="0"/>
              </a:rPr>
              <a:t>Leistadt</a:t>
            </a:r>
            <a:endParaRPr lang="de-AT" sz="1200" kern="1200" dirty="0" smtClean="0">
              <a:solidFill>
                <a:schemeClr val="tx1"/>
              </a:solidFill>
              <a:effectLst/>
              <a:latin typeface="Arial" charset="0"/>
              <a:ea typeface="+mn-ea"/>
              <a:cs typeface="Arial" charset="0"/>
            </a:endParaRPr>
          </a:p>
          <a:p>
            <a:r>
              <a:rPr lang="de-DE" sz="1200" i="1" kern="1200" dirty="0" smtClean="0">
                <a:solidFill>
                  <a:schemeClr val="tx1"/>
                </a:solidFill>
                <a:effectLst/>
                <a:latin typeface="Arial" charset="0"/>
                <a:ea typeface="+mn-ea"/>
                <a:cs typeface="Arial" charset="0"/>
              </a:rPr>
              <a:t>Späterer Name:</a:t>
            </a:r>
            <a:r>
              <a:rPr lang="de-DE" sz="1200" kern="1200" dirty="0" smtClean="0">
                <a:solidFill>
                  <a:schemeClr val="tx1"/>
                </a:solidFill>
                <a:effectLst/>
                <a:latin typeface="Arial" charset="0"/>
                <a:ea typeface="+mn-ea"/>
                <a:cs typeface="Arial" charset="0"/>
              </a:rPr>
              <a:t> 151 $g Bad Dürkheim- </a:t>
            </a:r>
            <a:r>
              <a:rPr lang="de-DE" sz="1200" kern="1200" dirty="0" err="1" smtClean="0">
                <a:solidFill>
                  <a:schemeClr val="tx1"/>
                </a:solidFill>
                <a:effectLst/>
                <a:latin typeface="Arial" charset="0"/>
                <a:ea typeface="+mn-ea"/>
                <a:cs typeface="Arial" charset="0"/>
              </a:rPr>
              <a:t>Leistadt</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151 $g Bad Dürkheim- </a:t>
            </a:r>
            <a:r>
              <a:rPr lang="de-DE" sz="1200" kern="1200" dirty="0" err="1" smtClean="0">
                <a:solidFill>
                  <a:schemeClr val="tx1"/>
                </a:solidFill>
                <a:effectLst/>
                <a:latin typeface="Arial" charset="0"/>
                <a:ea typeface="+mn-ea"/>
                <a:cs typeface="Arial" charset="0"/>
              </a:rPr>
              <a:t>Leistadt</a:t>
            </a:r>
            <a:endParaRPr lang="de-AT" sz="1200" kern="1200" dirty="0" smtClean="0">
              <a:solidFill>
                <a:schemeClr val="tx1"/>
              </a:solidFill>
              <a:effectLst/>
              <a:latin typeface="Arial" charset="0"/>
              <a:ea typeface="+mn-ea"/>
              <a:cs typeface="Arial" charset="0"/>
            </a:endParaRPr>
          </a:p>
          <a:p>
            <a:r>
              <a:rPr lang="de-DE" sz="1200" i="1" kern="1200" dirty="0" smtClean="0">
                <a:solidFill>
                  <a:schemeClr val="tx1"/>
                </a:solidFill>
                <a:effectLst/>
                <a:latin typeface="Arial" charset="0"/>
                <a:ea typeface="+mn-ea"/>
                <a:cs typeface="Arial" charset="0"/>
              </a:rPr>
              <a:t>Früherer Name:</a:t>
            </a:r>
            <a:r>
              <a:rPr lang="de-DE" sz="1200" kern="1200" dirty="0" smtClean="0">
                <a:solidFill>
                  <a:schemeClr val="tx1"/>
                </a:solidFill>
                <a:effectLst/>
                <a:latin typeface="Arial" charset="0"/>
                <a:ea typeface="+mn-ea"/>
                <a:cs typeface="Arial" charset="0"/>
              </a:rPr>
              <a:t> 151 $g </a:t>
            </a:r>
            <a:r>
              <a:rPr lang="de-DE" sz="1200" kern="1200" dirty="0" err="1" smtClean="0">
                <a:solidFill>
                  <a:schemeClr val="tx1"/>
                </a:solidFill>
                <a:effectLst/>
                <a:latin typeface="Arial" charset="0"/>
                <a:ea typeface="+mn-ea"/>
                <a:cs typeface="Arial" charset="0"/>
              </a:rPr>
              <a:t>Leistadt</a:t>
            </a:r>
            <a:r>
              <a:rPr lang="de-DE" sz="1200" b="1"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26</a:t>
            </a:fld>
            <a:endParaRPr lang="de-DE"/>
          </a:p>
        </p:txBody>
      </p:sp>
    </p:spTree>
    <p:extLst>
      <p:ext uri="{BB962C8B-B14F-4D97-AF65-F5344CB8AC3E}">
        <p14:creationId xmlns:p14="http://schemas.microsoft.com/office/powerpoint/2010/main" val="97200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6</a:t>
            </a:fld>
            <a:endParaRPr lang="de-DE"/>
          </a:p>
        </p:txBody>
      </p:sp>
    </p:spTree>
    <p:extLst>
      <p:ext uri="{BB962C8B-B14F-4D97-AF65-F5344CB8AC3E}">
        <p14:creationId xmlns:p14="http://schemas.microsoft.com/office/powerpoint/2010/main" val="3118901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charset="0"/>
                <a:ea typeface="+mn-ea"/>
                <a:cs typeface="Arial" charset="0"/>
              </a:rPr>
              <a:t>Weiter ERL 2 zu RDA 16.2.2.14</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Bestehen Hauptort oder Vorort aus mehr als einem Wort, wird nach dem Bindestrich ein Spatium gesetzt. Für Ortsteile außerhalb des deutschsprachigen Raums und für Ortsteile der gesamten Schweiz wird als bevorzugter Name die im deutschen Sprachgebrauch gebräuchlichste Namensform gewählt. Wenn Nachschlagewerke Ortsteile selbstständig nachweisen, aber als Ortsteil kennzeichnen, entspricht der bevorzugte Name der selbstständigen Namensform. Statuswechsel unterhalb der kommunalen Ebene, mit denen kein Wechsel des gebräuchlichen Namens verbunden ist, werden nicht berücksichtigt. Diese Regel betrifft Ortsteile, für die die bevorzugte Namensform nicht grundsätzlich die Bindestrich-Namensform ist.</a:t>
            </a:r>
          </a:p>
          <a:p>
            <a:endParaRPr lang="de-DE" sz="1200" kern="1200" dirty="0" smtClean="0">
              <a:solidFill>
                <a:schemeClr val="tx1"/>
              </a:solidFill>
              <a:effectLst/>
              <a:latin typeface="Arial"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27</a:t>
            </a:fld>
            <a:endParaRPr lang="de-DE"/>
          </a:p>
        </p:txBody>
      </p:sp>
    </p:spTree>
    <p:extLst>
      <p:ext uri="{BB962C8B-B14F-4D97-AF65-F5344CB8AC3E}">
        <p14:creationId xmlns:p14="http://schemas.microsoft.com/office/powerpoint/2010/main" val="972006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Abweichende Namensformen sollen möglichst eindeutig sein.</a:t>
            </a:r>
          </a:p>
          <a:p>
            <a:r>
              <a:rPr lang="de-DE" sz="1200" kern="1200" dirty="0" err="1" smtClean="0">
                <a:solidFill>
                  <a:schemeClr val="tx1"/>
                </a:solidFill>
                <a:effectLst/>
                <a:latin typeface="Arial" charset="0"/>
                <a:ea typeface="+mn-ea"/>
                <a:cs typeface="Arial" charset="0"/>
              </a:rPr>
              <a:t>Aleph</a:t>
            </a:r>
            <a:r>
              <a:rPr lang="de-DE" sz="1200" kern="1200" dirty="0" smtClean="0">
                <a:solidFill>
                  <a:schemeClr val="tx1"/>
                </a:solidFill>
                <a:effectLst/>
                <a:latin typeface="Arial" charset="0"/>
                <a:ea typeface="+mn-ea"/>
                <a:cs typeface="Arial" charset="0"/>
              </a:rPr>
              <a:t>:</a:t>
            </a:r>
          </a:p>
          <a:p>
            <a:r>
              <a:rPr lang="de-DE" sz="1200" kern="1200" dirty="0" smtClean="0">
                <a:solidFill>
                  <a:schemeClr val="tx1"/>
                </a:solidFill>
                <a:effectLst/>
                <a:latin typeface="Arial" charset="0"/>
                <a:ea typeface="+mn-ea"/>
                <a:cs typeface="Arial" charset="0"/>
              </a:rPr>
              <a:t>151 $g Wien-Leopoldstadt</a:t>
            </a:r>
          </a:p>
          <a:p>
            <a:r>
              <a:rPr lang="de-DE" sz="1200" kern="1200" dirty="0" smtClean="0">
                <a:solidFill>
                  <a:schemeClr val="tx1"/>
                </a:solidFill>
                <a:effectLst/>
                <a:latin typeface="Arial" charset="0"/>
                <a:ea typeface="+mn-ea"/>
                <a:cs typeface="Arial" charset="0"/>
              </a:rPr>
              <a:t>451</a:t>
            </a:r>
            <a:r>
              <a:rPr lang="de-DE" sz="1200" kern="1200" baseline="0" dirty="0" smtClean="0">
                <a:solidFill>
                  <a:schemeClr val="tx1"/>
                </a:solidFill>
                <a:effectLst/>
                <a:latin typeface="Arial" charset="0"/>
                <a:ea typeface="+mn-ea"/>
                <a:cs typeface="Arial" charset="0"/>
              </a:rPr>
              <a:t> $g Wien $x 2. Bezirk</a:t>
            </a:r>
            <a:endParaRPr lang="de-AT" dirty="0" smtClean="0"/>
          </a:p>
          <a:p>
            <a:endParaRPr lang="de-AT" sz="1200" kern="1200" dirty="0" smtClean="0">
              <a:solidFill>
                <a:schemeClr val="tx1"/>
              </a:solidFill>
              <a:effectLst/>
              <a:latin typeface="Arial"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28</a:t>
            </a:fld>
            <a:endParaRPr lang="de-DE"/>
          </a:p>
        </p:txBody>
      </p:sp>
    </p:spTree>
    <p:extLst>
      <p:ext uri="{BB962C8B-B14F-4D97-AF65-F5344CB8AC3E}">
        <p14:creationId xmlns:p14="http://schemas.microsoft.com/office/powerpoint/2010/main" val="97200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baseline="0" dirty="0" smtClean="0">
                <a:solidFill>
                  <a:schemeClr val="tx1"/>
                </a:solidFill>
                <a:effectLst/>
                <a:latin typeface="Arial" charset="0"/>
                <a:ea typeface="+mn-ea"/>
                <a:cs typeface="Arial" charset="0"/>
              </a:rPr>
              <a:t>ERL zu RDA 16.2.3.3</a:t>
            </a:r>
          </a:p>
          <a:p>
            <a:r>
              <a:rPr lang="de-DE" sz="1200" kern="1200" dirty="0" smtClean="0">
                <a:solidFill>
                  <a:schemeClr val="tx1"/>
                </a:solidFill>
                <a:effectLst/>
                <a:latin typeface="Arial" charset="0"/>
                <a:ea typeface="+mn-ea"/>
                <a:cs typeface="Arial" charset="0"/>
              </a:rPr>
              <a:t>Es wird besonders empfohlen, folgende Namensvarianten als abweichende Namen zu erfassen:</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Arial" charset="0"/>
              </a:rPr>
              <a:t>Bei selbstständig erfassten Ortsteilen die Bindestrich-Namensform unter dem Hauptort mit dem Ortsteil. (Die Setzung eines Spatiums nach dem Bindestrich, wenn der Hauptort aus mehr als einem Ordnungswort besteht, gilt auch hier.)</a:t>
            </a:r>
            <a:endParaRPr lang="de-AT" sz="1200" kern="1200" dirty="0" smtClean="0">
              <a:solidFill>
                <a:schemeClr val="tx1"/>
              </a:solidFill>
              <a:effectLst/>
              <a:latin typeface="Arial" charset="0"/>
              <a:ea typeface="+mn-ea"/>
              <a:cs typeface="Arial" charset="0"/>
            </a:endParaRPr>
          </a:p>
          <a:p>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endParaRPr lang="de-AT" sz="1200" kern="1200" dirty="0" smtClean="0">
              <a:solidFill>
                <a:schemeClr val="tx1"/>
              </a:solidFill>
              <a:effectLst/>
              <a:latin typeface="Arial" charset="0"/>
              <a:ea typeface="+mn-ea"/>
              <a:cs typeface="Arial" charset="0"/>
            </a:endParaRPr>
          </a:p>
          <a:p>
            <a:r>
              <a:rPr lang="de-DE" sz="1200" b="1" kern="1200" dirty="0" smtClean="0">
                <a:solidFill>
                  <a:schemeClr val="tx1"/>
                </a:solidFill>
                <a:effectLst/>
                <a:latin typeface="Arial" charset="0"/>
                <a:ea typeface="+mn-ea"/>
                <a:cs typeface="Arial" charset="0"/>
              </a:rPr>
              <a:t>ERL zu RDA 16.2.3.3</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Es wird besonders empfohlen, folgende Namensvarianten als abweichende Namen zu erfassen:</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endParaRPr lang="de-DE"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Abweichende Namensformen sollen möglichst eindeutig sein.</a:t>
            </a:r>
          </a:p>
          <a:p>
            <a:endParaRPr lang="de-DE" sz="1200" kern="1200" dirty="0" smtClean="0">
              <a:solidFill>
                <a:schemeClr val="tx1"/>
              </a:solidFill>
              <a:effectLst/>
              <a:latin typeface="Arial" charset="0"/>
              <a:ea typeface="+mn-ea"/>
              <a:cs typeface="Arial" charset="0"/>
            </a:endParaRPr>
          </a:p>
          <a:p>
            <a:endParaRPr lang="de-AT" dirty="0">
              <a:solidFill>
                <a:srgbClr val="FF0000"/>
              </a:solidFill>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29</a:t>
            </a:fld>
            <a:endParaRPr lang="de-DE"/>
          </a:p>
        </p:txBody>
      </p:sp>
    </p:spTree>
    <p:extLst>
      <p:ext uri="{BB962C8B-B14F-4D97-AF65-F5344CB8AC3E}">
        <p14:creationId xmlns:p14="http://schemas.microsoft.com/office/powerpoint/2010/main" val="234179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200" kern="1200" dirty="0" smtClean="0">
              <a:solidFill>
                <a:schemeClr val="tx1"/>
              </a:solidFill>
              <a:effectLst/>
              <a:latin typeface="Arial"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30</a:t>
            </a:fld>
            <a:endParaRPr lang="de-DE"/>
          </a:p>
        </p:txBody>
      </p:sp>
    </p:spTree>
    <p:extLst>
      <p:ext uri="{BB962C8B-B14F-4D97-AF65-F5344CB8AC3E}">
        <p14:creationId xmlns:p14="http://schemas.microsoft.com/office/powerpoint/2010/main" val="2341799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err="1" smtClean="0">
                <a:solidFill>
                  <a:schemeClr val="tx1"/>
                </a:solidFill>
                <a:effectLst/>
                <a:latin typeface="Arial" charset="0"/>
                <a:ea typeface="+mn-ea"/>
                <a:cs typeface="Arial" charset="0"/>
              </a:rPr>
              <a:t>Aleph</a:t>
            </a:r>
            <a:r>
              <a:rPr lang="de-AT" sz="1200" kern="1200" dirty="0" smtClean="0">
                <a:solidFill>
                  <a:schemeClr val="tx1"/>
                </a:solidFill>
                <a:effectLst/>
                <a:latin typeface="Arial" charset="0"/>
                <a:ea typeface="+mn-ea"/>
                <a:cs typeface="Arial" charset="0"/>
              </a:rPr>
              <a:t>:</a:t>
            </a:r>
          </a:p>
          <a:p>
            <a:r>
              <a:rPr lang="de-AT" sz="1200" kern="1200" dirty="0" smtClean="0">
                <a:solidFill>
                  <a:schemeClr val="tx1"/>
                </a:solidFill>
                <a:effectLst/>
                <a:latin typeface="Arial" charset="0"/>
                <a:ea typeface="+mn-ea"/>
                <a:cs typeface="Arial" charset="0"/>
              </a:rPr>
              <a:t>151 $g Bad Segeberg</a:t>
            </a:r>
          </a:p>
          <a:p>
            <a:r>
              <a:rPr lang="de-AT" sz="1200" kern="1200" dirty="0" smtClean="0">
                <a:solidFill>
                  <a:schemeClr val="tx1"/>
                </a:solidFill>
                <a:effectLst/>
                <a:latin typeface="Arial" charset="0"/>
                <a:ea typeface="+mn-ea"/>
                <a:cs typeface="Arial" charset="0"/>
              </a:rPr>
              <a:t>451 $g Segeberg</a:t>
            </a:r>
          </a:p>
          <a:p>
            <a:endParaRPr lang="de-AT" sz="1200" kern="1200" dirty="0" smtClean="0">
              <a:solidFill>
                <a:schemeClr val="tx1"/>
              </a:solidFill>
              <a:effectLst/>
              <a:latin typeface="Arial" charset="0"/>
              <a:ea typeface="+mn-ea"/>
              <a:cs typeface="Arial" charset="0"/>
            </a:endParaRPr>
          </a:p>
          <a:p>
            <a:r>
              <a:rPr lang="de-AT" sz="1200" kern="1200" dirty="0" smtClean="0">
                <a:solidFill>
                  <a:schemeClr val="tx1"/>
                </a:solidFill>
                <a:effectLst/>
                <a:latin typeface="Arial" charset="0"/>
                <a:ea typeface="+mn-ea"/>
                <a:cs typeface="Arial" charset="0"/>
              </a:rPr>
              <a:t>151 $g </a:t>
            </a:r>
            <a:r>
              <a:rPr lang="de-AT" sz="1200" kern="1200" dirty="0" err="1" smtClean="0">
                <a:solidFill>
                  <a:schemeClr val="tx1"/>
                </a:solidFill>
                <a:effectLst/>
                <a:latin typeface="Arial" charset="0"/>
                <a:ea typeface="+mn-ea"/>
                <a:cs typeface="Arial" charset="0"/>
              </a:rPr>
              <a:t>Riedbach</a:t>
            </a:r>
            <a:r>
              <a:rPr lang="de-AT" sz="1200" kern="1200" dirty="0" smtClean="0">
                <a:solidFill>
                  <a:schemeClr val="tx1"/>
                </a:solidFill>
                <a:effectLst/>
                <a:latin typeface="Arial" charset="0"/>
                <a:ea typeface="+mn-ea"/>
                <a:cs typeface="Arial" charset="0"/>
              </a:rPr>
              <a:t> $h Bern</a:t>
            </a:r>
          </a:p>
          <a:p>
            <a:r>
              <a:rPr lang="de-AT" sz="1200" kern="1200" dirty="0" smtClean="0">
                <a:solidFill>
                  <a:schemeClr val="tx1"/>
                </a:solidFill>
                <a:effectLst/>
                <a:latin typeface="Arial" charset="0"/>
                <a:ea typeface="+mn-ea"/>
                <a:cs typeface="Arial" charset="0"/>
              </a:rPr>
              <a:t>451</a:t>
            </a:r>
            <a:r>
              <a:rPr lang="de-AT" sz="1200" kern="1200" baseline="0" dirty="0" smtClean="0">
                <a:solidFill>
                  <a:schemeClr val="tx1"/>
                </a:solidFill>
                <a:effectLst/>
                <a:latin typeface="Arial" charset="0"/>
                <a:ea typeface="+mn-ea"/>
                <a:cs typeface="Arial" charset="0"/>
              </a:rPr>
              <a:t> $g Bern-</a:t>
            </a:r>
            <a:r>
              <a:rPr lang="de-AT" sz="1200" kern="1200" baseline="0" dirty="0" err="1" smtClean="0">
                <a:solidFill>
                  <a:schemeClr val="tx1"/>
                </a:solidFill>
                <a:effectLst/>
                <a:latin typeface="Arial" charset="0"/>
                <a:ea typeface="+mn-ea"/>
                <a:cs typeface="Arial" charset="0"/>
              </a:rPr>
              <a:t>Riedbach</a:t>
            </a:r>
            <a:endParaRPr lang="de-AT" sz="1200" kern="1200" dirty="0" smtClean="0">
              <a:solidFill>
                <a:schemeClr val="tx1"/>
              </a:solidFill>
              <a:effectLst/>
              <a:latin typeface="Arial"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31</a:t>
            </a:fld>
            <a:endParaRPr lang="de-DE"/>
          </a:p>
        </p:txBody>
      </p:sp>
    </p:spTree>
    <p:extLst>
      <p:ext uri="{BB962C8B-B14F-4D97-AF65-F5344CB8AC3E}">
        <p14:creationId xmlns:p14="http://schemas.microsoft.com/office/powerpoint/2010/main" val="234179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sym typeface="Wingdings" panose="05000000000000000000" pitchFamily="2" charset="2"/>
              </a:rPr>
              <a:t> e</a:t>
            </a:r>
            <a:r>
              <a:rPr lang="de-AT" dirty="0" smtClean="0"/>
              <a:t>rgibt sich aus RDA 16.2.2.2</a:t>
            </a:r>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7</a:t>
            </a:fld>
            <a:endParaRPr lang="de-DE"/>
          </a:p>
        </p:txBody>
      </p:sp>
    </p:spTree>
    <p:extLst>
      <p:ext uri="{BB962C8B-B14F-4D97-AF65-F5344CB8AC3E}">
        <p14:creationId xmlns:p14="http://schemas.microsoft.com/office/powerpoint/2010/main" val="339226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Aleph</a:t>
            </a:r>
            <a:r>
              <a:rPr lang="de-DE" dirty="0" smtClean="0"/>
              <a:t>: </a:t>
            </a:r>
          </a:p>
          <a:p>
            <a:r>
              <a:rPr lang="de-DE" dirty="0" smtClean="0"/>
              <a:t>151 $g Florenz </a:t>
            </a:r>
          </a:p>
          <a:p>
            <a:r>
              <a:rPr lang="de-DE" dirty="0" smtClean="0"/>
              <a:t>451 $g Firenze</a:t>
            </a:r>
          </a:p>
          <a:p>
            <a:endParaRPr lang="de-DE" dirty="0" smtClean="0"/>
          </a:p>
          <a:p>
            <a:r>
              <a:rPr lang="de-DE" dirty="0" smtClean="0"/>
              <a:t>151 $g Kairo</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cs typeface="Arial"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8</a:t>
            </a:fld>
            <a:endParaRPr lang="de-DE"/>
          </a:p>
        </p:txBody>
      </p:sp>
    </p:spTree>
    <p:extLst>
      <p:ext uri="{BB962C8B-B14F-4D97-AF65-F5344CB8AC3E}">
        <p14:creationId xmlns:p14="http://schemas.microsoft.com/office/powerpoint/2010/main" val="357223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Aleph</a:t>
            </a:r>
            <a:r>
              <a:rPr lang="de-DE" dirty="0" smtClean="0"/>
              <a:t>:</a:t>
            </a:r>
          </a:p>
          <a:p>
            <a:r>
              <a:rPr lang="de-DE" dirty="0" smtClean="0"/>
              <a:t>151 $g Sankt Gilgen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9</a:t>
            </a:fld>
            <a:endParaRPr lang="de-DE"/>
          </a:p>
        </p:txBody>
      </p:sp>
    </p:spTree>
    <p:extLst>
      <p:ext uri="{BB962C8B-B14F-4D97-AF65-F5344CB8AC3E}">
        <p14:creationId xmlns:p14="http://schemas.microsoft.com/office/powerpoint/2010/main" val="31631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solidFill>
                  <a:srgbClr val="FF0000"/>
                </a:solidFill>
                <a:cs typeface="Arial" pitchFamily="34" charset="0"/>
              </a:rPr>
              <a:t>ERL zu RDA 16.2.2.4:</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solidFill>
                  <a:srgbClr val="FF0000"/>
                </a:solidFill>
                <a:cs typeface="Arial" pitchFamily="34" charset="0"/>
              </a:rPr>
              <a:t> „</a:t>
            </a:r>
            <a:r>
              <a:rPr lang="de-DE" sz="1200" kern="1200" dirty="0" smtClean="0">
                <a:solidFill>
                  <a:schemeClr val="tx1"/>
                </a:solidFill>
                <a:effectLst/>
                <a:latin typeface="Arial" charset="0"/>
                <a:ea typeface="+mn-ea"/>
                <a:cs typeface="Arial" charset="0"/>
              </a:rPr>
              <a:t>Ob das größere </a:t>
            </a:r>
            <a:r>
              <a:rPr lang="de-DE" sz="1200" kern="1200" dirty="0" err="1" smtClean="0">
                <a:solidFill>
                  <a:schemeClr val="tx1"/>
                </a:solidFill>
                <a:effectLst/>
                <a:latin typeface="Arial" charset="0"/>
                <a:ea typeface="+mn-ea"/>
                <a:cs typeface="Arial" charset="0"/>
              </a:rPr>
              <a:t>Geografikum</a:t>
            </a:r>
            <a:r>
              <a:rPr lang="de-DE" sz="1200" kern="1200" dirty="0" smtClean="0">
                <a:solidFill>
                  <a:schemeClr val="tx1"/>
                </a:solidFill>
                <a:effectLst/>
                <a:latin typeface="Arial" charset="0"/>
                <a:ea typeface="+mn-ea"/>
                <a:cs typeface="Arial" charset="0"/>
              </a:rPr>
              <a:t> zwingend Bestandteil des Namens ist, ist in der Diskussion und soll durch eine internationale Arbeitsgruppe geklärt werden. Bis zur Bearbeitung dieses Themenkreises durch die „JSC Working Group on Places“, erfassen Sie das größere </a:t>
            </a:r>
            <a:r>
              <a:rPr lang="de-DE" sz="1200" kern="1200" dirty="0" err="1" smtClean="0">
                <a:solidFill>
                  <a:schemeClr val="tx1"/>
                </a:solidFill>
                <a:effectLst/>
                <a:latin typeface="Arial" charset="0"/>
                <a:ea typeface="+mn-ea"/>
                <a:cs typeface="Arial" charset="0"/>
              </a:rPr>
              <a:t>Geografikum</a:t>
            </a:r>
            <a:r>
              <a:rPr lang="de-DE" sz="1200" kern="1200" dirty="0" smtClean="0">
                <a:solidFill>
                  <a:schemeClr val="tx1"/>
                </a:solidFill>
                <a:effectLst/>
                <a:latin typeface="Arial" charset="0"/>
                <a:ea typeface="+mn-ea"/>
                <a:cs typeface="Arial" charset="0"/>
              </a:rPr>
              <a:t> nicht als Teil des bevorzugten Namens des </a:t>
            </a:r>
            <a:r>
              <a:rPr lang="de-DE" sz="1200" kern="1200" dirty="0" err="1" smtClean="0">
                <a:solidFill>
                  <a:schemeClr val="tx1"/>
                </a:solidFill>
                <a:effectLst/>
                <a:latin typeface="Arial" charset="0"/>
                <a:ea typeface="+mn-ea"/>
                <a:cs typeface="Arial" charset="0"/>
              </a:rPr>
              <a:t>Geografikums</a:t>
            </a:r>
            <a:r>
              <a:rPr lang="de-DE" sz="1200" kern="1200" dirty="0" smtClean="0">
                <a:solidFill>
                  <a:schemeClr val="tx1"/>
                </a:solidFill>
                <a:effectLst/>
                <a:latin typeface="Arial" charset="0"/>
                <a:ea typeface="+mn-ea"/>
                <a:cs typeface="Arial" charset="0"/>
              </a:rPr>
              <a:t>, sondern als getrenntes Element. </a:t>
            </a:r>
            <a:endParaRPr lang="de-AT"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A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dirty="0" smtClean="0">
                <a:sym typeface="Wingdings" panose="05000000000000000000" pitchFamily="2" charset="2"/>
              </a:rPr>
              <a:t> </a:t>
            </a:r>
            <a:r>
              <a:rPr lang="de-AT" dirty="0" smtClean="0"/>
              <a:t>Die Regelungen in RDA 16.2.2.9, RDA 16.2.2.10, RDA 16.2.2.11, RDA 16.2.2.12 sowie teilweise 16.2.2.13 und 16.2.2.14</a:t>
            </a:r>
            <a:r>
              <a:rPr lang="de-AT" baseline="0" dirty="0" smtClean="0"/>
              <a:t> </a:t>
            </a:r>
            <a:r>
              <a:rPr lang="de-AT" dirty="0" smtClean="0"/>
              <a:t>sind somit bis auf Weiteres nicht anzuwenden.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AT" dirty="0" smtClean="0"/>
              <a:t>AWR 1 zu 16.2.2.4: </a:t>
            </a:r>
            <a:r>
              <a:rPr lang="de-DE" sz="1200" kern="1200" dirty="0" smtClean="0">
                <a:solidFill>
                  <a:schemeClr val="tx1"/>
                </a:solidFill>
                <a:effectLst/>
                <a:latin typeface="Arial" charset="0"/>
                <a:ea typeface="+mn-ea"/>
                <a:cs typeface="Arial" charset="0"/>
              </a:rPr>
              <a:t>Wenden Sie die Alternative nicht an.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cs typeface="Arial" pitchFamily="34" charset="0"/>
              </a:rPr>
              <a:t>AWR</a:t>
            </a:r>
            <a:r>
              <a:rPr lang="de-DE" baseline="0" dirty="0" smtClean="0">
                <a:cs typeface="Arial" pitchFamily="34" charset="0"/>
              </a:rPr>
              <a:t> 2 zu 16.2.2.4</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Arial" charset="0"/>
              </a:rPr>
              <a:t>Erfassen Sie den Namen des größeren </a:t>
            </a:r>
            <a:r>
              <a:rPr lang="de-DE" sz="1200" kern="1200" dirty="0" err="1" smtClean="0">
                <a:solidFill>
                  <a:schemeClr val="tx1"/>
                </a:solidFill>
                <a:effectLst/>
                <a:latin typeface="Arial" charset="0"/>
                <a:ea typeface="+mn-ea"/>
                <a:cs typeface="Arial" charset="0"/>
              </a:rPr>
              <a:t>Geografikums</a:t>
            </a:r>
            <a:r>
              <a:rPr lang="de-DE" sz="1200" kern="1200" dirty="0" smtClean="0">
                <a:solidFill>
                  <a:schemeClr val="tx1"/>
                </a:solidFill>
                <a:effectLst/>
                <a:latin typeface="Arial" charset="0"/>
                <a:ea typeface="+mn-ea"/>
                <a:cs typeface="Arial" charset="0"/>
              </a:rPr>
              <a:t> nicht als Teil des bevorzugten Namens, sondern als getrenntes Element in codierter Form.</a:t>
            </a:r>
            <a:endParaRPr lang="de-AT"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kern="1200" dirty="0" smtClean="0">
              <a:solidFill>
                <a:schemeClr val="tx1"/>
              </a:solidFill>
              <a:effectLst/>
              <a:latin typeface="Arial" charset="0"/>
              <a:ea typeface="+mn-ea"/>
              <a:cs typeface="Arial" charset="0"/>
            </a:endParaRPr>
          </a:p>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11</a:t>
            </a:fld>
            <a:endParaRPr lang="de-DE"/>
          </a:p>
        </p:txBody>
      </p:sp>
    </p:spTree>
    <p:extLst>
      <p:ext uri="{BB962C8B-B14F-4D97-AF65-F5344CB8AC3E}">
        <p14:creationId xmlns:p14="http://schemas.microsoft.com/office/powerpoint/2010/main" val="13267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kern="1200" dirty="0" smtClean="0">
              <a:solidFill>
                <a:schemeClr val="tx1"/>
              </a:solidFill>
              <a:effectLst/>
              <a:latin typeface="Arial" charset="0"/>
              <a:ea typeface="+mn-ea"/>
              <a:cs typeface="Arial" charset="0"/>
            </a:endParaRPr>
          </a:p>
          <a:p>
            <a:r>
              <a:rPr lang="de-DE" sz="1200" kern="1200" dirty="0" smtClean="0">
                <a:solidFill>
                  <a:schemeClr val="tx1"/>
                </a:solidFill>
                <a:effectLst/>
                <a:latin typeface="Arial" charset="0"/>
                <a:ea typeface="+mn-ea"/>
                <a:cs typeface="Arial" charset="0"/>
              </a:rPr>
              <a:t>Die Bundesstaaten der USA werden in der normierten Abkürzung mit Komma an den Ortsnamen angefügt. Diese Namensform gilt als die im Deutschen gebräuchliche Form. Abkürzungen siehe Liste in EH-G-04.</a:t>
            </a:r>
            <a:endParaRPr lang="de-AT" sz="12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AT"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kern="1200" dirty="0" smtClean="0">
              <a:solidFill>
                <a:schemeClr val="tx1"/>
              </a:solidFill>
              <a:effectLst/>
              <a:latin typeface="Arial" charset="0"/>
              <a:ea typeface="+mn-ea"/>
              <a:cs typeface="Arial" charset="0"/>
            </a:endParaRPr>
          </a:p>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12</a:t>
            </a:fld>
            <a:endParaRPr lang="de-DE"/>
          </a:p>
        </p:txBody>
      </p:sp>
    </p:spTree>
    <p:extLst>
      <p:ext uri="{BB962C8B-B14F-4D97-AF65-F5344CB8AC3E}">
        <p14:creationId xmlns:p14="http://schemas.microsoft.com/office/powerpoint/2010/main" val="13267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AWR zu RDA 16.2.2.5: Wenden Sie die Alternative</a:t>
            </a:r>
            <a:r>
              <a:rPr lang="de-AT" baseline="0" dirty="0" smtClean="0"/>
              <a:t> an.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A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dirty="0" smtClean="0"/>
              <a:t>Transliterationsregeln laut RDA: „gemäß der Tabellen […], welche die Agentur anwendet“. Hier</a:t>
            </a:r>
            <a:r>
              <a:rPr lang="de-AT" baseline="0" dirty="0" smtClean="0"/>
              <a:t> gilt weiter die Liste der NSW</a:t>
            </a:r>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14</a:t>
            </a:fld>
            <a:endParaRPr lang="de-DE"/>
          </a:p>
        </p:txBody>
      </p:sp>
    </p:spTree>
    <p:extLst>
      <p:ext uri="{BB962C8B-B14F-4D97-AF65-F5344CB8AC3E}">
        <p14:creationId xmlns:p14="http://schemas.microsoft.com/office/powerpoint/2010/main" val="415492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kern="1200" dirty="0" smtClean="0">
                <a:solidFill>
                  <a:schemeClr val="tx1"/>
                </a:solidFill>
                <a:effectLst/>
                <a:latin typeface="Arial" charset="0"/>
                <a:ea typeface="+mn-ea"/>
                <a:cs typeface="Arial" charset="0"/>
              </a:rPr>
              <a:t>ERL 1 zu RDA 16.2.2.7: Die Feststellung der Änderungen des gebräuchlichen Namens erfolgt anhand der Nachschlagewerke: siehe Liste der fachlichen Nachschlagewerke für die GND </a:t>
            </a:r>
            <a:r>
              <a:rPr lang="de-DE" dirty="0" smtClean="0">
                <a:solidFill>
                  <a:srgbClr val="FF0000"/>
                </a:solidFill>
                <a:hlinkClick r:id="rId3"/>
              </a:rPr>
              <a:t>Informationsseite zur GND</a:t>
            </a:r>
            <a:r>
              <a:rPr lang="de-DE" dirty="0" smtClean="0">
                <a:solidFill>
                  <a:srgbClr val="FF0000"/>
                </a:solidFill>
              </a:rPr>
              <a:t> bzw. der Homepage.</a:t>
            </a:r>
          </a:p>
          <a:p>
            <a:r>
              <a:rPr lang="de-DE" sz="1200" b="0" kern="1200" dirty="0" smtClean="0">
                <a:solidFill>
                  <a:schemeClr val="tx1"/>
                </a:solidFill>
                <a:effectLst/>
                <a:latin typeface="Arial" charset="0"/>
                <a:ea typeface="+mn-ea"/>
                <a:cs typeface="Arial" charset="0"/>
              </a:rPr>
              <a:t>  </a:t>
            </a:r>
            <a:endParaRPr lang="de-AT" sz="1200" b="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kern="1200" dirty="0" smtClean="0">
                <a:solidFill>
                  <a:schemeClr val="tx1"/>
                </a:solidFill>
                <a:effectLst/>
                <a:latin typeface="Arial" charset="0"/>
                <a:ea typeface="+mn-ea"/>
                <a:cs typeface="Arial" charset="0"/>
              </a:rPr>
              <a:t>ERL 2 zu RDA 16.2.2.7: Wenn sich der identifizierende Zusatz ändert, führt das nicht zu einem Split (analog zu 11.13.1.3).</a:t>
            </a:r>
            <a:endParaRPr lang="de-AT" sz="1200" b="0" kern="1200" dirty="0" smtClean="0">
              <a:solidFill>
                <a:schemeClr val="tx1"/>
              </a:solidFill>
              <a:effectLst/>
              <a:latin typeface="Arial" charset="0"/>
              <a:ea typeface="+mn-ea"/>
              <a:cs typeface="Arial" charset="0"/>
            </a:endParaRPr>
          </a:p>
          <a:p>
            <a:r>
              <a:rPr lang="de-DE" sz="1200" b="0" kern="1200" dirty="0" smtClean="0">
                <a:solidFill>
                  <a:schemeClr val="tx1"/>
                </a:solidFill>
                <a:effectLst/>
                <a:latin typeface="Arial" charset="0"/>
                <a:ea typeface="+mn-ea"/>
                <a:cs typeface="Arial" charset="0"/>
              </a:rPr>
              <a:t> </a:t>
            </a:r>
            <a:endParaRPr lang="de-AT" sz="1200" b="0" kern="1200" dirty="0" smtClean="0">
              <a:solidFill>
                <a:schemeClr val="tx1"/>
              </a:solidFill>
              <a:effectLst/>
              <a:latin typeface="Arial" charset="0"/>
              <a:ea typeface="+mn-ea"/>
              <a:cs typeface="Arial" charset="0"/>
            </a:endParaRPr>
          </a:p>
          <a:p>
            <a:endParaRPr lang="de-AT"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15</a:t>
            </a:fld>
            <a:endParaRPr lang="de-DE"/>
          </a:p>
        </p:txBody>
      </p:sp>
    </p:spTree>
    <p:extLst>
      <p:ext uri="{BB962C8B-B14F-4D97-AF65-F5344CB8AC3E}">
        <p14:creationId xmlns:p14="http://schemas.microsoft.com/office/powerpoint/2010/main" val="375567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13" name="Rectangle 7"/>
          <p:cNvSpPr>
            <a:spLocks noGrp="1" noChangeArrowheads="1"/>
          </p:cNvSpPr>
          <p:nvPr>
            <p:ph type="title"/>
          </p:nvPr>
        </p:nvSpPr>
        <p:spPr bwMode="auto">
          <a:xfrm>
            <a:off x="684000" y="1268760"/>
            <a:ext cx="8208480" cy="777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14" name="Rectangle 8"/>
          <p:cNvSpPr>
            <a:spLocks noGrp="1" noChangeArrowheads="1"/>
          </p:cNvSpPr>
          <p:nvPr>
            <p:ph idx="1"/>
          </p:nvPr>
        </p:nvSpPr>
        <p:spPr bwMode="auto">
          <a:xfrm>
            <a:off x="684000" y="2132856"/>
            <a:ext cx="8208480" cy="39837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468313" y="1628775"/>
            <a:ext cx="8207375" cy="4464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Fußzeilenplatzhalter 11"/>
          <p:cNvSpPr>
            <a:spLocks noGrp="1"/>
          </p:cNvSpPr>
          <p:nvPr>
            <p:ph type="ftr" sz="quarter" idx="14"/>
          </p:nvPr>
        </p:nvSpPr>
        <p:spPr>
          <a:xfrm>
            <a:off x="467544" y="6381328"/>
            <a:ext cx="2175520" cy="365125"/>
          </a:xfrm>
        </p:spPr>
        <p:txBody>
          <a:bodyPr/>
          <a:lstStyle>
            <a:lvl1pPr algn="l">
              <a:defRPr/>
            </a:lvl1pPr>
          </a:lstStyle>
          <a:p>
            <a:endParaRPr lang="de-DE" dirty="0">
              <a:solidFill>
                <a:prstClr val="black">
                  <a:lumMod val="50000"/>
                  <a:lumOff val="50000"/>
                </a:prstClr>
              </a:solidFill>
            </a:endParaRPr>
          </a:p>
        </p:txBody>
      </p:sp>
    </p:spTree>
    <p:extLst>
      <p:ext uri="{BB962C8B-B14F-4D97-AF65-F5344CB8AC3E}">
        <p14:creationId xmlns:p14="http://schemas.microsoft.com/office/powerpoint/2010/main" val="35921167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platzhalter 6"/>
          <p:cNvSpPr txBox="1">
            <a:spLocks/>
          </p:cNvSpPr>
          <p:nvPr userDrawn="1"/>
        </p:nvSpPr>
        <p:spPr>
          <a:xfrm>
            <a:off x="467544" y="6336000"/>
            <a:ext cx="7056784" cy="359816"/>
          </a:xfrm>
          <a:prstGeom prst="rect">
            <a:avLst/>
          </a:prstGeom>
        </p:spPr>
        <p:txBody>
          <a:bodyPr/>
          <a:lstStyle>
            <a:lvl1pPr marL="0" marR="0" indent="0" algn="l" defTabSz="914400" rtl="0" eaLnBrk="1" fontAlgn="base" latinLnBrk="0" hangingPunct="1">
              <a:lnSpc>
                <a:spcPts val="2400"/>
              </a:lnSpc>
              <a:spcBef>
                <a:spcPts val="0"/>
              </a:spcBef>
              <a:spcAft>
                <a:spcPct val="0"/>
              </a:spcAft>
              <a:buClrTx/>
              <a:buSzTx/>
              <a:buFont typeface="Verdana" pitchFamily="34" charset="0"/>
              <a:buNone/>
              <a:tabLst/>
              <a:defRPr sz="1000">
                <a:solidFill>
                  <a:schemeClr val="tx1"/>
                </a:solidFill>
                <a:latin typeface="+mn-lt"/>
                <a:ea typeface="+mn-ea"/>
                <a:cs typeface="+mn-cs"/>
              </a:defRPr>
            </a:lvl1pPr>
            <a:lvl2pPr marL="742950" indent="-285750" algn="l" rtl="0" eaLnBrk="1" fontAlgn="base" hangingPunct="1">
              <a:lnSpc>
                <a:spcPts val="2000"/>
              </a:lnSpc>
              <a:spcBef>
                <a:spcPct val="20000"/>
              </a:spcBef>
              <a:spcAft>
                <a:spcPct val="0"/>
              </a:spcAft>
              <a:buChar char="-"/>
              <a:defRPr sz="1600">
                <a:solidFill>
                  <a:schemeClr val="tx1"/>
                </a:solidFill>
                <a:latin typeface="+mn-lt"/>
                <a:cs typeface="+mn-cs"/>
              </a:defRPr>
            </a:lvl2pPr>
            <a:lvl3pPr marL="1143000" indent="-228600" algn="l" rtl="0" eaLnBrk="1" fontAlgn="base" hangingPunct="1">
              <a:lnSpc>
                <a:spcPts val="2000"/>
              </a:lnSpc>
              <a:spcBef>
                <a:spcPct val="20000"/>
              </a:spcBef>
              <a:spcAft>
                <a:spcPct val="0"/>
              </a:spcAft>
              <a:buChar char="-"/>
              <a:defRPr sz="1600">
                <a:solidFill>
                  <a:schemeClr val="tx1"/>
                </a:solidFill>
                <a:latin typeface="+mn-lt"/>
                <a:cs typeface="+mn-cs"/>
              </a:defRPr>
            </a:lvl3pPr>
            <a:lvl4pPr marL="1600200" indent="-228600" algn="l" rtl="0" eaLnBrk="1" fontAlgn="base" hangingPunct="1">
              <a:lnSpc>
                <a:spcPts val="2000"/>
              </a:lnSpc>
              <a:spcBef>
                <a:spcPct val="20000"/>
              </a:spcBef>
              <a:spcAft>
                <a:spcPct val="0"/>
              </a:spcAft>
              <a:buChar char="-"/>
              <a:defRPr sz="1600">
                <a:solidFill>
                  <a:schemeClr val="tx1"/>
                </a:solidFill>
                <a:latin typeface="+mn-lt"/>
                <a:cs typeface="+mn-cs"/>
              </a:defRPr>
            </a:lvl4pPr>
            <a:lvl5pPr marL="2057400" indent="-228600" algn="l" rtl="0" eaLnBrk="1" fontAlgn="base" hangingPunct="1">
              <a:lnSpc>
                <a:spcPts val="2000"/>
              </a:lnSpc>
              <a:spcBef>
                <a:spcPct val="200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a:lstStyle>
          <a:p>
            <a:r>
              <a:rPr lang="de-DE" dirty="0" smtClean="0"/>
              <a:t>AG RDA Schulungsunterlagen – Modul GND: </a:t>
            </a:r>
            <a:r>
              <a:rPr lang="de-DE" dirty="0" err="1" smtClean="0"/>
              <a:t>Geografika</a:t>
            </a:r>
            <a:r>
              <a:rPr lang="de-DE" dirty="0" smtClean="0"/>
              <a:t> | Stand</a:t>
            </a:r>
            <a:r>
              <a:rPr lang="de-DE" smtClean="0"/>
              <a:t>: 8.5.2014</a:t>
            </a:r>
            <a:endParaRPr lang="de-DE" dirty="0" smtClean="0"/>
          </a:p>
          <a:p>
            <a:endParaRPr lang="de-DE" kern="0" dirty="0"/>
          </a:p>
        </p:txBody>
      </p:sp>
      <p:sp>
        <p:nvSpPr>
          <p:cNvPr id="2" name="Rechteck 1"/>
          <p:cNvSpPr/>
          <p:nvPr userDrawn="1"/>
        </p:nvSpPr>
        <p:spPr>
          <a:xfrm>
            <a:off x="8159351" y="6437378"/>
            <a:ext cx="542136" cy="246221"/>
          </a:xfrm>
          <a:prstGeom prst="rect">
            <a:avLst/>
          </a:prstGeom>
        </p:spPr>
        <p:txBody>
          <a:bodyPr wrap="none">
            <a:spAutoFit/>
          </a:bodyPr>
          <a:lstStyle/>
          <a:p>
            <a:pPr algn="ctr"/>
            <a:fld id="{409DEF66-784C-4ABA-A954-EA29E77B5B61}" type="slidenum">
              <a:rPr lang="de-DE" sz="1000" b="1" smtClean="0"/>
              <a:pPr algn="ctr"/>
              <a:t>‹Nr.›</a:t>
            </a:fld>
            <a:endParaRPr lang="de-DE" sz="1000" b="1" dirty="0"/>
          </a:p>
        </p:txBody>
      </p:sp>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9542" y="332656"/>
            <a:ext cx="2966954" cy="648072"/>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hf hdr="0" ftr="0" dt="0"/>
  <p:txStyles>
    <p:title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p:titleStyle>
    <p:bodyStyle>
      <a:lvl1pPr marL="342900" indent="-342900" algn="l" rtl="0" eaLnBrk="1" fontAlgn="base" hangingPunct="1">
        <a:lnSpc>
          <a:spcPts val="2400"/>
        </a:lnSpc>
        <a:spcBef>
          <a:spcPct val="70000"/>
        </a:spcBef>
        <a:spcAft>
          <a:spcPct val="0"/>
        </a:spcAft>
        <a:buFont typeface="Verdana" pitchFamily="34" charset="0"/>
        <a:buChar char="–"/>
        <a:defRPr sz="2000">
          <a:solidFill>
            <a:schemeClr val="tx1"/>
          </a:solidFill>
          <a:latin typeface="+mn-lt"/>
          <a:ea typeface="+mn-ea"/>
          <a:cs typeface="+mn-cs"/>
        </a:defRPr>
      </a:lvl1pPr>
      <a:lvl2pPr marL="742950" indent="-285750" algn="l" rtl="0" eaLnBrk="1" fontAlgn="base" hangingPunct="1">
        <a:lnSpc>
          <a:spcPts val="2000"/>
        </a:lnSpc>
        <a:spcBef>
          <a:spcPct val="20000"/>
        </a:spcBef>
        <a:spcAft>
          <a:spcPct val="0"/>
        </a:spcAft>
        <a:buChar char="-"/>
        <a:defRPr sz="1600">
          <a:solidFill>
            <a:schemeClr val="tx1"/>
          </a:solidFill>
          <a:latin typeface="+mn-lt"/>
          <a:cs typeface="+mn-cs"/>
        </a:defRPr>
      </a:lvl2pPr>
      <a:lvl3pPr marL="1143000" indent="-228600" algn="l" rtl="0" eaLnBrk="1" fontAlgn="base" hangingPunct="1">
        <a:lnSpc>
          <a:spcPts val="2000"/>
        </a:lnSpc>
        <a:spcBef>
          <a:spcPct val="20000"/>
        </a:spcBef>
        <a:spcAft>
          <a:spcPct val="0"/>
        </a:spcAft>
        <a:buChar char="-"/>
        <a:defRPr sz="1600">
          <a:solidFill>
            <a:schemeClr val="tx1"/>
          </a:solidFill>
          <a:latin typeface="+mn-lt"/>
          <a:cs typeface="+mn-cs"/>
        </a:defRPr>
      </a:lvl3pPr>
      <a:lvl4pPr marL="1600200" indent="-228600" algn="l" rtl="0" eaLnBrk="1" fontAlgn="base" hangingPunct="1">
        <a:lnSpc>
          <a:spcPts val="2000"/>
        </a:lnSpc>
        <a:spcBef>
          <a:spcPct val="20000"/>
        </a:spcBef>
        <a:spcAft>
          <a:spcPct val="0"/>
        </a:spcAft>
        <a:buChar char="-"/>
        <a:defRPr sz="1600">
          <a:solidFill>
            <a:schemeClr val="tx1"/>
          </a:solidFill>
          <a:latin typeface="+mn-lt"/>
          <a:cs typeface="+mn-cs"/>
        </a:defRPr>
      </a:lvl4pPr>
      <a:lvl5pPr marL="2057400" indent="-228600" algn="l" rtl="0" eaLnBrk="1" fontAlgn="base" hangingPunct="1">
        <a:lnSpc>
          <a:spcPts val="2000"/>
        </a:lnSpc>
        <a:spcBef>
          <a:spcPct val="200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323528" y="6381328"/>
            <a:ext cx="2175520" cy="365125"/>
          </a:xfrm>
          <a:prstGeom prst="rect">
            <a:avLst/>
          </a:prstGeom>
        </p:spPr>
        <p:txBody>
          <a:bodyPr vert="horz" lIns="91440" tIns="45720" rIns="91440" bIns="45720" rtlCol="0" anchor="ctr"/>
          <a:lstStyle>
            <a:lvl1pPr algn="ctr">
              <a:defRPr sz="1000" baseline="0">
                <a:solidFill>
                  <a:schemeClr val="tx1">
                    <a:lumMod val="50000"/>
                    <a:lumOff val="50000"/>
                  </a:schemeClr>
                </a:solidFill>
                <a:latin typeface="Verdana" panose="020B0604030504040204" pitchFamily="34" charset="0"/>
              </a:defRPr>
            </a:lvl1pPr>
          </a:lstStyle>
          <a:p>
            <a:pPr fontAlgn="auto">
              <a:spcBef>
                <a:spcPts val="0"/>
              </a:spcBef>
              <a:spcAft>
                <a:spcPts val="0"/>
              </a:spcAft>
            </a:pPr>
            <a:endParaRPr lang="de-DE" dirty="0">
              <a:solidFill>
                <a:prstClr val="black">
                  <a:lumMod val="50000"/>
                  <a:lumOff val="50000"/>
                </a:prstClr>
              </a:solidFill>
            </a:endParaRPr>
          </a:p>
        </p:txBody>
      </p:sp>
    </p:spTree>
    <p:extLst>
      <p:ext uri="{BB962C8B-B14F-4D97-AF65-F5344CB8AC3E}">
        <p14:creationId xmlns:p14="http://schemas.microsoft.com/office/powerpoint/2010/main" val="2505490912"/>
      </p:ext>
    </p:extLst>
  </p:cSld>
  <p:clrMap bg1="lt1" tx1="dk1" bg2="lt2" tx2="dk2" accent1="accent1" accent2="accent2" accent3="accent3" accent4="accent4" accent5="accent5" accent6="accent6" hlink="hlink" folHlink="folHlink"/>
  <p:sldLayoutIdLst>
    <p:sldLayoutId id="2147483738" r:id="rId1"/>
  </p:sldLayoutIdLst>
  <p:hf hdr="0" ftr="0" dt="0"/>
  <p:txStyles>
    <p:titleStyle>
      <a:lvl1pPr algn="ctr"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gif"/><Relationship Id="rId3" Type="http://schemas.openxmlformats.org/officeDocument/2006/relationships/image" Target="../media/image3.gif"/><Relationship Id="rId7" Type="http://schemas.openxmlformats.org/officeDocument/2006/relationships/image" Target="../media/image6.png"/><Relationship Id="rId12" Type="http://schemas.openxmlformats.org/officeDocument/2006/relationships/image" Target="../media/image11.gif"/><Relationship Id="rId17" Type="http://schemas.openxmlformats.org/officeDocument/2006/relationships/image" Target="../media/image16.jpeg"/><Relationship Id="rId2" Type="http://schemas.openxmlformats.org/officeDocument/2006/relationships/image" Target="../media/image2.jpeg"/><Relationship Id="rId16"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gif"/><Relationship Id="rId4" Type="http://schemas.openxmlformats.org/officeDocument/2006/relationships/image" Target="../media/image1.jpeg"/><Relationship Id="rId9" Type="http://schemas.openxmlformats.org/officeDocument/2006/relationships/image" Target="../media/image8.jpeg"/><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3" Type="http://schemas.openxmlformats.org/officeDocument/2006/relationships/hyperlink" Target="https://wiki.dnb.de/pages/viewpage.action?pageId=90411357" TargetMode="External"/><Relationship Id="rId2" Type="http://schemas.openxmlformats.org/officeDocument/2006/relationships/hyperlink" Target="http://access.rdatoolkit.org/rdachp16-de_rda16-331.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access.rdatoolkit.org/rdachp16-de_rda16-331.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access.rdatoolkit.org/rdachp16-de_rda16-331.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iki.dnb.de/download/attachments/90411357/EH-G-04.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iki.dnb.de/download/attachments/90411323/Laendercodeleitfaden.pdf" TargetMode="External"/><Relationship Id="rId2" Type="http://schemas.openxmlformats.org/officeDocument/2006/relationships/hyperlink" Target="http://access.rdatoolkit.org/rdachp16-de_rda16-339.html" TargetMode="External"/><Relationship Id="rId1" Type="http://schemas.openxmlformats.org/officeDocument/2006/relationships/slideLayout" Target="../slideLayouts/slideLayout1.xml"/><Relationship Id="rId5" Type="http://schemas.openxmlformats.org/officeDocument/2006/relationships/hyperlink" Target="https://wiki.dnb.de/download/attachments/90411369/AWB-A04.pdf" TargetMode="External"/><Relationship Id="rId4" Type="http://schemas.openxmlformats.org/officeDocument/2006/relationships/hyperlink" Target="https://wiki.dnb.de/display/ILTIS/Informationsseite+zur+GND+ne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access.rdatoolkit.org/rdachp16-de_rda16-373.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access.rdatoolkit.org/rdachp16-de_rda16-433.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iki.dnb.de/download/attachments/90411357/EH-G-06.pdf" TargetMode="External"/><Relationship Id="rId4" Type="http://schemas.openxmlformats.org/officeDocument/2006/relationships/hyperlink" Target="https://wiki.dnb.de/display/ILTIS/Informationsseite+zur+GND+ne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access.rdatoolkit.org/rdachp16-de_rda16-433.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iki.dnb.de/download/attachments/90411357/EH-G-06.pd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access.rdatoolkit.org/rdachp16-de_rda16-339.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access.rdatoolkit.org/rdachp16-de_rda16-445.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iki.dnb.de/x/O5FjBQ" TargetMode="External"/><Relationship Id="rId5" Type="http://schemas.openxmlformats.org/officeDocument/2006/relationships/hyperlink" Target="https://wiki.dnb.de/download/attachments/90411357/Gattungsbegriffe_Verwaltungseinheiten.pdf" TargetMode="External"/><Relationship Id="rId4" Type="http://schemas.openxmlformats.org/officeDocument/2006/relationships/hyperlink" Target="https://wiki.dnb.de/download/attachments/90411357/EH-G-03.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ccess.rdatoolkit.org/rdachp16-de_rda16-339.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iki.dnb.de/download/attachments/90411357/EH-G-02.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iki.dnb.de/pages/viewpage.action?pageId=90411357"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iki.dnb.de/download/attachments/91226847/EH-G-02.docx?version=1&amp;modificationDate=139358418800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iki.dnb.de/download/attachments/90411357/EH-G-02.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iki.dnb.de/download/attachments/90411357/EH-G-02.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iki.dnb.de/download/attachments/90411357/EH-G-05.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iki.dnb.de/download/attachments/90411357/EH-G-05.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iki.dnb.de/download/attachments/90411357/EH-G-05.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iki.dnb.de/pages/viewpage.action?pageId=90411357"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iki.dnb.de/download/attachments/90411357/EH-G-05.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access.rdatoolkit.org/rdachp16-de_rda16-6011.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access.rdatoolkit.org/rdachp16-de_rda16-331.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iki.dnb.de/display/ILTIS/Rangfolge+der+Nachschlagewerke" TargetMode="External"/><Relationship Id="rId5" Type="http://schemas.openxmlformats.org/officeDocument/2006/relationships/hyperlink" Target="https://wiki.dnb.de/pages/viewpage.action?pageId=90412131" TargetMode="External"/><Relationship Id="rId4" Type="http://schemas.openxmlformats.org/officeDocument/2006/relationships/hyperlink" Target="http://access.rdatoolkit.org/rdachp0-de_rda0-701.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ccess.rdatoolkit.org/rdachp16-de_rda16-339.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access.rdatoolkit.org/rdachp16-de_rda16-339.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access.rdatoolkit.org/rdachp16-de_rda16-339.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559" y="1041836"/>
            <a:ext cx="8032031" cy="3528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endParaRPr>
          </a:p>
        </p:txBody>
      </p:sp>
      <p:sp>
        <p:nvSpPr>
          <p:cNvPr id="2" name="Titel 1"/>
          <p:cNvSpPr>
            <a:spLocks noGrp="1"/>
          </p:cNvSpPr>
          <p:nvPr>
            <p:ph type="title"/>
          </p:nvPr>
        </p:nvSpPr>
        <p:spPr>
          <a:xfrm>
            <a:off x="685703" y="2783356"/>
            <a:ext cx="7682495" cy="1653756"/>
          </a:xfrm>
        </p:spPr>
        <p:txBody>
          <a:bodyPr/>
          <a:lstStyle/>
          <a:p>
            <a:pPr algn="ctr"/>
            <a:r>
              <a:rPr lang="de-DE" b="1" dirty="0" smtClean="0"/>
              <a:t>Schulungsunterlagen der</a:t>
            </a:r>
            <a:br>
              <a:rPr lang="de-DE" b="1" dirty="0" smtClean="0"/>
            </a:br>
            <a:r>
              <a:rPr lang="de-DE" b="1" dirty="0" smtClean="0"/>
              <a:t>AG RDA</a:t>
            </a:r>
            <a:endParaRPr lang="de-DE" b="1"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308" y="1172252"/>
            <a:ext cx="985265" cy="481632"/>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124" y="1412776"/>
            <a:ext cx="1523077" cy="360000"/>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273" y="1771453"/>
            <a:ext cx="1648125" cy="360000"/>
          </a:xfrm>
          <a:prstGeom prst="rect">
            <a:avLst/>
          </a:prstGeom>
        </p:spPr>
      </p:pic>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597" y="2420888"/>
            <a:ext cx="1587403" cy="360000"/>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205" y="3058080"/>
            <a:ext cx="951268" cy="598946"/>
          </a:xfrm>
          <a:prstGeom prst="rect">
            <a:avLst/>
          </a:prstGeom>
        </p:spPr>
      </p:pic>
      <p:pic>
        <p:nvPicPr>
          <p:cNvPr id="27" name="Grafik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8204" y="3861048"/>
            <a:ext cx="586672" cy="475514"/>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9812" y="4434442"/>
            <a:ext cx="780540" cy="441452"/>
          </a:xfrm>
          <a:prstGeom prst="rect">
            <a:avLst/>
          </a:prstGeom>
        </p:spPr>
      </p:pic>
      <p:pic>
        <p:nvPicPr>
          <p:cNvPr id="23" name="Grafik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5338" y="4815384"/>
            <a:ext cx="1060336" cy="557831"/>
          </a:xfrm>
          <a:prstGeom prst="rect">
            <a:avLst/>
          </a:prstGeom>
        </p:spPr>
      </p:pic>
      <p:pic>
        <p:nvPicPr>
          <p:cNvPr id="22" name="Grafik 21"/>
          <p:cNvPicPr>
            <a:picLocks noChangeAspect="1"/>
          </p:cNvPicPr>
          <p:nvPr/>
        </p:nvPicPr>
        <p:blipFill rotWithShape="1">
          <a:blip r:embed="rId10" cstate="print">
            <a:extLst>
              <a:ext uri="{28A0092B-C50C-407E-A947-70E740481C1C}">
                <a14:useLocalDpi xmlns:a14="http://schemas.microsoft.com/office/drawing/2010/main" val="0"/>
              </a:ext>
            </a:extLst>
          </a:blip>
          <a:srcRect r="16844"/>
          <a:stretch/>
        </p:blipFill>
        <p:spPr>
          <a:xfrm>
            <a:off x="4138761" y="5044748"/>
            <a:ext cx="1358329" cy="544492"/>
          </a:xfrm>
          <a:prstGeom prst="rect">
            <a:avLst/>
          </a:prstGeom>
        </p:spPr>
      </p:pic>
      <p:pic>
        <p:nvPicPr>
          <p:cNvPr id="24" name="Grafik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7704" y="4828723"/>
            <a:ext cx="2166205" cy="360000"/>
          </a:xfrm>
          <a:prstGeom prst="rect">
            <a:avLst/>
          </a:prstGeom>
        </p:spPr>
      </p:pic>
      <p:pic>
        <p:nvPicPr>
          <p:cNvPr id="25" name="Grafik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632" y="4254442"/>
            <a:ext cx="1360976" cy="360000"/>
          </a:xfrm>
          <a:prstGeom prst="rect">
            <a:avLst/>
          </a:prstGeom>
        </p:spPr>
      </p:pic>
      <p:pic>
        <p:nvPicPr>
          <p:cNvPr id="28" name="Grafik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466" y="3784688"/>
            <a:ext cx="1403532" cy="469754"/>
          </a:xfrm>
          <a:prstGeom prst="rect">
            <a:avLst/>
          </a:prstGeom>
        </p:spPr>
      </p:pic>
      <p:pic>
        <p:nvPicPr>
          <p:cNvPr id="7" name="Grafik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98" y="3092384"/>
            <a:ext cx="1346552" cy="498723"/>
          </a:xfrm>
          <a:prstGeom prst="rect">
            <a:avLst/>
          </a:prstGeom>
        </p:spPr>
      </p:pic>
      <p:pic>
        <p:nvPicPr>
          <p:cNvPr id="29" name="Grafik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6756" y="2348880"/>
            <a:ext cx="1640655" cy="360000"/>
          </a:xfrm>
          <a:prstGeom prst="rect">
            <a:avLst/>
          </a:prstGeom>
        </p:spPr>
      </p:pic>
      <p:pic>
        <p:nvPicPr>
          <p:cNvPr id="30" name="Grafik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94045" y="1177175"/>
            <a:ext cx="666033" cy="648032"/>
          </a:xfrm>
          <a:prstGeom prst="rect">
            <a:avLst/>
          </a:prstGeom>
        </p:spPr>
      </p:pic>
      <p:grpSp>
        <p:nvGrpSpPr>
          <p:cNvPr id="9" name="Gruppieren 8"/>
          <p:cNvGrpSpPr/>
          <p:nvPr/>
        </p:nvGrpSpPr>
        <p:grpSpPr>
          <a:xfrm>
            <a:off x="948867" y="1700808"/>
            <a:ext cx="2378195" cy="400110"/>
            <a:chOff x="948867" y="1700808"/>
            <a:chExt cx="2378195" cy="400110"/>
          </a:xfrm>
        </p:grpSpPr>
        <p:sp>
          <p:nvSpPr>
            <p:cNvPr id="4" name="Textfeld 3"/>
            <p:cNvSpPr txBox="1"/>
            <p:nvPr/>
          </p:nvSpPr>
          <p:spPr>
            <a:xfrm>
              <a:off x="1259632" y="1700808"/>
              <a:ext cx="2067430" cy="400110"/>
            </a:xfrm>
            <a:prstGeom prst="rect">
              <a:avLst/>
            </a:prstGeom>
            <a:noFill/>
          </p:spPr>
          <p:txBody>
            <a:bodyPr wrap="square" rtlCol="0">
              <a:spAutoFit/>
            </a:bodyPr>
            <a:lstStyle/>
            <a:p>
              <a:pPr fontAlgn="auto">
                <a:spcBef>
                  <a:spcPts val="0"/>
                </a:spcBef>
                <a:spcAft>
                  <a:spcPts val="0"/>
                </a:spcAft>
              </a:pPr>
              <a:r>
                <a:rPr lang="de-DE" sz="1000" b="1" dirty="0" smtClean="0">
                  <a:solidFill>
                    <a:prstClr val="black"/>
                  </a:solidFill>
                </a:rPr>
                <a:t>Vertretungen der Öffentlichen Bibliotheken</a:t>
              </a:r>
              <a:endParaRPr lang="de-DE" sz="1000" b="1" dirty="0">
                <a:solidFill>
                  <a:prstClr val="black"/>
                </a:solidFill>
              </a:endParaRPr>
            </a:p>
          </p:txBody>
        </p:sp>
        <p:pic>
          <p:nvPicPr>
            <p:cNvPr id="6" name="Grafik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8867" y="1709892"/>
              <a:ext cx="310765" cy="360000"/>
            </a:xfrm>
            <a:prstGeom prst="rect">
              <a:avLst/>
            </a:prstGeom>
          </p:spPr>
        </p:pic>
      </p:grpSp>
    </p:spTree>
    <p:extLst>
      <p:ext uri="{BB962C8B-B14F-4D97-AF65-F5344CB8AC3E}">
        <p14:creationId xmlns:p14="http://schemas.microsoft.com/office/powerpoint/2010/main" val="116933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Erfassen des bevorzugten Namens</a:t>
            </a:r>
            <a:endParaRPr lang="de-DE" dirty="0"/>
          </a:p>
        </p:txBody>
      </p:sp>
      <p:sp>
        <p:nvSpPr>
          <p:cNvPr id="3" name="Inhaltsplatzhalter 2"/>
          <p:cNvSpPr>
            <a:spLocks noGrp="1"/>
          </p:cNvSpPr>
          <p:nvPr>
            <p:ph idx="1"/>
          </p:nvPr>
        </p:nvSpPr>
        <p:spPr>
          <a:xfrm>
            <a:off x="684000" y="1916832"/>
            <a:ext cx="8208480" cy="4199806"/>
          </a:xfrm>
        </p:spPr>
        <p:txBody>
          <a:bodyPr/>
          <a:lstStyle/>
          <a:p>
            <a:pPr marL="0" indent="0">
              <a:buNone/>
            </a:pPr>
            <a:r>
              <a:rPr lang="de-DE" dirty="0"/>
              <a:t>Vgl. RDA </a:t>
            </a:r>
            <a:r>
              <a:rPr lang="de-DE" dirty="0">
                <a:hlinkClick r:id="rId2"/>
              </a:rPr>
              <a:t>16.2.2.4</a:t>
            </a:r>
            <a:r>
              <a:rPr lang="de-DE" dirty="0">
                <a:latin typeface="Arial" pitchFamily="34" charset="0"/>
                <a:cs typeface="Arial" pitchFamily="34" charset="0"/>
              </a:rPr>
              <a:t>	</a:t>
            </a:r>
            <a:endParaRPr lang="de-DE" dirty="0" smtClean="0">
              <a:latin typeface="Arial" pitchFamily="34" charset="0"/>
              <a:cs typeface="Arial" pitchFamily="34" charset="0"/>
            </a:endParaRPr>
          </a:p>
          <a:p>
            <a:r>
              <a:rPr lang="de-DE" dirty="0" smtClean="0">
                <a:latin typeface="+mj-lt"/>
                <a:cs typeface="Arial" pitchFamily="34" charset="0"/>
              </a:rPr>
              <a:t>RDA verlangen das Erfassen des nächstgrößeren </a:t>
            </a:r>
            <a:r>
              <a:rPr lang="de-DE" dirty="0" err="1" smtClean="0">
                <a:latin typeface="+mj-lt"/>
                <a:cs typeface="Arial" pitchFamily="34" charset="0"/>
              </a:rPr>
              <a:t>Geografikums</a:t>
            </a:r>
            <a:r>
              <a:rPr lang="de-DE" dirty="0" smtClean="0">
                <a:latin typeface="+mj-lt"/>
                <a:cs typeface="Arial" pitchFamily="34" charset="0"/>
              </a:rPr>
              <a:t>  („</a:t>
            </a:r>
            <a:r>
              <a:rPr lang="de-DE" b="1" dirty="0" smtClean="0">
                <a:latin typeface="+mj-lt"/>
                <a:cs typeface="Arial" pitchFamily="34" charset="0"/>
              </a:rPr>
              <a:t>larger </a:t>
            </a:r>
            <a:r>
              <a:rPr lang="de-DE" b="1" dirty="0" err="1" smtClean="0">
                <a:latin typeface="+mj-lt"/>
                <a:cs typeface="Arial" pitchFamily="34" charset="0"/>
              </a:rPr>
              <a:t>place</a:t>
            </a:r>
            <a:r>
              <a:rPr lang="de-DE" dirty="0" smtClean="0">
                <a:latin typeface="+mj-lt"/>
                <a:cs typeface="Arial" pitchFamily="34" charset="0"/>
              </a:rPr>
              <a:t>“) in Textform.</a:t>
            </a:r>
          </a:p>
          <a:p>
            <a:r>
              <a:rPr lang="de-DE" dirty="0" smtClean="0">
                <a:latin typeface="+mj-lt"/>
                <a:cs typeface="Arial" pitchFamily="34" charset="0"/>
              </a:rPr>
              <a:t>Dazu wurde ein </a:t>
            </a:r>
            <a:r>
              <a:rPr lang="de-DE" b="1" dirty="0" err="1" smtClean="0">
                <a:latin typeface="+mj-lt"/>
                <a:cs typeface="Arial" pitchFamily="34" charset="0"/>
              </a:rPr>
              <a:t>Proposal</a:t>
            </a:r>
            <a:r>
              <a:rPr lang="de-DE" dirty="0" smtClean="0">
                <a:latin typeface="+mj-lt"/>
                <a:cs typeface="Arial" pitchFamily="34" charset="0"/>
              </a:rPr>
              <a:t> der deutsch-sprachigen Verbünde eingereicht, in dem vorgeschlagen wird, </a:t>
            </a:r>
            <a:r>
              <a:rPr lang="de-DE" b="1" dirty="0" smtClean="0">
                <a:latin typeface="+mj-lt"/>
                <a:cs typeface="Arial" pitchFamily="34" charset="0"/>
              </a:rPr>
              <a:t>dies stattdessen auch als Code </a:t>
            </a:r>
            <a:r>
              <a:rPr lang="de-DE" dirty="0" smtClean="0">
                <a:latin typeface="+mj-lt"/>
                <a:cs typeface="Arial" pitchFamily="34" charset="0"/>
              </a:rPr>
              <a:t>angeben zu können (</a:t>
            </a:r>
            <a:r>
              <a:rPr lang="de-DE" b="1" dirty="0" smtClean="0">
                <a:latin typeface="+mj-lt"/>
                <a:cs typeface="Arial" pitchFamily="34" charset="0"/>
              </a:rPr>
              <a:t>Ländercode</a:t>
            </a:r>
            <a:r>
              <a:rPr lang="de-DE" dirty="0" smtClean="0">
                <a:latin typeface="+mj-lt"/>
                <a:cs typeface="Arial" pitchFamily="34" charset="0"/>
              </a:rPr>
              <a:t>)</a:t>
            </a:r>
            <a:endParaRPr lang="de-DE" dirty="0">
              <a:latin typeface="+mj-lt"/>
              <a:cs typeface="Arial" pitchFamily="34" charset="0"/>
            </a:endParaRPr>
          </a:p>
          <a:p>
            <a:r>
              <a:rPr lang="de-DE" dirty="0" smtClean="0"/>
              <a:t>Wird in einer </a:t>
            </a:r>
            <a:r>
              <a:rPr lang="de-DE" b="1" dirty="0"/>
              <a:t>Arbeitsgruppe des JSC </a:t>
            </a:r>
            <a:r>
              <a:rPr lang="de-DE" dirty="0"/>
              <a:t>diskutiert </a:t>
            </a:r>
            <a:r>
              <a:rPr lang="de-DE" dirty="0" smtClean="0"/>
              <a:t> </a:t>
            </a:r>
          </a:p>
          <a:p>
            <a:r>
              <a:rPr lang="de-DE" dirty="0" smtClean="0"/>
              <a:t>Bis </a:t>
            </a:r>
            <a:r>
              <a:rPr lang="de-DE" dirty="0"/>
              <a:t>zu einer endgültigen Entscheidung </a:t>
            </a:r>
            <a:r>
              <a:rPr lang="de-DE" dirty="0" smtClean="0"/>
              <a:t>werden </a:t>
            </a:r>
            <a:r>
              <a:rPr lang="de-DE" dirty="0" err="1" smtClean="0"/>
              <a:t>Geografika</a:t>
            </a:r>
            <a:r>
              <a:rPr lang="de-DE" dirty="0" smtClean="0"/>
              <a:t> </a:t>
            </a:r>
            <a:r>
              <a:rPr lang="de-DE" dirty="0"/>
              <a:t>so wie bisher </a:t>
            </a:r>
            <a:r>
              <a:rPr lang="de-DE" dirty="0" smtClean="0"/>
              <a:t>erfasst</a:t>
            </a:r>
            <a:endParaRPr lang="de-DE" dirty="0"/>
          </a:p>
          <a:p>
            <a:pPr marL="0" indent="0">
              <a:buNone/>
            </a:pPr>
            <a:r>
              <a:rPr lang="de-DE" dirty="0">
                <a:sym typeface="Wingdings" panose="05000000000000000000" pitchFamily="2" charset="2"/>
              </a:rPr>
              <a:t>   </a:t>
            </a:r>
            <a:r>
              <a:rPr lang="de-DE" b="1" dirty="0">
                <a:sym typeface="Wingdings" panose="05000000000000000000" pitchFamily="2" charset="2"/>
              </a:rPr>
              <a:t>wie in den bisherigen GND-Regeln  s. </a:t>
            </a:r>
            <a:r>
              <a:rPr lang="de-DE" dirty="0">
                <a:hlinkClick r:id="rId3"/>
              </a:rPr>
              <a:t>EH-G-01</a:t>
            </a:r>
            <a:endParaRPr lang="de-DE" b="1" dirty="0"/>
          </a:p>
          <a:p>
            <a:endParaRPr lang="de-DE" dirty="0" smtClean="0"/>
          </a:p>
          <a:p>
            <a:endParaRPr lang="de-DE" dirty="0"/>
          </a:p>
        </p:txBody>
      </p:sp>
    </p:spTree>
    <p:extLst>
      <p:ext uri="{BB962C8B-B14F-4D97-AF65-F5344CB8AC3E}">
        <p14:creationId xmlns:p14="http://schemas.microsoft.com/office/powerpoint/2010/main" val="2148453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Erfassen des bevorzugten Namens</a:t>
            </a:r>
            <a:r>
              <a:rPr lang="de-DE" dirty="0">
                <a:latin typeface="Arial" pitchFamily="34" charset="0"/>
                <a:cs typeface="Arial" pitchFamily="34" charset="0"/>
              </a:rPr>
              <a:t>	</a:t>
            </a:r>
            <a:br>
              <a:rPr lang="de-DE" dirty="0">
                <a:latin typeface="Arial" pitchFamily="34" charset="0"/>
                <a:cs typeface="Arial" pitchFamily="34" charset="0"/>
              </a:rPr>
            </a:br>
            <a:endParaRPr lang="de-AT" dirty="0"/>
          </a:p>
        </p:txBody>
      </p:sp>
      <p:sp>
        <p:nvSpPr>
          <p:cNvPr id="3" name="Inhaltsplatzhalter 2"/>
          <p:cNvSpPr>
            <a:spLocks noGrp="1"/>
          </p:cNvSpPr>
          <p:nvPr>
            <p:ph idx="1"/>
          </p:nvPr>
        </p:nvSpPr>
        <p:spPr/>
        <p:txBody>
          <a:bodyPr/>
          <a:lstStyle/>
          <a:p>
            <a:pPr marL="0" indent="0" fontAlgn="auto">
              <a:lnSpc>
                <a:spcPct val="110000"/>
              </a:lnSpc>
              <a:spcBef>
                <a:spcPts val="0"/>
              </a:spcBef>
              <a:spcAft>
                <a:spcPts val="0"/>
              </a:spcAft>
              <a:buNone/>
              <a:defRPr/>
            </a:pPr>
            <a:r>
              <a:rPr lang="de-DE" dirty="0"/>
              <a:t>Vgl. RDA </a:t>
            </a:r>
            <a:r>
              <a:rPr lang="de-DE" dirty="0">
                <a:hlinkClick r:id="rId3"/>
              </a:rPr>
              <a:t>16.2.2.4</a:t>
            </a:r>
            <a:r>
              <a:rPr lang="de-DE" dirty="0">
                <a:latin typeface="Arial" pitchFamily="34" charset="0"/>
                <a:cs typeface="Arial" pitchFamily="34" charset="0"/>
              </a:rPr>
              <a:t>	</a:t>
            </a:r>
          </a:p>
          <a:p>
            <a:pPr marL="0" indent="0" fontAlgn="auto">
              <a:lnSpc>
                <a:spcPct val="110000"/>
              </a:lnSpc>
              <a:spcBef>
                <a:spcPts val="0"/>
              </a:spcBef>
              <a:spcAft>
                <a:spcPts val="0"/>
              </a:spcAft>
              <a:buNone/>
              <a:defRPr/>
            </a:pPr>
            <a:endParaRPr lang="de-DE" dirty="0">
              <a:cs typeface="Arial" pitchFamily="34" charset="0"/>
            </a:endParaRPr>
          </a:p>
          <a:p>
            <a:pPr fontAlgn="auto">
              <a:lnSpc>
                <a:spcPct val="110000"/>
              </a:lnSpc>
              <a:spcBef>
                <a:spcPts val="0"/>
              </a:spcBef>
              <a:spcAft>
                <a:spcPts val="0"/>
              </a:spcAft>
              <a:defRPr/>
            </a:pPr>
            <a:r>
              <a:rPr lang="de-DE" dirty="0">
                <a:cs typeface="Arial" pitchFamily="34" charset="0"/>
              </a:rPr>
              <a:t>das </a:t>
            </a:r>
            <a:r>
              <a:rPr lang="de-DE" dirty="0" smtClean="0">
                <a:cs typeface="Arial" pitchFamily="34" charset="0"/>
              </a:rPr>
              <a:t>nächstgrößere </a:t>
            </a:r>
            <a:r>
              <a:rPr lang="de-DE" dirty="0" err="1">
                <a:cs typeface="Arial" pitchFamily="34" charset="0"/>
              </a:rPr>
              <a:t>Geografikum</a:t>
            </a:r>
            <a:r>
              <a:rPr lang="de-DE" dirty="0">
                <a:cs typeface="Arial" pitchFamily="34" charset="0"/>
              </a:rPr>
              <a:t> wird </a:t>
            </a:r>
            <a:r>
              <a:rPr lang="de-DE" b="1" dirty="0">
                <a:cs typeface="Arial" pitchFamily="34" charset="0"/>
              </a:rPr>
              <a:t>nicht </a:t>
            </a:r>
            <a:r>
              <a:rPr lang="de-DE" dirty="0">
                <a:cs typeface="Arial" pitchFamily="34" charset="0"/>
              </a:rPr>
              <a:t>als Teil des bevorzugten Namens, sondern als </a:t>
            </a:r>
            <a:r>
              <a:rPr lang="de-DE" dirty="0" smtClean="0">
                <a:cs typeface="Arial" pitchFamily="34" charset="0"/>
              </a:rPr>
              <a:t>Element </a:t>
            </a:r>
            <a:r>
              <a:rPr lang="de-DE" dirty="0">
                <a:cs typeface="Arial" pitchFamily="34" charset="0"/>
              </a:rPr>
              <a:t>in codierter Form erfasst – </a:t>
            </a:r>
            <a:r>
              <a:rPr lang="de-DE" dirty="0">
                <a:solidFill>
                  <a:srgbClr val="FF0000"/>
                </a:solidFill>
                <a:cs typeface="Arial" pitchFamily="34" charset="0"/>
              </a:rPr>
              <a:t>vgl. AWR 2 zu </a:t>
            </a:r>
            <a:r>
              <a:rPr lang="de-DE" dirty="0" smtClean="0">
                <a:solidFill>
                  <a:srgbClr val="FF0000"/>
                </a:solidFill>
                <a:cs typeface="Arial" pitchFamily="34" charset="0"/>
              </a:rPr>
              <a:t>RDA 16.2.2.4</a:t>
            </a:r>
          </a:p>
          <a:p>
            <a:pPr marL="0" indent="173038" fontAlgn="auto">
              <a:lnSpc>
                <a:spcPct val="110000"/>
              </a:lnSpc>
              <a:spcBef>
                <a:spcPts val="0"/>
              </a:spcBef>
              <a:spcAft>
                <a:spcPts val="0"/>
              </a:spcAft>
              <a:buNone/>
              <a:defRPr/>
            </a:pPr>
            <a:r>
              <a:rPr lang="de-DE" b="1" dirty="0" smtClean="0">
                <a:cs typeface="Arial" pitchFamily="34" charset="0"/>
                <a:sym typeface="Wingdings" panose="05000000000000000000" pitchFamily="2" charset="2"/>
              </a:rPr>
              <a:t> bisheriger Ländercode bleibt</a:t>
            </a:r>
          </a:p>
          <a:p>
            <a:pPr fontAlgn="auto">
              <a:lnSpc>
                <a:spcPct val="110000"/>
              </a:lnSpc>
              <a:spcBef>
                <a:spcPts val="0"/>
              </a:spcBef>
              <a:spcAft>
                <a:spcPts val="0"/>
              </a:spcAft>
              <a:defRPr/>
            </a:pPr>
            <a:endParaRPr lang="de-DE" b="1" dirty="0">
              <a:cs typeface="Arial" pitchFamily="34" charset="0"/>
              <a:sym typeface="Wingdings" panose="05000000000000000000" pitchFamily="2" charset="2"/>
            </a:endParaRPr>
          </a:p>
          <a:p>
            <a:pPr fontAlgn="auto">
              <a:lnSpc>
                <a:spcPct val="110000"/>
              </a:lnSpc>
              <a:spcBef>
                <a:spcPts val="0"/>
              </a:spcBef>
              <a:spcAft>
                <a:spcPts val="0"/>
              </a:spcAft>
              <a:defRPr/>
            </a:pPr>
            <a:r>
              <a:rPr lang="de-DE" dirty="0" smtClean="0">
                <a:cs typeface="Arial" pitchFamily="34" charset="0"/>
                <a:sym typeface="Wingdings" panose="05000000000000000000" pitchFamily="2" charset="2"/>
              </a:rPr>
              <a:t>Zur Bildung des </a:t>
            </a:r>
            <a:r>
              <a:rPr lang="de-DE" dirty="0">
                <a:cs typeface="Arial" pitchFamily="34" charset="0"/>
                <a:sym typeface="Wingdings" panose="05000000000000000000" pitchFamily="2" charset="2"/>
              </a:rPr>
              <a:t>S</a:t>
            </a:r>
            <a:r>
              <a:rPr lang="de-DE" dirty="0" smtClean="0">
                <a:cs typeface="Arial" pitchFamily="34" charset="0"/>
                <a:sym typeface="Wingdings" panose="05000000000000000000" pitchFamily="2" charset="2"/>
              </a:rPr>
              <a:t>ucheinstiegs kann es möglich sein, dass das übergeordnete </a:t>
            </a:r>
            <a:r>
              <a:rPr lang="de-DE" dirty="0" err="1" smtClean="0">
                <a:cs typeface="Arial" pitchFamily="34" charset="0"/>
                <a:sym typeface="Wingdings" panose="05000000000000000000" pitchFamily="2" charset="2"/>
              </a:rPr>
              <a:t>Geografikum</a:t>
            </a:r>
            <a:r>
              <a:rPr lang="de-DE" dirty="0" smtClean="0">
                <a:cs typeface="Arial" pitchFamily="34" charset="0"/>
                <a:sym typeface="Wingdings" panose="05000000000000000000" pitchFamily="2" charset="2"/>
              </a:rPr>
              <a:t> bei </a:t>
            </a:r>
            <a:r>
              <a:rPr lang="de-DE" dirty="0" err="1" smtClean="0">
                <a:cs typeface="Arial" pitchFamily="34" charset="0"/>
                <a:sym typeface="Wingdings" panose="05000000000000000000" pitchFamily="2" charset="2"/>
              </a:rPr>
              <a:t>Homonymität</a:t>
            </a:r>
            <a:r>
              <a:rPr lang="de-DE" dirty="0" smtClean="0">
                <a:cs typeface="Arial" pitchFamily="34" charset="0"/>
                <a:sym typeface="Wingdings" panose="05000000000000000000" pitchFamily="2" charset="2"/>
              </a:rPr>
              <a:t> als unterscheidendes Merkmal ergänzt werden muss (vgl. </a:t>
            </a:r>
            <a:r>
              <a:rPr lang="de-DE" dirty="0" smtClean="0">
                <a:solidFill>
                  <a:srgbClr val="FF0000"/>
                </a:solidFill>
                <a:cs typeface="Arial" pitchFamily="34" charset="0"/>
                <a:sym typeface="Wingdings" panose="05000000000000000000" pitchFamily="2" charset="2"/>
              </a:rPr>
              <a:t>RDA 16.2.2.13</a:t>
            </a:r>
            <a:r>
              <a:rPr lang="de-DE" dirty="0" smtClean="0">
                <a:cs typeface="Arial" pitchFamily="34" charset="0"/>
                <a:sym typeface="Wingdings" panose="05000000000000000000" pitchFamily="2" charset="2"/>
              </a:rPr>
              <a:t>).</a:t>
            </a:r>
            <a:endParaRPr lang="de-DE" dirty="0" smtClean="0">
              <a:cs typeface="Arial" pitchFamily="34" charset="0"/>
            </a:endParaRPr>
          </a:p>
          <a:p>
            <a:endParaRPr lang="de-AT" dirty="0">
              <a:solidFill>
                <a:srgbClr val="FF0000"/>
              </a:solidFill>
            </a:endParaRPr>
          </a:p>
        </p:txBody>
      </p:sp>
    </p:spTree>
    <p:extLst>
      <p:ext uri="{BB962C8B-B14F-4D97-AF65-F5344CB8AC3E}">
        <p14:creationId xmlns:p14="http://schemas.microsoft.com/office/powerpoint/2010/main" val="1403782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Erfassen des bevorzugten Namens</a:t>
            </a:r>
            <a:r>
              <a:rPr lang="de-DE">
                <a:latin typeface="Arial" pitchFamily="34" charset="0"/>
                <a:cs typeface="Arial" pitchFamily="34" charset="0"/>
              </a:rPr>
              <a:t>	</a:t>
            </a:r>
            <a:br>
              <a:rPr lang="de-DE">
                <a:latin typeface="Arial" pitchFamily="34" charset="0"/>
                <a:cs typeface="Arial" pitchFamily="34" charset="0"/>
              </a:rPr>
            </a:br>
            <a:endParaRPr lang="de-AT"/>
          </a:p>
        </p:txBody>
      </p:sp>
      <p:sp>
        <p:nvSpPr>
          <p:cNvPr id="3" name="Inhaltsplatzhalter 2"/>
          <p:cNvSpPr>
            <a:spLocks noGrp="1"/>
          </p:cNvSpPr>
          <p:nvPr>
            <p:ph idx="1"/>
          </p:nvPr>
        </p:nvSpPr>
        <p:spPr/>
        <p:txBody>
          <a:bodyPr/>
          <a:lstStyle/>
          <a:p>
            <a:pPr marL="0" indent="0" fontAlgn="auto">
              <a:lnSpc>
                <a:spcPct val="110000"/>
              </a:lnSpc>
              <a:spcBef>
                <a:spcPts val="0"/>
              </a:spcBef>
              <a:spcAft>
                <a:spcPts val="0"/>
              </a:spcAft>
              <a:buNone/>
              <a:defRPr/>
            </a:pPr>
            <a:r>
              <a:rPr lang="de-DE" dirty="0"/>
              <a:t>Vgl. RDA </a:t>
            </a:r>
            <a:r>
              <a:rPr lang="de-DE" dirty="0">
                <a:hlinkClick r:id="rId3"/>
              </a:rPr>
              <a:t>16.2.2.4</a:t>
            </a:r>
            <a:r>
              <a:rPr lang="de-DE" dirty="0">
                <a:latin typeface="Arial" pitchFamily="34" charset="0"/>
                <a:cs typeface="Arial" pitchFamily="34" charset="0"/>
              </a:rPr>
              <a:t>	</a:t>
            </a:r>
          </a:p>
          <a:p>
            <a:pPr marL="0" indent="0" fontAlgn="auto">
              <a:lnSpc>
                <a:spcPct val="110000"/>
              </a:lnSpc>
              <a:spcBef>
                <a:spcPts val="0"/>
              </a:spcBef>
              <a:spcAft>
                <a:spcPts val="0"/>
              </a:spcAft>
              <a:buNone/>
              <a:defRPr/>
            </a:pPr>
            <a:endParaRPr lang="de-DE" dirty="0">
              <a:cs typeface="Arial" pitchFamily="34" charset="0"/>
            </a:endParaRPr>
          </a:p>
          <a:p>
            <a:r>
              <a:rPr lang="de-AT" dirty="0" smtClean="0"/>
              <a:t>Die Erfassung des Bundesstaates bei </a:t>
            </a:r>
            <a:r>
              <a:rPr lang="de-AT" dirty="0" err="1" smtClean="0"/>
              <a:t>Geografika</a:t>
            </a:r>
            <a:r>
              <a:rPr lang="de-AT" dirty="0" smtClean="0"/>
              <a:t> (Orten) in den </a:t>
            </a:r>
            <a:r>
              <a:rPr lang="de-AT" b="1" dirty="0" smtClean="0"/>
              <a:t>Vereinigten Staaten </a:t>
            </a:r>
            <a:r>
              <a:rPr lang="de-AT" dirty="0" smtClean="0"/>
              <a:t>bleibt unverändert.</a:t>
            </a:r>
          </a:p>
          <a:p>
            <a:r>
              <a:rPr lang="de-AT" dirty="0"/>
              <a:t>Die Bundesstaaten der USA werden in der </a:t>
            </a:r>
            <a:r>
              <a:rPr lang="de-AT" b="1" dirty="0"/>
              <a:t>normierten Abkürzung mit Komma</a:t>
            </a:r>
            <a:r>
              <a:rPr lang="de-AT" dirty="0"/>
              <a:t> an </a:t>
            </a:r>
            <a:r>
              <a:rPr lang="de-AT" dirty="0" smtClean="0"/>
              <a:t>den Ortsnamen angefügt.</a:t>
            </a:r>
          </a:p>
          <a:p>
            <a:r>
              <a:rPr lang="de-AT" dirty="0" smtClean="0"/>
              <a:t>Einleitende Artikel werden </a:t>
            </a:r>
            <a:r>
              <a:rPr lang="de-AT" b="1" dirty="0" smtClean="0"/>
              <a:t>nicht</a:t>
            </a:r>
            <a:r>
              <a:rPr lang="de-AT" dirty="0" smtClean="0"/>
              <a:t> weggelassen – </a:t>
            </a:r>
            <a:r>
              <a:rPr lang="de-AT" dirty="0" smtClean="0">
                <a:solidFill>
                  <a:srgbClr val="FF0000"/>
                </a:solidFill>
              </a:rPr>
              <a:t>vgl. AWR 1 zu RDA 16.2.2.4</a:t>
            </a:r>
          </a:p>
          <a:p>
            <a:r>
              <a:rPr lang="de-AT" dirty="0" smtClean="0"/>
              <a:t>S. </a:t>
            </a:r>
            <a:r>
              <a:rPr lang="de-DE" dirty="0">
                <a:hlinkClick r:id="rId4"/>
              </a:rPr>
              <a:t>EH-G-04</a:t>
            </a:r>
            <a:endParaRPr lang="de-AT" dirty="0">
              <a:solidFill>
                <a:srgbClr val="FF0000"/>
              </a:solidFill>
            </a:endParaRPr>
          </a:p>
        </p:txBody>
      </p:sp>
    </p:spTree>
    <p:extLst>
      <p:ext uri="{BB962C8B-B14F-4D97-AF65-F5344CB8AC3E}">
        <p14:creationId xmlns:p14="http://schemas.microsoft.com/office/powerpoint/2010/main" val="2512785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Inhaltsplatzhalter 2"/>
          <p:cNvSpPr>
            <a:spLocks noGrp="1"/>
          </p:cNvSpPr>
          <p:nvPr>
            <p:ph idx="1"/>
          </p:nvPr>
        </p:nvSpPr>
        <p:spPr>
          <a:xfrm>
            <a:off x="756008" y="2132856"/>
            <a:ext cx="8208480" cy="4320480"/>
          </a:xfrm>
        </p:spPr>
        <p:txBody>
          <a:bodyPr/>
          <a:lstStyle/>
          <a:p>
            <a:pPr marL="0" indent="0">
              <a:buNone/>
            </a:pPr>
            <a:r>
              <a:rPr lang="de-DE" b="1" dirty="0" smtClean="0">
                <a:cs typeface="Arial" pitchFamily="34" charset="0"/>
              </a:rPr>
              <a:t>Erfassen des bevorzugten Namens </a:t>
            </a:r>
            <a:r>
              <a:rPr lang="de-DE" dirty="0" smtClean="0">
                <a:cs typeface="Arial" pitchFamily="34" charset="0"/>
              </a:rPr>
              <a:t>(vgl</a:t>
            </a:r>
            <a:r>
              <a:rPr lang="de-DE" dirty="0">
                <a:cs typeface="Arial" pitchFamily="34" charset="0"/>
              </a:rPr>
              <a:t>. RDA </a:t>
            </a:r>
            <a:r>
              <a:rPr lang="de-DE" dirty="0" smtClean="0">
                <a:cs typeface="Arial" pitchFamily="34" charset="0"/>
                <a:hlinkClick r:id="rId2"/>
              </a:rPr>
              <a:t>16.2.2.4</a:t>
            </a:r>
            <a:r>
              <a:rPr lang="de-DE" dirty="0" smtClean="0">
                <a:cs typeface="Arial" pitchFamily="34" charset="0"/>
              </a:rPr>
              <a:t>)</a:t>
            </a:r>
          </a:p>
          <a:p>
            <a:pPr marL="0" indent="0">
              <a:buNone/>
            </a:pPr>
            <a:r>
              <a:rPr lang="de-DE" b="1" dirty="0" smtClean="0"/>
              <a:t>Bad Segeberg		LC: XA-DE-SH 	 	</a:t>
            </a:r>
          </a:p>
          <a:p>
            <a:pPr marL="0" indent="0">
              <a:buNone/>
            </a:pPr>
            <a:r>
              <a:rPr lang="de-DE" b="1" dirty="0" smtClean="0"/>
              <a:t>Saint-</a:t>
            </a:r>
            <a:r>
              <a:rPr lang="de-DE" b="1" dirty="0" err="1" smtClean="0"/>
              <a:t>Tropez</a:t>
            </a:r>
            <a:r>
              <a:rPr lang="de-DE" b="1" dirty="0" smtClean="0"/>
              <a:t>		LC: XA-FR		 	 </a:t>
            </a:r>
          </a:p>
          <a:p>
            <a:pPr marL="0" indent="0">
              <a:buNone/>
            </a:pPr>
            <a:r>
              <a:rPr lang="de-DE" b="1" dirty="0" smtClean="0"/>
              <a:t>St. Moritz			LC: XA-CH-GR		 </a:t>
            </a:r>
          </a:p>
          <a:p>
            <a:pPr marL="0" indent="0">
              <a:buNone/>
            </a:pPr>
            <a:r>
              <a:rPr lang="de-DE" b="1" dirty="0" smtClean="0"/>
              <a:t>Frankfurt am Main		LC: XA-DE-HE 		</a:t>
            </a:r>
          </a:p>
          <a:p>
            <a:pPr marL="0" indent="0">
              <a:buNone/>
            </a:pPr>
            <a:r>
              <a:rPr lang="de-DE" b="1" dirty="0" smtClean="0"/>
              <a:t>New York, NY		LC: XD-US		</a:t>
            </a:r>
          </a:p>
          <a:p>
            <a:pPr marL="0" indent="0">
              <a:spcAft>
                <a:spcPts val="800"/>
              </a:spcAft>
              <a:buNone/>
            </a:pPr>
            <a:r>
              <a:rPr lang="de-DE" b="1" dirty="0" smtClean="0"/>
              <a:t>Las Vegas, </a:t>
            </a:r>
            <a:r>
              <a:rPr lang="de-DE" b="1" dirty="0" err="1" smtClean="0"/>
              <a:t>Nev</a:t>
            </a:r>
            <a:r>
              <a:rPr lang="de-DE" b="1" dirty="0" smtClean="0"/>
              <a:t>.		LC: XD-US	</a:t>
            </a:r>
          </a:p>
          <a:p>
            <a:pPr marL="0" indent="0">
              <a:spcBef>
                <a:spcPts val="0"/>
              </a:spcBef>
              <a:spcAft>
                <a:spcPts val="800"/>
              </a:spcAft>
              <a:buNone/>
            </a:pPr>
            <a:r>
              <a:rPr lang="de-DE" sz="1800" b="1" dirty="0" smtClean="0"/>
              <a:t>s. </a:t>
            </a:r>
            <a:r>
              <a:rPr lang="de-DE" sz="1800" b="1" dirty="0" smtClean="0">
                <a:hlinkClick r:id="rId3"/>
              </a:rPr>
              <a:t>Ländercode-Leitfaden</a:t>
            </a:r>
            <a:r>
              <a:rPr lang="de-DE" sz="1800" b="1" dirty="0" smtClean="0"/>
              <a:t> und Ländercodevergabe: </a:t>
            </a:r>
            <a:r>
              <a:rPr lang="de-DE" sz="1600" dirty="0" smtClean="0">
                <a:hlinkClick r:id="rId4"/>
              </a:rPr>
              <a:t>Informationsseite zur GND </a:t>
            </a:r>
            <a:r>
              <a:rPr lang="de-DE" sz="1600" dirty="0" smtClean="0"/>
              <a:t>| </a:t>
            </a:r>
            <a:r>
              <a:rPr lang="de-DE" sz="1600" dirty="0" smtClean="0">
                <a:hlinkClick r:id="rId5"/>
              </a:rPr>
              <a:t>GND AWB-04</a:t>
            </a:r>
            <a:endParaRPr lang="de-DE" sz="1600" dirty="0"/>
          </a:p>
          <a:p>
            <a:pPr marL="0" indent="0">
              <a:spcBef>
                <a:spcPts val="0"/>
              </a:spcBef>
              <a:spcAft>
                <a:spcPts val="800"/>
              </a:spcAft>
              <a:buNone/>
            </a:pPr>
            <a:endParaRPr lang="de-DE" dirty="0"/>
          </a:p>
          <a:p>
            <a:pPr marL="0" indent="0">
              <a:spcBef>
                <a:spcPts val="0"/>
              </a:spcBef>
              <a:spcAft>
                <a:spcPts val="800"/>
              </a:spcAft>
              <a:buNone/>
            </a:pPr>
            <a:endParaRPr lang="de-DE" dirty="0"/>
          </a:p>
        </p:txBody>
      </p:sp>
    </p:spTree>
    <p:extLst>
      <p:ext uri="{BB962C8B-B14F-4D97-AF65-F5344CB8AC3E}">
        <p14:creationId xmlns:p14="http://schemas.microsoft.com/office/powerpoint/2010/main" val="1305749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Transliteration</a:t>
            </a:r>
            <a:endParaRPr lang="de-AT"/>
          </a:p>
        </p:txBody>
      </p:sp>
      <p:sp>
        <p:nvSpPr>
          <p:cNvPr id="3" name="Inhaltsplatzhalter 2"/>
          <p:cNvSpPr>
            <a:spLocks noGrp="1"/>
          </p:cNvSpPr>
          <p:nvPr>
            <p:ph idx="1"/>
          </p:nvPr>
        </p:nvSpPr>
        <p:spPr/>
        <p:txBody>
          <a:bodyPr/>
          <a:lstStyle/>
          <a:p>
            <a:pPr marL="0" indent="0">
              <a:buNone/>
            </a:pPr>
            <a:r>
              <a:rPr lang="de-AT" dirty="0" smtClean="0"/>
              <a:t>Vgl. RDA </a:t>
            </a:r>
            <a:r>
              <a:rPr lang="de-AT" dirty="0" smtClean="0">
                <a:hlinkClick r:id="rId3"/>
              </a:rPr>
              <a:t>16.2.2.5</a:t>
            </a:r>
            <a:r>
              <a:rPr lang="de-AT" dirty="0" smtClean="0"/>
              <a:t>  </a:t>
            </a:r>
          </a:p>
          <a:p>
            <a:r>
              <a:rPr lang="de-AT" dirty="0" smtClean="0"/>
              <a:t>Findet sich der Name des </a:t>
            </a:r>
            <a:r>
              <a:rPr lang="de-AT" dirty="0" err="1" smtClean="0"/>
              <a:t>Geografikums</a:t>
            </a:r>
            <a:r>
              <a:rPr lang="de-AT" dirty="0" smtClean="0"/>
              <a:t> sowohl in nicht-lateinischer als auch in lateinischer Schrift, gilt weiter die Form in </a:t>
            </a:r>
            <a:r>
              <a:rPr lang="de-AT" b="1" dirty="0" smtClean="0"/>
              <a:t>Umschrift als bevorzugte Namensform</a:t>
            </a:r>
            <a:r>
              <a:rPr lang="de-AT" dirty="0" smtClean="0"/>
              <a:t>. </a:t>
            </a:r>
            <a:r>
              <a:rPr lang="de-AT" dirty="0" smtClean="0">
                <a:solidFill>
                  <a:srgbClr val="FF0000"/>
                </a:solidFill>
              </a:rPr>
              <a:t>vgl. AWR zu RDA 16.2.2.5</a:t>
            </a:r>
          </a:p>
          <a:p>
            <a:r>
              <a:rPr lang="de-AT" dirty="0" smtClean="0"/>
              <a:t>Hier gilt als Quelle ebenfalls die </a:t>
            </a:r>
            <a:r>
              <a:rPr lang="de-AT" b="1" dirty="0" smtClean="0"/>
              <a:t>Liste der Nachschlagewerke</a:t>
            </a:r>
            <a:r>
              <a:rPr lang="de-AT" i="1" dirty="0" smtClean="0"/>
              <a:t>.</a:t>
            </a:r>
          </a:p>
          <a:p>
            <a:pPr marL="0" indent="0">
              <a:buNone/>
            </a:pPr>
            <a:r>
              <a:rPr lang="de-DE" b="1" dirty="0" smtClean="0">
                <a:cs typeface="Arial" pitchFamily="34" charset="0"/>
              </a:rPr>
              <a:t>	Kairo</a:t>
            </a:r>
            <a:endParaRPr lang="de-DE" b="1" dirty="0">
              <a:cs typeface="Arial" pitchFamily="34" charset="0"/>
            </a:endParaRPr>
          </a:p>
          <a:p>
            <a:pPr fontAlgn="auto">
              <a:lnSpc>
                <a:spcPct val="110000"/>
              </a:lnSpc>
              <a:spcBef>
                <a:spcPts val="0"/>
              </a:spcBef>
              <a:spcAft>
                <a:spcPts val="0"/>
              </a:spcAft>
              <a:buNone/>
              <a:defRPr/>
            </a:pPr>
            <a:r>
              <a:rPr lang="de-DE" dirty="0" smtClean="0">
                <a:cs typeface="Arial" pitchFamily="34" charset="0"/>
              </a:rPr>
              <a:t>		</a:t>
            </a:r>
            <a:r>
              <a:rPr lang="de-DE" dirty="0" err="1" smtClean="0">
                <a:cs typeface="Arial" pitchFamily="34" charset="0"/>
              </a:rPr>
              <a:t>AlQāhira</a:t>
            </a:r>
            <a:endParaRPr lang="de-DE" dirty="0">
              <a:cs typeface="Arial" pitchFamily="34" charset="0"/>
            </a:endParaRPr>
          </a:p>
          <a:p>
            <a:pPr fontAlgn="auto">
              <a:lnSpc>
                <a:spcPct val="110000"/>
              </a:lnSpc>
              <a:spcBef>
                <a:spcPts val="0"/>
              </a:spcBef>
              <a:spcAft>
                <a:spcPts val="0"/>
              </a:spcAft>
              <a:buNone/>
              <a:defRPr/>
            </a:pPr>
            <a:r>
              <a:rPr lang="de-DE" dirty="0" smtClean="0">
                <a:cs typeface="Arial" pitchFamily="34" charset="0"/>
              </a:rPr>
              <a:t>		Al-</a:t>
            </a:r>
            <a:r>
              <a:rPr lang="de-DE" dirty="0" err="1" smtClean="0">
                <a:cs typeface="Arial" pitchFamily="34" charset="0"/>
              </a:rPr>
              <a:t>Qāhira</a:t>
            </a:r>
            <a:endParaRPr lang="de-DE" dirty="0">
              <a:cs typeface="Arial" pitchFamily="34" charset="0"/>
            </a:endParaRPr>
          </a:p>
          <a:p>
            <a:pPr fontAlgn="auto">
              <a:lnSpc>
                <a:spcPct val="110000"/>
              </a:lnSpc>
              <a:spcBef>
                <a:spcPts val="0"/>
              </a:spcBef>
              <a:spcAft>
                <a:spcPts val="0"/>
              </a:spcAft>
              <a:buNone/>
              <a:defRPr/>
            </a:pPr>
            <a:endParaRPr lang="de-DE" dirty="0">
              <a:cs typeface="Arial" pitchFamily="34" charset="0"/>
            </a:endParaRPr>
          </a:p>
          <a:p>
            <a:endParaRPr lang="de-AT" i="1" dirty="0"/>
          </a:p>
          <a:p>
            <a:endParaRPr lang="de-AT" sz="2000" dirty="0"/>
          </a:p>
          <a:p>
            <a:pPr marL="0" indent="0">
              <a:buNone/>
            </a:pPr>
            <a:endParaRPr lang="de-AT" dirty="0" smtClean="0"/>
          </a:p>
        </p:txBody>
      </p:sp>
    </p:spTree>
    <p:extLst>
      <p:ext uri="{BB962C8B-B14F-4D97-AF65-F5344CB8AC3E}">
        <p14:creationId xmlns:p14="http://schemas.microsoft.com/office/powerpoint/2010/main" val="2906294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a:t>Namensänderung</a:t>
            </a:r>
            <a:endParaRPr lang="de-DE" dirty="0"/>
          </a:p>
        </p:txBody>
      </p:sp>
      <p:sp>
        <p:nvSpPr>
          <p:cNvPr id="3" name="Inhaltsplatzhalter 2"/>
          <p:cNvSpPr>
            <a:spLocks noGrp="1"/>
          </p:cNvSpPr>
          <p:nvPr>
            <p:ph idx="1"/>
          </p:nvPr>
        </p:nvSpPr>
        <p:spPr/>
        <p:txBody>
          <a:bodyPr/>
          <a:lstStyle/>
          <a:p>
            <a:pPr marL="0" indent="0">
              <a:buNone/>
            </a:pPr>
            <a:r>
              <a:rPr lang="de-DE" dirty="0" smtClean="0"/>
              <a:t>Vgl. RDA </a:t>
            </a:r>
            <a:r>
              <a:rPr lang="de-DE" dirty="0" smtClean="0">
                <a:hlinkClick r:id="rId3"/>
              </a:rPr>
              <a:t>16.2.2.7</a:t>
            </a:r>
            <a:endParaRPr lang="de-DE" dirty="0" smtClean="0"/>
          </a:p>
          <a:p>
            <a:r>
              <a:rPr lang="de-DE" dirty="0" smtClean="0"/>
              <a:t>Ob eine Namensänderung stattgefunden hat, wird anhand der </a:t>
            </a:r>
            <a:r>
              <a:rPr lang="de-DE" b="1" dirty="0" smtClean="0"/>
              <a:t>Nachschlagewerke bzw. der Homepage </a:t>
            </a:r>
            <a:r>
              <a:rPr lang="de-DE" dirty="0" smtClean="0"/>
              <a:t>festgestellt – </a:t>
            </a:r>
            <a:r>
              <a:rPr lang="de-DE" dirty="0" smtClean="0">
                <a:solidFill>
                  <a:srgbClr val="FF0000"/>
                </a:solidFill>
              </a:rPr>
              <a:t>vgl. ERL 1 zu RDA 16.2.2.7</a:t>
            </a:r>
          </a:p>
          <a:p>
            <a:r>
              <a:rPr lang="de-DE" dirty="0" smtClean="0"/>
              <a:t>Liste </a:t>
            </a:r>
            <a:r>
              <a:rPr lang="de-DE" dirty="0"/>
              <a:t>der Nachschlagewerke: </a:t>
            </a:r>
            <a:r>
              <a:rPr lang="de-DE" dirty="0" smtClean="0">
                <a:solidFill>
                  <a:srgbClr val="FF0000"/>
                </a:solidFill>
                <a:hlinkClick r:id="rId4"/>
              </a:rPr>
              <a:t>Informationsseite zur GND</a:t>
            </a:r>
            <a:endParaRPr lang="de-DE" dirty="0" smtClean="0">
              <a:solidFill>
                <a:srgbClr val="FF0000"/>
              </a:solidFill>
            </a:endParaRPr>
          </a:p>
          <a:p>
            <a:r>
              <a:rPr lang="de-DE" dirty="0" smtClean="0"/>
              <a:t>Da die Regeln für </a:t>
            </a:r>
            <a:r>
              <a:rPr lang="de-DE" dirty="0" err="1" smtClean="0"/>
              <a:t>Geografika</a:t>
            </a:r>
            <a:r>
              <a:rPr lang="de-DE" dirty="0" smtClean="0"/>
              <a:t> grundsätzlich überarbeitet werden, gelten bis auf Weiteres die </a:t>
            </a:r>
            <a:r>
              <a:rPr lang="de-DE" b="1" dirty="0" err="1" smtClean="0"/>
              <a:t>Splitregeln</a:t>
            </a:r>
            <a:r>
              <a:rPr lang="de-DE" b="1" dirty="0" smtClean="0"/>
              <a:t> der GND </a:t>
            </a:r>
            <a:r>
              <a:rPr lang="de-DE" dirty="0" smtClean="0"/>
              <a:t>weiter s. </a:t>
            </a:r>
            <a:r>
              <a:rPr lang="de-DE" dirty="0">
                <a:hlinkClick r:id="rId5"/>
              </a:rPr>
              <a:t>EH-G-06</a:t>
            </a:r>
            <a:endParaRPr lang="de-DE" dirty="0"/>
          </a:p>
          <a:p>
            <a:r>
              <a:rPr lang="de-DE" dirty="0" smtClean="0"/>
              <a:t>Ändert sich der identifizierende Zusatz, führt das nicht zu einem Split (analog </a:t>
            </a:r>
            <a:r>
              <a:rPr lang="de-DE" dirty="0" smtClean="0">
                <a:solidFill>
                  <a:srgbClr val="FF0000"/>
                </a:solidFill>
              </a:rPr>
              <a:t>11.13.1.3)</a:t>
            </a:r>
            <a:r>
              <a:rPr lang="de-DE" dirty="0" smtClean="0"/>
              <a:t>.</a:t>
            </a:r>
            <a:endParaRPr lang="de-DE" dirty="0"/>
          </a:p>
        </p:txBody>
      </p:sp>
    </p:spTree>
    <p:extLst>
      <p:ext uri="{BB962C8B-B14F-4D97-AF65-F5344CB8AC3E}">
        <p14:creationId xmlns:p14="http://schemas.microsoft.com/office/powerpoint/2010/main" val="851923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a:t>Namensänderung</a:t>
            </a:r>
            <a:endParaRPr lang="de-DE" dirty="0"/>
          </a:p>
        </p:txBody>
      </p:sp>
      <p:sp>
        <p:nvSpPr>
          <p:cNvPr id="3" name="Inhaltsplatzhalter 2"/>
          <p:cNvSpPr>
            <a:spLocks noGrp="1"/>
          </p:cNvSpPr>
          <p:nvPr>
            <p:ph idx="1"/>
          </p:nvPr>
        </p:nvSpPr>
        <p:spPr/>
        <p:txBody>
          <a:bodyPr/>
          <a:lstStyle/>
          <a:p>
            <a:pPr marL="0" indent="0">
              <a:buNone/>
            </a:pPr>
            <a:r>
              <a:rPr lang="de-DE" dirty="0" smtClean="0"/>
              <a:t>Vgl. RDA </a:t>
            </a:r>
            <a:r>
              <a:rPr lang="de-DE" dirty="0" smtClean="0">
                <a:hlinkClick r:id="rId3"/>
              </a:rPr>
              <a:t>16.2.2.7</a:t>
            </a:r>
            <a:endParaRPr lang="de-DE" dirty="0" smtClean="0"/>
          </a:p>
          <a:p>
            <a:pPr marL="361950" indent="0">
              <a:buNone/>
            </a:pPr>
            <a:r>
              <a:rPr lang="de-DE" dirty="0" smtClean="0"/>
              <a:t>Statusänderungen von </a:t>
            </a:r>
            <a:r>
              <a:rPr lang="de-DE" b="1" dirty="0" smtClean="0"/>
              <a:t>unselbstständig zu selbstständig </a:t>
            </a:r>
            <a:r>
              <a:rPr lang="de-DE" dirty="0" smtClean="0"/>
              <a:t>und umgekehrt führen </a:t>
            </a:r>
            <a:r>
              <a:rPr lang="de-DE" b="1" dirty="0" smtClean="0"/>
              <a:t>immer </a:t>
            </a:r>
            <a:r>
              <a:rPr lang="de-DE" dirty="0" smtClean="0"/>
              <a:t>zur Bildung einer neuen Entität, auch wenn der geografische Name sich nicht ändert (Kolonien, Protektorate, Provinzen). </a:t>
            </a:r>
          </a:p>
          <a:p>
            <a:pPr marL="361950" indent="0">
              <a:buNone/>
            </a:pPr>
            <a:r>
              <a:rPr lang="de-DE" dirty="0" smtClean="0"/>
              <a:t>s. </a:t>
            </a:r>
            <a:r>
              <a:rPr lang="de-DE" dirty="0">
                <a:hlinkClick r:id="rId4"/>
              </a:rPr>
              <a:t>EH-G-06</a:t>
            </a:r>
            <a:endParaRPr lang="de-DE" sz="1200" dirty="0">
              <a:latin typeface="Arial" panose="020B0604020202020204" pitchFamily="34" charset="0"/>
            </a:endParaRPr>
          </a:p>
          <a:p>
            <a:pPr marL="361950" indent="0">
              <a:buNone/>
            </a:pPr>
            <a:endParaRPr lang="de-DE" dirty="0"/>
          </a:p>
        </p:txBody>
      </p:sp>
    </p:spTree>
    <p:extLst>
      <p:ext uri="{BB962C8B-B14F-4D97-AF65-F5344CB8AC3E}">
        <p14:creationId xmlns:p14="http://schemas.microsoft.com/office/powerpoint/2010/main" val="4083844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Inhaltsplatzhalter 2"/>
          <p:cNvSpPr>
            <a:spLocks noGrp="1"/>
          </p:cNvSpPr>
          <p:nvPr>
            <p:ph idx="1"/>
          </p:nvPr>
        </p:nvSpPr>
        <p:spPr>
          <a:xfrm>
            <a:off x="756008" y="2132856"/>
            <a:ext cx="8208480" cy="3983782"/>
          </a:xfrm>
        </p:spPr>
        <p:txBody>
          <a:bodyPr/>
          <a:lstStyle/>
          <a:p>
            <a:pPr marL="0" indent="0">
              <a:buNone/>
            </a:pPr>
            <a:r>
              <a:rPr lang="de-DE" b="1" dirty="0" smtClean="0">
                <a:cs typeface="Arial" pitchFamily="34" charset="0"/>
              </a:rPr>
              <a:t>Namensänderungen </a:t>
            </a:r>
            <a:r>
              <a:rPr lang="de-DE" dirty="0" smtClean="0">
                <a:cs typeface="Arial" pitchFamily="34" charset="0"/>
              </a:rPr>
              <a:t>(vgl</a:t>
            </a:r>
            <a:r>
              <a:rPr lang="de-DE" dirty="0">
                <a:cs typeface="Arial" pitchFamily="34" charset="0"/>
              </a:rPr>
              <a:t>. RDA </a:t>
            </a:r>
            <a:r>
              <a:rPr lang="de-DE" dirty="0" smtClean="0">
                <a:cs typeface="Arial" pitchFamily="34" charset="0"/>
                <a:hlinkClick r:id="rId2"/>
              </a:rPr>
              <a:t>16.2.2.7</a:t>
            </a:r>
            <a:r>
              <a:rPr lang="de-DE" dirty="0" smtClean="0">
                <a:cs typeface="Arial" pitchFamily="34" charset="0"/>
              </a:rPr>
              <a:t>)</a:t>
            </a:r>
            <a:r>
              <a:rPr lang="de-DE" dirty="0" smtClean="0">
                <a:cs typeface="Arial" pitchFamily="34" charset="0"/>
                <a:hlinkClick r:id="rId2"/>
              </a:rPr>
              <a:t> </a:t>
            </a:r>
          </a:p>
          <a:p>
            <a:pPr marL="0" indent="0">
              <a:buNone/>
            </a:pPr>
            <a:endParaRPr lang="de-DE" b="1" dirty="0" smtClean="0">
              <a:cs typeface="Arial" pitchFamily="34" charset="0"/>
            </a:endParaRPr>
          </a:p>
          <a:p>
            <a:pPr marL="0" indent="0">
              <a:buNone/>
            </a:pPr>
            <a:r>
              <a:rPr lang="de-DE" b="1" dirty="0" smtClean="0">
                <a:cs typeface="Arial" pitchFamily="34" charset="0"/>
              </a:rPr>
              <a:t>Tschechoslowakei</a:t>
            </a:r>
          </a:p>
          <a:p>
            <a:pPr marL="0" indent="0">
              <a:buNone/>
            </a:pPr>
            <a:r>
              <a:rPr lang="de-DE" dirty="0" smtClean="0">
                <a:cs typeface="Arial" pitchFamily="34" charset="0"/>
              </a:rPr>
              <a:t>Tschechische Republik	</a:t>
            </a:r>
            <a:r>
              <a:rPr lang="de-DE" i="1" dirty="0" smtClean="0">
                <a:cs typeface="Arial" pitchFamily="34" charset="0"/>
              </a:rPr>
              <a:t>nach</a:t>
            </a:r>
          </a:p>
          <a:p>
            <a:pPr marL="0" indent="0">
              <a:buNone/>
            </a:pPr>
            <a:r>
              <a:rPr lang="de-DE" dirty="0" smtClean="0">
                <a:cs typeface="Arial" pitchFamily="34" charset="0"/>
              </a:rPr>
              <a:t>Slowakei   			</a:t>
            </a:r>
            <a:r>
              <a:rPr lang="de-DE" i="1" dirty="0" smtClean="0">
                <a:cs typeface="Arial" pitchFamily="34" charset="0"/>
              </a:rPr>
              <a:t>nach</a:t>
            </a:r>
          </a:p>
          <a:p>
            <a:pPr lvl="2" fontAlgn="auto">
              <a:lnSpc>
                <a:spcPct val="110000"/>
              </a:lnSpc>
              <a:spcBef>
                <a:spcPts val="0"/>
              </a:spcBef>
              <a:spcAft>
                <a:spcPts val="0"/>
              </a:spcAft>
              <a:buFont typeface="Symbol" panose="05050102010706020507" pitchFamily="18" charset="2"/>
              <a:buChar char="-"/>
              <a:defRPr/>
            </a:pPr>
            <a:endParaRPr lang="de-DE" dirty="0" smtClean="0">
              <a:cs typeface="Arial" pitchFamily="34" charset="0"/>
            </a:endParaRPr>
          </a:p>
          <a:p>
            <a:pPr fontAlgn="auto">
              <a:lnSpc>
                <a:spcPct val="110000"/>
              </a:lnSpc>
              <a:spcBef>
                <a:spcPts val="0"/>
              </a:spcBef>
              <a:spcAft>
                <a:spcPts val="0"/>
              </a:spcAft>
              <a:buFont typeface="Symbol" panose="05050102010706020507" pitchFamily="18" charset="2"/>
              <a:buChar char="-"/>
              <a:defRPr/>
            </a:pPr>
            <a:endParaRPr lang="de-DE" dirty="0">
              <a:cs typeface="Arial" pitchFamily="34" charset="0"/>
            </a:endParaRPr>
          </a:p>
          <a:p>
            <a:pPr marL="0" indent="0" fontAlgn="auto">
              <a:lnSpc>
                <a:spcPct val="110000"/>
              </a:lnSpc>
              <a:spcBef>
                <a:spcPts val="0"/>
              </a:spcBef>
              <a:spcAft>
                <a:spcPts val="0"/>
              </a:spcAft>
              <a:buNone/>
              <a:defRPr/>
            </a:pPr>
            <a:r>
              <a:rPr lang="de-DE" b="1" dirty="0" smtClean="0">
                <a:cs typeface="Arial" pitchFamily="34" charset="0"/>
              </a:rPr>
              <a:t>Tschechische Republik   	</a:t>
            </a:r>
            <a:r>
              <a:rPr lang="de-DE" dirty="0" smtClean="0">
                <a:cs typeface="Arial" pitchFamily="34" charset="0"/>
              </a:rPr>
              <a:t> </a:t>
            </a:r>
            <a:r>
              <a:rPr lang="de-DE" b="1" dirty="0" smtClean="0">
                <a:cs typeface="Arial" pitchFamily="34" charset="0"/>
              </a:rPr>
              <a:t>	Slowakei</a:t>
            </a:r>
            <a:endParaRPr lang="de-DE" b="1" dirty="0">
              <a:cs typeface="Arial" pitchFamily="34" charset="0"/>
            </a:endParaRPr>
          </a:p>
          <a:p>
            <a:pPr marL="0" indent="0" fontAlgn="auto">
              <a:lnSpc>
                <a:spcPct val="110000"/>
              </a:lnSpc>
              <a:spcBef>
                <a:spcPts val="0"/>
              </a:spcBef>
              <a:spcAft>
                <a:spcPts val="0"/>
              </a:spcAft>
              <a:buNone/>
              <a:defRPr/>
            </a:pPr>
            <a:r>
              <a:rPr lang="de-DE" dirty="0" smtClean="0">
                <a:cs typeface="Arial" pitchFamily="34" charset="0"/>
              </a:rPr>
              <a:t>Tschechoslowakei   </a:t>
            </a:r>
            <a:r>
              <a:rPr lang="de-DE" i="1" dirty="0" err="1" smtClean="0">
                <a:cs typeface="Arial" pitchFamily="34" charset="0"/>
              </a:rPr>
              <a:t>vorg</a:t>
            </a:r>
            <a:r>
              <a:rPr lang="de-DE" dirty="0" smtClean="0">
                <a:cs typeface="Arial" pitchFamily="34" charset="0"/>
              </a:rPr>
              <a:t>		</a:t>
            </a:r>
            <a:r>
              <a:rPr lang="de-DE" dirty="0" err="1" smtClean="0">
                <a:cs typeface="Arial" pitchFamily="34" charset="0"/>
              </a:rPr>
              <a:t>Tschechoslowkei</a:t>
            </a:r>
            <a:r>
              <a:rPr lang="de-DE" dirty="0" smtClean="0">
                <a:cs typeface="Arial" pitchFamily="34" charset="0"/>
              </a:rPr>
              <a:t>   </a:t>
            </a:r>
            <a:r>
              <a:rPr lang="de-DE" i="1" dirty="0" err="1" smtClean="0">
                <a:cs typeface="Arial" pitchFamily="34" charset="0"/>
              </a:rPr>
              <a:t>vorg</a:t>
            </a:r>
            <a:r>
              <a:rPr lang="de-DE" dirty="0" smtClean="0">
                <a:cs typeface="Arial" pitchFamily="34" charset="0"/>
              </a:rPr>
              <a:t>	</a:t>
            </a:r>
          </a:p>
          <a:p>
            <a:pPr fontAlgn="auto">
              <a:lnSpc>
                <a:spcPct val="110000"/>
              </a:lnSpc>
              <a:spcBef>
                <a:spcPts val="0"/>
              </a:spcBef>
              <a:spcAft>
                <a:spcPts val="0"/>
              </a:spcAft>
              <a:buFont typeface="Symbol" panose="05050102010706020507" pitchFamily="18" charset="2"/>
              <a:buChar char="-"/>
              <a:defRPr/>
            </a:pPr>
            <a:endParaRPr lang="de-DE" dirty="0">
              <a:cs typeface="Arial" pitchFamily="34" charset="0"/>
            </a:endParaRPr>
          </a:p>
          <a:p>
            <a:pPr lvl="2" fontAlgn="auto">
              <a:lnSpc>
                <a:spcPct val="110000"/>
              </a:lnSpc>
              <a:spcBef>
                <a:spcPts val="0"/>
              </a:spcBef>
              <a:spcAft>
                <a:spcPts val="0"/>
              </a:spcAft>
              <a:buFont typeface="Symbol" panose="05050102010706020507" pitchFamily="18" charset="2"/>
              <a:buChar char="-"/>
              <a:defRPr/>
            </a:pPr>
            <a:endParaRPr lang="de-DE" b="1" dirty="0" smtClean="0">
              <a:cs typeface="Arial" pitchFamily="34" charset="0"/>
            </a:endParaRPr>
          </a:p>
          <a:p>
            <a:pPr lvl="2" fontAlgn="auto">
              <a:lnSpc>
                <a:spcPct val="110000"/>
              </a:lnSpc>
              <a:spcBef>
                <a:spcPts val="0"/>
              </a:spcBef>
              <a:spcAft>
                <a:spcPts val="0"/>
              </a:spcAft>
              <a:buFont typeface="Symbol" panose="05050102010706020507" pitchFamily="18" charset="2"/>
              <a:buChar char="-"/>
              <a:defRPr/>
            </a:pPr>
            <a:endParaRPr lang="de-DE" b="1" dirty="0" smtClean="0">
              <a:cs typeface="Arial" pitchFamily="34" charset="0"/>
            </a:endParaRPr>
          </a:p>
          <a:p>
            <a:pPr>
              <a:buFont typeface="Arial" panose="020B0604020202020204" pitchFamily="34" charset="0"/>
              <a:buChar char="•"/>
            </a:pPr>
            <a:endParaRPr lang="de-DE" dirty="0" smtClean="0">
              <a:cs typeface="Arial" pitchFamily="34" charset="0"/>
              <a:hlinkClick r:id="rId2"/>
            </a:endParaRPr>
          </a:p>
        </p:txBody>
      </p:sp>
    </p:spTree>
    <p:extLst>
      <p:ext uri="{BB962C8B-B14F-4D97-AF65-F5344CB8AC3E}">
        <p14:creationId xmlns:p14="http://schemas.microsoft.com/office/powerpoint/2010/main" val="3364872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Namen </a:t>
            </a:r>
            <a:r>
              <a:rPr lang="de-AT" dirty="0" smtClean="0"/>
              <a:t>für Gebietskörperschaften</a:t>
            </a:r>
            <a:endParaRPr lang="de-AT" dirty="0"/>
          </a:p>
        </p:txBody>
      </p:sp>
      <p:sp>
        <p:nvSpPr>
          <p:cNvPr id="3" name="Inhaltsplatzhalter 2"/>
          <p:cNvSpPr>
            <a:spLocks noGrp="1"/>
          </p:cNvSpPr>
          <p:nvPr>
            <p:ph idx="1"/>
          </p:nvPr>
        </p:nvSpPr>
        <p:spPr>
          <a:xfrm>
            <a:off x="539552" y="1844824"/>
            <a:ext cx="8496944" cy="4248472"/>
          </a:xfrm>
        </p:spPr>
        <p:txBody>
          <a:bodyPr/>
          <a:lstStyle/>
          <a:p>
            <a:pPr marL="0" indent="0">
              <a:buNone/>
            </a:pPr>
            <a:r>
              <a:rPr lang="de-AT" dirty="0" smtClean="0"/>
              <a:t>Vgl. RDA </a:t>
            </a:r>
            <a:r>
              <a:rPr lang="de-AT" dirty="0" smtClean="0">
                <a:hlinkClick r:id="rId3"/>
              </a:rPr>
              <a:t>16.2.2.8</a:t>
            </a:r>
            <a:endParaRPr lang="de-AT" dirty="0" smtClean="0"/>
          </a:p>
          <a:p>
            <a:r>
              <a:rPr lang="de-AT" dirty="0" smtClean="0"/>
              <a:t>Für </a:t>
            </a:r>
            <a:r>
              <a:rPr lang="de-AT" b="1" dirty="0"/>
              <a:t>deutschsprachige Verwaltungseinheiten </a:t>
            </a:r>
            <a:r>
              <a:rPr lang="de-AT" dirty="0"/>
              <a:t>gilt die eigene Homepage als Nachweis für die Ermittlung des bevorzugten Namens. </a:t>
            </a:r>
            <a:r>
              <a:rPr lang="de-AT" dirty="0" smtClean="0"/>
              <a:t>– </a:t>
            </a:r>
            <a:r>
              <a:rPr lang="de-AT" dirty="0" smtClean="0">
                <a:solidFill>
                  <a:srgbClr val="FF0000"/>
                </a:solidFill>
              </a:rPr>
              <a:t>vgl. AWR zu RDA 16.2.2.8  </a:t>
            </a:r>
            <a:r>
              <a:rPr lang="de-AT" dirty="0" smtClean="0"/>
              <a:t>s.</a:t>
            </a:r>
            <a:r>
              <a:rPr lang="de-AT" dirty="0" smtClean="0">
                <a:solidFill>
                  <a:srgbClr val="FF0000"/>
                </a:solidFill>
              </a:rPr>
              <a:t> </a:t>
            </a:r>
            <a:r>
              <a:rPr lang="de-DE" dirty="0">
                <a:hlinkClick r:id="rId4"/>
              </a:rPr>
              <a:t>EH-G-03</a:t>
            </a:r>
            <a:endParaRPr lang="de-AT" dirty="0">
              <a:solidFill>
                <a:srgbClr val="FF0000"/>
              </a:solidFill>
            </a:endParaRPr>
          </a:p>
          <a:p>
            <a:r>
              <a:rPr lang="de-AT" dirty="0" smtClean="0"/>
              <a:t>Bei </a:t>
            </a:r>
            <a:r>
              <a:rPr lang="de-AT" b="1" dirty="0"/>
              <a:t>fremdsprachigen Verwaltungseinheiten </a:t>
            </a:r>
            <a:r>
              <a:rPr lang="de-AT" dirty="0" smtClean="0"/>
              <a:t>setzt sich der bevorzugte Name aus dem </a:t>
            </a:r>
            <a:r>
              <a:rPr lang="de-AT" b="1" dirty="0" smtClean="0"/>
              <a:t>Gattungsbegriff der Verwaltungseinheit und dem </a:t>
            </a:r>
            <a:r>
              <a:rPr lang="de-AT" b="1" dirty="0" err="1" smtClean="0"/>
              <a:t>Geografikum</a:t>
            </a:r>
            <a:r>
              <a:rPr lang="de-AT" b="1" dirty="0" smtClean="0"/>
              <a:t> zusammen</a:t>
            </a:r>
            <a:r>
              <a:rPr lang="de-AT" dirty="0" smtClean="0"/>
              <a:t>. </a:t>
            </a:r>
            <a:r>
              <a:rPr lang="de-AT" dirty="0"/>
              <a:t>– </a:t>
            </a:r>
            <a:r>
              <a:rPr lang="de-AT" dirty="0">
                <a:solidFill>
                  <a:srgbClr val="FF0000"/>
                </a:solidFill>
              </a:rPr>
              <a:t>vgl. AWR zu RDA </a:t>
            </a:r>
            <a:r>
              <a:rPr lang="de-AT" dirty="0" smtClean="0">
                <a:solidFill>
                  <a:srgbClr val="FF0000"/>
                </a:solidFill>
              </a:rPr>
              <a:t>16.2.2.8  </a:t>
            </a:r>
            <a:r>
              <a:rPr lang="de-AT" dirty="0" smtClean="0"/>
              <a:t>s.</a:t>
            </a:r>
            <a:r>
              <a:rPr lang="de-AT" dirty="0" smtClean="0">
                <a:solidFill>
                  <a:srgbClr val="FF0000"/>
                </a:solidFill>
              </a:rPr>
              <a:t> </a:t>
            </a:r>
            <a:r>
              <a:rPr lang="de-DE" dirty="0">
                <a:hlinkClick r:id="rId4"/>
              </a:rPr>
              <a:t>EH-G-03</a:t>
            </a:r>
            <a:endParaRPr lang="de-AT" dirty="0">
              <a:solidFill>
                <a:srgbClr val="FF0000"/>
              </a:solidFill>
            </a:endParaRPr>
          </a:p>
          <a:p>
            <a:r>
              <a:rPr lang="de-AT" dirty="0" smtClean="0"/>
              <a:t>Bei letzteren wird immer zuerst das zugrundeliegende </a:t>
            </a:r>
            <a:r>
              <a:rPr lang="de-AT" dirty="0" err="1" smtClean="0"/>
              <a:t>Geografikum</a:t>
            </a:r>
            <a:r>
              <a:rPr lang="de-AT" dirty="0" smtClean="0"/>
              <a:t> ermittelt. Der Gattungsbegriff der Verwaltungs- </a:t>
            </a:r>
            <a:r>
              <a:rPr lang="de-AT" dirty="0" err="1" smtClean="0"/>
              <a:t>einheit</a:t>
            </a:r>
            <a:r>
              <a:rPr lang="de-AT" dirty="0" smtClean="0"/>
              <a:t> wird der </a:t>
            </a:r>
            <a:r>
              <a:rPr lang="de-AT" dirty="0">
                <a:hlinkClick r:id="rId5"/>
              </a:rPr>
              <a:t>Liste der Gattungsbegriffe </a:t>
            </a:r>
            <a:r>
              <a:rPr lang="de-AT" dirty="0" smtClean="0"/>
              <a:t>der GND entnommen</a:t>
            </a:r>
            <a:r>
              <a:rPr lang="de-AT" dirty="0"/>
              <a:t>: </a:t>
            </a:r>
            <a:r>
              <a:rPr lang="de-AT" dirty="0">
                <a:hlinkClick r:id="rId6"/>
              </a:rPr>
              <a:t>Informationsseite zur GND</a:t>
            </a:r>
            <a:endParaRPr lang="de-AT" i="1" dirty="0"/>
          </a:p>
        </p:txBody>
      </p:sp>
    </p:spTree>
    <p:extLst>
      <p:ext uri="{BB962C8B-B14F-4D97-AF65-F5344CB8AC3E}">
        <p14:creationId xmlns:p14="http://schemas.microsoft.com/office/powerpoint/2010/main" val="78053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Inhaltsplatzhalter 2"/>
          <p:cNvSpPr>
            <a:spLocks noGrp="1"/>
          </p:cNvSpPr>
          <p:nvPr>
            <p:ph idx="1"/>
          </p:nvPr>
        </p:nvSpPr>
        <p:spPr>
          <a:xfrm>
            <a:off x="756008" y="2132856"/>
            <a:ext cx="8208480" cy="3983782"/>
          </a:xfrm>
        </p:spPr>
        <p:txBody>
          <a:bodyPr/>
          <a:lstStyle/>
          <a:p>
            <a:pPr marL="0" indent="0">
              <a:buNone/>
            </a:pPr>
            <a:r>
              <a:rPr lang="de-DE" b="1" dirty="0" smtClean="0">
                <a:cs typeface="Arial" pitchFamily="34" charset="0"/>
              </a:rPr>
              <a:t>Namen für Gebietskörperschaften</a:t>
            </a:r>
            <a:r>
              <a:rPr lang="de-DE" b="1" dirty="0">
                <a:cs typeface="Arial" pitchFamily="34" charset="0"/>
              </a:rPr>
              <a:t> </a:t>
            </a:r>
            <a:r>
              <a:rPr lang="de-DE" dirty="0" smtClean="0">
                <a:cs typeface="Arial" pitchFamily="34" charset="0"/>
              </a:rPr>
              <a:t>(vgl</a:t>
            </a:r>
            <a:r>
              <a:rPr lang="de-DE" dirty="0">
                <a:cs typeface="Arial" pitchFamily="34" charset="0"/>
              </a:rPr>
              <a:t>. RDA </a:t>
            </a:r>
            <a:r>
              <a:rPr lang="de-DE" dirty="0" smtClean="0">
                <a:cs typeface="Arial" pitchFamily="34" charset="0"/>
                <a:hlinkClick r:id="rId3"/>
              </a:rPr>
              <a:t>16.2.2.8</a:t>
            </a:r>
            <a:r>
              <a:rPr lang="de-DE" dirty="0" smtClean="0">
                <a:cs typeface="Arial" pitchFamily="34" charset="0"/>
              </a:rPr>
              <a:t>)</a:t>
            </a:r>
            <a:r>
              <a:rPr lang="de-DE" dirty="0" smtClean="0">
                <a:cs typeface="Arial" pitchFamily="34" charset="0"/>
                <a:hlinkClick r:id="rId3"/>
              </a:rPr>
              <a:t> </a:t>
            </a:r>
          </a:p>
          <a:p>
            <a:pPr marL="0" indent="0">
              <a:buNone/>
            </a:pPr>
            <a:endParaRPr lang="de-DE" b="1" dirty="0" smtClean="0">
              <a:cs typeface="Arial" pitchFamily="34" charset="0"/>
            </a:endParaRPr>
          </a:p>
          <a:p>
            <a:pPr marL="0" indent="0">
              <a:buNone/>
            </a:pPr>
            <a:r>
              <a:rPr lang="de-DE" b="1" dirty="0" smtClean="0">
                <a:cs typeface="Arial" pitchFamily="34" charset="0"/>
              </a:rPr>
              <a:t>Landkreis Starnberg</a:t>
            </a:r>
          </a:p>
          <a:p>
            <a:pPr marL="0" indent="0">
              <a:buNone/>
            </a:pPr>
            <a:r>
              <a:rPr lang="de-DE" b="1" dirty="0" smtClean="0">
                <a:cs typeface="Arial" pitchFamily="34" charset="0"/>
              </a:rPr>
              <a:t>Provinz Mailand</a:t>
            </a:r>
          </a:p>
          <a:p>
            <a:pPr marL="0" indent="0">
              <a:buNone/>
            </a:pPr>
            <a:r>
              <a:rPr lang="de-DE" b="1" dirty="0" smtClean="0">
                <a:cs typeface="Arial" pitchFamily="34" charset="0"/>
              </a:rPr>
              <a:t>Rayon Perm</a:t>
            </a:r>
          </a:p>
          <a:p>
            <a:pPr marL="0" indent="0">
              <a:buNone/>
            </a:pPr>
            <a:r>
              <a:rPr lang="de-DE" b="1" dirty="0" smtClean="0">
                <a:cs typeface="Arial" pitchFamily="34" charset="0"/>
              </a:rPr>
              <a:t>Oblast Königsberg</a:t>
            </a:r>
          </a:p>
        </p:txBody>
      </p:sp>
    </p:spTree>
    <p:extLst>
      <p:ext uri="{BB962C8B-B14F-4D97-AF65-F5344CB8AC3E}">
        <p14:creationId xmlns:p14="http://schemas.microsoft.com/office/powerpoint/2010/main" val="395485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34318" y="548680"/>
            <a:ext cx="2362457" cy="432049"/>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smtClean="0">
                <a:ln>
                  <a:noFill/>
                </a:ln>
                <a:solidFill>
                  <a:prstClr val="black"/>
                </a:solidFill>
                <a:effectLst/>
                <a:uLnTx/>
                <a:uFillTx/>
                <a:latin typeface="+mj-lt"/>
                <a:ea typeface="Verdana" panose="020B0604030504040204" pitchFamily="34" charset="0"/>
                <a:cs typeface="Verdana" panose="020B0604030504040204" pitchFamily="34" charset="0"/>
              </a:rPr>
              <a:t>Modul GND</a:t>
            </a:r>
          </a:p>
        </p:txBody>
      </p:sp>
      <p:sp>
        <p:nvSpPr>
          <p:cNvPr id="9" name="Titel 1"/>
          <p:cNvSpPr txBox="1">
            <a:spLocks/>
          </p:cNvSpPr>
          <p:nvPr/>
        </p:nvSpPr>
        <p:spPr bwMode="auto">
          <a:xfrm>
            <a:off x="427940" y="2996952"/>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a:lstStyle>
          <a:p>
            <a:pPr algn="ctr"/>
            <a:r>
              <a:rPr lang="de-DE" sz="3200" b="0" kern="0" dirty="0" err="1" smtClean="0"/>
              <a:t>Geografika</a:t>
            </a:r>
            <a:endParaRPr lang="de-DE" sz="3200" b="0" kern="0" dirty="0" smtClean="0"/>
          </a:p>
          <a:p>
            <a:pPr algn="ctr"/>
            <a:endParaRPr lang="de-DE" sz="3200" b="0" kern="0" dirty="0" smtClean="0"/>
          </a:p>
          <a:p>
            <a:pPr algn="ctr"/>
            <a:r>
              <a:rPr lang="de-DE" sz="3200" b="0" kern="0" dirty="0" smtClean="0"/>
              <a:t>(Orte)</a:t>
            </a:r>
            <a:endParaRPr lang="de-DE" sz="3200" b="0" kern="0" dirty="0"/>
          </a:p>
        </p:txBody>
      </p:sp>
    </p:spTree>
    <p:extLst>
      <p:ext uri="{BB962C8B-B14F-4D97-AF65-F5344CB8AC3E}">
        <p14:creationId xmlns:p14="http://schemas.microsoft.com/office/powerpoint/2010/main" val="1805223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52736"/>
            <a:ext cx="8208480" cy="777875"/>
          </a:xfrm>
        </p:spPr>
        <p:txBody>
          <a:bodyPr/>
          <a:lstStyle/>
          <a:p>
            <a:r>
              <a:rPr lang="de-AT" dirty="0" err="1" smtClean="0"/>
              <a:t>Geografika</a:t>
            </a:r>
            <a:r>
              <a:rPr lang="de-AT" dirty="0" smtClean="0"/>
              <a:t> mit demselben Namen</a:t>
            </a:r>
            <a:br>
              <a:rPr lang="de-AT" dirty="0" smtClean="0"/>
            </a:br>
            <a:endParaRPr lang="de-AT" dirty="0"/>
          </a:p>
        </p:txBody>
      </p:sp>
      <p:sp>
        <p:nvSpPr>
          <p:cNvPr id="3" name="Inhaltsplatzhalter 2"/>
          <p:cNvSpPr>
            <a:spLocks noGrp="1"/>
          </p:cNvSpPr>
          <p:nvPr>
            <p:ph idx="1"/>
          </p:nvPr>
        </p:nvSpPr>
        <p:spPr>
          <a:xfrm>
            <a:off x="611560" y="1700808"/>
            <a:ext cx="8208480" cy="4392488"/>
          </a:xfrm>
        </p:spPr>
        <p:txBody>
          <a:bodyPr/>
          <a:lstStyle/>
          <a:p>
            <a:pPr marL="0" indent="0">
              <a:buNone/>
            </a:pPr>
            <a:r>
              <a:rPr lang="de-AT" dirty="0" smtClean="0">
                <a:solidFill>
                  <a:srgbClr val="FF0000"/>
                </a:solidFill>
              </a:rPr>
              <a:t>Vgl. RDA 16.2.2.13 </a:t>
            </a:r>
            <a:r>
              <a:rPr lang="de-AT" b="1" dirty="0" smtClean="0">
                <a:solidFill>
                  <a:srgbClr val="FF0000"/>
                </a:solidFill>
              </a:rPr>
              <a:t>(keine Verlinkung mehr, da ab hier dt. und engl. Zählung im Toolkit voneinander abweichen) </a:t>
            </a:r>
            <a:r>
              <a:rPr lang="de-AT" dirty="0" smtClean="0">
                <a:solidFill>
                  <a:srgbClr val="FF0000"/>
                </a:solidFill>
              </a:rPr>
              <a:t>und ERL zu </a:t>
            </a:r>
            <a:r>
              <a:rPr lang="de-AT" dirty="0">
                <a:solidFill>
                  <a:srgbClr val="FF0000"/>
                </a:solidFill>
              </a:rPr>
              <a:t>RDA </a:t>
            </a:r>
            <a:r>
              <a:rPr lang="de-AT" dirty="0" smtClean="0">
                <a:solidFill>
                  <a:srgbClr val="FF0000"/>
                </a:solidFill>
              </a:rPr>
              <a:t>16.2.2.13  </a:t>
            </a:r>
            <a:r>
              <a:rPr lang="de-AT" dirty="0" smtClean="0"/>
              <a:t>s. </a:t>
            </a:r>
            <a:r>
              <a:rPr lang="de-DE" dirty="0">
                <a:hlinkClick r:id="rId3"/>
              </a:rPr>
              <a:t>EH-G-02</a:t>
            </a:r>
            <a:endParaRPr lang="de-AT" dirty="0">
              <a:solidFill>
                <a:srgbClr val="FF0000"/>
              </a:solidFill>
            </a:endParaRPr>
          </a:p>
          <a:p>
            <a:r>
              <a:rPr lang="de-AT" b="1" dirty="0" smtClean="0"/>
              <a:t>Gleichnamige </a:t>
            </a:r>
            <a:r>
              <a:rPr lang="de-AT" b="1" dirty="0"/>
              <a:t>geografische Namen </a:t>
            </a:r>
            <a:r>
              <a:rPr lang="de-AT" dirty="0" smtClean="0"/>
              <a:t>werden, soweit beide in der GND vorhanden sind, durch </a:t>
            </a:r>
            <a:r>
              <a:rPr lang="de-AT" b="1" dirty="0"/>
              <a:t>identifizierende Zusätze </a:t>
            </a:r>
            <a:r>
              <a:rPr lang="de-AT" dirty="0" smtClean="0"/>
              <a:t>unterschieden (evtl. nur beim unbekannteren/“kleineren“ </a:t>
            </a:r>
            <a:r>
              <a:rPr lang="de-AT" dirty="0" err="1" smtClean="0"/>
              <a:t>Geografikum</a:t>
            </a:r>
            <a:r>
              <a:rPr lang="de-AT" dirty="0" smtClean="0"/>
              <a:t>).</a:t>
            </a:r>
          </a:p>
          <a:p>
            <a:r>
              <a:rPr lang="de-AT" dirty="0" smtClean="0"/>
              <a:t>Die als identifizierender Zusatz verwendete Bezeichnung  muss als </a:t>
            </a:r>
            <a:r>
              <a:rPr lang="de-AT" b="1" dirty="0" smtClean="0"/>
              <a:t>Entität in der GND </a:t>
            </a:r>
            <a:r>
              <a:rPr lang="de-AT" dirty="0" smtClean="0"/>
              <a:t>vorhanden sein. </a:t>
            </a:r>
          </a:p>
          <a:p>
            <a:r>
              <a:rPr lang="de-AT" dirty="0" smtClean="0"/>
              <a:t>Bevorzugt zu verwenden sind </a:t>
            </a:r>
            <a:r>
              <a:rPr lang="de-AT" b="1" dirty="0" smtClean="0"/>
              <a:t>Flüsse/Berge/Orte</a:t>
            </a:r>
            <a:r>
              <a:rPr lang="de-AT" dirty="0" smtClean="0"/>
              <a:t>, die für das </a:t>
            </a:r>
            <a:r>
              <a:rPr lang="de-AT" dirty="0" err="1" smtClean="0"/>
              <a:t>Geografikum</a:t>
            </a:r>
            <a:r>
              <a:rPr lang="de-AT" dirty="0" smtClean="0"/>
              <a:t> charakteristisch sind.</a:t>
            </a:r>
          </a:p>
          <a:p>
            <a:pPr marL="0" indent="0">
              <a:buNone/>
            </a:pPr>
            <a:r>
              <a:rPr lang="de-DE" b="1" dirty="0"/>
              <a:t>	</a:t>
            </a:r>
            <a:endParaRPr lang="de-AT" dirty="0" smtClean="0"/>
          </a:p>
        </p:txBody>
      </p:sp>
    </p:spTree>
    <p:extLst>
      <p:ext uri="{BB962C8B-B14F-4D97-AF65-F5344CB8AC3E}">
        <p14:creationId xmlns:p14="http://schemas.microsoft.com/office/powerpoint/2010/main" val="1782399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52736"/>
            <a:ext cx="8208480" cy="777875"/>
          </a:xfrm>
        </p:spPr>
        <p:txBody>
          <a:bodyPr/>
          <a:lstStyle/>
          <a:p>
            <a:r>
              <a:rPr lang="de-AT" dirty="0" err="1" smtClean="0"/>
              <a:t>Geografika</a:t>
            </a:r>
            <a:r>
              <a:rPr lang="de-AT" dirty="0" smtClean="0"/>
              <a:t> mit demselben Namen</a:t>
            </a:r>
            <a:br>
              <a:rPr lang="de-AT" dirty="0" smtClean="0"/>
            </a:br>
            <a:endParaRPr lang="de-AT" dirty="0"/>
          </a:p>
        </p:txBody>
      </p:sp>
      <p:sp>
        <p:nvSpPr>
          <p:cNvPr id="3" name="Inhaltsplatzhalter 2"/>
          <p:cNvSpPr>
            <a:spLocks noGrp="1"/>
          </p:cNvSpPr>
          <p:nvPr>
            <p:ph idx="1"/>
          </p:nvPr>
        </p:nvSpPr>
        <p:spPr>
          <a:xfrm>
            <a:off x="611560" y="1700808"/>
            <a:ext cx="8208480" cy="4392488"/>
          </a:xfrm>
        </p:spPr>
        <p:txBody>
          <a:bodyPr/>
          <a:lstStyle/>
          <a:p>
            <a:pPr marL="0" indent="0">
              <a:buNone/>
            </a:pPr>
            <a:r>
              <a:rPr lang="de-AT" dirty="0" smtClean="0">
                <a:solidFill>
                  <a:srgbClr val="FF0000"/>
                </a:solidFill>
              </a:rPr>
              <a:t>Vgl. RDA 16.2.2.13 und ERL zu </a:t>
            </a:r>
            <a:r>
              <a:rPr lang="de-AT" dirty="0">
                <a:solidFill>
                  <a:srgbClr val="FF0000"/>
                </a:solidFill>
              </a:rPr>
              <a:t>RDA </a:t>
            </a:r>
            <a:r>
              <a:rPr lang="de-AT" dirty="0" smtClean="0">
                <a:solidFill>
                  <a:srgbClr val="FF0000"/>
                </a:solidFill>
              </a:rPr>
              <a:t>16.2.2.13  </a:t>
            </a:r>
            <a:r>
              <a:rPr lang="de-AT" dirty="0" smtClean="0"/>
              <a:t>s. </a:t>
            </a:r>
            <a:r>
              <a:rPr lang="de-DE" dirty="0" smtClean="0">
                <a:hlinkClick r:id="rId3"/>
              </a:rPr>
              <a:t>EH-G-02</a:t>
            </a:r>
            <a:endParaRPr lang="de-DE" dirty="0" smtClean="0">
              <a:hlinkClick r:id="rId4"/>
            </a:endParaRPr>
          </a:p>
          <a:p>
            <a:r>
              <a:rPr lang="de-AT" dirty="0"/>
              <a:t>Falls nicht möglich oder unüblich: die </a:t>
            </a:r>
            <a:r>
              <a:rPr lang="de-AT" b="1" dirty="0"/>
              <a:t>nächstübergeordnete</a:t>
            </a:r>
            <a:r>
              <a:rPr lang="de-AT" dirty="0"/>
              <a:t> geografische Einheit</a:t>
            </a:r>
            <a:r>
              <a:rPr lang="de-AT" dirty="0" smtClean="0"/>
              <a:t>.</a:t>
            </a:r>
          </a:p>
          <a:p>
            <a:pPr marL="0" indent="0">
              <a:buNone/>
            </a:pPr>
            <a:r>
              <a:rPr lang="de-AT" sz="2400" b="1" dirty="0" smtClean="0"/>
              <a:t>	</a:t>
            </a:r>
            <a:r>
              <a:rPr lang="de-AT" b="1" dirty="0" smtClean="0"/>
              <a:t>Erbach </a:t>
            </a:r>
            <a:r>
              <a:rPr lang="de-AT" b="1" dirty="0"/>
              <a:t>(Odenwaldkreis</a:t>
            </a:r>
            <a:r>
              <a:rPr lang="de-AT" b="1" dirty="0" smtClean="0"/>
              <a:t>)</a:t>
            </a:r>
          </a:p>
          <a:p>
            <a:pPr marL="0" indent="0">
              <a:buNone/>
            </a:pPr>
            <a:r>
              <a:rPr lang="de-DE" dirty="0" smtClean="0">
                <a:cs typeface="Arial" pitchFamily="34" charset="0"/>
              </a:rPr>
              <a:t>	</a:t>
            </a:r>
            <a:r>
              <a:rPr lang="de-DE" dirty="0" err="1" smtClean="0">
                <a:cs typeface="Arial" pitchFamily="34" charset="0"/>
              </a:rPr>
              <a:t>Aleph</a:t>
            </a:r>
            <a:r>
              <a:rPr lang="de-DE" dirty="0" smtClean="0">
                <a:cs typeface="Arial" pitchFamily="34" charset="0"/>
              </a:rPr>
              <a:t>: </a:t>
            </a:r>
            <a:r>
              <a:rPr lang="de-DE" b="1" dirty="0" smtClean="0"/>
              <a:t>151 </a:t>
            </a:r>
            <a:r>
              <a:rPr lang="de-DE" b="1" dirty="0"/>
              <a:t>$g Erbach $h Odenwaldkreis</a:t>
            </a:r>
            <a:endParaRPr lang="de-AT" b="1" dirty="0" smtClean="0"/>
          </a:p>
          <a:p>
            <a:r>
              <a:rPr lang="de-AT" dirty="0" smtClean="0"/>
              <a:t>Ist die Angabe mehrerer identifizierender Zusätze notwendig, so werden sie, durch Doppelpunkt abgetrennt, ergänzt; ist ein geografischer Name dabei, steht er stets an erster Stelle.</a:t>
            </a:r>
          </a:p>
          <a:p>
            <a:pPr marL="0" indent="0">
              <a:buNone/>
            </a:pPr>
            <a:r>
              <a:rPr lang="de-AT" dirty="0"/>
              <a:t>	</a:t>
            </a:r>
            <a:r>
              <a:rPr lang="de-AT" b="1" dirty="0" smtClean="0"/>
              <a:t>Seebach</a:t>
            </a:r>
            <a:r>
              <a:rPr lang="de-AT" dirty="0" smtClean="0"/>
              <a:t> </a:t>
            </a:r>
            <a:r>
              <a:rPr lang="de-AT" b="1" smtClean="0"/>
              <a:t>(Franken : Fluss</a:t>
            </a:r>
            <a:r>
              <a:rPr lang="de-AT" b="1" dirty="0" smtClean="0"/>
              <a:t>) </a:t>
            </a:r>
          </a:p>
          <a:p>
            <a:pPr marL="0" indent="0">
              <a:buNone/>
            </a:pPr>
            <a:r>
              <a:rPr lang="de-DE" b="1" dirty="0" smtClean="0"/>
              <a:t>	</a:t>
            </a:r>
            <a:r>
              <a:rPr lang="de-DE" dirty="0" err="1" smtClean="0"/>
              <a:t>Aleph</a:t>
            </a:r>
            <a:r>
              <a:rPr lang="de-DE" dirty="0" smtClean="0"/>
              <a:t>:</a:t>
            </a:r>
            <a:r>
              <a:rPr lang="de-DE" b="1" dirty="0" smtClean="0"/>
              <a:t> 151 </a:t>
            </a:r>
            <a:r>
              <a:rPr lang="de-DE" b="1" dirty="0"/>
              <a:t>$g </a:t>
            </a:r>
            <a:r>
              <a:rPr lang="de-DE" b="1" dirty="0" smtClean="0"/>
              <a:t>Seebach $</a:t>
            </a:r>
            <a:r>
              <a:rPr lang="de-DE" b="1" dirty="0"/>
              <a:t>h </a:t>
            </a:r>
            <a:r>
              <a:rPr lang="de-DE" b="1" dirty="0" smtClean="0"/>
              <a:t>Franken </a:t>
            </a:r>
            <a:r>
              <a:rPr lang="de-DE" b="1" dirty="0"/>
              <a:t>: </a:t>
            </a:r>
            <a:r>
              <a:rPr lang="de-DE" b="1" dirty="0" smtClean="0"/>
              <a:t>Fluss</a:t>
            </a:r>
            <a:endParaRPr lang="de-AT" b="1" dirty="0"/>
          </a:p>
          <a:p>
            <a:pPr marL="0" indent="0">
              <a:buNone/>
            </a:pPr>
            <a:r>
              <a:rPr lang="de-DE" b="1" dirty="0" smtClean="0"/>
              <a:t>	</a:t>
            </a:r>
            <a:endParaRPr lang="de-AT" dirty="0" smtClean="0"/>
          </a:p>
        </p:txBody>
      </p:sp>
    </p:spTree>
    <p:extLst>
      <p:ext uri="{BB962C8B-B14F-4D97-AF65-F5344CB8AC3E}">
        <p14:creationId xmlns:p14="http://schemas.microsoft.com/office/powerpoint/2010/main" val="194854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52736"/>
            <a:ext cx="8208480" cy="777875"/>
          </a:xfrm>
        </p:spPr>
        <p:txBody>
          <a:bodyPr/>
          <a:lstStyle/>
          <a:p>
            <a:r>
              <a:rPr lang="de-AT" dirty="0" err="1" smtClean="0"/>
              <a:t>Geografika</a:t>
            </a:r>
            <a:r>
              <a:rPr lang="de-AT" dirty="0" smtClean="0"/>
              <a:t> mit demselben Namen</a:t>
            </a:r>
            <a:r>
              <a:rPr lang="de-AT" sz="2000" dirty="0">
                <a:solidFill>
                  <a:srgbClr val="000000"/>
                </a:solidFill>
              </a:rPr>
              <a:t> </a:t>
            </a:r>
            <a:r>
              <a:rPr lang="de-AT" sz="2000" dirty="0" smtClean="0">
                <a:solidFill>
                  <a:srgbClr val="000000"/>
                </a:solidFill>
              </a:rPr>
              <a:t/>
            </a:r>
            <a:br>
              <a:rPr lang="de-AT" sz="2000" dirty="0" smtClean="0">
                <a:solidFill>
                  <a:srgbClr val="000000"/>
                </a:solidFill>
              </a:rPr>
            </a:br>
            <a:endParaRPr lang="de-AT" dirty="0"/>
          </a:p>
        </p:txBody>
      </p:sp>
      <p:sp>
        <p:nvSpPr>
          <p:cNvPr id="3" name="Inhaltsplatzhalter 2"/>
          <p:cNvSpPr>
            <a:spLocks noGrp="1"/>
          </p:cNvSpPr>
          <p:nvPr>
            <p:ph idx="1"/>
          </p:nvPr>
        </p:nvSpPr>
        <p:spPr>
          <a:xfrm>
            <a:off x="684000" y="1844824"/>
            <a:ext cx="8208480" cy="4271814"/>
          </a:xfrm>
        </p:spPr>
        <p:txBody>
          <a:bodyPr/>
          <a:lstStyle/>
          <a:p>
            <a:pPr marL="0" indent="0">
              <a:buNone/>
            </a:pPr>
            <a:r>
              <a:rPr lang="de-AT" b="1" dirty="0" smtClean="0"/>
              <a:t>Spezialfälle</a:t>
            </a:r>
            <a:r>
              <a:rPr lang="de-AT" b="1" dirty="0"/>
              <a:t> </a:t>
            </a:r>
            <a:r>
              <a:rPr lang="de-AT" b="1" dirty="0" smtClean="0"/>
              <a:t>– Homonyme </a:t>
            </a:r>
          </a:p>
          <a:p>
            <a:pPr marL="0" indent="0">
              <a:buNone/>
            </a:pPr>
            <a:r>
              <a:rPr lang="de-AT" dirty="0">
                <a:solidFill>
                  <a:srgbClr val="FF0000"/>
                </a:solidFill>
              </a:rPr>
              <a:t>Vgl. RDA 16.2.2.13 und ERL zu RDA </a:t>
            </a:r>
            <a:r>
              <a:rPr lang="de-AT" dirty="0" smtClean="0">
                <a:solidFill>
                  <a:srgbClr val="FF0000"/>
                </a:solidFill>
              </a:rPr>
              <a:t>16.2.2.13  </a:t>
            </a:r>
            <a:r>
              <a:rPr lang="de-AT" dirty="0" smtClean="0"/>
              <a:t>s.</a:t>
            </a:r>
            <a:r>
              <a:rPr lang="de-AT" dirty="0" smtClean="0">
                <a:solidFill>
                  <a:srgbClr val="FF0000"/>
                </a:solidFill>
              </a:rPr>
              <a:t> </a:t>
            </a:r>
            <a:r>
              <a:rPr lang="de-DE" dirty="0">
                <a:solidFill>
                  <a:srgbClr val="000000"/>
                </a:solidFill>
                <a:hlinkClick r:id="rId3"/>
              </a:rPr>
              <a:t>EH-G-02</a:t>
            </a:r>
            <a:endParaRPr lang="de-AT" dirty="0">
              <a:solidFill>
                <a:srgbClr val="FF0000"/>
              </a:solidFill>
            </a:endParaRPr>
          </a:p>
          <a:p>
            <a:pPr>
              <a:lnSpc>
                <a:spcPct val="100000"/>
              </a:lnSpc>
            </a:pPr>
            <a:r>
              <a:rPr lang="de-AT" dirty="0" smtClean="0"/>
              <a:t>Ist eine Stadt/Gemeinde </a:t>
            </a:r>
            <a:r>
              <a:rPr lang="de-AT" dirty="0"/>
              <a:t>namensgleich mit einem Staat oder Gliedstaat, erhält </a:t>
            </a:r>
            <a:r>
              <a:rPr lang="de-AT" dirty="0" smtClean="0"/>
              <a:t>i.d.R. diese </a:t>
            </a:r>
            <a:r>
              <a:rPr lang="de-AT" dirty="0"/>
              <a:t>den </a:t>
            </a:r>
            <a:r>
              <a:rPr lang="de-AT" b="1" dirty="0"/>
              <a:t>identifizierenden Zusatz </a:t>
            </a:r>
            <a:r>
              <a:rPr lang="de-AT" dirty="0" smtClean="0"/>
              <a:t>„Stadt“.</a:t>
            </a:r>
            <a:r>
              <a:rPr lang="de-AT" sz="2000" b="1" dirty="0" smtClean="0"/>
              <a:t>	</a:t>
            </a:r>
          </a:p>
          <a:p>
            <a:pPr marL="457200" lvl="1" indent="0">
              <a:lnSpc>
                <a:spcPct val="100000"/>
              </a:lnSpc>
              <a:buNone/>
            </a:pPr>
            <a:r>
              <a:rPr lang="de-AT" sz="2000" b="1" dirty="0" smtClean="0"/>
              <a:t>	Luxemburg</a:t>
            </a:r>
            <a:r>
              <a:rPr lang="de-AT" sz="1600" b="1" dirty="0" smtClean="0"/>
              <a:t> </a:t>
            </a:r>
            <a:r>
              <a:rPr lang="de-AT" dirty="0" smtClean="0"/>
              <a:t>		</a:t>
            </a:r>
            <a:r>
              <a:rPr lang="de-AT" sz="2000" b="1" dirty="0" smtClean="0"/>
              <a:t>Luxemburg (Stadt)</a:t>
            </a:r>
          </a:p>
          <a:p>
            <a:r>
              <a:rPr lang="de-AT" dirty="0" smtClean="0"/>
              <a:t>Ist eine Stadt/Gemeinde </a:t>
            </a:r>
            <a:r>
              <a:rPr lang="de-AT" dirty="0"/>
              <a:t>homonym zu einer </a:t>
            </a:r>
            <a:r>
              <a:rPr lang="de-AT" b="1" dirty="0"/>
              <a:t>naturräumlichen Einheit</a:t>
            </a:r>
            <a:r>
              <a:rPr lang="de-AT" dirty="0"/>
              <a:t> oder einem </a:t>
            </a:r>
            <a:r>
              <a:rPr lang="de-AT" dirty="0" err="1" smtClean="0"/>
              <a:t>Ethnografikum</a:t>
            </a:r>
            <a:r>
              <a:rPr lang="de-AT" dirty="0" smtClean="0"/>
              <a:t>, so wird letzterem eine </a:t>
            </a:r>
            <a:r>
              <a:rPr lang="de-AT" b="1" dirty="0"/>
              <a:t>zutreffende Gattungsbezeichnung </a:t>
            </a:r>
            <a:r>
              <a:rPr lang="de-AT" dirty="0"/>
              <a:t>als identifizierender Zusatz </a:t>
            </a:r>
            <a:r>
              <a:rPr lang="de-AT" dirty="0" smtClean="0"/>
              <a:t>hinzugefügt</a:t>
            </a:r>
            <a:r>
              <a:rPr lang="de-AT" dirty="0"/>
              <a:t>. </a:t>
            </a:r>
            <a:r>
              <a:rPr lang="de-AT" dirty="0" smtClean="0"/>
              <a:t>Der Ortsname bleibt i.d.R. ohne identifizierenden </a:t>
            </a:r>
            <a:r>
              <a:rPr lang="de-AT" dirty="0"/>
              <a:t>Zusatz. </a:t>
            </a:r>
            <a:endParaRPr lang="de-AT" dirty="0" smtClean="0"/>
          </a:p>
          <a:p>
            <a:pPr marL="457200" lvl="1" indent="0">
              <a:buNone/>
            </a:pPr>
            <a:r>
              <a:rPr lang="de-DE" sz="2000" b="1" dirty="0" smtClean="0"/>
              <a:t>	Fulda 	</a:t>
            </a:r>
            <a:r>
              <a:rPr lang="de-DE" b="1" dirty="0" smtClean="0"/>
              <a:t>		</a:t>
            </a:r>
            <a:r>
              <a:rPr lang="de-DE" sz="2000" b="1" dirty="0" smtClean="0"/>
              <a:t>Fulda </a:t>
            </a:r>
            <a:r>
              <a:rPr lang="de-DE" sz="2000" b="1" dirty="0"/>
              <a:t>(Fluss)</a:t>
            </a:r>
          </a:p>
          <a:p>
            <a:endParaRPr lang="de-AT" dirty="0" smtClean="0"/>
          </a:p>
          <a:p>
            <a:pPr marL="0" indent="0">
              <a:buNone/>
            </a:pPr>
            <a:endParaRPr lang="de-AT" dirty="0" smtClean="0"/>
          </a:p>
          <a:p>
            <a:endParaRPr lang="de-AT" dirty="0"/>
          </a:p>
          <a:p>
            <a:pPr lvl="1"/>
            <a:endParaRPr lang="de-AT" dirty="0"/>
          </a:p>
        </p:txBody>
      </p:sp>
    </p:spTree>
    <p:extLst>
      <p:ext uri="{BB962C8B-B14F-4D97-AF65-F5344CB8AC3E}">
        <p14:creationId xmlns:p14="http://schemas.microsoft.com/office/powerpoint/2010/main" val="1385925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52736"/>
            <a:ext cx="8208480" cy="777875"/>
          </a:xfrm>
        </p:spPr>
        <p:txBody>
          <a:bodyPr/>
          <a:lstStyle/>
          <a:p>
            <a:r>
              <a:rPr lang="de-AT" dirty="0" err="1" smtClean="0"/>
              <a:t>Geografika</a:t>
            </a:r>
            <a:r>
              <a:rPr lang="de-AT" dirty="0" smtClean="0"/>
              <a:t> </a:t>
            </a:r>
            <a:r>
              <a:rPr lang="de-AT" dirty="0"/>
              <a:t>mit demselben </a:t>
            </a:r>
            <a:r>
              <a:rPr lang="de-AT" dirty="0" smtClean="0"/>
              <a:t>Namen</a:t>
            </a:r>
            <a:br>
              <a:rPr lang="de-AT" dirty="0" smtClean="0"/>
            </a:br>
            <a:endParaRPr lang="de-AT" dirty="0"/>
          </a:p>
        </p:txBody>
      </p:sp>
      <p:sp>
        <p:nvSpPr>
          <p:cNvPr id="3" name="Inhaltsplatzhalter 2"/>
          <p:cNvSpPr>
            <a:spLocks noGrp="1"/>
          </p:cNvSpPr>
          <p:nvPr>
            <p:ph idx="1"/>
          </p:nvPr>
        </p:nvSpPr>
        <p:spPr>
          <a:xfrm>
            <a:off x="684000" y="1844824"/>
            <a:ext cx="8208480" cy="4199806"/>
          </a:xfrm>
        </p:spPr>
        <p:txBody>
          <a:bodyPr/>
          <a:lstStyle/>
          <a:p>
            <a:pPr marL="0" indent="0">
              <a:buNone/>
            </a:pPr>
            <a:r>
              <a:rPr lang="de-AT" b="1" dirty="0" smtClean="0"/>
              <a:t>Spezialfälle</a:t>
            </a:r>
            <a:r>
              <a:rPr lang="de-AT" b="1" dirty="0"/>
              <a:t> </a:t>
            </a:r>
            <a:r>
              <a:rPr lang="de-AT" b="1" dirty="0" smtClean="0"/>
              <a:t>– Homonyme </a:t>
            </a:r>
          </a:p>
          <a:p>
            <a:pPr marL="0" indent="0">
              <a:buNone/>
            </a:pPr>
            <a:r>
              <a:rPr lang="de-AT" dirty="0">
                <a:solidFill>
                  <a:srgbClr val="FF0000"/>
                </a:solidFill>
              </a:rPr>
              <a:t>Vgl. RDA 16.2.2.13 und ERL zu RDA </a:t>
            </a:r>
            <a:r>
              <a:rPr lang="de-AT" dirty="0" smtClean="0">
                <a:solidFill>
                  <a:srgbClr val="FF0000"/>
                </a:solidFill>
              </a:rPr>
              <a:t>16.2.2.13 </a:t>
            </a:r>
            <a:r>
              <a:rPr lang="de-AT" dirty="0" smtClean="0"/>
              <a:t>s.</a:t>
            </a:r>
            <a:r>
              <a:rPr lang="de-AT" dirty="0" smtClean="0">
                <a:solidFill>
                  <a:srgbClr val="FF0000"/>
                </a:solidFill>
              </a:rPr>
              <a:t> </a:t>
            </a:r>
            <a:r>
              <a:rPr lang="de-DE" dirty="0">
                <a:solidFill>
                  <a:srgbClr val="000000"/>
                </a:solidFill>
                <a:hlinkClick r:id="rId3"/>
              </a:rPr>
              <a:t>EH-G-02</a:t>
            </a:r>
            <a:endParaRPr lang="de-AT" dirty="0">
              <a:solidFill>
                <a:srgbClr val="FF0000"/>
              </a:solidFill>
            </a:endParaRPr>
          </a:p>
          <a:p>
            <a:pPr>
              <a:lnSpc>
                <a:spcPct val="100000"/>
              </a:lnSpc>
              <a:spcBef>
                <a:spcPts val="0"/>
              </a:spcBef>
            </a:pPr>
            <a:endParaRPr lang="de-AT" dirty="0" smtClean="0"/>
          </a:p>
          <a:p>
            <a:pPr>
              <a:lnSpc>
                <a:spcPct val="100000"/>
              </a:lnSpc>
              <a:spcBef>
                <a:spcPts val="0"/>
              </a:spcBef>
            </a:pPr>
            <a:r>
              <a:rPr lang="de-AT" dirty="0" smtClean="0"/>
              <a:t>Ist </a:t>
            </a:r>
            <a:r>
              <a:rPr lang="de-AT" dirty="0"/>
              <a:t>eine </a:t>
            </a:r>
            <a:r>
              <a:rPr lang="de-AT" b="1" dirty="0"/>
              <a:t>Gebietskörperschaft homonym </a:t>
            </a:r>
            <a:r>
              <a:rPr lang="de-AT" dirty="0"/>
              <a:t>zu einer </a:t>
            </a:r>
            <a:r>
              <a:rPr lang="de-AT" b="1" dirty="0"/>
              <a:t>naturräumlichen Einheit </a:t>
            </a:r>
            <a:r>
              <a:rPr lang="de-AT" dirty="0" smtClean="0"/>
              <a:t>und sind </a:t>
            </a:r>
            <a:r>
              <a:rPr lang="de-AT" dirty="0"/>
              <a:t>die beiden Entitäten </a:t>
            </a:r>
            <a:r>
              <a:rPr lang="de-AT" b="1" dirty="0"/>
              <a:t>nicht deckungsgleich</a:t>
            </a:r>
            <a:r>
              <a:rPr lang="de-AT" dirty="0"/>
              <a:t>, so wird i.d.R. der </a:t>
            </a:r>
            <a:r>
              <a:rPr lang="de-AT" b="1" dirty="0"/>
              <a:t>Landschaftsbezeichnung</a:t>
            </a:r>
            <a:r>
              <a:rPr lang="de-AT" dirty="0"/>
              <a:t> der identifizierende Zusatz hinzugefügt. Der Ortsname bleibt dann ohne identifizierenden Zusatz. </a:t>
            </a:r>
            <a:endParaRPr lang="de-AT" dirty="0" smtClean="0"/>
          </a:p>
          <a:p>
            <a:pPr marL="0" indent="0">
              <a:lnSpc>
                <a:spcPct val="100000"/>
              </a:lnSpc>
              <a:spcBef>
                <a:spcPts val="0"/>
              </a:spcBef>
              <a:buNone/>
            </a:pPr>
            <a:endParaRPr lang="de-AT" dirty="0" smtClean="0"/>
          </a:p>
          <a:p>
            <a:pPr marL="0" indent="0">
              <a:lnSpc>
                <a:spcPct val="100000"/>
              </a:lnSpc>
              <a:spcBef>
                <a:spcPts val="0"/>
              </a:spcBef>
              <a:buNone/>
            </a:pPr>
            <a:r>
              <a:rPr lang="de-AT" sz="2400" b="1" dirty="0"/>
              <a:t>	</a:t>
            </a:r>
            <a:r>
              <a:rPr lang="de-AT" b="1" dirty="0"/>
              <a:t>Makedonien (Landschaft</a:t>
            </a:r>
            <a:r>
              <a:rPr lang="de-AT" b="1" dirty="0" smtClean="0"/>
              <a:t>)</a:t>
            </a:r>
          </a:p>
          <a:p>
            <a:pPr marL="0" indent="0">
              <a:lnSpc>
                <a:spcPct val="100000"/>
              </a:lnSpc>
              <a:spcBef>
                <a:spcPts val="0"/>
              </a:spcBef>
              <a:buNone/>
            </a:pPr>
            <a:r>
              <a:rPr lang="de-AT" b="1" dirty="0"/>
              <a:t>	</a:t>
            </a:r>
            <a:endParaRPr lang="de-AT" b="1" dirty="0" smtClean="0"/>
          </a:p>
          <a:p>
            <a:pPr marL="0" lvl="1" indent="0">
              <a:lnSpc>
                <a:spcPts val="2400"/>
              </a:lnSpc>
              <a:spcBef>
                <a:spcPct val="70000"/>
              </a:spcBef>
              <a:buNone/>
            </a:pPr>
            <a:endParaRPr lang="de-DE" sz="2000" b="1" dirty="0"/>
          </a:p>
          <a:p>
            <a:pPr marL="0" indent="0">
              <a:buNone/>
            </a:pPr>
            <a:endParaRPr lang="de-AT" sz="2400" b="1" dirty="0" smtClean="0"/>
          </a:p>
          <a:p>
            <a:pPr marL="0" indent="0">
              <a:buNone/>
            </a:pPr>
            <a:endParaRPr lang="de-AT" sz="2400" b="1" dirty="0"/>
          </a:p>
          <a:p>
            <a:endParaRPr lang="de-AT" b="1" dirty="0" smtClean="0">
              <a:sym typeface="Wingdings" panose="05000000000000000000" pitchFamily="2" charset="2"/>
            </a:endParaRPr>
          </a:p>
          <a:p>
            <a:pPr marL="0" indent="0">
              <a:buNone/>
            </a:pPr>
            <a:r>
              <a:rPr lang="de-AT" dirty="0" smtClean="0"/>
              <a:t>	</a:t>
            </a:r>
            <a:endParaRPr lang="de-AT" dirty="0"/>
          </a:p>
          <a:p>
            <a:pPr lvl="1"/>
            <a:endParaRPr lang="de-AT" dirty="0"/>
          </a:p>
        </p:txBody>
      </p:sp>
    </p:spTree>
    <p:extLst>
      <p:ext uri="{BB962C8B-B14F-4D97-AF65-F5344CB8AC3E}">
        <p14:creationId xmlns:p14="http://schemas.microsoft.com/office/powerpoint/2010/main" val="1559228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52736"/>
            <a:ext cx="8208480" cy="777875"/>
          </a:xfrm>
        </p:spPr>
        <p:txBody>
          <a:bodyPr/>
          <a:lstStyle/>
          <a:p>
            <a:r>
              <a:rPr lang="de-AT" dirty="0" err="1" smtClean="0"/>
              <a:t>Geografika</a:t>
            </a:r>
            <a:r>
              <a:rPr lang="de-AT" dirty="0" smtClean="0"/>
              <a:t> </a:t>
            </a:r>
            <a:r>
              <a:rPr lang="de-AT" dirty="0"/>
              <a:t>mit demselben </a:t>
            </a:r>
            <a:r>
              <a:rPr lang="de-AT" dirty="0" smtClean="0"/>
              <a:t>Namen</a:t>
            </a:r>
            <a:br>
              <a:rPr lang="de-AT" dirty="0" smtClean="0"/>
            </a:br>
            <a:endParaRPr lang="de-AT" sz="2000" dirty="0"/>
          </a:p>
        </p:txBody>
      </p:sp>
      <p:sp>
        <p:nvSpPr>
          <p:cNvPr id="3" name="Inhaltsplatzhalter 2"/>
          <p:cNvSpPr>
            <a:spLocks noGrp="1"/>
          </p:cNvSpPr>
          <p:nvPr>
            <p:ph idx="1"/>
          </p:nvPr>
        </p:nvSpPr>
        <p:spPr>
          <a:xfrm>
            <a:off x="684000" y="1844824"/>
            <a:ext cx="8208480" cy="3983782"/>
          </a:xfrm>
        </p:spPr>
        <p:txBody>
          <a:bodyPr/>
          <a:lstStyle/>
          <a:p>
            <a:pPr marL="0" indent="0">
              <a:buNone/>
            </a:pPr>
            <a:r>
              <a:rPr lang="de-AT" b="1" dirty="0" smtClean="0"/>
              <a:t>Spezialfälle</a:t>
            </a:r>
            <a:r>
              <a:rPr lang="de-AT" b="1" dirty="0"/>
              <a:t> </a:t>
            </a:r>
            <a:r>
              <a:rPr lang="de-AT" b="1" dirty="0" smtClean="0"/>
              <a:t>– Homonyme </a:t>
            </a:r>
          </a:p>
          <a:p>
            <a:pPr marL="0" indent="0">
              <a:buNone/>
            </a:pPr>
            <a:r>
              <a:rPr lang="de-AT" dirty="0">
                <a:solidFill>
                  <a:srgbClr val="FF0000"/>
                </a:solidFill>
              </a:rPr>
              <a:t>Vgl. RDA 16.2.2.13 und ERL zu RDA 16.2.2.13</a:t>
            </a:r>
          </a:p>
          <a:p>
            <a:r>
              <a:rPr lang="de-AT" dirty="0" smtClean="0"/>
              <a:t>Ist </a:t>
            </a:r>
            <a:r>
              <a:rPr lang="de-AT" dirty="0"/>
              <a:t>das </a:t>
            </a:r>
            <a:r>
              <a:rPr lang="de-AT" b="1" dirty="0" err="1"/>
              <a:t>Geografikum</a:t>
            </a:r>
            <a:r>
              <a:rPr lang="de-AT" b="1" dirty="0"/>
              <a:t> homonym </a:t>
            </a:r>
            <a:r>
              <a:rPr lang="de-AT" dirty="0"/>
              <a:t>zu einem </a:t>
            </a:r>
            <a:r>
              <a:rPr lang="de-AT" b="1" dirty="0"/>
              <a:t>Sachbegriff</a:t>
            </a:r>
            <a:r>
              <a:rPr lang="de-AT" dirty="0"/>
              <a:t>, erhält i.d.R. das </a:t>
            </a:r>
            <a:r>
              <a:rPr lang="de-AT" dirty="0" err="1"/>
              <a:t>Geografikum</a:t>
            </a:r>
            <a:r>
              <a:rPr lang="de-AT" dirty="0"/>
              <a:t> den identifizierenden Zusatz. </a:t>
            </a:r>
            <a:r>
              <a:rPr lang="de-AT" dirty="0" smtClean="0"/>
              <a:t>Der Sachbegriff bleibt dann ohne identifizierenden Zusatz.</a:t>
            </a:r>
          </a:p>
          <a:p>
            <a:pPr marL="0" indent="0">
              <a:buNone/>
            </a:pPr>
            <a:r>
              <a:rPr lang="de-AT" dirty="0"/>
              <a:t>	</a:t>
            </a:r>
            <a:r>
              <a:rPr lang="de-AT" b="1" dirty="0" smtClean="0"/>
              <a:t>Lippe (Fluss)</a:t>
            </a:r>
            <a:endParaRPr lang="de-AT" sz="2000" b="1" dirty="0" smtClean="0"/>
          </a:p>
          <a:p>
            <a:r>
              <a:rPr lang="de-AT" dirty="0" smtClean="0"/>
              <a:t>Bei </a:t>
            </a:r>
            <a:r>
              <a:rPr lang="de-AT" b="1" dirty="0" err="1"/>
              <a:t>Homonymität</a:t>
            </a:r>
            <a:r>
              <a:rPr lang="de-AT" b="1" dirty="0"/>
              <a:t> zu einer Körperschaft </a:t>
            </a:r>
            <a:r>
              <a:rPr lang="de-AT" dirty="0"/>
              <a:t>erhält die Körperschaft den identifizierenden Zusatz. Der </a:t>
            </a:r>
            <a:r>
              <a:rPr lang="de-AT" dirty="0" smtClean="0"/>
              <a:t>Ortsname bleibt i.d.R. </a:t>
            </a:r>
            <a:r>
              <a:rPr lang="de-AT" dirty="0"/>
              <a:t>ohne identifizierenden Zusatz.</a:t>
            </a:r>
          </a:p>
          <a:p>
            <a:endParaRPr lang="de-AT" dirty="0"/>
          </a:p>
          <a:p>
            <a:pPr lvl="1"/>
            <a:endParaRPr lang="de-AT" dirty="0"/>
          </a:p>
        </p:txBody>
      </p:sp>
    </p:spTree>
    <p:extLst>
      <p:ext uri="{BB962C8B-B14F-4D97-AF65-F5344CB8AC3E}">
        <p14:creationId xmlns:p14="http://schemas.microsoft.com/office/powerpoint/2010/main" val="2579898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Orte innerhalb von Städten (Ortsteile)</a:t>
            </a:r>
            <a:br>
              <a:rPr lang="de-AT" dirty="0" smtClean="0"/>
            </a:br>
            <a:endParaRPr lang="de-AT" dirty="0"/>
          </a:p>
        </p:txBody>
      </p:sp>
      <p:sp>
        <p:nvSpPr>
          <p:cNvPr id="4" name="Inhaltsplatzhalter 3"/>
          <p:cNvSpPr>
            <a:spLocks noGrp="1"/>
          </p:cNvSpPr>
          <p:nvPr>
            <p:ph idx="1"/>
          </p:nvPr>
        </p:nvSpPr>
        <p:spPr/>
        <p:txBody>
          <a:bodyPr/>
          <a:lstStyle/>
          <a:p>
            <a:pPr marL="0" indent="0">
              <a:buNone/>
            </a:pPr>
            <a:r>
              <a:rPr lang="de-AT" dirty="0">
                <a:solidFill>
                  <a:srgbClr val="FF0000"/>
                </a:solidFill>
              </a:rPr>
              <a:t>Vgl. RDA 16.2.2.14 und </a:t>
            </a:r>
            <a:r>
              <a:rPr lang="de-AT" dirty="0" smtClean="0">
                <a:solidFill>
                  <a:srgbClr val="FF0000"/>
                </a:solidFill>
              </a:rPr>
              <a:t>ERL 2 zu RDA 16.2.2.14 (sowie auch ERL zu RDA 16.2.2.4) </a:t>
            </a:r>
            <a:r>
              <a:rPr lang="de-AT" dirty="0" smtClean="0"/>
              <a:t>s.</a:t>
            </a:r>
            <a:r>
              <a:rPr lang="de-AT" dirty="0" smtClean="0">
                <a:solidFill>
                  <a:srgbClr val="FF0000"/>
                </a:solidFill>
              </a:rPr>
              <a:t> </a:t>
            </a:r>
            <a:r>
              <a:rPr lang="de-DE" dirty="0">
                <a:hlinkClick r:id="rId3"/>
              </a:rPr>
              <a:t>EH-G-05</a:t>
            </a:r>
            <a:endParaRPr lang="de-AT" dirty="0" smtClean="0">
              <a:solidFill>
                <a:srgbClr val="FF0000"/>
              </a:solidFill>
            </a:endParaRPr>
          </a:p>
          <a:p>
            <a:r>
              <a:rPr lang="de-AT" dirty="0" smtClean="0"/>
              <a:t>Für </a:t>
            </a:r>
            <a:r>
              <a:rPr lang="de-AT" dirty="0"/>
              <a:t>Ortsteile im deutschsprachigen Raum mit Ausnahme der Schweiz entspricht die </a:t>
            </a:r>
            <a:r>
              <a:rPr lang="de-AT" b="1" dirty="0"/>
              <a:t>Bindestrich-Namensform </a:t>
            </a:r>
            <a:r>
              <a:rPr lang="de-AT" dirty="0"/>
              <a:t>(Hauptort-Ortsteil) der offiziellen Regelung und ist gleichzeitig auch die </a:t>
            </a:r>
            <a:r>
              <a:rPr lang="de-AT" b="1" dirty="0"/>
              <a:t>gebräuchliche Form</a:t>
            </a:r>
            <a:r>
              <a:rPr lang="de-AT" dirty="0"/>
              <a:t>. </a:t>
            </a:r>
            <a:endParaRPr lang="de-AT" dirty="0" smtClean="0"/>
          </a:p>
          <a:p>
            <a:pPr marL="0" indent="0">
              <a:buNone/>
            </a:pPr>
            <a:r>
              <a:rPr lang="de-AT" b="1" dirty="0" smtClean="0"/>
              <a:t>	Frankfurt-Bockenheim</a:t>
            </a:r>
          </a:p>
          <a:p>
            <a:pPr marL="457200" lvl="1" indent="0">
              <a:buNone/>
            </a:pPr>
            <a:r>
              <a:rPr lang="de-AT" sz="2000" b="1" dirty="0" smtClean="0"/>
              <a:t>	Wien-Leopoldstadt</a:t>
            </a:r>
          </a:p>
        </p:txBody>
      </p:sp>
    </p:spTree>
    <p:extLst>
      <p:ext uri="{BB962C8B-B14F-4D97-AF65-F5344CB8AC3E}">
        <p14:creationId xmlns:p14="http://schemas.microsoft.com/office/powerpoint/2010/main" val="1510016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Orte innerhalb von Städten (Ortsteile)</a:t>
            </a:r>
            <a:br>
              <a:rPr lang="de-AT" dirty="0" smtClean="0"/>
            </a:br>
            <a:endParaRPr lang="de-AT" dirty="0"/>
          </a:p>
        </p:txBody>
      </p:sp>
      <p:sp>
        <p:nvSpPr>
          <p:cNvPr id="4" name="Inhaltsplatzhalter 3"/>
          <p:cNvSpPr>
            <a:spLocks noGrp="1"/>
          </p:cNvSpPr>
          <p:nvPr>
            <p:ph idx="1"/>
          </p:nvPr>
        </p:nvSpPr>
        <p:spPr/>
        <p:txBody>
          <a:bodyPr/>
          <a:lstStyle/>
          <a:p>
            <a:pPr marL="0" indent="0">
              <a:buNone/>
            </a:pPr>
            <a:r>
              <a:rPr lang="de-AT" dirty="0">
                <a:solidFill>
                  <a:srgbClr val="FF0000"/>
                </a:solidFill>
              </a:rPr>
              <a:t>Vgl. RDA 16.2.2.14 und </a:t>
            </a:r>
            <a:r>
              <a:rPr lang="de-AT" dirty="0" smtClean="0">
                <a:solidFill>
                  <a:srgbClr val="FF0000"/>
                </a:solidFill>
              </a:rPr>
              <a:t>ERL 2 zu RDA 16.2.2.14 (sowie auch ERL zu RDA 16.2.2.4) </a:t>
            </a:r>
            <a:r>
              <a:rPr lang="de-AT" dirty="0" smtClean="0"/>
              <a:t>s.</a:t>
            </a:r>
            <a:r>
              <a:rPr lang="de-AT" dirty="0" smtClean="0">
                <a:solidFill>
                  <a:srgbClr val="FF0000"/>
                </a:solidFill>
              </a:rPr>
              <a:t> </a:t>
            </a:r>
            <a:r>
              <a:rPr lang="de-DE" dirty="0">
                <a:solidFill>
                  <a:srgbClr val="000000"/>
                </a:solidFill>
                <a:hlinkClick r:id="rId3"/>
              </a:rPr>
              <a:t>EH-G-05</a:t>
            </a:r>
            <a:endParaRPr lang="de-AT" sz="2000" dirty="0" smtClean="0"/>
          </a:p>
          <a:p>
            <a:pPr>
              <a:spcAft>
                <a:spcPts val="1200"/>
              </a:spcAft>
            </a:pPr>
            <a:r>
              <a:rPr lang="de-AT" dirty="0"/>
              <a:t>Erläuternde Bestandteile zum Namen des Hauptortes entfallen in der Bindestrich-Namensform. Erläuternde Bestandteile beim Ortsteil entfallen nicht. </a:t>
            </a:r>
          </a:p>
          <a:p>
            <a:pPr marL="857250" lvl="2" indent="0">
              <a:buNone/>
            </a:pPr>
            <a:r>
              <a:rPr lang="de-DE" sz="2000" b="1" dirty="0"/>
              <a:t>Frankfurt-Bockenheim</a:t>
            </a:r>
          </a:p>
          <a:p>
            <a:pPr marL="857250" lvl="2" indent="0">
              <a:buNone/>
            </a:pPr>
            <a:r>
              <a:rPr lang="de-DE" sz="2000" b="1" dirty="0"/>
              <a:t>Neusäß- </a:t>
            </a:r>
            <a:r>
              <a:rPr lang="de-DE" sz="2000" b="1" dirty="0" err="1"/>
              <a:t>Westheim</a:t>
            </a:r>
            <a:r>
              <a:rPr lang="de-DE" sz="2000" b="1" dirty="0"/>
              <a:t> b. Augsburg</a:t>
            </a:r>
          </a:p>
          <a:p>
            <a:pPr>
              <a:spcAft>
                <a:spcPts val="1200"/>
              </a:spcAft>
            </a:pPr>
            <a:r>
              <a:rPr lang="de-AT" dirty="0" smtClean="0"/>
              <a:t>Bestehen </a:t>
            </a:r>
            <a:r>
              <a:rPr lang="de-AT" dirty="0"/>
              <a:t>Hauptort oder Vorort aus mehr als einem Wort, wird nach dem Bindestrich ein Spatium gesetzt. </a:t>
            </a:r>
            <a:endParaRPr lang="de-AT" dirty="0" smtClean="0"/>
          </a:p>
          <a:p>
            <a:pPr marL="457200" lvl="1" indent="0">
              <a:buNone/>
            </a:pPr>
            <a:r>
              <a:rPr lang="de-AT" sz="2000" b="1" dirty="0" smtClean="0"/>
              <a:t>	Bad Dürkheim- </a:t>
            </a:r>
            <a:r>
              <a:rPr lang="de-AT" sz="2000" b="1" dirty="0" err="1" smtClean="0"/>
              <a:t>Leistadt</a:t>
            </a:r>
            <a:endParaRPr lang="de-AT" sz="2000" b="1" dirty="0"/>
          </a:p>
        </p:txBody>
      </p:sp>
    </p:spTree>
    <p:extLst>
      <p:ext uri="{BB962C8B-B14F-4D97-AF65-F5344CB8AC3E}">
        <p14:creationId xmlns:p14="http://schemas.microsoft.com/office/powerpoint/2010/main" val="3986105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Orte innerhalb von Städten (Ortsteile)</a:t>
            </a:r>
            <a:br>
              <a:rPr lang="de-AT" dirty="0" smtClean="0"/>
            </a:br>
            <a:endParaRPr lang="de-AT" dirty="0"/>
          </a:p>
        </p:txBody>
      </p:sp>
      <p:sp>
        <p:nvSpPr>
          <p:cNvPr id="4" name="Inhaltsplatzhalter 3"/>
          <p:cNvSpPr>
            <a:spLocks noGrp="1"/>
          </p:cNvSpPr>
          <p:nvPr>
            <p:ph idx="1"/>
          </p:nvPr>
        </p:nvSpPr>
        <p:spPr/>
        <p:txBody>
          <a:bodyPr/>
          <a:lstStyle/>
          <a:p>
            <a:pPr marL="0" indent="0">
              <a:buNone/>
            </a:pPr>
            <a:r>
              <a:rPr lang="de-AT" dirty="0">
                <a:solidFill>
                  <a:srgbClr val="FF0000"/>
                </a:solidFill>
              </a:rPr>
              <a:t>Vgl. RDA 16.2.2.14 und ERL 2 zu RDA 16.2.2.14 (sowie auch ERL zu RDA 16.2.2.4</a:t>
            </a:r>
            <a:r>
              <a:rPr lang="de-AT" dirty="0" smtClean="0">
                <a:solidFill>
                  <a:srgbClr val="FF0000"/>
                </a:solidFill>
              </a:rPr>
              <a:t>)  </a:t>
            </a:r>
            <a:r>
              <a:rPr lang="de-AT" dirty="0" smtClean="0"/>
              <a:t>s.</a:t>
            </a:r>
            <a:r>
              <a:rPr lang="de-AT" dirty="0" smtClean="0">
                <a:solidFill>
                  <a:srgbClr val="FF0000"/>
                </a:solidFill>
              </a:rPr>
              <a:t> </a:t>
            </a:r>
            <a:r>
              <a:rPr lang="de-DE" dirty="0">
                <a:solidFill>
                  <a:srgbClr val="000000"/>
                </a:solidFill>
                <a:hlinkClick r:id="rId3"/>
              </a:rPr>
              <a:t>EH-G-05</a:t>
            </a:r>
            <a:endParaRPr lang="de-AT" dirty="0">
              <a:solidFill>
                <a:srgbClr val="FF0000"/>
              </a:solidFill>
            </a:endParaRPr>
          </a:p>
          <a:p>
            <a:r>
              <a:rPr lang="de-AT" dirty="0" smtClean="0"/>
              <a:t>Für </a:t>
            </a:r>
            <a:r>
              <a:rPr lang="de-AT" dirty="0"/>
              <a:t>Ortsteile </a:t>
            </a:r>
            <a:r>
              <a:rPr lang="de-AT" b="1" dirty="0"/>
              <a:t>außerhalb des deutschsprachigen Raums</a:t>
            </a:r>
            <a:r>
              <a:rPr lang="de-AT" dirty="0"/>
              <a:t> und für Ortsteile der </a:t>
            </a:r>
            <a:r>
              <a:rPr lang="de-AT" b="1" dirty="0"/>
              <a:t>gesamten Schweiz </a:t>
            </a:r>
            <a:r>
              <a:rPr lang="de-AT" dirty="0"/>
              <a:t>wird </a:t>
            </a:r>
            <a:r>
              <a:rPr lang="de-AT" dirty="0" smtClean="0"/>
              <a:t>der bevorzugte </a:t>
            </a:r>
            <a:r>
              <a:rPr lang="de-AT" dirty="0"/>
              <a:t>Name </a:t>
            </a:r>
            <a:r>
              <a:rPr lang="de-AT" dirty="0" smtClean="0"/>
              <a:t>anhand der </a:t>
            </a:r>
            <a:r>
              <a:rPr lang="de-AT" b="1" dirty="0" smtClean="0"/>
              <a:t>Nachschlagewerke</a:t>
            </a:r>
            <a:r>
              <a:rPr lang="de-AT" dirty="0" smtClean="0"/>
              <a:t> bestimmt. Wenn diese den Ortsteil selbstständig nachweisen, wird dieser auch selbstständig angesetzt.</a:t>
            </a:r>
          </a:p>
          <a:p>
            <a:pPr marL="0" indent="0">
              <a:buNone/>
            </a:pPr>
            <a:endParaRPr lang="de-AT" dirty="0" smtClean="0"/>
          </a:p>
          <a:p>
            <a:pPr marL="857250" lvl="2" indent="0">
              <a:buNone/>
            </a:pPr>
            <a:r>
              <a:rPr lang="de-AT" sz="2000" b="1" dirty="0" smtClean="0"/>
              <a:t>		</a:t>
            </a:r>
            <a:r>
              <a:rPr lang="de-AT" sz="2000" b="1" dirty="0" err="1" smtClean="0"/>
              <a:t>Riedbach</a:t>
            </a:r>
            <a:r>
              <a:rPr lang="de-AT" sz="2000" b="1" dirty="0" smtClean="0"/>
              <a:t> (Bern)</a:t>
            </a:r>
          </a:p>
        </p:txBody>
      </p:sp>
    </p:spTree>
    <p:extLst>
      <p:ext uri="{BB962C8B-B14F-4D97-AF65-F5344CB8AC3E}">
        <p14:creationId xmlns:p14="http://schemas.microsoft.com/office/powerpoint/2010/main" val="3008621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Orte innerhalb von Städten (Ortsteile)</a:t>
            </a:r>
            <a:br>
              <a:rPr lang="de-AT" dirty="0" smtClean="0"/>
            </a:br>
            <a:endParaRPr lang="de-AT" dirty="0"/>
          </a:p>
        </p:txBody>
      </p:sp>
      <p:sp>
        <p:nvSpPr>
          <p:cNvPr id="4" name="Inhaltsplatzhalter 3"/>
          <p:cNvSpPr>
            <a:spLocks noGrp="1"/>
          </p:cNvSpPr>
          <p:nvPr>
            <p:ph idx="1"/>
          </p:nvPr>
        </p:nvSpPr>
        <p:spPr/>
        <p:txBody>
          <a:bodyPr/>
          <a:lstStyle/>
          <a:p>
            <a:pPr marL="0" indent="0">
              <a:buNone/>
            </a:pPr>
            <a:r>
              <a:rPr lang="de-AT" dirty="0">
                <a:solidFill>
                  <a:srgbClr val="FF0000"/>
                </a:solidFill>
              </a:rPr>
              <a:t>Vgl. RDA 16.2.2.14 und ERL 2 zu RDA 16.2.2.14 (sowie auch ERL zu RDA 16.2.2.4</a:t>
            </a:r>
            <a:r>
              <a:rPr lang="de-AT" dirty="0" smtClean="0">
                <a:solidFill>
                  <a:srgbClr val="FF0000"/>
                </a:solidFill>
              </a:rPr>
              <a:t>) </a:t>
            </a:r>
            <a:r>
              <a:rPr lang="de-AT" dirty="0" smtClean="0"/>
              <a:t>s</a:t>
            </a:r>
            <a:r>
              <a:rPr lang="de-AT" dirty="0" smtClean="0">
                <a:hlinkClick r:id="rId3"/>
              </a:rPr>
              <a:t>.</a:t>
            </a:r>
            <a:r>
              <a:rPr lang="de-AT" dirty="0" smtClean="0">
                <a:solidFill>
                  <a:srgbClr val="FF0000"/>
                </a:solidFill>
                <a:hlinkClick r:id="rId3"/>
              </a:rPr>
              <a:t> </a:t>
            </a:r>
            <a:r>
              <a:rPr lang="de-DE" dirty="0">
                <a:solidFill>
                  <a:srgbClr val="000000"/>
                </a:solidFill>
                <a:hlinkClick r:id="rId4"/>
              </a:rPr>
              <a:t>EH-G-05</a:t>
            </a:r>
            <a:endParaRPr lang="de-AT" dirty="0">
              <a:solidFill>
                <a:srgbClr val="FF0000"/>
              </a:solidFill>
            </a:endParaRPr>
          </a:p>
          <a:p>
            <a:r>
              <a:rPr lang="de-AT" dirty="0" smtClean="0"/>
              <a:t>Bei </a:t>
            </a:r>
            <a:r>
              <a:rPr lang="de-AT" b="1" dirty="0"/>
              <a:t>gezählten Ortsteilen </a:t>
            </a:r>
            <a:r>
              <a:rPr lang="de-AT" dirty="0"/>
              <a:t>wird der bevorzugte Name in unselbstständiger Form, beginnend mit dem Namen des Hauptortes, gewählt</a:t>
            </a:r>
            <a:r>
              <a:rPr lang="de-AT" dirty="0" smtClean="0"/>
              <a:t>.</a:t>
            </a:r>
          </a:p>
          <a:p>
            <a:r>
              <a:rPr lang="de-AT" dirty="0" smtClean="0"/>
              <a:t>Bei </a:t>
            </a:r>
            <a:r>
              <a:rPr lang="de-AT" b="1" dirty="0"/>
              <a:t>Ortsteilen,</a:t>
            </a:r>
            <a:r>
              <a:rPr lang="de-AT" dirty="0"/>
              <a:t> die sowohl namentlich benannt als auch gezählt sind, wird der bevorzugte Name mit der </a:t>
            </a:r>
            <a:r>
              <a:rPr lang="de-AT" b="1" dirty="0"/>
              <a:t>namentlichen Benennung </a:t>
            </a:r>
            <a:r>
              <a:rPr lang="de-AT" dirty="0"/>
              <a:t>gebildet. </a:t>
            </a:r>
            <a:endParaRPr lang="de-AT" dirty="0" smtClean="0"/>
          </a:p>
          <a:p>
            <a:pPr marL="857250" lvl="2" indent="0">
              <a:buNone/>
            </a:pPr>
            <a:endParaRPr lang="de-DE" sz="2000" b="1" dirty="0" smtClean="0"/>
          </a:p>
          <a:p>
            <a:pPr marL="857250" lvl="2" indent="0">
              <a:buNone/>
            </a:pPr>
            <a:r>
              <a:rPr lang="de-DE" sz="2000" b="1" dirty="0" smtClean="0"/>
              <a:t>Wien-Leopoldstadt</a:t>
            </a:r>
            <a:r>
              <a:rPr lang="de-DE" sz="2000" b="1" dirty="0"/>
              <a:t>	</a:t>
            </a:r>
            <a:endParaRPr lang="de-DE" sz="2000" b="1" dirty="0" smtClean="0"/>
          </a:p>
          <a:p>
            <a:pPr marL="857250" lvl="2" indent="0">
              <a:buNone/>
            </a:pPr>
            <a:r>
              <a:rPr lang="de-DE" sz="2000" dirty="0" smtClean="0"/>
              <a:t>Abw. Name: </a:t>
            </a:r>
            <a:r>
              <a:rPr lang="de-DE" sz="2000" b="1" dirty="0"/>
              <a:t>W</a:t>
            </a:r>
            <a:r>
              <a:rPr lang="de-DE" sz="2000" b="1" dirty="0" smtClean="0"/>
              <a:t>ien. 2. Bezirk</a:t>
            </a:r>
            <a:endParaRPr lang="de-DE" sz="2000" b="1" dirty="0"/>
          </a:p>
          <a:p>
            <a:pPr lvl="1"/>
            <a:endParaRPr lang="de-AT" sz="2000" b="1" dirty="0"/>
          </a:p>
        </p:txBody>
      </p:sp>
    </p:spTree>
    <p:extLst>
      <p:ext uri="{BB962C8B-B14F-4D97-AF65-F5344CB8AC3E}">
        <p14:creationId xmlns:p14="http://schemas.microsoft.com/office/powerpoint/2010/main" val="195807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Erfassen von abweichenden Namen von </a:t>
            </a:r>
            <a:r>
              <a:rPr lang="de-AT" dirty="0" err="1" smtClean="0"/>
              <a:t>Geografika</a:t>
            </a:r>
            <a:r>
              <a:rPr lang="de-AT" dirty="0" smtClean="0"/>
              <a:t> (Orten)</a:t>
            </a:r>
            <a:endParaRPr lang="de-AT" dirty="0"/>
          </a:p>
        </p:txBody>
      </p:sp>
      <p:sp>
        <p:nvSpPr>
          <p:cNvPr id="3" name="Inhaltsplatzhalter 2"/>
          <p:cNvSpPr>
            <a:spLocks noGrp="1"/>
          </p:cNvSpPr>
          <p:nvPr>
            <p:ph idx="1"/>
          </p:nvPr>
        </p:nvSpPr>
        <p:spPr/>
        <p:txBody>
          <a:bodyPr/>
          <a:lstStyle/>
          <a:p>
            <a:pPr marL="0" indent="0">
              <a:buNone/>
            </a:pPr>
            <a:r>
              <a:rPr lang="de-AT" dirty="0"/>
              <a:t>Vgl. RDA </a:t>
            </a:r>
            <a:r>
              <a:rPr lang="de-AT" dirty="0">
                <a:hlinkClick r:id="rId3"/>
              </a:rPr>
              <a:t>16.2.3.3</a:t>
            </a:r>
            <a:r>
              <a:rPr lang="de-AT" dirty="0">
                <a:solidFill>
                  <a:srgbClr val="FF0000"/>
                </a:solidFill>
              </a:rPr>
              <a:t>, </a:t>
            </a:r>
            <a:r>
              <a:rPr lang="de-AT" dirty="0" smtClean="0">
                <a:solidFill>
                  <a:srgbClr val="FF0000"/>
                </a:solidFill>
              </a:rPr>
              <a:t>RDA 16.2.3.5, RDA 16.2.3.6 und ERL zu RDA 16.2.3.3</a:t>
            </a:r>
          </a:p>
          <a:p>
            <a:r>
              <a:rPr lang="de-AT" dirty="0"/>
              <a:t>Erfassen Sie als </a:t>
            </a:r>
            <a:r>
              <a:rPr lang="de-AT" b="1" dirty="0"/>
              <a:t>abweichenden Namen </a:t>
            </a:r>
            <a:r>
              <a:rPr lang="de-AT" dirty="0"/>
              <a:t>einen Namen</a:t>
            </a:r>
            <a:r>
              <a:rPr lang="de-AT" dirty="0" smtClean="0"/>
              <a:t>, der </a:t>
            </a:r>
            <a:r>
              <a:rPr lang="de-AT" dirty="0"/>
              <a:t>sich deutlich von dem </a:t>
            </a:r>
            <a:r>
              <a:rPr lang="de-AT" b="1" dirty="0"/>
              <a:t>unterscheidet</a:t>
            </a:r>
            <a:r>
              <a:rPr lang="de-AT" dirty="0"/>
              <a:t>, der als bevorzugter Name des </a:t>
            </a:r>
            <a:r>
              <a:rPr lang="de-AT" dirty="0" err="1" smtClean="0"/>
              <a:t>Geografikums</a:t>
            </a:r>
            <a:r>
              <a:rPr lang="de-AT" dirty="0" smtClean="0"/>
              <a:t> (Ortes) gewählt wurde, egal ob er in </a:t>
            </a:r>
            <a:r>
              <a:rPr lang="de-AT" dirty="0"/>
              <a:t>Nachschlagewerken gefunden </a:t>
            </a:r>
            <a:r>
              <a:rPr lang="de-AT" dirty="0" smtClean="0"/>
              <a:t>wurde </a:t>
            </a:r>
            <a:r>
              <a:rPr lang="de-AT" dirty="0"/>
              <a:t>oder aus einer abweichenden Transliteration des Namens </a:t>
            </a:r>
            <a:r>
              <a:rPr lang="de-AT" dirty="0" smtClean="0"/>
              <a:t>resultiert. </a:t>
            </a:r>
          </a:p>
          <a:p>
            <a:r>
              <a:rPr lang="de-AT" dirty="0" smtClean="0"/>
              <a:t>Erfassen Sie </a:t>
            </a:r>
            <a:r>
              <a:rPr lang="de-AT" b="1" dirty="0" smtClean="0"/>
              <a:t>ausgeschriebene</a:t>
            </a:r>
            <a:r>
              <a:rPr lang="de-AT" dirty="0" smtClean="0"/>
              <a:t> Namen als abweichende Namen, wenn die abgekürzte Form als bevorzugter Name erfasst wurde und umgekehrt.</a:t>
            </a:r>
          </a:p>
        </p:txBody>
      </p:sp>
    </p:spTree>
    <p:extLst>
      <p:ext uri="{BB962C8B-B14F-4D97-AF65-F5344CB8AC3E}">
        <p14:creationId xmlns:p14="http://schemas.microsoft.com/office/powerpoint/2010/main" val="2659115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268760"/>
            <a:ext cx="8208480" cy="777875"/>
          </a:xfrm>
        </p:spPr>
        <p:txBody>
          <a:bodyPr/>
          <a:lstStyle/>
          <a:p>
            <a:r>
              <a:rPr lang="de-AT" dirty="0" smtClean="0"/>
              <a:t>Grundsätzliches </a:t>
            </a:r>
            <a:endParaRPr lang="de-AT" dirty="0"/>
          </a:p>
        </p:txBody>
      </p:sp>
      <p:sp>
        <p:nvSpPr>
          <p:cNvPr id="3" name="Inhaltsplatzhalter 2"/>
          <p:cNvSpPr>
            <a:spLocks noGrp="1"/>
          </p:cNvSpPr>
          <p:nvPr>
            <p:ph idx="1"/>
          </p:nvPr>
        </p:nvSpPr>
        <p:spPr>
          <a:xfrm>
            <a:off x="684000" y="1700808"/>
            <a:ext cx="8208480" cy="4415830"/>
          </a:xfrm>
        </p:spPr>
        <p:txBody>
          <a:bodyPr/>
          <a:lstStyle/>
          <a:p>
            <a:r>
              <a:rPr lang="de-AT" b="1" dirty="0" smtClean="0"/>
              <a:t>In RDA Kap. 16 wird geregelt:</a:t>
            </a:r>
          </a:p>
          <a:p>
            <a:r>
              <a:rPr lang="de-DE" dirty="0"/>
              <a:t>Wahl und Erfassung von </a:t>
            </a:r>
            <a:r>
              <a:rPr lang="de-DE" b="1" dirty="0"/>
              <a:t>bevorzugten und abweichenden Namen für Orte </a:t>
            </a:r>
          </a:p>
          <a:p>
            <a:r>
              <a:rPr lang="de-DE" dirty="0"/>
              <a:t>Wahl und Erfassung von </a:t>
            </a:r>
            <a:r>
              <a:rPr lang="de-DE" b="1" dirty="0"/>
              <a:t>sonstigen identifizierenden Merkmalen von Orten </a:t>
            </a:r>
          </a:p>
          <a:p>
            <a:r>
              <a:rPr lang="de-AT" b="1" dirty="0" err="1" smtClean="0"/>
              <a:t>Satztyp</a:t>
            </a:r>
            <a:r>
              <a:rPr lang="de-AT" b="1" dirty="0" smtClean="0"/>
              <a:t> g</a:t>
            </a:r>
          </a:p>
          <a:p>
            <a:r>
              <a:rPr lang="de-AT" b="1" dirty="0" smtClean="0"/>
              <a:t>Orte </a:t>
            </a:r>
            <a:r>
              <a:rPr lang="de-AT" dirty="0" smtClean="0"/>
              <a:t>werden definiert als </a:t>
            </a:r>
            <a:r>
              <a:rPr lang="de-AT" b="1" dirty="0" smtClean="0"/>
              <a:t>„Regierungen“ </a:t>
            </a:r>
            <a:r>
              <a:rPr lang="de-AT" dirty="0" smtClean="0"/>
              <a:t>und</a:t>
            </a:r>
            <a:r>
              <a:rPr lang="de-AT" b="1" dirty="0" smtClean="0"/>
              <a:t> Gemeinschaften, </a:t>
            </a:r>
            <a:r>
              <a:rPr lang="de-AT" dirty="0"/>
              <a:t>die</a:t>
            </a:r>
            <a:r>
              <a:rPr lang="de-AT" b="1" dirty="0" smtClean="0"/>
              <a:t> keine „Regierungen“ </a:t>
            </a:r>
            <a:r>
              <a:rPr lang="de-AT" dirty="0" smtClean="0"/>
              <a:t>sind</a:t>
            </a:r>
          </a:p>
          <a:p>
            <a:r>
              <a:rPr lang="de-AT" dirty="0" smtClean="0"/>
              <a:t>Gebietskörperschaften </a:t>
            </a:r>
            <a:r>
              <a:rPr lang="de-AT" dirty="0"/>
              <a:t>als Urheber </a:t>
            </a:r>
            <a:r>
              <a:rPr lang="de-AT" dirty="0" smtClean="0"/>
              <a:t>werden </a:t>
            </a:r>
            <a:r>
              <a:rPr lang="de-AT" dirty="0"/>
              <a:t>gemäß RDA als Körperschaften </a:t>
            </a:r>
            <a:r>
              <a:rPr lang="de-AT" dirty="0" smtClean="0"/>
              <a:t>behandelt</a:t>
            </a:r>
            <a:endParaRPr lang="de-AT" dirty="0"/>
          </a:p>
          <a:p>
            <a:endParaRPr lang="de-AT" dirty="0"/>
          </a:p>
          <a:p>
            <a:endParaRPr lang="de-AT" dirty="0"/>
          </a:p>
        </p:txBody>
      </p:sp>
    </p:spTree>
    <p:extLst>
      <p:ext uri="{BB962C8B-B14F-4D97-AF65-F5344CB8AC3E}">
        <p14:creationId xmlns:p14="http://schemas.microsoft.com/office/powerpoint/2010/main" val="2620836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Erfassen von abweichenden Namen von </a:t>
            </a:r>
            <a:r>
              <a:rPr lang="de-AT" dirty="0" err="1" smtClean="0"/>
              <a:t>Geografika</a:t>
            </a:r>
            <a:r>
              <a:rPr lang="de-AT" dirty="0" smtClean="0"/>
              <a:t> (Orten)</a:t>
            </a:r>
            <a:endParaRPr lang="de-AT" dirty="0"/>
          </a:p>
        </p:txBody>
      </p:sp>
      <p:sp>
        <p:nvSpPr>
          <p:cNvPr id="3" name="Inhaltsplatzhalter 2"/>
          <p:cNvSpPr>
            <a:spLocks noGrp="1"/>
          </p:cNvSpPr>
          <p:nvPr>
            <p:ph idx="1"/>
          </p:nvPr>
        </p:nvSpPr>
        <p:spPr/>
        <p:txBody>
          <a:bodyPr/>
          <a:lstStyle/>
          <a:p>
            <a:pPr marL="0" indent="0">
              <a:buNone/>
            </a:pPr>
            <a:r>
              <a:rPr lang="de-AT" dirty="0">
                <a:solidFill>
                  <a:srgbClr val="FF0000"/>
                </a:solidFill>
              </a:rPr>
              <a:t>Vgl. RDA 16.2.3.7, </a:t>
            </a:r>
            <a:r>
              <a:rPr lang="de-AT" dirty="0" smtClean="0">
                <a:solidFill>
                  <a:srgbClr val="FF0000"/>
                </a:solidFill>
              </a:rPr>
              <a:t>RDA 16.2.3.8 </a:t>
            </a:r>
          </a:p>
          <a:p>
            <a:r>
              <a:rPr lang="de-AT" dirty="0" smtClean="0"/>
              <a:t>Erfassen Sie </a:t>
            </a:r>
            <a:r>
              <a:rPr lang="de-AT" b="1" dirty="0" smtClean="0"/>
              <a:t>Zahlen </a:t>
            </a:r>
            <a:r>
              <a:rPr lang="de-AT" dirty="0" smtClean="0"/>
              <a:t>im </a:t>
            </a:r>
            <a:r>
              <a:rPr lang="de-AT" b="1" dirty="0" smtClean="0"/>
              <a:t>Ortsnamen in Ziffernform</a:t>
            </a:r>
            <a:r>
              <a:rPr lang="de-AT" dirty="0" smtClean="0"/>
              <a:t>, wenn die ausgeschriebene Form als bevorzugter Name gewählt wurde und umgekehrt.</a:t>
            </a:r>
          </a:p>
          <a:p>
            <a:r>
              <a:rPr lang="de-AT" dirty="0" smtClean="0"/>
              <a:t>Erfassen Sie weitere abweichende Namensformen sofern erforderlich – dies liegt in </a:t>
            </a:r>
            <a:r>
              <a:rPr lang="de-AT" b="1" dirty="0" smtClean="0"/>
              <a:t>Ihrem Ermessen </a:t>
            </a:r>
            <a:r>
              <a:rPr lang="de-AT" dirty="0" smtClean="0">
                <a:sym typeface="Wingdings" panose="05000000000000000000" pitchFamily="2" charset="2"/>
              </a:rPr>
              <a:t> vgl. </a:t>
            </a:r>
            <a:r>
              <a:rPr lang="de-AT" dirty="0">
                <a:solidFill>
                  <a:srgbClr val="FF0000"/>
                </a:solidFill>
              </a:rPr>
              <a:t>ERL zu RDA </a:t>
            </a:r>
            <a:r>
              <a:rPr lang="de-AT" dirty="0" smtClean="0">
                <a:solidFill>
                  <a:srgbClr val="FF0000"/>
                </a:solidFill>
              </a:rPr>
              <a:t>16.2.3.3</a:t>
            </a:r>
          </a:p>
          <a:p>
            <a:endParaRPr lang="de-AT" dirty="0">
              <a:solidFill>
                <a:srgbClr val="FF0000"/>
              </a:solidFill>
            </a:endParaRPr>
          </a:p>
          <a:p>
            <a:pPr marL="0" indent="0">
              <a:buNone/>
            </a:pPr>
            <a:endParaRPr lang="de-AT" dirty="0" smtClean="0"/>
          </a:p>
        </p:txBody>
      </p:sp>
    </p:spTree>
    <p:extLst>
      <p:ext uri="{BB962C8B-B14F-4D97-AF65-F5344CB8AC3E}">
        <p14:creationId xmlns:p14="http://schemas.microsoft.com/office/powerpoint/2010/main" val="662176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Erfassen von abweichenden Namen von </a:t>
            </a:r>
            <a:r>
              <a:rPr lang="de-AT" dirty="0" err="1" smtClean="0"/>
              <a:t>Geografika</a:t>
            </a:r>
            <a:r>
              <a:rPr lang="de-AT" dirty="0" smtClean="0"/>
              <a:t> (Orten)</a:t>
            </a:r>
            <a:endParaRPr lang="de-AT" dirty="0"/>
          </a:p>
        </p:txBody>
      </p:sp>
      <p:sp>
        <p:nvSpPr>
          <p:cNvPr id="3" name="Inhaltsplatzhalter 2"/>
          <p:cNvSpPr>
            <a:spLocks noGrp="1"/>
          </p:cNvSpPr>
          <p:nvPr>
            <p:ph idx="1"/>
          </p:nvPr>
        </p:nvSpPr>
        <p:spPr/>
        <p:txBody>
          <a:bodyPr/>
          <a:lstStyle/>
          <a:p>
            <a:pPr marL="0" indent="0">
              <a:buNone/>
            </a:pPr>
            <a:r>
              <a:rPr lang="de-AT" dirty="0">
                <a:solidFill>
                  <a:srgbClr val="FF0000"/>
                </a:solidFill>
              </a:rPr>
              <a:t>Vgl. RDA 16.2.3.7, </a:t>
            </a:r>
            <a:r>
              <a:rPr lang="de-AT" dirty="0" smtClean="0">
                <a:solidFill>
                  <a:srgbClr val="FF0000"/>
                </a:solidFill>
              </a:rPr>
              <a:t>RDA 16.2.3.8 </a:t>
            </a:r>
          </a:p>
          <a:p>
            <a:r>
              <a:rPr lang="de-AT" dirty="0" smtClean="0"/>
              <a:t>Es wird besonders </a:t>
            </a:r>
            <a:r>
              <a:rPr lang="de-AT" b="1" dirty="0" smtClean="0"/>
              <a:t>empfohlen</a:t>
            </a:r>
            <a:r>
              <a:rPr lang="de-AT" dirty="0" smtClean="0"/>
              <a:t>, folgende Namensvarianten als abweichende Namen zu erfassen:</a:t>
            </a:r>
          </a:p>
          <a:p>
            <a:pPr lvl="1"/>
            <a:r>
              <a:rPr lang="de-AT" sz="2000" dirty="0" smtClean="0"/>
              <a:t>Bei Namen mit einleitenden Bezeichnungen wie „Bad“, „Kurort“ etc., die nicht als bevorzugter Name gewählte Form.</a:t>
            </a:r>
          </a:p>
          <a:p>
            <a:pPr marL="457200" lvl="1" indent="0">
              <a:buNone/>
            </a:pPr>
            <a:r>
              <a:rPr lang="de-DE" b="1" dirty="0" smtClean="0"/>
              <a:t>	</a:t>
            </a:r>
            <a:r>
              <a:rPr lang="de-DE" sz="2000" b="1" dirty="0" smtClean="0"/>
              <a:t>Bad </a:t>
            </a:r>
            <a:r>
              <a:rPr lang="de-DE" sz="2000" b="1" dirty="0"/>
              <a:t>Segeberg</a:t>
            </a:r>
          </a:p>
          <a:p>
            <a:pPr marL="457200" lvl="1" indent="0">
              <a:buNone/>
            </a:pPr>
            <a:r>
              <a:rPr lang="de-DE" sz="2000" dirty="0" smtClean="0"/>
              <a:t>	Abw</a:t>
            </a:r>
            <a:r>
              <a:rPr lang="de-DE" sz="2000" dirty="0"/>
              <a:t>. Name: </a:t>
            </a:r>
            <a:r>
              <a:rPr lang="de-DE" sz="2000" dirty="0" smtClean="0"/>
              <a:t>Segeberg</a:t>
            </a:r>
          </a:p>
          <a:p>
            <a:pPr marL="457200" lvl="1" indent="0">
              <a:buNone/>
            </a:pPr>
            <a:endParaRPr lang="de-DE" sz="2000" dirty="0" smtClean="0"/>
          </a:p>
          <a:p>
            <a:pPr lvl="1"/>
            <a:r>
              <a:rPr lang="de-AT" sz="2000" dirty="0" smtClean="0"/>
              <a:t>Bei selbstständig erfassten Ortsteilen die Bindestrich-Namensform unter Hauptort-Ortsteil.</a:t>
            </a:r>
          </a:p>
          <a:p>
            <a:pPr marL="457200" lvl="1" indent="0">
              <a:buNone/>
            </a:pPr>
            <a:r>
              <a:rPr lang="de-AT" sz="2000" dirty="0" smtClean="0"/>
              <a:t>	</a:t>
            </a:r>
            <a:r>
              <a:rPr lang="de-AT" sz="2000" b="1" dirty="0" err="1"/>
              <a:t>Riedbach</a:t>
            </a:r>
            <a:r>
              <a:rPr lang="de-AT" sz="2000" b="1" dirty="0"/>
              <a:t> (Bern</a:t>
            </a:r>
            <a:r>
              <a:rPr lang="de-AT" sz="2000" b="1" dirty="0" smtClean="0"/>
              <a:t>)</a:t>
            </a:r>
          </a:p>
          <a:p>
            <a:pPr marL="457200" lvl="1" indent="0">
              <a:buNone/>
            </a:pPr>
            <a:r>
              <a:rPr lang="de-AT" sz="2000" b="1" dirty="0"/>
              <a:t> </a:t>
            </a:r>
            <a:r>
              <a:rPr lang="de-AT" sz="2000" b="1" dirty="0" smtClean="0"/>
              <a:t>	</a:t>
            </a:r>
            <a:r>
              <a:rPr lang="de-AT" sz="2000" dirty="0" smtClean="0"/>
              <a:t>Abw. Name: </a:t>
            </a:r>
            <a:r>
              <a:rPr lang="de-AT" sz="2000" b="1" dirty="0" smtClean="0"/>
              <a:t>Bern-</a:t>
            </a:r>
            <a:r>
              <a:rPr lang="de-AT" sz="2000" b="1" dirty="0" err="1" smtClean="0"/>
              <a:t>Riedbach</a:t>
            </a:r>
            <a:endParaRPr lang="de-AT" sz="2000" b="1" dirty="0"/>
          </a:p>
          <a:p>
            <a:pPr marL="457200" lvl="1" indent="0">
              <a:buNone/>
            </a:pPr>
            <a:endParaRPr lang="de-AT" sz="2000" dirty="0" smtClean="0"/>
          </a:p>
          <a:p>
            <a:pPr lvl="2"/>
            <a:endParaRPr lang="de-AT" sz="2000" dirty="0" smtClean="0"/>
          </a:p>
          <a:p>
            <a:pPr lvl="1"/>
            <a:endParaRPr lang="de-AT" sz="2000" dirty="0" smtClean="0"/>
          </a:p>
          <a:p>
            <a:pPr lvl="2"/>
            <a:endParaRPr lang="de-AT" sz="2000" dirty="0" smtClean="0"/>
          </a:p>
        </p:txBody>
      </p:sp>
    </p:spTree>
    <p:extLst>
      <p:ext uri="{BB962C8B-B14F-4D97-AF65-F5344CB8AC3E}">
        <p14:creationId xmlns:p14="http://schemas.microsoft.com/office/powerpoint/2010/main" val="285684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Grundsätzliches</a:t>
            </a:r>
            <a:endParaRPr lang="de-AT" dirty="0"/>
          </a:p>
        </p:txBody>
      </p:sp>
      <p:sp>
        <p:nvSpPr>
          <p:cNvPr id="3" name="Inhaltsplatzhalter 2"/>
          <p:cNvSpPr>
            <a:spLocks noGrp="1"/>
          </p:cNvSpPr>
          <p:nvPr>
            <p:ph idx="1"/>
          </p:nvPr>
        </p:nvSpPr>
        <p:spPr>
          <a:xfrm>
            <a:off x="683568" y="1844824"/>
            <a:ext cx="8208480" cy="4536503"/>
          </a:xfrm>
        </p:spPr>
        <p:txBody>
          <a:bodyPr/>
          <a:lstStyle/>
          <a:p>
            <a:r>
              <a:rPr lang="de-AT" dirty="0" smtClean="0"/>
              <a:t>Englische Version RDA: „</a:t>
            </a:r>
            <a:r>
              <a:rPr lang="de-AT" b="1" dirty="0" smtClean="0"/>
              <a:t>Place</a:t>
            </a:r>
            <a:r>
              <a:rPr lang="de-AT" dirty="0" smtClean="0"/>
              <a:t>“ mit „</a:t>
            </a:r>
            <a:r>
              <a:rPr lang="de-AT" b="1" dirty="0" smtClean="0"/>
              <a:t>Ort</a:t>
            </a:r>
            <a:r>
              <a:rPr lang="de-AT" dirty="0" smtClean="0"/>
              <a:t>“ übersetzt</a:t>
            </a:r>
          </a:p>
          <a:p>
            <a:pPr marL="0" indent="0">
              <a:buNone/>
            </a:pPr>
            <a:r>
              <a:rPr lang="de-AT" dirty="0" smtClean="0">
                <a:sym typeface="Wingdings" panose="05000000000000000000" pitchFamily="2" charset="2"/>
              </a:rPr>
              <a:t>	führt zu sperrigen Formulierungen</a:t>
            </a:r>
            <a:r>
              <a:rPr lang="de-AT" dirty="0" smtClean="0"/>
              <a:t> </a:t>
            </a:r>
          </a:p>
          <a:p>
            <a:r>
              <a:rPr lang="de-DE" dirty="0" smtClean="0"/>
              <a:t>z.B.: „Erfassen </a:t>
            </a:r>
            <a:r>
              <a:rPr lang="de-DE" dirty="0"/>
              <a:t>Sie als Teil des Namens eines Ortes (der kein Land oder </a:t>
            </a:r>
            <a:r>
              <a:rPr lang="de-DE" dirty="0" smtClean="0"/>
              <a:t>Staat usw. ist) “ – Hier meint „Ort“ eigentlich </a:t>
            </a:r>
            <a:r>
              <a:rPr lang="de-DE" b="1" dirty="0" smtClean="0"/>
              <a:t>Gebietskörperschaft</a:t>
            </a:r>
          </a:p>
          <a:p>
            <a:r>
              <a:rPr lang="de-DE" dirty="0" smtClean="0"/>
              <a:t>„Orte</a:t>
            </a:r>
            <a:r>
              <a:rPr lang="de-DE" dirty="0"/>
              <a:t> innerhalb von Städten“ </a:t>
            </a:r>
            <a:r>
              <a:rPr lang="de-DE" dirty="0" smtClean="0"/>
              <a:t> - Hier meint  RDA unter anderem auch </a:t>
            </a:r>
            <a:r>
              <a:rPr lang="de-DE" b="1" dirty="0" smtClean="0"/>
              <a:t>Orts- bzw. Stadtteile </a:t>
            </a:r>
            <a:endParaRPr lang="de-DE" b="1" dirty="0"/>
          </a:p>
          <a:p>
            <a:r>
              <a:rPr lang="de-AT" dirty="0" smtClean="0"/>
              <a:t>Bei zukünftiger Überarbeitung der </a:t>
            </a:r>
            <a:r>
              <a:rPr lang="de-AT" b="1" dirty="0" smtClean="0"/>
              <a:t>deutschen Übersetzung </a:t>
            </a:r>
            <a:r>
              <a:rPr lang="de-AT" dirty="0" smtClean="0"/>
              <a:t>soll </a:t>
            </a:r>
            <a:r>
              <a:rPr lang="de-AT" b="1" dirty="0" smtClean="0"/>
              <a:t>präziser formuliert </a:t>
            </a:r>
            <a:r>
              <a:rPr lang="de-AT" dirty="0" smtClean="0"/>
              <a:t>werden </a:t>
            </a:r>
          </a:p>
          <a:p>
            <a:pPr marL="0" indent="0">
              <a:buNone/>
            </a:pPr>
            <a:endParaRPr lang="de-AT" dirty="0"/>
          </a:p>
        </p:txBody>
      </p:sp>
    </p:spTree>
    <p:extLst>
      <p:ext uri="{BB962C8B-B14F-4D97-AF65-F5344CB8AC3E}">
        <p14:creationId xmlns:p14="http://schemas.microsoft.com/office/powerpoint/2010/main" val="2685399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Grundsätzliches</a:t>
            </a:r>
            <a:endParaRPr lang="de-AT" dirty="0"/>
          </a:p>
        </p:txBody>
      </p:sp>
      <p:sp>
        <p:nvSpPr>
          <p:cNvPr id="3" name="Inhaltsplatzhalter 2"/>
          <p:cNvSpPr>
            <a:spLocks noGrp="1"/>
          </p:cNvSpPr>
          <p:nvPr>
            <p:ph idx="1"/>
          </p:nvPr>
        </p:nvSpPr>
        <p:spPr>
          <a:xfrm>
            <a:off x="251520" y="1844824"/>
            <a:ext cx="8892480" cy="4536503"/>
          </a:xfrm>
        </p:spPr>
        <p:txBody>
          <a:bodyPr/>
          <a:lstStyle/>
          <a:p>
            <a:r>
              <a:rPr lang="de-AT" dirty="0" smtClean="0"/>
              <a:t>Auf der Sitzung der AG-RDA am 20.03.2014 wurde folgende </a:t>
            </a:r>
            <a:r>
              <a:rPr lang="de-AT" b="1" dirty="0" smtClean="0"/>
              <a:t>Übersetzung der Begriffe </a:t>
            </a:r>
            <a:r>
              <a:rPr lang="de-AT" dirty="0" smtClean="0"/>
              <a:t>abgestimmt:</a:t>
            </a:r>
          </a:p>
          <a:p>
            <a:r>
              <a:rPr lang="de-AT" dirty="0" err="1" smtClean="0"/>
              <a:t>Authorized</a:t>
            </a:r>
            <a:r>
              <a:rPr lang="de-AT" dirty="0" smtClean="0"/>
              <a:t> Access Point	</a:t>
            </a:r>
            <a:r>
              <a:rPr lang="de-AT" dirty="0" smtClean="0">
                <a:sym typeface="Wingdings" panose="05000000000000000000" pitchFamily="2" charset="2"/>
              </a:rPr>
              <a:t> Ansetzungsform des Sucheinstiegs				 Normierter Sucheinstieg</a:t>
            </a:r>
          </a:p>
          <a:p>
            <a:pPr lvl="8"/>
            <a:r>
              <a:rPr lang="de-AT" dirty="0" smtClean="0">
                <a:sym typeface="Wingdings" panose="05000000000000000000" pitchFamily="2" charset="2"/>
              </a:rPr>
              <a:t>Wird noch bestimmt</a:t>
            </a:r>
          </a:p>
          <a:p>
            <a:r>
              <a:rPr lang="de-AT" dirty="0" err="1" smtClean="0">
                <a:sym typeface="Wingdings" panose="05000000000000000000" pitchFamily="2" charset="2"/>
              </a:rPr>
              <a:t>Government</a:t>
            </a:r>
            <a:r>
              <a:rPr lang="de-AT" dirty="0" smtClean="0">
                <a:sym typeface="Wingdings" panose="05000000000000000000" pitchFamily="2" charset="2"/>
              </a:rPr>
              <a:t> 		 Gebietskörperschaft</a:t>
            </a:r>
          </a:p>
          <a:p>
            <a:r>
              <a:rPr lang="de-AT" dirty="0" smtClean="0">
                <a:sym typeface="Wingdings" panose="05000000000000000000" pitchFamily="2" charset="2"/>
              </a:rPr>
              <a:t>Place			 </a:t>
            </a:r>
            <a:r>
              <a:rPr lang="de-AT" dirty="0" err="1" smtClean="0">
                <a:sym typeface="Wingdings" panose="05000000000000000000" pitchFamily="2" charset="2"/>
              </a:rPr>
              <a:t>Geografikum</a:t>
            </a:r>
            <a:endParaRPr lang="de-AT" dirty="0" smtClean="0">
              <a:sym typeface="Wingdings" panose="05000000000000000000" pitchFamily="2" charset="2"/>
            </a:endParaRPr>
          </a:p>
          <a:p>
            <a:pPr lvl="8"/>
            <a:r>
              <a:rPr lang="de-AT" dirty="0">
                <a:sym typeface="Wingdings" panose="05000000000000000000" pitchFamily="2" charset="2"/>
              </a:rPr>
              <a:t> </a:t>
            </a:r>
            <a:r>
              <a:rPr lang="de-AT" dirty="0" smtClean="0">
                <a:sym typeface="Wingdings" panose="05000000000000000000" pitchFamily="2" charset="2"/>
              </a:rPr>
              <a:t> aber Geburtsort und Sterbeort bleibt</a:t>
            </a:r>
          </a:p>
          <a:p>
            <a:r>
              <a:rPr lang="de-AT" dirty="0" smtClean="0">
                <a:sym typeface="Wingdings" panose="05000000000000000000" pitchFamily="2" charset="2"/>
              </a:rPr>
              <a:t>Reference Source		 Nachschlagewerk</a:t>
            </a:r>
          </a:p>
          <a:p>
            <a:r>
              <a:rPr lang="de-AT" dirty="0" smtClean="0">
                <a:sym typeface="Wingdings" panose="05000000000000000000" pitchFamily="2" charset="2"/>
              </a:rPr>
              <a:t>Location </a:t>
            </a:r>
            <a:r>
              <a:rPr lang="de-AT" dirty="0" err="1" smtClean="0">
                <a:sym typeface="Wingdings" panose="05000000000000000000" pitchFamily="2" charset="2"/>
              </a:rPr>
              <a:t>of</a:t>
            </a:r>
            <a:r>
              <a:rPr lang="de-AT" dirty="0" smtClean="0">
                <a:sym typeface="Wingdings" panose="05000000000000000000" pitchFamily="2" charset="2"/>
              </a:rPr>
              <a:t> Headquarters	 Sitz (statt Ort des Hauptsitzes) </a:t>
            </a:r>
          </a:p>
          <a:p>
            <a:pPr marL="3657600" lvl="8" indent="0">
              <a:buNone/>
            </a:pPr>
            <a:endParaRPr lang="de-AT" dirty="0">
              <a:sym typeface="Wingdings" panose="05000000000000000000" pitchFamily="2" charset="2"/>
            </a:endParaRPr>
          </a:p>
          <a:p>
            <a:pPr lvl="8"/>
            <a:endParaRPr lang="de-AT" dirty="0"/>
          </a:p>
        </p:txBody>
      </p:sp>
    </p:spTree>
    <p:extLst>
      <p:ext uri="{BB962C8B-B14F-4D97-AF65-F5344CB8AC3E}">
        <p14:creationId xmlns:p14="http://schemas.microsoft.com/office/powerpoint/2010/main" val="118706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a:t>Informationsquellen</a:t>
            </a:r>
            <a:endParaRPr lang="de-DE" dirty="0">
              <a:solidFill>
                <a:srgbClr val="FF0000"/>
              </a:solidFill>
            </a:endParaRPr>
          </a:p>
        </p:txBody>
      </p:sp>
      <p:sp>
        <p:nvSpPr>
          <p:cNvPr id="3" name="Inhaltsplatzhalter 2"/>
          <p:cNvSpPr>
            <a:spLocks noGrp="1"/>
          </p:cNvSpPr>
          <p:nvPr>
            <p:ph idx="1"/>
          </p:nvPr>
        </p:nvSpPr>
        <p:spPr/>
        <p:txBody>
          <a:bodyPr/>
          <a:lstStyle/>
          <a:p>
            <a:pPr marL="0" indent="0">
              <a:buNone/>
            </a:pPr>
            <a:r>
              <a:rPr lang="de-DE" dirty="0" smtClean="0"/>
              <a:t>Vgl. RDA </a:t>
            </a:r>
            <a:r>
              <a:rPr lang="de-DE" dirty="0" smtClean="0">
                <a:hlinkClick r:id="rId3"/>
              </a:rPr>
              <a:t>16.2.2.2</a:t>
            </a:r>
            <a:endParaRPr lang="de-DE" dirty="0" smtClean="0"/>
          </a:p>
          <a:p>
            <a:endParaRPr lang="de-DE" dirty="0" smtClean="0"/>
          </a:p>
          <a:p>
            <a:r>
              <a:rPr lang="de-DE" dirty="0" smtClean="0"/>
              <a:t>Bevorzugte </a:t>
            </a:r>
            <a:r>
              <a:rPr lang="de-DE" dirty="0"/>
              <a:t>Sprache ist </a:t>
            </a:r>
            <a:r>
              <a:rPr lang="de-DE" b="1" dirty="0" smtClean="0"/>
              <a:t>Deutsch</a:t>
            </a:r>
            <a:r>
              <a:rPr lang="de-DE" dirty="0" smtClean="0"/>
              <a:t> (RDA </a:t>
            </a:r>
            <a:r>
              <a:rPr lang="de-DE" dirty="0" smtClean="0">
                <a:hlinkClick r:id="rId4"/>
              </a:rPr>
              <a:t>0.11.2</a:t>
            </a:r>
            <a:r>
              <a:rPr lang="de-DE" dirty="0" smtClean="0"/>
              <a:t>).</a:t>
            </a:r>
            <a:endParaRPr lang="de-DE" dirty="0"/>
          </a:p>
          <a:p>
            <a:r>
              <a:rPr lang="de-DE" dirty="0" smtClean="0">
                <a:hlinkClick r:id="rId5"/>
              </a:rPr>
              <a:t>Liste </a:t>
            </a:r>
            <a:r>
              <a:rPr lang="de-DE" dirty="0">
                <a:hlinkClick r:id="rId5"/>
              </a:rPr>
              <a:t>der Nachschlagewerke </a:t>
            </a:r>
            <a:r>
              <a:rPr lang="de-DE" dirty="0"/>
              <a:t>gilt </a:t>
            </a:r>
            <a:r>
              <a:rPr lang="de-DE" dirty="0" smtClean="0"/>
              <a:t>weiter gemäß </a:t>
            </a:r>
            <a:r>
              <a:rPr lang="de-DE" dirty="0" smtClean="0">
                <a:solidFill>
                  <a:srgbClr val="FF0000"/>
                </a:solidFill>
              </a:rPr>
              <a:t>ERL zu RDA 16.2.2.2</a:t>
            </a:r>
          </a:p>
          <a:p>
            <a:r>
              <a:rPr lang="de-DE" dirty="0" smtClean="0"/>
              <a:t>Dort wird geregelt, welche </a:t>
            </a:r>
            <a:r>
              <a:rPr lang="de-DE" dirty="0"/>
              <a:t>Nachschlagewerke </a:t>
            </a:r>
            <a:r>
              <a:rPr lang="de-DE" dirty="0" smtClean="0"/>
              <a:t>im </a:t>
            </a:r>
            <a:r>
              <a:rPr lang="de-DE" dirty="0"/>
              <a:t>Einzelnen zu verwenden sind und in welcher </a:t>
            </a:r>
            <a:r>
              <a:rPr lang="de-DE" b="1" dirty="0"/>
              <a:t>Reihenfolge</a:t>
            </a:r>
            <a:r>
              <a:rPr lang="de-DE" dirty="0"/>
              <a:t> sie konsultiert werden </a:t>
            </a:r>
            <a:r>
              <a:rPr lang="de-DE" dirty="0" smtClean="0"/>
              <a:t>sollen.</a:t>
            </a:r>
            <a:endParaRPr lang="de-DE" dirty="0">
              <a:hlinkClick r:id="rId6"/>
            </a:endParaRPr>
          </a:p>
          <a:p>
            <a:pPr marL="0" indent="0">
              <a:buNone/>
            </a:pPr>
            <a:endParaRPr lang="de-DE" dirty="0"/>
          </a:p>
        </p:txBody>
      </p:sp>
    </p:spTree>
    <p:extLst>
      <p:ext uri="{BB962C8B-B14F-4D97-AF65-F5344CB8AC3E}">
        <p14:creationId xmlns:p14="http://schemas.microsoft.com/office/powerpoint/2010/main" val="546380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Wahl des </a:t>
            </a:r>
            <a:r>
              <a:rPr lang="de-DE"/>
              <a:t>bevorzugten Namens</a:t>
            </a:r>
            <a:r>
              <a:rPr lang="de-DE">
                <a:latin typeface="Arial" pitchFamily="34" charset="0"/>
                <a:cs typeface="Arial" pitchFamily="34" charset="0"/>
              </a:rPr>
              <a:t>	</a:t>
            </a:r>
            <a:br>
              <a:rPr lang="de-DE">
                <a:latin typeface="Arial" pitchFamily="34" charset="0"/>
                <a:cs typeface="Arial" pitchFamily="34" charset="0"/>
              </a:rPr>
            </a:br>
            <a:endParaRPr lang="de-AT"/>
          </a:p>
        </p:txBody>
      </p:sp>
      <p:sp>
        <p:nvSpPr>
          <p:cNvPr id="3" name="Inhaltsplatzhalter 2"/>
          <p:cNvSpPr>
            <a:spLocks noGrp="1"/>
          </p:cNvSpPr>
          <p:nvPr>
            <p:ph idx="1"/>
          </p:nvPr>
        </p:nvSpPr>
        <p:spPr/>
        <p:txBody>
          <a:bodyPr/>
          <a:lstStyle/>
          <a:p>
            <a:pPr marL="0" indent="0" fontAlgn="auto">
              <a:lnSpc>
                <a:spcPct val="110000"/>
              </a:lnSpc>
              <a:spcBef>
                <a:spcPts val="0"/>
              </a:spcBef>
              <a:spcAft>
                <a:spcPts val="0"/>
              </a:spcAft>
              <a:buNone/>
              <a:defRPr/>
            </a:pPr>
            <a:r>
              <a:rPr lang="de-DE" dirty="0" smtClean="0">
                <a:cs typeface="Arial" pitchFamily="34" charset="0"/>
              </a:rPr>
              <a:t>Vgl. RDA </a:t>
            </a:r>
            <a:r>
              <a:rPr lang="de-DE" dirty="0" smtClean="0">
                <a:cs typeface="Arial" pitchFamily="34" charset="0"/>
                <a:hlinkClick r:id="rId3"/>
              </a:rPr>
              <a:t>16.2.2.3 </a:t>
            </a:r>
            <a:endParaRPr lang="de-DE" dirty="0" smtClean="0">
              <a:cs typeface="Arial" pitchFamily="34" charset="0"/>
            </a:endParaRPr>
          </a:p>
          <a:p>
            <a:pPr marL="0" indent="0" fontAlgn="auto">
              <a:lnSpc>
                <a:spcPct val="110000"/>
              </a:lnSpc>
              <a:spcBef>
                <a:spcPts val="0"/>
              </a:spcBef>
              <a:spcAft>
                <a:spcPts val="0"/>
              </a:spcAft>
              <a:buNone/>
              <a:defRPr/>
            </a:pPr>
            <a:endParaRPr lang="de-DE" dirty="0">
              <a:latin typeface="Arial" pitchFamily="34" charset="0"/>
              <a:cs typeface="Arial" pitchFamily="34" charset="0"/>
            </a:endParaRPr>
          </a:p>
          <a:p>
            <a:pPr fontAlgn="auto">
              <a:lnSpc>
                <a:spcPct val="110000"/>
              </a:lnSpc>
              <a:spcBef>
                <a:spcPts val="0"/>
              </a:spcBef>
              <a:spcAft>
                <a:spcPts val="0"/>
              </a:spcAft>
              <a:defRPr/>
            </a:pPr>
            <a:r>
              <a:rPr lang="de-DE" dirty="0" smtClean="0"/>
              <a:t>Als </a:t>
            </a:r>
            <a:r>
              <a:rPr lang="de-DE" dirty="0"/>
              <a:t>bevorzugter Name gemäß 16.2.2.3 a</a:t>
            </a:r>
            <a:r>
              <a:rPr lang="de-DE" dirty="0" smtClean="0"/>
              <a:t>) wird </a:t>
            </a:r>
            <a:r>
              <a:rPr lang="de-DE" dirty="0"/>
              <a:t>die </a:t>
            </a:r>
            <a:r>
              <a:rPr lang="de-DE" b="1" dirty="0"/>
              <a:t>im Deutschen gebräuchliche Namensform </a:t>
            </a:r>
            <a:r>
              <a:rPr lang="de-DE" b="1" dirty="0" smtClean="0"/>
              <a:t>gemäß den </a:t>
            </a:r>
            <a:r>
              <a:rPr lang="de-DE" b="1" dirty="0"/>
              <a:t>N</a:t>
            </a:r>
            <a:r>
              <a:rPr lang="de-DE" b="1" dirty="0" smtClean="0"/>
              <a:t>achschlagewerken </a:t>
            </a:r>
            <a:r>
              <a:rPr lang="de-DE" dirty="0" smtClean="0"/>
              <a:t>gewählt</a:t>
            </a:r>
            <a:r>
              <a:rPr lang="de-DE" dirty="0"/>
              <a:t>.</a:t>
            </a:r>
            <a:endParaRPr lang="de-DE" dirty="0" smtClean="0">
              <a:cs typeface="Arial" pitchFamily="34" charset="0"/>
            </a:endParaRPr>
          </a:p>
          <a:p>
            <a:pPr fontAlgn="auto">
              <a:lnSpc>
                <a:spcPct val="110000"/>
              </a:lnSpc>
              <a:spcBef>
                <a:spcPts val="0"/>
              </a:spcBef>
              <a:spcAft>
                <a:spcPts val="0"/>
              </a:spcAft>
              <a:defRPr/>
            </a:pPr>
            <a:endParaRPr lang="de-DE" dirty="0">
              <a:cs typeface="Arial" pitchFamily="34" charset="0"/>
            </a:endParaRPr>
          </a:p>
          <a:p>
            <a:pPr fontAlgn="auto">
              <a:lnSpc>
                <a:spcPct val="110000"/>
              </a:lnSpc>
              <a:spcBef>
                <a:spcPts val="0"/>
              </a:spcBef>
              <a:spcAft>
                <a:spcPts val="0"/>
              </a:spcAft>
              <a:defRPr/>
            </a:pPr>
            <a:r>
              <a:rPr lang="de-DE" dirty="0" smtClean="0">
                <a:cs typeface="Arial" pitchFamily="34" charset="0"/>
              </a:rPr>
              <a:t>andere Namensformen sowie </a:t>
            </a:r>
            <a:r>
              <a:rPr lang="de-DE" dirty="0">
                <a:cs typeface="Arial" pitchFamily="34" charset="0"/>
              </a:rPr>
              <a:t>originalsprachige </a:t>
            </a:r>
            <a:r>
              <a:rPr lang="de-DE" dirty="0" smtClean="0">
                <a:cs typeface="Arial" pitchFamily="34" charset="0"/>
              </a:rPr>
              <a:t>bzw. </a:t>
            </a:r>
            <a:r>
              <a:rPr lang="de-DE" dirty="0"/>
              <a:t>‑</a:t>
            </a:r>
            <a:r>
              <a:rPr lang="de-DE" dirty="0" smtClean="0"/>
              <a:t>schriftliche</a:t>
            </a:r>
            <a:r>
              <a:rPr lang="de-DE" dirty="0" smtClean="0">
                <a:cs typeface="Arial" pitchFamily="34" charset="0"/>
              </a:rPr>
              <a:t> </a:t>
            </a:r>
            <a:r>
              <a:rPr lang="de-DE" dirty="0">
                <a:cs typeface="Arial" pitchFamily="34" charset="0"/>
              </a:rPr>
              <a:t>Namen werden als abweichende Namen </a:t>
            </a:r>
            <a:r>
              <a:rPr lang="de-DE" dirty="0" smtClean="0">
                <a:cs typeface="Arial" pitchFamily="34" charset="0"/>
              </a:rPr>
              <a:t>erfasst.</a:t>
            </a:r>
            <a:endParaRPr lang="de-DE" dirty="0"/>
          </a:p>
          <a:p>
            <a:endParaRPr lang="de-AT" dirty="0"/>
          </a:p>
        </p:txBody>
      </p:sp>
    </p:spTree>
    <p:extLst>
      <p:ext uri="{BB962C8B-B14F-4D97-AF65-F5344CB8AC3E}">
        <p14:creationId xmlns:p14="http://schemas.microsoft.com/office/powerpoint/2010/main" val="283570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Inhaltsplatzhalter 2"/>
          <p:cNvSpPr>
            <a:spLocks noGrp="1"/>
          </p:cNvSpPr>
          <p:nvPr>
            <p:ph idx="1"/>
          </p:nvPr>
        </p:nvSpPr>
        <p:spPr/>
        <p:txBody>
          <a:bodyPr/>
          <a:lstStyle/>
          <a:p>
            <a:pPr marL="0" indent="0">
              <a:buNone/>
            </a:pPr>
            <a:r>
              <a:rPr lang="de-DE" b="1" dirty="0" smtClean="0">
                <a:cs typeface="Arial" pitchFamily="34" charset="0"/>
              </a:rPr>
              <a:t>Wahl des bevorzugten Namens </a:t>
            </a:r>
            <a:r>
              <a:rPr lang="de-DE" dirty="0" smtClean="0">
                <a:cs typeface="Arial" pitchFamily="34" charset="0"/>
              </a:rPr>
              <a:t>(vgl</a:t>
            </a:r>
            <a:r>
              <a:rPr lang="de-DE" dirty="0">
                <a:cs typeface="Arial" pitchFamily="34" charset="0"/>
              </a:rPr>
              <a:t>. RDA </a:t>
            </a:r>
            <a:r>
              <a:rPr lang="de-DE" dirty="0" smtClean="0">
                <a:cs typeface="Arial" pitchFamily="34" charset="0"/>
                <a:hlinkClick r:id="rId3"/>
              </a:rPr>
              <a:t>16.2.2.3</a:t>
            </a:r>
            <a:r>
              <a:rPr lang="de-DE" dirty="0" smtClean="0">
                <a:cs typeface="Arial" pitchFamily="34" charset="0"/>
              </a:rPr>
              <a:t>)</a:t>
            </a:r>
            <a:endParaRPr lang="de-DE" dirty="0">
              <a:cs typeface="Arial" pitchFamily="34" charset="0"/>
            </a:endParaRPr>
          </a:p>
          <a:p>
            <a:endParaRPr lang="de-DE" dirty="0" smtClean="0">
              <a:cs typeface="Arial" pitchFamily="34" charset="0"/>
            </a:endParaRPr>
          </a:p>
          <a:p>
            <a:pPr fontAlgn="auto">
              <a:lnSpc>
                <a:spcPct val="110000"/>
              </a:lnSpc>
              <a:spcBef>
                <a:spcPts val="0"/>
              </a:spcBef>
              <a:spcAft>
                <a:spcPts val="0"/>
              </a:spcAft>
              <a:buNone/>
              <a:defRPr/>
            </a:pPr>
            <a:r>
              <a:rPr lang="de-DE" dirty="0" smtClean="0">
                <a:cs typeface="Arial" pitchFamily="34" charset="0"/>
              </a:rPr>
              <a:t>Bev. Name	</a:t>
            </a:r>
            <a:r>
              <a:rPr lang="de-DE" b="1" dirty="0" smtClean="0">
                <a:cs typeface="Arial" pitchFamily="34" charset="0"/>
              </a:rPr>
              <a:t>Florenz		</a:t>
            </a:r>
            <a:r>
              <a:rPr lang="de-DE" dirty="0" smtClean="0">
                <a:cs typeface="Arial" pitchFamily="34" charset="0"/>
              </a:rPr>
              <a:t>Bev. Name  </a:t>
            </a:r>
            <a:r>
              <a:rPr lang="de-DE" b="1" dirty="0" smtClean="0">
                <a:cs typeface="Arial" pitchFamily="34" charset="0"/>
              </a:rPr>
              <a:t>Kairo</a:t>
            </a:r>
            <a:endParaRPr lang="de-DE" b="1" dirty="0">
              <a:cs typeface="Arial" pitchFamily="34" charset="0"/>
            </a:endParaRPr>
          </a:p>
          <a:p>
            <a:pPr fontAlgn="auto">
              <a:lnSpc>
                <a:spcPct val="110000"/>
              </a:lnSpc>
              <a:spcBef>
                <a:spcPts val="0"/>
              </a:spcBef>
              <a:spcAft>
                <a:spcPts val="0"/>
              </a:spcAft>
              <a:buNone/>
              <a:defRPr/>
            </a:pPr>
            <a:r>
              <a:rPr lang="de-DE" dirty="0" smtClean="0">
                <a:cs typeface="Arial" pitchFamily="34" charset="0"/>
              </a:rPr>
              <a:t>Abw. Name	Firenze		Abw. Name  </a:t>
            </a:r>
            <a:r>
              <a:rPr lang="de-DE" dirty="0" err="1" smtClean="0">
                <a:cs typeface="Arial" pitchFamily="34" charset="0"/>
              </a:rPr>
              <a:t>AlQāhira</a:t>
            </a:r>
            <a:endParaRPr lang="de-DE" dirty="0" smtClean="0">
              <a:cs typeface="Arial" pitchFamily="34" charset="0"/>
            </a:endParaRPr>
          </a:p>
          <a:p>
            <a:pPr fontAlgn="auto">
              <a:lnSpc>
                <a:spcPct val="110000"/>
              </a:lnSpc>
              <a:spcBef>
                <a:spcPts val="0"/>
              </a:spcBef>
              <a:spcAft>
                <a:spcPts val="0"/>
              </a:spcAft>
              <a:buNone/>
              <a:defRPr/>
            </a:pPr>
            <a:r>
              <a:rPr lang="de-DE" dirty="0">
                <a:cs typeface="Arial" pitchFamily="34" charset="0"/>
              </a:rPr>
              <a:t>Abw</a:t>
            </a:r>
            <a:r>
              <a:rPr lang="de-DE" dirty="0" smtClean="0">
                <a:cs typeface="Arial" pitchFamily="34" charset="0"/>
              </a:rPr>
              <a:t>. Name	</a:t>
            </a:r>
            <a:r>
              <a:rPr lang="de-DE" dirty="0" err="1" smtClean="0">
                <a:cs typeface="Arial" pitchFamily="34" charset="0"/>
              </a:rPr>
              <a:t>Florentia</a:t>
            </a:r>
            <a:r>
              <a:rPr lang="de-DE" dirty="0" smtClean="0">
                <a:cs typeface="Arial" pitchFamily="34" charset="0"/>
              </a:rPr>
              <a:t>		Abw. Name  Al-</a:t>
            </a:r>
            <a:r>
              <a:rPr lang="de-DE" dirty="0" err="1" smtClean="0">
                <a:cs typeface="Arial" pitchFamily="34" charset="0"/>
              </a:rPr>
              <a:t>Qāhira</a:t>
            </a:r>
            <a:endParaRPr lang="de-DE" dirty="0" smtClean="0">
              <a:cs typeface="Arial" pitchFamily="34" charset="0"/>
            </a:endParaRPr>
          </a:p>
          <a:p>
            <a:pPr fontAlgn="auto">
              <a:lnSpc>
                <a:spcPct val="110000"/>
              </a:lnSpc>
              <a:spcBef>
                <a:spcPts val="0"/>
              </a:spcBef>
              <a:spcAft>
                <a:spcPts val="0"/>
              </a:spcAft>
              <a:buNone/>
              <a:defRPr/>
            </a:pPr>
            <a:r>
              <a:rPr lang="de-DE" dirty="0">
                <a:cs typeface="Arial" pitchFamily="34" charset="0"/>
              </a:rPr>
              <a:t>Abw</a:t>
            </a:r>
            <a:r>
              <a:rPr lang="de-DE" dirty="0" smtClean="0">
                <a:cs typeface="Arial" pitchFamily="34" charset="0"/>
              </a:rPr>
              <a:t>. Name	</a:t>
            </a:r>
            <a:r>
              <a:rPr lang="de-DE" dirty="0" err="1" smtClean="0">
                <a:cs typeface="Arial" pitchFamily="34" charset="0"/>
              </a:rPr>
              <a:t>Comune</a:t>
            </a:r>
            <a:r>
              <a:rPr lang="de-DE" dirty="0" smtClean="0">
                <a:cs typeface="Arial" pitchFamily="34" charset="0"/>
              </a:rPr>
              <a:t> </a:t>
            </a:r>
            <a:r>
              <a:rPr lang="de-DE" dirty="0">
                <a:cs typeface="Arial" pitchFamily="34" charset="0"/>
              </a:rPr>
              <a:t>di Firenze		</a:t>
            </a:r>
            <a:endParaRPr lang="de-DE" i="1" dirty="0">
              <a:cs typeface="Arial" pitchFamily="34" charset="0"/>
            </a:endParaRPr>
          </a:p>
          <a:p>
            <a:pPr fontAlgn="auto">
              <a:lnSpc>
                <a:spcPct val="110000"/>
              </a:lnSpc>
              <a:spcBef>
                <a:spcPts val="0"/>
              </a:spcBef>
              <a:spcAft>
                <a:spcPts val="0"/>
              </a:spcAft>
              <a:buNone/>
              <a:defRPr/>
            </a:pPr>
            <a:r>
              <a:rPr lang="de-DE" dirty="0" smtClean="0">
                <a:cs typeface="Arial" pitchFamily="34" charset="0"/>
              </a:rPr>
              <a:t>Abw. Name	</a:t>
            </a:r>
            <a:r>
              <a:rPr lang="de-DE" dirty="0" err="1" smtClean="0">
                <a:cs typeface="Arial" pitchFamily="34" charset="0"/>
              </a:rPr>
              <a:t>Città</a:t>
            </a:r>
            <a:r>
              <a:rPr lang="de-DE" dirty="0" smtClean="0">
                <a:cs typeface="Arial" pitchFamily="34" charset="0"/>
              </a:rPr>
              <a:t> </a:t>
            </a:r>
            <a:r>
              <a:rPr lang="de-DE" dirty="0">
                <a:cs typeface="Arial" pitchFamily="34" charset="0"/>
              </a:rPr>
              <a:t>di Firenze</a:t>
            </a:r>
          </a:p>
          <a:p>
            <a:endParaRPr lang="de-DE" dirty="0">
              <a:cs typeface="Arial" pitchFamily="34" charset="0"/>
            </a:endParaRPr>
          </a:p>
          <a:p>
            <a:endParaRPr lang="de-DE" dirty="0"/>
          </a:p>
        </p:txBody>
      </p:sp>
    </p:spTree>
    <p:extLst>
      <p:ext uri="{BB962C8B-B14F-4D97-AF65-F5344CB8AC3E}">
        <p14:creationId xmlns:p14="http://schemas.microsoft.com/office/powerpoint/2010/main" val="2711345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Inhaltsplatzhalter 2"/>
          <p:cNvSpPr>
            <a:spLocks noGrp="1"/>
          </p:cNvSpPr>
          <p:nvPr>
            <p:ph idx="1"/>
          </p:nvPr>
        </p:nvSpPr>
        <p:spPr>
          <a:xfrm>
            <a:off x="756008" y="2132856"/>
            <a:ext cx="8208480" cy="3983782"/>
          </a:xfrm>
        </p:spPr>
        <p:txBody>
          <a:bodyPr/>
          <a:lstStyle/>
          <a:p>
            <a:pPr marL="0" indent="0">
              <a:buNone/>
            </a:pPr>
            <a:r>
              <a:rPr lang="de-DE" b="1" dirty="0" smtClean="0">
                <a:cs typeface="Arial" pitchFamily="34" charset="0"/>
              </a:rPr>
              <a:t>Wahl des bevorzugten Namens </a:t>
            </a:r>
            <a:r>
              <a:rPr lang="de-DE" dirty="0" smtClean="0">
                <a:cs typeface="Arial" pitchFamily="34" charset="0"/>
              </a:rPr>
              <a:t>(vgl</a:t>
            </a:r>
            <a:r>
              <a:rPr lang="de-DE" dirty="0">
                <a:cs typeface="Arial" pitchFamily="34" charset="0"/>
              </a:rPr>
              <a:t>. RDA </a:t>
            </a:r>
            <a:r>
              <a:rPr lang="de-DE" dirty="0" smtClean="0">
                <a:cs typeface="Arial" pitchFamily="34" charset="0"/>
                <a:hlinkClick r:id="rId3"/>
              </a:rPr>
              <a:t>16.2.2.3</a:t>
            </a:r>
            <a:r>
              <a:rPr lang="de-DE" dirty="0" smtClean="0">
                <a:cs typeface="Arial" pitchFamily="34" charset="0"/>
              </a:rPr>
              <a:t>)</a:t>
            </a:r>
          </a:p>
          <a:p>
            <a:endParaRPr lang="de-DE" dirty="0" smtClean="0">
              <a:cs typeface="Arial" pitchFamily="34" charset="0"/>
            </a:endParaRPr>
          </a:p>
          <a:p>
            <a:pPr marL="0" indent="0">
              <a:buNone/>
            </a:pPr>
            <a:r>
              <a:rPr lang="de-DE" b="1" dirty="0" smtClean="0"/>
              <a:t>Sankt Gilgen			Bad Segeberg</a:t>
            </a:r>
          </a:p>
          <a:p>
            <a:pPr marL="0" indent="0">
              <a:buNone/>
            </a:pPr>
            <a:r>
              <a:rPr lang="de-DE" b="1" dirty="0" smtClean="0"/>
              <a:t>Markt Schwaben		Seebad </a:t>
            </a:r>
            <a:r>
              <a:rPr lang="de-DE" b="1" dirty="0" err="1" smtClean="0"/>
              <a:t>Ahlbeck</a:t>
            </a:r>
            <a:endParaRPr lang="de-DE" b="1" dirty="0" smtClean="0"/>
          </a:p>
          <a:p>
            <a:pPr marL="0" indent="0">
              <a:buNone/>
            </a:pPr>
            <a:r>
              <a:rPr lang="de-DE" b="1" dirty="0" smtClean="0"/>
              <a:t>Saint-</a:t>
            </a:r>
            <a:r>
              <a:rPr lang="de-DE" b="1" dirty="0" err="1" smtClean="0"/>
              <a:t>Tropez</a:t>
            </a:r>
            <a:r>
              <a:rPr lang="de-DE" b="1" dirty="0" smtClean="0"/>
              <a:t>		</a:t>
            </a:r>
            <a:r>
              <a:rPr lang="de-DE" b="1" dirty="0" err="1" smtClean="0"/>
              <a:t>Aix</a:t>
            </a:r>
            <a:r>
              <a:rPr lang="de-DE" b="1" dirty="0" smtClean="0"/>
              <a:t>-les-</a:t>
            </a:r>
            <a:r>
              <a:rPr lang="de-DE" b="1" dirty="0" err="1" smtClean="0"/>
              <a:t>Bains</a:t>
            </a:r>
            <a:endParaRPr lang="de-DE" b="1" dirty="0" smtClean="0"/>
          </a:p>
          <a:p>
            <a:pPr marL="0" indent="0">
              <a:buNone/>
            </a:pPr>
            <a:r>
              <a:rPr lang="de-DE" b="1" dirty="0" smtClean="0"/>
              <a:t>St. Moritz			</a:t>
            </a:r>
            <a:r>
              <a:rPr lang="de-DE" b="1" dirty="0" err="1" smtClean="0"/>
              <a:t>Evian</a:t>
            </a:r>
            <a:r>
              <a:rPr lang="de-DE" b="1" dirty="0" smtClean="0"/>
              <a:t>-les-</a:t>
            </a:r>
            <a:r>
              <a:rPr lang="de-DE" b="1" dirty="0" err="1" smtClean="0"/>
              <a:t>Bains</a:t>
            </a:r>
            <a:endParaRPr lang="de-DE" b="1" dirty="0" smtClean="0"/>
          </a:p>
          <a:p>
            <a:pPr marL="0" indent="0">
              <a:buNone/>
            </a:pPr>
            <a:r>
              <a:rPr lang="de-DE" b="1" dirty="0" smtClean="0"/>
              <a:t>Frankfurt am Main		Sankt Johann in </a:t>
            </a:r>
            <a:r>
              <a:rPr lang="de-DE" b="1" dirty="0"/>
              <a:t>T</a:t>
            </a:r>
            <a:r>
              <a:rPr lang="de-DE" b="1" dirty="0" smtClean="0"/>
              <a:t>irol</a:t>
            </a:r>
            <a:endParaRPr lang="de-DE" b="1" dirty="0"/>
          </a:p>
        </p:txBody>
      </p:sp>
    </p:spTree>
    <p:extLst>
      <p:ext uri="{BB962C8B-B14F-4D97-AF65-F5344CB8AC3E}">
        <p14:creationId xmlns:p14="http://schemas.microsoft.com/office/powerpoint/2010/main" val="190082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Vorlage">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PPT-Vorlage</Template>
  <TotalTime>0</TotalTime>
  <Words>2491</Words>
  <Application>Microsoft Office PowerPoint</Application>
  <PresentationFormat>Bildschirmpräsentation (4:3)</PresentationFormat>
  <Paragraphs>377</Paragraphs>
  <Slides>31</Slides>
  <Notes>24</Notes>
  <HiddenSlides>0</HiddenSlides>
  <MMClips>0</MMClips>
  <ScaleCrop>false</ScaleCrop>
  <HeadingPairs>
    <vt:vector size="4" baseType="variant">
      <vt:variant>
        <vt:lpstr>Design</vt:lpstr>
      </vt:variant>
      <vt:variant>
        <vt:i4>2</vt:i4>
      </vt:variant>
      <vt:variant>
        <vt:lpstr>Folientitel</vt:lpstr>
      </vt:variant>
      <vt:variant>
        <vt:i4>31</vt:i4>
      </vt:variant>
    </vt:vector>
  </HeadingPairs>
  <TitlesOfParts>
    <vt:vector size="33" baseType="lpstr">
      <vt:lpstr>PPT-Vorlage</vt:lpstr>
      <vt:lpstr>Larissa</vt:lpstr>
      <vt:lpstr>Schulungsunterlagen der AG RDA</vt:lpstr>
      <vt:lpstr>PowerPoint-Präsentation</vt:lpstr>
      <vt:lpstr>Grundsätzliches </vt:lpstr>
      <vt:lpstr>Grundsätzliches</vt:lpstr>
      <vt:lpstr>Grundsätzliches</vt:lpstr>
      <vt:lpstr>Informationsquellen</vt:lpstr>
      <vt:lpstr>Wahl des bevorzugten Namens  </vt:lpstr>
      <vt:lpstr>Beispiele</vt:lpstr>
      <vt:lpstr>Beispiele</vt:lpstr>
      <vt:lpstr>Erfassen des bevorzugten Namens</vt:lpstr>
      <vt:lpstr>Erfassen des bevorzugten Namens  </vt:lpstr>
      <vt:lpstr>Erfassen des bevorzugten Namens  </vt:lpstr>
      <vt:lpstr>Beispiele</vt:lpstr>
      <vt:lpstr>Transliteration</vt:lpstr>
      <vt:lpstr>Namensänderung</vt:lpstr>
      <vt:lpstr>Namensänderung</vt:lpstr>
      <vt:lpstr>Beispiele</vt:lpstr>
      <vt:lpstr>Namen für Gebietskörperschaften</vt:lpstr>
      <vt:lpstr>Beispiele</vt:lpstr>
      <vt:lpstr>Geografika mit demselben Namen </vt:lpstr>
      <vt:lpstr>Geografika mit demselben Namen </vt:lpstr>
      <vt:lpstr>Geografika mit demselben Namen  </vt:lpstr>
      <vt:lpstr>Geografika mit demselben Namen </vt:lpstr>
      <vt:lpstr>Geografika mit demselben Namen </vt:lpstr>
      <vt:lpstr>Orte innerhalb von Städten (Ortsteile) </vt:lpstr>
      <vt:lpstr>Orte innerhalb von Städten (Ortsteile) </vt:lpstr>
      <vt:lpstr>Orte innerhalb von Städten (Ortsteile) </vt:lpstr>
      <vt:lpstr>Orte innerhalb von Städten (Ortsteile) </vt:lpstr>
      <vt:lpstr>Erfassen von abweichenden Namen von Geografika (Orten)</vt:lpstr>
      <vt:lpstr>Erfassen von abweichenden Namen von Geografika (Orten)</vt:lpstr>
      <vt:lpstr>Erfassen von abweichenden Namen von Geografika (Orten)</vt:lpstr>
    </vt:vector>
  </TitlesOfParts>
  <Company>Deutsche Nationalbibliothek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behrens</dc:creator>
  <cp:lastModifiedBy>Sabrina Waha</cp:lastModifiedBy>
  <cp:revision>190</cp:revision>
  <dcterms:created xsi:type="dcterms:W3CDTF">2013-12-09T14:13:03Z</dcterms:created>
  <dcterms:modified xsi:type="dcterms:W3CDTF">2014-07-04T07:48:51Z</dcterms:modified>
</cp:coreProperties>
</file>