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01" r:id="rId2"/>
    <p:sldId id="256" r:id="rId3"/>
    <p:sldId id="320" r:id="rId4"/>
    <p:sldId id="257" r:id="rId5"/>
    <p:sldId id="258" r:id="rId6"/>
    <p:sldId id="259" r:id="rId7"/>
    <p:sldId id="322" r:id="rId8"/>
    <p:sldId id="324" r:id="rId9"/>
    <p:sldId id="323" r:id="rId10"/>
    <p:sldId id="261" r:id="rId11"/>
    <p:sldId id="262" r:id="rId12"/>
    <p:sldId id="263" r:id="rId13"/>
    <p:sldId id="327" r:id="rId14"/>
    <p:sldId id="265" r:id="rId15"/>
    <p:sldId id="267" r:id="rId16"/>
    <p:sldId id="266" r:id="rId17"/>
    <p:sldId id="270" r:id="rId18"/>
    <p:sldId id="271" r:id="rId19"/>
    <p:sldId id="268" r:id="rId20"/>
    <p:sldId id="272" r:id="rId21"/>
    <p:sldId id="290" r:id="rId22"/>
    <p:sldId id="274" r:id="rId23"/>
    <p:sldId id="275" r:id="rId24"/>
    <p:sldId id="306" r:id="rId25"/>
    <p:sldId id="319" r:id="rId26"/>
    <p:sldId id="276" r:id="rId27"/>
    <p:sldId id="277" r:id="rId28"/>
    <p:sldId id="278" r:id="rId29"/>
    <p:sldId id="279" r:id="rId30"/>
    <p:sldId id="280" r:id="rId31"/>
    <p:sldId id="281" r:id="rId32"/>
    <p:sldId id="282" r:id="rId33"/>
    <p:sldId id="299" r:id="rId34"/>
    <p:sldId id="326" r:id="rId35"/>
    <p:sldId id="283" r:id="rId36"/>
    <p:sldId id="284" r:id="rId37"/>
    <p:sldId id="292" r:id="rId38"/>
    <p:sldId id="285" r:id="rId39"/>
    <p:sldId id="286" r:id="rId40"/>
    <p:sldId id="287" r:id="rId41"/>
    <p:sldId id="298" r:id="rId42"/>
    <p:sldId id="288" r:id="rId43"/>
    <p:sldId id="297" r:id="rId44"/>
    <p:sldId id="294" r:id="rId45"/>
    <p:sldId id="321" r:id="rId46"/>
  </p:sldIdLst>
  <p:sldSz cx="9144000" cy="6858000" type="screen4x3"/>
  <p:notesSz cx="6797675" cy="98742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using, Silke" initials="C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113" autoAdjust="0"/>
    <p:restoredTop sz="83741" autoAdjust="0"/>
  </p:normalViewPr>
  <p:slideViewPr>
    <p:cSldViewPr>
      <p:cViewPr>
        <p:scale>
          <a:sx n="70" d="100"/>
          <a:sy n="70" d="100"/>
        </p:scale>
        <p:origin x="-1854" y="-234"/>
      </p:cViewPr>
      <p:guideLst>
        <p:guide orient="horz" pos="2160"/>
        <p:guide pos="2880"/>
      </p:guideLst>
    </p:cSldViewPr>
  </p:slideViewPr>
  <p:notesTextViewPr>
    <p:cViewPr>
      <p:scale>
        <a:sx n="1" d="1"/>
        <a:sy n="1" d="1"/>
      </p:scale>
      <p:origin x="0" y="0"/>
    </p:cViewPr>
  </p:notesTextViewPr>
  <p:sorterViewPr>
    <p:cViewPr>
      <p:scale>
        <a:sx n="100" d="100"/>
        <a:sy n="100" d="100"/>
      </p:scale>
      <p:origin x="0" y="15924"/>
    </p:cViewPr>
  </p:sorterViewPr>
  <p:notesViewPr>
    <p:cSldViewPr>
      <p:cViewPr varScale="1">
        <p:scale>
          <a:sx n="76" d="100"/>
          <a:sy n="76" d="100"/>
        </p:scale>
        <p:origin x="-2166" y="-10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713"/>
          </a:xfrm>
          <a:prstGeom prst="rect">
            <a:avLst/>
          </a:prstGeom>
        </p:spPr>
        <p:txBody>
          <a:bodyPr vert="horz" lIns="95264" tIns="47632" rIns="95264" bIns="47632" rtlCol="0"/>
          <a:lstStyle>
            <a:lvl1pPr algn="l">
              <a:defRPr sz="1300"/>
            </a:lvl1pPr>
          </a:lstStyle>
          <a:p>
            <a:endParaRPr lang="de-DE"/>
          </a:p>
        </p:txBody>
      </p:sp>
      <p:sp>
        <p:nvSpPr>
          <p:cNvPr id="3" name="Datumsplatzhalter 2"/>
          <p:cNvSpPr>
            <a:spLocks noGrp="1"/>
          </p:cNvSpPr>
          <p:nvPr>
            <p:ph type="dt" sz="quarter" idx="1"/>
          </p:nvPr>
        </p:nvSpPr>
        <p:spPr>
          <a:xfrm>
            <a:off x="3850443" y="0"/>
            <a:ext cx="2945659" cy="493713"/>
          </a:xfrm>
          <a:prstGeom prst="rect">
            <a:avLst/>
          </a:prstGeom>
        </p:spPr>
        <p:txBody>
          <a:bodyPr vert="horz" lIns="95264" tIns="47632" rIns="95264" bIns="47632" rtlCol="0"/>
          <a:lstStyle>
            <a:lvl1pPr algn="r">
              <a:defRPr sz="1300"/>
            </a:lvl1pPr>
          </a:lstStyle>
          <a:p>
            <a:fld id="{6060CEB5-A914-44E3-8178-8629EB278E7D}" type="datetimeFigureOut">
              <a:rPr lang="de-DE" smtClean="0"/>
              <a:pPr/>
              <a:t>15.05.2014</a:t>
            </a:fld>
            <a:endParaRPr lang="de-DE"/>
          </a:p>
        </p:txBody>
      </p:sp>
      <p:sp>
        <p:nvSpPr>
          <p:cNvPr id="4" name="Fußzeilenplatzhalter 3"/>
          <p:cNvSpPr>
            <a:spLocks noGrp="1"/>
          </p:cNvSpPr>
          <p:nvPr>
            <p:ph type="ftr" sz="quarter" idx="2"/>
          </p:nvPr>
        </p:nvSpPr>
        <p:spPr>
          <a:xfrm>
            <a:off x="0" y="9378824"/>
            <a:ext cx="2945659" cy="493713"/>
          </a:xfrm>
          <a:prstGeom prst="rect">
            <a:avLst/>
          </a:prstGeom>
        </p:spPr>
        <p:txBody>
          <a:bodyPr vert="horz" lIns="95264" tIns="47632" rIns="95264" bIns="47632" rtlCol="0" anchor="b"/>
          <a:lstStyle>
            <a:lvl1pPr algn="l">
              <a:defRPr sz="1300"/>
            </a:lvl1pPr>
          </a:lstStyle>
          <a:p>
            <a:endParaRPr lang="de-DE"/>
          </a:p>
        </p:txBody>
      </p:sp>
      <p:sp>
        <p:nvSpPr>
          <p:cNvPr id="5" name="Foliennummernplatzhalter 4"/>
          <p:cNvSpPr>
            <a:spLocks noGrp="1"/>
          </p:cNvSpPr>
          <p:nvPr>
            <p:ph type="sldNum" sz="quarter" idx="3"/>
          </p:nvPr>
        </p:nvSpPr>
        <p:spPr>
          <a:xfrm>
            <a:off x="3850443" y="9378824"/>
            <a:ext cx="2945659" cy="493713"/>
          </a:xfrm>
          <a:prstGeom prst="rect">
            <a:avLst/>
          </a:prstGeom>
        </p:spPr>
        <p:txBody>
          <a:bodyPr vert="horz" lIns="95264" tIns="47632" rIns="95264" bIns="47632" rtlCol="0" anchor="b"/>
          <a:lstStyle>
            <a:lvl1pPr algn="r">
              <a:defRPr sz="1300"/>
            </a:lvl1pPr>
          </a:lstStyle>
          <a:p>
            <a:fld id="{5074A8C2-7B88-41B6-91FD-05C79E1FDF68}" type="slidenum">
              <a:rPr lang="de-DE" smtClean="0"/>
              <a:pPr/>
              <a:t>‹Nr.›</a:t>
            </a:fld>
            <a:endParaRPr lang="de-DE"/>
          </a:p>
        </p:txBody>
      </p:sp>
    </p:spTree>
    <p:extLst>
      <p:ext uri="{BB962C8B-B14F-4D97-AF65-F5344CB8AC3E}">
        <p14:creationId xmlns:p14="http://schemas.microsoft.com/office/powerpoint/2010/main" val="3996367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713"/>
          </a:xfrm>
          <a:prstGeom prst="rect">
            <a:avLst/>
          </a:prstGeom>
        </p:spPr>
        <p:txBody>
          <a:bodyPr vert="horz" lIns="95264" tIns="47632" rIns="95264" bIns="47632" rtlCol="0"/>
          <a:lstStyle>
            <a:lvl1pPr algn="l">
              <a:defRPr sz="1300"/>
            </a:lvl1pPr>
          </a:lstStyle>
          <a:p>
            <a:endParaRPr lang="de-DE"/>
          </a:p>
        </p:txBody>
      </p:sp>
      <p:sp>
        <p:nvSpPr>
          <p:cNvPr id="3" name="Datumsplatzhalter 2"/>
          <p:cNvSpPr>
            <a:spLocks noGrp="1"/>
          </p:cNvSpPr>
          <p:nvPr>
            <p:ph type="dt" idx="1"/>
          </p:nvPr>
        </p:nvSpPr>
        <p:spPr>
          <a:xfrm>
            <a:off x="3850443" y="0"/>
            <a:ext cx="2945659" cy="493713"/>
          </a:xfrm>
          <a:prstGeom prst="rect">
            <a:avLst/>
          </a:prstGeom>
        </p:spPr>
        <p:txBody>
          <a:bodyPr vert="horz" lIns="95264" tIns="47632" rIns="95264" bIns="47632" rtlCol="0"/>
          <a:lstStyle>
            <a:lvl1pPr algn="r">
              <a:defRPr sz="1300"/>
            </a:lvl1pPr>
          </a:lstStyle>
          <a:p>
            <a:fld id="{47B5FA56-D6E1-4124-B186-B98D49B0E9F4}" type="datetimeFigureOut">
              <a:rPr lang="de-DE" smtClean="0"/>
              <a:pPr/>
              <a:t>15.05.2014</a:t>
            </a:fld>
            <a:endParaRPr lang="de-DE"/>
          </a:p>
        </p:txBody>
      </p:sp>
      <p:sp>
        <p:nvSpPr>
          <p:cNvPr id="4" name="Folienbildplatzhalt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5264" tIns="47632" rIns="95264" bIns="47632" rtlCol="0" anchor="ctr"/>
          <a:lstStyle/>
          <a:p>
            <a:endParaRPr lang="de-DE"/>
          </a:p>
        </p:txBody>
      </p:sp>
      <p:sp>
        <p:nvSpPr>
          <p:cNvPr id="5" name="Notizenplatzhalter 4"/>
          <p:cNvSpPr>
            <a:spLocks noGrp="1"/>
          </p:cNvSpPr>
          <p:nvPr>
            <p:ph type="body" sz="quarter" idx="3"/>
          </p:nvPr>
        </p:nvSpPr>
        <p:spPr>
          <a:xfrm>
            <a:off x="679768" y="4690268"/>
            <a:ext cx="5438140" cy="4443413"/>
          </a:xfrm>
          <a:prstGeom prst="rect">
            <a:avLst/>
          </a:prstGeom>
        </p:spPr>
        <p:txBody>
          <a:bodyPr vert="horz" lIns="95264" tIns="47632" rIns="95264" bIns="47632"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378824"/>
            <a:ext cx="2945659" cy="493713"/>
          </a:xfrm>
          <a:prstGeom prst="rect">
            <a:avLst/>
          </a:prstGeom>
        </p:spPr>
        <p:txBody>
          <a:bodyPr vert="horz" lIns="95264" tIns="47632" rIns="95264" bIns="47632" rtlCol="0" anchor="b"/>
          <a:lstStyle>
            <a:lvl1pPr algn="l">
              <a:defRPr sz="1300"/>
            </a:lvl1pPr>
          </a:lstStyle>
          <a:p>
            <a:endParaRPr lang="de-DE"/>
          </a:p>
        </p:txBody>
      </p:sp>
      <p:sp>
        <p:nvSpPr>
          <p:cNvPr id="7" name="Foliennummernplatzhalter 6"/>
          <p:cNvSpPr>
            <a:spLocks noGrp="1"/>
          </p:cNvSpPr>
          <p:nvPr>
            <p:ph type="sldNum" sz="quarter" idx="5"/>
          </p:nvPr>
        </p:nvSpPr>
        <p:spPr>
          <a:xfrm>
            <a:off x="3850443" y="9378824"/>
            <a:ext cx="2945659" cy="493713"/>
          </a:xfrm>
          <a:prstGeom prst="rect">
            <a:avLst/>
          </a:prstGeom>
        </p:spPr>
        <p:txBody>
          <a:bodyPr vert="horz" lIns="95264" tIns="47632" rIns="95264" bIns="47632" rtlCol="0" anchor="b"/>
          <a:lstStyle>
            <a:lvl1pPr algn="r">
              <a:defRPr sz="1300"/>
            </a:lvl1pPr>
          </a:lstStyle>
          <a:p>
            <a:fld id="{4659BA6D-A88A-4D5F-B44A-44D03FB6C521}" type="slidenum">
              <a:rPr lang="de-DE" smtClean="0"/>
              <a:pPr/>
              <a:t>‹Nr.›</a:t>
            </a:fld>
            <a:endParaRPr lang="de-DE"/>
          </a:p>
        </p:txBody>
      </p:sp>
    </p:spTree>
    <p:extLst>
      <p:ext uri="{BB962C8B-B14F-4D97-AF65-F5344CB8AC3E}">
        <p14:creationId xmlns:p14="http://schemas.microsoft.com/office/powerpoint/2010/main" val="3710624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659BA6D-A88A-4D5F-B44A-44D03FB6C521}" type="slidenum">
              <a:rPr lang="de-DE" smtClean="0"/>
              <a:pPr/>
              <a:t>1</a:t>
            </a:fld>
            <a:endParaRPr lang="de-DE"/>
          </a:p>
        </p:txBody>
      </p:sp>
    </p:spTree>
    <p:extLst>
      <p:ext uri="{BB962C8B-B14F-4D97-AF65-F5344CB8AC3E}">
        <p14:creationId xmlns:p14="http://schemas.microsoft.com/office/powerpoint/2010/main" val="1714052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ERL zeigen</a:t>
            </a:r>
          </a:p>
        </p:txBody>
      </p:sp>
      <p:sp>
        <p:nvSpPr>
          <p:cNvPr id="4" name="Foliennummernplatzhalter 3"/>
          <p:cNvSpPr>
            <a:spLocks noGrp="1"/>
          </p:cNvSpPr>
          <p:nvPr>
            <p:ph type="sldNum" sz="quarter" idx="10"/>
          </p:nvPr>
        </p:nvSpPr>
        <p:spPr/>
        <p:txBody>
          <a:bodyPr/>
          <a:lstStyle/>
          <a:p>
            <a:fld id="{4659BA6D-A88A-4D5F-B44A-44D03FB6C521}" type="slidenum">
              <a:rPr lang="de-DE" smtClean="0"/>
              <a:pPr/>
              <a:t>10</a:t>
            </a:fld>
            <a:endParaRPr lang="de-DE"/>
          </a:p>
        </p:txBody>
      </p:sp>
    </p:spTree>
    <p:extLst>
      <p:ext uri="{BB962C8B-B14F-4D97-AF65-F5344CB8AC3E}">
        <p14:creationId xmlns:p14="http://schemas.microsoft.com/office/powerpoint/2010/main" val="321959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52642">
              <a:defRPr/>
            </a:pPr>
            <a:r>
              <a:rPr lang="de-DE" dirty="0" smtClean="0"/>
              <a:t>Der bevorzugte Name der Körperschaft ist die Namensform, die als Grundlage für den</a:t>
            </a:r>
            <a:r>
              <a:rPr lang="de-DE" baseline="0" dirty="0" smtClean="0"/>
              <a:t> normierten</a:t>
            </a:r>
            <a:r>
              <a:rPr lang="de-DE" dirty="0" smtClean="0"/>
              <a:t> Sucheinstieg gewählt wird. </a:t>
            </a:r>
            <a:br>
              <a:rPr lang="de-DE" dirty="0" smtClean="0"/>
            </a:br>
            <a:r>
              <a:rPr lang="de-DE" dirty="0" smtClean="0"/>
              <a:t>Im Gegensatz zu RAK ist nicht zwingend der offizielle Name der bevorzugte Name, sondern der Name, unter dem die Körperschaft im Allgemeinen identifiziert wird (RDA 11.2.2.3). Deshalb gibt es in RDA 11.2.2.5.4 genaue Anweisungen zur Ermittlung des gebräuchlichen Namens. </a:t>
            </a:r>
            <a:r>
              <a:rPr lang="de-DE" dirty="0" smtClean="0">
                <a:sym typeface="Wingdings" panose="05000000000000000000" pitchFamily="2" charset="2"/>
              </a:rPr>
              <a:t> s. dort</a:t>
            </a:r>
            <a:endParaRPr lang="de-DE" dirty="0" smtClean="0"/>
          </a:p>
          <a:p>
            <a:pPr defTabSz="952642">
              <a:defRPr/>
            </a:pPr>
            <a:endParaRPr lang="de-DE" sz="1300" dirty="0"/>
          </a:p>
          <a:p>
            <a:pPr defTabSz="952642">
              <a:defRPr/>
            </a:pPr>
            <a:r>
              <a:rPr lang="de-DE" sz="1300" dirty="0"/>
              <a:t>Hinweis auf allgemeine Richtlinien (RDA 8.5) </a:t>
            </a:r>
            <a:r>
              <a:rPr lang="de-DE" sz="1300" dirty="0">
                <a:sym typeface="Wingdings"/>
              </a:rPr>
              <a:t></a:t>
            </a:r>
            <a:r>
              <a:rPr lang="de-DE" sz="1300" dirty="0"/>
              <a:t> allgemeiner Teil (s. DNB-Folie)</a:t>
            </a:r>
          </a:p>
          <a:p>
            <a:pPr defTabSz="952642">
              <a:defRPr/>
            </a:pPr>
            <a:r>
              <a:rPr lang="de-DE" dirty="0" err="1" smtClean="0"/>
              <a:t>Aleph</a:t>
            </a:r>
            <a:r>
              <a:rPr lang="de-DE" dirty="0" smtClean="0"/>
              <a:t> und PICA: Erfassung des bevorzugten</a:t>
            </a:r>
            <a:r>
              <a:rPr lang="de-DE" baseline="0" dirty="0" smtClean="0"/>
              <a:t> Namens in </a:t>
            </a:r>
            <a:r>
              <a:rPr lang="de-DE" dirty="0" smtClean="0"/>
              <a:t>Feld 110</a:t>
            </a:r>
            <a:endParaRPr lang="de-DE" sz="1300" dirty="0"/>
          </a:p>
          <a:p>
            <a:pPr defTabSz="952642">
              <a:defRPr/>
            </a:pPr>
            <a:endParaRPr lang="de-DE" sz="1300" dirty="0"/>
          </a:p>
          <a:p>
            <a:pPr defTabSz="952642">
              <a:defRPr/>
            </a:pPr>
            <a:r>
              <a:rPr lang="de-DE" sz="1300" dirty="0"/>
              <a:t>RDA gilt zurzeit nur für die Erfassung von Normdatensätzen, nicht für die bibliographische Beschreibung. Daher kann die bevorzugte Namensform im Normdatensatz von der Form in der bibliografischen Beschreibung abweichen. [Das ist aber jetzt auch schon so!]</a:t>
            </a:r>
          </a:p>
          <a:p>
            <a:pPr defTabSz="952642">
              <a:defRPr/>
            </a:pPr>
            <a:endParaRPr lang="de-DE" sz="1300" dirty="0"/>
          </a:p>
          <a:p>
            <a:endParaRPr lang="de-DE" dirty="0"/>
          </a:p>
        </p:txBody>
      </p:sp>
      <p:sp>
        <p:nvSpPr>
          <p:cNvPr id="4" name="Foliennummernplatzhalter 3"/>
          <p:cNvSpPr>
            <a:spLocks noGrp="1"/>
          </p:cNvSpPr>
          <p:nvPr>
            <p:ph type="sldNum" sz="quarter" idx="10"/>
          </p:nvPr>
        </p:nvSpPr>
        <p:spPr/>
        <p:txBody>
          <a:bodyPr/>
          <a:lstStyle/>
          <a:p>
            <a:fld id="{4659BA6D-A88A-4D5F-B44A-44D03FB6C521}" type="slidenum">
              <a:rPr lang="de-DE" smtClean="0"/>
              <a:pPr/>
              <a:t>11</a:t>
            </a:fld>
            <a:endParaRPr lang="de-DE"/>
          </a:p>
        </p:txBody>
      </p:sp>
    </p:spTree>
    <p:extLst>
      <p:ext uri="{BB962C8B-B14F-4D97-AF65-F5344CB8AC3E}">
        <p14:creationId xmlns:p14="http://schemas.microsoft.com/office/powerpoint/2010/main" val="1400286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dirty="0"/>
              <a:t>Bei verschiedenen Formen desselben Namens wird der Name gewählt, der in den bevorzugten Informationsquellen erscheint. In der Regel ist dies die </a:t>
            </a:r>
            <a:r>
              <a:rPr lang="de-DE" sz="1300" b="1" dirty="0"/>
              <a:t>Haupttitelseite</a:t>
            </a:r>
            <a:r>
              <a:rPr lang="de-DE" sz="1300" dirty="0"/>
              <a:t>.</a:t>
            </a:r>
            <a:br>
              <a:rPr lang="de-DE" sz="1300" dirty="0"/>
            </a:br>
            <a:endParaRPr lang="de-DE" sz="1300" dirty="0"/>
          </a:p>
          <a:p>
            <a:r>
              <a:rPr lang="de-DE" sz="1300" dirty="0"/>
              <a:t>Sind dort </a:t>
            </a:r>
            <a:r>
              <a:rPr lang="de-DE" sz="1300" b="1" dirty="0"/>
              <a:t>abweichende Namen </a:t>
            </a:r>
            <a:r>
              <a:rPr lang="de-DE" sz="1300" dirty="0"/>
              <a:t>genannt, gilt folgende </a:t>
            </a:r>
            <a:r>
              <a:rPr lang="de-DE" sz="1300" b="1" dirty="0"/>
              <a:t>Reihenfolge</a:t>
            </a:r>
            <a:r>
              <a:rPr lang="de-DE" sz="1300" dirty="0"/>
              <a:t>:</a:t>
            </a:r>
          </a:p>
          <a:p>
            <a:r>
              <a:rPr lang="de-DE" sz="1300" dirty="0"/>
              <a:t>hervorgehobener Name (</a:t>
            </a:r>
            <a:r>
              <a:rPr lang="de-DE" sz="1300" b="1" dirty="0"/>
              <a:t>neu</a:t>
            </a:r>
            <a:r>
              <a:rPr lang="de-DE" sz="1300" dirty="0"/>
              <a:t>: förmlich präsentierter Name) </a:t>
            </a:r>
            <a:r>
              <a:rPr lang="de-DE" sz="1300" u="sng" dirty="0"/>
              <a:t>ERL 1 zeigen</a:t>
            </a:r>
          </a:p>
          <a:p>
            <a:pPr lvl="0"/>
            <a:r>
              <a:rPr lang="de-DE" sz="1300" dirty="0"/>
              <a:t>die am häufigsten vorgefundene Form</a:t>
            </a:r>
          </a:p>
          <a:p>
            <a:pPr lvl="0"/>
            <a:r>
              <a:rPr lang="de-DE" sz="1300" dirty="0"/>
              <a:t>Kurzform </a:t>
            </a:r>
            <a:r>
              <a:rPr lang="de-DE" sz="1300" u="sng" dirty="0"/>
              <a:t>ERL 2 zeigen</a:t>
            </a:r>
            <a:r>
              <a:rPr lang="de-DE" sz="1300" dirty="0"/>
              <a:t/>
            </a:r>
            <a:br>
              <a:rPr lang="de-DE" sz="1300" dirty="0"/>
            </a:br>
            <a:r>
              <a:rPr lang="de-DE" sz="1300" dirty="0"/>
              <a:t>Ist die Kurzform nicht eindeutig von anderen unterscheidbar, wählt man die in Nachschlagequellen gefundene oder die offizielle Form.</a:t>
            </a:r>
          </a:p>
          <a:p>
            <a:pPr defTabSz="952642">
              <a:defRPr/>
            </a:pPr>
            <a:endParaRPr lang="de-DE" sz="1300" u="sng" dirty="0"/>
          </a:p>
          <a:p>
            <a:pPr defTabSz="952642">
              <a:defRPr/>
            </a:pPr>
            <a:r>
              <a:rPr lang="de-DE" sz="1300" u="sng" dirty="0"/>
              <a:t>ERL 4 (zu 11.2.2.5 )</a:t>
            </a:r>
            <a:r>
              <a:rPr lang="de-DE" sz="1300" dirty="0"/>
              <a:t>, </a:t>
            </a:r>
            <a:r>
              <a:rPr lang="de-DE" sz="1300" dirty="0">
                <a:sym typeface="Wingdings" panose="05000000000000000000" pitchFamily="2" charset="2"/>
              </a:rPr>
              <a:t> </a:t>
            </a:r>
            <a:r>
              <a:rPr lang="de-DE" sz="1300" i="1" dirty="0"/>
              <a:t>s. a. Gebräuchlicher Name</a:t>
            </a:r>
            <a:endParaRPr lang="de-DE" sz="1300" dirty="0"/>
          </a:p>
          <a:p>
            <a:endParaRPr lang="de-DE" dirty="0" smtClean="0"/>
          </a:p>
          <a:p>
            <a:pPr defTabSz="952642">
              <a:defRPr/>
            </a:pPr>
            <a:r>
              <a:rPr lang="de-DE" sz="1300" dirty="0"/>
              <a:t>Hier passt die jetzige dt. Übersetzung inhaltlich nicht mehr zur ERL 1. Der „förmlich präsentierte Name“ hat eine andere Bedeutung als „hervorgehobener Name“ und auch andere Konsequenzen für die Wahl des bevorzugten Namens</a:t>
            </a:r>
          </a:p>
          <a:p>
            <a:endParaRPr lang="de-DE" dirty="0"/>
          </a:p>
        </p:txBody>
      </p:sp>
      <p:sp>
        <p:nvSpPr>
          <p:cNvPr id="4" name="Foliennummernplatzhalter 3"/>
          <p:cNvSpPr>
            <a:spLocks noGrp="1"/>
          </p:cNvSpPr>
          <p:nvPr>
            <p:ph type="sldNum" sz="quarter" idx="10"/>
          </p:nvPr>
        </p:nvSpPr>
        <p:spPr/>
        <p:txBody>
          <a:bodyPr/>
          <a:lstStyle/>
          <a:p>
            <a:fld id="{4659BA6D-A88A-4D5F-B44A-44D03FB6C521}" type="slidenum">
              <a:rPr lang="de-DE" smtClean="0"/>
              <a:pPr/>
              <a:t>12</a:t>
            </a:fld>
            <a:endParaRPr lang="de-DE"/>
          </a:p>
        </p:txBody>
      </p:sp>
    </p:spTree>
    <p:extLst>
      <p:ext uri="{BB962C8B-B14F-4D97-AF65-F5344CB8AC3E}">
        <p14:creationId xmlns:p14="http://schemas.microsoft.com/office/powerpoint/2010/main" val="2982813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Beispiel für einen förmlich präsentierten</a:t>
            </a:r>
            <a:r>
              <a:rPr lang="de-DE" baseline="0" dirty="0" smtClean="0"/>
              <a:t> Namen</a:t>
            </a:r>
          </a:p>
          <a:p>
            <a:r>
              <a:rPr lang="de-DE" baseline="0" dirty="0" smtClean="0"/>
              <a:t>Die Körperschaft nennt sich in ihrer offiziellen Form „Verein Deutscher Bibliothekare“ (s. linke Seite Homepage). </a:t>
            </a:r>
          </a:p>
        </p:txBody>
      </p:sp>
      <p:sp>
        <p:nvSpPr>
          <p:cNvPr id="4" name="Foliennummernplatzhalter 3"/>
          <p:cNvSpPr>
            <a:spLocks noGrp="1"/>
          </p:cNvSpPr>
          <p:nvPr>
            <p:ph type="sldNum" sz="quarter" idx="10"/>
          </p:nvPr>
        </p:nvSpPr>
        <p:spPr/>
        <p:txBody>
          <a:bodyPr/>
          <a:lstStyle/>
          <a:p>
            <a:fld id="{4659BA6D-A88A-4D5F-B44A-44D03FB6C521}" type="slidenum">
              <a:rPr lang="de-DE" smtClean="0"/>
              <a:pPr/>
              <a:t>13</a:t>
            </a:fld>
            <a:endParaRPr lang="de-DE"/>
          </a:p>
        </p:txBody>
      </p:sp>
    </p:spTree>
    <p:extLst>
      <p:ext uri="{BB962C8B-B14F-4D97-AF65-F5344CB8AC3E}">
        <p14:creationId xmlns:p14="http://schemas.microsoft.com/office/powerpoint/2010/main" val="951768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52642">
              <a:defRPr/>
            </a:pPr>
            <a:r>
              <a:rPr lang="de-DE" dirty="0" smtClean="0"/>
              <a:t>Sonstige Formen des Namens werden als </a:t>
            </a:r>
            <a:r>
              <a:rPr lang="de-DE" b="1" dirty="0" smtClean="0"/>
              <a:t>abweichende Namen </a:t>
            </a:r>
            <a:r>
              <a:rPr lang="de-DE" dirty="0" smtClean="0"/>
              <a:t>erfasst (s. dazu RDA 11.2.3).</a:t>
            </a:r>
          </a:p>
          <a:p>
            <a:pPr defTabSz="952642">
              <a:defRPr/>
            </a:pPr>
            <a:r>
              <a:rPr lang="de-DE" dirty="0"/>
              <a:t>Nach den GND-ÜR K1 wurde bei unterschiedlichen Namensformen der gebräuchlichste Name als bevorzugter Name gewählt. Kurzformen wurden bevorzugt.</a:t>
            </a:r>
            <a:endParaRPr lang="de-DE" u="none" dirty="0" smtClean="0">
              <a:solidFill>
                <a:schemeClr val="tx1"/>
              </a:solidFill>
            </a:endParaRPr>
          </a:p>
          <a:p>
            <a:r>
              <a:rPr lang="de-DE" sz="1300" i="1" dirty="0"/>
              <a:t>Hinweise</a:t>
            </a:r>
            <a:r>
              <a:rPr lang="de-DE" sz="1300" dirty="0"/>
              <a:t>: Fehlende Bindestriche bei Komposita werden nicht ergänzt, wenn sie in den Informationsquellen nicht genannt sind. Die Bindestrichform kann aber als abweichender Name erfasst werden.</a:t>
            </a:r>
            <a:endParaRPr lang="de-DE" dirty="0"/>
          </a:p>
        </p:txBody>
      </p:sp>
      <p:sp>
        <p:nvSpPr>
          <p:cNvPr id="4" name="Foliennummernplatzhalter 3"/>
          <p:cNvSpPr>
            <a:spLocks noGrp="1"/>
          </p:cNvSpPr>
          <p:nvPr>
            <p:ph type="sldNum" sz="quarter" idx="10"/>
          </p:nvPr>
        </p:nvSpPr>
        <p:spPr/>
        <p:txBody>
          <a:bodyPr/>
          <a:lstStyle/>
          <a:p>
            <a:fld id="{4659BA6D-A88A-4D5F-B44A-44D03FB6C521}" type="slidenum">
              <a:rPr lang="de-DE" smtClean="0"/>
              <a:pPr/>
              <a:t>14</a:t>
            </a:fld>
            <a:endParaRPr lang="de-DE"/>
          </a:p>
        </p:txBody>
      </p:sp>
    </p:spTree>
    <p:extLst>
      <p:ext uri="{BB962C8B-B14F-4D97-AF65-F5344CB8AC3E}">
        <p14:creationId xmlns:p14="http://schemas.microsoft.com/office/powerpoint/2010/main" val="424305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 der SE wird der Name gemäß den Nachschlagewerken</a:t>
            </a:r>
            <a:r>
              <a:rPr lang="de-DE" baseline="0" dirty="0" smtClean="0"/>
              <a:t> ermittelt.</a:t>
            </a:r>
            <a:endParaRPr lang="de-DE" dirty="0"/>
          </a:p>
        </p:txBody>
      </p:sp>
      <p:sp>
        <p:nvSpPr>
          <p:cNvPr id="4" name="Foliennummernplatzhalter 3"/>
          <p:cNvSpPr>
            <a:spLocks noGrp="1"/>
          </p:cNvSpPr>
          <p:nvPr>
            <p:ph type="sldNum" sz="quarter" idx="10"/>
          </p:nvPr>
        </p:nvSpPr>
        <p:spPr/>
        <p:txBody>
          <a:bodyPr/>
          <a:lstStyle/>
          <a:p>
            <a:fld id="{4659BA6D-A88A-4D5F-B44A-44D03FB6C521}" type="slidenum">
              <a:rPr lang="de-DE" smtClean="0"/>
              <a:pPr/>
              <a:t>15</a:t>
            </a:fld>
            <a:endParaRPr lang="de-DE"/>
          </a:p>
        </p:txBody>
      </p:sp>
    </p:spTree>
    <p:extLst>
      <p:ext uri="{BB962C8B-B14F-4D97-AF65-F5344CB8AC3E}">
        <p14:creationId xmlns:p14="http://schemas.microsoft.com/office/powerpoint/2010/main" val="1699771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Erscheint der Name in verschiedenen Sprachen, wird die Form in der </a:t>
            </a:r>
            <a:r>
              <a:rPr lang="de-DE" b="1" dirty="0" smtClean="0"/>
              <a:t>offiziellen Sprache der Körperschaft </a:t>
            </a:r>
            <a:r>
              <a:rPr lang="de-DE" dirty="0" smtClean="0"/>
              <a:t>als bevorzugter Name gewählt. </a:t>
            </a:r>
            <a:endParaRPr lang="de-DE" sz="1300" u="sng" dirty="0"/>
          </a:p>
          <a:p>
            <a:r>
              <a:rPr lang="de-DE" sz="1300" u="sng" dirty="0"/>
              <a:t>AWR zeigen; ERL (zu 11.2.2.5.2) </a:t>
            </a:r>
            <a:r>
              <a:rPr lang="de-DE" sz="1300" dirty="0"/>
              <a:t>: betrifft nur Sacherschließung</a:t>
            </a:r>
          </a:p>
          <a:p>
            <a:r>
              <a:rPr lang="de-DE" sz="1300" dirty="0"/>
              <a:t>Zur Kleinschreibung des Beispiels siehe RDA-Anhang A.40.2</a:t>
            </a:r>
            <a:endParaRPr lang="de-DE" dirty="0"/>
          </a:p>
        </p:txBody>
      </p:sp>
      <p:sp>
        <p:nvSpPr>
          <p:cNvPr id="4" name="Foliennummernplatzhalter 3"/>
          <p:cNvSpPr>
            <a:spLocks noGrp="1"/>
          </p:cNvSpPr>
          <p:nvPr>
            <p:ph type="sldNum" sz="quarter" idx="10"/>
          </p:nvPr>
        </p:nvSpPr>
        <p:spPr/>
        <p:txBody>
          <a:bodyPr/>
          <a:lstStyle/>
          <a:p>
            <a:fld id="{4659BA6D-A88A-4D5F-B44A-44D03FB6C521}" type="slidenum">
              <a:rPr lang="de-DE" smtClean="0"/>
              <a:pPr/>
              <a:t>16</a:t>
            </a:fld>
            <a:endParaRPr lang="de-DE"/>
          </a:p>
        </p:txBody>
      </p:sp>
    </p:spTree>
    <p:extLst>
      <p:ext uri="{BB962C8B-B14F-4D97-AF65-F5344CB8AC3E}">
        <p14:creationId xmlns:p14="http://schemas.microsoft.com/office/powerpoint/2010/main" val="3907801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52642">
              <a:defRPr/>
            </a:pPr>
            <a:r>
              <a:rPr lang="de-DE" sz="1300" dirty="0"/>
              <a:t>Wird eine Körperschaft in ihrer eigenen Sprache häufig mit einer gebräuchlichen Namensform identifiziert, so bestimmt man diesen gebräuchlichen Namen als bevorzugten Namen. </a:t>
            </a:r>
            <a:r>
              <a:rPr lang="de-DE" sz="1300" u="sng" dirty="0"/>
              <a:t>ERL 1 (zu 11.2.2.5.4) zeigen </a:t>
            </a:r>
            <a:r>
              <a:rPr lang="de-DE" dirty="0" smtClean="0">
                <a:sym typeface="Wingdings" panose="05000000000000000000" pitchFamily="2" charset="2"/>
              </a:rPr>
              <a:t> verweist auf Informationsquellen</a:t>
            </a:r>
          </a:p>
          <a:p>
            <a:pPr defTabSz="952642">
              <a:defRPr/>
            </a:pPr>
            <a:r>
              <a:rPr lang="de-DE" sz="1300" dirty="0"/>
              <a:t/>
            </a:r>
            <a:br>
              <a:rPr lang="de-DE" sz="1300" dirty="0"/>
            </a:br>
            <a:r>
              <a:rPr lang="de-DE" sz="1300" i="1" dirty="0"/>
              <a:t>Ausnahme</a:t>
            </a:r>
            <a:r>
              <a:rPr lang="de-DE" sz="1300" dirty="0"/>
              <a:t>: Körperschaften des Altertums und internationale Körperschaften: hier gilt die deutsche Namensform, wenn sie sich fest eingebürgert hat. </a:t>
            </a:r>
            <a:r>
              <a:rPr lang="de-DE" sz="1300" u="sng" dirty="0"/>
              <a:t>ERL 2 (zu 11.2.2.5.4) zeigen </a:t>
            </a:r>
            <a:r>
              <a:rPr lang="de-DE" dirty="0" smtClean="0">
                <a:sym typeface="Wingdings" panose="05000000000000000000" pitchFamily="2" charset="2"/>
              </a:rPr>
              <a:t> verweist auf 11.2.2.5.3 (Internationale Körperschaften)</a:t>
            </a:r>
            <a:endParaRPr lang="de-DE" dirty="0" smtClean="0"/>
          </a:p>
          <a:p>
            <a:pPr defTabSz="952642">
              <a:defRPr/>
            </a:pPr>
            <a:endParaRPr lang="de-DE" sz="1300" u="sng" dirty="0">
              <a:solidFill>
                <a:srgbClr val="0070C0"/>
              </a:solidFill>
            </a:endParaRPr>
          </a:p>
          <a:p>
            <a:endParaRPr lang="de-DE" dirty="0" smtClean="0"/>
          </a:p>
        </p:txBody>
      </p:sp>
      <p:sp>
        <p:nvSpPr>
          <p:cNvPr id="4" name="Foliennummernplatzhalter 3"/>
          <p:cNvSpPr>
            <a:spLocks noGrp="1"/>
          </p:cNvSpPr>
          <p:nvPr>
            <p:ph type="sldNum" sz="quarter" idx="10"/>
          </p:nvPr>
        </p:nvSpPr>
        <p:spPr/>
        <p:txBody>
          <a:bodyPr/>
          <a:lstStyle/>
          <a:p>
            <a:fld id="{4659BA6D-A88A-4D5F-B44A-44D03FB6C521}" type="slidenum">
              <a:rPr lang="de-DE" smtClean="0"/>
              <a:pPr/>
              <a:t>17</a:t>
            </a:fld>
            <a:endParaRPr lang="de-DE"/>
          </a:p>
        </p:txBody>
      </p:sp>
    </p:spTree>
    <p:extLst>
      <p:ext uri="{BB962C8B-B14F-4D97-AF65-F5344CB8AC3E}">
        <p14:creationId xmlns:p14="http://schemas.microsoft.com/office/powerpoint/2010/main" val="401736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Gebräuchlicher Name in der Sprache </a:t>
            </a:r>
            <a:r>
              <a:rPr lang="de-DE" smtClean="0"/>
              <a:t>der Körperschaft</a:t>
            </a:r>
            <a:endParaRPr lang="de-DE" dirty="0"/>
          </a:p>
        </p:txBody>
      </p:sp>
      <p:sp>
        <p:nvSpPr>
          <p:cNvPr id="4" name="Foliennummernplatzhalter 3"/>
          <p:cNvSpPr>
            <a:spLocks noGrp="1"/>
          </p:cNvSpPr>
          <p:nvPr>
            <p:ph type="sldNum" sz="quarter" idx="10"/>
          </p:nvPr>
        </p:nvSpPr>
        <p:spPr/>
        <p:txBody>
          <a:bodyPr/>
          <a:lstStyle/>
          <a:p>
            <a:fld id="{4659BA6D-A88A-4D5F-B44A-44D03FB6C521}" type="slidenum">
              <a:rPr lang="de-DE" smtClean="0"/>
              <a:pPr/>
              <a:t>18</a:t>
            </a:fld>
            <a:endParaRPr lang="de-DE"/>
          </a:p>
        </p:txBody>
      </p:sp>
    </p:spTree>
    <p:extLst>
      <p:ext uri="{BB962C8B-B14F-4D97-AF65-F5344CB8AC3E}">
        <p14:creationId xmlns:p14="http://schemas.microsoft.com/office/powerpoint/2010/main" val="900988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dirty="0"/>
              <a:t>Bei internationalen Körperschaften wird die </a:t>
            </a:r>
            <a:r>
              <a:rPr lang="de-DE" sz="1300" b="1" dirty="0"/>
              <a:t>deutsche Namensform </a:t>
            </a:r>
            <a:r>
              <a:rPr lang="de-DE" sz="1300" dirty="0"/>
              <a:t>bevorzugt. </a:t>
            </a:r>
          </a:p>
          <a:p>
            <a:r>
              <a:rPr lang="de-DE" sz="1300" dirty="0"/>
              <a:t>Dies ist nicht zwingend die deutsche Form, sondern die </a:t>
            </a:r>
            <a:r>
              <a:rPr lang="de-DE" sz="1300" b="1" dirty="0"/>
              <a:t>gebräuchliche Form innerhalb der deutschen Sprache </a:t>
            </a:r>
            <a:r>
              <a:rPr lang="de-DE" sz="1300" dirty="0"/>
              <a:t>(also z. B. auch ein Lehnwort oder Akronym).</a:t>
            </a:r>
          </a:p>
          <a:p>
            <a:r>
              <a:rPr lang="de-DE" u="none" dirty="0"/>
              <a:t>Nach den GND-ÜR K2 wurde bei den internationalen Körperschaften die im Deutschen gebräuchliche Form als bevorzugter Name gewählt. An der Vorgehensweise ändert sich nach RDA also nichts.</a:t>
            </a:r>
            <a:endParaRPr lang="de-DE" sz="1300" u="none" dirty="0"/>
          </a:p>
          <a:p>
            <a:r>
              <a:rPr lang="de-DE" sz="1300" dirty="0"/>
              <a:t>Kann </a:t>
            </a:r>
            <a:r>
              <a:rPr lang="de-DE" sz="1300" b="1" dirty="0"/>
              <a:t>keine deutsche </a:t>
            </a:r>
            <a:r>
              <a:rPr lang="de-DE" sz="1300" dirty="0"/>
              <a:t>oder im </a:t>
            </a:r>
            <a:r>
              <a:rPr lang="de-DE" sz="1300" b="1" dirty="0"/>
              <a:t>Deutschen gebräuchliche Namensform </a:t>
            </a:r>
            <a:r>
              <a:rPr lang="de-DE" sz="1300" dirty="0"/>
              <a:t>ermittelt werden (s. </a:t>
            </a:r>
            <a:r>
              <a:rPr lang="de-DE" sz="1300" u="sng" dirty="0"/>
              <a:t>ERL zu 11.2.2.5.3</a:t>
            </a:r>
            <a:r>
              <a:rPr lang="de-DE" sz="1300" dirty="0"/>
              <a:t>), wird der Name in der </a:t>
            </a:r>
            <a:r>
              <a:rPr lang="de-DE" sz="1300" b="1" dirty="0"/>
              <a:t>offiziellen Sprache der Körperschaft </a:t>
            </a:r>
            <a:r>
              <a:rPr lang="de-DE" sz="1300" dirty="0"/>
              <a:t>erfasst (s. RDA 11.2.2.5.2).</a:t>
            </a:r>
          </a:p>
          <a:p>
            <a:endParaRPr lang="de-DE" dirty="0" smtClean="0"/>
          </a:p>
          <a:p>
            <a:r>
              <a:rPr lang="de-DE" dirty="0" smtClean="0"/>
              <a:t>ERL zeigen</a:t>
            </a:r>
            <a:endParaRPr lang="de-DE" dirty="0"/>
          </a:p>
        </p:txBody>
      </p:sp>
      <p:sp>
        <p:nvSpPr>
          <p:cNvPr id="4" name="Foliennummernplatzhalter 3"/>
          <p:cNvSpPr>
            <a:spLocks noGrp="1"/>
          </p:cNvSpPr>
          <p:nvPr>
            <p:ph type="sldNum" sz="quarter" idx="10"/>
          </p:nvPr>
        </p:nvSpPr>
        <p:spPr/>
        <p:txBody>
          <a:bodyPr/>
          <a:lstStyle/>
          <a:p>
            <a:fld id="{4659BA6D-A88A-4D5F-B44A-44D03FB6C521}" type="slidenum">
              <a:rPr lang="de-DE" smtClean="0"/>
              <a:pPr/>
              <a:t>19</a:t>
            </a:fld>
            <a:endParaRPr lang="de-DE"/>
          </a:p>
        </p:txBody>
      </p:sp>
    </p:spTree>
    <p:extLst>
      <p:ext uri="{BB962C8B-B14F-4D97-AF65-F5344CB8AC3E}">
        <p14:creationId xmlns:p14="http://schemas.microsoft.com/office/powerpoint/2010/main" val="647539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659BA6D-A88A-4D5F-B44A-44D03FB6C521}" type="slidenum">
              <a:rPr lang="de-DE" smtClean="0"/>
              <a:pPr/>
              <a:t>2</a:t>
            </a:fld>
            <a:endParaRPr lang="de-DE"/>
          </a:p>
        </p:txBody>
      </p:sp>
    </p:spTree>
    <p:extLst>
      <p:ext uri="{BB962C8B-B14F-4D97-AF65-F5344CB8AC3E}">
        <p14:creationId xmlns:p14="http://schemas.microsoft.com/office/powerpoint/2010/main" val="1392598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dirty="0"/>
              <a:t>Hier ist die </a:t>
            </a:r>
            <a:r>
              <a:rPr lang="de-DE" sz="1300" b="1" dirty="0"/>
              <a:t>normierte Namensform </a:t>
            </a:r>
            <a:r>
              <a:rPr lang="de-DE" sz="1300" dirty="0"/>
              <a:t>ein gebräuchlicher Name und wird als bevorzugter Name gewählt. </a:t>
            </a:r>
            <a:r>
              <a:rPr lang="de-DE" sz="1300" u="sng" dirty="0"/>
              <a:t>AWR (zu 11.2.2.3)  </a:t>
            </a:r>
          </a:p>
          <a:p>
            <a:r>
              <a:rPr lang="de-DE" sz="1300" dirty="0"/>
              <a:t>Der bevorzugte Name setzt sich aus dem Gattungsbegriff „Universität“, „Technische Hochschule“, „Technische Universität“ oder „Gesamthochschule“ und dem Sitz (Ort) zusammen.</a:t>
            </a:r>
          </a:p>
          <a:p>
            <a:r>
              <a:rPr lang="de-DE" dirty="0" smtClean="0"/>
              <a:t>Eine spezielle</a:t>
            </a:r>
            <a:r>
              <a:rPr lang="de-DE" baseline="0" dirty="0" smtClean="0"/>
              <a:t> Regelung für allgemeine Universitäten, technische Hochschulen und Gesamthochschulen des deutschen Sprachgebietes gibt es in RDA nicht.</a:t>
            </a:r>
          </a:p>
          <a:p>
            <a:r>
              <a:rPr lang="de-DE" baseline="0" dirty="0" smtClean="0"/>
              <a:t>AWR zeigen!</a:t>
            </a:r>
            <a:endParaRPr lang="de-DE" dirty="0"/>
          </a:p>
        </p:txBody>
      </p:sp>
      <p:sp>
        <p:nvSpPr>
          <p:cNvPr id="4" name="Foliennummernplatzhalter 3"/>
          <p:cNvSpPr>
            <a:spLocks noGrp="1"/>
          </p:cNvSpPr>
          <p:nvPr>
            <p:ph type="sldNum" sz="quarter" idx="10"/>
          </p:nvPr>
        </p:nvSpPr>
        <p:spPr/>
        <p:txBody>
          <a:bodyPr/>
          <a:lstStyle/>
          <a:p>
            <a:fld id="{4659BA6D-A88A-4D5F-B44A-44D03FB6C521}" type="slidenum">
              <a:rPr lang="de-DE" smtClean="0"/>
              <a:pPr/>
              <a:t>20</a:t>
            </a:fld>
            <a:endParaRPr lang="de-DE"/>
          </a:p>
        </p:txBody>
      </p:sp>
    </p:spTree>
    <p:extLst>
      <p:ext uri="{BB962C8B-B14F-4D97-AF65-F5344CB8AC3E}">
        <p14:creationId xmlns:p14="http://schemas.microsoft.com/office/powerpoint/2010/main" val="2357463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ERL: Text steht schon auf Folie, muss nicht gezeigt werden</a:t>
            </a:r>
          </a:p>
          <a:p>
            <a:r>
              <a:rPr lang="de-DE" b="1" dirty="0" smtClean="0"/>
              <a:t>Grundregeln</a:t>
            </a:r>
            <a:r>
              <a:rPr lang="de-DE" dirty="0" smtClean="0"/>
              <a:t>: Es wird der bevorzugte Name ohne Normierung erfasst.</a:t>
            </a:r>
          </a:p>
        </p:txBody>
      </p:sp>
      <p:sp>
        <p:nvSpPr>
          <p:cNvPr id="4" name="Foliennummernplatzhalter 3"/>
          <p:cNvSpPr>
            <a:spLocks noGrp="1"/>
          </p:cNvSpPr>
          <p:nvPr>
            <p:ph type="sldNum" sz="quarter" idx="10"/>
          </p:nvPr>
        </p:nvSpPr>
        <p:spPr/>
        <p:txBody>
          <a:bodyPr/>
          <a:lstStyle/>
          <a:p>
            <a:fld id="{4659BA6D-A88A-4D5F-B44A-44D03FB6C521}" type="slidenum">
              <a:rPr lang="de-DE" smtClean="0"/>
              <a:pPr/>
              <a:t>21</a:t>
            </a:fld>
            <a:endParaRPr lang="de-DE"/>
          </a:p>
        </p:txBody>
      </p:sp>
    </p:spTree>
    <p:extLst>
      <p:ext uri="{BB962C8B-B14F-4D97-AF65-F5344CB8AC3E}">
        <p14:creationId xmlns:p14="http://schemas.microsoft.com/office/powerpoint/2010/main" val="2357463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Für </a:t>
            </a:r>
            <a:r>
              <a:rPr lang="de-DE" b="1" dirty="0" smtClean="0"/>
              <a:t>frühere </a:t>
            </a:r>
            <a:r>
              <a:rPr lang="de-DE" dirty="0" smtClean="0"/>
              <a:t>und</a:t>
            </a:r>
            <a:r>
              <a:rPr lang="de-DE" b="1" dirty="0" smtClean="0"/>
              <a:t> spätere Namensformen</a:t>
            </a:r>
            <a:r>
              <a:rPr lang="de-DE" dirty="0" smtClean="0"/>
              <a:t> einer Körperschaft werden jeweils </a:t>
            </a:r>
            <a:r>
              <a:rPr lang="de-DE" b="1" dirty="0" smtClean="0"/>
              <a:t>eigene Datensätze </a:t>
            </a:r>
            <a:r>
              <a:rPr lang="de-DE" dirty="0" smtClean="0"/>
              <a:t>erfasst. Auch ein Wechsel von einer Sprache in eine andere bedingt eine neue Entität. AWR</a:t>
            </a:r>
            <a:r>
              <a:rPr lang="de-DE" baseline="0" dirty="0" smtClean="0"/>
              <a:t> muss nicht gezeigt werden!</a:t>
            </a:r>
            <a:endParaRPr lang="de-DE" dirty="0" smtClean="0"/>
          </a:p>
          <a:p>
            <a:r>
              <a:rPr lang="de-DE" dirty="0" smtClean="0"/>
              <a:t>Beide Entitäten werden miteinander in Beziehung gesetzt (s. RDA 32).</a:t>
            </a:r>
            <a:br>
              <a:rPr lang="de-DE" dirty="0" smtClean="0"/>
            </a:br>
            <a:r>
              <a:rPr lang="de-DE" dirty="0" smtClean="0"/>
              <a:t>Wenn nicht eindeutig ist, dass eine Namensänderung vorliegt, werden weitere Namensformen als abweichende Namen behandelt. Das betrifft geringfügige Änderungen, wie:</a:t>
            </a:r>
          </a:p>
          <a:p>
            <a:pPr marL="178621" indent="-178621">
              <a:buFont typeface="Arial" panose="020B0604020202020204" pitchFamily="34" charset="0"/>
              <a:buChar char="•"/>
            </a:pPr>
            <a:r>
              <a:rPr lang="de-DE" dirty="0" smtClean="0"/>
              <a:t>Darstellung der Wörter (Abkürzung/Akronym/Initialform/Symbol und ausgeschriebene Form; verschiedene Schreibweisen; Einzelwort/Kompositum)</a:t>
            </a:r>
          </a:p>
          <a:p>
            <a:pPr marL="178621" indent="-178621">
              <a:buFont typeface="Arial" panose="020B0604020202020204" pitchFamily="34" charset="0"/>
              <a:buChar char="•"/>
            </a:pPr>
            <a:r>
              <a:rPr lang="de-DE" dirty="0" smtClean="0"/>
              <a:t>Änderung an einer Präposition, Konjunktion, Artikel</a:t>
            </a:r>
          </a:p>
          <a:p>
            <a:pPr marL="178621" indent="-178621">
              <a:buFont typeface="Arial" panose="020B0604020202020204" pitchFamily="34" charset="0"/>
              <a:buChar char="•"/>
            </a:pPr>
            <a:r>
              <a:rPr lang="de-DE" dirty="0" smtClean="0"/>
              <a:t>Änderung der Zeichensetzung</a:t>
            </a:r>
          </a:p>
        </p:txBody>
      </p:sp>
      <p:sp>
        <p:nvSpPr>
          <p:cNvPr id="4" name="Foliennummernplatzhalter 3"/>
          <p:cNvSpPr>
            <a:spLocks noGrp="1"/>
          </p:cNvSpPr>
          <p:nvPr>
            <p:ph type="sldNum" sz="quarter" idx="10"/>
          </p:nvPr>
        </p:nvSpPr>
        <p:spPr/>
        <p:txBody>
          <a:bodyPr/>
          <a:lstStyle/>
          <a:p>
            <a:fld id="{4659BA6D-A88A-4D5F-B44A-44D03FB6C521}" type="slidenum">
              <a:rPr lang="de-DE" smtClean="0"/>
              <a:pPr/>
              <a:t>22</a:t>
            </a:fld>
            <a:endParaRPr lang="de-DE"/>
          </a:p>
        </p:txBody>
      </p:sp>
    </p:spTree>
    <p:extLst>
      <p:ext uri="{BB962C8B-B14F-4D97-AF65-F5344CB8AC3E}">
        <p14:creationId xmlns:p14="http://schemas.microsoft.com/office/powerpoint/2010/main" val="3701881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659BA6D-A88A-4D5F-B44A-44D03FB6C521}" type="slidenum">
              <a:rPr lang="de-DE" smtClean="0"/>
              <a:pPr/>
              <a:t>23</a:t>
            </a:fld>
            <a:endParaRPr lang="de-DE"/>
          </a:p>
        </p:txBody>
      </p:sp>
    </p:spTree>
    <p:extLst>
      <p:ext uri="{BB962C8B-B14F-4D97-AF65-F5344CB8AC3E}">
        <p14:creationId xmlns:p14="http://schemas.microsoft.com/office/powerpoint/2010/main" val="1946331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Es liegen</a:t>
            </a:r>
            <a:r>
              <a:rPr lang="de-DE" baseline="0" dirty="0" smtClean="0"/>
              <a:t> zwei verschiedene Schreibweisen desselben Wortes vor.</a:t>
            </a:r>
            <a:endParaRPr lang="de-DE" dirty="0"/>
          </a:p>
        </p:txBody>
      </p:sp>
      <p:sp>
        <p:nvSpPr>
          <p:cNvPr id="4" name="Foliennummernplatzhalter 3"/>
          <p:cNvSpPr>
            <a:spLocks noGrp="1"/>
          </p:cNvSpPr>
          <p:nvPr>
            <p:ph type="sldNum" sz="quarter" idx="10"/>
          </p:nvPr>
        </p:nvSpPr>
        <p:spPr/>
        <p:txBody>
          <a:bodyPr/>
          <a:lstStyle/>
          <a:p>
            <a:fld id="{4659BA6D-A88A-4D5F-B44A-44D03FB6C521}" type="slidenum">
              <a:rPr lang="de-DE" smtClean="0"/>
              <a:pPr/>
              <a:t>24</a:t>
            </a:fld>
            <a:endParaRPr lang="de-DE"/>
          </a:p>
        </p:txBody>
      </p:sp>
    </p:spTree>
    <p:extLst>
      <p:ext uri="{BB962C8B-B14F-4D97-AF65-F5344CB8AC3E}">
        <p14:creationId xmlns:p14="http://schemas.microsoft.com/office/powerpoint/2010/main" val="3258284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smtClean="0"/>
              <a:t>ERL 2</a:t>
            </a:r>
            <a:r>
              <a:rPr lang="de-DE" dirty="0" smtClean="0"/>
              <a:t> zeigen</a:t>
            </a:r>
            <a:endParaRPr lang="de-DE" dirty="0"/>
          </a:p>
        </p:txBody>
      </p:sp>
      <p:sp>
        <p:nvSpPr>
          <p:cNvPr id="4" name="Foliennummernplatzhalter 3"/>
          <p:cNvSpPr>
            <a:spLocks noGrp="1"/>
          </p:cNvSpPr>
          <p:nvPr>
            <p:ph type="sldNum" sz="quarter" idx="10"/>
          </p:nvPr>
        </p:nvSpPr>
        <p:spPr/>
        <p:txBody>
          <a:bodyPr/>
          <a:lstStyle/>
          <a:p>
            <a:fld id="{4659BA6D-A88A-4D5F-B44A-44D03FB6C521}" type="slidenum">
              <a:rPr lang="de-DE" smtClean="0"/>
              <a:pPr/>
              <a:t>25</a:t>
            </a:fld>
            <a:endParaRPr lang="de-DE"/>
          </a:p>
        </p:txBody>
      </p:sp>
    </p:spTree>
    <p:extLst>
      <p:ext uri="{BB962C8B-B14F-4D97-AF65-F5344CB8AC3E}">
        <p14:creationId xmlns:p14="http://schemas.microsoft.com/office/powerpoint/2010/main" val="3258284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none" dirty="0"/>
              <a:t>Nach den GND-ÜR K4 </a:t>
            </a:r>
            <a:r>
              <a:rPr lang="de-DE" u="none" dirty="0" smtClean="0"/>
              <a:t>wurden </a:t>
            </a:r>
            <a:r>
              <a:rPr lang="de-DE" u="none" dirty="0"/>
              <a:t>Spatien nach Vorlage übernommen.</a:t>
            </a:r>
          </a:p>
        </p:txBody>
      </p:sp>
      <p:sp>
        <p:nvSpPr>
          <p:cNvPr id="4" name="Foliennummernplatzhalter 3"/>
          <p:cNvSpPr>
            <a:spLocks noGrp="1"/>
          </p:cNvSpPr>
          <p:nvPr>
            <p:ph type="sldNum" sz="quarter" idx="10"/>
          </p:nvPr>
        </p:nvSpPr>
        <p:spPr/>
        <p:txBody>
          <a:bodyPr/>
          <a:lstStyle/>
          <a:p>
            <a:fld id="{4659BA6D-A88A-4D5F-B44A-44D03FB6C521}" type="slidenum">
              <a:rPr lang="de-DE" smtClean="0"/>
              <a:pPr/>
              <a:t>26</a:t>
            </a:fld>
            <a:endParaRPr lang="de-DE"/>
          </a:p>
        </p:txBody>
      </p:sp>
    </p:spTree>
    <p:extLst>
      <p:ext uri="{BB962C8B-B14F-4D97-AF65-F5344CB8AC3E}">
        <p14:creationId xmlns:p14="http://schemas.microsoft.com/office/powerpoint/2010/main" val="4264697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AWR muss nicht gezeigt werden</a:t>
            </a:r>
          </a:p>
          <a:p>
            <a:r>
              <a:rPr lang="de-DE" dirty="0" smtClean="0"/>
              <a:t>PICA-Erfassung:</a:t>
            </a:r>
            <a:r>
              <a:rPr lang="de-DE" baseline="0" dirty="0" smtClean="0"/>
              <a:t> Der </a:t>
            </a:r>
            <a:r>
              <a:rPr lang="de-DE" b="1" baseline="0" dirty="0" smtClean="0"/>
              <a:t>@</a:t>
            </a:r>
            <a:r>
              <a:rPr lang="de-DE" baseline="0" dirty="0" smtClean="0"/>
              <a:t>Wehrbeauftragte</a:t>
            </a:r>
          </a:p>
          <a:p>
            <a:r>
              <a:rPr lang="de-DE" baseline="0" dirty="0" err="1" smtClean="0"/>
              <a:t>Aleph</a:t>
            </a:r>
            <a:r>
              <a:rPr lang="de-DE" baseline="0" dirty="0" smtClean="0"/>
              <a:t>-Erfassung: </a:t>
            </a:r>
            <a:r>
              <a:rPr lang="de-DE" sz="1200" kern="1200" dirty="0" smtClean="0">
                <a:solidFill>
                  <a:schemeClr val="tx1"/>
                </a:solidFill>
                <a:effectLst/>
                <a:latin typeface="+mn-lt"/>
                <a:ea typeface="+mn-ea"/>
                <a:cs typeface="+mn-cs"/>
              </a:rPr>
              <a:t>&lt;&lt;Der&gt;&gt; Wehrbeauftragte</a:t>
            </a:r>
            <a:endParaRPr lang="de-DE" dirty="0" smtClean="0"/>
          </a:p>
          <a:p>
            <a:endParaRPr lang="de-DE" dirty="0"/>
          </a:p>
        </p:txBody>
      </p:sp>
      <p:sp>
        <p:nvSpPr>
          <p:cNvPr id="4" name="Foliennummernplatzhalter 3"/>
          <p:cNvSpPr>
            <a:spLocks noGrp="1"/>
          </p:cNvSpPr>
          <p:nvPr>
            <p:ph type="sldNum" sz="quarter" idx="10"/>
          </p:nvPr>
        </p:nvSpPr>
        <p:spPr/>
        <p:txBody>
          <a:bodyPr/>
          <a:lstStyle/>
          <a:p>
            <a:fld id="{4659BA6D-A88A-4D5F-B44A-44D03FB6C521}" type="slidenum">
              <a:rPr lang="de-DE" smtClean="0"/>
              <a:pPr/>
              <a:t>27</a:t>
            </a:fld>
            <a:endParaRPr lang="de-DE"/>
          </a:p>
        </p:txBody>
      </p:sp>
    </p:spTree>
    <p:extLst>
      <p:ext uri="{BB962C8B-B14F-4D97-AF65-F5344CB8AC3E}">
        <p14:creationId xmlns:p14="http://schemas.microsoft.com/office/powerpoint/2010/main" val="2893483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Für den deutschen Raum</a:t>
            </a:r>
            <a:r>
              <a:rPr lang="de-DE" baseline="0" dirty="0" smtClean="0"/>
              <a:t> konnte kein Beispiel für eine Ehrung einer Körperschaft gefunden werden.</a:t>
            </a:r>
            <a:endParaRPr lang="de-DE" dirty="0"/>
          </a:p>
        </p:txBody>
      </p:sp>
      <p:sp>
        <p:nvSpPr>
          <p:cNvPr id="4" name="Foliennummernplatzhalter 3"/>
          <p:cNvSpPr>
            <a:spLocks noGrp="1"/>
          </p:cNvSpPr>
          <p:nvPr>
            <p:ph type="sldNum" sz="quarter" idx="10"/>
          </p:nvPr>
        </p:nvSpPr>
        <p:spPr/>
        <p:txBody>
          <a:bodyPr/>
          <a:lstStyle/>
          <a:p>
            <a:fld id="{4659BA6D-A88A-4D5F-B44A-44D03FB6C521}" type="slidenum">
              <a:rPr lang="de-DE" smtClean="0"/>
              <a:pPr/>
              <a:t>28</a:t>
            </a:fld>
            <a:endParaRPr lang="de-DE"/>
          </a:p>
        </p:txBody>
      </p:sp>
    </p:spTree>
    <p:extLst>
      <p:ext uri="{BB962C8B-B14F-4D97-AF65-F5344CB8AC3E}">
        <p14:creationId xmlns:p14="http://schemas.microsoft.com/office/powerpoint/2010/main" val="2893483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52642">
              <a:defRPr/>
            </a:pPr>
            <a:r>
              <a:rPr lang="de-DE" sz="1300" b="1" dirty="0"/>
              <a:t>Adjektive</a:t>
            </a:r>
            <a:r>
              <a:rPr lang="de-DE" sz="1300" dirty="0"/>
              <a:t>,</a:t>
            </a:r>
            <a:r>
              <a:rPr lang="de-DE" sz="1300" b="1" dirty="0"/>
              <a:t> Abkürzungen </a:t>
            </a:r>
            <a:r>
              <a:rPr lang="de-DE" sz="1300" dirty="0"/>
              <a:t>oder </a:t>
            </a:r>
            <a:r>
              <a:rPr lang="de-DE" sz="1300" b="1" dirty="0"/>
              <a:t>Phrasen</a:t>
            </a:r>
            <a:r>
              <a:rPr lang="de-DE" sz="1300" dirty="0"/>
              <a:t>, die auf eine Gesellschaftsform oder die Art der Körperschaft hinweisen, werden </a:t>
            </a:r>
            <a:r>
              <a:rPr lang="de-DE" sz="1300" b="1" dirty="0"/>
              <a:t>nicht berücksichtigt</a:t>
            </a:r>
            <a:r>
              <a:rPr lang="de-DE" sz="1300" dirty="0"/>
              <a:t>, wenn sie nicht </a:t>
            </a:r>
            <a:r>
              <a:rPr lang="de-DE" sz="1300" b="1" dirty="0"/>
              <a:t>integraler Bestandteil des Namens </a:t>
            </a:r>
            <a:r>
              <a:rPr lang="de-DE" sz="1300" dirty="0"/>
              <a:t>sind. Es sei denn, diese sind notwendig, um eine Körperschaft als solche kenntlich zu machen.</a:t>
            </a:r>
          </a:p>
          <a:p>
            <a:endParaRPr lang="de-DE" dirty="0"/>
          </a:p>
        </p:txBody>
      </p:sp>
      <p:sp>
        <p:nvSpPr>
          <p:cNvPr id="4" name="Foliennummernplatzhalter 3"/>
          <p:cNvSpPr>
            <a:spLocks noGrp="1"/>
          </p:cNvSpPr>
          <p:nvPr>
            <p:ph type="sldNum" sz="quarter" idx="10"/>
          </p:nvPr>
        </p:nvSpPr>
        <p:spPr/>
        <p:txBody>
          <a:bodyPr/>
          <a:lstStyle/>
          <a:p>
            <a:fld id="{4659BA6D-A88A-4D5F-B44A-44D03FB6C521}" type="slidenum">
              <a:rPr lang="de-DE" smtClean="0"/>
              <a:pPr/>
              <a:t>29</a:t>
            </a:fld>
            <a:endParaRPr lang="de-DE"/>
          </a:p>
        </p:txBody>
      </p:sp>
    </p:spTree>
    <p:extLst>
      <p:ext uri="{BB962C8B-B14F-4D97-AF65-F5344CB8AC3E}">
        <p14:creationId xmlns:p14="http://schemas.microsoft.com/office/powerpoint/2010/main" val="2893483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659BA6D-A88A-4D5F-B44A-44D03FB6C521}" type="slidenum">
              <a:rPr lang="de-DE" smtClean="0"/>
              <a:pPr/>
              <a:t>3</a:t>
            </a:fld>
            <a:endParaRPr lang="de-DE"/>
          </a:p>
        </p:txBody>
      </p:sp>
    </p:spTree>
    <p:extLst>
      <p:ext uri="{BB962C8B-B14F-4D97-AF65-F5344CB8AC3E}">
        <p14:creationId xmlns:p14="http://schemas.microsoft.com/office/powerpoint/2010/main" val="2964189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AWR muss nicht gezeigt werden</a:t>
            </a:r>
          </a:p>
          <a:p>
            <a:r>
              <a:rPr lang="de-DE" dirty="0" smtClean="0"/>
              <a:t>Tabellen: Werden noch von der DNB verfügbar</a:t>
            </a:r>
            <a:r>
              <a:rPr lang="de-DE" baseline="0" dirty="0" smtClean="0"/>
              <a:t> gemacht.</a:t>
            </a:r>
          </a:p>
        </p:txBody>
      </p:sp>
      <p:sp>
        <p:nvSpPr>
          <p:cNvPr id="4" name="Foliennummernplatzhalter 3"/>
          <p:cNvSpPr>
            <a:spLocks noGrp="1"/>
          </p:cNvSpPr>
          <p:nvPr>
            <p:ph type="sldNum" sz="quarter" idx="10"/>
          </p:nvPr>
        </p:nvSpPr>
        <p:spPr/>
        <p:txBody>
          <a:bodyPr/>
          <a:lstStyle/>
          <a:p>
            <a:fld id="{4659BA6D-A88A-4D5F-B44A-44D03FB6C521}" type="slidenum">
              <a:rPr lang="de-DE" smtClean="0"/>
              <a:pPr/>
              <a:t>30</a:t>
            </a:fld>
            <a:endParaRPr lang="de-DE"/>
          </a:p>
        </p:txBody>
      </p:sp>
    </p:spTree>
    <p:extLst>
      <p:ext uri="{BB962C8B-B14F-4D97-AF65-F5344CB8AC3E}">
        <p14:creationId xmlns:p14="http://schemas.microsoft.com/office/powerpoint/2010/main" val="28934836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dirty="0"/>
              <a:t>Abweichende Namen einer Körperschaft sind Namensformen, die die </a:t>
            </a:r>
            <a:r>
              <a:rPr lang="de-DE" sz="1300" b="1" dirty="0"/>
              <a:t>Körperschaft verwendet </a:t>
            </a:r>
            <a:r>
              <a:rPr lang="de-DE" sz="1300" dirty="0"/>
              <a:t>oder die in </a:t>
            </a:r>
            <a:r>
              <a:rPr lang="de-DE" sz="1300" b="1" dirty="0"/>
              <a:t>Nachschlagewerken</a:t>
            </a:r>
            <a:r>
              <a:rPr lang="de-DE" sz="1300" dirty="0"/>
              <a:t> gefunden werden, die aber </a:t>
            </a:r>
            <a:r>
              <a:rPr lang="de-DE" sz="1300" b="1" dirty="0"/>
              <a:t>nicht als bevorzugter Name </a:t>
            </a:r>
            <a:r>
              <a:rPr lang="de-DE" sz="1300" dirty="0"/>
              <a:t>gewählt werden.</a:t>
            </a:r>
          </a:p>
          <a:p>
            <a:endParaRPr lang="de-DE" sz="13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300" dirty="0" smtClean="0"/>
              <a:t>Abweichende</a:t>
            </a:r>
            <a:r>
              <a:rPr lang="de-DE" sz="1300" baseline="0" dirty="0" smtClean="0"/>
              <a:t> Namensformen sind kein Kern- und kein Zusatzelement (gehören nicht zum </a:t>
            </a:r>
            <a:r>
              <a:rPr lang="de-DE" sz="1300" baseline="0" dirty="0" err="1" smtClean="0"/>
              <a:t>Standardelementeset</a:t>
            </a:r>
            <a:r>
              <a:rPr lang="de-DE" sz="1300" baseline="0" dirty="0" smtClean="0"/>
              <a:t>). In den ERL (zu RDA 11.2.3.7) gibt es aber Empfehlungen, wann eine abweichende Namensform erfasst werden sollte. D</a:t>
            </a:r>
            <a:r>
              <a:rPr lang="de-DE" sz="1200" dirty="0" smtClean="0"/>
              <a:t>ie Spiegelstriche 3, 4, und 6 sind für „Körperschaften</a:t>
            </a:r>
            <a:r>
              <a:rPr lang="de-DE" sz="1200" baseline="0" dirty="0" smtClean="0"/>
              <a:t> allgemein“ </a:t>
            </a:r>
            <a:r>
              <a:rPr lang="de-DE" sz="1200" dirty="0" smtClean="0"/>
              <a:t>relevant.</a:t>
            </a:r>
          </a:p>
          <a:p>
            <a:endParaRPr lang="de-DE" dirty="0"/>
          </a:p>
        </p:txBody>
      </p:sp>
      <p:sp>
        <p:nvSpPr>
          <p:cNvPr id="4" name="Foliennummernplatzhalter 3"/>
          <p:cNvSpPr>
            <a:spLocks noGrp="1"/>
          </p:cNvSpPr>
          <p:nvPr>
            <p:ph type="sldNum" sz="quarter" idx="10"/>
          </p:nvPr>
        </p:nvSpPr>
        <p:spPr/>
        <p:txBody>
          <a:bodyPr/>
          <a:lstStyle/>
          <a:p>
            <a:fld id="{4659BA6D-A88A-4D5F-B44A-44D03FB6C521}" type="slidenum">
              <a:rPr lang="de-DE" smtClean="0"/>
              <a:pPr/>
              <a:t>31</a:t>
            </a:fld>
            <a:endParaRPr lang="de-DE"/>
          </a:p>
        </p:txBody>
      </p:sp>
    </p:spTree>
    <p:extLst>
      <p:ext uri="{BB962C8B-B14F-4D97-AF65-F5344CB8AC3E}">
        <p14:creationId xmlns:p14="http://schemas.microsoft.com/office/powerpoint/2010/main" val="28934836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9470">
              <a:defRPr/>
            </a:pPr>
            <a:r>
              <a:rPr lang="de-DE" dirty="0"/>
              <a:t>Beispiele a) und b): Kurz-/Langform</a:t>
            </a:r>
          </a:p>
          <a:p>
            <a:pPr defTabSz="879470">
              <a:defRPr/>
            </a:pPr>
            <a:r>
              <a:rPr lang="de-DE" u="sng" dirty="0"/>
              <a:t>Bemerkung zu „SESR“</a:t>
            </a:r>
            <a:r>
              <a:rPr lang="de-DE" dirty="0"/>
              <a:t>: Auch wenn auf der Homepage häufig die Kurzform gebraucht wird, nennt sie sich in der Satzung „European Society </a:t>
            </a:r>
            <a:r>
              <a:rPr lang="de-DE" dirty="0" err="1"/>
              <a:t>for</a:t>
            </a:r>
            <a:r>
              <a:rPr lang="de-DE" dirty="0"/>
              <a:t> Rural </a:t>
            </a:r>
            <a:r>
              <a:rPr lang="de-DE" dirty="0" err="1"/>
              <a:t>Sociology</a:t>
            </a:r>
            <a:r>
              <a:rPr lang="de-DE" dirty="0"/>
              <a:t>“ ohne Kurzform; deshalb ist die Langform der bevorzugte Name und die Kurzform wird nur als abweichender Name erfasst.</a:t>
            </a:r>
          </a:p>
          <a:p>
            <a:pPr defTabSz="879470">
              <a:defRPr/>
            </a:pPr>
            <a:endParaRPr lang="de-DE" dirty="0"/>
          </a:p>
          <a:p>
            <a:pPr defTabSz="879470">
              <a:defRPr/>
            </a:pPr>
            <a:r>
              <a:rPr lang="de-DE" dirty="0"/>
              <a:t>Beispiele c) und d): abweichende Schreibweise</a:t>
            </a:r>
          </a:p>
          <a:p>
            <a:endParaRPr lang="de-DE" dirty="0"/>
          </a:p>
        </p:txBody>
      </p:sp>
      <p:sp>
        <p:nvSpPr>
          <p:cNvPr id="4" name="Foliennummernplatzhalter 3"/>
          <p:cNvSpPr>
            <a:spLocks noGrp="1"/>
          </p:cNvSpPr>
          <p:nvPr>
            <p:ph type="sldNum" sz="quarter" idx="10"/>
          </p:nvPr>
        </p:nvSpPr>
        <p:spPr/>
        <p:txBody>
          <a:bodyPr/>
          <a:lstStyle/>
          <a:p>
            <a:fld id="{4659BA6D-A88A-4D5F-B44A-44D03FB6C521}" type="slidenum">
              <a:rPr lang="de-DE" smtClean="0"/>
              <a:pPr/>
              <a:t>32</a:t>
            </a:fld>
            <a:endParaRPr lang="de-DE"/>
          </a:p>
        </p:txBody>
      </p:sp>
    </p:spTree>
    <p:extLst>
      <p:ext uri="{BB962C8B-B14F-4D97-AF65-F5344CB8AC3E}">
        <p14:creationId xmlns:p14="http://schemas.microsoft.com/office/powerpoint/2010/main" val="28934836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9470">
              <a:defRPr/>
            </a:pPr>
            <a:r>
              <a:rPr lang="de-DE" dirty="0">
                <a:solidFill>
                  <a:schemeClr val="tx1"/>
                </a:solidFill>
              </a:rPr>
              <a:t>Beispiel e): siehe Folie </a:t>
            </a:r>
            <a:r>
              <a:rPr lang="de-DE" dirty="0" smtClean="0">
                <a:solidFill>
                  <a:schemeClr val="tx1"/>
                </a:solidFill>
              </a:rPr>
              <a:t>29</a:t>
            </a:r>
            <a:endParaRPr lang="de-DE" dirty="0">
              <a:solidFill>
                <a:schemeClr val="tx1"/>
              </a:solidFill>
            </a:endParaRPr>
          </a:p>
          <a:p>
            <a:pPr defTabSz="879470">
              <a:defRPr/>
            </a:pPr>
            <a:r>
              <a:rPr lang="de-DE" dirty="0" smtClean="0">
                <a:solidFill>
                  <a:schemeClr val="tx1"/>
                </a:solidFill>
              </a:rPr>
              <a:t>Beispiel f): </a:t>
            </a:r>
            <a:r>
              <a:rPr lang="de-DE" dirty="0">
                <a:solidFill>
                  <a:schemeClr val="tx1"/>
                </a:solidFill>
                <a:sym typeface="Wingdings"/>
              </a:rPr>
              <a:t>Die Form, die eine Zahl enthält, die als Ziffer ausgedrückt ist, wird als bevorzugter Name erfasst.</a:t>
            </a:r>
            <a:endParaRPr lang="de-DE" dirty="0" smtClean="0">
              <a:solidFill>
                <a:schemeClr val="tx1"/>
              </a:solidFill>
            </a:endParaRPr>
          </a:p>
          <a:p>
            <a:r>
              <a:rPr lang="de-DE" dirty="0">
                <a:solidFill>
                  <a:schemeClr val="tx1"/>
                </a:solidFill>
                <a:sym typeface="Wingdings"/>
              </a:rPr>
              <a:t>Beispiel g): </a:t>
            </a:r>
            <a:r>
              <a:rPr lang="de-DE" dirty="0">
                <a:solidFill>
                  <a:schemeClr val="tx1"/>
                </a:solidFill>
              </a:rPr>
              <a:t>Die Form, die mit einem Zahlwort </a:t>
            </a:r>
            <a:r>
              <a:rPr lang="de-DE" b="1" dirty="0">
                <a:solidFill>
                  <a:schemeClr val="tx1"/>
                </a:solidFill>
              </a:rPr>
              <a:t>beginnt</a:t>
            </a:r>
            <a:r>
              <a:rPr lang="de-DE" dirty="0">
                <a:solidFill>
                  <a:schemeClr val="tx1"/>
                </a:solidFill>
              </a:rPr>
              <a:t>, wird als bevorzugter Name erfasst.</a:t>
            </a:r>
          </a:p>
        </p:txBody>
      </p:sp>
      <p:sp>
        <p:nvSpPr>
          <p:cNvPr id="4" name="Foliennummernplatzhalter 3"/>
          <p:cNvSpPr>
            <a:spLocks noGrp="1"/>
          </p:cNvSpPr>
          <p:nvPr>
            <p:ph type="sldNum" sz="quarter" idx="10"/>
          </p:nvPr>
        </p:nvSpPr>
        <p:spPr/>
        <p:txBody>
          <a:bodyPr/>
          <a:lstStyle/>
          <a:p>
            <a:fld id="{4659BA6D-A88A-4D5F-B44A-44D03FB6C521}" type="slidenum">
              <a:rPr lang="de-DE" smtClean="0"/>
              <a:pPr/>
              <a:t>33</a:t>
            </a:fld>
            <a:endParaRPr lang="de-DE"/>
          </a:p>
        </p:txBody>
      </p:sp>
    </p:spTree>
    <p:extLst>
      <p:ext uri="{BB962C8B-B14F-4D97-AF65-F5344CB8AC3E}">
        <p14:creationId xmlns:p14="http://schemas.microsoft.com/office/powerpoint/2010/main" val="2893483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*Neu: normierter</a:t>
            </a:r>
            <a:r>
              <a:rPr lang="de-DE" baseline="0" dirty="0" smtClean="0"/>
              <a:t> Sucheinstieg</a:t>
            </a:r>
          </a:p>
          <a:p>
            <a:endParaRPr lang="de-DE" baseline="0" dirty="0" smtClean="0"/>
          </a:p>
          <a:p>
            <a:r>
              <a:rPr lang="de-DE" baseline="0" dirty="0" smtClean="0"/>
              <a:t>ERL muss nicht gezeigt werden.</a:t>
            </a:r>
            <a:endParaRPr lang="de-DE" dirty="0"/>
          </a:p>
        </p:txBody>
      </p:sp>
      <p:sp>
        <p:nvSpPr>
          <p:cNvPr id="4" name="Foliennummernplatzhalter 3"/>
          <p:cNvSpPr>
            <a:spLocks noGrp="1"/>
          </p:cNvSpPr>
          <p:nvPr>
            <p:ph type="sldNum" sz="quarter" idx="10"/>
          </p:nvPr>
        </p:nvSpPr>
        <p:spPr/>
        <p:txBody>
          <a:bodyPr/>
          <a:lstStyle/>
          <a:p>
            <a:fld id="{4659BA6D-A88A-4D5F-B44A-44D03FB6C521}" type="slidenum">
              <a:rPr lang="de-DE" smtClean="0"/>
              <a:pPr/>
              <a:t>34</a:t>
            </a:fld>
            <a:endParaRPr lang="de-DE"/>
          </a:p>
        </p:txBody>
      </p:sp>
    </p:spTree>
    <p:extLst>
      <p:ext uri="{BB962C8B-B14F-4D97-AF65-F5344CB8AC3E}">
        <p14:creationId xmlns:p14="http://schemas.microsoft.com/office/powerpoint/2010/main" val="40840339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dirty="0"/>
              <a:t>Sie werden immer dann erfasst, wenn eine Körperschaft von einer anderen Körperschaft mit </a:t>
            </a:r>
            <a:r>
              <a:rPr lang="de-DE" sz="1300" b="1" dirty="0"/>
              <a:t>demselben Namen </a:t>
            </a:r>
            <a:r>
              <a:rPr lang="de-DE" sz="1300" dirty="0"/>
              <a:t>unterschieden werden muss. </a:t>
            </a:r>
          </a:p>
          <a:p>
            <a:r>
              <a:rPr lang="de-DE" sz="1300" dirty="0"/>
              <a:t>In diesem Fall sind sie immer </a:t>
            </a:r>
            <a:r>
              <a:rPr lang="de-DE" sz="1300" b="1" dirty="0"/>
              <a:t>Kernelement</a:t>
            </a:r>
            <a:r>
              <a:rPr lang="de-DE" sz="1300" dirty="0" smtClean="0"/>
              <a:t>.</a:t>
            </a:r>
          </a:p>
          <a:p>
            <a:endParaRPr lang="de-DE" sz="1300" dirty="0" smtClean="0"/>
          </a:p>
          <a:p>
            <a:r>
              <a:rPr lang="de-DE" sz="1300" i="1" dirty="0" smtClean="0"/>
              <a:t>Kursiv</a:t>
            </a:r>
            <a:r>
              <a:rPr lang="de-DE" sz="1300" baseline="0" dirty="0" smtClean="0"/>
              <a:t> sind die entsprechenden RDA-Stellen angegeben, die sich auf die Ansetzungsform des Sucheinstiegs (neu: normierter Sucheinstieg) beziehen.</a:t>
            </a:r>
            <a:endParaRPr lang="de-DE" sz="1300" dirty="0"/>
          </a:p>
          <a:p>
            <a:endParaRPr lang="de-DE" sz="2400" dirty="0"/>
          </a:p>
          <a:p>
            <a:r>
              <a:rPr lang="de-DE" sz="2400" dirty="0"/>
              <a:t/>
            </a:r>
            <a:br>
              <a:rPr lang="de-DE" sz="2400" dirty="0"/>
            </a:br>
            <a:r>
              <a:rPr lang="de-DE" sz="1300" dirty="0"/>
              <a:t/>
            </a:r>
            <a:br>
              <a:rPr lang="de-DE" sz="1300" dirty="0"/>
            </a:br>
            <a:r>
              <a:rPr lang="de-DE" sz="1300" dirty="0"/>
              <a:t/>
            </a:r>
            <a:br>
              <a:rPr lang="de-DE" sz="1300" dirty="0"/>
            </a:br>
            <a:endParaRPr lang="de-DE" dirty="0"/>
          </a:p>
        </p:txBody>
      </p:sp>
      <p:sp>
        <p:nvSpPr>
          <p:cNvPr id="4" name="Foliennummernplatzhalter 3"/>
          <p:cNvSpPr>
            <a:spLocks noGrp="1"/>
          </p:cNvSpPr>
          <p:nvPr>
            <p:ph type="sldNum" sz="quarter" idx="10"/>
          </p:nvPr>
        </p:nvSpPr>
        <p:spPr/>
        <p:txBody>
          <a:bodyPr/>
          <a:lstStyle/>
          <a:p>
            <a:fld id="{4659BA6D-A88A-4D5F-B44A-44D03FB6C521}" type="slidenum">
              <a:rPr lang="de-DE" smtClean="0"/>
              <a:pPr/>
              <a:t>35</a:t>
            </a:fld>
            <a:endParaRPr lang="de-DE"/>
          </a:p>
        </p:txBody>
      </p:sp>
    </p:spTree>
    <p:extLst>
      <p:ext uri="{BB962C8B-B14F-4D97-AF65-F5344CB8AC3E}">
        <p14:creationId xmlns:p14="http://schemas.microsoft.com/office/powerpoint/2010/main" val="28934836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9470">
              <a:defRPr/>
            </a:pPr>
            <a:r>
              <a:rPr lang="de-DE" dirty="0"/>
              <a:t>Es gibt mehrere Akademien der Wissenschaften (u. a. in Berlin, Wien, ….)</a:t>
            </a:r>
          </a:p>
          <a:p>
            <a:pPr defTabSz="879470">
              <a:defRPr/>
            </a:pPr>
            <a:endParaRPr lang="de-DE" dirty="0"/>
          </a:p>
          <a:p>
            <a:pPr defTabSz="879470">
              <a:defRPr/>
            </a:pPr>
            <a:r>
              <a:rPr lang="de-DE" dirty="0"/>
              <a:t>Hinweis: Das Beispiel (</a:t>
            </a:r>
            <a:r>
              <a:rPr lang="de-DE" dirty="0" smtClean="0"/>
              <a:t>identifizierender Zusatz </a:t>
            </a:r>
            <a:r>
              <a:rPr lang="de-DE" dirty="0"/>
              <a:t>in runden Klammern) gibt die Anzeigeform gemäß RDA wieder. Die runden Klammern werden NICHT mit erfasst!</a:t>
            </a:r>
          </a:p>
        </p:txBody>
      </p:sp>
      <p:sp>
        <p:nvSpPr>
          <p:cNvPr id="4" name="Foliennummernplatzhalter 3"/>
          <p:cNvSpPr>
            <a:spLocks noGrp="1"/>
          </p:cNvSpPr>
          <p:nvPr>
            <p:ph type="sldNum" sz="quarter" idx="10"/>
          </p:nvPr>
        </p:nvSpPr>
        <p:spPr/>
        <p:txBody>
          <a:bodyPr/>
          <a:lstStyle/>
          <a:p>
            <a:fld id="{4659BA6D-A88A-4D5F-B44A-44D03FB6C521}" type="slidenum">
              <a:rPr lang="de-DE" smtClean="0"/>
              <a:pPr/>
              <a:t>36</a:t>
            </a:fld>
            <a:endParaRPr lang="de-DE"/>
          </a:p>
        </p:txBody>
      </p:sp>
    </p:spTree>
    <p:extLst>
      <p:ext uri="{BB962C8B-B14F-4D97-AF65-F5344CB8AC3E}">
        <p14:creationId xmlns:p14="http://schemas.microsoft.com/office/powerpoint/2010/main" val="28934836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9470">
              <a:defRPr/>
            </a:pPr>
            <a:r>
              <a:rPr lang="de-DE" u="sng" dirty="0"/>
              <a:t>Bemerkung</a:t>
            </a:r>
            <a:r>
              <a:rPr lang="de-DE" dirty="0"/>
              <a:t>: “Metropolitan Museum </a:t>
            </a:r>
            <a:r>
              <a:rPr lang="de-DE" dirty="0" err="1"/>
              <a:t>of</a:t>
            </a:r>
            <a:r>
              <a:rPr lang="de-DE" dirty="0"/>
              <a:t> Art” ist nicht gleichnamig zu anderen Körperschaften; deshalb entfällt „New York, NY“ als </a:t>
            </a:r>
            <a:r>
              <a:rPr lang="de-DE" dirty="0" smtClean="0"/>
              <a:t>identifizierender Zusatz. </a:t>
            </a:r>
            <a:r>
              <a:rPr lang="de-DE" dirty="0"/>
              <a:t>Das ist bei der abweichenden Namensform nicht der Fall; sie erhält „New York, NY“ als </a:t>
            </a:r>
            <a:r>
              <a:rPr lang="de-DE" dirty="0" smtClean="0"/>
              <a:t>identifizierenden</a:t>
            </a:r>
            <a:r>
              <a:rPr lang="de-DE" baseline="0" dirty="0" smtClean="0"/>
              <a:t> Zusatz</a:t>
            </a:r>
            <a:r>
              <a:rPr lang="de-DE" dirty="0" smtClean="0"/>
              <a:t>.</a:t>
            </a:r>
            <a:endParaRPr lang="de-DE" dirty="0"/>
          </a:p>
          <a:p>
            <a:pPr defTabSz="879470">
              <a:defRPr/>
            </a:pPr>
            <a:endParaRPr lang="de-DE" dirty="0"/>
          </a:p>
          <a:p>
            <a:pPr defTabSz="879470">
              <a:defRPr/>
            </a:pPr>
            <a:r>
              <a:rPr lang="de-DE" dirty="0"/>
              <a:t>Hinweis: Das Beispiel (</a:t>
            </a:r>
            <a:r>
              <a:rPr lang="de-DE" dirty="0" smtClean="0"/>
              <a:t>identifizierender</a:t>
            </a:r>
            <a:r>
              <a:rPr lang="de-DE" baseline="0" dirty="0" smtClean="0"/>
              <a:t> Zusatz</a:t>
            </a:r>
            <a:r>
              <a:rPr lang="de-DE" dirty="0" smtClean="0"/>
              <a:t> </a:t>
            </a:r>
            <a:r>
              <a:rPr lang="de-DE" dirty="0"/>
              <a:t>in runden Klammern) gibt die Anzeigeform gemäß RDA wieder. Die runden Klammern werden NICHT mit erfasst!</a:t>
            </a:r>
          </a:p>
          <a:p>
            <a:pPr defTabSz="879470">
              <a:defRPr/>
            </a:pPr>
            <a:endParaRPr lang="de-DE" dirty="0"/>
          </a:p>
        </p:txBody>
      </p:sp>
      <p:sp>
        <p:nvSpPr>
          <p:cNvPr id="4" name="Foliennummernplatzhalter 3"/>
          <p:cNvSpPr>
            <a:spLocks noGrp="1"/>
          </p:cNvSpPr>
          <p:nvPr>
            <p:ph type="sldNum" sz="quarter" idx="10"/>
          </p:nvPr>
        </p:nvSpPr>
        <p:spPr/>
        <p:txBody>
          <a:bodyPr/>
          <a:lstStyle/>
          <a:p>
            <a:fld id="{4659BA6D-A88A-4D5F-B44A-44D03FB6C521}" type="slidenum">
              <a:rPr lang="de-DE" smtClean="0"/>
              <a:pPr/>
              <a:t>37</a:t>
            </a:fld>
            <a:endParaRPr lang="de-DE"/>
          </a:p>
        </p:txBody>
      </p:sp>
    </p:spTree>
    <p:extLst>
      <p:ext uri="{BB962C8B-B14F-4D97-AF65-F5344CB8AC3E}">
        <p14:creationId xmlns:p14="http://schemas.microsoft.com/office/powerpoint/2010/main" val="28934836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1300" b="1" u="none" dirty="0"/>
              <a:t>Datum</a:t>
            </a:r>
            <a:r>
              <a:rPr lang="de-DE" sz="1300" u="none" dirty="0"/>
              <a:t>, das mit der Körperschaft in Verbindung steht </a:t>
            </a:r>
            <a:r>
              <a:rPr lang="de-DE" sz="1300" dirty="0"/>
              <a:t>(RDA 11.4)</a:t>
            </a:r>
            <a:br>
              <a:rPr lang="de-DE" sz="1300" dirty="0"/>
            </a:br>
            <a:endParaRPr lang="de-DE" sz="1300" dirty="0"/>
          </a:p>
          <a:p>
            <a:pPr marL="742950" lvl="1" indent="-285750" algn="l">
              <a:buFont typeface="Arial" panose="020B0604020202020204" pitchFamily="34" charset="0"/>
              <a:buChar char="•"/>
            </a:pPr>
            <a:r>
              <a:rPr lang="de-DE" sz="1300" dirty="0"/>
              <a:t>Gründungsdatum (RDA 11.4.3)</a:t>
            </a:r>
          </a:p>
          <a:p>
            <a:pPr marL="742950" lvl="1" indent="-285750" algn="l">
              <a:buFont typeface="Arial" panose="020B0604020202020204" pitchFamily="34" charset="0"/>
              <a:buChar char="•"/>
            </a:pPr>
            <a:r>
              <a:rPr lang="de-DE" sz="1300" dirty="0"/>
              <a:t>Auflösungsdatum (RDA 11.4.4)</a:t>
            </a:r>
            <a:br>
              <a:rPr lang="de-DE" sz="1300" dirty="0"/>
            </a:br>
            <a:endParaRPr lang="de-DE" sz="1300" dirty="0"/>
          </a:p>
          <a:p>
            <a:r>
              <a:rPr lang="de-DE" sz="1300" dirty="0"/>
              <a:t>Datumsangaben werden nach dem </a:t>
            </a:r>
            <a:r>
              <a:rPr lang="de-DE" sz="1300" b="1" dirty="0"/>
              <a:t>gregorianischen Kalender </a:t>
            </a:r>
            <a:r>
              <a:rPr lang="de-DE" sz="1300" dirty="0"/>
              <a:t>erfasst.</a:t>
            </a:r>
            <a:br>
              <a:rPr lang="de-DE" sz="1300" dirty="0"/>
            </a:br>
            <a:r>
              <a:rPr lang="de-DE" sz="1300" dirty="0"/>
              <a:t>In der GND-Praxis werden Datumsangaben immer erfasst, sofern sie </a:t>
            </a:r>
            <a:r>
              <a:rPr lang="de-DE" sz="1300" b="1" dirty="0"/>
              <a:t>leicht ermittelt </a:t>
            </a:r>
            <a:r>
              <a:rPr lang="de-DE" sz="1300" dirty="0"/>
              <a:t>werden können. Außerdem werden – über RDA hinaus – nicht nur Jahre, sondern exakte Datumsangaben erfasst, sofern bekannt, und zwar in der Form: </a:t>
            </a:r>
            <a:r>
              <a:rPr lang="de-DE" sz="1300" b="1" dirty="0"/>
              <a:t>TT.MM.JJJJ </a:t>
            </a:r>
            <a:r>
              <a:rPr lang="de-DE" sz="1300" dirty="0"/>
              <a:t>in Feld 548</a:t>
            </a:r>
          </a:p>
          <a:p>
            <a:endParaRPr lang="de-DE" sz="1300" dirty="0"/>
          </a:p>
          <a:p>
            <a:r>
              <a:rPr lang="de-DE" sz="1300" dirty="0"/>
              <a:t>Für den normierten Sucheinstieg (Feld 110) werden nur Jahre erfasst.</a:t>
            </a:r>
          </a:p>
          <a:p>
            <a:endParaRPr lang="de-DE" dirty="0"/>
          </a:p>
        </p:txBody>
      </p:sp>
      <p:sp>
        <p:nvSpPr>
          <p:cNvPr id="4" name="Foliennummernplatzhalter 3"/>
          <p:cNvSpPr>
            <a:spLocks noGrp="1"/>
          </p:cNvSpPr>
          <p:nvPr>
            <p:ph type="sldNum" sz="quarter" idx="10"/>
          </p:nvPr>
        </p:nvSpPr>
        <p:spPr/>
        <p:txBody>
          <a:bodyPr/>
          <a:lstStyle/>
          <a:p>
            <a:fld id="{4659BA6D-A88A-4D5F-B44A-44D03FB6C521}" type="slidenum">
              <a:rPr lang="de-DE" smtClean="0"/>
              <a:pPr/>
              <a:t>38</a:t>
            </a:fld>
            <a:endParaRPr lang="de-DE"/>
          </a:p>
        </p:txBody>
      </p:sp>
    </p:spTree>
    <p:extLst>
      <p:ext uri="{BB962C8B-B14F-4D97-AF65-F5344CB8AC3E}">
        <p14:creationId xmlns:p14="http://schemas.microsoft.com/office/powerpoint/2010/main" val="28934836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Es gibt noch eine gleichnamige Gesellschaft mit Gründungsdatum 1946 (s. Beispiel</a:t>
            </a:r>
            <a:r>
              <a:rPr lang="de-DE" baseline="0" dirty="0" smtClean="0"/>
              <a:t> in RDA 11.13.1.5)</a:t>
            </a:r>
          </a:p>
          <a:p>
            <a:endParaRPr lang="de-DE" baseline="0" dirty="0" smtClean="0"/>
          </a:p>
          <a:p>
            <a:pPr defTabSz="879470"/>
            <a:r>
              <a:rPr lang="de-DE" dirty="0"/>
              <a:t>Hinweis: Das Beispiel (</a:t>
            </a:r>
            <a:r>
              <a:rPr lang="de-DE" dirty="0" smtClean="0"/>
              <a:t>identifizierender</a:t>
            </a:r>
            <a:r>
              <a:rPr lang="de-DE" baseline="0" dirty="0" smtClean="0"/>
              <a:t> Zusatz</a:t>
            </a:r>
            <a:r>
              <a:rPr lang="de-DE" dirty="0" smtClean="0"/>
              <a:t> </a:t>
            </a:r>
            <a:r>
              <a:rPr lang="de-DE" dirty="0"/>
              <a:t>in runden Klammern) gibt die Anzeigeform gemäß RDA wieder. Die runden Klammern werden NICHT mit erfasst!</a:t>
            </a:r>
          </a:p>
          <a:p>
            <a:endParaRPr lang="de-DE" dirty="0"/>
          </a:p>
        </p:txBody>
      </p:sp>
      <p:sp>
        <p:nvSpPr>
          <p:cNvPr id="4" name="Foliennummernplatzhalter 3"/>
          <p:cNvSpPr>
            <a:spLocks noGrp="1"/>
          </p:cNvSpPr>
          <p:nvPr>
            <p:ph type="sldNum" sz="quarter" idx="10"/>
          </p:nvPr>
        </p:nvSpPr>
        <p:spPr/>
        <p:txBody>
          <a:bodyPr/>
          <a:lstStyle/>
          <a:p>
            <a:fld id="{4659BA6D-A88A-4D5F-B44A-44D03FB6C521}" type="slidenum">
              <a:rPr lang="de-DE" smtClean="0"/>
              <a:pPr/>
              <a:t>39</a:t>
            </a:fld>
            <a:endParaRPr lang="de-DE"/>
          </a:p>
        </p:txBody>
      </p:sp>
    </p:spTree>
    <p:extLst>
      <p:ext uri="{BB962C8B-B14F-4D97-AF65-F5344CB8AC3E}">
        <p14:creationId xmlns:p14="http://schemas.microsoft.com/office/powerpoint/2010/main" val="2893483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659BA6D-A88A-4D5F-B44A-44D03FB6C521}" type="slidenum">
              <a:rPr lang="de-DE" smtClean="0"/>
              <a:pPr/>
              <a:t>4</a:t>
            </a:fld>
            <a:endParaRPr lang="de-DE"/>
          </a:p>
        </p:txBody>
      </p:sp>
    </p:spTree>
    <p:extLst>
      <p:ext uri="{BB962C8B-B14F-4D97-AF65-F5344CB8AC3E}">
        <p14:creationId xmlns:p14="http://schemas.microsoft.com/office/powerpoint/2010/main" val="32137511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52642">
              <a:defRPr/>
            </a:pPr>
            <a:r>
              <a:rPr lang="de-DE" sz="1300" dirty="0">
                <a:sym typeface="Wingdings"/>
              </a:rPr>
              <a:t>Sie </a:t>
            </a:r>
            <a:r>
              <a:rPr lang="de-DE" sz="1300" dirty="0"/>
              <a:t>wird dann erfasst, wenn sie eine bessere Identifizierung der Körperschaft ermöglicht als das </a:t>
            </a:r>
            <a:r>
              <a:rPr lang="de-DE" sz="1300" dirty="0" err="1"/>
              <a:t>Geografikum</a:t>
            </a:r>
            <a:r>
              <a:rPr lang="de-DE" sz="1300" dirty="0"/>
              <a:t> bzw. das </a:t>
            </a:r>
            <a:r>
              <a:rPr lang="de-DE" sz="1300" dirty="0" err="1"/>
              <a:t>Geografikum</a:t>
            </a:r>
            <a:r>
              <a:rPr lang="de-DE" sz="1300" dirty="0"/>
              <a:t> nicht bekannt ist (s. a. AWR (zu RDA 11.3.2.3)) </a:t>
            </a:r>
            <a:r>
              <a:rPr lang="de-DE" sz="1300" dirty="0">
                <a:solidFill>
                  <a:srgbClr val="002060"/>
                </a:solidFill>
              </a:rPr>
              <a:t>-&gt; </a:t>
            </a:r>
            <a:r>
              <a:rPr lang="de-DE" sz="1300" dirty="0"/>
              <a:t>AWR zeigen</a:t>
            </a:r>
          </a:p>
        </p:txBody>
      </p:sp>
      <p:sp>
        <p:nvSpPr>
          <p:cNvPr id="4" name="Foliennummernplatzhalter 3"/>
          <p:cNvSpPr>
            <a:spLocks noGrp="1"/>
          </p:cNvSpPr>
          <p:nvPr>
            <p:ph type="sldNum" sz="quarter" idx="10"/>
          </p:nvPr>
        </p:nvSpPr>
        <p:spPr/>
        <p:txBody>
          <a:bodyPr/>
          <a:lstStyle/>
          <a:p>
            <a:fld id="{4659BA6D-A88A-4D5F-B44A-44D03FB6C521}" type="slidenum">
              <a:rPr lang="de-DE" smtClean="0"/>
              <a:pPr/>
              <a:t>40</a:t>
            </a:fld>
            <a:endParaRPr lang="de-DE"/>
          </a:p>
        </p:txBody>
      </p:sp>
    </p:spTree>
    <p:extLst>
      <p:ext uri="{BB962C8B-B14F-4D97-AF65-F5344CB8AC3E}">
        <p14:creationId xmlns:p14="http://schemas.microsoft.com/office/powerpoint/2010/main" val="28934836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52642">
              <a:defRPr/>
            </a:pPr>
            <a:r>
              <a:rPr lang="de-DE" dirty="0"/>
              <a:t>Zum Beispiel: Es gibt mehrere „Pädagogische Arbeitsstellen“ unterschiedlicher Körperschaften in Frankfurt.</a:t>
            </a:r>
          </a:p>
          <a:p>
            <a:pPr defTabSz="952642">
              <a:defRPr/>
            </a:pPr>
            <a:endParaRPr lang="de-DE" sz="1300" dirty="0">
              <a:solidFill>
                <a:srgbClr val="002060"/>
              </a:solidFill>
            </a:endParaRPr>
          </a:p>
          <a:p>
            <a:pPr marL="54967"/>
            <a:r>
              <a:rPr lang="en-US" sz="1300" dirty="0">
                <a:latin typeface="Verdana" panose="020B0604030504040204" pitchFamily="34" charset="0"/>
              </a:rPr>
              <a:t>I</a:t>
            </a:r>
            <a:r>
              <a:rPr lang="de-DE" sz="1300" dirty="0">
                <a:latin typeface="Verdana" panose="020B0604030504040204" pitchFamily="34" charset="0"/>
                <a:sym typeface="Wingdings"/>
              </a:rPr>
              <a:t>n Verbindung stehende Institution </a:t>
            </a:r>
            <a:endParaRPr lang="de-DE" sz="1300" dirty="0" smtClean="0">
              <a:latin typeface="Verdana" panose="020B0604030504040204" pitchFamily="34" charset="0"/>
              <a:sym typeface="Wingdings"/>
            </a:endParaRPr>
          </a:p>
          <a:p>
            <a:pPr marL="54967"/>
            <a:r>
              <a:rPr lang="de-DE" sz="1300" dirty="0" smtClean="0">
                <a:latin typeface="Verdana" panose="020B0604030504040204" pitchFamily="34" charset="0"/>
                <a:sym typeface="Wingdings"/>
              </a:rPr>
              <a:t> </a:t>
            </a:r>
            <a:r>
              <a:rPr lang="de-DE" sz="1300" dirty="0">
                <a:latin typeface="Verdana" panose="020B0604030504040204" pitchFamily="34" charset="0"/>
              </a:rPr>
              <a:t>Deutscher Volkshochschul-Verband</a:t>
            </a:r>
            <a:endParaRPr lang="en-US" sz="1300" dirty="0">
              <a:latin typeface="Verdana" panose="020B0604030504040204" pitchFamily="34" charset="0"/>
            </a:endParaRPr>
          </a:p>
          <a:p>
            <a:pPr marL="54967"/>
            <a:r>
              <a:rPr lang="en-US" sz="1300" dirty="0" err="1">
                <a:latin typeface="Verdana" panose="020B0604030504040204" pitchFamily="34" charset="0"/>
              </a:rPr>
              <a:t>zu</a:t>
            </a:r>
            <a:endParaRPr lang="en-US" sz="1300" dirty="0">
              <a:latin typeface="Verdana" panose="020B0604030504040204" pitchFamily="34" charset="0"/>
            </a:endParaRPr>
          </a:p>
          <a:p>
            <a:pPr marL="54967"/>
            <a:r>
              <a:rPr lang="de-DE" sz="1300" b="1" dirty="0">
                <a:latin typeface="Verdana" panose="020B0604030504040204" pitchFamily="34" charset="0"/>
              </a:rPr>
              <a:t>Pädagogische Arbeitsstelle </a:t>
            </a:r>
            <a:r>
              <a:rPr lang="de-DE" sz="1300" dirty="0">
                <a:latin typeface="Verdana" panose="020B0604030504040204" pitchFamily="34" charset="0"/>
                <a:sym typeface="Wingdings"/>
              </a:rPr>
              <a:t> </a:t>
            </a:r>
            <a:r>
              <a:rPr lang="en-US" sz="1300" dirty="0" err="1">
                <a:latin typeface="Verdana" panose="020B0604030504040204" pitchFamily="34" charset="0"/>
              </a:rPr>
              <a:t>bevorzugte</a:t>
            </a:r>
            <a:r>
              <a:rPr lang="en-US" sz="1300" dirty="0">
                <a:latin typeface="Verdana" panose="020B0604030504040204" pitchFamily="34" charset="0"/>
              </a:rPr>
              <a:t> </a:t>
            </a:r>
            <a:r>
              <a:rPr lang="en-US" sz="1300" dirty="0" err="1">
                <a:latin typeface="Verdana" panose="020B0604030504040204" pitchFamily="34" charset="0"/>
              </a:rPr>
              <a:t>Namensform</a:t>
            </a:r>
            <a:endParaRPr lang="en-US" sz="1300" dirty="0">
              <a:latin typeface="Verdana" panose="020B0604030504040204" pitchFamily="34" charset="0"/>
            </a:endParaRPr>
          </a:p>
          <a:p>
            <a:pPr marL="54967"/>
            <a:endParaRPr lang="en-US" sz="1300" dirty="0">
              <a:latin typeface="Verdana" panose="020B0604030504040204" pitchFamily="34" charset="0"/>
            </a:endParaRPr>
          </a:p>
          <a:p>
            <a:pPr marL="54967" defTabSz="879470"/>
            <a:r>
              <a:rPr lang="de-DE" sz="1300" dirty="0"/>
              <a:t>Hinweis: Das Beispiel (</a:t>
            </a:r>
            <a:r>
              <a:rPr lang="de-DE" sz="1300" dirty="0" smtClean="0"/>
              <a:t>identifizierender</a:t>
            </a:r>
            <a:r>
              <a:rPr lang="de-DE" sz="1300" baseline="0" dirty="0" smtClean="0"/>
              <a:t> Zusatz</a:t>
            </a:r>
            <a:r>
              <a:rPr lang="de-DE" sz="1300" dirty="0" smtClean="0"/>
              <a:t> </a:t>
            </a:r>
            <a:r>
              <a:rPr lang="de-DE" sz="1300" dirty="0"/>
              <a:t>in runden Klammern) gibt die Anzeigeform gemäß RDA wieder. Die runden Klammern werden NICHT mit erfasst!</a:t>
            </a:r>
          </a:p>
          <a:p>
            <a:pPr marL="54967"/>
            <a:endParaRPr lang="de-DE" sz="1300" dirty="0">
              <a:latin typeface="Verdana" panose="020B0604030504040204" pitchFamily="34" charset="0"/>
            </a:endParaRPr>
          </a:p>
          <a:p>
            <a:pPr defTabSz="952642">
              <a:defRPr/>
            </a:pPr>
            <a:endParaRPr lang="de-DE" sz="1300" dirty="0">
              <a:solidFill>
                <a:srgbClr val="002060"/>
              </a:solidFill>
            </a:endParaRPr>
          </a:p>
        </p:txBody>
      </p:sp>
      <p:sp>
        <p:nvSpPr>
          <p:cNvPr id="4" name="Foliennummernplatzhalter 3"/>
          <p:cNvSpPr>
            <a:spLocks noGrp="1"/>
          </p:cNvSpPr>
          <p:nvPr>
            <p:ph type="sldNum" sz="quarter" idx="10"/>
          </p:nvPr>
        </p:nvSpPr>
        <p:spPr/>
        <p:txBody>
          <a:bodyPr/>
          <a:lstStyle/>
          <a:p>
            <a:fld id="{4659BA6D-A88A-4D5F-B44A-44D03FB6C521}" type="slidenum">
              <a:rPr lang="de-DE" smtClean="0"/>
              <a:pPr/>
              <a:t>41</a:t>
            </a:fld>
            <a:endParaRPr lang="de-DE"/>
          </a:p>
        </p:txBody>
      </p:sp>
    </p:spTree>
    <p:extLst>
      <p:ext uri="{BB962C8B-B14F-4D97-AF65-F5344CB8AC3E}">
        <p14:creationId xmlns:p14="http://schemas.microsoft.com/office/powerpoint/2010/main" val="28934836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buFont typeface="Courier New" panose="02070309020205020404" pitchFamily="49" charset="0"/>
              <a:buChar char="o"/>
            </a:pPr>
            <a:r>
              <a:rPr lang="de-DE" dirty="0"/>
              <a:t>Sonstige zur Körperschaft gehörende Kennzeichnung (RDA 11.7): Wort, Phrase oder Abkürzung, die rechtlichen Status anzeigt</a:t>
            </a:r>
          </a:p>
          <a:p>
            <a:pPr lvl="0">
              <a:buFont typeface="Courier New" panose="02070309020205020404" pitchFamily="49" charset="0"/>
              <a:buChar char="o"/>
            </a:pPr>
            <a:r>
              <a:rPr lang="de-DE" dirty="0"/>
              <a:t>beliebiger Ausdruck (in deutscher Sprache)</a:t>
            </a:r>
          </a:p>
          <a:p>
            <a:pPr lvl="0">
              <a:buFont typeface="Courier New" panose="02070309020205020404" pitchFamily="49" charset="0"/>
              <a:buChar char="o"/>
            </a:pPr>
            <a:r>
              <a:rPr lang="de-DE" dirty="0"/>
              <a:t>bei Körperschaften, deren Namen nicht an eine Körperschaft denken lassen</a:t>
            </a:r>
          </a:p>
          <a:p>
            <a:pPr lvl="0">
              <a:buFont typeface="Courier New" panose="02070309020205020404" pitchFamily="49" charset="0"/>
              <a:buChar char="o"/>
            </a:pPr>
            <a:r>
              <a:rPr lang="de-DE" dirty="0"/>
              <a:t>zur Unterscheidung gleichnamiger Körperschaften</a:t>
            </a:r>
            <a:endParaRPr lang="de-DE" dirty="0" smtClean="0"/>
          </a:p>
          <a:p>
            <a:endParaRPr lang="de-DE" dirty="0"/>
          </a:p>
        </p:txBody>
      </p:sp>
      <p:sp>
        <p:nvSpPr>
          <p:cNvPr id="4" name="Foliennummernplatzhalter 3"/>
          <p:cNvSpPr>
            <a:spLocks noGrp="1"/>
          </p:cNvSpPr>
          <p:nvPr>
            <p:ph type="sldNum" sz="quarter" idx="10"/>
          </p:nvPr>
        </p:nvSpPr>
        <p:spPr/>
        <p:txBody>
          <a:bodyPr/>
          <a:lstStyle/>
          <a:p>
            <a:fld id="{4659BA6D-A88A-4D5F-B44A-44D03FB6C521}" type="slidenum">
              <a:rPr lang="de-DE" smtClean="0"/>
              <a:pPr/>
              <a:t>42</a:t>
            </a:fld>
            <a:endParaRPr lang="de-DE"/>
          </a:p>
        </p:txBody>
      </p:sp>
    </p:spTree>
    <p:extLst>
      <p:ext uri="{BB962C8B-B14F-4D97-AF65-F5344CB8AC3E}">
        <p14:creationId xmlns:p14="http://schemas.microsoft.com/office/powerpoint/2010/main" val="28934836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AWR muss nicht gezeigt werden,</a:t>
            </a:r>
            <a:r>
              <a:rPr lang="de-DE" baseline="0" dirty="0" smtClean="0"/>
              <a:t> entspricht Text auf Folie</a:t>
            </a:r>
          </a:p>
          <a:p>
            <a:r>
              <a:rPr lang="de-DE" dirty="0" smtClean="0"/>
              <a:t>Wenn keiner der Begriffe zutrifft, wird „Körperschaft“ verwendet.</a:t>
            </a:r>
            <a:br>
              <a:rPr lang="de-DE" dirty="0" smtClean="0"/>
            </a:br>
            <a:r>
              <a:rPr lang="de-DE" dirty="0" smtClean="0"/>
              <a:t>Zur Unterscheidung gleichnamiger Körperschaften kann auch ein passender normierter Sachbegriff aus der GND verwendet werden, wenn obige Begriffe nicht ausreichen. Das sollte aber sehr zurückhaltend gehandhabt werden. </a:t>
            </a:r>
            <a:endParaRPr lang="de-DE" baseline="0" dirty="0" smtClean="0"/>
          </a:p>
          <a:p>
            <a:r>
              <a:rPr lang="de-DE" baseline="0" dirty="0" smtClean="0"/>
              <a:t>ERLs zeigen</a:t>
            </a:r>
            <a:endParaRPr lang="de-DE" dirty="0"/>
          </a:p>
        </p:txBody>
      </p:sp>
      <p:sp>
        <p:nvSpPr>
          <p:cNvPr id="4" name="Foliennummernplatzhalter 3"/>
          <p:cNvSpPr>
            <a:spLocks noGrp="1"/>
          </p:cNvSpPr>
          <p:nvPr>
            <p:ph type="sldNum" sz="quarter" idx="10"/>
          </p:nvPr>
        </p:nvSpPr>
        <p:spPr/>
        <p:txBody>
          <a:bodyPr/>
          <a:lstStyle/>
          <a:p>
            <a:fld id="{4659BA6D-A88A-4D5F-B44A-44D03FB6C521}" type="slidenum">
              <a:rPr lang="de-DE" smtClean="0"/>
              <a:pPr/>
              <a:t>43</a:t>
            </a:fld>
            <a:endParaRPr lang="de-DE"/>
          </a:p>
        </p:txBody>
      </p:sp>
    </p:spTree>
    <p:extLst>
      <p:ext uri="{BB962C8B-B14F-4D97-AF65-F5344CB8AC3E}">
        <p14:creationId xmlns:p14="http://schemas.microsoft.com/office/powerpoint/2010/main" val="28934836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9470"/>
            <a:r>
              <a:rPr lang="de-DE" dirty="0"/>
              <a:t>Hinweis: Die Beispiele (</a:t>
            </a:r>
            <a:r>
              <a:rPr lang="de-DE" dirty="0" smtClean="0"/>
              <a:t>identifizierender</a:t>
            </a:r>
            <a:r>
              <a:rPr lang="de-DE" baseline="0" dirty="0" smtClean="0"/>
              <a:t> Zusatz</a:t>
            </a:r>
            <a:r>
              <a:rPr lang="de-DE" dirty="0" smtClean="0"/>
              <a:t> </a:t>
            </a:r>
            <a:r>
              <a:rPr lang="de-DE" dirty="0"/>
              <a:t>in runden Klammern) geben die Anzeigeform gemäß RDA wieder. Die runden Klammern werden NICHT mit erfasst!</a:t>
            </a:r>
          </a:p>
          <a:p>
            <a:pPr lvl="0">
              <a:buFont typeface="Courier New" panose="02070309020205020404" pitchFamily="49" charset="0"/>
              <a:buNone/>
            </a:pPr>
            <a:endParaRPr lang="de-DE" dirty="0"/>
          </a:p>
        </p:txBody>
      </p:sp>
      <p:sp>
        <p:nvSpPr>
          <p:cNvPr id="4" name="Foliennummernplatzhalter 3"/>
          <p:cNvSpPr>
            <a:spLocks noGrp="1"/>
          </p:cNvSpPr>
          <p:nvPr>
            <p:ph type="sldNum" sz="quarter" idx="10"/>
          </p:nvPr>
        </p:nvSpPr>
        <p:spPr/>
        <p:txBody>
          <a:bodyPr/>
          <a:lstStyle/>
          <a:p>
            <a:fld id="{4659BA6D-A88A-4D5F-B44A-44D03FB6C521}" type="slidenum">
              <a:rPr lang="de-DE" smtClean="0"/>
              <a:pPr/>
              <a:t>44</a:t>
            </a:fld>
            <a:endParaRPr lang="de-DE"/>
          </a:p>
        </p:txBody>
      </p:sp>
    </p:spTree>
    <p:extLst>
      <p:ext uri="{BB962C8B-B14F-4D97-AF65-F5344CB8AC3E}">
        <p14:creationId xmlns:p14="http://schemas.microsoft.com/office/powerpoint/2010/main" val="28934836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Zu „Spatien“:</a:t>
            </a:r>
          </a:p>
          <a:p>
            <a:r>
              <a:rPr lang="de-DE" sz="1200" kern="1200" dirty="0" smtClean="0">
                <a:solidFill>
                  <a:schemeClr val="tx1"/>
                </a:solidFill>
                <a:effectLst/>
                <a:latin typeface="+mn-lt"/>
                <a:ea typeface="+mn-ea"/>
                <a:cs typeface="+mn-cs"/>
              </a:rPr>
              <a:t>Keine RDA-Regelung für Spatien in Zeitspannen. </a:t>
            </a:r>
          </a:p>
          <a:p>
            <a:r>
              <a:rPr lang="de-DE" sz="1200" kern="1200" dirty="0" smtClean="0">
                <a:solidFill>
                  <a:schemeClr val="tx1"/>
                </a:solidFill>
                <a:effectLst/>
                <a:latin typeface="+mn-lt"/>
                <a:ea typeface="+mn-ea"/>
                <a:cs typeface="+mn-cs"/>
              </a:rPr>
              <a:t>-&gt; Fortführung der GND-Regelung: </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Bei Zeitspannen als Bestandteil des bevorzugten Namens -&gt; Erfassung gemäß Vorlage</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Bei Zeitspannen als separate Elemente -&gt; Erfassung ohne Spatien</a:t>
            </a:r>
          </a:p>
          <a:p>
            <a:pPr marL="171450" indent="-171450">
              <a:buFont typeface="Arial" panose="020B0604020202020204" pitchFamily="34" charset="0"/>
              <a:buChar char="•"/>
            </a:pP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Beispiel für Zeitspannen als Bestandteil des bevorzugten Namens:</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87er-Vereinigung 1939-1945</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Arbeitsgemeinschaft Lager Sachsenhausen 1945 - 1950</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Beispiel für Zeitspanne als separates Element:</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Düsseldorfer Volksbank (1879-1899)</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Düsseldorfer Volksbank (1976-1990)</a:t>
            </a:r>
          </a:p>
          <a:p>
            <a:pPr marL="0" indent="0">
              <a:buFont typeface="Arial" panose="020B0604020202020204" pitchFamily="34" charset="0"/>
              <a:buNone/>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659BA6D-A88A-4D5F-B44A-44D03FB6C521}" type="slidenum">
              <a:rPr lang="de-DE" smtClean="0"/>
              <a:pPr/>
              <a:t>45</a:t>
            </a:fld>
            <a:endParaRPr lang="de-DE"/>
          </a:p>
        </p:txBody>
      </p:sp>
    </p:spTree>
    <p:extLst>
      <p:ext uri="{BB962C8B-B14F-4D97-AF65-F5344CB8AC3E}">
        <p14:creationId xmlns:p14="http://schemas.microsoft.com/office/powerpoint/2010/main" val="262597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dirty="0"/>
              <a:t>ERL 1 u. 2 zeigen</a:t>
            </a:r>
          </a:p>
          <a:p>
            <a:r>
              <a:rPr lang="de-DE" sz="1300" dirty="0"/>
              <a:t>Neue Entitäten wie Wasser- und Raumfahrzeuge, Programme, Projekte etc. werden in der Formalerschließung erst nach dem RDA-Gesamtumstieg erfasst. Die SE verfährt weiter wie bisher.</a:t>
            </a:r>
            <a:endParaRPr lang="de-DE" dirty="0"/>
          </a:p>
        </p:txBody>
      </p:sp>
      <p:sp>
        <p:nvSpPr>
          <p:cNvPr id="4" name="Foliennummernplatzhalter 3"/>
          <p:cNvSpPr>
            <a:spLocks noGrp="1"/>
          </p:cNvSpPr>
          <p:nvPr>
            <p:ph type="sldNum" sz="quarter" idx="10"/>
          </p:nvPr>
        </p:nvSpPr>
        <p:spPr/>
        <p:txBody>
          <a:bodyPr/>
          <a:lstStyle/>
          <a:p>
            <a:fld id="{4659BA6D-A88A-4D5F-B44A-44D03FB6C521}" type="slidenum">
              <a:rPr lang="de-DE" smtClean="0"/>
              <a:pPr/>
              <a:t>5</a:t>
            </a:fld>
            <a:endParaRPr lang="de-DE"/>
          </a:p>
        </p:txBody>
      </p:sp>
    </p:spTree>
    <p:extLst>
      <p:ext uri="{BB962C8B-B14F-4D97-AF65-F5344CB8AC3E}">
        <p14:creationId xmlns:p14="http://schemas.microsoft.com/office/powerpoint/2010/main" val="3430097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ERL 4 zeigen</a:t>
            </a:r>
            <a:endParaRPr lang="de-DE" dirty="0"/>
          </a:p>
        </p:txBody>
      </p:sp>
      <p:sp>
        <p:nvSpPr>
          <p:cNvPr id="4" name="Foliennummernplatzhalter 3"/>
          <p:cNvSpPr>
            <a:spLocks noGrp="1"/>
          </p:cNvSpPr>
          <p:nvPr>
            <p:ph type="sldNum" sz="quarter" idx="10"/>
          </p:nvPr>
        </p:nvSpPr>
        <p:spPr/>
        <p:txBody>
          <a:bodyPr/>
          <a:lstStyle/>
          <a:p>
            <a:fld id="{4659BA6D-A88A-4D5F-B44A-44D03FB6C521}" type="slidenum">
              <a:rPr lang="de-DE" smtClean="0"/>
              <a:pPr/>
              <a:t>6</a:t>
            </a:fld>
            <a:endParaRPr lang="de-DE"/>
          </a:p>
        </p:txBody>
      </p:sp>
    </p:spTree>
    <p:extLst>
      <p:ext uri="{BB962C8B-B14F-4D97-AF65-F5344CB8AC3E}">
        <p14:creationId xmlns:p14="http://schemas.microsoft.com/office/powerpoint/2010/main" val="3132530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t>Für Ressourcen mit mehreren Seiten ist es im Normalfall nach RDA 2.2.2.2 die Titelseite. </a:t>
            </a:r>
          </a:p>
          <a:p>
            <a:r>
              <a:rPr lang="de-DE" altLang="de-DE" dirty="0" smtClean="0"/>
              <a:t>Für eine Online-Ressource (Webseite) ist es nach RDA</a:t>
            </a:r>
            <a:r>
              <a:rPr lang="de-DE" altLang="de-DE" baseline="0" dirty="0" smtClean="0"/>
              <a:t> </a:t>
            </a:r>
            <a:r>
              <a:rPr lang="de-DE" altLang="de-DE" dirty="0" smtClean="0"/>
              <a:t>2.2.2.4.2 im Normalfall der Eingangsbildschirm.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468313" y="1628775"/>
            <a:ext cx="8207375" cy="4464050"/>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0775200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9542" y="188640"/>
            <a:ext cx="2966954" cy="648072"/>
          </a:xfrm>
          <a:prstGeom prst="rect">
            <a:avLst/>
          </a:prstGeom>
        </p:spPr>
      </p:pic>
      <p:sp>
        <p:nvSpPr>
          <p:cNvPr id="9" name="Textplatzhalter 5"/>
          <p:cNvSpPr txBox="1">
            <a:spLocks/>
          </p:cNvSpPr>
          <p:nvPr userDrawn="1"/>
        </p:nvSpPr>
        <p:spPr>
          <a:xfrm>
            <a:off x="8244408" y="6444000"/>
            <a:ext cx="720725" cy="288627"/>
          </a:xfrm>
          <a:prstGeom prst="rect">
            <a:avLst/>
          </a:prstGeom>
        </p:spPr>
        <p:txBody>
          <a:bodyPr/>
          <a:lstStyle>
            <a:lvl1pPr>
              <a:buNone/>
              <a:defRPr sz="1000"/>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fld id="{C4A2D8FB-1969-467C-AD28-DEB03DB808A6}" type="slidenum">
              <a:rPr kumimoji="0" lang="de-DE" sz="10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rPr>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t>‹Nr.›</a:t>
            </a:fld>
            <a:endParaRPr kumimoji="0" lang="de-DE" sz="1000" b="0" i="0" u="none" strike="noStrike" kern="1200" cap="none" spc="0" normalizeH="0" baseline="0" noProof="0" dirty="0">
              <a:ln>
                <a:noFill/>
              </a:ln>
              <a:solidFill>
                <a:schemeClr val="tx1"/>
              </a:solidFill>
              <a:effectLst/>
              <a:uLnTx/>
              <a:uFillTx/>
              <a:latin typeface="Verdana" panose="020B0604030504040204" pitchFamily="34" charset="0"/>
              <a:ea typeface="+mn-ea"/>
              <a:cs typeface="+mn-cs"/>
            </a:endParaRPr>
          </a:p>
        </p:txBody>
      </p:sp>
      <p:sp>
        <p:nvSpPr>
          <p:cNvPr id="10" name="Rechteck 9"/>
          <p:cNvSpPr/>
          <p:nvPr userDrawn="1"/>
        </p:nvSpPr>
        <p:spPr>
          <a:xfrm>
            <a:off x="179512" y="6423139"/>
            <a:ext cx="6408712" cy="246221"/>
          </a:xfrm>
          <a:prstGeom prst="rect">
            <a:avLst/>
          </a:prstGeom>
        </p:spPr>
        <p:txBody>
          <a:bodyPr wrap="square">
            <a:spAutoFit/>
          </a:bodyPr>
          <a:lstStyle/>
          <a:p>
            <a:r>
              <a:rPr lang="de-DE" sz="1000" dirty="0" smtClean="0"/>
              <a:t>AG RDA Schulungsunterlagen – Modul GND: Allgemeine</a:t>
            </a:r>
            <a:r>
              <a:rPr lang="de-DE" sz="1000" baseline="0" dirty="0" smtClean="0"/>
              <a:t> Körperschaften | Stand: 17.04.2014</a:t>
            </a:r>
            <a:endParaRPr lang="de-DE" sz="1000" dirty="0"/>
          </a:p>
        </p:txBody>
      </p:sp>
    </p:spTree>
    <p:extLst>
      <p:ext uri="{BB962C8B-B14F-4D97-AF65-F5344CB8AC3E}">
        <p14:creationId xmlns:p14="http://schemas.microsoft.com/office/powerpoint/2010/main" val="4830026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25532876"/>
      </p:ext>
    </p:extLst>
  </p:cSld>
  <p:clrMap bg1="lt1" tx1="dk1" bg2="lt2" tx2="dk2" accent1="accent1" accent2="accent2" accent3="accent3" accent4="accent4" accent5="accent5" accent6="accent6" hlink="hlink" folHlink="folHlink"/>
  <p:sldLayoutIdLst>
    <p:sldLayoutId id="2147483660" r:id="rId1"/>
    <p:sldLayoutId id="2147483650"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gif"/><Relationship Id="rId18" Type="http://schemas.openxmlformats.org/officeDocument/2006/relationships/image" Target="../media/image16.jpe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10.gif"/><Relationship Id="rId17" Type="http://schemas.openxmlformats.org/officeDocument/2006/relationships/image" Target="../media/image15.gif"/><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tiff"/><Relationship Id="rId11" Type="http://schemas.openxmlformats.org/officeDocument/2006/relationships/image" Target="../media/image9.gif"/><Relationship Id="rId5" Type="http://schemas.openxmlformats.org/officeDocument/2006/relationships/image" Target="../media/image1.jpeg"/><Relationship Id="rId15" Type="http://schemas.openxmlformats.org/officeDocument/2006/relationships/image" Target="../media/image13.gif"/><Relationship Id="rId10" Type="http://schemas.openxmlformats.org/officeDocument/2006/relationships/image" Target="../media/image8.jpeg"/><Relationship Id="rId4" Type="http://schemas.openxmlformats.org/officeDocument/2006/relationships/image" Target="../media/image3.gif"/><Relationship Id="rId9" Type="http://schemas.openxmlformats.org/officeDocument/2006/relationships/image" Target="../media/image7.jpeg"/><Relationship Id="rId14" Type="http://schemas.openxmlformats.org/officeDocument/2006/relationships/image" Target="../media/image1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611559" y="1041836"/>
            <a:ext cx="8032031" cy="35283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685703" y="2783356"/>
            <a:ext cx="7682495" cy="1653756"/>
          </a:xfrm>
        </p:spPr>
        <p:txBody>
          <a:bodyPr/>
          <a:lstStyle/>
          <a:p>
            <a:pPr algn="ctr"/>
            <a:r>
              <a:rPr lang="de-DE" b="1" dirty="0" smtClean="0"/>
              <a:t>Schulungsunterlagen der</a:t>
            </a:r>
            <a:br>
              <a:rPr lang="de-DE" b="1" dirty="0" smtClean="0"/>
            </a:br>
            <a:r>
              <a:rPr lang="de-DE" b="1" dirty="0" smtClean="0"/>
              <a:t>AG RDA</a:t>
            </a:r>
            <a:endParaRPr lang="de-DE" b="1"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9308" y="1172252"/>
            <a:ext cx="985265" cy="481632"/>
          </a:xfrm>
          <a:prstGeom prst="rect">
            <a:avLst/>
          </a:prstGeom>
        </p:spPr>
      </p:pic>
      <p:pic>
        <p:nvPicPr>
          <p:cNvPr id="16" name="Grafik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3124" y="1412776"/>
            <a:ext cx="1523077" cy="360000"/>
          </a:xfrm>
          <a:prstGeom prst="rect">
            <a:avLst/>
          </a:prstGeom>
        </p:spPr>
      </p:pic>
      <p:pic>
        <p:nvPicPr>
          <p:cNvPr id="20" name="Grafik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2273" y="1771453"/>
            <a:ext cx="1648125" cy="360000"/>
          </a:xfrm>
          <a:prstGeom prst="rect">
            <a:avLst/>
          </a:prstGeom>
        </p:spPr>
      </p:pic>
      <p:pic>
        <p:nvPicPr>
          <p:cNvPr id="26" name="Grafik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6597" y="2420888"/>
            <a:ext cx="1587403" cy="360000"/>
          </a:xfrm>
          <a:prstGeom prst="rect">
            <a:avLst/>
          </a:prstGeom>
        </p:spPr>
      </p:pic>
      <p:pic>
        <p:nvPicPr>
          <p:cNvPr id="18" name="Grafik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8205" y="3058080"/>
            <a:ext cx="951268" cy="598946"/>
          </a:xfrm>
          <a:prstGeom prst="rect">
            <a:avLst/>
          </a:prstGeom>
        </p:spPr>
      </p:pic>
      <p:pic>
        <p:nvPicPr>
          <p:cNvPr id="27" name="Grafik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78204" y="3861048"/>
            <a:ext cx="586672" cy="475514"/>
          </a:xfrm>
          <a:prstGeom prst="rect">
            <a:avLst/>
          </a:prstGeom>
        </p:spPr>
      </p:pic>
      <p:pic>
        <p:nvPicPr>
          <p:cNvPr id="21" name="Grafik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59812" y="4434442"/>
            <a:ext cx="780540" cy="441452"/>
          </a:xfrm>
          <a:prstGeom prst="rect">
            <a:avLst/>
          </a:prstGeom>
        </p:spPr>
      </p:pic>
      <p:pic>
        <p:nvPicPr>
          <p:cNvPr id="23" name="Grafik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35338" y="4815384"/>
            <a:ext cx="1060336" cy="557831"/>
          </a:xfrm>
          <a:prstGeom prst="rect">
            <a:avLst/>
          </a:prstGeom>
        </p:spPr>
      </p:pic>
      <p:pic>
        <p:nvPicPr>
          <p:cNvPr id="22" name="Grafik 21"/>
          <p:cNvPicPr>
            <a:picLocks noChangeAspect="1"/>
          </p:cNvPicPr>
          <p:nvPr/>
        </p:nvPicPr>
        <p:blipFill rotWithShape="1">
          <a:blip r:embed="rId11" cstate="print">
            <a:extLst>
              <a:ext uri="{28A0092B-C50C-407E-A947-70E740481C1C}">
                <a14:useLocalDpi xmlns:a14="http://schemas.microsoft.com/office/drawing/2010/main" val="0"/>
              </a:ext>
            </a:extLst>
          </a:blip>
          <a:srcRect r="16844"/>
          <a:stretch/>
        </p:blipFill>
        <p:spPr>
          <a:xfrm>
            <a:off x="4138761" y="5044748"/>
            <a:ext cx="1358329" cy="544492"/>
          </a:xfrm>
          <a:prstGeom prst="rect">
            <a:avLst/>
          </a:prstGeom>
        </p:spPr>
      </p:pic>
      <p:pic>
        <p:nvPicPr>
          <p:cNvPr id="24" name="Grafik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07704" y="4828723"/>
            <a:ext cx="2166205" cy="360000"/>
          </a:xfrm>
          <a:prstGeom prst="rect">
            <a:avLst/>
          </a:prstGeom>
        </p:spPr>
      </p:pic>
      <p:pic>
        <p:nvPicPr>
          <p:cNvPr id="25" name="Grafik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59632" y="4254442"/>
            <a:ext cx="1360976" cy="360000"/>
          </a:xfrm>
          <a:prstGeom prst="rect">
            <a:avLst/>
          </a:prstGeom>
        </p:spPr>
      </p:pic>
      <p:pic>
        <p:nvPicPr>
          <p:cNvPr id="28" name="Grafik 2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466" y="3784688"/>
            <a:ext cx="1403532" cy="469754"/>
          </a:xfrm>
          <a:prstGeom prst="rect">
            <a:avLst/>
          </a:prstGeom>
        </p:spPr>
      </p:pic>
      <p:pic>
        <p:nvPicPr>
          <p:cNvPr id="7" name="Grafik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898" y="3092384"/>
            <a:ext cx="1346552" cy="498723"/>
          </a:xfrm>
          <a:prstGeom prst="rect">
            <a:avLst/>
          </a:prstGeom>
        </p:spPr>
      </p:pic>
      <p:pic>
        <p:nvPicPr>
          <p:cNvPr id="29" name="Grafik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6756" y="2348880"/>
            <a:ext cx="1640655" cy="360000"/>
          </a:xfrm>
          <a:prstGeom prst="rect">
            <a:avLst/>
          </a:prstGeom>
        </p:spPr>
      </p:pic>
      <p:pic>
        <p:nvPicPr>
          <p:cNvPr id="30" name="Grafik 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994045" y="1177175"/>
            <a:ext cx="666033" cy="648032"/>
          </a:xfrm>
          <a:prstGeom prst="rect">
            <a:avLst/>
          </a:prstGeom>
        </p:spPr>
      </p:pic>
      <p:grpSp>
        <p:nvGrpSpPr>
          <p:cNvPr id="9" name="Gruppieren 8"/>
          <p:cNvGrpSpPr/>
          <p:nvPr/>
        </p:nvGrpSpPr>
        <p:grpSpPr>
          <a:xfrm>
            <a:off x="948867" y="1700808"/>
            <a:ext cx="2378195" cy="400110"/>
            <a:chOff x="948867" y="1700808"/>
            <a:chExt cx="2378195" cy="400110"/>
          </a:xfrm>
        </p:grpSpPr>
        <p:sp>
          <p:nvSpPr>
            <p:cNvPr id="4" name="Textfeld 3"/>
            <p:cNvSpPr txBox="1"/>
            <p:nvPr/>
          </p:nvSpPr>
          <p:spPr>
            <a:xfrm>
              <a:off x="1259632" y="1700808"/>
              <a:ext cx="2067430" cy="400110"/>
            </a:xfrm>
            <a:prstGeom prst="rect">
              <a:avLst/>
            </a:prstGeom>
            <a:noFill/>
          </p:spPr>
          <p:txBody>
            <a:bodyPr wrap="square" rtlCol="0">
              <a:spAutoFit/>
            </a:bodyPr>
            <a:lstStyle/>
            <a:p>
              <a:r>
                <a:rPr lang="de-DE" sz="1000" b="1" dirty="0" smtClean="0">
                  <a:latin typeface="Verdana" pitchFamily="34" charset="0"/>
                </a:rPr>
                <a:t>Vertretungen der Öffentlichen Bibliotheken</a:t>
              </a:r>
              <a:endParaRPr lang="de-DE" sz="1000" b="1" dirty="0">
                <a:latin typeface="Verdana" pitchFamily="34" charset="0"/>
              </a:endParaRPr>
            </a:p>
          </p:txBody>
        </p:sp>
        <p:pic>
          <p:nvPicPr>
            <p:cNvPr id="6" name="Grafik 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48867" y="1709892"/>
              <a:ext cx="310765" cy="360000"/>
            </a:xfrm>
            <a:prstGeom prst="rect">
              <a:avLst/>
            </a:prstGeom>
          </p:spPr>
        </p:pic>
      </p:grpSp>
    </p:spTree>
    <p:extLst>
      <p:ext uri="{BB962C8B-B14F-4D97-AF65-F5344CB8AC3E}">
        <p14:creationId xmlns:p14="http://schemas.microsoft.com/office/powerpoint/2010/main" val="1550742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936104" y="288032"/>
            <a:ext cx="6804248" cy="1556792"/>
          </a:xfrm>
        </p:spPr>
        <p:txBody>
          <a:bodyPr>
            <a:normAutofit/>
          </a:bodyPr>
          <a:lstStyle/>
          <a:p>
            <a:r>
              <a:rPr lang="de-DE" sz="2400" b="1" u="sng" dirty="0">
                <a:latin typeface="Verdana" panose="020B0604030504040204" pitchFamily="34" charset="0"/>
              </a:rPr>
              <a:t>Name der Körperschaft</a:t>
            </a:r>
            <a:r>
              <a:rPr lang="de-DE" sz="2400" dirty="0">
                <a:latin typeface="Verdana" panose="020B0604030504040204" pitchFamily="34" charset="0"/>
              </a:rPr>
              <a:t> (RDA 11.2) </a:t>
            </a:r>
          </a:p>
        </p:txBody>
      </p:sp>
      <p:sp>
        <p:nvSpPr>
          <p:cNvPr id="3" name="Inhaltsplatzhalter 2"/>
          <p:cNvSpPr>
            <a:spLocks noGrp="1"/>
          </p:cNvSpPr>
          <p:nvPr>
            <p:ph idx="4294967295"/>
          </p:nvPr>
        </p:nvSpPr>
        <p:spPr>
          <a:xfrm>
            <a:off x="0" y="1844824"/>
            <a:ext cx="9144000" cy="4176464"/>
          </a:xfrm>
        </p:spPr>
        <p:txBody>
          <a:bodyPr>
            <a:normAutofit/>
          </a:bodyPr>
          <a:lstStyle/>
          <a:p>
            <a:pPr marL="0" indent="0" algn="ctr">
              <a:buNone/>
            </a:pPr>
            <a:r>
              <a:rPr lang="de-DE" sz="2600" b="1" dirty="0" smtClean="0">
                <a:latin typeface="Verdana" panose="020B0604030504040204" pitchFamily="34" charset="0"/>
              </a:rPr>
              <a:t>Wort</a:t>
            </a:r>
            <a:r>
              <a:rPr lang="de-DE" sz="2600" dirty="0">
                <a:latin typeface="Verdana" panose="020B0604030504040204" pitchFamily="34" charset="0"/>
              </a:rPr>
              <a:t>, </a:t>
            </a:r>
            <a:r>
              <a:rPr lang="de-DE" sz="2600" b="1" dirty="0">
                <a:latin typeface="Verdana" panose="020B0604030504040204" pitchFamily="34" charset="0"/>
              </a:rPr>
              <a:t>Zeichen</a:t>
            </a:r>
            <a:r>
              <a:rPr lang="de-DE" sz="2600" dirty="0">
                <a:latin typeface="Verdana" panose="020B0604030504040204" pitchFamily="34" charset="0"/>
              </a:rPr>
              <a:t> oder </a:t>
            </a:r>
            <a:r>
              <a:rPr lang="de-DE" sz="2600" b="1" dirty="0">
                <a:latin typeface="Verdana" panose="020B0604030504040204" pitchFamily="34" charset="0"/>
              </a:rPr>
              <a:t>Gruppe von Wörtern/Zeichen</a:t>
            </a:r>
            <a:r>
              <a:rPr lang="de-DE" sz="2600" dirty="0">
                <a:latin typeface="Verdana" panose="020B0604030504040204" pitchFamily="34" charset="0"/>
              </a:rPr>
              <a:t>, unter dem die Körperschaft bekannt ist. (RDA 11.2.1.1</a:t>
            </a:r>
            <a:r>
              <a:rPr lang="de-DE" sz="2600" dirty="0" smtClean="0">
                <a:latin typeface="Verdana" panose="020B0604030504040204" pitchFamily="34" charset="0"/>
              </a:rPr>
              <a:t>)</a:t>
            </a:r>
            <a:br>
              <a:rPr lang="de-DE" sz="2600" dirty="0" smtClean="0">
                <a:latin typeface="Verdana" panose="020B0604030504040204" pitchFamily="34" charset="0"/>
              </a:rPr>
            </a:br>
            <a:endParaRPr lang="de-DE" sz="2600" dirty="0" smtClean="0">
              <a:latin typeface="Verdana" panose="020B0604030504040204" pitchFamily="34" charset="0"/>
            </a:endParaRPr>
          </a:p>
          <a:p>
            <a:pPr marL="0" indent="0" algn="ctr">
              <a:buNone/>
            </a:pPr>
            <a:endParaRPr lang="de-DE" sz="2600" dirty="0">
              <a:latin typeface="Verdana" panose="020B0604030504040204" pitchFamily="34" charset="0"/>
            </a:endParaRPr>
          </a:p>
          <a:p>
            <a:pPr marL="0" indent="0" algn="ctr">
              <a:buNone/>
            </a:pPr>
            <a:endParaRPr lang="de-DE" sz="2600" dirty="0">
              <a:latin typeface="Verdana" panose="020B0604030504040204" pitchFamily="34" charset="0"/>
            </a:endParaRPr>
          </a:p>
          <a:p>
            <a:pPr marL="0" indent="0" algn="ctr">
              <a:buNone/>
            </a:pPr>
            <a:r>
              <a:rPr lang="de-DE" sz="2600" dirty="0">
                <a:latin typeface="Verdana" panose="020B0604030504040204" pitchFamily="34" charset="0"/>
              </a:rPr>
              <a:t>Das kann auch eine </a:t>
            </a:r>
            <a:r>
              <a:rPr lang="de-DE" sz="2600" b="1" dirty="0">
                <a:latin typeface="Verdana" panose="020B0604030504040204" pitchFamily="34" charset="0"/>
              </a:rPr>
              <a:t>Internetadresse</a:t>
            </a:r>
            <a:r>
              <a:rPr lang="de-DE" sz="2600" dirty="0">
                <a:latin typeface="Verdana" panose="020B0604030504040204" pitchFamily="34" charset="0"/>
              </a:rPr>
              <a:t> sein. </a:t>
            </a:r>
            <a:endParaRPr lang="de-DE" sz="2600" dirty="0" smtClean="0">
              <a:latin typeface="Verdana" panose="020B0604030504040204" pitchFamily="34" charset="0"/>
            </a:endParaRPr>
          </a:p>
          <a:p>
            <a:pPr marL="0" indent="0" algn="ctr">
              <a:buNone/>
            </a:pPr>
            <a:r>
              <a:rPr lang="de-DE" sz="2600" dirty="0" smtClean="0">
                <a:latin typeface="Verdana" panose="020B0604030504040204" pitchFamily="34" charset="0"/>
              </a:rPr>
              <a:t>ERL (zu RDA 11.2.1.1)</a:t>
            </a:r>
          </a:p>
          <a:p>
            <a:pPr marL="0" indent="0">
              <a:buNone/>
            </a:pPr>
            <a:endParaRPr lang="de-DE" u="sng" dirty="0" smtClean="0">
              <a:solidFill>
                <a:srgbClr val="0070C0"/>
              </a:solidFill>
              <a:latin typeface="Verdana" panose="020B0604030504040204" pitchFamily="34" charset="0"/>
            </a:endParaRPr>
          </a:p>
          <a:p>
            <a:pPr marL="0" indent="0">
              <a:buNone/>
            </a:pPr>
            <a:endParaRPr lang="de-DE" u="sng" dirty="0">
              <a:solidFill>
                <a:srgbClr val="0070C0"/>
              </a:solidFill>
              <a:latin typeface="Verdana" panose="020B0604030504040204" pitchFamily="34" charset="0"/>
            </a:endParaRPr>
          </a:p>
        </p:txBody>
      </p:sp>
    </p:spTree>
    <p:extLst>
      <p:ext uri="{BB962C8B-B14F-4D97-AF65-F5344CB8AC3E}">
        <p14:creationId xmlns:p14="http://schemas.microsoft.com/office/powerpoint/2010/main" val="2444088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504056"/>
            <a:ext cx="7740352" cy="1628800"/>
          </a:xfrm>
        </p:spPr>
        <p:txBody>
          <a:bodyPr>
            <a:noAutofit/>
          </a:bodyPr>
          <a:lstStyle/>
          <a:p>
            <a:r>
              <a:rPr lang="de-DE" sz="2400" b="1" u="sng" dirty="0">
                <a:latin typeface="Verdana" panose="020B0604030504040204" pitchFamily="34" charset="0"/>
              </a:rPr>
              <a:t>Bevorzugter Name der </a:t>
            </a:r>
            <a:r>
              <a:rPr lang="de-DE" sz="2400" b="1" u="sng" dirty="0" smtClean="0">
                <a:latin typeface="Verdana" panose="020B0604030504040204" pitchFamily="34" charset="0"/>
              </a:rPr>
              <a:t>Körperschaft [1]</a:t>
            </a:r>
            <a:br>
              <a:rPr lang="de-DE" sz="2400" b="1" u="sng" dirty="0" smtClean="0">
                <a:latin typeface="Verdana" panose="020B0604030504040204" pitchFamily="34" charset="0"/>
              </a:rPr>
            </a:br>
            <a:r>
              <a:rPr lang="de-DE" sz="2400" dirty="0" smtClean="0">
                <a:latin typeface="Verdana" panose="020B0604030504040204" pitchFamily="34" charset="0"/>
              </a:rPr>
              <a:t> </a:t>
            </a:r>
            <a:r>
              <a:rPr lang="de-DE" sz="2400" dirty="0">
                <a:latin typeface="Verdana" panose="020B0604030504040204" pitchFamily="34" charset="0"/>
              </a:rPr>
              <a:t>(RDA 11.2.2)</a:t>
            </a:r>
          </a:p>
        </p:txBody>
      </p:sp>
      <p:sp>
        <p:nvSpPr>
          <p:cNvPr id="3" name="Inhaltsplatzhalter 2"/>
          <p:cNvSpPr>
            <a:spLocks noGrp="1"/>
          </p:cNvSpPr>
          <p:nvPr>
            <p:ph idx="4294967295"/>
          </p:nvPr>
        </p:nvSpPr>
        <p:spPr>
          <a:xfrm>
            <a:off x="0" y="2105025"/>
            <a:ext cx="8229600" cy="3268663"/>
          </a:xfrm>
        </p:spPr>
        <p:txBody>
          <a:bodyPr>
            <a:normAutofit/>
          </a:bodyPr>
          <a:lstStyle/>
          <a:p>
            <a:pPr marL="0" indent="0" algn="ctr">
              <a:buNone/>
            </a:pPr>
            <a:r>
              <a:rPr lang="de-DE" sz="2400" dirty="0">
                <a:latin typeface="Verdana" panose="020B0604030504040204" pitchFamily="34" charset="0"/>
              </a:rPr>
              <a:t>= </a:t>
            </a:r>
            <a:r>
              <a:rPr lang="de-DE" sz="2400" b="1" dirty="0">
                <a:latin typeface="Verdana" panose="020B0604030504040204" pitchFamily="34" charset="0"/>
              </a:rPr>
              <a:t>Kernelement</a:t>
            </a:r>
          </a:p>
          <a:p>
            <a:pPr marL="0" indent="0">
              <a:buNone/>
            </a:pPr>
            <a:endParaRPr lang="de-DE" sz="2400" dirty="0" smtClean="0">
              <a:latin typeface="Verdana" panose="020B0604030504040204" pitchFamily="34" charset="0"/>
            </a:endParaRPr>
          </a:p>
          <a:p>
            <a:pPr marL="0" indent="0" algn="ctr">
              <a:buNone/>
            </a:pPr>
            <a:r>
              <a:rPr lang="de-DE" sz="2400" b="1" dirty="0" smtClean="0">
                <a:latin typeface="Verdana" panose="020B0604030504040204" pitchFamily="34" charset="0"/>
              </a:rPr>
              <a:t>Namensform</a:t>
            </a:r>
            <a:r>
              <a:rPr lang="de-DE" sz="2400" dirty="0">
                <a:latin typeface="Verdana" panose="020B0604030504040204" pitchFamily="34" charset="0"/>
              </a:rPr>
              <a:t>, die als Grundlage für </a:t>
            </a:r>
            <a:r>
              <a:rPr lang="de-DE" sz="2400" dirty="0" smtClean="0">
                <a:latin typeface="Verdana" panose="020B0604030504040204" pitchFamily="34" charset="0"/>
              </a:rPr>
              <a:t>den normierten Sucheinstieg </a:t>
            </a:r>
            <a:r>
              <a:rPr lang="de-DE" sz="2400" dirty="0">
                <a:latin typeface="Verdana" panose="020B0604030504040204" pitchFamily="34" charset="0"/>
              </a:rPr>
              <a:t>gewählt wird. </a:t>
            </a:r>
            <a:r>
              <a:rPr lang="de-DE" sz="2400" dirty="0" smtClean="0">
                <a:latin typeface="Verdana" panose="020B0604030504040204" pitchFamily="34" charset="0"/>
              </a:rPr>
              <a:t/>
            </a:r>
            <a:br>
              <a:rPr lang="de-DE" sz="2400" dirty="0" smtClean="0">
                <a:latin typeface="Verdana" panose="020B0604030504040204" pitchFamily="34" charset="0"/>
              </a:rPr>
            </a:br>
            <a:endParaRPr lang="de-DE" sz="2400" dirty="0" smtClean="0">
              <a:latin typeface="Verdana" panose="020B0604030504040204" pitchFamily="34" charset="0"/>
            </a:endParaRPr>
          </a:p>
          <a:p>
            <a:pPr marL="0" indent="0" algn="ctr">
              <a:buNone/>
            </a:pPr>
            <a:r>
              <a:rPr lang="de-DE" sz="2400" dirty="0" smtClean="0">
                <a:latin typeface="Verdana" panose="020B0604030504040204" pitchFamily="34" charset="0"/>
              </a:rPr>
              <a:t/>
            </a:r>
            <a:br>
              <a:rPr lang="de-DE" sz="2400" dirty="0" smtClean="0">
                <a:latin typeface="Verdana" panose="020B0604030504040204" pitchFamily="34" charset="0"/>
              </a:rPr>
            </a:br>
            <a:r>
              <a:rPr lang="de-DE" sz="2400" dirty="0" smtClean="0">
                <a:latin typeface="Verdana" panose="020B0604030504040204" pitchFamily="34" charset="0"/>
              </a:rPr>
              <a:t>Name</a:t>
            </a:r>
            <a:r>
              <a:rPr lang="de-DE" sz="2400" dirty="0">
                <a:latin typeface="Verdana" panose="020B0604030504040204" pitchFamily="34" charset="0"/>
              </a:rPr>
              <a:t>, unter dem eine Körperschaft im Allgemeinen </a:t>
            </a:r>
            <a:r>
              <a:rPr lang="de-DE" sz="2400" b="1" dirty="0">
                <a:latin typeface="Verdana" panose="020B0604030504040204" pitchFamily="34" charset="0"/>
              </a:rPr>
              <a:t>identifiziert</a:t>
            </a:r>
            <a:r>
              <a:rPr lang="de-DE" sz="2400" dirty="0">
                <a:latin typeface="Verdana" panose="020B0604030504040204" pitchFamily="34" charset="0"/>
              </a:rPr>
              <a:t> wird. (RDA 11.2.2.3)</a:t>
            </a:r>
          </a:p>
          <a:p>
            <a:pPr marL="0" indent="0">
              <a:buNone/>
            </a:pPr>
            <a:endParaRPr lang="de-DE" dirty="0"/>
          </a:p>
          <a:p>
            <a:pPr marL="0" indent="0">
              <a:buNone/>
            </a:pPr>
            <a:endParaRPr lang="de-DE" dirty="0"/>
          </a:p>
        </p:txBody>
      </p:sp>
    </p:spTree>
    <p:extLst>
      <p:ext uri="{BB962C8B-B14F-4D97-AF65-F5344CB8AC3E}">
        <p14:creationId xmlns:p14="http://schemas.microsoft.com/office/powerpoint/2010/main" val="3373911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01216" y="620787"/>
            <a:ext cx="8229600" cy="2016125"/>
          </a:xfrm>
        </p:spPr>
        <p:txBody>
          <a:bodyPr>
            <a:noAutofit/>
          </a:bodyPr>
          <a:lstStyle/>
          <a:p>
            <a:r>
              <a:rPr lang="de-DE" sz="2800" b="1" u="sng" dirty="0" smtClean="0"/>
              <a:t/>
            </a:r>
            <a:br>
              <a:rPr lang="de-DE" sz="2800" b="1" u="sng" dirty="0" smtClean="0"/>
            </a:br>
            <a:r>
              <a:rPr lang="de-DE" sz="2400" b="1" u="sng" dirty="0" smtClean="0">
                <a:latin typeface="Verdana" panose="020B0604030504040204" pitchFamily="34" charset="0"/>
              </a:rPr>
              <a:t>Bevorzugter Name der Körperschaft [2]</a:t>
            </a:r>
            <a:r>
              <a:rPr lang="de-DE" sz="2400" dirty="0" smtClean="0">
                <a:latin typeface="Verdana" panose="020B0604030504040204" pitchFamily="34" charset="0"/>
              </a:rPr>
              <a:t/>
            </a:r>
            <a:br>
              <a:rPr lang="de-DE" sz="2400" dirty="0" smtClean="0">
                <a:latin typeface="Verdana" panose="020B0604030504040204" pitchFamily="34" charset="0"/>
              </a:rPr>
            </a:br>
            <a:r>
              <a:rPr lang="de-DE" sz="2800" dirty="0" smtClean="0">
                <a:latin typeface="Verdana" panose="020B0604030504040204" pitchFamily="34" charset="0"/>
              </a:rPr>
              <a:t/>
            </a:r>
            <a:br>
              <a:rPr lang="de-DE" sz="2800" dirty="0" smtClean="0">
                <a:latin typeface="Verdana" panose="020B0604030504040204" pitchFamily="34" charset="0"/>
              </a:rPr>
            </a:br>
            <a:r>
              <a:rPr lang="de-DE" sz="2000" u="sng" dirty="0" smtClean="0">
                <a:latin typeface="Verdana" panose="020B0604030504040204" pitchFamily="34" charset="0"/>
              </a:rPr>
              <a:t>Verschiedene Formen desselben Namens</a:t>
            </a:r>
            <a:r>
              <a:rPr lang="de-DE" sz="2000" dirty="0" smtClean="0">
                <a:latin typeface="Verdana" panose="020B0604030504040204" pitchFamily="34" charset="0"/>
              </a:rPr>
              <a:t> (RDA 11.2.2.5) </a:t>
            </a:r>
            <a:br>
              <a:rPr lang="de-DE" sz="2000" dirty="0" smtClean="0">
                <a:latin typeface="Verdana" panose="020B0604030504040204" pitchFamily="34" charset="0"/>
              </a:rPr>
            </a:br>
            <a:r>
              <a:rPr lang="de-DE" sz="2400" dirty="0" smtClean="0">
                <a:latin typeface="Verdana" panose="020B0604030504040204" pitchFamily="34" charset="0"/>
              </a:rPr>
              <a:t/>
            </a:r>
            <a:br>
              <a:rPr lang="de-DE" sz="2400" dirty="0" smtClean="0">
                <a:latin typeface="Verdana" panose="020B0604030504040204" pitchFamily="34" charset="0"/>
              </a:rPr>
            </a:br>
            <a:endParaRPr lang="de-DE" sz="2400" dirty="0">
              <a:latin typeface="Verdana" panose="020B0604030504040204" pitchFamily="34" charset="0"/>
            </a:endParaRPr>
          </a:p>
        </p:txBody>
      </p:sp>
      <p:sp>
        <p:nvSpPr>
          <p:cNvPr id="3" name="Inhaltsplatzhalter 2"/>
          <p:cNvSpPr>
            <a:spLocks noGrp="1"/>
          </p:cNvSpPr>
          <p:nvPr>
            <p:ph idx="4294967295"/>
          </p:nvPr>
        </p:nvSpPr>
        <p:spPr>
          <a:xfrm>
            <a:off x="374848" y="2460625"/>
            <a:ext cx="8229600" cy="3632200"/>
          </a:xfrm>
        </p:spPr>
        <p:txBody>
          <a:bodyPr>
            <a:normAutofit/>
          </a:bodyPr>
          <a:lstStyle/>
          <a:p>
            <a:pPr marL="0" indent="0">
              <a:buNone/>
            </a:pPr>
            <a:r>
              <a:rPr lang="de-DE" sz="2000" dirty="0" smtClean="0">
                <a:latin typeface="Verdana" panose="020B0604030504040204" pitchFamily="34" charset="0"/>
                <a:ea typeface="Verdana" panose="020B0604030504040204" pitchFamily="34" charset="0"/>
                <a:cs typeface="Verdana" panose="020B0604030504040204" pitchFamily="34" charset="0"/>
              </a:rPr>
              <a:t>Bevorzugter Name: </a:t>
            </a:r>
          </a:p>
          <a:p>
            <a:pPr marL="0" indent="0">
              <a:buNone/>
            </a:pPr>
            <a:r>
              <a:rPr lang="de-DE" sz="2000" dirty="0" smtClean="0">
                <a:latin typeface="Verdana" panose="020B0604030504040204" pitchFamily="34" charset="0"/>
              </a:rPr>
              <a:t>Name, der in den bevorzugten Informationsquellen erscheint</a:t>
            </a:r>
          </a:p>
          <a:p>
            <a:pPr marL="0" indent="0">
              <a:buNone/>
            </a:pPr>
            <a:endParaRPr lang="de-DE" sz="2000" dirty="0" smtClean="0">
              <a:latin typeface="Verdana" panose="020B0604030504040204" pitchFamily="34" charset="0"/>
            </a:endParaRPr>
          </a:p>
          <a:p>
            <a:pPr marL="0" lvl="0" indent="0">
              <a:buNone/>
            </a:pPr>
            <a:r>
              <a:rPr lang="de-DE" sz="2000" dirty="0" smtClean="0">
                <a:latin typeface="Verdana" panose="020B0604030504040204" pitchFamily="34" charset="0"/>
              </a:rPr>
              <a:t>Liegen verschiedenen Formen vor, gilt folgende </a:t>
            </a:r>
            <a:r>
              <a:rPr lang="de-DE" sz="2000" b="1" dirty="0" smtClean="0">
                <a:latin typeface="Verdana" panose="020B0604030504040204" pitchFamily="34" charset="0"/>
              </a:rPr>
              <a:t>Reihenfolge</a:t>
            </a:r>
            <a:r>
              <a:rPr lang="de-DE" sz="2000" dirty="0" smtClean="0">
                <a:latin typeface="Verdana" panose="020B0604030504040204" pitchFamily="34" charset="0"/>
              </a:rPr>
              <a:t>:</a:t>
            </a:r>
          </a:p>
          <a:p>
            <a:r>
              <a:rPr lang="de-DE" sz="2000" dirty="0" smtClean="0">
                <a:latin typeface="Verdana" panose="020B0604030504040204" pitchFamily="34" charset="0"/>
              </a:rPr>
              <a:t>hervorgehobener </a:t>
            </a:r>
            <a:r>
              <a:rPr lang="de-DE" sz="2000" dirty="0">
                <a:latin typeface="Verdana" panose="020B0604030504040204" pitchFamily="34" charset="0"/>
              </a:rPr>
              <a:t>Name (</a:t>
            </a:r>
            <a:r>
              <a:rPr lang="de-DE" sz="2000" b="1" dirty="0">
                <a:latin typeface="Verdana" panose="020B0604030504040204" pitchFamily="34" charset="0"/>
              </a:rPr>
              <a:t>neu</a:t>
            </a:r>
            <a:r>
              <a:rPr lang="de-DE" sz="2000" dirty="0">
                <a:latin typeface="Verdana" panose="020B0604030504040204" pitchFamily="34" charset="0"/>
              </a:rPr>
              <a:t>: förmlich präsentierter Name) ERL 1 </a:t>
            </a:r>
            <a:r>
              <a:rPr lang="de-DE" sz="2000" dirty="0" smtClean="0">
                <a:latin typeface="Verdana" panose="020B0604030504040204" pitchFamily="34" charset="0"/>
              </a:rPr>
              <a:t>(zu RDA 11.2.2.5)</a:t>
            </a:r>
            <a:endParaRPr lang="de-DE" sz="2000" dirty="0">
              <a:latin typeface="Verdana" panose="020B0604030504040204" pitchFamily="34" charset="0"/>
            </a:endParaRPr>
          </a:p>
          <a:p>
            <a:pPr lvl="0"/>
            <a:r>
              <a:rPr lang="de-DE" sz="2000" dirty="0">
                <a:latin typeface="Verdana" panose="020B0604030504040204" pitchFamily="34" charset="0"/>
              </a:rPr>
              <a:t>die am häufigsten vorgefundene Form</a:t>
            </a:r>
          </a:p>
          <a:p>
            <a:pPr lvl="0"/>
            <a:r>
              <a:rPr lang="de-DE" sz="2000" dirty="0">
                <a:latin typeface="Verdana" panose="020B0604030504040204" pitchFamily="34" charset="0"/>
              </a:rPr>
              <a:t>Kurzform ERL 2 </a:t>
            </a:r>
            <a:r>
              <a:rPr lang="de-DE" sz="2000" dirty="0" smtClean="0">
                <a:latin typeface="Verdana" panose="020B0604030504040204" pitchFamily="34" charset="0"/>
              </a:rPr>
              <a:t>(zu RDA 11.2.2.5)</a:t>
            </a:r>
            <a:r>
              <a:rPr lang="de-DE" sz="2000" dirty="0"/>
              <a:t/>
            </a:r>
            <a:br>
              <a:rPr lang="de-DE" sz="2000" dirty="0"/>
            </a:br>
            <a:endParaRPr lang="de-DE" sz="2000" dirty="0"/>
          </a:p>
          <a:p>
            <a:pPr marL="0" indent="0">
              <a:buNone/>
            </a:pPr>
            <a:endParaRPr lang="de-DE" sz="2400" dirty="0"/>
          </a:p>
        </p:txBody>
      </p:sp>
    </p:spTree>
    <p:extLst>
      <p:ext uri="{BB962C8B-B14F-4D97-AF65-F5344CB8AC3E}">
        <p14:creationId xmlns:p14="http://schemas.microsoft.com/office/powerpoint/2010/main" val="2397487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5496" y="735087"/>
            <a:ext cx="8191986" cy="461665"/>
          </a:xfrm>
          <a:prstGeom prst="rect">
            <a:avLst/>
          </a:prstGeom>
          <a:noFill/>
        </p:spPr>
        <p:txBody>
          <a:bodyPr wrap="square" rtlCol="0">
            <a:spAutoFit/>
          </a:bodyPr>
          <a:lstStyle/>
          <a:p>
            <a:pPr algn="ctr"/>
            <a:r>
              <a:rPr lang="de-DE" sz="2400" i="1" dirty="0" smtClean="0">
                <a:latin typeface="Verdana" panose="020B0604030504040204" pitchFamily="34" charset="0"/>
              </a:rPr>
              <a:t>Beispiel</a:t>
            </a:r>
            <a:r>
              <a:rPr lang="de-DE" sz="2400" dirty="0" smtClean="0">
                <a:latin typeface="Verdana" panose="020B0604030504040204" pitchFamily="34" charset="0"/>
              </a:rPr>
              <a:t>:</a:t>
            </a:r>
            <a:r>
              <a:rPr lang="de-DE" sz="2400" b="1" dirty="0" smtClean="0">
                <a:latin typeface="Verdana" panose="020B0604030504040204" pitchFamily="34" charset="0"/>
              </a:rPr>
              <a:t> Förmlich präsentierter Name</a:t>
            </a:r>
            <a:endParaRPr lang="de-DE" sz="2400" b="1" dirty="0">
              <a:latin typeface="Verdana" panose="020B0604030504040204" pitchFamily="34" charset="0"/>
            </a:endParaRPr>
          </a:p>
        </p:txBody>
      </p:sp>
      <p:sp>
        <p:nvSpPr>
          <p:cNvPr id="6" name="Textfeld 5"/>
          <p:cNvSpPr txBox="1"/>
          <p:nvPr/>
        </p:nvSpPr>
        <p:spPr>
          <a:xfrm>
            <a:off x="6649554" y="5647694"/>
            <a:ext cx="1098378" cy="230832"/>
          </a:xfrm>
          <a:prstGeom prst="rect">
            <a:avLst/>
          </a:prstGeom>
          <a:noFill/>
        </p:spPr>
        <p:txBody>
          <a:bodyPr wrap="none" rtlCol="0">
            <a:spAutoFit/>
          </a:bodyPr>
          <a:lstStyle/>
          <a:p>
            <a:r>
              <a:rPr lang="de-DE" sz="900" dirty="0" smtClean="0"/>
              <a:t>[Stand: 27.02.2014]</a:t>
            </a:r>
            <a:endParaRPr lang="de-DE" sz="900" dirty="0"/>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108252"/>
            <a:ext cx="7255882" cy="4841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134223" y="5909884"/>
            <a:ext cx="8892479" cy="338554"/>
          </a:xfrm>
          <a:prstGeom prst="rect">
            <a:avLst/>
          </a:prstGeom>
          <a:noFill/>
        </p:spPr>
        <p:txBody>
          <a:bodyPr wrap="square" rtlCol="0">
            <a:spAutoFit/>
          </a:bodyPr>
          <a:lstStyle/>
          <a:p>
            <a:r>
              <a:rPr lang="de-DE" sz="1600" dirty="0" smtClean="0">
                <a:solidFill>
                  <a:srgbClr val="00B050"/>
                </a:solidFill>
                <a:latin typeface="Verdana" panose="020B0604030504040204" pitchFamily="34" charset="0"/>
              </a:rPr>
              <a:t>     </a:t>
            </a:r>
            <a:r>
              <a:rPr lang="de-DE" sz="1600" b="1" dirty="0" smtClean="0">
                <a:solidFill>
                  <a:srgbClr val="00B050"/>
                </a:solidFill>
                <a:latin typeface="Verdana" panose="020B0604030504040204" pitchFamily="34" charset="0"/>
              </a:rPr>
              <a:t>Verein Deutscher Bibliothekare</a:t>
            </a:r>
            <a:r>
              <a:rPr lang="de-DE" sz="1600" dirty="0">
                <a:latin typeface="Verdana" panose="020B0604030504040204" pitchFamily="34" charset="0"/>
              </a:rPr>
              <a:t>	</a:t>
            </a:r>
            <a:r>
              <a:rPr lang="de-DE" sz="1600" dirty="0" smtClean="0">
                <a:latin typeface="Verdana" panose="020B0604030504040204" pitchFamily="34" charset="0"/>
                <a:sym typeface="Wingdings"/>
              </a:rPr>
              <a:t> bevorzugte Namensform</a:t>
            </a:r>
            <a:r>
              <a:rPr lang="de-DE" sz="1600" dirty="0" smtClean="0">
                <a:latin typeface="Verdana" panose="020B0604030504040204" pitchFamily="34" charset="0"/>
              </a:rPr>
              <a:t>	</a:t>
            </a:r>
            <a:endParaRPr lang="de-DE" sz="1600" dirty="0">
              <a:latin typeface="Verdana" panose="020B0604030504040204" pitchFamily="34" charset="0"/>
            </a:endParaRPr>
          </a:p>
        </p:txBody>
      </p:sp>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8486" y="2650466"/>
            <a:ext cx="2520280" cy="230217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24258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374848" y="2132856"/>
            <a:ext cx="8229600" cy="4175125"/>
          </a:xfrm>
        </p:spPr>
        <p:txBody>
          <a:bodyPr>
            <a:normAutofit/>
          </a:bodyPr>
          <a:lstStyle/>
          <a:p>
            <a:pPr marL="0" indent="0" algn="ctr">
              <a:buNone/>
            </a:pPr>
            <a:r>
              <a:rPr lang="de-DE" sz="2000" dirty="0" smtClean="0">
                <a:latin typeface="Verdana" panose="020B0604030504040204" pitchFamily="34" charset="0"/>
              </a:rPr>
              <a:t>Sonstige Formen des Namens </a:t>
            </a:r>
          </a:p>
          <a:p>
            <a:pPr marL="0" indent="0" algn="ctr">
              <a:buNone/>
            </a:pPr>
            <a:r>
              <a:rPr lang="de-DE" sz="2000" dirty="0" smtClean="0">
                <a:latin typeface="Verdana" panose="020B0604030504040204" pitchFamily="34" charset="0"/>
                <a:sym typeface="Wingdings"/>
              </a:rPr>
              <a:t> </a:t>
            </a:r>
            <a:r>
              <a:rPr lang="de-DE" sz="2000" b="1" dirty="0" smtClean="0">
                <a:latin typeface="Verdana" panose="020B0604030504040204" pitchFamily="34" charset="0"/>
              </a:rPr>
              <a:t>abweichender Name</a:t>
            </a:r>
            <a:r>
              <a:rPr lang="de-DE" sz="2000" dirty="0" smtClean="0">
                <a:latin typeface="Verdana" panose="020B0604030504040204" pitchFamily="34" charset="0"/>
              </a:rPr>
              <a:t> (s. dazu RDA 11.2.3).</a:t>
            </a:r>
          </a:p>
          <a:p>
            <a:pPr marL="0" indent="0">
              <a:buNone/>
            </a:pPr>
            <a:endParaRPr lang="de-DE" sz="2000" i="1" dirty="0" smtClean="0">
              <a:latin typeface="Verdana" panose="020B0604030504040204" pitchFamily="34" charset="0"/>
            </a:endParaRPr>
          </a:p>
          <a:p>
            <a:pPr marL="0" indent="0">
              <a:buNone/>
            </a:pPr>
            <a:r>
              <a:rPr lang="de-DE" sz="2000" i="1" dirty="0" smtClean="0">
                <a:latin typeface="Verdana" panose="020B0604030504040204" pitchFamily="34" charset="0"/>
              </a:rPr>
              <a:t>Hinweise</a:t>
            </a:r>
            <a:r>
              <a:rPr lang="de-DE" sz="2000" dirty="0" smtClean="0">
                <a:latin typeface="Verdana" panose="020B0604030504040204" pitchFamily="34" charset="0"/>
              </a:rPr>
              <a:t>: </a:t>
            </a:r>
          </a:p>
          <a:p>
            <a:r>
              <a:rPr lang="de-DE" sz="2000" dirty="0" smtClean="0">
                <a:latin typeface="Verdana" panose="020B0604030504040204" pitchFamily="34" charset="0"/>
              </a:rPr>
              <a:t>Fehlende </a:t>
            </a:r>
            <a:r>
              <a:rPr lang="de-DE" sz="2000" b="1" dirty="0">
                <a:latin typeface="Verdana" panose="020B0604030504040204" pitchFamily="34" charset="0"/>
              </a:rPr>
              <a:t>Bindestriche</a:t>
            </a:r>
            <a:r>
              <a:rPr lang="de-DE" sz="2000" dirty="0">
                <a:latin typeface="Verdana" panose="020B0604030504040204" pitchFamily="34" charset="0"/>
              </a:rPr>
              <a:t> bei Komposita </a:t>
            </a:r>
            <a:r>
              <a:rPr lang="de-DE" sz="2000" dirty="0" smtClean="0">
                <a:latin typeface="Verdana" panose="020B0604030504040204" pitchFamily="34" charset="0"/>
              </a:rPr>
              <a:t>nicht ergänzen</a:t>
            </a:r>
            <a:endParaRPr lang="de-DE" sz="2000" dirty="0">
              <a:latin typeface="Verdana" panose="020B0604030504040204" pitchFamily="34" charset="0"/>
              <a:sym typeface="Wingdings"/>
            </a:endParaRPr>
          </a:p>
          <a:p>
            <a:r>
              <a:rPr lang="de-DE" sz="2000" dirty="0" smtClean="0">
                <a:latin typeface="Verdana" panose="020B0604030504040204" pitchFamily="34" charset="0"/>
              </a:rPr>
              <a:t>Bindestrichform als abweichenden Namen erfassen</a:t>
            </a:r>
            <a:br>
              <a:rPr lang="de-DE" sz="2000" dirty="0" smtClean="0">
                <a:latin typeface="Verdana" panose="020B0604030504040204" pitchFamily="34" charset="0"/>
              </a:rPr>
            </a:br>
            <a:endParaRPr lang="de-DE" sz="2000" dirty="0" smtClean="0">
              <a:latin typeface="Verdana" panose="020B0604030504040204" pitchFamily="34" charset="0"/>
            </a:endParaRPr>
          </a:p>
          <a:p>
            <a:pPr marL="0" indent="0">
              <a:buNone/>
            </a:pPr>
            <a:r>
              <a:rPr lang="de-DE" sz="2000" i="1" dirty="0" smtClean="0">
                <a:latin typeface="Verdana" panose="020B0604030504040204" pitchFamily="34" charset="0"/>
              </a:rPr>
              <a:t>Beispiel:</a:t>
            </a:r>
          </a:p>
          <a:p>
            <a:pPr marL="0" indent="0">
              <a:buNone/>
            </a:pPr>
            <a:r>
              <a:rPr lang="de-DE" sz="2000" i="1" dirty="0" smtClean="0">
                <a:solidFill>
                  <a:srgbClr val="00B050"/>
                </a:solidFill>
                <a:latin typeface="Verdana" panose="020B0604030504040204" pitchFamily="34" charset="0"/>
              </a:rPr>
              <a:t> </a:t>
            </a:r>
            <a:r>
              <a:rPr lang="de-DE" sz="2000" i="1" dirty="0">
                <a:solidFill>
                  <a:srgbClr val="00B050"/>
                </a:solidFill>
                <a:latin typeface="Verdana" panose="020B0604030504040204" pitchFamily="34" charset="0"/>
              </a:rPr>
              <a:t/>
            </a:r>
            <a:br>
              <a:rPr lang="de-DE" sz="2000" i="1" dirty="0">
                <a:solidFill>
                  <a:srgbClr val="00B050"/>
                </a:solidFill>
                <a:latin typeface="Verdana" panose="020B0604030504040204" pitchFamily="34" charset="0"/>
              </a:rPr>
            </a:br>
            <a:r>
              <a:rPr lang="de-DE" sz="2000" b="1" dirty="0">
                <a:solidFill>
                  <a:srgbClr val="00B050"/>
                </a:solidFill>
                <a:latin typeface="Verdana" panose="020B0604030504040204" pitchFamily="34" charset="0"/>
              </a:rPr>
              <a:t>Carl Link </a:t>
            </a:r>
            <a:r>
              <a:rPr lang="de-DE" sz="2000" b="1" dirty="0" smtClean="0">
                <a:solidFill>
                  <a:srgbClr val="00B050"/>
                </a:solidFill>
                <a:latin typeface="Verdana" panose="020B0604030504040204" pitchFamily="34" charset="0"/>
              </a:rPr>
              <a:t>Verlag		</a:t>
            </a:r>
            <a:r>
              <a:rPr lang="de-DE" sz="2000" dirty="0" smtClean="0">
                <a:latin typeface="Verdana" panose="020B0604030504040204" pitchFamily="34" charset="0"/>
                <a:sym typeface="Wingdings"/>
              </a:rPr>
              <a:t> bevorzugte Namensform</a:t>
            </a:r>
            <a:r>
              <a:rPr lang="de-DE" sz="2000" b="1" dirty="0">
                <a:solidFill>
                  <a:srgbClr val="00B050"/>
                </a:solidFill>
                <a:latin typeface="Verdana" panose="020B0604030504040204" pitchFamily="34" charset="0"/>
              </a:rPr>
              <a:t/>
            </a:r>
            <a:br>
              <a:rPr lang="de-DE" sz="2000" b="1" dirty="0">
                <a:solidFill>
                  <a:srgbClr val="00B050"/>
                </a:solidFill>
                <a:latin typeface="Verdana" panose="020B0604030504040204" pitchFamily="34" charset="0"/>
              </a:rPr>
            </a:br>
            <a:r>
              <a:rPr lang="de-DE" sz="2000" dirty="0">
                <a:solidFill>
                  <a:srgbClr val="00B050"/>
                </a:solidFill>
                <a:latin typeface="Verdana" panose="020B0604030504040204" pitchFamily="34" charset="0"/>
              </a:rPr>
              <a:t>Carl-Link-Verlag </a:t>
            </a:r>
            <a:r>
              <a:rPr lang="de-DE" sz="2000" dirty="0" smtClean="0">
                <a:solidFill>
                  <a:srgbClr val="00B050"/>
                </a:solidFill>
                <a:latin typeface="Verdana" panose="020B0604030504040204" pitchFamily="34" charset="0"/>
              </a:rPr>
              <a:t>	          </a:t>
            </a:r>
            <a:r>
              <a:rPr lang="de-DE" sz="2000" dirty="0" smtClean="0">
                <a:latin typeface="Verdana" panose="020B0604030504040204" pitchFamily="34" charset="0"/>
                <a:sym typeface="Wingdings"/>
              </a:rPr>
              <a:t> </a:t>
            </a:r>
            <a:r>
              <a:rPr lang="de-DE" sz="2000" dirty="0" smtClean="0">
                <a:latin typeface="Verdana" panose="020B0604030504040204" pitchFamily="34" charset="0"/>
              </a:rPr>
              <a:t>abweichende Namensform</a:t>
            </a:r>
            <a:endParaRPr lang="de-DE" sz="2000" dirty="0">
              <a:latin typeface="Verdana" panose="020B0604030504040204" pitchFamily="34" charset="0"/>
            </a:endParaRPr>
          </a:p>
        </p:txBody>
      </p:sp>
      <p:sp>
        <p:nvSpPr>
          <p:cNvPr id="5" name="Titel 1"/>
          <p:cNvSpPr txBox="1">
            <a:spLocks/>
          </p:cNvSpPr>
          <p:nvPr/>
        </p:nvSpPr>
        <p:spPr>
          <a:xfrm>
            <a:off x="-201216" y="836712"/>
            <a:ext cx="8229600" cy="15121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b="1" u="sng" dirty="0" smtClean="0"/>
              <a:t> </a:t>
            </a:r>
          </a:p>
          <a:p>
            <a:r>
              <a:rPr lang="de-DE" sz="2400" b="1" u="sng" dirty="0" smtClean="0">
                <a:latin typeface="Verdana" panose="020B0604030504040204" pitchFamily="34" charset="0"/>
              </a:rPr>
              <a:t>Bevorzugter Name der Körperschaft [3]</a:t>
            </a:r>
            <a:r>
              <a:rPr lang="de-DE" sz="2400" dirty="0" smtClean="0">
                <a:latin typeface="Verdana" panose="020B0604030504040204" pitchFamily="34" charset="0"/>
              </a:rPr>
              <a:t/>
            </a:r>
            <a:br>
              <a:rPr lang="de-DE" sz="2400" dirty="0" smtClean="0">
                <a:latin typeface="Verdana" panose="020B0604030504040204" pitchFamily="34" charset="0"/>
              </a:rPr>
            </a:br>
            <a:r>
              <a:rPr lang="de-DE" sz="2800" dirty="0" smtClean="0">
                <a:latin typeface="Verdana" panose="020B0604030504040204" pitchFamily="34" charset="0"/>
              </a:rPr>
              <a:t> </a:t>
            </a:r>
            <a:br>
              <a:rPr lang="de-DE" sz="2800" dirty="0" smtClean="0">
                <a:latin typeface="Verdana" panose="020B0604030504040204" pitchFamily="34" charset="0"/>
              </a:rPr>
            </a:br>
            <a:r>
              <a:rPr lang="de-DE" sz="2000" u="sng" dirty="0" smtClean="0">
                <a:latin typeface="Verdana" panose="020B0604030504040204" pitchFamily="34" charset="0"/>
              </a:rPr>
              <a:t>Verschiedene Formen desselben Namens</a:t>
            </a:r>
            <a:r>
              <a:rPr lang="de-DE" sz="2000" dirty="0" smtClean="0">
                <a:latin typeface="Verdana" panose="020B0604030504040204" pitchFamily="34" charset="0"/>
              </a:rPr>
              <a:t> (RDA 11.2.2.5) </a:t>
            </a:r>
            <a:br>
              <a:rPr lang="de-DE" sz="2000" dirty="0" smtClean="0">
                <a:latin typeface="Verdana" panose="020B0604030504040204" pitchFamily="34" charset="0"/>
              </a:rPr>
            </a:br>
            <a:r>
              <a:rPr lang="de-DE" sz="2400" dirty="0" smtClean="0">
                <a:latin typeface="Verdana" panose="020B0604030504040204" pitchFamily="34" charset="0"/>
              </a:rPr>
              <a:t/>
            </a:r>
            <a:br>
              <a:rPr lang="de-DE" sz="2400" dirty="0" smtClean="0">
                <a:latin typeface="Verdana" panose="020B0604030504040204" pitchFamily="34" charset="0"/>
              </a:rPr>
            </a:br>
            <a:endParaRPr lang="de-DE" sz="2400" dirty="0">
              <a:latin typeface="Verdana" panose="020B0604030504040204" pitchFamily="34" charset="0"/>
            </a:endParaRPr>
          </a:p>
        </p:txBody>
      </p:sp>
    </p:spTree>
    <p:extLst>
      <p:ext uri="{BB962C8B-B14F-4D97-AF65-F5344CB8AC3E}">
        <p14:creationId xmlns:p14="http://schemas.microsoft.com/office/powerpoint/2010/main" val="3807651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0" y="3068638"/>
            <a:ext cx="8229600" cy="2232025"/>
          </a:xfrm>
        </p:spPr>
        <p:txBody>
          <a:bodyPr/>
          <a:lstStyle/>
          <a:p>
            <a:pPr marL="0" indent="0">
              <a:buNone/>
            </a:pPr>
            <a:endParaRPr lang="de-DE" u="sng" dirty="0" smtClean="0"/>
          </a:p>
          <a:p>
            <a:pPr marL="0" indent="0" algn="ctr">
              <a:buNone/>
            </a:pPr>
            <a:r>
              <a:rPr lang="de-DE" sz="2400" dirty="0" smtClean="0">
                <a:latin typeface="Verdana" panose="020B0604030504040204" pitchFamily="34" charset="0"/>
              </a:rPr>
              <a:t>Es wird die </a:t>
            </a:r>
            <a:r>
              <a:rPr lang="de-DE" sz="2400" dirty="0">
                <a:latin typeface="Verdana" panose="020B0604030504040204" pitchFamily="34" charset="0"/>
              </a:rPr>
              <a:t>Schreibweise der </a:t>
            </a:r>
            <a:endParaRPr lang="de-DE" sz="2400" dirty="0" smtClean="0">
              <a:latin typeface="Verdana" panose="020B0604030504040204" pitchFamily="34" charset="0"/>
            </a:endParaRPr>
          </a:p>
          <a:p>
            <a:pPr marL="0" indent="0" algn="ctr">
              <a:buNone/>
            </a:pPr>
            <a:r>
              <a:rPr lang="de-DE" sz="2400" b="1" dirty="0" smtClean="0">
                <a:latin typeface="Verdana" panose="020B0604030504040204" pitchFamily="34" charset="0"/>
              </a:rPr>
              <a:t>zuerst </a:t>
            </a:r>
            <a:r>
              <a:rPr lang="de-DE" sz="2400" b="1" dirty="0">
                <a:latin typeface="Verdana" panose="020B0604030504040204" pitchFamily="34" charset="0"/>
              </a:rPr>
              <a:t>vorliegenden Ressource </a:t>
            </a:r>
            <a:r>
              <a:rPr lang="de-DE" sz="2400" dirty="0">
                <a:latin typeface="Verdana" panose="020B0604030504040204" pitchFamily="34" charset="0"/>
              </a:rPr>
              <a:t>gewählt.</a:t>
            </a:r>
          </a:p>
          <a:p>
            <a:pPr marL="0" indent="0">
              <a:buNone/>
            </a:pPr>
            <a:endParaRPr lang="de-DE" dirty="0"/>
          </a:p>
        </p:txBody>
      </p:sp>
      <p:sp>
        <p:nvSpPr>
          <p:cNvPr id="5" name="Titel 1"/>
          <p:cNvSpPr txBox="1">
            <a:spLocks/>
          </p:cNvSpPr>
          <p:nvPr/>
        </p:nvSpPr>
        <p:spPr>
          <a:xfrm>
            <a:off x="-201216" y="692696"/>
            <a:ext cx="8229600" cy="18722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b="1" u="sng" dirty="0" smtClean="0"/>
              <a:t> </a:t>
            </a:r>
          </a:p>
          <a:p>
            <a:r>
              <a:rPr lang="de-DE" sz="2400" b="1" u="sng" dirty="0" smtClean="0">
                <a:latin typeface="Verdana" panose="020B0604030504040204" pitchFamily="34" charset="0"/>
              </a:rPr>
              <a:t>Bevorzugter Name der Körperschaft [4]</a:t>
            </a:r>
            <a:r>
              <a:rPr lang="de-DE" sz="2400" dirty="0" smtClean="0">
                <a:latin typeface="Verdana" panose="020B0604030504040204" pitchFamily="34" charset="0"/>
              </a:rPr>
              <a:t/>
            </a:r>
            <a:br>
              <a:rPr lang="de-DE" sz="2400" dirty="0" smtClean="0">
                <a:latin typeface="Verdana" panose="020B0604030504040204" pitchFamily="34" charset="0"/>
              </a:rPr>
            </a:br>
            <a:r>
              <a:rPr lang="de-DE" sz="2800" dirty="0" smtClean="0">
                <a:latin typeface="Verdana" panose="020B0604030504040204" pitchFamily="34" charset="0"/>
              </a:rPr>
              <a:t> </a:t>
            </a:r>
            <a:br>
              <a:rPr lang="de-DE" sz="2800" dirty="0" smtClean="0">
                <a:latin typeface="Verdana" panose="020B0604030504040204" pitchFamily="34" charset="0"/>
              </a:rPr>
            </a:br>
            <a:r>
              <a:rPr lang="de-DE" sz="2400" u="sng" dirty="0">
                <a:latin typeface="Verdana" panose="020B0604030504040204" pitchFamily="34" charset="0"/>
              </a:rPr>
              <a:t>Abweichende Schreibweisen</a:t>
            </a:r>
            <a:r>
              <a:rPr lang="de-DE" sz="2400" dirty="0">
                <a:latin typeface="Verdana" panose="020B0604030504040204" pitchFamily="34" charset="0"/>
              </a:rPr>
              <a:t> (RDA 11.2.2.5.1</a:t>
            </a:r>
            <a:r>
              <a:rPr lang="de-DE" sz="2400" dirty="0" smtClean="0">
                <a:latin typeface="Verdana" panose="020B0604030504040204" pitchFamily="34" charset="0"/>
              </a:rPr>
              <a:t>)</a:t>
            </a:r>
            <a:br>
              <a:rPr lang="de-DE" sz="2400" dirty="0" smtClean="0">
                <a:latin typeface="Verdana" panose="020B0604030504040204" pitchFamily="34" charset="0"/>
              </a:rPr>
            </a:br>
            <a:r>
              <a:rPr lang="de-DE" sz="2400" dirty="0" smtClean="0">
                <a:latin typeface="Verdana" panose="020B0604030504040204" pitchFamily="34" charset="0"/>
              </a:rPr>
              <a:t/>
            </a:r>
            <a:br>
              <a:rPr lang="de-DE" sz="2400" dirty="0" smtClean="0">
                <a:latin typeface="Verdana" panose="020B0604030504040204" pitchFamily="34" charset="0"/>
              </a:rPr>
            </a:br>
            <a:endParaRPr lang="de-DE" sz="2400" dirty="0">
              <a:latin typeface="Verdana" panose="020B0604030504040204" pitchFamily="34" charset="0"/>
            </a:endParaRPr>
          </a:p>
        </p:txBody>
      </p:sp>
    </p:spTree>
    <p:extLst>
      <p:ext uri="{BB962C8B-B14F-4D97-AF65-F5344CB8AC3E}">
        <p14:creationId xmlns:p14="http://schemas.microsoft.com/office/powerpoint/2010/main" val="3638061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67544" y="2781300"/>
            <a:ext cx="8229600" cy="3384550"/>
          </a:xfrm>
        </p:spPr>
        <p:txBody>
          <a:bodyPr>
            <a:normAutofit/>
          </a:bodyPr>
          <a:lstStyle/>
          <a:p>
            <a:pPr marL="0" indent="0" algn="ctr">
              <a:buNone/>
            </a:pPr>
            <a:r>
              <a:rPr lang="de-DE" sz="2000" dirty="0" smtClean="0">
                <a:latin typeface="Verdana" panose="020B0604030504040204" pitchFamily="34" charset="0"/>
              </a:rPr>
              <a:t>Bei Namen </a:t>
            </a:r>
            <a:r>
              <a:rPr lang="de-DE" sz="2000" dirty="0">
                <a:latin typeface="Verdana" panose="020B0604030504040204" pitchFamily="34" charset="0"/>
              </a:rPr>
              <a:t>in verschiedenen </a:t>
            </a:r>
            <a:r>
              <a:rPr lang="de-DE" sz="2000" dirty="0" smtClean="0">
                <a:latin typeface="Verdana" panose="020B0604030504040204" pitchFamily="34" charset="0"/>
              </a:rPr>
              <a:t>Sprachen</a:t>
            </a:r>
          </a:p>
          <a:p>
            <a:pPr lvl="1" algn="ctr">
              <a:buFont typeface="Wingdings"/>
              <a:buChar char="è"/>
            </a:pPr>
            <a:r>
              <a:rPr lang="de-DE" sz="2000" dirty="0" smtClean="0">
                <a:latin typeface="Verdana" panose="020B0604030504040204" pitchFamily="34" charset="0"/>
              </a:rPr>
              <a:t>Form </a:t>
            </a:r>
            <a:r>
              <a:rPr lang="de-DE" sz="2000" dirty="0">
                <a:latin typeface="Verdana" panose="020B0604030504040204" pitchFamily="34" charset="0"/>
              </a:rPr>
              <a:t>in der </a:t>
            </a:r>
            <a:r>
              <a:rPr lang="de-DE" sz="2000" b="1" dirty="0">
                <a:latin typeface="Verdana" panose="020B0604030504040204" pitchFamily="34" charset="0"/>
              </a:rPr>
              <a:t>offiziellen Sprache der Körperschaft </a:t>
            </a:r>
            <a:r>
              <a:rPr lang="de-DE" sz="2000" dirty="0" smtClean="0">
                <a:latin typeface="Verdana" panose="020B0604030504040204" pitchFamily="34" charset="0"/>
              </a:rPr>
              <a:t>AWR (zu RDA 11.2.2.5.2) </a:t>
            </a:r>
          </a:p>
          <a:p>
            <a:pPr marL="0" indent="0">
              <a:buNone/>
            </a:pPr>
            <a:endParaRPr lang="de-DE" sz="2000" i="1" dirty="0" smtClean="0">
              <a:solidFill>
                <a:srgbClr val="00B050"/>
              </a:solidFill>
              <a:latin typeface="Verdana" panose="020B0604030504040204" pitchFamily="34" charset="0"/>
            </a:endParaRPr>
          </a:p>
          <a:p>
            <a:pPr marL="0" indent="0">
              <a:buNone/>
            </a:pPr>
            <a:r>
              <a:rPr lang="de-DE" sz="2000" i="1" dirty="0" smtClean="0">
                <a:latin typeface="Verdana" panose="020B0604030504040204" pitchFamily="34" charset="0"/>
              </a:rPr>
              <a:t>Beispiel:</a:t>
            </a:r>
          </a:p>
          <a:p>
            <a:pPr marL="0" indent="0">
              <a:buNone/>
            </a:pPr>
            <a:endParaRPr lang="de-DE" sz="2000" i="1" dirty="0">
              <a:solidFill>
                <a:srgbClr val="00B050"/>
              </a:solidFill>
              <a:latin typeface="Verdana" panose="020B0604030504040204" pitchFamily="34" charset="0"/>
            </a:endParaRPr>
          </a:p>
          <a:p>
            <a:pPr marL="0" indent="0">
              <a:buNone/>
            </a:pPr>
            <a:r>
              <a:rPr lang="vi-VN" sz="2000" b="1" dirty="0">
                <a:solidFill>
                  <a:srgbClr val="00B050"/>
                </a:solidFill>
                <a:latin typeface="Verdana" panose="020B0604030504040204" pitchFamily="34" charset="0"/>
              </a:rPr>
              <a:t>Comité français de la </a:t>
            </a:r>
            <a:r>
              <a:rPr lang="vi-VN" sz="2000" b="1" dirty="0" smtClean="0">
                <a:solidFill>
                  <a:srgbClr val="00B050"/>
                </a:solidFill>
                <a:latin typeface="Verdana" panose="020B0604030504040204" pitchFamily="34" charset="0"/>
              </a:rPr>
              <a:t>danse</a:t>
            </a:r>
            <a:r>
              <a:rPr lang="de-DE" sz="2000" b="1" dirty="0" smtClean="0">
                <a:solidFill>
                  <a:srgbClr val="00B050"/>
                </a:solidFill>
                <a:latin typeface="Verdana" panose="020B0604030504040204" pitchFamily="34" charset="0"/>
              </a:rPr>
              <a:t> </a:t>
            </a:r>
            <a:r>
              <a:rPr lang="de-DE" sz="2000" dirty="0" smtClean="0">
                <a:latin typeface="Verdana" panose="020B0604030504040204" pitchFamily="34" charset="0"/>
                <a:sym typeface="Wingdings"/>
              </a:rPr>
              <a:t> bevorzugte Namensform</a:t>
            </a:r>
            <a:endParaRPr lang="vi-VN" sz="2000" b="1" dirty="0">
              <a:solidFill>
                <a:srgbClr val="00B050"/>
              </a:solidFill>
              <a:latin typeface="Verdana" panose="020B0604030504040204" pitchFamily="34" charset="0"/>
            </a:endParaRPr>
          </a:p>
          <a:p>
            <a:pPr marL="0" indent="0">
              <a:buNone/>
            </a:pPr>
            <a:r>
              <a:rPr lang="vi-VN" sz="2000" i="1" dirty="0">
                <a:latin typeface="Verdana" panose="020B0604030504040204" pitchFamily="34" charset="0"/>
              </a:rPr>
              <a:t>nicht</a:t>
            </a:r>
            <a:r>
              <a:rPr lang="vi-VN" sz="2000" dirty="0">
                <a:latin typeface="Verdana" panose="020B0604030504040204" pitchFamily="34" charset="0"/>
              </a:rPr>
              <a:t> </a:t>
            </a:r>
            <a:r>
              <a:rPr lang="vi-VN" sz="2000" dirty="0">
                <a:solidFill>
                  <a:srgbClr val="00B050"/>
                </a:solidFill>
                <a:latin typeface="Verdana" panose="020B0604030504040204" pitchFamily="34" charset="0"/>
              </a:rPr>
              <a:t>French Committee of the </a:t>
            </a:r>
            <a:r>
              <a:rPr lang="vi-VN" sz="2000" dirty="0" smtClean="0">
                <a:solidFill>
                  <a:srgbClr val="00B050"/>
                </a:solidFill>
                <a:latin typeface="Verdana" panose="020B0604030504040204" pitchFamily="34" charset="0"/>
              </a:rPr>
              <a:t>Dance</a:t>
            </a:r>
            <a:endParaRPr lang="de-DE" sz="2000" dirty="0" smtClean="0">
              <a:solidFill>
                <a:srgbClr val="00B050"/>
              </a:solidFill>
              <a:latin typeface="Verdana" panose="020B0604030504040204" pitchFamily="34" charset="0"/>
            </a:endParaRPr>
          </a:p>
          <a:p>
            <a:pPr marL="0" indent="0">
              <a:buNone/>
            </a:pPr>
            <a:r>
              <a:rPr lang="de-DE" sz="2000" dirty="0" smtClean="0">
                <a:latin typeface="Verdana" panose="020B0604030504040204" pitchFamily="34" charset="0"/>
              </a:rPr>
              <a:t>Hier Anhang A: Groß-/Kleinschreibung beachten!</a:t>
            </a:r>
            <a:endParaRPr lang="vi-VN" sz="2000" dirty="0">
              <a:latin typeface="Verdana" panose="020B0604030504040204" pitchFamily="34" charset="0"/>
            </a:endParaRPr>
          </a:p>
          <a:p>
            <a:pPr marL="0" indent="0">
              <a:buNone/>
            </a:pPr>
            <a:endParaRPr lang="de-DE" i="1" dirty="0" smtClean="0">
              <a:solidFill>
                <a:srgbClr val="00B050"/>
              </a:solidFill>
            </a:endParaRPr>
          </a:p>
        </p:txBody>
      </p:sp>
      <p:sp>
        <p:nvSpPr>
          <p:cNvPr id="7" name="Titel 1"/>
          <p:cNvSpPr txBox="1">
            <a:spLocks/>
          </p:cNvSpPr>
          <p:nvPr/>
        </p:nvSpPr>
        <p:spPr>
          <a:xfrm>
            <a:off x="-201216" y="692696"/>
            <a:ext cx="8229600" cy="18722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b="1" u="sng" dirty="0" smtClean="0"/>
              <a:t> </a:t>
            </a:r>
          </a:p>
          <a:p>
            <a:r>
              <a:rPr lang="de-DE" sz="2400" b="1" u="sng" dirty="0" smtClean="0">
                <a:latin typeface="Verdana" panose="020B0604030504040204" pitchFamily="34" charset="0"/>
              </a:rPr>
              <a:t>Bevorzugter Name der Körperschaft [5]</a:t>
            </a:r>
            <a:r>
              <a:rPr lang="de-DE" sz="2400" dirty="0" smtClean="0">
                <a:latin typeface="Verdana" panose="020B0604030504040204" pitchFamily="34" charset="0"/>
              </a:rPr>
              <a:t/>
            </a:r>
            <a:br>
              <a:rPr lang="de-DE" sz="2400" dirty="0" smtClean="0">
                <a:latin typeface="Verdana" panose="020B0604030504040204" pitchFamily="34" charset="0"/>
              </a:rPr>
            </a:br>
            <a:r>
              <a:rPr lang="de-DE" sz="2800" dirty="0" smtClean="0">
                <a:latin typeface="Verdana" panose="020B0604030504040204" pitchFamily="34" charset="0"/>
              </a:rPr>
              <a:t> </a:t>
            </a:r>
            <a:br>
              <a:rPr lang="de-DE" sz="2800" dirty="0" smtClean="0">
                <a:latin typeface="Verdana" panose="020B0604030504040204" pitchFamily="34" charset="0"/>
              </a:rPr>
            </a:br>
            <a:r>
              <a:rPr lang="de-DE" sz="2400" u="sng" dirty="0">
                <a:latin typeface="Verdana" panose="020B0604030504040204" pitchFamily="34" charset="0"/>
              </a:rPr>
              <a:t>Mehrere Sprachformen</a:t>
            </a:r>
            <a:r>
              <a:rPr lang="de-DE" sz="2400" dirty="0">
                <a:latin typeface="Verdana" panose="020B0604030504040204" pitchFamily="34" charset="0"/>
              </a:rPr>
              <a:t> (RDA 11.2.2.5.2</a:t>
            </a:r>
            <a:r>
              <a:rPr lang="de-DE" sz="2400" dirty="0" smtClean="0">
                <a:latin typeface="Verdana" panose="020B0604030504040204" pitchFamily="34" charset="0"/>
              </a:rPr>
              <a:t>)</a:t>
            </a:r>
            <a:br>
              <a:rPr lang="de-DE" sz="2400" dirty="0" smtClean="0">
                <a:latin typeface="Verdana" panose="020B0604030504040204" pitchFamily="34" charset="0"/>
              </a:rPr>
            </a:br>
            <a:r>
              <a:rPr lang="de-DE" sz="2400" dirty="0" smtClean="0">
                <a:latin typeface="Verdana" panose="020B0604030504040204" pitchFamily="34" charset="0"/>
              </a:rPr>
              <a:t/>
            </a:r>
            <a:br>
              <a:rPr lang="de-DE" sz="2400" dirty="0" smtClean="0">
                <a:latin typeface="Verdana" panose="020B0604030504040204" pitchFamily="34" charset="0"/>
              </a:rPr>
            </a:br>
            <a:endParaRPr lang="de-DE" sz="2400" dirty="0">
              <a:latin typeface="Verdana" panose="020B0604030504040204" pitchFamily="34" charset="0"/>
            </a:endParaRPr>
          </a:p>
        </p:txBody>
      </p:sp>
    </p:spTree>
    <p:extLst>
      <p:ext uri="{BB962C8B-B14F-4D97-AF65-F5344CB8AC3E}">
        <p14:creationId xmlns:p14="http://schemas.microsoft.com/office/powerpoint/2010/main" val="3052211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565150" y="2492375"/>
            <a:ext cx="8578850" cy="3633788"/>
          </a:xfrm>
        </p:spPr>
        <p:txBody>
          <a:bodyPr>
            <a:normAutofit lnSpcReduction="10000"/>
          </a:bodyPr>
          <a:lstStyle/>
          <a:p>
            <a:pPr marL="0" indent="0" algn="ctr">
              <a:buNone/>
            </a:pPr>
            <a:r>
              <a:rPr lang="de-DE" sz="2200" dirty="0" smtClean="0">
                <a:latin typeface="Verdana" panose="020B0604030504040204" pitchFamily="34" charset="0"/>
              </a:rPr>
              <a:t>Gebräuchliche Namensform in der </a:t>
            </a:r>
            <a:r>
              <a:rPr lang="de-DE" sz="2200" b="1" dirty="0" smtClean="0">
                <a:latin typeface="Verdana" panose="020B0604030504040204" pitchFamily="34" charset="0"/>
              </a:rPr>
              <a:t>Sprache der Körperschaft</a:t>
            </a:r>
          </a:p>
          <a:p>
            <a:pPr algn="ctr">
              <a:buFont typeface="Wingdings"/>
              <a:buChar char="è"/>
            </a:pPr>
            <a:r>
              <a:rPr lang="de-DE" sz="2200" dirty="0" smtClean="0">
                <a:latin typeface="Verdana" panose="020B0604030504040204" pitchFamily="34" charset="0"/>
              </a:rPr>
              <a:t>bevorzugter Name </a:t>
            </a:r>
            <a:r>
              <a:rPr lang="de-DE" sz="2200" dirty="0">
                <a:latin typeface="Verdana" panose="020B0604030504040204" pitchFamily="34" charset="0"/>
              </a:rPr>
              <a:t>ERL 1 </a:t>
            </a:r>
            <a:r>
              <a:rPr lang="de-DE" sz="2200" dirty="0" smtClean="0">
                <a:latin typeface="Verdana" panose="020B0604030504040204" pitchFamily="34" charset="0"/>
              </a:rPr>
              <a:t>(zu RDA 11.2.2.5.4) </a:t>
            </a:r>
            <a:br>
              <a:rPr lang="de-DE" sz="2200" dirty="0" smtClean="0">
                <a:latin typeface="Verdana" panose="020B0604030504040204" pitchFamily="34" charset="0"/>
              </a:rPr>
            </a:br>
            <a:r>
              <a:rPr lang="de-DE" sz="2200" dirty="0" smtClean="0">
                <a:latin typeface="Verdana" panose="020B0604030504040204" pitchFamily="34" charset="0"/>
              </a:rPr>
              <a:t/>
            </a:r>
            <a:br>
              <a:rPr lang="de-DE" sz="2200" dirty="0" smtClean="0">
                <a:latin typeface="Verdana" panose="020B0604030504040204" pitchFamily="34" charset="0"/>
              </a:rPr>
            </a:br>
            <a:endParaRPr lang="de-DE" sz="2200" dirty="0" smtClean="0">
              <a:latin typeface="Verdana" panose="020B0604030504040204" pitchFamily="34" charset="0"/>
            </a:endParaRPr>
          </a:p>
          <a:p>
            <a:pPr marL="0" indent="0">
              <a:buNone/>
            </a:pPr>
            <a:r>
              <a:rPr lang="de-DE" sz="2200" i="1" dirty="0" smtClean="0">
                <a:latin typeface="Verdana" panose="020B0604030504040204" pitchFamily="34" charset="0"/>
              </a:rPr>
              <a:t>Ausnahmen</a:t>
            </a:r>
            <a:r>
              <a:rPr lang="de-DE" sz="2200" dirty="0" smtClean="0">
                <a:latin typeface="Verdana" panose="020B0604030504040204" pitchFamily="34" charset="0"/>
              </a:rPr>
              <a:t>: </a:t>
            </a:r>
          </a:p>
          <a:p>
            <a:r>
              <a:rPr lang="de-DE" sz="2200" dirty="0" smtClean="0">
                <a:latin typeface="Verdana" panose="020B0604030504040204" pitchFamily="34" charset="0"/>
              </a:rPr>
              <a:t>Körperschaften </a:t>
            </a:r>
            <a:r>
              <a:rPr lang="de-DE" sz="2200" dirty="0">
                <a:latin typeface="Verdana" panose="020B0604030504040204" pitchFamily="34" charset="0"/>
              </a:rPr>
              <a:t>des </a:t>
            </a:r>
            <a:r>
              <a:rPr lang="de-DE" sz="2200" dirty="0" smtClean="0">
                <a:latin typeface="Verdana" panose="020B0604030504040204" pitchFamily="34" charset="0"/>
              </a:rPr>
              <a:t>Altertums</a:t>
            </a:r>
          </a:p>
          <a:p>
            <a:r>
              <a:rPr lang="de-DE" sz="2200" dirty="0" smtClean="0">
                <a:latin typeface="Verdana" panose="020B0604030504040204" pitchFamily="34" charset="0"/>
              </a:rPr>
              <a:t>internationale Körperschaften</a:t>
            </a:r>
          </a:p>
          <a:p>
            <a:pPr>
              <a:buFont typeface="Wingdings"/>
              <a:buChar char="è"/>
            </a:pPr>
            <a:r>
              <a:rPr lang="de-DE" sz="2200" dirty="0" smtClean="0">
                <a:latin typeface="Verdana" panose="020B0604030504040204" pitchFamily="34" charset="0"/>
              </a:rPr>
              <a:t>deutsche </a:t>
            </a:r>
            <a:r>
              <a:rPr lang="de-DE" sz="2200" dirty="0">
                <a:latin typeface="Verdana" panose="020B0604030504040204" pitchFamily="34" charset="0"/>
              </a:rPr>
              <a:t>Namensform, wenn sie sich fest eingebürgert </a:t>
            </a:r>
            <a:r>
              <a:rPr lang="de-DE" sz="2200" dirty="0" smtClean="0">
                <a:latin typeface="Verdana" panose="020B0604030504040204" pitchFamily="34" charset="0"/>
              </a:rPr>
              <a:t>hat ERL </a:t>
            </a:r>
            <a:r>
              <a:rPr lang="de-DE" sz="2200" dirty="0">
                <a:latin typeface="Verdana" panose="020B0604030504040204" pitchFamily="34" charset="0"/>
              </a:rPr>
              <a:t>2 </a:t>
            </a:r>
            <a:r>
              <a:rPr lang="de-DE" sz="2200" dirty="0" smtClean="0">
                <a:latin typeface="Verdana" panose="020B0604030504040204" pitchFamily="34" charset="0"/>
              </a:rPr>
              <a:t>(zu RDA 11.2.2.5.4)</a:t>
            </a:r>
            <a:endParaRPr lang="de-DE" sz="2200" dirty="0">
              <a:latin typeface="Verdana" panose="020B0604030504040204" pitchFamily="34" charset="0"/>
            </a:endParaRPr>
          </a:p>
          <a:p>
            <a:pPr marL="0" indent="0">
              <a:buNone/>
            </a:pPr>
            <a:endParaRPr lang="de-DE" sz="2400" dirty="0"/>
          </a:p>
          <a:p>
            <a:pPr marL="0" indent="0">
              <a:buNone/>
            </a:pPr>
            <a:endParaRPr lang="de-DE" sz="2400" dirty="0"/>
          </a:p>
          <a:p>
            <a:endParaRPr lang="de-DE" dirty="0"/>
          </a:p>
        </p:txBody>
      </p:sp>
      <p:sp>
        <p:nvSpPr>
          <p:cNvPr id="5" name="Titel 1"/>
          <p:cNvSpPr txBox="1">
            <a:spLocks/>
          </p:cNvSpPr>
          <p:nvPr/>
        </p:nvSpPr>
        <p:spPr>
          <a:xfrm>
            <a:off x="-180528" y="476672"/>
            <a:ext cx="8229600" cy="1800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b="1" u="sng" dirty="0" smtClean="0"/>
              <a:t> </a:t>
            </a:r>
          </a:p>
          <a:p>
            <a:r>
              <a:rPr lang="de-DE" sz="2400" b="1" u="sng" dirty="0" smtClean="0">
                <a:latin typeface="Verdana" panose="020B0604030504040204" pitchFamily="34" charset="0"/>
              </a:rPr>
              <a:t>Bevorzugter Name der Körperschaft [6]</a:t>
            </a:r>
            <a:r>
              <a:rPr lang="de-DE" sz="2400" dirty="0" smtClean="0">
                <a:latin typeface="Verdana" panose="020B0604030504040204" pitchFamily="34" charset="0"/>
              </a:rPr>
              <a:t/>
            </a:r>
            <a:br>
              <a:rPr lang="de-DE" sz="2400" dirty="0" smtClean="0">
                <a:latin typeface="Verdana" panose="020B0604030504040204" pitchFamily="34" charset="0"/>
              </a:rPr>
            </a:br>
            <a:r>
              <a:rPr lang="de-DE" sz="2800" dirty="0" smtClean="0">
                <a:latin typeface="Verdana" panose="020B0604030504040204" pitchFamily="34" charset="0"/>
              </a:rPr>
              <a:t> </a:t>
            </a:r>
            <a:br>
              <a:rPr lang="de-DE" sz="2800" dirty="0" smtClean="0">
                <a:latin typeface="Verdana" panose="020B0604030504040204" pitchFamily="34" charset="0"/>
              </a:rPr>
            </a:br>
            <a:r>
              <a:rPr lang="de-DE" sz="2000" u="sng" dirty="0" smtClean="0">
                <a:latin typeface="Verdana" panose="020B0604030504040204" pitchFamily="34" charset="0"/>
              </a:rPr>
              <a:t>Gebräuchlicher Name</a:t>
            </a:r>
            <a:r>
              <a:rPr lang="de-DE" sz="2000" dirty="0" smtClean="0">
                <a:latin typeface="Verdana" panose="020B0604030504040204" pitchFamily="34" charset="0"/>
              </a:rPr>
              <a:t> (RDA 11.2.2.5.4)</a:t>
            </a:r>
            <a:br>
              <a:rPr lang="de-DE" sz="2000" dirty="0" smtClean="0">
                <a:latin typeface="Verdana" panose="020B0604030504040204" pitchFamily="34" charset="0"/>
              </a:rPr>
            </a:br>
            <a:endParaRPr lang="de-DE" sz="2000" dirty="0">
              <a:latin typeface="Verdana" panose="020B0604030504040204" pitchFamily="34" charset="0"/>
            </a:endParaRPr>
          </a:p>
        </p:txBody>
      </p:sp>
    </p:spTree>
    <p:extLst>
      <p:ext uri="{BB962C8B-B14F-4D97-AF65-F5344CB8AC3E}">
        <p14:creationId xmlns:p14="http://schemas.microsoft.com/office/powerpoint/2010/main" val="1227890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46856" y="2924175"/>
            <a:ext cx="8229600" cy="2736850"/>
          </a:xfrm>
        </p:spPr>
        <p:txBody>
          <a:bodyPr>
            <a:normAutofit/>
          </a:bodyPr>
          <a:lstStyle/>
          <a:p>
            <a:pPr marL="0" indent="0">
              <a:buNone/>
            </a:pPr>
            <a:r>
              <a:rPr lang="de-DE" sz="2000" i="1" dirty="0" smtClean="0">
                <a:latin typeface="Verdana" panose="020B0604030504040204" pitchFamily="34" charset="0"/>
              </a:rPr>
              <a:t>Beispiel</a:t>
            </a:r>
            <a:r>
              <a:rPr lang="de-DE" sz="2000" dirty="0" smtClean="0">
                <a:latin typeface="Verdana" panose="020B0604030504040204" pitchFamily="34" charset="0"/>
              </a:rPr>
              <a:t>:</a:t>
            </a:r>
            <a:endParaRPr lang="de-DE" sz="2000" dirty="0">
              <a:solidFill>
                <a:srgbClr val="00B050"/>
              </a:solidFill>
              <a:latin typeface="Verdana" panose="020B0604030504040204" pitchFamily="34" charset="0"/>
            </a:endParaRPr>
          </a:p>
          <a:p>
            <a:pPr marL="0" indent="0">
              <a:buNone/>
            </a:pPr>
            <a:endParaRPr lang="es-ES" sz="2000" b="1" dirty="0">
              <a:solidFill>
                <a:srgbClr val="00B050"/>
              </a:solidFill>
              <a:latin typeface="Verdana" panose="020B0604030504040204" pitchFamily="34" charset="0"/>
            </a:endParaRPr>
          </a:p>
          <a:p>
            <a:pPr marL="0" indent="0">
              <a:buNone/>
            </a:pPr>
            <a:r>
              <a:rPr lang="es-ES" sz="2000" b="1" dirty="0" smtClean="0">
                <a:solidFill>
                  <a:srgbClr val="00B050"/>
                </a:solidFill>
                <a:latin typeface="Verdana" panose="020B0604030504040204" pitchFamily="34" charset="0"/>
              </a:rPr>
              <a:t>Museo </a:t>
            </a:r>
            <a:r>
              <a:rPr lang="es-ES" sz="2000" b="1" dirty="0">
                <a:solidFill>
                  <a:srgbClr val="00B050"/>
                </a:solidFill>
                <a:latin typeface="Verdana" panose="020B0604030504040204" pitchFamily="34" charset="0"/>
              </a:rPr>
              <a:t>del </a:t>
            </a:r>
            <a:r>
              <a:rPr lang="es-ES" sz="2000" b="1" dirty="0" smtClean="0">
                <a:solidFill>
                  <a:srgbClr val="00B050"/>
                </a:solidFill>
                <a:latin typeface="Verdana" panose="020B0604030504040204" pitchFamily="34" charset="0"/>
              </a:rPr>
              <a:t>Prado </a:t>
            </a:r>
            <a:r>
              <a:rPr lang="de-DE" sz="2000" dirty="0" smtClean="0">
                <a:latin typeface="Verdana" panose="020B0604030504040204" pitchFamily="34" charset="0"/>
                <a:sym typeface="Wingdings"/>
              </a:rPr>
              <a:t> bevorzugte Namensform</a:t>
            </a:r>
            <a:endParaRPr lang="es-ES" sz="2000" b="1" dirty="0">
              <a:solidFill>
                <a:srgbClr val="00B050"/>
              </a:solidFill>
              <a:latin typeface="Verdana" panose="020B0604030504040204" pitchFamily="34" charset="0"/>
            </a:endParaRPr>
          </a:p>
          <a:p>
            <a:pPr marL="0" indent="0">
              <a:buNone/>
            </a:pPr>
            <a:r>
              <a:rPr lang="es-ES" sz="2000" i="1" dirty="0" smtClean="0">
                <a:latin typeface="Verdana" panose="020B0604030504040204" pitchFamily="34" charset="0"/>
              </a:rPr>
              <a:t>nicht</a:t>
            </a:r>
            <a:r>
              <a:rPr lang="es-ES" sz="2000" b="1" dirty="0" smtClean="0">
                <a:solidFill>
                  <a:srgbClr val="00B050"/>
                </a:solidFill>
                <a:latin typeface="Verdana" panose="020B0604030504040204" pitchFamily="34" charset="0"/>
              </a:rPr>
              <a:t> </a:t>
            </a:r>
            <a:r>
              <a:rPr lang="es-ES" sz="2000" dirty="0">
                <a:solidFill>
                  <a:srgbClr val="00B050"/>
                </a:solidFill>
                <a:latin typeface="Verdana" panose="020B0604030504040204" pitchFamily="34" charset="0"/>
              </a:rPr>
              <a:t>Museo Nacional de Pintura y Escultura</a:t>
            </a:r>
          </a:p>
          <a:p>
            <a:pPr marL="0" indent="0">
              <a:buNone/>
            </a:pPr>
            <a:r>
              <a:rPr lang="es-ES" sz="2000" i="1" dirty="0" smtClean="0">
                <a:latin typeface="Verdana" panose="020B0604030504040204" pitchFamily="34" charset="0"/>
              </a:rPr>
              <a:t>nicht</a:t>
            </a:r>
            <a:r>
              <a:rPr lang="es-ES" sz="2000" dirty="0" smtClean="0">
                <a:solidFill>
                  <a:srgbClr val="00B050"/>
                </a:solidFill>
                <a:latin typeface="Verdana" panose="020B0604030504040204" pitchFamily="34" charset="0"/>
              </a:rPr>
              <a:t> </a:t>
            </a:r>
            <a:r>
              <a:rPr lang="es-ES" sz="2000" dirty="0">
                <a:solidFill>
                  <a:srgbClr val="00B050"/>
                </a:solidFill>
                <a:latin typeface="Verdana" panose="020B0604030504040204" pitchFamily="34" charset="0"/>
              </a:rPr>
              <a:t>Museo Nacional del Prado</a:t>
            </a:r>
          </a:p>
          <a:p>
            <a:pPr marL="0" indent="0">
              <a:buNone/>
            </a:pPr>
            <a:r>
              <a:rPr lang="es-ES" sz="2000" i="1" dirty="0" smtClean="0">
                <a:latin typeface="Verdana" panose="020B0604030504040204" pitchFamily="34" charset="0"/>
              </a:rPr>
              <a:t>nicht</a:t>
            </a:r>
            <a:r>
              <a:rPr lang="es-ES" sz="2000" b="1" i="1" dirty="0" smtClean="0">
                <a:solidFill>
                  <a:srgbClr val="00B050"/>
                </a:solidFill>
                <a:latin typeface="Verdana" panose="020B0604030504040204" pitchFamily="34" charset="0"/>
              </a:rPr>
              <a:t> </a:t>
            </a:r>
            <a:r>
              <a:rPr lang="es-ES" sz="2000" dirty="0">
                <a:solidFill>
                  <a:srgbClr val="00B050"/>
                </a:solidFill>
                <a:latin typeface="Verdana" panose="020B0604030504040204" pitchFamily="34" charset="0"/>
              </a:rPr>
              <a:t>Real Museo de Pinturas y Esculturas</a:t>
            </a:r>
          </a:p>
          <a:p>
            <a:pPr marL="0" indent="0">
              <a:buNone/>
            </a:pPr>
            <a:endParaRPr lang="de-DE" b="1" dirty="0" smtClean="0">
              <a:solidFill>
                <a:srgbClr val="00B050"/>
              </a:solidFill>
            </a:endParaRPr>
          </a:p>
          <a:p>
            <a:pPr marL="0" indent="0">
              <a:buNone/>
            </a:pPr>
            <a:endParaRPr lang="de-DE" dirty="0">
              <a:solidFill>
                <a:srgbClr val="00B050"/>
              </a:solidFill>
            </a:endParaRPr>
          </a:p>
        </p:txBody>
      </p:sp>
      <p:sp>
        <p:nvSpPr>
          <p:cNvPr id="5" name="Titel 1"/>
          <p:cNvSpPr txBox="1">
            <a:spLocks/>
          </p:cNvSpPr>
          <p:nvPr/>
        </p:nvSpPr>
        <p:spPr>
          <a:xfrm>
            <a:off x="-129208" y="620688"/>
            <a:ext cx="8229600" cy="1800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b="1" u="sng" dirty="0" smtClean="0"/>
              <a:t> </a:t>
            </a:r>
          </a:p>
          <a:p>
            <a:r>
              <a:rPr lang="de-DE" sz="2400" b="1" u="sng" dirty="0" smtClean="0">
                <a:latin typeface="Verdana" panose="020B0604030504040204" pitchFamily="34" charset="0"/>
              </a:rPr>
              <a:t>Bevorzugter Name der Körperschaft [7]</a:t>
            </a:r>
            <a:r>
              <a:rPr lang="de-DE" sz="2400" dirty="0" smtClean="0">
                <a:latin typeface="Verdana" panose="020B0604030504040204" pitchFamily="34" charset="0"/>
              </a:rPr>
              <a:t/>
            </a:r>
            <a:br>
              <a:rPr lang="de-DE" sz="2400" dirty="0" smtClean="0">
                <a:latin typeface="Verdana" panose="020B0604030504040204" pitchFamily="34" charset="0"/>
              </a:rPr>
            </a:br>
            <a:r>
              <a:rPr lang="de-DE" sz="2800" dirty="0" smtClean="0">
                <a:latin typeface="Verdana" panose="020B0604030504040204" pitchFamily="34" charset="0"/>
              </a:rPr>
              <a:t> </a:t>
            </a:r>
            <a:br>
              <a:rPr lang="de-DE" sz="2800" dirty="0" smtClean="0">
                <a:latin typeface="Verdana" panose="020B0604030504040204" pitchFamily="34" charset="0"/>
              </a:rPr>
            </a:br>
            <a:r>
              <a:rPr lang="de-DE" sz="2000" u="sng" dirty="0" smtClean="0">
                <a:latin typeface="Verdana" panose="020B0604030504040204" pitchFamily="34" charset="0"/>
              </a:rPr>
              <a:t>Gebräuchlicher Name</a:t>
            </a:r>
            <a:r>
              <a:rPr lang="de-DE" sz="2000" dirty="0" smtClean="0">
                <a:latin typeface="Verdana" panose="020B0604030504040204" pitchFamily="34" charset="0"/>
              </a:rPr>
              <a:t> (RDA 11.2.2.5.4)</a:t>
            </a:r>
            <a:br>
              <a:rPr lang="de-DE" sz="2000" dirty="0" smtClean="0">
                <a:latin typeface="Verdana" panose="020B0604030504040204" pitchFamily="34" charset="0"/>
              </a:rPr>
            </a:br>
            <a:r>
              <a:rPr lang="de-DE" sz="2000" dirty="0" smtClean="0">
                <a:latin typeface="Verdana" panose="020B0604030504040204" pitchFamily="34" charset="0"/>
              </a:rPr>
              <a:t/>
            </a:r>
            <a:br>
              <a:rPr lang="de-DE" sz="2000" dirty="0" smtClean="0">
                <a:latin typeface="Verdana" panose="020B0604030504040204" pitchFamily="34" charset="0"/>
              </a:rPr>
            </a:br>
            <a:endParaRPr lang="de-DE" sz="2000" dirty="0">
              <a:latin typeface="Verdana" panose="020B0604030504040204" pitchFamily="34" charset="0"/>
            </a:endParaRPr>
          </a:p>
        </p:txBody>
      </p:sp>
    </p:spTree>
    <p:extLst>
      <p:ext uri="{BB962C8B-B14F-4D97-AF65-F5344CB8AC3E}">
        <p14:creationId xmlns:p14="http://schemas.microsoft.com/office/powerpoint/2010/main" val="737252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323279" y="2132409"/>
            <a:ext cx="8785225" cy="4752975"/>
          </a:xfrm>
        </p:spPr>
        <p:txBody>
          <a:bodyPr>
            <a:normAutofit fontScale="25000" lnSpcReduction="20000"/>
          </a:bodyPr>
          <a:lstStyle/>
          <a:p>
            <a:pPr marL="0" indent="0" algn="ctr">
              <a:lnSpc>
                <a:spcPct val="120000"/>
              </a:lnSpc>
              <a:buNone/>
            </a:pPr>
            <a:r>
              <a:rPr lang="de-DE" dirty="0" smtClean="0"/>
              <a:t/>
            </a:r>
            <a:br>
              <a:rPr lang="de-DE" dirty="0" smtClean="0"/>
            </a:br>
            <a:r>
              <a:rPr lang="de-DE" sz="8000" dirty="0">
                <a:latin typeface="Verdana" panose="020B0604030504040204" pitchFamily="34" charset="0"/>
              </a:rPr>
              <a:t>Bei internationalen Körperschaften </a:t>
            </a:r>
            <a:endParaRPr lang="de-DE" sz="8000" dirty="0" smtClean="0">
              <a:latin typeface="Verdana" panose="020B0604030504040204" pitchFamily="34" charset="0"/>
            </a:endParaRPr>
          </a:p>
          <a:p>
            <a:pPr marL="0" indent="0" algn="ctr">
              <a:lnSpc>
                <a:spcPct val="120000"/>
              </a:lnSpc>
              <a:buNone/>
            </a:pPr>
            <a:r>
              <a:rPr lang="de-DE" sz="8000" dirty="0">
                <a:latin typeface="Verdana" panose="020B0604030504040204" pitchFamily="34" charset="0"/>
                <a:sym typeface="Wingdings"/>
              </a:rPr>
              <a:t> </a:t>
            </a:r>
            <a:r>
              <a:rPr lang="de-DE" sz="8000" b="1" dirty="0" smtClean="0">
                <a:latin typeface="Verdana" panose="020B0604030504040204" pitchFamily="34" charset="0"/>
              </a:rPr>
              <a:t>deutsche oder im Deuts</a:t>
            </a:r>
            <a:r>
              <a:rPr lang="de-DE" sz="8000" b="1" dirty="0" smtClean="0">
                <a:latin typeface="Verdana" panose="020B0604030504040204" pitchFamily="34" charset="0"/>
                <a:sym typeface="Wingdings"/>
              </a:rPr>
              <a:t>chen</a:t>
            </a:r>
            <a:r>
              <a:rPr lang="de-DE" sz="8000" dirty="0" smtClean="0">
                <a:latin typeface="Verdana" panose="020B0604030504040204" pitchFamily="34" charset="0"/>
                <a:sym typeface="Wingdings"/>
              </a:rPr>
              <a:t> </a:t>
            </a:r>
            <a:r>
              <a:rPr lang="de-DE" sz="8000" b="1" dirty="0" smtClean="0">
                <a:latin typeface="Verdana" panose="020B0604030504040204" pitchFamily="34" charset="0"/>
              </a:rPr>
              <a:t>gebräuchliche </a:t>
            </a:r>
            <a:r>
              <a:rPr lang="de-DE" sz="8000" b="1" dirty="0">
                <a:latin typeface="Verdana" panose="020B0604030504040204" pitchFamily="34" charset="0"/>
              </a:rPr>
              <a:t>Form </a:t>
            </a:r>
            <a:r>
              <a:rPr lang="de-DE" sz="8000" b="1" dirty="0" smtClean="0">
                <a:latin typeface="Verdana" panose="020B0604030504040204" pitchFamily="34" charset="0"/>
              </a:rPr>
              <a:t> </a:t>
            </a:r>
          </a:p>
          <a:p>
            <a:pPr marL="0" indent="0">
              <a:lnSpc>
                <a:spcPct val="120000"/>
              </a:lnSpc>
              <a:spcBef>
                <a:spcPts val="0"/>
              </a:spcBef>
              <a:buNone/>
            </a:pPr>
            <a:endParaRPr lang="de-DE" sz="8000" i="1" dirty="0" smtClean="0">
              <a:latin typeface="Verdana" panose="020B0604030504040204" pitchFamily="34" charset="0"/>
            </a:endParaRPr>
          </a:p>
          <a:p>
            <a:pPr marL="0" indent="0">
              <a:lnSpc>
                <a:spcPct val="120000"/>
              </a:lnSpc>
              <a:spcBef>
                <a:spcPts val="0"/>
              </a:spcBef>
              <a:buNone/>
            </a:pPr>
            <a:r>
              <a:rPr lang="de-DE" sz="8000" i="1" dirty="0" smtClean="0">
                <a:latin typeface="Verdana" panose="020B0604030504040204" pitchFamily="34" charset="0"/>
              </a:rPr>
              <a:t>Beispiele:</a:t>
            </a:r>
          </a:p>
          <a:p>
            <a:pPr marL="0" indent="0">
              <a:lnSpc>
                <a:spcPct val="120000"/>
              </a:lnSpc>
              <a:spcBef>
                <a:spcPts val="0"/>
              </a:spcBef>
              <a:buNone/>
            </a:pPr>
            <a:r>
              <a:rPr lang="de-DE" sz="8000" dirty="0" smtClean="0">
                <a:latin typeface="Verdana" panose="020B0604030504040204" pitchFamily="34" charset="0"/>
              </a:rPr>
              <a:t>a)</a:t>
            </a:r>
            <a:r>
              <a:rPr lang="de-DE" sz="8000" b="1" dirty="0">
                <a:solidFill>
                  <a:srgbClr val="00B050"/>
                </a:solidFill>
                <a:latin typeface="Verdana" panose="020B0604030504040204" pitchFamily="34" charset="0"/>
              </a:rPr>
              <a:t> </a:t>
            </a:r>
            <a:r>
              <a:rPr lang="de-DE" sz="8000" b="1" dirty="0" smtClean="0">
                <a:solidFill>
                  <a:srgbClr val="00B050"/>
                </a:solidFill>
                <a:latin typeface="Verdana" panose="020B0604030504040204" pitchFamily="34" charset="0"/>
              </a:rPr>
              <a:t> Europarat</a:t>
            </a:r>
            <a:r>
              <a:rPr lang="de-DE" sz="8000" dirty="0" smtClean="0">
                <a:latin typeface="Verdana" panose="020B0604030504040204" pitchFamily="34" charset="0"/>
                <a:sym typeface="Wingdings"/>
              </a:rPr>
              <a:t> </a:t>
            </a:r>
            <a:r>
              <a:rPr lang="de-DE" sz="8000" dirty="0">
                <a:latin typeface="Verdana" panose="020B0604030504040204" pitchFamily="34" charset="0"/>
                <a:sym typeface="Wingdings"/>
              </a:rPr>
              <a:t> bevorzugte Namensform</a:t>
            </a:r>
            <a:endParaRPr lang="de-DE" sz="8000" b="1" dirty="0">
              <a:solidFill>
                <a:srgbClr val="00B050"/>
              </a:solidFill>
              <a:latin typeface="Verdana" panose="020B0604030504040204" pitchFamily="34" charset="0"/>
            </a:endParaRPr>
          </a:p>
          <a:p>
            <a:pPr lvl="1">
              <a:lnSpc>
                <a:spcPct val="120000"/>
              </a:lnSpc>
              <a:spcBef>
                <a:spcPts val="0"/>
              </a:spcBef>
            </a:pPr>
            <a:r>
              <a:rPr lang="de-DE" sz="8000" b="1" i="1" dirty="0">
                <a:solidFill>
                  <a:srgbClr val="00B050"/>
                </a:solidFill>
                <a:latin typeface="Verdana" panose="020B0604030504040204" pitchFamily="34" charset="0"/>
              </a:rPr>
              <a:t>	</a:t>
            </a:r>
            <a:r>
              <a:rPr lang="de-DE" sz="8000" i="1" dirty="0">
                <a:latin typeface="Verdana" panose="020B0604030504040204" pitchFamily="34" charset="0"/>
              </a:rPr>
              <a:t>nicht</a:t>
            </a:r>
            <a:r>
              <a:rPr lang="de-DE" sz="8000" b="1" dirty="0">
                <a:solidFill>
                  <a:srgbClr val="00B050"/>
                </a:solidFill>
                <a:latin typeface="Verdana" panose="020B0604030504040204" pitchFamily="34" charset="0"/>
              </a:rPr>
              <a:t> </a:t>
            </a:r>
            <a:r>
              <a:rPr lang="de-DE" sz="8000" dirty="0">
                <a:solidFill>
                  <a:srgbClr val="00B050"/>
                </a:solidFill>
                <a:latin typeface="Verdana" panose="020B0604030504040204" pitchFamily="34" charset="0"/>
              </a:rPr>
              <a:t>Council </a:t>
            </a:r>
            <a:r>
              <a:rPr lang="de-DE" sz="8000" dirty="0" err="1">
                <a:solidFill>
                  <a:srgbClr val="00B050"/>
                </a:solidFill>
                <a:latin typeface="Verdana" panose="020B0604030504040204" pitchFamily="34" charset="0"/>
              </a:rPr>
              <a:t>of</a:t>
            </a:r>
            <a:r>
              <a:rPr lang="de-DE" sz="8000" dirty="0">
                <a:solidFill>
                  <a:srgbClr val="00B050"/>
                </a:solidFill>
                <a:latin typeface="Verdana" panose="020B0604030504040204" pitchFamily="34" charset="0"/>
              </a:rPr>
              <a:t> Europe</a:t>
            </a:r>
            <a:endParaRPr lang="de-DE" sz="8000" b="1" dirty="0">
              <a:solidFill>
                <a:srgbClr val="00B050"/>
              </a:solidFill>
              <a:latin typeface="Verdana" panose="020B0604030504040204" pitchFamily="34" charset="0"/>
            </a:endParaRPr>
          </a:p>
          <a:p>
            <a:pPr marL="0" indent="0">
              <a:lnSpc>
                <a:spcPct val="120000"/>
              </a:lnSpc>
              <a:spcBef>
                <a:spcPts val="0"/>
              </a:spcBef>
              <a:buNone/>
            </a:pPr>
            <a:r>
              <a:rPr lang="de-DE" sz="8000" dirty="0" smtClean="0">
                <a:latin typeface="Verdana" panose="020B0604030504040204" pitchFamily="34" charset="0"/>
              </a:rPr>
              <a:t>b</a:t>
            </a:r>
            <a:r>
              <a:rPr lang="de-DE" sz="8000" dirty="0">
                <a:latin typeface="Verdana" panose="020B0604030504040204" pitchFamily="34" charset="0"/>
              </a:rPr>
              <a:t>)  </a:t>
            </a:r>
            <a:r>
              <a:rPr lang="de-DE" sz="8000" b="1" dirty="0" smtClean="0">
                <a:solidFill>
                  <a:srgbClr val="00B050"/>
                </a:solidFill>
                <a:latin typeface="Verdana" panose="020B0604030504040204" pitchFamily="34" charset="0"/>
              </a:rPr>
              <a:t>NATO  </a:t>
            </a:r>
            <a:r>
              <a:rPr lang="de-DE" sz="8000" dirty="0" smtClean="0">
                <a:latin typeface="Verdana" panose="020B0604030504040204" pitchFamily="34" charset="0"/>
                <a:sym typeface="Wingdings"/>
              </a:rPr>
              <a:t> </a:t>
            </a:r>
            <a:r>
              <a:rPr lang="de-DE" sz="8000" dirty="0">
                <a:latin typeface="Verdana" panose="020B0604030504040204" pitchFamily="34" charset="0"/>
                <a:sym typeface="Wingdings"/>
              </a:rPr>
              <a:t> </a:t>
            </a:r>
            <a:r>
              <a:rPr lang="de-DE" sz="8000" dirty="0">
                <a:latin typeface="Verdana" panose="020B0604030504040204" pitchFamily="34" charset="0"/>
              </a:rPr>
              <a:t>bevorzugte Namensform</a:t>
            </a:r>
          </a:p>
          <a:p>
            <a:pPr lvl="1">
              <a:lnSpc>
                <a:spcPct val="120000"/>
              </a:lnSpc>
              <a:spcBef>
                <a:spcPts val="0"/>
              </a:spcBef>
            </a:pPr>
            <a:r>
              <a:rPr lang="de-DE" sz="8000" b="1" i="1" dirty="0">
                <a:solidFill>
                  <a:srgbClr val="00B050"/>
                </a:solidFill>
                <a:latin typeface="Verdana" panose="020B0604030504040204" pitchFamily="34" charset="0"/>
              </a:rPr>
              <a:t>	</a:t>
            </a:r>
            <a:r>
              <a:rPr lang="de-DE" sz="8000" i="1" dirty="0">
                <a:latin typeface="Verdana" panose="020B0604030504040204" pitchFamily="34" charset="0"/>
              </a:rPr>
              <a:t>nicht </a:t>
            </a:r>
            <a:r>
              <a:rPr lang="de-DE" sz="8000" dirty="0">
                <a:solidFill>
                  <a:srgbClr val="00B050"/>
                </a:solidFill>
                <a:latin typeface="Verdana" panose="020B0604030504040204" pitchFamily="34" charset="0"/>
              </a:rPr>
              <a:t>North </a:t>
            </a:r>
            <a:r>
              <a:rPr lang="de-DE" sz="8000" dirty="0" err="1">
                <a:solidFill>
                  <a:srgbClr val="00B050"/>
                </a:solidFill>
                <a:latin typeface="Verdana" panose="020B0604030504040204" pitchFamily="34" charset="0"/>
              </a:rPr>
              <a:t>Atlantic</a:t>
            </a:r>
            <a:r>
              <a:rPr lang="de-DE" sz="8000" dirty="0">
                <a:solidFill>
                  <a:srgbClr val="00B050"/>
                </a:solidFill>
                <a:latin typeface="Verdana" panose="020B0604030504040204" pitchFamily="34" charset="0"/>
              </a:rPr>
              <a:t> Treaty </a:t>
            </a:r>
            <a:r>
              <a:rPr lang="de-DE" sz="8000" dirty="0" err="1">
                <a:solidFill>
                  <a:srgbClr val="00B050"/>
                </a:solidFill>
                <a:latin typeface="Verdana" panose="020B0604030504040204" pitchFamily="34" charset="0"/>
              </a:rPr>
              <a:t>Organization</a:t>
            </a:r>
            <a:r>
              <a:rPr lang="de-DE" sz="8000" dirty="0">
                <a:solidFill>
                  <a:srgbClr val="00B050"/>
                </a:solidFill>
                <a:latin typeface="Verdana" panose="020B0604030504040204" pitchFamily="34" charset="0"/>
              </a:rPr>
              <a:t> </a:t>
            </a:r>
          </a:p>
          <a:p>
            <a:pPr marL="0" indent="0" algn="ctr">
              <a:lnSpc>
                <a:spcPct val="120000"/>
              </a:lnSpc>
              <a:buNone/>
            </a:pPr>
            <a:endParaRPr lang="de-DE" sz="8000" dirty="0" smtClean="0">
              <a:latin typeface="Verdana" panose="020B0604030504040204" pitchFamily="34" charset="0"/>
            </a:endParaRPr>
          </a:p>
          <a:p>
            <a:pPr marL="0" indent="0" algn="ctr">
              <a:lnSpc>
                <a:spcPct val="120000"/>
              </a:lnSpc>
              <a:buNone/>
            </a:pPr>
            <a:r>
              <a:rPr lang="de-DE" sz="8000" b="1" dirty="0" smtClean="0">
                <a:latin typeface="Verdana" panose="020B0604030504040204" pitchFamily="34" charset="0"/>
              </a:rPr>
              <a:t>Keine </a:t>
            </a:r>
            <a:r>
              <a:rPr lang="de-DE" sz="8000" b="1" dirty="0">
                <a:latin typeface="Verdana" panose="020B0604030504040204" pitchFamily="34" charset="0"/>
              </a:rPr>
              <a:t>deutsche </a:t>
            </a:r>
            <a:r>
              <a:rPr lang="de-DE" sz="8000" dirty="0" smtClean="0">
                <a:latin typeface="Verdana" panose="020B0604030504040204" pitchFamily="34" charset="0"/>
              </a:rPr>
              <a:t>oder im </a:t>
            </a:r>
            <a:r>
              <a:rPr lang="de-DE" sz="8000" b="1" dirty="0" smtClean="0">
                <a:latin typeface="Verdana" panose="020B0604030504040204" pitchFamily="34" charset="0"/>
              </a:rPr>
              <a:t>Deutschen gebräuchliche Namensform </a:t>
            </a:r>
            <a:r>
              <a:rPr lang="de-DE" sz="8000" dirty="0" smtClean="0">
                <a:latin typeface="Verdana" panose="020B0604030504040204" pitchFamily="34" charset="0"/>
              </a:rPr>
              <a:t>ermittelbar (s</a:t>
            </a:r>
            <a:r>
              <a:rPr lang="de-DE" sz="8000" dirty="0">
                <a:latin typeface="Verdana" panose="020B0604030504040204" pitchFamily="34" charset="0"/>
              </a:rPr>
              <a:t>. </a:t>
            </a:r>
            <a:r>
              <a:rPr lang="de-DE" sz="8000" dirty="0" smtClean="0">
                <a:latin typeface="Verdana" panose="020B0604030504040204" pitchFamily="34" charset="0"/>
              </a:rPr>
              <a:t>ERL (zu RDA 11.2.2.5.3)) </a:t>
            </a:r>
          </a:p>
          <a:p>
            <a:pPr algn="ctr">
              <a:lnSpc>
                <a:spcPct val="120000"/>
              </a:lnSpc>
              <a:buFont typeface="Wingdings"/>
              <a:buChar char="è"/>
            </a:pPr>
            <a:r>
              <a:rPr lang="de-DE" sz="8000" b="1" dirty="0" smtClean="0">
                <a:latin typeface="Verdana" panose="020B0604030504040204" pitchFamily="34" charset="0"/>
              </a:rPr>
              <a:t>offizielle </a:t>
            </a:r>
            <a:r>
              <a:rPr lang="de-DE" sz="8000" b="1" dirty="0">
                <a:latin typeface="Verdana" panose="020B0604030504040204" pitchFamily="34" charset="0"/>
              </a:rPr>
              <a:t>Sprache der </a:t>
            </a:r>
            <a:r>
              <a:rPr lang="de-DE" sz="8000" b="1" dirty="0" smtClean="0">
                <a:latin typeface="Verdana" panose="020B0604030504040204" pitchFamily="34" charset="0"/>
              </a:rPr>
              <a:t>Körperschaft  </a:t>
            </a:r>
            <a:r>
              <a:rPr lang="de-DE" sz="8000" dirty="0" smtClean="0">
                <a:latin typeface="Verdana" panose="020B0604030504040204" pitchFamily="34" charset="0"/>
              </a:rPr>
              <a:t>(</a:t>
            </a:r>
            <a:r>
              <a:rPr lang="de-DE" sz="8000" dirty="0">
                <a:latin typeface="Verdana" panose="020B0604030504040204" pitchFamily="34" charset="0"/>
              </a:rPr>
              <a:t>s. RDA 11.2.2.5.2).</a:t>
            </a:r>
          </a:p>
          <a:p>
            <a:pPr marL="0" indent="0">
              <a:lnSpc>
                <a:spcPct val="120000"/>
              </a:lnSpc>
              <a:buNone/>
            </a:pPr>
            <a:r>
              <a:rPr lang="de-DE" sz="8000" dirty="0" smtClean="0">
                <a:latin typeface="Verdana" panose="020B0604030504040204" pitchFamily="34" charset="0"/>
              </a:rPr>
              <a:t> </a:t>
            </a:r>
            <a:endParaRPr lang="de-DE" sz="8000" dirty="0">
              <a:latin typeface="Verdana" panose="020B0604030504040204" pitchFamily="34" charset="0"/>
            </a:endParaRPr>
          </a:p>
        </p:txBody>
      </p:sp>
      <p:sp>
        <p:nvSpPr>
          <p:cNvPr id="5" name="Titel 1"/>
          <p:cNvSpPr txBox="1">
            <a:spLocks/>
          </p:cNvSpPr>
          <p:nvPr/>
        </p:nvSpPr>
        <p:spPr>
          <a:xfrm>
            <a:off x="-180528" y="620688"/>
            <a:ext cx="8229600" cy="18722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b="1" u="sng" dirty="0" smtClean="0"/>
              <a:t> </a:t>
            </a:r>
          </a:p>
          <a:p>
            <a:r>
              <a:rPr lang="de-DE" sz="2400" b="1" u="sng" dirty="0" smtClean="0">
                <a:latin typeface="Verdana" panose="020B0604030504040204" pitchFamily="34" charset="0"/>
              </a:rPr>
              <a:t>Bevorzugter Name der Körperschaft [8]</a:t>
            </a:r>
            <a:r>
              <a:rPr lang="de-DE" sz="2400" dirty="0" smtClean="0">
                <a:latin typeface="Verdana" panose="020B0604030504040204" pitchFamily="34" charset="0"/>
              </a:rPr>
              <a:t/>
            </a:r>
            <a:br>
              <a:rPr lang="de-DE" sz="2400" dirty="0" smtClean="0">
                <a:latin typeface="Verdana" panose="020B0604030504040204" pitchFamily="34" charset="0"/>
              </a:rPr>
            </a:br>
            <a:r>
              <a:rPr lang="de-DE" sz="2800" dirty="0" smtClean="0">
                <a:latin typeface="Verdana" panose="020B0604030504040204" pitchFamily="34" charset="0"/>
              </a:rPr>
              <a:t> </a:t>
            </a:r>
            <a:br>
              <a:rPr lang="de-DE" sz="2800" dirty="0" smtClean="0">
                <a:latin typeface="Verdana" panose="020B0604030504040204" pitchFamily="34" charset="0"/>
              </a:rPr>
            </a:br>
            <a:r>
              <a:rPr lang="de-DE" sz="2000" u="sng" dirty="0">
                <a:latin typeface="Verdana" panose="020B0604030504040204" pitchFamily="34" charset="0"/>
              </a:rPr>
              <a:t>Internationale Körperschaften</a:t>
            </a:r>
            <a:r>
              <a:rPr lang="de-DE" sz="2000" dirty="0">
                <a:latin typeface="Verdana" panose="020B0604030504040204" pitchFamily="34" charset="0"/>
              </a:rPr>
              <a:t> (RDA 11.2.2.5.3</a:t>
            </a:r>
            <a:r>
              <a:rPr lang="de-DE" sz="2000" dirty="0" smtClean="0">
                <a:latin typeface="Verdana" panose="020B0604030504040204" pitchFamily="34" charset="0"/>
              </a:rPr>
              <a:t>)</a:t>
            </a:r>
            <a:br>
              <a:rPr lang="de-DE" sz="2000" dirty="0" smtClean="0">
                <a:latin typeface="Verdana" panose="020B0604030504040204" pitchFamily="34" charset="0"/>
              </a:rPr>
            </a:br>
            <a:r>
              <a:rPr lang="de-DE" sz="2000" dirty="0" smtClean="0">
                <a:latin typeface="Verdana" panose="020B0604030504040204" pitchFamily="34" charset="0"/>
              </a:rPr>
              <a:t/>
            </a:r>
            <a:br>
              <a:rPr lang="de-DE" sz="2000" dirty="0" smtClean="0">
                <a:latin typeface="Verdana" panose="020B0604030504040204" pitchFamily="34" charset="0"/>
              </a:rPr>
            </a:br>
            <a:endParaRPr lang="de-DE" sz="2000" dirty="0">
              <a:latin typeface="Verdana" panose="020B0604030504040204" pitchFamily="34" charset="0"/>
            </a:endParaRPr>
          </a:p>
        </p:txBody>
      </p:sp>
    </p:spTree>
    <p:extLst>
      <p:ext uri="{BB962C8B-B14F-4D97-AF65-F5344CB8AC3E}">
        <p14:creationId xmlns:p14="http://schemas.microsoft.com/office/powerpoint/2010/main" val="3482378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616024" y="2391023"/>
            <a:ext cx="7772400" cy="1470025"/>
          </a:xfrm>
        </p:spPr>
        <p:txBody>
          <a:bodyPr/>
          <a:lstStyle/>
          <a:p>
            <a:r>
              <a:rPr lang="de-DE" dirty="0" smtClean="0">
                <a:latin typeface="Verdana" panose="020B0604030504040204" pitchFamily="34" charset="0"/>
              </a:rPr>
              <a:t>Körperschaften</a:t>
            </a:r>
            <a:br>
              <a:rPr lang="de-DE" dirty="0" smtClean="0">
                <a:latin typeface="Verdana" panose="020B0604030504040204" pitchFamily="34" charset="0"/>
              </a:rPr>
            </a:br>
            <a:r>
              <a:rPr lang="de-DE" dirty="0" smtClean="0">
                <a:latin typeface="Verdana" panose="020B0604030504040204" pitchFamily="34" charset="0"/>
              </a:rPr>
              <a:t>allgemein</a:t>
            </a:r>
            <a:endParaRPr lang="de-DE" dirty="0">
              <a:latin typeface="Verdana" panose="020B0604030504040204" pitchFamily="34" charset="0"/>
            </a:endParaRPr>
          </a:p>
        </p:txBody>
      </p:sp>
      <p:sp>
        <p:nvSpPr>
          <p:cNvPr id="3" name="Rechteck 2"/>
          <p:cNvSpPr/>
          <p:nvPr/>
        </p:nvSpPr>
        <p:spPr>
          <a:xfrm>
            <a:off x="409343" y="548679"/>
            <a:ext cx="2362457"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Modul GND</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95387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251520" y="1413271"/>
            <a:ext cx="8662987" cy="5472113"/>
          </a:xfrm>
        </p:spPr>
        <p:txBody>
          <a:bodyPr>
            <a:noAutofit/>
          </a:bodyPr>
          <a:lstStyle/>
          <a:p>
            <a:pPr marL="0" indent="0" algn="ctr">
              <a:buNone/>
            </a:pPr>
            <a:endParaRPr lang="de-DE" sz="1600" u="sng" dirty="0" smtClean="0">
              <a:latin typeface="Verdana" panose="020B0604030504040204" pitchFamily="34" charset="0"/>
            </a:endParaRPr>
          </a:p>
          <a:p>
            <a:pPr marL="0" indent="0" algn="ctr">
              <a:buNone/>
            </a:pPr>
            <a:endParaRPr lang="de-DE" sz="1600" u="sng" dirty="0" smtClean="0">
              <a:latin typeface="Verdana" panose="020B0604030504040204" pitchFamily="34" charset="0"/>
            </a:endParaRPr>
          </a:p>
          <a:p>
            <a:pPr marL="0" indent="0" algn="ctr">
              <a:buNone/>
            </a:pPr>
            <a:endParaRPr lang="de-DE" sz="1600" u="sng" dirty="0" smtClean="0">
              <a:latin typeface="Verdana" panose="020B0604030504040204" pitchFamily="34" charset="0"/>
            </a:endParaRPr>
          </a:p>
          <a:p>
            <a:pPr marL="0" indent="0" algn="ctr">
              <a:buNone/>
            </a:pPr>
            <a:r>
              <a:rPr lang="de-DE" sz="1600" u="sng" dirty="0" smtClean="0">
                <a:latin typeface="Verdana" panose="020B0604030504040204" pitchFamily="34" charset="0"/>
              </a:rPr>
              <a:t>Allgemeine </a:t>
            </a:r>
            <a:r>
              <a:rPr lang="de-DE" sz="1600" b="1" u="sng" dirty="0">
                <a:latin typeface="Verdana" panose="020B0604030504040204" pitchFamily="34" charset="0"/>
              </a:rPr>
              <a:t>Universitäten</a:t>
            </a:r>
            <a:r>
              <a:rPr lang="de-DE" sz="1600" u="sng" dirty="0">
                <a:latin typeface="Verdana" panose="020B0604030504040204" pitchFamily="34" charset="0"/>
              </a:rPr>
              <a:t>, technische Hochschulen und Gesamthochschulen des deutschen Sprachgebietes</a:t>
            </a:r>
            <a:endParaRPr lang="de-DE" sz="1600" dirty="0">
              <a:latin typeface="Verdana" panose="020B0604030504040204" pitchFamily="34" charset="0"/>
            </a:endParaRPr>
          </a:p>
          <a:p>
            <a:pPr marL="0" indent="0">
              <a:buNone/>
            </a:pPr>
            <a:endParaRPr lang="de-DE" sz="2000" dirty="0" smtClean="0">
              <a:latin typeface="Verdana" panose="020B0604030504040204" pitchFamily="34" charset="0"/>
            </a:endParaRPr>
          </a:p>
          <a:p>
            <a:pPr marL="0" indent="0" algn="ctr">
              <a:buNone/>
            </a:pPr>
            <a:r>
              <a:rPr lang="de-DE" sz="2000" b="1" dirty="0" smtClean="0">
                <a:latin typeface="Verdana" panose="020B0604030504040204" pitchFamily="34" charset="0"/>
              </a:rPr>
              <a:t>Normierte </a:t>
            </a:r>
            <a:r>
              <a:rPr lang="de-DE" sz="2000" b="1" dirty="0">
                <a:latin typeface="Verdana" panose="020B0604030504040204" pitchFamily="34" charset="0"/>
              </a:rPr>
              <a:t>Namensform </a:t>
            </a:r>
            <a:r>
              <a:rPr lang="de-DE" sz="2000" dirty="0" smtClean="0">
                <a:latin typeface="Verdana" panose="020B0604030504040204" pitchFamily="34" charset="0"/>
              </a:rPr>
              <a:t>ist </a:t>
            </a:r>
            <a:r>
              <a:rPr lang="de-DE" sz="2000" dirty="0">
                <a:latin typeface="Verdana" panose="020B0604030504040204" pitchFamily="34" charset="0"/>
              </a:rPr>
              <a:t>gebräuchlicher Name </a:t>
            </a:r>
            <a:endParaRPr lang="de-DE" sz="2000" dirty="0" smtClean="0">
              <a:latin typeface="Verdana" panose="020B0604030504040204" pitchFamily="34" charset="0"/>
            </a:endParaRPr>
          </a:p>
          <a:p>
            <a:pPr algn="ctr">
              <a:buFont typeface="Wingdings"/>
              <a:buChar char="è"/>
            </a:pPr>
            <a:r>
              <a:rPr lang="de-DE" sz="2000" dirty="0" smtClean="0">
                <a:latin typeface="Verdana" panose="020B0604030504040204" pitchFamily="34" charset="0"/>
              </a:rPr>
              <a:t>bevorzugter </a:t>
            </a:r>
            <a:r>
              <a:rPr lang="de-DE" sz="2000" dirty="0">
                <a:latin typeface="Verdana" panose="020B0604030504040204" pitchFamily="34" charset="0"/>
              </a:rPr>
              <a:t>Name </a:t>
            </a:r>
            <a:r>
              <a:rPr lang="de-DE" sz="2000" dirty="0" smtClean="0">
                <a:latin typeface="Verdana" panose="020B0604030504040204" pitchFamily="34" charset="0"/>
              </a:rPr>
              <a:t>AWR (zu RDA 11.2.2.3)  </a:t>
            </a:r>
            <a:br>
              <a:rPr lang="de-DE" sz="2000" dirty="0" smtClean="0">
                <a:latin typeface="Verdana" panose="020B0604030504040204" pitchFamily="34" charset="0"/>
              </a:rPr>
            </a:br>
            <a:r>
              <a:rPr lang="de-DE" sz="2000" u="sng" dirty="0" smtClean="0">
                <a:latin typeface="Verdana" panose="020B0604030504040204" pitchFamily="34" charset="0"/>
              </a:rPr>
              <a:t/>
            </a:r>
            <a:br>
              <a:rPr lang="de-DE" sz="2000" u="sng" dirty="0" smtClean="0">
                <a:latin typeface="Verdana" panose="020B0604030504040204" pitchFamily="34" charset="0"/>
              </a:rPr>
            </a:br>
            <a:r>
              <a:rPr lang="de-DE" sz="2000" u="sng" dirty="0" smtClean="0">
                <a:latin typeface="Verdana" panose="020B0604030504040204" pitchFamily="34" charset="0"/>
              </a:rPr>
              <a:t>Bevorzugter </a:t>
            </a:r>
            <a:r>
              <a:rPr lang="de-DE" sz="2000" u="sng" dirty="0">
                <a:latin typeface="Verdana" panose="020B0604030504040204" pitchFamily="34" charset="0"/>
              </a:rPr>
              <a:t>Name </a:t>
            </a:r>
            <a:r>
              <a:rPr lang="de-DE" sz="2000" dirty="0" smtClean="0">
                <a:latin typeface="Verdana" panose="020B0604030504040204" pitchFamily="34" charset="0"/>
              </a:rPr>
              <a:t>= </a:t>
            </a:r>
            <a:r>
              <a:rPr lang="de-DE" sz="2000" b="1" dirty="0" smtClean="0">
                <a:latin typeface="Verdana" panose="020B0604030504040204" pitchFamily="34" charset="0"/>
              </a:rPr>
              <a:t>Gattungsbegriff</a:t>
            </a:r>
            <a:r>
              <a:rPr lang="de-DE" sz="2000" dirty="0" smtClean="0">
                <a:latin typeface="Verdana" panose="020B0604030504040204" pitchFamily="34" charset="0"/>
              </a:rPr>
              <a:t> („</a:t>
            </a:r>
            <a:r>
              <a:rPr lang="de-DE" sz="2000" dirty="0">
                <a:latin typeface="Verdana" panose="020B0604030504040204" pitchFamily="34" charset="0"/>
              </a:rPr>
              <a:t>Universität“, „Technische Hochschule“, „Technische Universität“ oder „Gesamthochschule</a:t>
            </a:r>
            <a:r>
              <a:rPr lang="de-DE" sz="2000" dirty="0" smtClean="0">
                <a:latin typeface="Verdana" panose="020B0604030504040204" pitchFamily="34" charset="0"/>
              </a:rPr>
              <a:t>“) und </a:t>
            </a:r>
            <a:r>
              <a:rPr lang="de-DE" sz="2000" b="1" dirty="0" smtClean="0">
                <a:latin typeface="Verdana" panose="020B0604030504040204" pitchFamily="34" charset="0"/>
              </a:rPr>
              <a:t>Sitz</a:t>
            </a:r>
            <a:r>
              <a:rPr lang="de-DE" sz="2000" dirty="0" smtClean="0">
                <a:latin typeface="Verdana" panose="020B0604030504040204" pitchFamily="34" charset="0"/>
              </a:rPr>
              <a:t>.</a:t>
            </a:r>
            <a:endParaRPr lang="de-DE" sz="2000" dirty="0">
              <a:latin typeface="Verdana" panose="020B0604030504040204" pitchFamily="34" charset="0"/>
            </a:endParaRPr>
          </a:p>
          <a:p>
            <a:pPr marL="0" indent="0">
              <a:buNone/>
            </a:pPr>
            <a:r>
              <a:rPr lang="de-DE" sz="2000" i="1" dirty="0" smtClean="0">
                <a:latin typeface="Verdana" panose="020B0604030504040204" pitchFamily="34" charset="0"/>
              </a:rPr>
              <a:t>Beispiele</a:t>
            </a:r>
            <a:r>
              <a:rPr lang="de-DE" sz="2000" dirty="0" smtClean="0">
                <a:latin typeface="Verdana" panose="020B0604030504040204" pitchFamily="34" charset="0"/>
              </a:rPr>
              <a:t>:</a:t>
            </a:r>
          </a:p>
          <a:p>
            <a:pPr marL="0" indent="0">
              <a:buNone/>
            </a:pPr>
            <a:r>
              <a:rPr lang="de-DE" sz="2000" dirty="0" smtClean="0">
                <a:latin typeface="Verdana" panose="020B0604030504040204" pitchFamily="34" charset="0"/>
              </a:rPr>
              <a:t>a)</a:t>
            </a:r>
            <a:r>
              <a:rPr lang="de-DE" sz="2000" dirty="0" smtClean="0">
                <a:solidFill>
                  <a:srgbClr val="00B050"/>
                </a:solidFill>
                <a:latin typeface="Verdana" panose="020B0604030504040204" pitchFamily="34" charset="0"/>
              </a:rPr>
              <a:t>	Universität </a:t>
            </a:r>
            <a:r>
              <a:rPr lang="de-DE" sz="2000" dirty="0">
                <a:solidFill>
                  <a:srgbClr val="00B050"/>
                </a:solidFill>
                <a:latin typeface="Verdana" panose="020B0604030504040204" pitchFamily="34" charset="0"/>
              </a:rPr>
              <a:t>Bonn</a:t>
            </a:r>
          </a:p>
          <a:p>
            <a:pPr marL="0" indent="0">
              <a:buNone/>
            </a:pPr>
            <a:r>
              <a:rPr lang="de-DE" sz="2000" dirty="0" smtClean="0">
                <a:latin typeface="Verdana" panose="020B0604030504040204" pitchFamily="34" charset="0"/>
              </a:rPr>
              <a:t>b)</a:t>
            </a:r>
            <a:r>
              <a:rPr lang="de-DE" sz="2000" dirty="0" smtClean="0">
                <a:solidFill>
                  <a:srgbClr val="00B050"/>
                </a:solidFill>
                <a:latin typeface="Verdana" panose="020B0604030504040204" pitchFamily="34" charset="0"/>
              </a:rPr>
              <a:t>	Technische </a:t>
            </a:r>
            <a:r>
              <a:rPr lang="de-DE" sz="2000" dirty="0">
                <a:solidFill>
                  <a:srgbClr val="00B050"/>
                </a:solidFill>
                <a:latin typeface="Verdana" panose="020B0604030504040204" pitchFamily="34" charset="0"/>
              </a:rPr>
              <a:t>Hochschule </a:t>
            </a:r>
            <a:r>
              <a:rPr lang="de-DE" sz="2000" dirty="0" smtClean="0">
                <a:solidFill>
                  <a:srgbClr val="00B050"/>
                </a:solidFill>
                <a:latin typeface="Verdana" panose="020B0604030504040204" pitchFamily="34" charset="0"/>
              </a:rPr>
              <a:t>Zürich</a:t>
            </a:r>
            <a:endParaRPr lang="de-DE" sz="2000" dirty="0">
              <a:solidFill>
                <a:srgbClr val="00B050"/>
              </a:solidFill>
              <a:latin typeface="Verdana" panose="020B0604030504040204" pitchFamily="34" charset="0"/>
            </a:endParaRPr>
          </a:p>
        </p:txBody>
      </p:sp>
      <p:sp>
        <p:nvSpPr>
          <p:cNvPr id="6" name="Titel 1"/>
          <p:cNvSpPr txBox="1">
            <a:spLocks/>
          </p:cNvSpPr>
          <p:nvPr/>
        </p:nvSpPr>
        <p:spPr>
          <a:xfrm>
            <a:off x="-180528" y="908720"/>
            <a:ext cx="8229600" cy="129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b="1" u="sng" dirty="0" smtClean="0"/>
              <a:t> </a:t>
            </a:r>
          </a:p>
          <a:p>
            <a:r>
              <a:rPr lang="de-DE" sz="2400" b="1" u="sng" dirty="0" smtClean="0">
                <a:latin typeface="Verdana" panose="020B0604030504040204" pitchFamily="34" charset="0"/>
              </a:rPr>
              <a:t>Bevorzugter Name der Körperschaft [9]</a:t>
            </a:r>
            <a:r>
              <a:rPr lang="de-DE" sz="2400" dirty="0" smtClean="0">
                <a:latin typeface="Verdana" panose="020B0604030504040204" pitchFamily="34" charset="0"/>
              </a:rPr>
              <a:t> </a:t>
            </a:r>
            <a:br>
              <a:rPr lang="de-DE" sz="2400" dirty="0" smtClean="0">
                <a:latin typeface="Verdana" panose="020B0604030504040204" pitchFamily="34" charset="0"/>
              </a:rPr>
            </a:br>
            <a:endParaRPr lang="de-DE" sz="2400" dirty="0" smtClean="0">
              <a:latin typeface="Verdana" panose="020B0604030504040204" pitchFamily="34" charset="0"/>
            </a:endParaRPr>
          </a:p>
          <a:p>
            <a:r>
              <a:rPr lang="de-DE" sz="2000" u="sng" dirty="0" smtClean="0">
                <a:latin typeface="Verdana" panose="020B0604030504040204" pitchFamily="34" charset="0"/>
              </a:rPr>
              <a:t>Gebräuchlicher Name</a:t>
            </a:r>
            <a:r>
              <a:rPr lang="de-DE" sz="2000" dirty="0" smtClean="0">
                <a:latin typeface="Verdana" panose="020B0604030504040204" pitchFamily="34" charset="0"/>
              </a:rPr>
              <a:t> (RDA 11.2.2.5.4)</a:t>
            </a:r>
            <a:br>
              <a:rPr lang="de-DE" sz="2000" dirty="0" smtClean="0">
                <a:latin typeface="Verdana" panose="020B0604030504040204" pitchFamily="34" charset="0"/>
              </a:rPr>
            </a:br>
            <a:r>
              <a:rPr lang="de-DE" sz="2400" dirty="0" smtClean="0">
                <a:latin typeface="Verdana" panose="020B0604030504040204" pitchFamily="34" charset="0"/>
              </a:rPr>
              <a:t/>
            </a:r>
            <a:br>
              <a:rPr lang="de-DE" sz="2400" dirty="0" smtClean="0">
                <a:latin typeface="Verdana" panose="020B0604030504040204" pitchFamily="34" charset="0"/>
              </a:rPr>
            </a:br>
            <a:endParaRPr lang="de-DE" sz="2400" dirty="0">
              <a:latin typeface="Verdana" panose="020B0604030504040204" pitchFamily="34" charset="0"/>
            </a:endParaRPr>
          </a:p>
        </p:txBody>
      </p:sp>
    </p:spTree>
    <p:extLst>
      <p:ext uri="{BB962C8B-B14F-4D97-AF65-F5344CB8AC3E}">
        <p14:creationId xmlns:p14="http://schemas.microsoft.com/office/powerpoint/2010/main" val="3338012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251520" y="2349500"/>
            <a:ext cx="8712968" cy="4032250"/>
          </a:xfrm>
        </p:spPr>
        <p:txBody>
          <a:bodyPr>
            <a:normAutofit fontScale="77500" lnSpcReduction="20000"/>
          </a:bodyPr>
          <a:lstStyle/>
          <a:p>
            <a:pPr marL="0" indent="0" algn="ctr">
              <a:buNone/>
            </a:pPr>
            <a:r>
              <a:rPr lang="de-DE" sz="2100" u="sng" dirty="0">
                <a:latin typeface="Verdana" panose="020B0604030504040204" pitchFamily="34" charset="0"/>
              </a:rPr>
              <a:t>Allgemeine </a:t>
            </a:r>
            <a:r>
              <a:rPr lang="de-DE" sz="2100" b="1" u="sng" dirty="0">
                <a:latin typeface="Verdana" panose="020B0604030504040204" pitchFamily="34" charset="0"/>
              </a:rPr>
              <a:t>Universitäten</a:t>
            </a:r>
            <a:r>
              <a:rPr lang="de-DE" sz="2100" u="sng" dirty="0">
                <a:latin typeface="Verdana" panose="020B0604030504040204" pitchFamily="34" charset="0"/>
              </a:rPr>
              <a:t>, technische Hochschulen und Gesamthochschulen des deutschen Sprachgebietes</a:t>
            </a:r>
            <a:endParaRPr lang="de-DE" sz="2100" dirty="0">
              <a:latin typeface="Verdana" panose="020B0604030504040204" pitchFamily="34" charset="0"/>
            </a:endParaRPr>
          </a:p>
          <a:p>
            <a:pPr marL="0" indent="0">
              <a:buNone/>
            </a:pPr>
            <a:endParaRPr lang="de-DE" u="sng" dirty="0" smtClean="0">
              <a:solidFill>
                <a:srgbClr val="0070C0"/>
              </a:solidFill>
            </a:endParaRPr>
          </a:p>
          <a:p>
            <a:pPr marL="0" indent="0" algn="ctr">
              <a:buNone/>
            </a:pPr>
            <a:r>
              <a:rPr lang="de-DE" sz="2900" dirty="0" smtClean="0">
                <a:latin typeface="Verdana" panose="020B0604030504040204" pitchFamily="34" charset="0"/>
              </a:rPr>
              <a:t>Bei </a:t>
            </a:r>
            <a:r>
              <a:rPr lang="de-DE" sz="2900" dirty="0">
                <a:latin typeface="Verdana" panose="020B0604030504040204" pitchFamily="34" charset="0"/>
              </a:rPr>
              <a:t>allen </a:t>
            </a:r>
            <a:r>
              <a:rPr lang="de-DE" sz="2900" u="sng" dirty="0">
                <a:latin typeface="Verdana" panose="020B0604030504040204" pitchFamily="34" charset="0"/>
              </a:rPr>
              <a:t>anderen Hochschulen </a:t>
            </a:r>
            <a:r>
              <a:rPr lang="de-DE" sz="2900" dirty="0">
                <a:latin typeface="Verdana" panose="020B0604030504040204" pitchFamily="34" charset="0"/>
              </a:rPr>
              <a:t>und </a:t>
            </a:r>
            <a:r>
              <a:rPr lang="de-DE" sz="2900" u="sng" dirty="0">
                <a:latin typeface="Verdana" panose="020B0604030504040204" pitchFamily="34" charset="0"/>
              </a:rPr>
              <a:t>Hochschulen außerhalb des deutschen Sprachgebietes </a:t>
            </a:r>
            <a:r>
              <a:rPr lang="de-DE" sz="2900" dirty="0">
                <a:latin typeface="Verdana" panose="020B0604030504040204" pitchFamily="34" charset="0"/>
              </a:rPr>
              <a:t>wird der bevorzugte Name nach den </a:t>
            </a:r>
            <a:r>
              <a:rPr lang="de-DE" sz="2900" b="1" dirty="0">
                <a:latin typeface="Verdana" panose="020B0604030504040204" pitchFamily="34" charset="0"/>
              </a:rPr>
              <a:t>Grundregeln</a:t>
            </a:r>
            <a:r>
              <a:rPr lang="de-DE" sz="2900" dirty="0">
                <a:latin typeface="Verdana" panose="020B0604030504040204" pitchFamily="34" charset="0"/>
              </a:rPr>
              <a:t> bestimmt. ERL (zu </a:t>
            </a:r>
            <a:r>
              <a:rPr lang="de-DE" sz="2900" dirty="0" smtClean="0">
                <a:latin typeface="Verdana" panose="020B0604030504040204" pitchFamily="34" charset="0"/>
              </a:rPr>
              <a:t>RDA 11.2.2.3)</a:t>
            </a:r>
          </a:p>
          <a:p>
            <a:pPr marL="0" indent="0">
              <a:buNone/>
            </a:pPr>
            <a:endParaRPr lang="de-DE" sz="2900" i="1" dirty="0" smtClean="0">
              <a:solidFill>
                <a:srgbClr val="00B050"/>
              </a:solidFill>
              <a:latin typeface="Verdana" panose="020B0604030504040204" pitchFamily="34" charset="0"/>
            </a:endParaRPr>
          </a:p>
          <a:p>
            <a:pPr marL="0" indent="0">
              <a:buNone/>
            </a:pPr>
            <a:r>
              <a:rPr lang="de-DE" sz="2900" i="1" dirty="0" smtClean="0">
                <a:latin typeface="Verdana" panose="020B0604030504040204" pitchFamily="34" charset="0"/>
              </a:rPr>
              <a:t>Beispiele: </a:t>
            </a:r>
          </a:p>
          <a:p>
            <a:pPr marL="0" indent="0">
              <a:buNone/>
            </a:pPr>
            <a:endParaRPr lang="de-DE" sz="2900" i="1" dirty="0">
              <a:latin typeface="Verdana" panose="020B0604030504040204" pitchFamily="34" charset="0"/>
            </a:endParaRPr>
          </a:p>
          <a:p>
            <a:pPr marL="0" indent="0">
              <a:buNone/>
            </a:pPr>
            <a:r>
              <a:rPr lang="de-DE" sz="2900" dirty="0" smtClean="0">
                <a:latin typeface="Verdana" panose="020B0604030504040204" pitchFamily="34" charset="0"/>
              </a:rPr>
              <a:t>a)</a:t>
            </a:r>
            <a:r>
              <a:rPr lang="de-DE" sz="2900" dirty="0" smtClean="0">
                <a:solidFill>
                  <a:srgbClr val="00B050"/>
                </a:solidFill>
                <a:latin typeface="Verdana" panose="020B0604030504040204" pitchFamily="34" charset="0"/>
              </a:rPr>
              <a:t>	</a:t>
            </a:r>
            <a:r>
              <a:rPr lang="de-DE" sz="2800" dirty="0">
                <a:solidFill>
                  <a:srgbClr val="00B050"/>
                </a:solidFill>
                <a:latin typeface="Verdana" panose="020B0604030504040204" pitchFamily="34" charset="0"/>
                <a:ea typeface="Verdana" panose="020B0604030504040204" pitchFamily="34" charset="0"/>
                <a:cs typeface="Verdana" panose="020B0604030504040204" pitchFamily="34" charset="0"/>
              </a:rPr>
              <a:t>Technische Hochschule Nürnberg </a:t>
            </a:r>
            <a:r>
              <a:rPr lang="de-DE" sz="2800" dirty="0" smtClean="0">
                <a:solidFill>
                  <a:srgbClr val="00B050"/>
                </a:solidFill>
                <a:latin typeface="Verdana" panose="020B0604030504040204" pitchFamily="34" charset="0"/>
                <a:ea typeface="Verdana" panose="020B0604030504040204" pitchFamily="34" charset="0"/>
                <a:cs typeface="Verdana" panose="020B0604030504040204" pitchFamily="34" charset="0"/>
              </a:rPr>
              <a:t>Georg-Simon-Ohm </a:t>
            </a:r>
            <a:endParaRPr lang="de-DE" sz="2800" i="1" dirty="0">
              <a:solidFill>
                <a:srgbClr val="00B05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900" dirty="0" smtClean="0">
                <a:latin typeface="Verdana" panose="020B0604030504040204" pitchFamily="34" charset="0"/>
              </a:rPr>
              <a:t>b)</a:t>
            </a:r>
            <a:r>
              <a:rPr lang="en-US" sz="2900" dirty="0" smtClean="0">
                <a:solidFill>
                  <a:srgbClr val="00B050"/>
                </a:solidFill>
                <a:latin typeface="Verdana" panose="020B0604030504040204" pitchFamily="34" charset="0"/>
              </a:rPr>
              <a:t>	Loyola </a:t>
            </a:r>
            <a:r>
              <a:rPr lang="en-US" sz="2900" dirty="0">
                <a:solidFill>
                  <a:srgbClr val="00B050"/>
                </a:solidFill>
                <a:latin typeface="Verdana" panose="020B0604030504040204" pitchFamily="34" charset="0"/>
              </a:rPr>
              <a:t>University Chicago</a:t>
            </a:r>
            <a:endParaRPr lang="de-DE" sz="2900" dirty="0">
              <a:solidFill>
                <a:srgbClr val="00B050"/>
              </a:solidFill>
              <a:latin typeface="Verdana" panose="020B0604030504040204" pitchFamily="34" charset="0"/>
            </a:endParaRPr>
          </a:p>
          <a:p>
            <a:pPr marL="0" indent="0">
              <a:buNone/>
            </a:pPr>
            <a:endParaRPr lang="de-DE" i="1" dirty="0" smtClean="0">
              <a:solidFill>
                <a:srgbClr val="00B050"/>
              </a:solidFill>
            </a:endParaRPr>
          </a:p>
        </p:txBody>
      </p:sp>
      <p:sp>
        <p:nvSpPr>
          <p:cNvPr id="6" name="Titel 1"/>
          <p:cNvSpPr txBox="1">
            <a:spLocks/>
          </p:cNvSpPr>
          <p:nvPr/>
        </p:nvSpPr>
        <p:spPr>
          <a:xfrm>
            <a:off x="-180528" y="908720"/>
            <a:ext cx="8229600" cy="14401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b="1" u="sng" dirty="0" smtClean="0"/>
              <a:t> </a:t>
            </a:r>
          </a:p>
          <a:p>
            <a:r>
              <a:rPr lang="de-DE" sz="2400" b="1" u="sng" dirty="0" smtClean="0">
                <a:latin typeface="Verdana" panose="020B0604030504040204" pitchFamily="34" charset="0"/>
              </a:rPr>
              <a:t>Bevorzugter Name der Körperschaft [10]</a:t>
            </a:r>
            <a:r>
              <a:rPr lang="de-DE" sz="2400" dirty="0" smtClean="0">
                <a:latin typeface="Verdana" panose="020B0604030504040204" pitchFamily="34" charset="0"/>
              </a:rPr>
              <a:t/>
            </a:r>
            <a:br>
              <a:rPr lang="de-DE" sz="2400" dirty="0" smtClean="0">
                <a:latin typeface="Verdana" panose="020B0604030504040204" pitchFamily="34" charset="0"/>
              </a:rPr>
            </a:br>
            <a:r>
              <a:rPr lang="de-DE" sz="2800" dirty="0" smtClean="0">
                <a:latin typeface="Verdana" panose="020B0604030504040204" pitchFamily="34" charset="0"/>
              </a:rPr>
              <a:t> </a:t>
            </a:r>
            <a:br>
              <a:rPr lang="de-DE" sz="2800" dirty="0" smtClean="0">
                <a:latin typeface="Verdana" panose="020B0604030504040204" pitchFamily="34" charset="0"/>
              </a:rPr>
            </a:br>
            <a:r>
              <a:rPr lang="de-DE" sz="2000" u="sng" dirty="0" smtClean="0">
                <a:latin typeface="Verdana" panose="020B0604030504040204" pitchFamily="34" charset="0"/>
              </a:rPr>
              <a:t>Gebräuchlicher Name</a:t>
            </a:r>
            <a:r>
              <a:rPr lang="de-DE" sz="2000" dirty="0" smtClean="0">
                <a:latin typeface="Verdana" panose="020B0604030504040204" pitchFamily="34" charset="0"/>
              </a:rPr>
              <a:t> (RDA 11.2.2.5.4)</a:t>
            </a:r>
            <a:br>
              <a:rPr lang="de-DE" sz="2000" dirty="0" smtClean="0">
                <a:latin typeface="Verdana" panose="020B0604030504040204" pitchFamily="34" charset="0"/>
              </a:rPr>
            </a:br>
            <a:r>
              <a:rPr lang="de-DE" sz="2400" dirty="0" smtClean="0"/>
              <a:t/>
            </a:r>
            <a:br>
              <a:rPr lang="de-DE" sz="2400" dirty="0" smtClean="0"/>
            </a:br>
            <a:endParaRPr lang="de-DE" sz="2400" dirty="0"/>
          </a:p>
        </p:txBody>
      </p:sp>
    </p:spTree>
    <p:extLst>
      <p:ext uri="{BB962C8B-B14F-4D97-AF65-F5344CB8AC3E}">
        <p14:creationId xmlns:p14="http://schemas.microsoft.com/office/powerpoint/2010/main" val="3952790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636588" y="2277888"/>
            <a:ext cx="8507412" cy="4535488"/>
          </a:xfrm>
        </p:spPr>
        <p:txBody>
          <a:bodyPr>
            <a:normAutofit fontScale="62500" lnSpcReduction="20000"/>
          </a:bodyPr>
          <a:lstStyle/>
          <a:p>
            <a:pPr marL="0" indent="0">
              <a:buNone/>
            </a:pPr>
            <a:r>
              <a:rPr lang="de-DE" dirty="0" smtClean="0">
                <a:latin typeface="Verdana" panose="020B0604030504040204" pitchFamily="34" charset="0"/>
              </a:rPr>
              <a:t>Eigene Datensätze für </a:t>
            </a:r>
          </a:p>
          <a:p>
            <a:r>
              <a:rPr lang="de-DE" b="1" dirty="0" smtClean="0">
                <a:latin typeface="Verdana" panose="020B0604030504040204" pitchFamily="34" charset="0"/>
              </a:rPr>
              <a:t>frühere </a:t>
            </a:r>
            <a:r>
              <a:rPr lang="de-DE" dirty="0">
                <a:latin typeface="Verdana" panose="020B0604030504040204" pitchFamily="34" charset="0"/>
              </a:rPr>
              <a:t>und</a:t>
            </a:r>
            <a:r>
              <a:rPr lang="de-DE" b="1" dirty="0">
                <a:latin typeface="Verdana" panose="020B0604030504040204" pitchFamily="34" charset="0"/>
              </a:rPr>
              <a:t> spätere Namensformen</a:t>
            </a:r>
            <a:r>
              <a:rPr lang="de-DE" dirty="0">
                <a:latin typeface="Verdana" panose="020B0604030504040204" pitchFamily="34" charset="0"/>
              </a:rPr>
              <a:t> einer </a:t>
            </a:r>
            <a:r>
              <a:rPr lang="de-DE" dirty="0" smtClean="0">
                <a:latin typeface="Verdana" panose="020B0604030504040204" pitchFamily="34" charset="0"/>
              </a:rPr>
              <a:t>Körperschaft </a:t>
            </a:r>
          </a:p>
          <a:p>
            <a:r>
              <a:rPr lang="de-DE" dirty="0" smtClean="0">
                <a:latin typeface="Verdana" panose="020B0604030504040204" pitchFamily="34" charset="0"/>
              </a:rPr>
              <a:t>bei </a:t>
            </a:r>
            <a:r>
              <a:rPr lang="de-DE" b="1" dirty="0" smtClean="0">
                <a:latin typeface="Verdana" panose="020B0604030504040204" pitchFamily="34" charset="0"/>
              </a:rPr>
              <a:t>Wechsel</a:t>
            </a:r>
            <a:r>
              <a:rPr lang="de-DE" dirty="0" smtClean="0">
                <a:latin typeface="Verdana" panose="020B0604030504040204" pitchFamily="34" charset="0"/>
              </a:rPr>
              <a:t> </a:t>
            </a:r>
            <a:r>
              <a:rPr lang="de-DE" dirty="0">
                <a:latin typeface="Verdana" panose="020B0604030504040204" pitchFamily="34" charset="0"/>
              </a:rPr>
              <a:t>von einer </a:t>
            </a:r>
            <a:r>
              <a:rPr lang="de-DE" b="1" dirty="0">
                <a:latin typeface="Verdana" panose="020B0604030504040204" pitchFamily="34" charset="0"/>
              </a:rPr>
              <a:t>Sprache</a:t>
            </a:r>
            <a:r>
              <a:rPr lang="de-DE" dirty="0">
                <a:latin typeface="Verdana" panose="020B0604030504040204" pitchFamily="34" charset="0"/>
              </a:rPr>
              <a:t> in eine </a:t>
            </a:r>
            <a:r>
              <a:rPr lang="de-DE" dirty="0" smtClean="0">
                <a:latin typeface="Verdana" panose="020B0604030504040204" pitchFamily="34" charset="0"/>
              </a:rPr>
              <a:t>andere. </a:t>
            </a:r>
            <a:endParaRPr lang="de-DE" dirty="0">
              <a:latin typeface="Verdana" panose="020B0604030504040204" pitchFamily="34" charset="0"/>
            </a:endParaRPr>
          </a:p>
          <a:p>
            <a:pPr marL="0" indent="0">
              <a:buNone/>
            </a:pPr>
            <a:endParaRPr lang="de-DE" dirty="0" smtClean="0">
              <a:latin typeface="Verdana" panose="020B0604030504040204" pitchFamily="34" charset="0"/>
            </a:endParaRPr>
          </a:p>
          <a:p>
            <a:pPr marL="0" indent="0">
              <a:lnSpc>
                <a:spcPct val="120000"/>
              </a:lnSpc>
              <a:spcBef>
                <a:spcPts val="0"/>
              </a:spcBef>
              <a:buNone/>
            </a:pPr>
            <a:r>
              <a:rPr lang="de-DE" dirty="0" smtClean="0">
                <a:latin typeface="Verdana" panose="020B0604030504040204" pitchFamily="34" charset="0"/>
              </a:rPr>
              <a:t>Erfassung als </a:t>
            </a:r>
            <a:r>
              <a:rPr lang="de-DE" b="1" dirty="0" smtClean="0">
                <a:latin typeface="Verdana" panose="020B0604030504040204" pitchFamily="34" charset="0"/>
              </a:rPr>
              <a:t>abweichender Name </a:t>
            </a:r>
            <a:r>
              <a:rPr lang="de-DE" dirty="0" smtClean="0">
                <a:latin typeface="Verdana" panose="020B0604030504040204" pitchFamily="34" charset="0"/>
              </a:rPr>
              <a:t>bei folgenden geringfügigen </a:t>
            </a:r>
            <a:r>
              <a:rPr lang="de-DE" b="1" dirty="0" smtClean="0">
                <a:latin typeface="Verdana" panose="020B0604030504040204" pitchFamily="34" charset="0"/>
              </a:rPr>
              <a:t>Änderungen</a:t>
            </a:r>
            <a:r>
              <a:rPr lang="de-DE" dirty="0" smtClean="0">
                <a:latin typeface="Verdana" panose="020B0604030504040204" pitchFamily="34" charset="0"/>
              </a:rPr>
              <a:t> AWR (zu RDA 11.2.2.6):</a:t>
            </a:r>
          </a:p>
          <a:p>
            <a:pPr lvl="0">
              <a:lnSpc>
                <a:spcPct val="120000"/>
              </a:lnSpc>
              <a:spcBef>
                <a:spcPts val="0"/>
              </a:spcBef>
            </a:pPr>
            <a:r>
              <a:rPr lang="de-DE" b="1" dirty="0" smtClean="0">
                <a:latin typeface="Verdana" panose="020B0604030504040204" pitchFamily="34" charset="0"/>
              </a:rPr>
              <a:t>Darstellung </a:t>
            </a:r>
            <a:r>
              <a:rPr lang="de-DE" b="1" dirty="0">
                <a:latin typeface="Verdana" panose="020B0604030504040204" pitchFamily="34" charset="0"/>
              </a:rPr>
              <a:t>der Wörter </a:t>
            </a:r>
            <a:r>
              <a:rPr lang="de-DE" dirty="0">
                <a:latin typeface="Verdana" panose="020B0604030504040204" pitchFamily="34" charset="0"/>
              </a:rPr>
              <a:t>(Abkürzung/Akronym/Initialform/Symbol und ausgeschriebene Form; verschiedene Schreibweisen; Einzelwort/Kompositum)</a:t>
            </a:r>
          </a:p>
          <a:p>
            <a:pPr>
              <a:lnSpc>
                <a:spcPct val="120000"/>
              </a:lnSpc>
              <a:spcBef>
                <a:spcPts val="0"/>
              </a:spcBef>
            </a:pPr>
            <a:r>
              <a:rPr lang="de-DE" dirty="0">
                <a:latin typeface="Verdana" panose="020B0604030504040204" pitchFamily="34" charset="0"/>
              </a:rPr>
              <a:t>Änderung </a:t>
            </a:r>
            <a:r>
              <a:rPr lang="de-DE" dirty="0" smtClean="0">
                <a:latin typeface="Verdana" panose="020B0604030504040204" pitchFamily="34" charset="0"/>
              </a:rPr>
              <a:t>an einer </a:t>
            </a:r>
            <a:r>
              <a:rPr lang="de-DE" b="1" dirty="0" smtClean="0">
                <a:latin typeface="Verdana" panose="020B0604030504040204" pitchFamily="34" charset="0"/>
              </a:rPr>
              <a:t>Präposition, </a:t>
            </a:r>
            <a:r>
              <a:rPr lang="de-DE" dirty="0" smtClean="0">
                <a:latin typeface="Verdana" panose="020B0604030504040204" pitchFamily="34" charset="0"/>
              </a:rPr>
              <a:t>einem</a:t>
            </a:r>
            <a:r>
              <a:rPr lang="de-DE" b="1" dirty="0" smtClean="0">
                <a:latin typeface="Verdana" panose="020B0604030504040204" pitchFamily="34" charset="0"/>
              </a:rPr>
              <a:t> Artikel </a:t>
            </a:r>
            <a:r>
              <a:rPr lang="de-DE" dirty="0" smtClean="0">
                <a:latin typeface="Verdana" panose="020B0604030504040204" pitchFamily="34" charset="0"/>
              </a:rPr>
              <a:t>oder</a:t>
            </a:r>
            <a:r>
              <a:rPr lang="de-DE" b="1" dirty="0" smtClean="0">
                <a:latin typeface="Verdana" panose="020B0604030504040204" pitchFamily="34" charset="0"/>
              </a:rPr>
              <a:t> </a:t>
            </a:r>
            <a:r>
              <a:rPr lang="de-DE" dirty="0" smtClean="0">
                <a:latin typeface="Verdana" panose="020B0604030504040204" pitchFamily="34" charset="0"/>
              </a:rPr>
              <a:t>einer</a:t>
            </a:r>
            <a:r>
              <a:rPr lang="de-DE" b="1" dirty="0" smtClean="0">
                <a:latin typeface="Verdana" panose="020B0604030504040204" pitchFamily="34" charset="0"/>
              </a:rPr>
              <a:t> Konjunktion</a:t>
            </a:r>
          </a:p>
          <a:p>
            <a:pPr>
              <a:lnSpc>
                <a:spcPct val="120000"/>
              </a:lnSpc>
              <a:spcBef>
                <a:spcPts val="0"/>
              </a:spcBef>
            </a:pPr>
            <a:r>
              <a:rPr lang="de-DE" dirty="0" smtClean="0">
                <a:latin typeface="Verdana" panose="020B0604030504040204" pitchFamily="34" charset="0"/>
              </a:rPr>
              <a:t>Änderung </a:t>
            </a:r>
            <a:r>
              <a:rPr lang="de-DE" dirty="0">
                <a:latin typeface="Verdana" panose="020B0604030504040204" pitchFamily="34" charset="0"/>
              </a:rPr>
              <a:t>der </a:t>
            </a:r>
            <a:r>
              <a:rPr lang="de-DE" b="1" dirty="0" smtClean="0">
                <a:latin typeface="Verdana" panose="020B0604030504040204" pitchFamily="34" charset="0"/>
              </a:rPr>
              <a:t>Zeichensetzung</a:t>
            </a:r>
            <a:endParaRPr lang="de-DE" b="1" dirty="0">
              <a:latin typeface="Verdana" panose="020B0604030504040204" pitchFamily="34" charset="0"/>
            </a:endParaRPr>
          </a:p>
        </p:txBody>
      </p:sp>
      <p:sp>
        <p:nvSpPr>
          <p:cNvPr id="5" name="Titel 1"/>
          <p:cNvSpPr txBox="1">
            <a:spLocks/>
          </p:cNvSpPr>
          <p:nvPr/>
        </p:nvSpPr>
        <p:spPr>
          <a:xfrm>
            <a:off x="-57200" y="764704"/>
            <a:ext cx="8229600" cy="15841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b="1" u="sng" dirty="0" smtClean="0"/>
              <a:t> </a:t>
            </a:r>
          </a:p>
          <a:p>
            <a:r>
              <a:rPr lang="de-DE" sz="2400" b="1" u="sng" dirty="0" smtClean="0">
                <a:latin typeface="Verdana" panose="020B0604030504040204" pitchFamily="34" charset="0"/>
              </a:rPr>
              <a:t>Bevorzugter Name der Körperschaft [11]</a:t>
            </a:r>
            <a:r>
              <a:rPr lang="de-DE" sz="2400" dirty="0" smtClean="0">
                <a:latin typeface="Verdana" panose="020B0604030504040204" pitchFamily="34" charset="0"/>
              </a:rPr>
              <a:t/>
            </a:r>
            <a:br>
              <a:rPr lang="de-DE" sz="2400" dirty="0" smtClean="0">
                <a:latin typeface="Verdana" panose="020B0604030504040204" pitchFamily="34" charset="0"/>
              </a:rPr>
            </a:br>
            <a:r>
              <a:rPr lang="de-DE" sz="2800" dirty="0" smtClean="0">
                <a:latin typeface="Verdana" panose="020B0604030504040204" pitchFamily="34" charset="0"/>
              </a:rPr>
              <a:t> </a:t>
            </a:r>
            <a:br>
              <a:rPr lang="de-DE" sz="2800" dirty="0" smtClean="0">
                <a:latin typeface="Verdana" panose="020B0604030504040204" pitchFamily="34" charset="0"/>
              </a:rPr>
            </a:br>
            <a:r>
              <a:rPr lang="de-DE" sz="2000" u="sng" dirty="0">
                <a:latin typeface="Verdana" panose="020B0604030504040204" pitchFamily="34" charset="0"/>
              </a:rPr>
              <a:t>Änderung des Namens</a:t>
            </a:r>
            <a:r>
              <a:rPr lang="de-DE" sz="2000" dirty="0">
                <a:latin typeface="Verdana" panose="020B0604030504040204" pitchFamily="34" charset="0"/>
              </a:rPr>
              <a:t> (RDA 11.2.2.6</a:t>
            </a:r>
            <a:r>
              <a:rPr lang="de-DE" sz="2000" dirty="0" smtClean="0">
                <a:latin typeface="Verdana" panose="020B0604030504040204" pitchFamily="34" charset="0"/>
              </a:rPr>
              <a:t>)</a:t>
            </a:r>
            <a:br>
              <a:rPr lang="de-DE" sz="2000" dirty="0" smtClean="0">
                <a:latin typeface="Verdana" panose="020B0604030504040204" pitchFamily="34" charset="0"/>
              </a:rPr>
            </a:br>
            <a:r>
              <a:rPr lang="de-DE" sz="2000" dirty="0" smtClean="0">
                <a:latin typeface="Verdana" panose="020B0604030504040204" pitchFamily="34" charset="0"/>
              </a:rPr>
              <a:t/>
            </a:r>
            <a:br>
              <a:rPr lang="de-DE" sz="2000" dirty="0" smtClean="0">
                <a:latin typeface="Verdana" panose="020B0604030504040204" pitchFamily="34" charset="0"/>
              </a:rPr>
            </a:br>
            <a:endParaRPr lang="de-DE" sz="2000" dirty="0">
              <a:latin typeface="Verdana" panose="020B0604030504040204" pitchFamily="34" charset="0"/>
            </a:endParaRPr>
          </a:p>
        </p:txBody>
      </p:sp>
    </p:spTree>
    <p:extLst>
      <p:ext uri="{BB962C8B-B14F-4D97-AF65-F5344CB8AC3E}">
        <p14:creationId xmlns:p14="http://schemas.microsoft.com/office/powerpoint/2010/main" val="335102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518864" y="2061418"/>
            <a:ext cx="8229600" cy="4679950"/>
          </a:xfrm>
        </p:spPr>
        <p:txBody>
          <a:bodyPr>
            <a:normAutofit lnSpcReduction="10000"/>
          </a:bodyPr>
          <a:lstStyle/>
          <a:p>
            <a:pPr marL="0" indent="0">
              <a:buNone/>
            </a:pPr>
            <a:r>
              <a:rPr lang="de-DE" sz="2000" i="1" dirty="0" smtClean="0">
                <a:latin typeface="Verdana" panose="020B0604030504040204" pitchFamily="34" charset="0"/>
              </a:rPr>
              <a:t>Beispiel: </a:t>
            </a:r>
            <a:r>
              <a:rPr lang="en-US" sz="2000" u="sng" dirty="0" err="1" smtClean="0">
                <a:latin typeface="Verdana" panose="020B0604030504040204" pitchFamily="34" charset="0"/>
              </a:rPr>
              <a:t>Änderung</a:t>
            </a:r>
            <a:r>
              <a:rPr lang="en-US" sz="2000" u="sng" dirty="0">
                <a:latin typeface="Verdana" panose="020B0604030504040204" pitchFamily="34" charset="0"/>
              </a:rPr>
              <a:t>, die </a:t>
            </a:r>
            <a:r>
              <a:rPr lang="en-US" sz="2000" u="sng" dirty="0" err="1">
                <a:latin typeface="Verdana" panose="020B0604030504040204" pitchFamily="34" charset="0"/>
              </a:rPr>
              <a:t>neuen</a:t>
            </a:r>
            <a:r>
              <a:rPr lang="en-US" sz="2000" u="sng" dirty="0">
                <a:latin typeface="Verdana" panose="020B0604030504040204" pitchFamily="34" charset="0"/>
              </a:rPr>
              <a:t> </a:t>
            </a:r>
            <a:r>
              <a:rPr lang="en-US" sz="2000" u="sng" dirty="0" err="1">
                <a:latin typeface="Verdana" panose="020B0604030504040204" pitchFamily="34" charset="0"/>
              </a:rPr>
              <a:t>Datensatz</a:t>
            </a:r>
            <a:r>
              <a:rPr lang="en-US" sz="2000" u="sng" dirty="0">
                <a:latin typeface="Verdana" panose="020B0604030504040204" pitchFamily="34" charset="0"/>
              </a:rPr>
              <a:t> </a:t>
            </a:r>
            <a:r>
              <a:rPr lang="en-US" sz="2000" u="sng" dirty="0" err="1">
                <a:latin typeface="Verdana" panose="020B0604030504040204" pitchFamily="34" charset="0"/>
              </a:rPr>
              <a:t>bedingt</a:t>
            </a:r>
            <a:r>
              <a:rPr lang="en-US" sz="2000" u="sng" dirty="0">
                <a:latin typeface="Verdana" panose="020B0604030504040204" pitchFamily="34" charset="0"/>
              </a:rPr>
              <a:t>:</a:t>
            </a:r>
          </a:p>
          <a:p>
            <a:pPr marL="0" indent="0">
              <a:buNone/>
            </a:pPr>
            <a:endParaRPr lang="en-US" sz="2000" dirty="0">
              <a:solidFill>
                <a:srgbClr val="00B050"/>
              </a:solidFill>
              <a:latin typeface="Verdana" panose="020B0604030504040204" pitchFamily="34" charset="0"/>
            </a:endParaRPr>
          </a:p>
          <a:p>
            <a:pPr marL="0" indent="0">
              <a:buNone/>
            </a:pPr>
            <a:r>
              <a:rPr lang="de-DE" sz="2000" dirty="0">
                <a:solidFill>
                  <a:srgbClr val="00B050"/>
                </a:solidFill>
                <a:latin typeface="Verdana" panose="020B0604030504040204" pitchFamily="34" charset="0"/>
              </a:rPr>
              <a:t>Deutsches Buch- und </a:t>
            </a:r>
            <a:r>
              <a:rPr lang="de-DE" sz="2000" dirty="0" smtClean="0">
                <a:solidFill>
                  <a:srgbClr val="00B050"/>
                </a:solidFill>
                <a:latin typeface="Verdana" panose="020B0604030504040204" pitchFamily="34" charset="0"/>
              </a:rPr>
              <a:t>Schriftmuseum		</a:t>
            </a:r>
            <a:endParaRPr lang="de-DE" sz="2000" dirty="0">
              <a:solidFill>
                <a:srgbClr val="00B050"/>
              </a:solidFill>
              <a:latin typeface="Verdana" panose="020B0604030504040204" pitchFamily="34" charset="0"/>
            </a:endParaRPr>
          </a:p>
          <a:p>
            <a:pPr marL="0" indent="0">
              <a:buNone/>
            </a:pPr>
            <a:r>
              <a:rPr lang="de-DE" sz="2000" i="1" dirty="0" smtClean="0">
                <a:latin typeface="Verdana" panose="020B0604030504040204" pitchFamily="34" charset="0"/>
              </a:rPr>
              <a:t>Früherer Name: </a:t>
            </a:r>
            <a:r>
              <a:rPr lang="de-DE" sz="2000" dirty="0" smtClean="0">
                <a:solidFill>
                  <a:srgbClr val="00B050"/>
                </a:solidFill>
                <a:latin typeface="Verdana" panose="020B0604030504040204" pitchFamily="34" charset="0"/>
              </a:rPr>
              <a:t>Deutsches </a:t>
            </a:r>
            <a:r>
              <a:rPr lang="de-DE" sz="2000" dirty="0">
                <a:solidFill>
                  <a:srgbClr val="00B050"/>
                </a:solidFill>
                <a:latin typeface="Verdana" panose="020B0604030504040204" pitchFamily="34" charset="0"/>
              </a:rPr>
              <a:t>Buchmuseum </a:t>
            </a:r>
            <a:r>
              <a:rPr lang="de-DE" sz="2000" dirty="0" smtClean="0">
                <a:solidFill>
                  <a:srgbClr val="00B050"/>
                </a:solidFill>
                <a:latin typeface="Verdana" panose="020B0604030504040204" pitchFamily="34" charset="0"/>
              </a:rPr>
              <a:t>	</a:t>
            </a:r>
          </a:p>
          <a:p>
            <a:pPr marL="0" indent="0">
              <a:buNone/>
            </a:pPr>
            <a:endParaRPr lang="de-DE" sz="2000" dirty="0" smtClean="0">
              <a:solidFill>
                <a:srgbClr val="00B050"/>
              </a:solidFill>
              <a:latin typeface="Verdana" panose="020B0604030504040204" pitchFamily="34" charset="0"/>
            </a:endParaRPr>
          </a:p>
          <a:p>
            <a:pPr marL="0" indent="0" fontAlgn="t">
              <a:buNone/>
            </a:pPr>
            <a:r>
              <a:rPr lang="de-DE" sz="2000" b="1" dirty="0">
                <a:latin typeface="Verdana" panose="020B0604030504040204" pitchFamily="34" charset="0"/>
              </a:rPr>
              <a:t>110 $k </a:t>
            </a:r>
            <a:r>
              <a:rPr lang="de-DE" sz="2000" dirty="0">
                <a:latin typeface="Verdana" panose="020B0604030504040204" pitchFamily="34" charset="0"/>
              </a:rPr>
              <a:t>Deutsches Buchmuseum </a:t>
            </a:r>
          </a:p>
          <a:p>
            <a:pPr marL="0" indent="0" fontAlgn="t">
              <a:buNone/>
            </a:pPr>
            <a:r>
              <a:rPr lang="de-DE" sz="2000" b="1" dirty="0">
                <a:latin typeface="Verdana" panose="020B0604030504040204" pitchFamily="34" charset="0"/>
              </a:rPr>
              <a:t>510 $k </a:t>
            </a:r>
            <a:r>
              <a:rPr lang="de-DE" sz="2000" dirty="0">
                <a:latin typeface="Verdana" panose="020B0604030504040204" pitchFamily="34" charset="0"/>
              </a:rPr>
              <a:t>Deutsches Buch- und Schriftmuseum </a:t>
            </a:r>
            <a:r>
              <a:rPr lang="de-DE" sz="2000" b="1" dirty="0">
                <a:latin typeface="Verdana" panose="020B0604030504040204" pitchFamily="34" charset="0"/>
              </a:rPr>
              <a:t>$4 </a:t>
            </a:r>
            <a:r>
              <a:rPr lang="de-DE" sz="2000" dirty="0">
                <a:latin typeface="Verdana" panose="020B0604030504040204" pitchFamily="34" charset="0"/>
              </a:rPr>
              <a:t>nach </a:t>
            </a:r>
            <a:r>
              <a:rPr lang="de-DE" sz="2000" b="1" dirty="0">
                <a:latin typeface="Verdana" panose="020B0604030504040204" pitchFamily="34" charset="0"/>
              </a:rPr>
              <a:t>$9</a:t>
            </a:r>
            <a:r>
              <a:rPr lang="de-DE" sz="2000" dirty="0">
                <a:latin typeface="Verdana" panose="020B0604030504040204" pitchFamily="34" charset="0"/>
              </a:rPr>
              <a:t> </a:t>
            </a:r>
            <a:r>
              <a:rPr lang="de-DE" sz="2000" dirty="0" smtClean="0">
                <a:latin typeface="Verdana" panose="020B0604030504040204" pitchFamily="34" charset="0"/>
              </a:rPr>
              <a:t>  	(</a:t>
            </a:r>
            <a:r>
              <a:rPr lang="de-DE" sz="2000" dirty="0">
                <a:latin typeface="Verdana" panose="020B0604030504040204" pitchFamily="34" charset="0"/>
              </a:rPr>
              <a:t>DE-588)…</a:t>
            </a:r>
          </a:p>
          <a:p>
            <a:pPr marL="0" indent="0" fontAlgn="t">
              <a:buNone/>
            </a:pPr>
            <a:r>
              <a:rPr lang="de-DE" sz="2000" b="1" dirty="0">
                <a:latin typeface="Verdana" panose="020B0604030504040204" pitchFamily="34" charset="0"/>
              </a:rPr>
              <a:t>548 $a </a:t>
            </a:r>
            <a:r>
              <a:rPr lang="de-DE" sz="2000" dirty="0">
                <a:latin typeface="Verdana" panose="020B0604030504040204" pitchFamily="34" charset="0"/>
              </a:rPr>
              <a:t>1925-1949 </a:t>
            </a:r>
            <a:r>
              <a:rPr lang="de-DE" sz="2000" b="1" dirty="0">
                <a:latin typeface="Verdana" panose="020B0604030504040204" pitchFamily="34" charset="0"/>
              </a:rPr>
              <a:t>$4 </a:t>
            </a:r>
            <a:r>
              <a:rPr lang="de-DE" sz="2000" dirty="0" err="1">
                <a:latin typeface="Verdana" panose="020B0604030504040204" pitchFamily="34" charset="0"/>
              </a:rPr>
              <a:t>datb</a:t>
            </a:r>
            <a:r>
              <a:rPr lang="de-DE" sz="2000" dirty="0">
                <a:latin typeface="Verdana" panose="020B0604030504040204" pitchFamily="34" charset="0"/>
              </a:rPr>
              <a:t> </a:t>
            </a:r>
          </a:p>
          <a:p>
            <a:pPr marL="0" indent="0" fontAlgn="t">
              <a:buNone/>
            </a:pPr>
            <a:endParaRPr lang="de-DE" sz="2000" dirty="0">
              <a:latin typeface="Verdana" panose="020B0604030504040204" pitchFamily="34" charset="0"/>
            </a:endParaRPr>
          </a:p>
          <a:p>
            <a:pPr marL="0" indent="0" fontAlgn="t">
              <a:buNone/>
            </a:pPr>
            <a:r>
              <a:rPr lang="de-DE" sz="2000" b="1" dirty="0">
                <a:latin typeface="Verdana" panose="020B0604030504040204" pitchFamily="34" charset="0"/>
              </a:rPr>
              <a:t>110</a:t>
            </a:r>
            <a:r>
              <a:rPr lang="de-DE" sz="2000" dirty="0">
                <a:latin typeface="Verdana" panose="020B0604030504040204" pitchFamily="34" charset="0"/>
              </a:rPr>
              <a:t> </a:t>
            </a:r>
            <a:r>
              <a:rPr lang="de-DE" sz="2000" b="1" dirty="0">
                <a:latin typeface="Verdana" panose="020B0604030504040204" pitchFamily="34" charset="0"/>
              </a:rPr>
              <a:t>$k</a:t>
            </a:r>
            <a:r>
              <a:rPr lang="de-DE" sz="2000" dirty="0">
                <a:latin typeface="Verdana" panose="020B0604030504040204" pitchFamily="34" charset="0"/>
              </a:rPr>
              <a:t> Deutsches Buch- und Schriftmuseum </a:t>
            </a:r>
          </a:p>
          <a:p>
            <a:pPr marL="0" indent="0" fontAlgn="t">
              <a:buNone/>
            </a:pPr>
            <a:r>
              <a:rPr lang="de-DE" sz="2000" b="1" dirty="0">
                <a:latin typeface="Verdana" panose="020B0604030504040204" pitchFamily="34" charset="0"/>
              </a:rPr>
              <a:t>510</a:t>
            </a:r>
            <a:r>
              <a:rPr lang="de-DE" sz="2000" dirty="0">
                <a:latin typeface="Verdana" panose="020B0604030504040204" pitchFamily="34" charset="0"/>
              </a:rPr>
              <a:t> </a:t>
            </a:r>
            <a:r>
              <a:rPr lang="de-DE" sz="2000" b="1" dirty="0">
                <a:latin typeface="Verdana" panose="020B0604030504040204" pitchFamily="34" charset="0"/>
              </a:rPr>
              <a:t>$k</a:t>
            </a:r>
            <a:r>
              <a:rPr lang="de-DE" sz="2000" dirty="0">
                <a:latin typeface="Verdana" panose="020B0604030504040204" pitchFamily="34" charset="0"/>
              </a:rPr>
              <a:t> Deutsches Buchmuseum </a:t>
            </a:r>
            <a:r>
              <a:rPr lang="de-DE" sz="2000" b="1" dirty="0">
                <a:latin typeface="Verdana" panose="020B0604030504040204" pitchFamily="34" charset="0"/>
              </a:rPr>
              <a:t>$4 </a:t>
            </a:r>
            <a:r>
              <a:rPr lang="de-DE" sz="2000" dirty="0" err="1">
                <a:latin typeface="Verdana" panose="020B0604030504040204" pitchFamily="34" charset="0"/>
              </a:rPr>
              <a:t>vorg</a:t>
            </a:r>
            <a:r>
              <a:rPr lang="de-DE" sz="2000" dirty="0">
                <a:latin typeface="Verdana" panose="020B0604030504040204" pitchFamily="34" charset="0"/>
              </a:rPr>
              <a:t> </a:t>
            </a:r>
            <a:r>
              <a:rPr lang="de-DE" sz="2000" b="1" dirty="0">
                <a:latin typeface="Verdana" panose="020B0604030504040204" pitchFamily="34" charset="0"/>
              </a:rPr>
              <a:t>$9 </a:t>
            </a:r>
            <a:r>
              <a:rPr lang="de-DE" sz="2000" dirty="0">
                <a:latin typeface="Verdana" panose="020B0604030504040204" pitchFamily="34" charset="0"/>
              </a:rPr>
              <a:t>(DE-588)…</a:t>
            </a:r>
          </a:p>
          <a:p>
            <a:pPr marL="0" indent="0" fontAlgn="t">
              <a:buNone/>
            </a:pPr>
            <a:r>
              <a:rPr lang="de-DE" sz="2000" b="1" dirty="0">
                <a:latin typeface="Verdana" panose="020B0604030504040204" pitchFamily="34" charset="0"/>
              </a:rPr>
              <a:t>548</a:t>
            </a:r>
            <a:r>
              <a:rPr lang="de-DE" sz="2000" dirty="0">
                <a:latin typeface="Verdana" panose="020B0604030504040204" pitchFamily="34" charset="0"/>
              </a:rPr>
              <a:t> </a:t>
            </a:r>
            <a:r>
              <a:rPr lang="de-DE" sz="2000" b="1" dirty="0">
                <a:latin typeface="Verdana" panose="020B0604030504040204" pitchFamily="34" charset="0"/>
              </a:rPr>
              <a:t>$a</a:t>
            </a:r>
            <a:r>
              <a:rPr lang="de-DE" sz="2000" dirty="0">
                <a:latin typeface="Verdana" panose="020B0604030504040204" pitchFamily="34" charset="0"/>
              </a:rPr>
              <a:t> 1949- </a:t>
            </a:r>
            <a:r>
              <a:rPr lang="de-DE" sz="2000" b="1" dirty="0">
                <a:latin typeface="Verdana" panose="020B0604030504040204" pitchFamily="34" charset="0"/>
              </a:rPr>
              <a:t>$4 </a:t>
            </a:r>
            <a:r>
              <a:rPr lang="de-DE" sz="2000" dirty="0" err="1">
                <a:latin typeface="Verdana" panose="020B0604030504040204" pitchFamily="34" charset="0"/>
              </a:rPr>
              <a:t>datb</a:t>
            </a:r>
            <a:r>
              <a:rPr lang="de-DE" sz="2000" dirty="0">
                <a:latin typeface="Verdana" panose="020B0604030504040204" pitchFamily="34" charset="0"/>
              </a:rPr>
              <a:t> </a:t>
            </a:r>
          </a:p>
          <a:p>
            <a:pPr marL="0" indent="0">
              <a:buNone/>
            </a:pPr>
            <a:r>
              <a:rPr lang="de-DE" sz="2000" dirty="0" smtClean="0">
                <a:solidFill>
                  <a:srgbClr val="00B050"/>
                </a:solidFill>
                <a:latin typeface="Verdana" panose="020B0604030504040204" pitchFamily="34" charset="0"/>
              </a:rPr>
              <a:t>	</a:t>
            </a:r>
            <a:endParaRPr lang="de-DE" sz="2000" b="1" dirty="0">
              <a:solidFill>
                <a:srgbClr val="00B050"/>
              </a:solidFill>
              <a:latin typeface="Verdana" panose="020B0604030504040204" pitchFamily="34" charset="0"/>
            </a:endParaRPr>
          </a:p>
          <a:p>
            <a:pPr marL="0" indent="0">
              <a:buNone/>
            </a:pPr>
            <a:endParaRPr lang="en-US" sz="1900" b="1" dirty="0">
              <a:solidFill>
                <a:srgbClr val="00B050"/>
              </a:solidFill>
            </a:endParaRPr>
          </a:p>
          <a:p>
            <a:pPr marL="0" indent="0">
              <a:buNone/>
            </a:pPr>
            <a:endParaRPr lang="en-US" sz="1900" u="sng" dirty="0" smtClean="0">
              <a:solidFill>
                <a:srgbClr val="00B050"/>
              </a:solidFill>
            </a:endParaRPr>
          </a:p>
          <a:p>
            <a:pPr marL="0" indent="0">
              <a:buNone/>
            </a:pPr>
            <a:endParaRPr lang="en-US" sz="1900" u="sng" dirty="0">
              <a:solidFill>
                <a:srgbClr val="00B050"/>
              </a:solidFill>
            </a:endParaRPr>
          </a:p>
          <a:p>
            <a:pPr marL="0" indent="0">
              <a:buNone/>
            </a:pPr>
            <a:endParaRPr lang="en-US" sz="1900" u="sng" dirty="0" smtClean="0">
              <a:solidFill>
                <a:srgbClr val="00B050"/>
              </a:solidFill>
            </a:endParaRPr>
          </a:p>
          <a:p>
            <a:pPr marL="0" indent="0">
              <a:buNone/>
            </a:pPr>
            <a:endParaRPr lang="en-US" sz="1900" u="sng" dirty="0">
              <a:solidFill>
                <a:srgbClr val="00B050"/>
              </a:solidFill>
            </a:endParaRPr>
          </a:p>
          <a:p>
            <a:pPr marL="0" indent="0">
              <a:buNone/>
            </a:pPr>
            <a:endParaRPr lang="en-US" sz="1900" u="sng" dirty="0" smtClean="0">
              <a:solidFill>
                <a:srgbClr val="00B050"/>
              </a:solidFill>
            </a:endParaRPr>
          </a:p>
          <a:p>
            <a:pPr marL="0" indent="0">
              <a:buNone/>
            </a:pPr>
            <a:endParaRPr lang="en-US" sz="1900" u="sng" dirty="0" smtClean="0">
              <a:solidFill>
                <a:srgbClr val="00B050"/>
              </a:solidFill>
            </a:endParaRPr>
          </a:p>
          <a:p>
            <a:pPr marL="0" indent="0">
              <a:buNone/>
            </a:pPr>
            <a:endParaRPr lang="en-US" sz="1900" u="sng" dirty="0">
              <a:solidFill>
                <a:srgbClr val="00B050"/>
              </a:solidFill>
            </a:endParaRPr>
          </a:p>
          <a:p>
            <a:pPr marL="0" indent="0">
              <a:buNone/>
            </a:pPr>
            <a:endParaRPr lang="en-US" sz="1900" u="sng" dirty="0" smtClean="0">
              <a:solidFill>
                <a:srgbClr val="00B050"/>
              </a:solidFill>
            </a:endParaRPr>
          </a:p>
          <a:p>
            <a:pPr marL="0" indent="0">
              <a:buNone/>
            </a:pPr>
            <a:endParaRPr lang="en-US" sz="1900" u="sng" dirty="0" smtClean="0">
              <a:solidFill>
                <a:srgbClr val="00B050"/>
              </a:solidFill>
            </a:endParaRPr>
          </a:p>
          <a:p>
            <a:pPr marL="0" indent="0">
              <a:buNone/>
            </a:pPr>
            <a:endParaRPr lang="en-US" sz="1900" u="sng" dirty="0">
              <a:solidFill>
                <a:srgbClr val="00B050"/>
              </a:solidFill>
            </a:endParaRPr>
          </a:p>
          <a:p>
            <a:pPr marL="0" indent="0">
              <a:buNone/>
            </a:pPr>
            <a:endParaRPr lang="en-US" sz="2000" u="sng" dirty="0" smtClean="0"/>
          </a:p>
        </p:txBody>
      </p:sp>
      <p:sp>
        <p:nvSpPr>
          <p:cNvPr id="5" name="Titel 1"/>
          <p:cNvSpPr txBox="1">
            <a:spLocks/>
          </p:cNvSpPr>
          <p:nvPr/>
        </p:nvSpPr>
        <p:spPr>
          <a:xfrm>
            <a:off x="-57200" y="692696"/>
            <a:ext cx="8229600" cy="1800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b="1" u="sng" dirty="0" smtClean="0"/>
              <a:t> </a:t>
            </a:r>
          </a:p>
          <a:p>
            <a:r>
              <a:rPr lang="de-DE" sz="2400" b="1" u="sng" dirty="0" smtClean="0">
                <a:latin typeface="Verdana" panose="020B0604030504040204" pitchFamily="34" charset="0"/>
              </a:rPr>
              <a:t>Bevorzugter Name der Körperschaft [12]</a:t>
            </a:r>
            <a:r>
              <a:rPr lang="de-DE" sz="2400" dirty="0" smtClean="0">
                <a:latin typeface="Verdana" panose="020B0604030504040204" pitchFamily="34" charset="0"/>
              </a:rPr>
              <a:t/>
            </a:r>
            <a:br>
              <a:rPr lang="de-DE" sz="2400" dirty="0" smtClean="0">
                <a:latin typeface="Verdana" panose="020B0604030504040204" pitchFamily="34" charset="0"/>
              </a:rPr>
            </a:br>
            <a:r>
              <a:rPr lang="de-DE" sz="2800" dirty="0" smtClean="0">
                <a:latin typeface="Verdana" panose="020B0604030504040204" pitchFamily="34" charset="0"/>
              </a:rPr>
              <a:t> </a:t>
            </a:r>
            <a:br>
              <a:rPr lang="de-DE" sz="2800" dirty="0" smtClean="0">
                <a:latin typeface="Verdana" panose="020B0604030504040204" pitchFamily="34" charset="0"/>
              </a:rPr>
            </a:br>
            <a:r>
              <a:rPr lang="de-DE" sz="2000" u="sng" dirty="0">
                <a:latin typeface="Verdana" panose="020B0604030504040204" pitchFamily="34" charset="0"/>
              </a:rPr>
              <a:t>Änderung des Namens</a:t>
            </a:r>
            <a:r>
              <a:rPr lang="de-DE" sz="2000" dirty="0">
                <a:latin typeface="Verdana" panose="020B0604030504040204" pitchFamily="34" charset="0"/>
              </a:rPr>
              <a:t> (RDA 11.2.2.6</a:t>
            </a:r>
            <a:r>
              <a:rPr lang="de-DE" sz="2000" dirty="0" smtClean="0">
                <a:latin typeface="Verdana" panose="020B0604030504040204" pitchFamily="34" charset="0"/>
              </a:rPr>
              <a:t>)</a:t>
            </a:r>
            <a:r>
              <a:rPr lang="de-DE" sz="2000" dirty="0" smtClean="0"/>
              <a:t/>
            </a:r>
            <a:br>
              <a:rPr lang="de-DE" sz="2000" dirty="0" smtClean="0"/>
            </a:br>
            <a:r>
              <a:rPr lang="de-DE" sz="2000" dirty="0" smtClean="0"/>
              <a:t/>
            </a:r>
            <a:br>
              <a:rPr lang="de-DE" sz="2000" dirty="0" smtClean="0"/>
            </a:br>
            <a:endParaRPr lang="de-DE" sz="2000" dirty="0"/>
          </a:p>
        </p:txBody>
      </p:sp>
    </p:spTree>
    <p:extLst>
      <p:ext uri="{BB962C8B-B14F-4D97-AF65-F5344CB8AC3E}">
        <p14:creationId xmlns:p14="http://schemas.microsoft.com/office/powerpoint/2010/main" val="3831025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08520" y="981150"/>
            <a:ext cx="8291512" cy="1655762"/>
          </a:xfrm>
        </p:spPr>
        <p:txBody>
          <a:bodyPr>
            <a:normAutofit fontScale="90000"/>
          </a:bodyPr>
          <a:lstStyle/>
          <a:p>
            <a:r>
              <a:rPr lang="de-DE" sz="3100" dirty="0" smtClean="0"/>
              <a:t> </a:t>
            </a:r>
            <a:r>
              <a:rPr lang="de-DE" sz="3100" dirty="0"/>
              <a:t/>
            </a:r>
            <a:br>
              <a:rPr lang="de-DE" sz="3100" dirty="0"/>
            </a:br>
            <a:r>
              <a:rPr lang="de-DE" sz="3100" dirty="0" smtClean="0"/>
              <a:t/>
            </a:r>
            <a:br>
              <a:rPr lang="de-DE" sz="3100" dirty="0" smtClean="0"/>
            </a:br>
            <a:r>
              <a:rPr lang="de-DE" sz="2700" b="1" u="sng" dirty="0" smtClean="0">
                <a:latin typeface="Verdana" panose="020B0604030504040204" pitchFamily="34" charset="0"/>
              </a:rPr>
              <a:t>Bevorzugter </a:t>
            </a:r>
            <a:r>
              <a:rPr lang="de-DE" sz="2700" b="1" u="sng" dirty="0">
                <a:latin typeface="Verdana" panose="020B0604030504040204" pitchFamily="34" charset="0"/>
              </a:rPr>
              <a:t>Name der Körperschaft [</a:t>
            </a:r>
            <a:r>
              <a:rPr lang="de-DE" sz="2700" b="1" u="sng" dirty="0" smtClean="0">
                <a:latin typeface="Verdana" panose="020B0604030504040204" pitchFamily="34" charset="0"/>
              </a:rPr>
              <a:t>13]</a:t>
            </a:r>
            <a:br>
              <a:rPr lang="de-DE" sz="2700" b="1" u="sng" dirty="0" smtClean="0">
                <a:latin typeface="Verdana" panose="020B0604030504040204" pitchFamily="34" charset="0"/>
              </a:rPr>
            </a:br>
            <a:r>
              <a:rPr lang="de-DE" sz="2700" dirty="0">
                <a:latin typeface="Verdana" panose="020B0604030504040204" pitchFamily="34" charset="0"/>
              </a:rPr>
              <a:t/>
            </a:r>
            <a:br>
              <a:rPr lang="de-DE" sz="2700" dirty="0">
                <a:latin typeface="Verdana" panose="020B0604030504040204" pitchFamily="34" charset="0"/>
              </a:rPr>
            </a:br>
            <a:r>
              <a:rPr lang="de-DE" sz="2200" u="sng" dirty="0" smtClean="0">
                <a:latin typeface="Verdana" panose="020B0604030504040204" pitchFamily="34" charset="0"/>
              </a:rPr>
              <a:t>Änderung </a:t>
            </a:r>
            <a:r>
              <a:rPr lang="de-DE" sz="2200" u="sng" dirty="0">
                <a:latin typeface="Verdana" panose="020B0604030504040204" pitchFamily="34" charset="0"/>
              </a:rPr>
              <a:t>des Namens</a:t>
            </a:r>
            <a:r>
              <a:rPr lang="de-DE" sz="2200" dirty="0">
                <a:latin typeface="Verdana" panose="020B0604030504040204" pitchFamily="34" charset="0"/>
              </a:rPr>
              <a:t> (RDA 11.2.2.6)</a:t>
            </a:r>
            <a:br>
              <a:rPr lang="de-DE" sz="2200" dirty="0">
                <a:latin typeface="Verdana" panose="020B0604030504040204" pitchFamily="34" charset="0"/>
              </a:rPr>
            </a:br>
            <a:r>
              <a:rPr lang="de-DE" sz="3100" dirty="0">
                <a:latin typeface="Verdana" panose="020B0604030504040204" pitchFamily="34" charset="0"/>
              </a:rPr>
              <a:t/>
            </a:r>
            <a:br>
              <a:rPr lang="de-DE" sz="3100" dirty="0">
                <a:latin typeface="Verdana" panose="020B0604030504040204" pitchFamily="34" charset="0"/>
              </a:rPr>
            </a:br>
            <a:r>
              <a:rPr lang="de-DE" sz="4000" dirty="0"/>
              <a:t/>
            </a:r>
            <a:br>
              <a:rPr lang="de-DE" sz="4000" dirty="0"/>
            </a:br>
            <a:endParaRPr lang="de-DE" dirty="0"/>
          </a:p>
        </p:txBody>
      </p:sp>
      <p:sp>
        <p:nvSpPr>
          <p:cNvPr id="3" name="Inhaltsplatzhalter 2"/>
          <p:cNvSpPr>
            <a:spLocks noGrp="1"/>
          </p:cNvSpPr>
          <p:nvPr>
            <p:ph idx="4294967295"/>
          </p:nvPr>
        </p:nvSpPr>
        <p:spPr>
          <a:xfrm>
            <a:off x="446856" y="2636838"/>
            <a:ext cx="8229600" cy="2476500"/>
          </a:xfrm>
        </p:spPr>
        <p:txBody>
          <a:bodyPr>
            <a:normAutofit/>
          </a:bodyPr>
          <a:lstStyle/>
          <a:p>
            <a:pPr marL="0" indent="0">
              <a:buNone/>
            </a:pPr>
            <a:r>
              <a:rPr lang="en-US" sz="2000" i="1" dirty="0" err="1" smtClean="0">
                <a:latin typeface="Verdana" panose="020B0604030504040204" pitchFamily="34" charset="0"/>
              </a:rPr>
              <a:t>Beispiel</a:t>
            </a:r>
            <a:r>
              <a:rPr lang="en-US" sz="2000" i="1" dirty="0" smtClean="0">
                <a:latin typeface="Verdana" panose="020B0604030504040204" pitchFamily="34" charset="0"/>
              </a:rPr>
              <a:t>:</a:t>
            </a:r>
            <a:r>
              <a:rPr lang="en-US" sz="2000" u="sng" dirty="0" smtClean="0">
                <a:latin typeface="Verdana" panose="020B0604030504040204" pitchFamily="34" charset="0"/>
              </a:rPr>
              <a:t> </a:t>
            </a:r>
            <a:r>
              <a:rPr lang="en-US" sz="2000" u="sng" dirty="0" err="1" smtClean="0">
                <a:latin typeface="Verdana" panose="020B0604030504040204" pitchFamily="34" charset="0"/>
              </a:rPr>
              <a:t>geringfügige</a:t>
            </a:r>
            <a:r>
              <a:rPr lang="en-US" sz="2000" u="sng" dirty="0" smtClean="0">
                <a:latin typeface="Verdana" panose="020B0604030504040204" pitchFamily="34" charset="0"/>
              </a:rPr>
              <a:t> </a:t>
            </a:r>
            <a:r>
              <a:rPr lang="en-US" sz="2000" u="sng" dirty="0" err="1" smtClean="0">
                <a:latin typeface="Verdana" panose="020B0604030504040204" pitchFamily="34" charset="0"/>
              </a:rPr>
              <a:t>Änderung</a:t>
            </a:r>
            <a:r>
              <a:rPr lang="en-US" sz="2000" u="sng" dirty="0" smtClean="0">
                <a:latin typeface="Verdana" panose="020B0604030504040204" pitchFamily="34" charset="0"/>
              </a:rPr>
              <a:t> (</a:t>
            </a:r>
            <a:r>
              <a:rPr lang="en-US" sz="2000" dirty="0" smtClean="0">
                <a:latin typeface="Verdana" panose="020B0604030504040204" pitchFamily="34" charset="0"/>
              </a:rPr>
              <a:t>AWR (</a:t>
            </a:r>
            <a:r>
              <a:rPr lang="en-US" sz="2000" dirty="0" err="1" smtClean="0">
                <a:latin typeface="Verdana" panose="020B0604030504040204" pitchFamily="34" charset="0"/>
              </a:rPr>
              <a:t>zu</a:t>
            </a:r>
            <a:r>
              <a:rPr lang="en-US" sz="2000" dirty="0" smtClean="0">
                <a:latin typeface="Verdana" panose="020B0604030504040204" pitchFamily="34" charset="0"/>
              </a:rPr>
              <a:t> RDA 11.2.2.6)):</a:t>
            </a:r>
            <a:endParaRPr lang="en-US" sz="2000" dirty="0">
              <a:latin typeface="Verdana" panose="020B0604030504040204" pitchFamily="34" charset="0"/>
            </a:endParaRPr>
          </a:p>
          <a:p>
            <a:pPr marL="0" indent="0">
              <a:buNone/>
            </a:pPr>
            <a:endParaRPr lang="en-US" u="sng" dirty="0">
              <a:solidFill>
                <a:srgbClr val="00B050"/>
              </a:solidFill>
              <a:latin typeface="Verdana" panose="020B0604030504040204" pitchFamily="34" charset="0"/>
            </a:endParaRPr>
          </a:p>
          <a:p>
            <a:pPr marL="0" indent="0">
              <a:buNone/>
            </a:pPr>
            <a:r>
              <a:rPr lang="en-US" sz="1800" b="1" dirty="0">
                <a:solidFill>
                  <a:srgbClr val="00B050"/>
                </a:solidFill>
                <a:latin typeface="Verdana" panose="020B0604030504040204" pitchFamily="34" charset="0"/>
              </a:rPr>
              <a:t>Das </a:t>
            </a:r>
            <a:r>
              <a:rPr lang="en-US" sz="1800" b="1" dirty="0" err="1">
                <a:solidFill>
                  <a:srgbClr val="00B050"/>
                </a:solidFill>
                <a:latin typeface="Verdana" panose="020B0604030504040204" pitchFamily="34" charset="0"/>
              </a:rPr>
              <a:t>grafische</a:t>
            </a:r>
            <a:r>
              <a:rPr lang="en-US" sz="1800" b="1" dirty="0">
                <a:solidFill>
                  <a:srgbClr val="00B050"/>
                </a:solidFill>
                <a:latin typeface="Verdana" panose="020B0604030504040204" pitchFamily="34" charset="0"/>
              </a:rPr>
              <a:t> </a:t>
            </a:r>
            <a:r>
              <a:rPr lang="en-US" sz="1800" b="1" dirty="0" err="1">
                <a:solidFill>
                  <a:srgbClr val="00B050"/>
                </a:solidFill>
                <a:latin typeface="Verdana" panose="020B0604030504040204" pitchFamily="34" charset="0"/>
              </a:rPr>
              <a:t>Kabinett</a:t>
            </a:r>
            <a:r>
              <a:rPr lang="en-US" sz="1800" b="1" dirty="0">
                <a:solidFill>
                  <a:srgbClr val="00B050"/>
                </a:solidFill>
                <a:latin typeface="Verdana" panose="020B0604030504040204" pitchFamily="34" charset="0"/>
              </a:rPr>
              <a:t> (Dortmund</a:t>
            </a:r>
            <a:r>
              <a:rPr lang="en-US" sz="1800" b="1" dirty="0" smtClean="0">
                <a:solidFill>
                  <a:srgbClr val="00B050"/>
                </a:solidFill>
                <a:latin typeface="Verdana" panose="020B0604030504040204" pitchFamily="34" charset="0"/>
              </a:rPr>
              <a:t>) </a:t>
            </a:r>
            <a:r>
              <a:rPr lang="de-DE" sz="1800" dirty="0" smtClean="0">
                <a:latin typeface="Verdana" panose="020B0604030504040204" pitchFamily="34" charset="0"/>
                <a:sym typeface="Wingdings"/>
              </a:rPr>
              <a:t> </a:t>
            </a:r>
            <a:r>
              <a:rPr lang="de-DE" sz="1800" dirty="0">
                <a:latin typeface="Verdana" panose="020B0604030504040204" pitchFamily="34" charset="0"/>
                <a:sym typeface="Wingdings"/>
              </a:rPr>
              <a:t>bevorzugte Namensform</a:t>
            </a:r>
            <a:endParaRPr lang="en-US" sz="1800" b="1" dirty="0">
              <a:latin typeface="Verdana" panose="020B0604030504040204" pitchFamily="34" charset="0"/>
            </a:endParaRPr>
          </a:p>
          <a:p>
            <a:pPr marL="0" indent="0">
              <a:buNone/>
            </a:pPr>
            <a:r>
              <a:rPr lang="en-US" sz="1800" dirty="0">
                <a:solidFill>
                  <a:srgbClr val="00B050"/>
                </a:solidFill>
                <a:latin typeface="Verdana" panose="020B0604030504040204" pitchFamily="34" charset="0"/>
              </a:rPr>
              <a:t>Das </a:t>
            </a:r>
            <a:r>
              <a:rPr lang="en-US" sz="1800" dirty="0" err="1">
                <a:solidFill>
                  <a:srgbClr val="00B050"/>
                </a:solidFill>
                <a:latin typeface="Verdana" panose="020B0604030504040204" pitchFamily="34" charset="0"/>
              </a:rPr>
              <a:t>graphische</a:t>
            </a:r>
            <a:r>
              <a:rPr lang="en-US" sz="1800" dirty="0">
                <a:solidFill>
                  <a:srgbClr val="00B050"/>
                </a:solidFill>
                <a:latin typeface="Verdana" panose="020B0604030504040204" pitchFamily="34" charset="0"/>
              </a:rPr>
              <a:t> </a:t>
            </a:r>
            <a:r>
              <a:rPr lang="en-US" sz="1800" dirty="0" err="1">
                <a:solidFill>
                  <a:srgbClr val="00B050"/>
                </a:solidFill>
                <a:latin typeface="Verdana" panose="020B0604030504040204" pitchFamily="34" charset="0"/>
              </a:rPr>
              <a:t>Kabinett</a:t>
            </a:r>
            <a:r>
              <a:rPr lang="en-US" sz="1800" dirty="0">
                <a:solidFill>
                  <a:srgbClr val="00B050"/>
                </a:solidFill>
                <a:latin typeface="Verdana" panose="020B0604030504040204" pitchFamily="34" charset="0"/>
              </a:rPr>
              <a:t> (Dortmund</a:t>
            </a:r>
            <a:r>
              <a:rPr lang="en-US" sz="1800" dirty="0" smtClean="0">
                <a:solidFill>
                  <a:srgbClr val="00B050"/>
                </a:solidFill>
                <a:latin typeface="Verdana" panose="020B0604030504040204" pitchFamily="34" charset="0"/>
              </a:rPr>
              <a:t>)     </a:t>
            </a:r>
            <a:r>
              <a:rPr lang="de-DE" sz="1800" dirty="0" smtClean="0">
                <a:latin typeface="Verdana" panose="020B0604030504040204" pitchFamily="34" charset="0"/>
                <a:sym typeface="Wingdings"/>
              </a:rPr>
              <a:t> </a:t>
            </a:r>
            <a:r>
              <a:rPr lang="en-US" sz="1800" dirty="0" err="1">
                <a:latin typeface="Verdana" panose="020B0604030504040204" pitchFamily="34" charset="0"/>
              </a:rPr>
              <a:t>abweichende</a:t>
            </a:r>
            <a:r>
              <a:rPr lang="en-US" sz="1800" dirty="0">
                <a:latin typeface="Verdana" panose="020B0604030504040204" pitchFamily="34" charset="0"/>
              </a:rPr>
              <a:t> </a:t>
            </a:r>
            <a:r>
              <a:rPr lang="en-US" sz="1800" dirty="0" err="1">
                <a:latin typeface="Verdana" panose="020B0604030504040204" pitchFamily="34" charset="0"/>
              </a:rPr>
              <a:t>Namensform</a:t>
            </a:r>
            <a:endParaRPr lang="de-DE" sz="1800" dirty="0">
              <a:latin typeface="Verdana" panose="020B0604030504040204" pitchFamily="34" charset="0"/>
            </a:endParaRPr>
          </a:p>
          <a:p>
            <a:endParaRPr lang="de-DE" dirty="0"/>
          </a:p>
        </p:txBody>
      </p:sp>
    </p:spTree>
    <p:extLst>
      <p:ext uri="{BB962C8B-B14F-4D97-AF65-F5344CB8AC3E}">
        <p14:creationId xmlns:p14="http://schemas.microsoft.com/office/powerpoint/2010/main" val="19333527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08520" y="908125"/>
            <a:ext cx="8291512" cy="1728787"/>
          </a:xfrm>
        </p:spPr>
        <p:txBody>
          <a:bodyPr>
            <a:normAutofit fontScale="90000"/>
          </a:bodyPr>
          <a:lstStyle/>
          <a:p>
            <a:r>
              <a:rPr lang="de-DE" sz="3100" dirty="0" smtClean="0"/>
              <a:t> </a:t>
            </a:r>
            <a:r>
              <a:rPr lang="de-DE" sz="3100" dirty="0"/>
              <a:t/>
            </a:r>
            <a:br>
              <a:rPr lang="de-DE" sz="3100" dirty="0"/>
            </a:br>
            <a:r>
              <a:rPr lang="de-DE" sz="3100" dirty="0" smtClean="0"/>
              <a:t/>
            </a:r>
            <a:br>
              <a:rPr lang="de-DE" sz="3100" dirty="0" smtClean="0"/>
            </a:br>
            <a:r>
              <a:rPr lang="de-DE" sz="2700" b="1" u="sng" dirty="0" smtClean="0">
                <a:latin typeface="Verdana" panose="020B0604030504040204" pitchFamily="34" charset="0"/>
              </a:rPr>
              <a:t>Bevorzugter </a:t>
            </a:r>
            <a:r>
              <a:rPr lang="de-DE" sz="2700" b="1" u="sng" dirty="0">
                <a:latin typeface="Verdana" panose="020B0604030504040204" pitchFamily="34" charset="0"/>
              </a:rPr>
              <a:t>Name der Körperschaft [</a:t>
            </a:r>
            <a:r>
              <a:rPr lang="de-DE" sz="2700" b="1" u="sng" dirty="0" smtClean="0">
                <a:latin typeface="Verdana" panose="020B0604030504040204" pitchFamily="34" charset="0"/>
              </a:rPr>
              <a:t>14]</a:t>
            </a:r>
            <a:br>
              <a:rPr lang="de-DE" sz="2700" b="1" u="sng" dirty="0" smtClean="0">
                <a:latin typeface="Verdana" panose="020B0604030504040204" pitchFamily="34" charset="0"/>
              </a:rPr>
            </a:br>
            <a:r>
              <a:rPr lang="de-DE" sz="2700" dirty="0">
                <a:latin typeface="Verdana" panose="020B0604030504040204" pitchFamily="34" charset="0"/>
              </a:rPr>
              <a:t/>
            </a:r>
            <a:br>
              <a:rPr lang="de-DE" sz="2700" dirty="0">
                <a:latin typeface="Verdana" panose="020B0604030504040204" pitchFamily="34" charset="0"/>
              </a:rPr>
            </a:br>
            <a:r>
              <a:rPr lang="de-DE" sz="2200" u="sng" dirty="0" smtClean="0">
                <a:latin typeface="Verdana" panose="020B0604030504040204" pitchFamily="34" charset="0"/>
              </a:rPr>
              <a:t>Änderung </a:t>
            </a:r>
            <a:r>
              <a:rPr lang="de-DE" sz="2200" u="sng" dirty="0">
                <a:latin typeface="Verdana" panose="020B0604030504040204" pitchFamily="34" charset="0"/>
              </a:rPr>
              <a:t>des Namens</a:t>
            </a:r>
            <a:r>
              <a:rPr lang="de-DE" sz="2200" dirty="0">
                <a:latin typeface="Verdana" panose="020B0604030504040204" pitchFamily="34" charset="0"/>
              </a:rPr>
              <a:t> (RDA 11.2.2.6)</a:t>
            </a:r>
            <a:br>
              <a:rPr lang="de-DE" sz="2200" dirty="0">
                <a:latin typeface="Verdana" panose="020B0604030504040204" pitchFamily="34" charset="0"/>
              </a:rPr>
            </a:br>
            <a:r>
              <a:rPr lang="de-DE" sz="3100" dirty="0">
                <a:latin typeface="Verdana" panose="020B0604030504040204" pitchFamily="34" charset="0"/>
              </a:rPr>
              <a:t/>
            </a:r>
            <a:br>
              <a:rPr lang="de-DE" sz="3100" dirty="0">
                <a:latin typeface="Verdana" panose="020B0604030504040204" pitchFamily="34" charset="0"/>
              </a:rPr>
            </a:br>
            <a:r>
              <a:rPr lang="de-DE" sz="4000" dirty="0"/>
              <a:t/>
            </a:r>
            <a:br>
              <a:rPr lang="de-DE" sz="4000" dirty="0"/>
            </a:br>
            <a:endParaRPr lang="de-DE" dirty="0"/>
          </a:p>
        </p:txBody>
      </p:sp>
      <p:sp>
        <p:nvSpPr>
          <p:cNvPr id="3" name="Inhaltsplatzhalter 2"/>
          <p:cNvSpPr>
            <a:spLocks noGrp="1"/>
          </p:cNvSpPr>
          <p:nvPr>
            <p:ph idx="4294967295"/>
          </p:nvPr>
        </p:nvSpPr>
        <p:spPr>
          <a:xfrm>
            <a:off x="107950" y="2349500"/>
            <a:ext cx="9036050" cy="3959225"/>
          </a:xfrm>
        </p:spPr>
        <p:txBody>
          <a:bodyPr>
            <a:normAutofit/>
          </a:bodyPr>
          <a:lstStyle/>
          <a:p>
            <a:pPr marL="0" indent="0" algn="ctr">
              <a:buNone/>
            </a:pPr>
            <a:r>
              <a:rPr lang="en-US" sz="2400" dirty="0" err="1">
                <a:latin typeface="Verdana" panose="020B0604030504040204" pitchFamily="34" charset="0"/>
              </a:rPr>
              <a:t>Auch</a:t>
            </a:r>
            <a:r>
              <a:rPr lang="en-US" sz="2400" dirty="0">
                <a:latin typeface="Verdana" panose="020B0604030504040204" pitchFamily="34" charset="0"/>
              </a:rPr>
              <a:t> </a:t>
            </a:r>
            <a:r>
              <a:rPr lang="en-US" sz="2400" dirty="0" err="1">
                <a:latin typeface="Verdana" panose="020B0604030504040204" pitchFamily="34" charset="0"/>
              </a:rPr>
              <a:t>ein</a:t>
            </a:r>
            <a:r>
              <a:rPr lang="en-US" sz="2400" dirty="0">
                <a:latin typeface="Verdana" panose="020B0604030504040204" pitchFamily="34" charset="0"/>
              </a:rPr>
              <a:t> </a:t>
            </a:r>
            <a:r>
              <a:rPr lang="de-DE" sz="2400" dirty="0">
                <a:latin typeface="Verdana" panose="020B0604030504040204" pitchFamily="34" charset="0"/>
              </a:rPr>
              <a:t>Wegfall oder </a:t>
            </a:r>
            <a:r>
              <a:rPr lang="de-DE" sz="2400" dirty="0" smtClean="0">
                <a:latin typeface="Verdana" panose="020B0604030504040204" pitchFamily="34" charset="0"/>
              </a:rPr>
              <a:t>Hinzufügen </a:t>
            </a:r>
            <a:r>
              <a:rPr lang="de-DE" sz="2400" dirty="0">
                <a:latin typeface="Verdana" panose="020B0604030504040204" pitchFamily="34" charset="0"/>
              </a:rPr>
              <a:t>von Artikeln, </a:t>
            </a:r>
            <a:r>
              <a:rPr lang="de-DE" sz="2400" dirty="0" smtClean="0">
                <a:latin typeface="Verdana" panose="020B0604030504040204" pitchFamily="34" charset="0"/>
              </a:rPr>
              <a:t>Präpositionen und </a:t>
            </a:r>
            <a:r>
              <a:rPr lang="de-DE" sz="2400" dirty="0">
                <a:latin typeface="Verdana" panose="020B0604030504040204" pitchFamily="34" charset="0"/>
              </a:rPr>
              <a:t>Konjunktionen ist eine geringfügige Änderung. </a:t>
            </a:r>
            <a:r>
              <a:rPr lang="de-DE" sz="2400" dirty="0" smtClean="0">
                <a:latin typeface="Verdana" panose="020B0604030504040204" pitchFamily="34" charset="0"/>
              </a:rPr>
              <a:t>ERL </a:t>
            </a:r>
            <a:r>
              <a:rPr lang="de-DE" sz="2400" dirty="0">
                <a:latin typeface="Verdana" panose="020B0604030504040204" pitchFamily="34" charset="0"/>
              </a:rPr>
              <a:t>2 (zu </a:t>
            </a:r>
            <a:r>
              <a:rPr lang="de-DE" sz="2400" dirty="0" smtClean="0">
                <a:latin typeface="Verdana" panose="020B0604030504040204" pitchFamily="34" charset="0"/>
              </a:rPr>
              <a:t>RDA 11.2.2.6)</a:t>
            </a:r>
            <a:endParaRPr lang="de-DE" sz="2400" dirty="0">
              <a:latin typeface="Verdana" panose="020B0604030504040204" pitchFamily="34" charset="0"/>
            </a:endParaRPr>
          </a:p>
          <a:p>
            <a:pPr marL="0" indent="0">
              <a:buNone/>
            </a:pPr>
            <a:endParaRPr lang="de-DE" u="sng" dirty="0">
              <a:latin typeface="Verdana" panose="020B0604030504040204" pitchFamily="34" charset="0"/>
            </a:endParaRPr>
          </a:p>
          <a:p>
            <a:pPr marL="0" indent="0">
              <a:buNone/>
            </a:pPr>
            <a:r>
              <a:rPr lang="de-DE" sz="1900" i="1" dirty="0">
                <a:latin typeface="Verdana" panose="020B0604030504040204" pitchFamily="34" charset="0"/>
              </a:rPr>
              <a:t>Beispiel:</a:t>
            </a:r>
            <a:endParaRPr lang="en-US" sz="1900" i="1" dirty="0">
              <a:latin typeface="Verdana" panose="020B0604030504040204" pitchFamily="34" charset="0"/>
            </a:endParaRPr>
          </a:p>
          <a:p>
            <a:pPr marL="0" indent="0">
              <a:buNone/>
            </a:pPr>
            <a:endParaRPr lang="en-US" sz="1900" u="sng" dirty="0">
              <a:solidFill>
                <a:srgbClr val="00B050"/>
              </a:solidFill>
              <a:latin typeface="Verdana" panose="020B0604030504040204" pitchFamily="34" charset="0"/>
            </a:endParaRPr>
          </a:p>
          <a:p>
            <a:pPr marL="0" indent="0">
              <a:buNone/>
            </a:pPr>
            <a:r>
              <a:rPr lang="en-US" sz="1900" dirty="0">
                <a:solidFill>
                  <a:srgbClr val="00B050"/>
                </a:solidFill>
                <a:latin typeface="Verdana" panose="020B0604030504040204" pitchFamily="34" charset="0"/>
              </a:rPr>
              <a:t>American Society for Testing </a:t>
            </a:r>
            <a:r>
              <a:rPr lang="en-US" sz="1900" dirty="0" smtClean="0">
                <a:solidFill>
                  <a:srgbClr val="00B050"/>
                </a:solidFill>
                <a:latin typeface="Verdana" panose="020B0604030504040204" pitchFamily="34" charset="0"/>
              </a:rPr>
              <a:t>Materials </a:t>
            </a:r>
            <a:r>
              <a:rPr lang="de-DE" sz="1900" dirty="0" smtClean="0">
                <a:latin typeface="Verdana" panose="020B0604030504040204" pitchFamily="34" charset="0"/>
                <a:sym typeface="Wingdings"/>
              </a:rPr>
              <a:t> bevorzugte </a:t>
            </a:r>
            <a:r>
              <a:rPr lang="de-DE" sz="1900" dirty="0">
                <a:latin typeface="Verdana" panose="020B0604030504040204" pitchFamily="34" charset="0"/>
                <a:sym typeface="Wingdings"/>
              </a:rPr>
              <a:t>Namensform</a:t>
            </a:r>
          </a:p>
          <a:p>
            <a:pPr marL="0" indent="0">
              <a:buNone/>
            </a:pPr>
            <a:endParaRPr lang="en-US" sz="1900" b="1" dirty="0">
              <a:latin typeface="Verdana" panose="020B0604030504040204" pitchFamily="34" charset="0"/>
            </a:endParaRPr>
          </a:p>
          <a:p>
            <a:pPr marL="0" indent="0">
              <a:buNone/>
            </a:pPr>
            <a:r>
              <a:rPr lang="en-US" sz="1900" dirty="0">
                <a:solidFill>
                  <a:srgbClr val="00B050"/>
                </a:solidFill>
                <a:latin typeface="Verdana" panose="020B0604030504040204" pitchFamily="34" charset="0"/>
              </a:rPr>
              <a:t>American Society for Testing </a:t>
            </a:r>
            <a:r>
              <a:rPr lang="en-US" sz="1900" u="sng" dirty="0" smtClean="0">
                <a:solidFill>
                  <a:srgbClr val="00B050"/>
                </a:solidFill>
                <a:latin typeface="Verdana" panose="020B0604030504040204" pitchFamily="34" charset="0"/>
              </a:rPr>
              <a:t>and</a:t>
            </a:r>
            <a:r>
              <a:rPr lang="en-US" sz="1900" dirty="0" smtClean="0">
                <a:solidFill>
                  <a:srgbClr val="00B050"/>
                </a:solidFill>
                <a:latin typeface="Verdana" panose="020B0604030504040204" pitchFamily="34" charset="0"/>
              </a:rPr>
              <a:t> Materials </a:t>
            </a:r>
            <a:r>
              <a:rPr lang="de-DE" sz="1900" dirty="0" smtClean="0">
                <a:latin typeface="Verdana" panose="020B0604030504040204" pitchFamily="34" charset="0"/>
                <a:sym typeface="Wingdings"/>
              </a:rPr>
              <a:t> </a:t>
            </a:r>
            <a:r>
              <a:rPr lang="en-US" sz="1900" dirty="0" err="1" smtClean="0">
                <a:latin typeface="Verdana" panose="020B0604030504040204" pitchFamily="34" charset="0"/>
              </a:rPr>
              <a:t>abweichende</a:t>
            </a:r>
            <a:r>
              <a:rPr lang="en-US" sz="1900" dirty="0" smtClean="0">
                <a:latin typeface="Verdana" panose="020B0604030504040204" pitchFamily="34" charset="0"/>
              </a:rPr>
              <a:t> </a:t>
            </a:r>
            <a:r>
              <a:rPr lang="en-US" sz="1900" dirty="0" err="1">
                <a:latin typeface="Verdana" panose="020B0604030504040204" pitchFamily="34" charset="0"/>
              </a:rPr>
              <a:t>Namensform</a:t>
            </a:r>
            <a:endParaRPr lang="de-DE" sz="1900" dirty="0">
              <a:latin typeface="Verdana" panose="020B0604030504040204" pitchFamily="34" charset="0"/>
            </a:endParaRPr>
          </a:p>
          <a:p>
            <a:endParaRPr lang="de-DE" dirty="0"/>
          </a:p>
        </p:txBody>
      </p:sp>
    </p:spTree>
    <p:extLst>
      <p:ext uri="{BB962C8B-B14F-4D97-AF65-F5344CB8AC3E}">
        <p14:creationId xmlns:p14="http://schemas.microsoft.com/office/powerpoint/2010/main" val="2596791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6512" y="764480"/>
            <a:ext cx="8229600" cy="2376488"/>
          </a:xfrm>
        </p:spPr>
        <p:txBody>
          <a:bodyPr>
            <a:normAutofit fontScale="90000"/>
          </a:bodyPr>
          <a:lstStyle/>
          <a:p>
            <a:r>
              <a:rPr lang="de-DE" sz="2700" b="1" u="sng" dirty="0">
                <a:latin typeface="Verdana" panose="020B0604030504040204" pitchFamily="34" charset="0"/>
              </a:rPr>
              <a:t>Bevorzugter Name der Körperschaft [</a:t>
            </a:r>
            <a:r>
              <a:rPr lang="de-DE" sz="2700" b="1" u="sng" dirty="0" smtClean="0">
                <a:latin typeface="Verdana" panose="020B0604030504040204" pitchFamily="34" charset="0"/>
              </a:rPr>
              <a:t>15]</a:t>
            </a:r>
            <a:br>
              <a:rPr lang="de-DE" sz="2700" b="1" u="sng" dirty="0" smtClean="0">
                <a:latin typeface="Verdana" panose="020B0604030504040204" pitchFamily="34" charset="0"/>
              </a:rPr>
            </a:br>
            <a:r>
              <a:rPr lang="de-DE" sz="3100" b="1" u="sng" dirty="0" smtClean="0">
                <a:latin typeface="Verdana" panose="020B0604030504040204" pitchFamily="34" charset="0"/>
              </a:rPr>
              <a:t/>
            </a:r>
            <a:br>
              <a:rPr lang="de-DE" sz="3100" b="1" u="sng" dirty="0" smtClean="0">
                <a:latin typeface="Verdana" panose="020B0604030504040204" pitchFamily="34" charset="0"/>
              </a:rPr>
            </a:br>
            <a:r>
              <a:rPr lang="de-DE" sz="2200" u="sng" dirty="0" smtClean="0">
                <a:latin typeface="Verdana" panose="020B0604030504040204" pitchFamily="34" charset="0"/>
              </a:rPr>
              <a:t>Erfassung </a:t>
            </a:r>
            <a:r>
              <a:rPr lang="de-DE" sz="2200" u="sng" dirty="0">
                <a:latin typeface="Verdana" panose="020B0604030504040204" pitchFamily="34" charset="0"/>
              </a:rPr>
              <a:t>des bevorzugten Namens</a:t>
            </a:r>
            <a:r>
              <a:rPr lang="de-DE" sz="2800" b="1" u="sng" dirty="0" smtClean="0">
                <a:latin typeface="Verdana" panose="020B0604030504040204" pitchFamily="34" charset="0"/>
              </a:rPr>
              <a:t/>
            </a:r>
            <a:br>
              <a:rPr lang="de-DE" sz="2800" b="1" u="sng" dirty="0" smtClean="0">
                <a:latin typeface="Verdana" panose="020B0604030504040204" pitchFamily="34" charset="0"/>
              </a:rPr>
            </a:br>
            <a:r>
              <a:rPr lang="de-DE" sz="2800" b="1" u="sng" dirty="0" smtClean="0">
                <a:latin typeface="Verdana" panose="020B0604030504040204" pitchFamily="34" charset="0"/>
              </a:rPr>
              <a:t/>
            </a:r>
            <a:br>
              <a:rPr lang="de-DE" sz="2800" b="1" u="sng" dirty="0" smtClean="0">
                <a:latin typeface="Verdana" panose="020B0604030504040204" pitchFamily="34" charset="0"/>
              </a:rPr>
            </a:br>
            <a:r>
              <a:rPr lang="de-DE" sz="2200" u="sng" dirty="0" smtClean="0">
                <a:latin typeface="Verdana" panose="020B0604030504040204" pitchFamily="34" charset="0"/>
              </a:rPr>
              <a:t>Namen, die aus Initialen bestehen</a:t>
            </a:r>
            <a:r>
              <a:rPr lang="de-DE" sz="2200" dirty="0" smtClean="0">
                <a:latin typeface="Verdana" panose="020B0604030504040204" pitchFamily="34" charset="0"/>
              </a:rPr>
              <a:t> (RDA </a:t>
            </a:r>
            <a:r>
              <a:rPr lang="de-DE" sz="2200" dirty="0">
                <a:latin typeface="Verdana" panose="020B0604030504040204" pitchFamily="34" charset="0"/>
              </a:rPr>
              <a:t>11.2.2.7)</a:t>
            </a:r>
            <a:br>
              <a:rPr lang="de-DE" sz="2200" dirty="0">
                <a:latin typeface="Verdana" panose="020B0604030504040204" pitchFamily="34" charset="0"/>
              </a:rPr>
            </a:br>
            <a:endParaRPr lang="de-DE" sz="2200" dirty="0">
              <a:latin typeface="Verdana" panose="020B0604030504040204" pitchFamily="34" charset="0"/>
            </a:endParaRPr>
          </a:p>
        </p:txBody>
      </p:sp>
      <p:sp>
        <p:nvSpPr>
          <p:cNvPr id="3" name="Inhaltsplatzhalter 2"/>
          <p:cNvSpPr>
            <a:spLocks noGrp="1"/>
          </p:cNvSpPr>
          <p:nvPr>
            <p:ph idx="4294967295"/>
          </p:nvPr>
        </p:nvSpPr>
        <p:spPr>
          <a:xfrm>
            <a:off x="374848" y="2997200"/>
            <a:ext cx="8229600" cy="3168650"/>
          </a:xfrm>
        </p:spPr>
        <p:txBody>
          <a:bodyPr>
            <a:normAutofit/>
          </a:bodyPr>
          <a:lstStyle/>
          <a:p>
            <a:pPr marL="0" indent="0" algn="ctr">
              <a:buNone/>
            </a:pPr>
            <a:r>
              <a:rPr lang="de-DE" sz="2000" dirty="0" smtClean="0">
                <a:latin typeface="Verdana" panose="020B0604030504040204" pitchFamily="34" charset="0"/>
              </a:rPr>
              <a:t>Punkte </a:t>
            </a:r>
            <a:r>
              <a:rPr lang="de-DE" sz="2000" dirty="0">
                <a:latin typeface="Verdana" panose="020B0604030504040204" pitchFamily="34" charset="0"/>
              </a:rPr>
              <a:t>und andere Zeichen werden je nach der am </a:t>
            </a:r>
            <a:r>
              <a:rPr lang="de-DE" sz="2000" b="1" dirty="0">
                <a:latin typeface="Verdana" panose="020B0604030504040204" pitchFamily="34" charset="0"/>
              </a:rPr>
              <a:t>häufigsten vorkommenden Verwendung </a:t>
            </a:r>
            <a:r>
              <a:rPr lang="de-DE" sz="2000" dirty="0">
                <a:latin typeface="Verdana" panose="020B0604030504040204" pitchFamily="34" charset="0"/>
              </a:rPr>
              <a:t>weggelassen oder ergänzt. Im </a:t>
            </a:r>
            <a:r>
              <a:rPr lang="de-DE" sz="2000" b="1" dirty="0">
                <a:latin typeface="Verdana" panose="020B0604030504040204" pitchFamily="34" charset="0"/>
              </a:rPr>
              <a:t>Zweifelsfall</a:t>
            </a:r>
            <a:r>
              <a:rPr lang="de-DE" sz="2000" dirty="0">
                <a:latin typeface="Verdana" panose="020B0604030504040204" pitchFamily="34" charset="0"/>
              </a:rPr>
              <a:t> werden sie weggelassen. Es werden </a:t>
            </a:r>
            <a:r>
              <a:rPr lang="de-DE" sz="2000" b="1" dirty="0">
                <a:latin typeface="Verdana" panose="020B0604030504040204" pitchFamily="34" charset="0"/>
              </a:rPr>
              <a:t>keine Spatien </a:t>
            </a:r>
            <a:r>
              <a:rPr lang="de-DE" sz="2000" dirty="0">
                <a:latin typeface="Verdana" panose="020B0604030504040204" pitchFamily="34" charset="0"/>
              </a:rPr>
              <a:t>gesetzt </a:t>
            </a:r>
            <a:r>
              <a:rPr lang="de-DE" sz="2000" dirty="0" smtClean="0">
                <a:latin typeface="Verdana" panose="020B0604030504040204" pitchFamily="34" charset="0"/>
              </a:rPr>
              <a:t>(s. RDA </a:t>
            </a:r>
            <a:r>
              <a:rPr lang="de-DE" sz="2000" dirty="0">
                <a:latin typeface="Verdana" panose="020B0604030504040204" pitchFamily="34" charset="0"/>
              </a:rPr>
              <a:t>8.5.6.2</a:t>
            </a:r>
            <a:r>
              <a:rPr lang="de-DE" sz="2000" dirty="0" smtClean="0">
                <a:latin typeface="Verdana" panose="020B0604030504040204" pitchFamily="34" charset="0"/>
              </a:rPr>
              <a:t>).</a:t>
            </a:r>
            <a:endParaRPr lang="de-DE" sz="2000" dirty="0">
              <a:latin typeface="Verdana" panose="020B0604030504040204" pitchFamily="34" charset="0"/>
            </a:endParaRPr>
          </a:p>
          <a:p>
            <a:pPr marL="0" indent="0">
              <a:buNone/>
            </a:pPr>
            <a:endParaRPr lang="de-DE" sz="2000" i="1" dirty="0" smtClean="0">
              <a:latin typeface="Verdana" panose="020B0604030504040204" pitchFamily="34" charset="0"/>
            </a:endParaRPr>
          </a:p>
          <a:p>
            <a:pPr marL="0" indent="0">
              <a:buNone/>
            </a:pPr>
            <a:r>
              <a:rPr lang="de-DE" sz="2000" i="1" dirty="0" smtClean="0">
                <a:latin typeface="Verdana" panose="020B0604030504040204" pitchFamily="34" charset="0"/>
              </a:rPr>
              <a:t>Beispiel</a:t>
            </a:r>
            <a:r>
              <a:rPr lang="de-DE" sz="2000" dirty="0">
                <a:latin typeface="Verdana" panose="020B0604030504040204" pitchFamily="34" charset="0"/>
              </a:rPr>
              <a:t>:</a:t>
            </a:r>
          </a:p>
          <a:p>
            <a:pPr marL="0" indent="0">
              <a:buNone/>
            </a:pPr>
            <a:r>
              <a:rPr lang="de-DE" sz="2000" i="1" dirty="0">
                <a:latin typeface="Verdana" panose="020B0604030504040204" pitchFamily="34" charset="0"/>
              </a:rPr>
              <a:t>Vorlage: </a:t>
            </a:r>
            <a:r>
              <a:rPr lang="de-DE" sz="2000" dirty="0" smtClean="0">
                <a:solidFill>
                  <a:srgbClr val="00B050"/>
                </a:solidFill>
                <a:latin typeface="Verdana" panose="020B0604030504040204" pitchFamily="34" charset="0"/>
              </a:rPr>
              <a:t>		I </a:t>
            </a:r>
            <a:r>
              <a:rPr lang="de-DE" sz="2000" dirty="0">
                <a:solidFill>
                  <a:srgbClr val="00B050"/>
                </a:solidFill>
                <a:latin typeface="Verdana" panose="020B0604030504040204" pitchFamily="34" charset="0"/>
              </a:rPr>
              <a:t>E </a:t>
            </a:r>
            <a:r>
              <a:rPr lang="de-DE" sz="2000" dirty="0" err="1">
                <a:solidFill>
                  <a:srgbClr val="00B050"/>
                </a:solidFill>
                <a:latin typeface="Verdana" panose="020B0604030504040204" pitchFamily="34" charset="0"/>
              </a:rPr>
              <a:t>E</a:t>
            </a:r>
            <a:r>
              <a:rPr lang="de-DE" sz="2000" dirty="0">
                <a:solidFill>
                  <a:srgbClr val="00B050"/>
                </a:solidFill>
                <a:latin typeface="Verdana" panose="020B0604030504040204" pitchFamily="34" charset="0"/>
              </a:rPr>
              <a:t> </a:t>
            </a:r>
            <a:r>
              <a:rPr lang="de-DE" sz="2000" dirty="0" err="1">
                <a:solidFill>
                  <a:srgbClr val="00B050"/>
                </a:solidFill>
                <a:latin typeface="Verdana" panose="020B0604030504040204" pitchFamily="34" charset="0"/>
              </a:rPr>
              <a:t>E</a:t>
            </a:r>
            <a:r>
              <a:rPr lang="de-DE" sz="2000" dirty="0">
                <a:solidFill>
                  <a:srgbClr val="00B050"/>
                </a:solidFill>
                <a:latin typeface="Verdana" panose="020B0604030504040204" pitchFamily="34" charset="0"/>
              </a:rPr>
              <a:t/>
            </a:r>
            <a:br>
              <a:rPr lang="de-DE" sz="2000" dirty="0">
                <a:solidFill>
                  <a:srgbClr val="00B050"/>
                </a:solidFill>
                <a:latin typeface="Verdana" panose="020B0604030504040204" pitchFamily="34" charset="0"/>
              </a:rPr>
            </a:br>
            <a:r>
              <a:rPr lang="de-DE" sz="2000" i="1" dirty="0" smtClean="0">
                <a:latin typeface="Verdana" panose="020B0604030504040204" pitchFamily="34" charset="0"/>
              </a:rPr>
              <a:t>es wird </a:t>
            </a:r>
            <a:r>
              <a:rPr lang="de-DE" sz="2000" i="1" dirty="0">
                <a:latin typeface="Verdana" panose="020B0604030504040204" pitchFamily="34" charset="0"/>
              </a:rPr>
              <a:t>erfasst: </a:t>
            </a:r>
            <a:r>
              <a:rPr lang="de-DE" sz="2000" dirty="0" smtClean="0">
                <a:solidFill>
                  <a:srgbClr val="00B050"/>
                </a:solidFill>
                <a:latin typeface="Verdana" panose="020B0604030504040204" pitchFamily="34" charset="0"/>
              </a:rPr>
              <a:t>	IEEE</a:t>
            </a:r>
            <a:endParaRPr lang="de-DE" sz="2000" dirty="0">
              <a:solidFill>
                <a:srgbClr val="00B050"/>
              </a:solidFill>
              <a:latin typeface="Verdana" panose="020B0604030504040204" pitchFamily="34" charset="0"/>
            </a:endParaRPr>
          </a:p>
          <a:p>
            <a:endParaRPr lang="de-DE" dirty="0"/>
          </a:p>
        </p:txBody>
      </p:sp>
    </p:spTree>
    <p:extLst>
      <p:ext uri="{BB962C8B-B14F-4D97-AF65-F5344CB8AC3E}">
        <p14:creationId xmlns:p14="http://schemas.microsoft.com/office/powerpoint/2010/main" val="895280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46856" y="3213100"/>
            <a:ext cx="8229600" cy="2808288"/>
          </a:xfrm>
        </p:spPr>
        <p:txBody>
          <a:bodyPr>
            <a:normAutofit/>
          </a:bodyPr>
          <a:lstStyle/>
          <a:p>
            <a:pPr marL="0" indent="0" algn="ctr">
              <a:buNone/>
            </a:pPr>
            <a:r>
              <a:rPr lang="de-DE" sz="2000" b="1" dirty="0" smtClean="0">
                <a:latin typeface="Verdana" panose="020B0604030504040204" pitchFamily="34" charset="0"/>
              </a:rPr>
              <a:t>Artikel</a:t>
            </a:r>
            <a:r>
              <a:rPr lang="de-DE" sz="2000" dirty="0" smtClean="0">
                <a:latin typeface="Verdana" panose="020B0604030504040204" pitchFamily="34" charset="0"/>
              </a:rPr>
              <a:t> </a:t>
            </a:r>
            <a:r>
              <a:rPr lang="de-DE" sz="2000" dirty="0">
                <a:latin typeface="Verdana" panose="020B0604030504040204" pitchFamily="34" charset="0"/>
              </a:rPr>
              <a:t>am Anfang des Körperschaftsnamens werden erfasst. Wenn der Artikel zum </a:t>
            </a:r>
            <a:r>
              <a:rPr lang="de-DE" sz="2000" b="1" dirty="0">
                <a:latin typeface="Verdana" panose="020B0604030504040204" pitchFamily="34" charset="0"/>
              </a:rPr>
              <a:t>bevorzugten Namen </a:t>
            </a:r>
            <a:r>
              <a:rPr lang="de-DE" sz="2000" dirty="0">
                <a:latin typeface="Verdana" panose="020B0604030504040204" pitchFamily="34" charset="0"/>
              </a:rPr>
              <a:t>gehört, wird er </a:t>
            </a:r>
            <a:r>
              <a:rPr lang="de-DE" sz="2000" b="1" dirty="0">
                <a:latin typeface="Verdana" panose="020B0604030504040204" pitchFamily="34" charset="0"/>
              </a:rPr>
              <a:t>groß</a:t>
            </a:r>
            <a:r>
              <a:rPr lang="de-DE" sz="2000" dirty="0">
                <a:latin typeface="Verdana" panose="020B0604030504040204" pitchFamily="34" charset="0"/>
              </a:rPr>
              <a:t> geschrieben</a:t>
            </a:r>
            <a:r>
              <a:rPr lang="de-DE" sz="2000" dirty="0" smtClean="0">
                <a:latin typeface="Verdana" panose="020B0604030504040204" pitchFamily="34" charset="0"/>
              </a:rPr>
              <a:t>. </a:t>
            </a:r>
            <a:r>
              <a:rPr lang="de-DE" sz="2000" dirty="0">
                <a:latin typeface="Verdana" panose="020B0604030504040204" pitchFamily="34" charset="0"/>
              </a:rPr>
              <a:t>AWR (zu </a:t>
            </a:r>
            <a:r>
              <a:rPr lang="de-DE" sz="2000" dirty="0" smtClean="0">
                <a:latin typeface="Verdana" panose="020B0604030504040204" pitchFamily="34" charset="0"/>
              </a:rPr>
              <a:t>RDA 11.2.2.8</a:t>
            </a:r>
            <a:r>
              <a:rPr lang="de-DE" sz="2000" dirty="0">
                <a:latin typeface="Verdana" panose="020B0604030504040204" pitchFamily="34" charset="0"/>
              </a:rPr>
              <a:t>)</a:t>
            </a:r>
          </a:p>
          <a:p>
            <a:pPr marL="0" indent="0">
              <a:buNone/>
            </a:pPr>
            <a:r>
              <a:rPr lang="de-DE" sz="2000" u="sng" dirty="0" smtClean="0">
                <a:solidFill>
                  <a:srgbClr val="0070C0"/>
                </a:solidFill>
                <a:latin typeface="Verdana" panose="020B0604030504040204" pitchFamily="34" charset="0"/>
              </a:rPr>
              <a:t/>
            </a:r>
            <a:br>
              <a:rPr lang="de-DE" sz="2000" u="sng" dirty="0" smtClean="0">
                <a:solidFill>
                  <a:srgbClr val="0070C0"/>
                </a:solidFill>
                <a:latin typeface="Verdana" panose="020B0604030504040204" pitchFamily="34" charset="0"/>
              </a:rPr>
            </a:br>
            <a:r>
              <a:rPr lang="de-DE" sz="2000" i="1" dirty="0" smtClean="0">
                <a:latin typeface="Verdana" panose="020B0604030504040204" pitchFamily="34" charset="0"/>
              </a:rPr>
              <a:t>Beispiel</a:t>
            </a:r>
            <a:r>
              <a:rPr lang="de-DE" sz="2000" dirty="0" smtClean="0">
                <a:latin typeface="Verdana" panose="020B0604030504040204" pitchFamily="34" charset="0"/>
              </a:rPr>
              <a:t>: </a:t>
            </a:r>
          </a:p>
          <a:p>
            <a:pPr marL="0" indent="0">
              <a:buNone/>
            </a:pPr>
            <a:r>
              <a:rPr lang="de-DE" sz="2000" b="1" dirty="0" smtClean="0">
                <a:solidFill>
                  <a:srgbClr val="00B050"/>
                </a:solidFill>
                <a:latin typeface="Verdana" panose="020B0604030504040204" pitchFamily="34" charset="0"/>
              </a:rPr>
              <a:t>Der</a:t>
            </a:r>
            <a:r>
              <a:rPr lang="de-DE" sz="2000" dirty="0" smtClean="0">
                <a:solidFill>
                  <a:srgbClr val="00B050"/>
                </a:solidFill>
                <a:latin typeface="Verdana" panose="020B0604030504040204" pitchFamily="34" charset="0"/>
              </a:rPr>
              <a:t> Wehrbeauftragte</a:t>
            </a:r>
            <a:endParaRPr lang="de-DE" sz="2000" dirty="0">
              <a:solidFill>
                <a:srgbClr val="00B050"/>
              </a:solidFill>
              <a:latin typeface="Verdana" panose="020B0604030504040204" pitchFamily="34" charset="0"/>
            </a:endParaRPr>
          </a:p>
        </p:txBody>
      </p:sp>
      <p:sp>
        <p:nvSpPr>
          <p:cNvPr id="5" name="Titel 1"/>
          <p:cNvSpPr txBox="1">
            <a:spLocks/>
          </p:cNvSpPr>
          <p:nvPr/>
        </p:nvSpPr>
        <p:spPr>
          <a:xfrm>
            <a:off x="14808" y="836712"/>
            <a:ext cx="8229600" cy="216024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500" b="1" u="sng" dirty="0" smtClean="0">
                <a:latin typeface="Verdana" panose="020B0604030504040204" pitchFamily="34" charset="0"/>
              </a:rPr>
              <a:t>Bevorzugter Name der Körperschaft [16]</a:t>
            </a:r>
            <a:br>
              <a:rPr lang="de-DE" sz="2500" b="1" u="sng" dirty="0" smtClean="0">
                <a:latin typeface="Verdana" panose="020B0604030504040204" pitchFamily="34" charset="0"/>
              </a:rPr>
            </a:br>
            <a:r>
              <a:rPr lang="de-DE" sz="2500" b="1" u="sng" dirty="0" smtClean="0">
                <a:latin typeface="Verdana" panose="020B0604030504040204" pitchFamily="34" charset="0"/>
              </a:rPr>
              <a:t/>
            </a:r>
            <a:br>
              <a:rPr lang="de-DE" sz="2500" b="1" u="sng" dirty="0" smtClean="0">
                <a:latin typeface="Verdana" panose="020B0604030504040204" pitchFamily="34" charset="0"/>
              </a:rPr>
            </a:br>
            <a:r>
              <a:rPr lang="de-DE" sz="2100" u="sng" dirty="0" smtClean="0">
                <a:latin typeface="Verdana" panose="020B0604030504040204" pitchFamily="34" charset="0"/>
              </a:rPr>
              <a:t>Erfassung des bevorzugten Namens</a:t>
            </a:r>
            <a:r>
              <a:rPr lang="de-DE" sz="2100" b="1" u="sng" dirty="0" smtClean="0">
                <a:latin typeface="Verdana" panose="020B0604030504040204" pitchFamily="34" charset="0"/>
              </a:rPr>
              <a:t/>
            </a:r>
            <a:br>
              <a:rPr lang="de-DE" sz="2100" b="1" u="sng" dirty="0" smtClean="0">
                <a:latin typeface="Verdana" panose="020B0604030504040204" pitchFamily="34" charset="0"/>
              </a:rPr>
            </a:br>
            <a:r>
              <a:rPr lang="de-DE" sz="2100" b="1" u="sng" dirty="0" smtClean="0">
                <a:latin typeface="Verdana" panose="020B0604030504040204" pitchFamily="34" charset="0"/>
              </a:rPr>
              <a:t/>
            </a:r>
            <a:br>
              <a:rPr lang="de-DE" sz="2100" b="1" u="sng" dirty="0" smtClean="0">
                <a:latin typeface="Verdana" panose="020B0604030504040204" pitchFamily="34" charset="0"/>
              </a:rPr>
            </a:br>
            <a:r>
              <a:rPr lang="de-DE" sz="2100" u="sng" dirty="0">
                <a:latin typeface="Verdana" panose="020B0604030504040204" pitchFamily="34" charset="0"/>
              </a:rPr>
              <a:t>Artikel am Anfang </a:t>
            </a:r>
            <a:r>
              <a:rPr lang="de-DE" sz="2100" dirty="0">
                <a:latin typeface="Verdana" panose="020B0604030504040204" pitchFamily="34" charset="0"/>
              </a:rPr>
              <a:t>(RDA 11.2.2.8) </a:t>
            </a:r>
            <a:r>
              <a:rPr lang="de-DE" sz="2100" dirty="0" smtClean="0">
                <a:latin typeface="Verdana" panose="020B0604030504040204" pitchFamily="34" charset="0"/>
              </a:rPr>
              <a:t/>
            </a:r>
            <a:br>
              <a:rPr lang="de-DE" sz="2100" dirty="0" smtClean="0">
                <a:latin typeface="Verdana" panose="020B0604030504040204" pitchFamily="34" charset="0"/>
              </a:rPr>
            </a:br>
            <a:endParaRPr lang="de-DE" sz="2100" dirty="0">
              <a:latin typeface="Verdana" panose="020B0604030504040204" pitchFamily="34" charset="0"/>
            </a:endParaRPr>
          </a:p>
        </p:txBody>
      </p:sp>
    </p:spTree>
    <p:extLst>
      <p:ext uri="{BB962C8B-B14F-4D97-AF65-F5344CB8AC3E}">
        <p14:creationId xmlns:p14="http://schemas.microsoft.com/office/powerpoint/2010/main" val="3664677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565150" y="2924175"/>
            <a:ext cx="8578850" cy="3241675"/>
          </a:xfrm>
        </p:spPr>
        <p:txBody>
          <a:bodyPr>
            <a:normAutofit/>
          </a:bodyPr>
          <a:lstStyle/>
          <a:p>
            <a:pPr marL="0" indent="0" algn="ctr">
              <a:buNone/>
            </a:pPr>
            <a:r>
              <a:rPr lang="de-DE" sz="2400" dirty="0" smtClean="0">
                <a:latin typeface="Verdana" panose="020B0604030504040204" pitchFamily="34" charset="0"/>
              </a:rPr>
              <a:t>Ehrungen werden </a:t>
            </a:r>
            <a:r>
              <a:rPr lang="de-DE" sz="2400" u="sng" dirty="0" smtClean="0">
                <a:latin typeface="Verdana" panose="020B0604030504040204" pitchFamily="34" charset="0"/>
              </a:rPr>
              <a:t>nicht</a:t>
            </a:r>
            <a:r>
              <a:rPr lang="de-DE" sz="2400" dirty="0" smtClean="0">
                <a:latin typeface="Verdana" panose="020B0604030504040204" pitchFamily="34" charset="0"/>
              </a:rPr>
              <a:t> erfasst.</a:t>
            </a:r>
          </a:p>
          <a:p>
            <a:pPr marL="0" indent="0" algn="ctr">
              <a:buNone/>
            </a:pPr>
            <a:endParaRPr lang="de-DE" sz="2200" dirty="0">
              <a:latin typeface="Verdana" panose="020B0604030504040204" pitchFamily="34" charset="0"/>
            </a:endParaRPr>
          </a:p>
          <a:p>
            <a:pPr marL="0" indent="0">
              <a:buNone/>
            </a:pPr>
            <a:r>
              <a:rPr lang="de-DE" sz="2000" i="1" dirty="0" smtClean="0">
                <a:latin typeface="Verdana" panose="020B0604030504040204" pitchFamily="34" charset="0"/>
              </a:rPr>
              <a:t>Beispiel:</a:t>
            </a:r>
          </a:p>
          <a:p>
            <a:pPr marL="0" indent="0">
              <a:buNone/>
            </a:pPr>
            <a:endParaRPr lang="de-DE" sz="2000" i="1" dirty="0" smtClean="0">
              <a:latin typeface="Verdana" panose="020B0604030504040204" pitchFamily="34" charset="0"/>
            </a:endParaRPr>
          </a:p>
          <a:p>
            <a:pPr marL="0" indent="0">
              <a:buNone/>
            </a:pPr>
            <a:r>
              <a:rPr lang="de-DE" sz="2000" b="1" dirty="0">
                <a:solidFill>
                  <a:srgbClr val="00B050"/>
                </a:solidFill>
                <a:latin typeface="Verdana" panose="020B0604030504040204" pitchFamily="34" charset="0"/>
              </a:rPr>
              <a:t>Royal Ulster </a:t>
            </a:r>
            <a:r>
              <a:rPr lang="de-DE" sz="2000" b="1" dirty="0" err="1" smtClean="0">
                <a:solidFill>
                  <a:srgbClr val="00B050"/>
                </a:solidFill>
                <a:latin typeface="Verdana" panose="020B0604030504040204" pitchFamily="34" charset="0"/>
              </a:rPr>
              <a:t>Constabulary</a:t>
            </a:r>
            <a:r>
              <a:rPr lang="de-DE" sz="2000" b="1" dirty="0">
                <a:solidFill>
                  <a:srgbClr val="00B050"/>
                </a:solidFill>
                <a:latin typeface="Verdana" panose="020B0604030504040204" pitchFamily="34" charset="0"/>
              </a:rPr>
              <a:t> </a:t>
            </a:r>
            <a:r>
              <a:rPr lang="de-DE" sz="2000" dirty="0" smtClean="0">
                <a:latin typeface="Verdana" panose="020B0604030504040204" pitchFamily="34" charset="0"/>
                <a:sym typeface="Wingdings"/>
              </a:rPr>
              <a:t>bevorzugte Namensform</a:t>
            </a:r>
            <a:endParaRPr lang="de-DE" sz="2000" b="1" dirty="0">
              <a:solidFill>
                <a:srgbClr val="00B050"/>
              </a:solidFill>
              <a:latin typeface="Verdana" panose="020B0604030504040204" pitchFamily="34" charset="0"/>
            </a:endParaRPr>
          </a:p>
          <a:p>
            <a:pPr marL="0" indent="0">
              <a:buNone/>
            </a:pPr>
            <a:r>
              <a:rPr lang="de-DE" sz="2000" i="1" dirty="0">
                <a:latin typeface="Verdana" panose="020B0604030504040204" pitchFamily="34" charset="0"/>
              </a:rPr>
              <a:t>nicht</a:t>
            </a:r>
            <a:r>
              <a:rPr lang="de-DE" sz="2000" dirty="0">
                <a:solidFill>
                  <a:srgbClr val="00B050"/>
                </a:solidFill>
                <a:latin typeface="Verdana" panose="020B0604030504040204" pitchFamily="34" charset="0"/>
              </a:rPr>
              <a:t> Royal Ulster </a:t>
            </a:r>
            <a:r>
              <a:rPr lang="de-DE" sz="2000" dirty="0" err="1">
                <a:solidFill>
                  <a:srgbClr val="00B050"/>
                </a:solidFill>
                <a:latin typeface="Verdana" panose="020B0604030504040204" pitchFamily="34" charset="0"/>
              </a:rPr>
              <a:t>Constabulary</a:t>
            </a:r>
            <a:r>
              <a:rPr lang="de-DE" sz="2000" dirty="0">
                <a:solidFill>
                  <a:srgbClr val="00B050"/>
                </a:solidFill>
                <a:latin typeface="Verdana" panose="020B0604030504040204" pitchFamily="34" charset="0"/>
              </a:rPr>
              <a:t> GC</a:t>
            </a:r>
          </a:p>
          <a:p>
            <a:pPr marL="0" indent="0">
              <a:buNone/>
            </a:pPr>
            <a:r>
              <a:rPr lang="de-DE" sz="2000" i="1" dirty="0">
                <a:latin typeface="Verdana" panose="020B0604030504040204" pitchFamily="34" charset="0"/>
              </a:rPr>
              <a:t>nicht</a:t>
            </a:r>
            <a:r>
              <a:rPr lang="de-DE" sz="2000" dirty="0">
                <a:solidFill>
                  <a:srgbClr val="00B050"/>
                </a:solidFill>
                <a:latin typeface="Verdana" panose="020B0604030504040204" pitchFamily="34" charset="0"/>
              </a:rPr>
              <a:t> Royal Ulster </a:t>
            </a:r>
            <a:r>
              <a:rPr lang="de-DE" sz="2000" dirty="0" err="1">
                <a:solidFill>
                  <a:srgbClr val="00B050"/>
                </a:solidFill>
                <a:latin typeface="Verdana" panose="020B0604030504040204" pitchFamily="34" charset="0"/>
              </a:rPr>
              <a:t>Constabulary</a:t>
            </a:r>
            <a:r>
              <a:rPr lang="de-DE" sz="2000" dirty="0">
                <a:solidFill>
                  <a:srgbClr val="00B050"/>
                </a:solidFill>
                <a:latin typeface="Verdana" panose="020B0604030504040204" pitchFamily="34" charset="0"/>
              </a:rPr>
              <a:t> George Cross</a:t>
            </a:r>
          </a:p>
          <a:p>
            <a:pPr marL="0" indent="0" algn="ctr">
              <a:buNone/>
            </a:pPr>
            <a:endParaRPr lang="de-DE" dirty="0"/>
          </a:p>
        </p:txBody>
      </p:sp>
      <p:sp>
        <p:nvSpPr>
          <p:cNvPr id="6" name="Titel 1"/>
          <p:cNvSpPr txBox="1">
            <a:spLocks/>
          </p:cNvSpPr>
          <p:nvPr/>
        </p:nvSpPr>
        <p:spPr>
          <a:xfrm>
            <a:off x="-36512" y="692696"/>
            <a:ext cx="8229600" cy="23762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500" b="1" u="sng" dirty="0" smtClean="0">
                <a:latin typeface="Verdana" panose="020B0604030504040204" pitchFamily="34" charset="0"/>
              </a:rPr>
              <a:t>Bevorzugter Name der Körperschaft [17]</a:t>
            </a:r>
            <a:br>
              <a:rPr lang="de-DE" sz="2500" b="1" u="sng" dirty="0" smtClean="0">
                <a:latin typeface="Verdana" panose="020B0604030504040204" pitchFamily="34" charset="0"/>
              </a:rPr>
            </a:br>
            <a:r>
              <a:rPr lang="de-DE" sz="2500" b="1" u="sng" dirty="0" smtClean="0">
                <a:latin typeface="Verdana" panose="020B0604030504040204" pitchFamily="34" charset="0"/>
              </a:rPr>
              <a:t/>
            </a:r>
            <a:br>
              <a:rPr lang="de-DE" sz="2500" b="1" u="sng" dirty="0" smtClean="0">
                <a:latin typeface="Verdana" panose="020B0604030504040204" pitchFamily="34" charset="0"/>
              </a:rPr>
            </a:br>
            <a:r>
              <a:rPr lang="de-DE" sz="2100" u="sng" dirty="0" smtClean="0">
                <a:latin typeface="Verdana" panose="020B0604030504040204" pitchFamily="34" charset="0"/>
              </a:rPr>
              <a:t>Erfassung des bevorzugten Namens</a:t>
            </a:r>
            <a:r>
              <a:rPr lang="de-DE" sz="2100" b="1" u="sng" dirty="0" smtClean="0">
                <a:latin typeface="Verdana" panose="020B0604030504040204" pitchFamily="34" charset="0"/>
              </a:rPr>
              <a:t/>
            </a:r>
            <a:br>
              <a:rPr lang="de-DE" sz="2100" b="1" u="sng" dirty="0" smtClean="0">
                <a:latin typeface="Verdana" panose="020B0604030504040204" pitchFamily="34" charset="0"/>
              </a:rPr>
            </a:br>
            <a:r>
              <a:rPr lang="de-DE" sz="2100" b="1" u="sng" dirty="0" smtClean="0">
                <a:latin typeface="Verdana" panose="020B0604030504040204" pitchFamily="34" charset="0"/>
              </a:rPr>
              <a:t/>
            </a:r>
            <a:br>
              <a:rPr lang="de-DE" sz="2100" b="1" u="sng" dirty="0" smtClean="0">
                <a:latin typeface="Verdana" panose="020B0604030504040204" pitchFamily="34" charset="0"/>
              </a:rPr>
            </a:br>
            <a:r>
              <a:rPr lang="de-DE" sz="2100" u="sng" dirty="0" smtClean="0">
                <a:latin typeface="Verdana" panose="020B0604030504040204" pitchFamily="34" charset="0"/>
              </a:rPr>
              <a:t>Angabe von Ehrungen</a:t>
            </a:r>
            <a:r>
              <a:rPr lang="de-DE" sz="2100" dirty="0" smtClean="0">
                <a:latin typeface="Verdana" panose="020B0604030504040204" pitchFamily="34" charset="0"/>
              </a:rPr>
              <a:t> (RDA 11.2.2.9) </a:t>
            </a:r>
            <a:br>
              <a:rPr lang="de-DE" sz="2100" dirty="0" smtClean="0">
                <a:latin typeface="Verdana" panose="020B0604030504040204" pitchFamily="34" charset="0"/>
              </a:rPr>
            </a:br>
            <a:endParaRPr lang="de-DE" sz="2100" dirty="0">
              <a:latin typeface="Verdana" panose="020B0604030504040204" pitchFamily="34" charset="0"/>
            </a:endParaRPr>
          </a:p>
        </p:txBody>
      </p:sp>
    </p:spTree>
    <p:extLst>
      <p:ext uri="{BB962C8B-B14F-4D97-AF65-F5344CB8AC3E}">
        <p14:creationId xmlns:p14="http://schemas.microsoft.com/office/powerpoint/2010/main" val="35967665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251520" y="2420938"/>
            <a:ext cx="8578850" cy="4176712"/>
          </a:xfrm>
        </p:spPr>
        <p:txBody>
          <a:bodyPr>
            <a:normAutofit fontScale="70000" lnSpcReduction="20000"/>
          </a:bodyPr>
          <a:lstStyle/>
          <a:p>
            <a:pPr marL="0" indent="0" algn="ctr">
              <a:buNone/>
            </a:pPr>
            <a:endParaRPr lang="de-DE" sz="2800" b="1" dirty="0" smtClean="0"/>
          </a:p>
          <a:p>
            <a:pPr marL="0" indent="0" algn="ctr">
              <a:buNone/>
            </a:pPr>
            <a:r>
              <a:rPr lang="de-DE" sz="3100" b="1" dirty="0" smtClean="0">
                <a:latin typeface="Verdana" panose="020B0604030504040204" pitchFamily="34" charset="0"/>
              </a:rPr>
              <a:t>Adjektive</a:t>
            </a:r>
            <a:r>
              <a:rPr lang="de-DE" sz="3100" dirty="0">
                <a:latin typeface="Verdana" panose="020B0604030504040204" pitchFamily="34" charset="0"/>
              </a:rPr>
              <a:t>,</a:t>
            </a:r>
            <a:r>
              <a:rPr lang="de-DE" sz="3100" b="1" dirty="0">
                <a:latin typeface="Verdana" panose="020B0604030504040204" pitchFamily="34" charset="0"/>
              </a:rPr>
              <a:t> Abkürzungen </a:t>
            </a:r>
            <a:r>
              <a:rPr lang="de-DE" sz="3100" dirty="0">
                <a:latin typeface="Verdana" panose="020B0604030504040204" pitchFamily="34" charset="0"/>
              </a:rPr>
              <a:t>oder </a:t>
            </a:r>
            <a:r>
              <a:rPr lang="de-DE" sz="3100" b="1" dirty="0">
                <a:latin typeface="Verdana" panose="020B0604030504040204" pitchFamily="34" charset="0"/>
              </a:rPr>
              <a:t>Phrasen</a:t>
            </a:r>
            <a:r>
              <a:rPr lang="de-DE" sz="3100" dirty="0">
                <a:latin typeface="Verdana" panose="020B0604030504040204" pitchFamily="34" charset="0"/>
              </a:rPr>
              <a:t>, die auf eine Gesellschaftsform oder die Art der Körperschaft hinweisen, </a:t>
            </a:r>
            <a:r>
              <a:rPr lang="de-DE" sz="3100" dirty="0" smtClean="0">
                <a:latin typeface="Verdana" panose="020B0604030504040204" pitchFamily="34" charset="0"/>
              </a:rPr>
              <a:t>nur berücksichtigen, wenn </a:t>
            </a:r>
            <a:r>
              <a:rPr lang="de-DE" sz="3100" dirty="0">
                <a:latin typeface="Verdana" panose="020B0604030504040204" pitchFamily="34" charset="0"/>
              </a:rPr>
              <a:t>sie </a:t>
            </a:r>
            <a:r>
              <a:rPr lang="de-DE" sz="3100" b="1" dirty="0" smtClean="0">
                <a:latin typeface="Verdana" panose="020B0604030504040204" pitchFamily="34" charset="0"/>
              </a:rPr>
              <a:t>integraler </a:t>
            </a:r>
            <a:r>
              <a:rPr lang="de-DE" sz="3100" b="1" dirty="0">
                <a:latin typeface="Verdana" panose="020B0604030504040204" pitchFamily="34" charset="0"/>
              </a:rPr>
              <a:t>Bestandteil </a:t>
            </a:r>
            <a:r>
              <a:rPr lang="de-DE" sz="3100" b="1" dirty="0" smtClean="0">
                <a:latin typeface="Verdana" panose="020B0604030504040204" pitchFamily="34" charset="0"/>
              </a:rPr>
              <a:t>des </a:t>
            </a:r>
            <a:r>
              <a:rPr lang="de-DE" sz="3100" b="1" dirty="0">
                <a:latin typeface="Verdana" panose="020B0604030504040204" pitchFamily="34" charset="0"/>
              </a:rPr>
              <a:t>Namens </a:t>
            </a:r>
            <a:r>
              <a:rPr lang="de-DE" sz="3100" dirty="0">
                <a:latin typeface="Verdana" panose="020B0604030504040204" pitchFamily="34" charset="0"/>
              </a:rPr>
              <a:t>sind. </a:t>
            </a:r>
          </a:p>
          <a:p>
            <a:pPr marL="0" indent="0">
              <a:buNone/>
            </a:pPr>
            <a:endParaRPr lang="de-DE" sz="2800" i="1" dirty="0" smtClean="0">
              <a:latin typeface="Verdana" panose="020B0604030504040204" pitchFamily="34" charset="0"/>
            </a:endParaRPr>
          </a:p>
          <a:p>
            <a:pPr marL="0" indent="0">
              <a:buNone/>
            </a:pPr>
            <a:r>
              <a:rPr lang="de-DE" sz="2600" i="1" dirty="0" smtClean="0">
                <a:latin typeface="Verdana" panose="020B0604030504040204" pitchFamily="34" charset="0"/>
              </a:rPr>
              <a:t>Beispiele</a:t>
            </a:r>
            <a:r>
              <a:rPr lang="de-DE" sz="2600" dirty="0" smtClean="0">
                <a:latin typeface="Verdana" panose="020B0604030504040204" pitchFamily="34" charset="0"/>
              </a:rPr>
              <a:t>:</a:t>
            </a:r>
          </a:p>
          <a:p>
            <a:pPr marL="0" indent="0">
              <a:buNone/>
            </a:pPr>
            <a:r>
              <a:rPr lang="de-DE" sz="2600" b="1" dirty="0" smtClean="0">
                <a:solidFill>
                  <a:srgbClr val="00B050"/>
                </a:solidFill>
                <a:latin typeface="Verdana" panose="020B0604030504040204" pitchFamily="34" charset="0"/>
              </a:rPr>
              <a:t>Kraftfahrzeugwerk </a:t>
            </a:r>
            <a:r>
              <a:rPr lang="de-DE" sz="2600" b="1" dirty="0">
                <a:solidFill>
                  <a:srgbClr val="00B050"/>
                </a:solidFill>
                <a:latin typeface="Verdana" panose="020B0604030504040204" pitchFamily="34" charset="0"/>
              </a:rPr>
              <a:t>“Ernst Grube” </a:t>
            </a:r>
            <a:r>
              <a:rPr lang="de-DE" sz="2600" b="1" dirty="0" smtClean="0">
                <a:solidFill>
                  <a:srgbClr val="00B050"/>
                </a:solidFill>
                <a:latin typeface="Verdana" panose="020B0604030504040204" pitchFamily="34" charset="0"/>
              </a:rPr>
              <a:t>Werdau</a:t>
            </a:r>
            <a:r>
              <a:rPr lang="de-DE" sz="2600" b="1" dirty="0">
                <a:solidFill>
                  <a:srgbClr val="00B050"/>
                </a:solidFill>
                <a:latin typeface="Verdana" panose="020B0604030504040204" pitchFamily="34" charset="0"/>
              </a:rPr>
              <a:t> </a:t>
            </a:r>
            <a:r>
              <a:rPr lang="de-DE" sz="2600" b="1" dirty="0" smtClean="0">
                <a:solidFill>
                  <a:srgbClr val="00B050"/>
                </a:solidFill>
                <a:latin typeface="Verdana" panose="020B0604030504040204" pitchFamily="34" charset="0"/>
              </a:rPr>
              <a:t> </a:t>
            </a:r>
          </a:p>
          <a:p>
            <a:pPr marL="0" indent="0">
              <a:buNone/>
            </a:pPr>
            <a:r>
              <a:rPr lang="de-DE" sz="2600" dirty="0" smtClean="0">
                <a:latin typeface="Verdana" panose="020B0604030504040204" pitchFamily="34" charset="0"/>
                <a:sym typeface="Wingdings"/>
              </a:rPr>
              <a:t> bevorzugte Namensform</a:t>
            </a:r>
            <a:endParaRPr lang="de-DE" sz="2600" dirty="0">
              <a:solidFill>
                <a:srgbClr val="00B050"/>
              </a:solidFill>
              <a:latin typeface="Verdana" panose="020B0604030504040204" pitchFamily="34" charset="0"/>
            </a:endParaRPr>
          </a:p>
          <a:p>
            <a:pPr marL="0" indent="0">
              <a:buNone/>
            </a:pPr>
            <a:r>
              <a:rPr lang="de-DE" sz="2600" i="1" dirty="0" smtClean="0">
                <a:latin typeface="Verdana" panose="020B0604030504040204" pitchFamily="34" charset="0"/>
              </a:rPr>
              <a:t>nicht</a:t>
            </a:r>
            <a:r>
              <a:rPr lang="de-DE" sz="2600" dirty="0" smtClean="0">
                <a:solidFill>
                  <a:srgbClr val="00B050"/>
                </a:solidFill>
                <a:latin typeface="Verdana" panose="020B0604030504040204" pitchFamily="34" charset="0"/>
              </a:rPr>
              <a:t> </a:t>
            </a:r>
            <a:r>
              <a:rPr lang="de-DE" sz="2600" dirty="0">
                <a:solidFill>
                  <a:srgbClr val="00B050"/>
                </a:solidFill>
                <a:latin typeface="Verdana" panose="020B0604030504040204" pitchFamily="34" charset="0"/>
              </a:rPr>
              <a:t>VEB Kraftfahrzeugwerk “Ernst Grube” Werdau</a:t>
            </a:r>
          </a:p>
          <a:p>
            <a:pPr marL="0" indent="0">
              <a:buNone/>
            </a:pPr>
            <a:r>
              <a:rPr lang="de-DE" sz="2600" dirty="0">
                <a:solidFill>
                  <a:srgbClr val="00B050"/>
                </a:solidFill>
                <a:latin typeface="Verdana" panose="020B0604030504040204" pitchFamily="34" charset="0"/>
              </a:rPr>
              <a:t> </a:t>
            </a:r>
          </a:p>
          <a:p>
            <a:pPr marL="0" indent="0">
              <a:buNone/>
            </a:pPr>
            <a:r>
              <a:rPr lang="de-DE" sz="2600" i="1" dirty="0">
                <a:latin typeface="Verdana" panose="020B0604030504040204" pitchFamily="34" charset="0"/>
              </a:rPr>
              <a:t>aber: </a:t>
            </a:r>
            <a:r>
              <a:rPr lang="de-DE" sz="2600" dirty="0">
                <a:solidFill>
                  <a:srgbClr val="00B050"/>
                </a:solidFill>
                <a:latin typeface="Verdana" panose="020B0604030504040204" pitchFamily="34" charset="0"/>
              </a:rPr>
              <a:t/>
            </a:r>
            <a:br>
              <a:rPr lang="de-DE" sz="2600" dirty="0">
                <a:solidFill>
                  <a:srgbClr val="00B050"/>
                </a:solidFill>
                <a:latin typeface="Verdana" panose="020B0604030504040204" pitchFamily="34" charset="0"/>
              </a:rPr>
            </a:br>
            <a:r>
              <a:rPr lang="de-DE" sz="2600" b="1" dirty="0">
                <a:solidFill>
                  <a:srgbClr val="00B050"/>
                </a:solidFill>
                <a:latin typeface="Verdana" panose="020B0604030504040204" pitchFamily="34" charset="0"/>
              </a:rPr>
              <a:t>Nature </a:t>
            </a:r>
            <a:r>
              <a:rPr lang="de-DE" sz="2600" b="1" dirty="0" err="1">
                <a:solidFill>
                  <a:srgbClr val="00B050"/>
                </a:solidFill>
                <a:latin typeface="Verdana" panose="020B0604030504040204" pitchFamily="34" charset="0"/>
              </a:rPr>
              <a:t>Photographers</a:t>
            </a:r>
            <a:r>
              <a:rPr lang="de-DE" sz="2600" b="1" dirty="0">
                <a:solidFill>
                  <a:srgbClr val="00B050"/>
                </a:solidFill>
                <a:latin typeface="Verdana" panose="020B0604030504040204" pitchFamily="34" charset="0"/>
              </a:rPr>
              <a:t> Ltd</a:t>
            </a:r>
            <a:r>
              <a:rPr lang="de-DE" sz="2600" b="1" dirty="0" smtClean="0">
                <a:solidFill>
                  <a:srgbClr val="00B050"/>
                </a:solidFill>
                <a:latin typeface="Verdana" panose="020B0604030504040204" pitchFamily="34" charset="0"/>
              </a:rPr>
              <a:t>.</a:t>
            </a:r>
            <a:r>
              <a:rPr lang="de-DE" sz="2600" dirty="0" smtClean="0">
                <a:solidFill>
                  <a:srgbClr val="00B050"/>
                </a:solidFill>
                <a:latin typeface="Verdana" panose="020B0604030504040204" pitchFamily="34" charset="0"/>
              </a:rPr>
              <a:t>	</a:t>
            </a:r>
          </a:p>
          <a:p>
            <a:pPr marL="0" indent="0">
              <a:buNone/>
            </a:pPr>
            <a:r>
              <a:rPr lang="de-DE" sz="2600" dirty="0" smtClean="0">
                <a:latin typeface="Verdana" panose="020B0604030504040204" pitchFamily="34" charset="0"/>
                <a:sym typeface="Wingdings"/>
              </a:rPr>
              <a:t> bevorzugte Namensform</a:t>
            </a:r>
            <a:endParaRPr lang="de-DE" sz="2600" dirty="0">
              <a:latin typeface="Verdana" panose="020B0604030504040204" pitchFamily="34" charset="0"/>
            </a:endParaRPr>
          </a:p>
        </p:txBody>
      </p:sp>
      <p:sp>
        <p:nvSpPr>
          <p:cNvPr id="5" name="Titel 1"/>
          <p:cNvSpPr txBox="1">
            <a:spLocks/>
          </p:cNvSpPr>
          <p:nvPr/>
        </p:nvSpPr>
        <p:spPr>
          <a:xfrm>
            <a:off x="-36512" y="836712"/>
            <a:ext cx="8229600" cy="2016224"/>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500" b="1" u="sng" dirty="0" smtClean="0">
                <a:latin typeface="Verdana" panose="020B0604030504040204" pitchFamily="34" charset="0"/>
              </a:rPr>
              <a:t>Bevorzugter Name der Körperschaft [18]</a:t>
            </a:r>
            <a:br>
              <a:rPr lang="de-DE" sz="2500" b="1" u="sng" dirty="0" smtClean="0">
                <a:latin typeface="Verdana" panose="020B0604030504040204" pitchFamily="34" charset="0"/>
              </a:rPr>
            </a:br>
            <a:r>
              <a:rPr lang="de-DE" sz="2500" b="1" u="sng" dirty="0" smtClean="0">
                <a:latin typeface="Verdana" panose="020B0604030504040204" pitchFamily="34" charset="0"/>
              </a:rPr>
              <a:t/>
            </a:r>
            <a:br>
              <a:rPr lang="de-DE" sz="2500" b="1" u="sng" dirty="0" smtClean="0">
                <a:latin typeface="Verdana" panose="020B0604030504040204" pitchFamily="34" charset="0"/>
              </a:rPr>
            </a:br>
            <a:r>
              <a:rPr lang="de-DE" sz="2100" u="sng" dirty="0" smtClean="0">
                <a:latin typeface="Verdana" panose="020B0604030504040204" pitchFamily="34" charset="0"/>
              </a:rPr>
              <a:t>Erfassung des bevorzugten Namens</a:t>
            </a:r>
            <a:r>
              <a:rPr lang="de-DE" sz="2100" b="1" u="sng" dirty="0" smtClean="0">
                <a:latin typeface="Verdana" panose="020B0604030504040204" pitchFamily="34" charset="0"/>
              </a:rPr>
              <a:t/>
            </a:r>
            <a:br>
              <a:rPr lang="de-DE" sz="2100" b="1" u="sng" dirty="0" smtClean="0">
                <a:latin typeface="Verdana" panose="020B0604030504040204" pitchFamily="34" charset="0"/>
              </a:rPr>
            </a:br>
            <a:r>
              <a:rPr lang="de-DE" sz="2100" b="1" u="sng" dirty="0" smtClean="0">
                <a:latin typeface="Verdana" panose="020B0604030504040204" pitchFamily="34" charset="0"/>
              </a:rPr>
              <a:t/>
            </a:r>
            <a:br>
              <a:rPr lang="de-DE" sz="2100" b="1" u="sng" dirty="0" smtClean="0">
                <a:latin typeface="Verdana" panose="020B0604030504040204" pitchFamily="34" charset="0"/>
              </a:rPr>
            </a:br>
            <a:r>
              <a:rPr lang="de-DE" sz="2100" u="sng" dirty="0" smtClean="0">
                <a:latin typeface="Verdana" panose="020B0604030504040204" pitchFamily="34" charset="0"/>
              </a:rPr>
              <a:t>Gesellschaftsform</a:t>
            </a:r>
            <a:r>
              <a:rPr lang="de-DE" sz="2100" dirty="0" smtClean="0">
                <a:latin typeface="Verdana" panose="020B0604030504040204" pitchFamily="34" charset="0"/>
              </a:rPr>
              <a:t> (RDA 11.2.2.10) </a:t>
            </a:r>
            <a:r>
              <a:rPr lang="de-DE" sz="2400" dirty="0" smtClean="0">
                <a:latin typeface="Verdana" panose="020B0604030504040204" pitchFamily="34" charset="0"/>
              </a:rPr>
              <a:t/>
            </a:r>
            <a:br>
              <a:rPr lang="de-DE" sz="2400" dirty="0" smtClean="0">
                <a:latin typeface="Verdana" panose="020B0604030504040204" pitchFamily="34" charset="0"/>
              </a:rPr>
            </a:br>
            <a:endParaRPr lang="de-DE" sz="2400" dirty="0">
              <a:latin typeface="Verdana" panose="020B0604030504040204" pitchFamily="34" charset="0"/>
            </a:endParaRPr>
          </a:p>
        </p:txBody>
      </p:sp>
    </p:spTree>
    <p:extLst>
      <p:ext uri="{BB962C8B-B14F-4D97-AF65-F5344CB8AC3E}">
        <p14:creationId xmlns:p14="http://schemas.microsoft.com/office/powerpoint/2010/main" val="866702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73224" y="197767"/>
            <a:ext cx="8229600" cy="1143001"/>
          </a:xfrm>
        </p:spPr>
        <p:txBody>
          <a:bodyPr>
            <a:normAutofit/>
          </a:bodyPr>
          <a:lstStyle/>
          <a:p>
            <a:r>
              <a:rPr lang="de-DE" sz="2000" b="1" dirty="0" smtClean="0">
                <a:latin typeface="Verdana" panose="020B0604030504040204" pitchFamily="34" charset="0"/>
              </a:rPr>
              <a:t>RDA, AWR, ERL</a:t>
            </a:r>
            <a:r>
              <a:rPr lang="de-DE" sz="2000" dirty="0" smtClean="0">
                <a:latin typeface="Verdana" panose="020B0604030504040204" pitchFamily="34" charset="0"/>
              </a:rPr>
              <a:t/>
            </a:r>
            <a:br>
              <a:rPr lang="de-DE" sz="2000" dirty="0" smtClean="0">
                <a:latin typeface="Verdana" panose="020B0604030504040204" pitchFamily="34" charset="0"/>
              </a:rPr>
            </a:br>
            <a:r>
              <a:rPr lang="de-DE" sz="2000" dirty="0" smtClean="0">
                <a:latin typeface="Verdana" panose="020B0604030504040204" pitchFamily="34" charset="0"/>
              </a:rPr>
              <a:t>Übersicht der in der Präsentation behandelten RDA-Stellen</a:t>
            </a:r>
            <a:endParaRPr lang="de-DE" sz="2000" dirty="0">
              <a:latin typeface="Verdana" panose="020B0604030504040204" pitchFamily="34" charset="0"/>
            </a:endParaRPr>
          </a:p>
        </p:txBody>
      </p:sp>
      <p:graphicFrame>
        <p:nvGraphicFramePr>
          <p:cNvPr id="5" name="Inhaltsplatzhalter 4"/>
          <p:cNvGraphicFramePr>
            <a:graphicFrameLocks noGrp="1"/>
          </p:cNvGraphicFramePr>
          <p:nvPr>
            <p:ph idx="4294967295"/>
            <p:extLst>
              <p:ext uri="{D42A27DB-BD31-4B8C-83A1-F6EECF244321}">
                <p14:modId xmlns:p14="http://schemas.microsoft.com/office/powerpoint/2010/main" val="3853344657"/>
              </p:ext>
            </p:extLst>
          </p:nvPr>
        </p:nvGraphicFramePr>
        <p:xfrm>
          <a:off x="0" y="1125538"/>
          <a:ext cx="8856984" cy="5286856"/>
        </p:xfrm>
        <a:graphic>
          <a:graphicData uri="http://schemas.openxmlformats.org/drawingml/2006/table">
            <a:tbl>
              <a:tblPr firstRow="1" bandRow="1">
                <a:tableStyleId>{5C22544A-7EE6-4342-B048-85BDC9FD1C3A}</a:tableStyleId>
              </a:tblPr>
              <a:tblGrid>
                <a:gridCol w="1008112"/>
                <a:gridCol w="648072"/>
                <a:gridCol w="864096"/>
                <a:gridCol w="216024"/>
                <a:gridCol w="1296144"/>
                <a:gridCol w="648072"/>
                <a:gridCol w="1440160"/>
                <a:gridCol w="216024"/>
                <a:gridCol w="936104"/>
                <a:gridCol w="576064"/>
                <a:gridCol w="1008112"/>
              </a:tblGrid>
              <a:tr h="900795">
                <a:tc>
                  <a:txBody>
                    <a:bodyPr/>
                    <a:lstStyle/>
                    <a:p>
                      <a:r>
                        <a:rPr lang="de-DE" sz="1200" dirty="0" smtClean="0">
                          <a:latin typeface="Verdana" panose="020B0604030504040204" pitchFamily="34" charset="0"/>
                        </a:rPr>
                        <a:t>RDA</a:t>
                      </a:r>
                      <a:endParaRPr lang="de-DE" sz="1200" dirty="0">
                        <a:latin typeface="Verdana" panose="020B0604030504040204" pitchFamily="34" charset="0"/>
                      </a:endParaRPr>
                    </a:p>
                  </a:txBody>
                  <a:tcPr/>
                </a:tc>
                <a:tc>
                  <a:txBody>
                    <a:bodyPr/>
                    <a:lstStyle/>
                    <a:p>
                      <a:pPr algn="ctr"/>
                      <a:r>
                        <a:rPr lang="de-DE" sz="1200" dirty="0" smtClean="0">
                          <a:latin typeface="Verdana" panose="020B0604030504040204" pitchFamily="34" charset="0"/>
                        </a:rPr>
                        <a:t>AWR</a:t>
                      </a:r>
                      <a:endParaRPr lang="de-DE" sz="1200" dirty="0">
                        <a:latin typeface="Verdana" panose="020B0604030504040204" pitchFamily="34" charset="0"/>
                      </a:endParaRPr>
                    </a:p>
                  </a:txBody>
                  <a:tcPr/>
                </a:tc>
                <a:tc>
                  <a:txBody>
                    <a:bodyPr/>
                    <a:lstStyle/>
                    <a:p>
                      <a:pPr algn="ctr"/>
                      <a:r>
                        <a:rPr lang="de-DE" sz="1200" dirty="0" smtClean="0">
                          <a:latin typeface="Verdana" panose="020B0604030504040204" pitchFamily="34" charset="0"/>
                        </a:rPr>
                        <a:t>ERL</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solidFill>
                      <a:srgbClr val="002060"/>
                    </a:solidFill>
                  </a:tcPr>
                </a:tc>
                <a:tc>
                  <a:txBody>
                    <a:bodyPr/>
                    <a:lstStyle/>
                    <a:p>
                      <a:pPr algn="ctr"/>
                      <a:r>
                        <a:rPr lang="de-DE" sz="1200" dirty="0" smtClean="0">
                          <a:latin typeface="Verdana" panose="020B0604030504040204" pitchFamily="34" charset="0"/>
                        </a:rPr>
                        <a:t>RDA</a:t>
                      </a:r>
                      <a:endParaRPr lang="de-DE" sz="1200" dirty="0">
                        <a:latin typeface="Verdana" panose="020B0604030504040204" pitchFamily="34" charset="0"/>
                      </a:endParaRPr>
                    </a:p>
                  </a:txBody>
                  <a:tcPr/>
                </a:tc>
                <a:tc>
                  <a:txBody>
                    <a:bodyPr/>
                    <a:lstStyle/>
                    <a:p>
                      <a:pPr algn="ctr"/>
                      <a:r>
                        <a:rPr lang="de-DE" sz="1200" dirty="0" smtClean="0">
                          <a:latin typeface="Verdana" panose="020B0604030504040204" pitchFamily="34" charset="0"/>
                        </a:rPr>
                        <a:t>AWR</a:t>
                      </a:r>
                      <a:endParaRPr lang="de-DE" sz="1200" dirty="0">
                        <a:latin typeface="Verdana" panose="020B0604030504040204" pitchFamily="34" charset="0"/>
                      </a:endParaRPr>
                    </a:p>
                  </a:txBody>
                  <a:tcPr/>
                </a:tc>
                <a:tc>
                  <a:txBody>
                    <a:bodyPr/>
                    <a:lstStyle/>
                    <a:p>
                      <a:pPr algn="ctr"/>
                      <a:r>
                        <a:rPr lang="de-DE" sz="1200" dirty="0" smtClean="0">
                          <a:latin typeface="Verdana" panose="020B0604030504040204" pitchFamily="34" charset="0"/>
                        </a:rPr>
                        <a:t>ERL</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solidFill>
                      <a:srgbClr val="002060"/>
                    </a:solidFill>
                  </a:tcPr>
                </a:tc>
                <a:tc>
                  <a:txBody>
                    <a:bodyPr/>
                    <a:lstStyle/>
                    <a:p>
                      <a:pPr algn="ctr"/>
                      <a:r>
                        <a:rPr lang="de-DE" sz="1200" dirty="0" smtClean="0">
                          <a:latin typeface="Verdana" panose="020B0604030504040204" pitchFamily="34" charset="0"/>
                        </a:rPr>
                        <a:t>RDA</a:t>
                      </a:r>
                      <a:endParaRPr lang="de-DE" sz="1200" dirty="0">
                        <a:latin typeface="Verdana" panose="020B0604030504040204" pitchFamily="34" charset="0"/>
                      </a:endParaRPr>
                    </a:p>
                  </a:txBody>
                  <a:tcPr/>
                </a:tc>
                <a:tc>
                  <a:txBody>
                    <a:bodyPr/>
                    <a:lstStyle/>
                    <a:p>
                      <a:pPr algn="ctr"/>
                      <a:r>
                        <a:rPr lang="de-DE" sz="1200" dirty="0" smtClean="0">
                          <a:latin typeface="Verdana" panose="020B0604030504040204" pitchFamily="34" charset="0"/>
                        </a:rPr>
                        <a:t>AWR</a:t>
                      </a:r>
                      <a:endParaRPr lang="de-DE" sz="1200" dirty="0">
                        <a:latin typeface="Verdana" panose="020B0604030504040204" pitchFamily="34" charset="0"/>
                      </a:endParaRPr>
                    </a:p>
                  </a:txBody>
                  <a:tcPr/>
                </a:tc>
                <a:tc>
                  <a:txBody>
                    <a:bodyPr/>
                    <a:lstStyle/>
                    <a:p>
                      <a:pPr algn="ctr"/>
                      <a:r>
                        <a:rPr lang="de-DE" sz="1200" dirty="0" smtClean="0">
                          <a:latin typeface="Verdana" panose="020B0604030504040204" pitchFamily="34" charset="0"/>
                        </a:rPr>
                        <a:t>ERL</a:t>
                      </a:r>
                      <a:endParaRPr lang="de-DE" sz="1200" dirty="0">
                        <a:latin typeface="Verdana" panose="020B0604030504040204" pitchFamily="34" charset="0"/>
                      </a:endParaRPr>
                    </a:p>
                  </a:txBody>
                  <a:tcPr/>
                </a:tc>
              </a:tr>
              <a:tr h="365323">
                <a:tc>
                  <a:txBody>
                    <a:bodyPr/>
                    <a:lstStyle/>
                    <a:p>
                      <a:r>
                        <a:rPr lang="de-DE" sz="1200" smtClean="0">
                          <a:latin typeface="Verdana" panose="020B0604030504040204" pitchFamily="34" charset="0"/>
                        </a:rPr>
                        <a:t>2.2.2</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dirty="0" smtClean="0">
                          <a:latin typeface="Verdana" panose="020B0604030504040204" pitchFamily="34" charset="0"/>
                        </a:rPr>
                        <a:t>11.2.2.5.2</a:t>
                      </a:r>
                      <a:endParaRPr lang="de-DE" sz="1200" dirty="0">
                        <a:latin typeface="Verdana" panose="020B0604030504040204" pitchFamily="34" charset="0"/>
                      </a:endParaRPr>
                    </a:p>
                  </a:txBody>
                  <a:tcPr/>
                </a:tc>
                <a:tc>
                  <a:txBody>
                    <a:bodyPr/>
                    <a:lstStyle/>
                    <a:p>
                      <a:pPr algn="ctr"/>
                      <a:r>
                        <a:rPr lang="de-DE" sz="1200" dirty="0" smtClean="0">
                          <a:latin typeface="Verdana" panose="020B0604030504040204" pitchFamily="34" charset="0"/>
                        </a:rPr>
                        <a:t>x</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solidFill>
                      <a:srgbClr val="002060"/>
                    </a:solidFill>
                  </a:tcPr>
                </a:tc>
                <a:tc>
                  <a:txBody>
                    <a:bodyPr/>
                    <a:lstStyle/>
                    <a:p>
                      <a:pPr algn="ctr"/>
                      <a:r>
                        <a:rPr lang="de-DE" sz="1200" dirty="0" smtClean="0">
                          <a:latin typeface="Verdana" panose="020B0604030504040204" pitchFamily="34" charset="0"/>
                        </a:rPr>
                        <a:t>11.3.2.3</a:t>
                      </a:r>
                      <a:endParaRPr lang="de-DE" sz="1200" dirty="0">
                        <a:latin typeface="Verdana" panose="020B0604030504040204" pitchFamily="34" charset="0"/>
                      </a:endParaRPr>
                    </a:p>
                  </a:txBody>
                  <a:tcPr/>
                </a:tc>
                <a:tc>
                  <a:txBody>
                    <a:bodyPr/>
                    <a:lstStyle/>
                    <a:p>
                      <a:pPr algn="ctr"/>
                      <a:r>
                        <a:rPr lang="de-DE" sz="1200" dirty="0" smtClean="0">
                          <a:latin typeface="Verdana" panose="020B0604030504040204" pitchFamily="34" charset="0"/>
                        </a:rPr>
                        <a:t>x</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r>
              <a:tr h="365323">
                <a:tc>
                  <a:txBody>
                    <a:bodyPr/>
                    <a:lstStyle/>
                    <a:p>
                      <a:r>
                        <a:rPr lang="de-DE" sz="1200" dirty="0" smtClean="0">
                          <a:latin typeface="Verdana" panose="020B0604030504040204" pitchFamily="34" charset="0"/>
                        </a:rPr>
                        <a:t>8.5.6.2</a:t>
                      </a:r>
                      <a:endParaRPr lang="de-DE" sz="1200" dirty="0">
                        <a:latin typeface="Verdana" panose="020B0604030504040204" pitchFamily="34" charset="0"/>
                      </a:endParaRPr>
                    </a:p>
                  </a:txBody>
                  <a:tcPr/>
                </a:tc>
                <a:tc>
                  <a:txBody>
                    <a:bodyPr/>
                    <a:lstStyle/>
                    <a:p>
                      <a:pPr algn="ctr"/>
                      <a:endParaRPr lang="de-DE" sz="1200">
                        <a:latin typeface="Verdana" panose="020B0604030504040204" pitchFamily="34" charset="0"/>
                      </a:endParaRPr>
                    </a:p>
                  </a:txBody>
                  <a:tcPr/>
                </a:tc>
                <a:tc>
                  <a:txBody>
                    <a:bodyPr/>
                    <a:lstStyle/>
                    <a:p>
                      <a:pPr algn="ctr"/>
                      <a:endParaRPr lang="de-DE" sz="1200">
                        <a:latin typeface="Verdana" panose="020B0604030504040204" pitchFamily="34" charset="0"/>
                      </a:endParaRPr>
                    </a:p>
                  </a:txBody>
                  <a:tcPr/>
                </a:tc>
                <a:tc>
                  <a:txBody>
                    <a:bodyPr/>
                    <a:lstStyle/>
                    <a:p>
                      <a:pPr algn="ctr"/>
                      <a:endParaRPr lang="de-DE" sz="1200">
                        <a:latin typeface="Verdana" panose="020B0604030504040204" pitchFamily="34" charset="0"/>
                      </a:endParaRPr>
                    </a:p>
                  </a:txBody>
                  <a:tcP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dirty="0" smtClean="0">
                          <a:latin typeface="Verdana" panose="020B0604030504040204" pitchFamily="34" charset="0"/>
                        </a:rPr>
                        <a:t>11.2.2.5.4</a:t>
                      </a:r>
                      <a:endParaRPr lang="de-DE" sz="1200" dirty="0">
                        <a:latin typeface="Verdana" panose="020B0604030504040204" pitchFamily="34" charset="0"/>
                      </a:endParaRPr>
                    </a:p>
                  </a:txBody>
                  <a:tcPr/>
                </a:tc>
                <a:tc>
                  <a:txBody>
                    <a:bodyPr/>
                    <a:lstStyle/>
                    <a:p>
                      <a:pPr algn="ctr"/>
                      <a:endParaRPr lang="de-DE" sz="1200">
                        <a:latin typeface="Verdana" panose="020B0604030504040204" pitchFamily="34" charset="0"/>
                      </a:endParaRPr>
                    </a:p>
                  </a:txBody>
                  <a:tcPr/>
                </a:tc>
                <a:tc>
                  <a:txBody>
                    <a:bodyPr/>
                    <a:lstStyle/>
                    <a:p>
                      <a:pPr algn="ctr"/>
                      <a:r>
                        <a:rPr lang="de-DE" sz="1200" dirty="0" smtClean="0">
                          <a:latin typeface="Verdana" panose="020B0604030504040204" pitchFamily="34" charset="0"/>
                        </a:rPr>
                        <a:t>x</a:t>
                      </a:r>
                      <a:endParaRPr lang="de-DE" sz="1200" dirty="0">
                        <a:latin typeface="Verdana" panose="020B0604030504040204" pitchFamily="34" charset="0"/>
                      </a:endParaRPr>
                    </a:p>
                  </a:txBody>
                  <a:tcPr/>
                </a:tc>
                <a:tc>
                  <a:txBody>
                    <a:bodyPr/>
                    <a:lstStyle/>
                    <a:p>
                      <a:pPr algn="ctr"/>
                      <a:endParaRPr lang="de-DE" sz="1200">
                        <a:latin typeface="Verdana" panose="020B0604030504040204" pitchFamily="34" charset="0"/>
                      </a:endParaRPr>
                    </a:p>
                  </a:txBody>
                  <a:tcPr>
                    <a:solidFill>
                      <a:srgbClr val="002060"/>
                    </a:solidFill>
                  </a:tcPr>
                </a:tc>
                <a:tc>
                  <a:txBody>
                    <a:bodyPr/>
                    <a:lstStyle/>
                    <a:p>
                      <a:pPr algn="ctr"/>
                      <a:r>
                        <a:rPr lang="de-DE" sz="1200" dirty="0" smtClean="0">
                          <a:latin typeface="Verdana" panose="020B0604030504040204" pitchFamily="34" charset="0"/>
                        </a:rPr>
                        <a:t>11.3.3.1</a:t>
                      </a:r>
                      <a:endParaRPr lang="de-DE" sz="1200" dirty="0">
                        <a:latin typeface="Verdana" panose="020B0604030504040204" pitchFamily="34" charset="0"/>
                      </a:endParaRPr>
                    </a:p>
                  </a:txBody>
                  <a:tcPr/>
                </a:tc>
                <a:tc>
                  <a:txBody>
                    <a:bodyPr/>
                    <a:lstStyle/>
                    <a:p>
                      <a:pPr algn="ctr"/>
                      <a:endParaRPr lang="de-DE" sz="1200">
                        <a:latin typeface="Verdana" panose="020B0604030504040204" pitchFamily="34" charset="0"/>
                      </a:endParaRPr>
                    </a:p>
                  </a:txBody>
                  <a:tcPr/>
                </a:tc>
                <a:tc>
                  <a:txBody>
                    <a:bodyPr/>
                    <a:lstStyle/>
                    <a:p>
                      <a:pPr algn="ctr"/>
                      <a:endParaRPr lang="de-DE" sz="1200">
                        <a:latin typeface="Verdana" panose="020B0604030504040204" pitchFamily="34" charset="0"/>
                      </a:endParaRPr>
                    </a:p>
                  </a:txBody>
                  <a:tcPr/>
                </a:tc>
              </a:tr>
              <a:tr h="365323">
                <a:tc>
                  <a:txBody>
                    <a:bodyPr/>
                    <a:lstStyle/>
                    <a:p>
                      <a:r>
                        <a:rPr lang="de-DE" sz="1200" dirty="0" smtClean="0">
                          <a:latin typeface="Verdana" panose="020B0604030504040204" pitchFamily="34" charset="0"/>
                        </a:rPr>
                        <a:t>11.0</a:t>
                      </a:r>
                      <a:endParaRPr lang="de-DE" sz="1200" dirty="0">
                        <a:latin typeface="Verdana" panose="020B0604030504040204" pitchFamily="34" charset="0"/>
                      </a:endParaRPr>
                    </a:p>
                  </a:txBody>
                  <a:tcPr/>
                </a:tc>
                <a:tc>
                  <a:txBody>
                    <a:bodyPr/>
                    <a:lstStyle/>
                    <a:p>
                      <a:pPr algn="ctr"/>
                      <a:endParaRPr lang="de-DE" sz="1200">
                        <a:latin typeface="Verdana" panose="020B0604030504040204" pitchFamily="34" charset="0"/>
                      </a:endParaRPr>
                    </a:p>
                  </a:txBody>
                  <a:tcPr/>
                </a:tc>
                <a:tc>
                  <a:txBody>
                    <a:bodyPr/>
                    <a:lstStyle/>
                    <a:p>
                      <a:pPr algn="ctr"/>
                      <a:r>
                        <a:rPr lang="de-DE" sz="1200" dirty="0" smtClean="0">
                          <a:latin typeface="Verdana" panose="020B0604030504040204" pitchFamily="34" charset="0"/>
                        </a:rPr>
                        <a:t>x</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solidFill>
                      <a:srgbClr val="002060"/>
                    </a:solidFill>
                  </a:tcPr>
                </a:tc>
                <a:tc>
                  <a:txBody>
                    <a:bodyPr/>
                    <a:lstStyle/>
                    <a:p>
                      <a:pPr algn="ctr"/>
                      <a:r>
                        <a:rPr lang="de-DE" sz="1200" dirty="0" smtClean="0">
                          <a:latin typeface="Verdana" panose="020B0604030504040204" pitchFamily="34" charset="0"/>
                        </a:rPr>
                        <a:t>11.2.2.6</a:t>
                      </a:r>
                      <a:endParaRPr lang="de-DE" sz="1200" dirty="0">
                        <a:latin typeface="Verdana" panose="020B0604030504040204" pitchFamily="34" charset="0"/>
                      </a:endParaRPr>
                    </a:p>
                  </a:txBody>
                  <a:tcPr/>
                </a:tc>
                <a:tc>
                  <a:txBody>
                    <a:bodyPr/>
                    <a:lstStyle/>
                    <a:p>
                      <a:pPr algn="ctr"/>
                      <a:r>
                        <a:rPr lang="de-DE" sz="1200" dirty="0" smtClean="0">
                          <a:latin typeface="Verdana" panose="020B0604030504040204" pitchFamily="34" charset="0"/>
                        </a:rPr>
                        <a:t>x</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dirty="0" smtClean="0">
                          <a:latin typeface="Verdana" panose="020B0604030504040204" pitchFamily="34" charset="0"/>
                        </a:rPr>
                        <a:t>11.3.3.4</a:t>
                      </a:r>
                    </a:p>
                    <a:p>
                      <a:pPr algn="ctr"/>
                      <a:endParaRPr lang="de-DE" sz="1200" dirty="0">
                        <a:latin typeface="Verdana" panose="020B0604030504040204" pitchFamily="34" charset="0"/>
                      </a:endParaRPr>
                    </a:p>
                  </a:txBody>
                  <a:tcPr/>
                </a:tc>
                <a:tc>
                  <a:txBody>
                    <a:bodyPr/>
                    <a:lstStyle/>
                    <a:p>
                      <a:pPr algn="ctr"/>
                      <a:r>
                        <a:rPr lang="de-DE" sz="1200" dirty="0" smtClean="0">
                          <a:latin typeface="Verdana" panose="020B0604030504040204" pitchFamily="34" charset="0"/>
                        </a:rPr>
                        <a:t>x</a:t>
                      </a:r>
                      <a:endParaRPr lang="de-DE" sz="1200" dirty="0">
                        <a:latin typeface="Verdana" panose="020B0604030504040204" pitchFamily="34" charset="0"/>
                      </a:endParaRPr>
                    </a:p>
                  </a:txBody>
                  <a:tcPr/>
                </a:tc>
                <a:tc>
                  <a:txBody>
                    <a:bodyPr/>
                    <a:lstStyle/>
                    <a:p>
                      <a:pPr algn="ctr"/>
                      <a:r>
                        <a:rPr lang="de-DE" sz="1200" dirty="0" smtClean="0">
                          <a:latin typeface="Verdana" panose="020B0604030504040204" pitchFamily="34" charset="0"/>
                        </a:rPr>
                        <a:t>x</a:t>
                      </a:r>
                      <a:endParaRPr lang="de-DE" sz="1200" dirty="0">
                        <a:latin typeface="Verdana" panose="020B0604030504040204" pitchFamily="34" charset="0"/>
                      </a:endParaRPr>
                    </a:p>
                  </a:txBody>
                  <a:tcPr/>
                </a:tc>
              </a:tr>
              <a:tr h="365323">
                <a:tc>
                  <a:txBody>
                    <a:bodyPr/>
                    <a:lstStyle/>
                    <a:p>
                      <a:r>
                        <a:rPr lang="de-DE" sz="1200" dirty="0" smtClean="0">
                          <a:latin typeface="Verdana" panose="020B0604030504040204" pitchFamily="34" charset="0"/>
                        </a:rPr>
                        <a:t>11.2</a:t>
                      </a:r>
                      <a:endParaRPr lang="de-DE" sz="1200" dirty="0">
                        <a:latin typeface="Verdana" panose="020B0604030504040204" pitchFamily="34" charset="0"/>
                      </a:endParaRPr>
                    </a:p>
                  </a:txBody>
                  <a:tcPr/>
                </a:tc>
                <a:tc>
                  <a:txBody>
                    <a:bodyPr/>
                    <a:lstStyle/>
                    <a:p>
                      <a:pPr algn="ctr"/>
                      <a:endParaRPr lang="de-DE" sz="1200">
                        <a:latin typeface="Verdana" panose="020B0604030504040204" pitchFamily="34" charset="0"/>
                      </a:endParaRPr>
                    </a:p>
                  </a:txBody>
                  <a:tcPr/>
                </a:tc>
                <a:tc>
                  <a:txBody>
                    <a:bodyPr/>
                    <a:lstStyle/>
                    <a:p>
                      <a:pPr algn="ctr"/>
                      <a:endParaRPr lang="de-DE" sz="1200">
                        <a:latin typeface="Verdana" panose="020B0604030504040204" pitchFamily="34" charset="0"/>
                      </a:endParaRPr>
                    </a:p>
                  </a:txBody>
                  <a:tcPr/>
                </a:tc>
                <a:tc>
                  <a:txBody>
                    <a:bodyPr/>
                    <a:lstStyle/>
                    <a:p>
                      <a:pPr algn="ctr"/>
                      <a:endParaRPr lang="de-DE" sz="1200">
                        <a:latin typeface="Verdana" panose="020B0604030504040204" pitchFamily="34" charset="0"/>
                      </a:endParaRPr>
                    </a:p>
                  </a:txBody>
                  <a:tcP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dirty="0" smtClean="0">
                          <a:latin typeface="Verdana" panose="020B0604030504040204" pitchFamily="34" charset="0"/>
                        </a:rPr>
                        <a:t>11.2.2.7 </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ctr"/>
                      <a:endParaRPr lang="de-DE" sz="1200">
                        <a:latin typeface="Verdana" panose="020B0604030504040204" pitchFamily="34" charset="0"/>
                      </a:endParaRPr>
                    </a:p>
                  </a:txBody>
                  <a:tcPr/>
                </a:tc>
                <a:tc>
                  <a:txBody>
                    <a:bodyPr/>
                    <a:lstStyle/>
                    <a:p>
                      <a:pPr algn="ctr"/>
                      <a:endParaRPr lang="de-DE" sz="1200">
                        <a:latin typeface="Verdana" panose="020B0604030504040204" pitchFamily="34" charset="0"/>
                      </a:endParaRPr>
                    </a:p>
                  </a:txBody>
                  <a:tcPr>
                    <a:solidFill>
                      <a:srgbClr val="002060"/>
                    </a:solidFill>
                  </a:tcPr>
                </a:tc>
                <a:tc>
                  <a:txBody>
                    <a:bodyPr/>
                    <a:lstStyle/>
                    <a:p>
                      <a:pPr algn="ctr"/>
                      <a:r>
                        <a:rPr lang="de-DE" sz="1200" dirty="0" smtClean="0">
                          <a:latin typeface="Verdana" panose="020B0604030504040204" pitchFamily="34" charset="0"/>
                        </a:rPr>
                        <a:t>11.4</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ctr"/>
                      <a:endParaRPr lang="de-DE" sz="1200">
                        <a:latin typeface="Verdana" panose="020B0604030504040204" pitchFamily="34" charset="0"/>
                      </a:endParaRPr>
                    </a:p>
                  </a:txBody>
                  <a:tcPr/>
                </a:tc>
              </a:tr>
              <a:tr h="3653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latin typeface="Verdana" panose="020B0604030504040204" pitchFamily="34" charset="0"/>
                        </a:rPr>
                        <a:t>11.2.1.1</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ctr"/>
                      <a:r>
                        <a:rPr lang="de-DE" sz="1200" dirty="0" smtClean="0">
                          <a:latin typeface="Verdana" panose="020B0604030504040204" pitchFamily="34" charset="0"/>
                        </a:rPr>
                        <a:t>x</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solidFill>
                      <a:srgbClr val="002060"/>
                    </a:solidFill>
                  </a:tcPr>
                </a:tc>
                <a:tc>
                  <a:txBody>
                    <a:bodyPr/>
                    <a:lstStyle/>
                    <a:p>
                      <a:pPr algn="ctr"/>
                      <a:r>
                        <a:rPr lang="de-DE" sz="1200" dirty="0" smtClean="0">
                          <a:latin typeface="Verdana" panose="020B0604030504040204" pitchFamily="34" charset="0"/>
                        </a:rPr>
                        <a:t>11.2.2.8</a:t>
                      </a:r>
                      <a:endParaRPr lang="de-DE" sz="1200" dirty="0">
                        <a:latin typeface="Verdana" panose="020B0604030504040204" pitchFamily="34" charset="0"/>
                      </a:endParaRPr>
                    </a:p>
                  </a:txBody>
                  <a:tcPr/>
                </a:tc>
                <a:tc>
                  <a:txBody>
                    <a:bodyPr/>
                    <a:lstStyle/>
                    <a:p>
                      <a:pPr algn="ctr"/>
                      <a:r>
                        <a:rPr lang="de-DE" sz="1200" dirty="0" smtClean="0">
                          <a:latin typeface="Verdana" panose="020B0604030504040204" pitchFamily="34" charset="0"/>
                        </a:rPr>
                        <a:t>x</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solidFill>
                      <a:srgbClr val="002060"/>
                    </a:solidFill>
                  </a:tcPr>
                </a:tc>
                <a:tc>
                  <a:txBody>
                    <a:bodyPr/>
                    <a:lstStyle/>
                    <a:p>
                      <a:pPr algn="ctr"/>
                      <a:r>
                        <a:rPr lang="de-DE" sz="1200" dirty="0" smtClean="0">
                          <a:latin typeface="Verdana" panose="020B0604030504040204" pitchFamily="34" charset="0"/>
                        </a:rPr>
                        <a:t>11.4.3</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r>
              <a:tr h="365323">
                <a:tc>
                  <a:txBody>
                    <a:bodyPr/>
                    <a:lstStyle/>
                    <a:p>
                      <a:r>
                        <a:rPr lang="de-DE" sz="1200" dirty="0" smtClean="0">
                          <a:latin typeface="Verdana" panose="020B0604030504040204" pitchFamily="34" charset="0"/>
                        </a:rPr>
                        <a:t>11.2.1.2</a:t>
                      </a:r>
                      <a:endParaRPr lang="de-DE" sz="1200" dirty="0">
                        <a:latin typeface="Verdana" panose="020B0604030504040204" pitchFamily="34" charset="0"/>
                      </a:endParaRPr>
                    </a:p>
                  </a:txBody>
                  <a:tcPr/>
                </a:tc>
                <a:tc>
                  <a:txBody>
                    <a:bodyPr/>
                    <a:lstStyle/>
                    <a:p>
                      <a:pPr algn="ctr"/>
                      <a:endParaRPr lang="de-DE" sz="120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solidFill>
                      <a:srgbClr val="002060"/>
                    </a:solidFill>
                  </a:tcPr>
                </a:tc>
                <a:tc>
                  <a:txBody>
                    <a:bodyPr/>
                    <a:lstStyle/>
                    <a:p>
                      <a:pPr algn="ctr"/>
                      <a:r>
                        <a:rPr lang="de-DE" sz="1200" dirty="0" smtClean="0">
                          <a:latin typeface="Verdana" panose="020B0604030504040204" pitchFamily="34" charset="0"/>
                        </a:rPr>
                        <a:t>11.2.2.9</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solidFill>
                      <a:srgbClr val="002060"/>
                    </a:solidFill>
                  </a:tcPr>
                </a:tc>
                <a:tc>
                  <a:txBody>
                    <a:bodyPr/>
                    <a:lstStyle/>
                    <a:p>
                      <a:pPr algn="ctr"/>
                      <a:r>
                        <a:rPr lang="de-DE" sz="1200" dirty="0" smtClean="0">
                          <a:latin typeface="Verdana" panose="020B0604030504040204" pitchFamily="34" charset="0"/>
                        </a:rPr>
                        <a:t>11.4.4</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r>
              <a:tr h="365323">
                <a:tc>
                  <a:txBody>
                    <a:bodyPr/>
                    <a:lstStyle/>
                    <a:p>
                      <a:r>
                        <a:rPr lang="de-DE" sz="1200" dirty="0" smtClean="0">
                          <a:latin typeface="Verdana" panose="020B0604030504040204" pitchFamily="34" charset="0"/>
                        </a:rPr>
                        <a:t>11.2.2</a:t>
                      </a:r>
                      <a:endParaRPr lang="de-DE" sz="1200" dirty="0">
                        <a:latin typeface="Verdana" panose="020B0604030504040204" pitchFamily="34" charset="0"/>
                      </a:endParaRPr>
                    </a:p>
                  </a:txBody>
                  <a:tcPr/>
                </a:tc>
                <a:tc>
                  <a:txBody>
                    <a:bodyPr/>
                    <a:lstStyle/>
                    <a:p>
                      <a:pPr algn="ctr"/>
                      <a:endParaRPr lang="de-DE" sz="120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solidFill>
                      <a:srgbClr val="002060"/>
                    </a:solidFill>
                  </a:tcPr>
                </a:tc>
                <a:tc>
                  <a:txBody>
                    <a:bodyPr/>
                    <a:lstStyle/>
                    <a:p>
                      <a:pPr algn="ctr"/>
                      <a:r>
                        <a:rPr lang="de-DE" sz="1200" dirty="0" smtClean="0">
                          <a:latin typeface="Verdana" panose="020B0604030504040204" pitchFamily="34" charset="0"/>
                        </a:rPr>
                        <a:t>11.2.2.10</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solidFill>
                      <a:srgbClr val="002060"/>
                    </a:solidFill>
                  </a:tcPr>
                </a:tc>
                <a:tc>
                  <a:txBody>
                    <a:bodyPr/>
                    <a:lstStyle/>
                    <a:p>
                      <a:pPr algn="ctr"/>
                      <a:r>
                        <a:rPr lang="de-DE" sz="1200" dirty="0" smtClean="0">
                          <a:latin typeface="Verdana" panose="020B0604030504040204" pitchFamily="34" charset="0"/>
                        </a:rPr>
                        <a:t>11.5</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r>
              <a:tr h="365323">
                <a:tc>
                  <a:txBody>
                    <a:bodyPr/>
                    <a:lstStyle/>
                    <a:p>
                      <a:r>
                        <a:rPr lang="de-DE" sz="1200" dirty="0" smtClean="0">
                          <a:latin typeface="Verdana" panose="020B0604030504040204" pitchFamily="34" charset="0"/>
                        </a:rPr>
                        <a:t>11.2.2.2</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ctr"/>
                      <a:r>
                        <a:rPr lang="de-DE" sz="1200" dirty="0" smtClean="0">
                          <a:latin typeface="Verdana" panose="020B0604030504040204" pitchFamily="34" charset="0"/>
                        </a:rPr>
                        <a:t>x</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solidFill>
                      <a:srgbClr val="002060"/>
                    </a:solidFill>
                  </a:tcPr>
                </a:tc>
                <a:tc>
                  <a:txBody>
                    <a:bodyPr/>
                    <a:lstStyle/>
                    <a:p>
                      <a:pPr algn="ctr"/>
                      <a:r>
                        <a:rPr lang="de-DE" sz="1200" dirty="0" smtClean="0">
                          <a:latin typeface="Verdana" panose="020B0604030504040204" pitchFamily="34" charset="0"/>
                        </a:rPr>
                        <a:t>11.2.2.12</a:t>
                      </a:r>
                      <a:endParaRPr lang="de-DE" sz="1200" dirty="0">
                        <a:latin typeface="Verdana" panose="020B0604030504040204" pitchFamily="34" charset="0"/>
                      </a:endParaRPr>
                    </a:p>
                  </a:txBody>
                  <a:tcPr/>
                </a:tc>
                <a:tc>
                  <a:txBody>
                    <a:bodyPr/>
                    <a:lstStyle/>
                    <a:p>
                      <a:pPr algn="ctr"/>
                      <a:r>
                        <a:rPr lang="de-DE" sz="1200" dirty="0" smtClean="0">
                          <a:latin typeface="Verdana" panose="020B0604030504040204" pitchFamily="34" charset="0"/>
                        </a:rPr>
                        <a:t>x</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solidFill>
                      <a:srgbClr val="002060"/>
                    </a:solidFill>
                  </a:tcPr>
                </a:tc>
                <a:tc>
                  <a:txBody>
                    <a:bodyPr/>
                    <a:lstStyle/>
                    <a:p>
                      <a:pPr algn="ctr"/>
                      <a:r>
                        <a:rPr lang="de-DE" sz="1200" dirty="0" smtClean="0">
                          <a:latin typeface="Verdana" panose="020B0604030504040204" pitchFamily="34" charset="0"/>
                        </a:rPr>
                        <a:t>11.7</a:t>
                      </a:r>
                      <a:endParaRPr lang="de-DE" sz="1200" dirty="0">
                        <a:latin typeface="Verdana" panose="020B0604030504040204" pitchFamily="34" charset="0"/>
                      </a:endParaRPr>
                    </a:p>
                  </a:txBody>
                  <a:tcPr/>
                </a:tc>
                <a:tc>
                  <a:txBody>
                    <a:bodyPr/>
                    <a:lstStyle/>
                    <a:p>
                      <a:pPr algn="ctr"/>
                      <a:r>
                        <a:rPr lang="de-DE" sz="1200" dirty="0" smtClean="0">
                          <a:latin typeface="Verdana" panose="020B0604030504040204" pitchFamily="34" charset="0"/>
                        </a:rPr>
                        <a:t>x</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r>
              <a:tr h="3653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latin typeface="Verdana" panose="020B0604030504040204" pitchFamily="34" charset="0"/>
                        </a:rPr>
                        <a:t>11.2.2.3</a:t>
                      </a:r>
                      <a:endParaRPr lang="de-DE" sz="1200" dirty="0">
                        <a:latin typeface="Verdana" panose="020B0604030504040204" pitchFamily="34" charset="0"/>
                      </a:endParaRPr>
                    </a:p>
                  </a:txBody>
                  <a:tcPr/>
                </a:tc>
                <a:tc>
                  <a:txBody>
                    <a:bodyPr/>
                    <a:lstStyle/>
                    <a:p>
                      <a:pPr algn="ctr"/>
                      <a:r>
                        <a:rPr lang="de-DE" sz="1200" dirty="0" smtClean="0">
                          <a:latin typeface="Verdana" panose="020B0604030504040204" pitchFamily="34" charset="0"/>
                        </a:rPr>
                        <a:t>x</a:t>
                      </a:r>
                      <a:endParaRPr lang="de-DE" sz="1200" dirty="0">
                        <a:latin typeface="Verdana" panose="020B0604030504040204" pitchFamily="34" charset="0"/>
                      </a:endParaRPr>
                    </a:p>
                  </a:txBody>
                  <a:tcPr/>
                </a:tc>
                <a:tc>
                  <a:txBody>
                    <a:bodyPr/>
                    <a:lstStyle/>
                    <a:p>
                      <a:pPr algn="ctr"/>
                      <a:r>
                        <a:rPr lang="de-DE" sz="1200" dirty="0" smtClean="0">
                          <a:latin typeface="Verdana" panose="020B0604030504040204" pitchFamily="34" charset="0"/>
                        </a:rPr>
                        <a:t>x</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solidFill>
                      <a:srgbClr val="002060"/>
                    </a:solidFill>
                  </a:tcPr>
                </a:tc>
                <a:tc>
                  <a:txBody>
                    <a:bodyPr/>
                    <a:lstStyle/>
                    <a:p>
                      <a:pPr algn="ctr"/>
                      <a:r>
                        <a:rPr lang="de-DE" sz="1200" dirty="0" smtClean="0">
                          <a:latin typeface="Verdana" panose="020B0604030504040204" pitchFamily="34" charset="0"/>
                        </a:rPr>
                        <a:t>11.2.3</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dirty="0" smtClean="0">
                          <a:latin typeface="Verdana" panose="020B0604030504040204" pitchFamily="34" charset="0"/>
                        </a:rPr>
                        <a:t>11.7.1.4</a:t>
                      </a:r>
                    </a:p>
                    <a:p>
                      <a:pPr algn="ct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ctr"/>
                      <a:r>
                        <a:rPr lang="de-DE" sz="1200" dirty="0" smtClean="0">
                          <a:latin typeface="Verdana" panose="020B0604030504040204" pitchFamily="34" charset="0"/>
                        </a:rPr>
                        <a:t>x</a:t>
                      </a:r>
                      <a:endParaRPr lang="de-DE" sz="1200" dirty="0">
                        <a:latin typeface="Verdana" panose="020B0604030504040204" pitchFamily="34" charset="0"/>
                      </a:endParaRPr>
                    </a:p>
                  </a:txBody>
                  <a:tcPr/>
                </a:tc>
              </a:tr>
              <a:tr h="3653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latin typeface="Verdana" panose="020B0604030504040204" pitchFamily="34" charset="0"/>
                        </a:rPr>
                        <a:t>11.2.2.5</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ctr"/>
                      <a:r>
                        <a:rPr lang="de-DE" sz="1200" dirty="0" smtClean="0">
                          <a:latin typeface="Verdana" panose="020B0604030504040204" pitchFamily="34" charset="0"/>
                        </a:rPr>
                        <a:t>x</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solidFill>
                      <a:srgbClr val="002060"/>
                    </a:solidFill>
                  </a:tcPr>
                </a:tc>
                <a:tc>
                  <a:txBody>
                    <a:bodyPr/>
                    <a:lstStyle/>
                    <a:p>
                      <a:pPr algn="ctr"/>
                      <a:r>
                        <a:rPr lang="de-DE" sz="1200" dirty="0" smtClean="0">
                          <a:latin typeface="Verdana" panose="020B0604030504040204" pitchFamily="34" charset="0"/>
                        </a:rPr>
                        <a:t>11.2.3.4 –</a:t>
                      </a:r>
                    </a:p>
                    <a:p>
                      <a:pPr algn="ctr"/>
                      <a:r>
                        <a:rPr lang="de-DE" sz="1200" dirty="0" smtClean="0">
                          <a:latin typeface="Verdana" panose="020B0604030504040204" pitchFamily="34" charset="0"/>
                        </a:rPr>
                        <a:t>11.2.3.7</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dirty="0" smtClean="0">
                          <a:latin typeface="Verdana" panose="020B0604030504040204" pitchFamily="34" charset="0"/>
                        </a:rPr>
                        <a:t>x (zu 11.2.3.7)</a:t>
                      </a:r>
                    </a:p>
                    <a:p>
                      <a:pPr algn="ct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dirty="0" smtClean="0">
                          <a:latin typeface="Verdana" panose="020B0604030504040204" pitchFamily="34" charset="0"/>
                        </a:rPr>
                        <a:t>11.7.1.6</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ctr"/>
                      <a:r>
                        <a:rPr lang="de-DE" sz="1200" dirty="0" smtClean="0">
                          <a:latin typeface="Verdana" panose="020B0604030504040204" pitchFamily="34" charset="0"/>
                        </a:rPr>
                        <a:t>x</a:t>
                      </a:r>
                      <a:endParaRPr lang="de-DE" sz="1200" dirty="0">
                        <a:latin typeface="Verdana" panose="020B0604030504040204" pitchFamily="34" charset="0"/>
                      </a:endParaRPr>
                    </a:p>
                  </a:txBody>
                  <a:tcPr/>
                </a:tc>
              </a:tr>
              <a:tr h="3946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latin typeface="Verdana" panose="020B0604030504040204" pitchFamily="34" charset="0"/>
                        </a:rPr>
                        <a:t>11.2.2.5.1</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solidFill>
                      <a:srgbClr val="002060"/>
                    </a:solidFill>
                  </a:tcPr>
                </a:tc>
                <a:tc>
                  <a:txBody>
                    <a:bodyPr/>
                    <a:lstStyle/>
                    <a:p>
                      <a:pPr algn="ctr"/>
                      <a:r>
                        <a:rPr lang="de-DE" sz="1200" dirty="0" smtClean="0">
                          <a:latin typeface="Verdana" panose="020B0604030504040204" pitchFamily="34" charset="0"/>
                        </a:rPr>
                        <a:t>11.3.1.3</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ctr"/>
                      <a:r>
                        <a:rPr lang="de-DE" sz="1200" dirty="0" smtClean="0">
                          <a:latin typeface="Verdana" panose="020B0604030504040204" pitchFamily="34" charset="0"/>
                        </a:rPr>
                        <a:t>x</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solidFill>
                      <a:srgbClr val="002060"/>
                    </a:solidFill>
                  </a:tcPr>
                </a:tc>
                <a:tc>
                  <a:txBody>
                    <a:bodyPr/>
                    <a:lstStyle/>
                    <a:p>
                      <a:pPr algn="ctr"/>
                      <a:r>
                        <a:rPr lang="de-DE" sz="1200" dirty="0" smtClean="0">
                          <a:latin typeface="Verdana" panose="020B0604030504040204" pitchFamily="34" charset="0"/>
                        </a:rPr>
                        <a:t>11.13</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l"/>
                      <a:r>
                        <a:rPr lang="de-DE" sz="1200" dirty="0" smtClean="0">
                          <a:latin typeface="Verdana" panose="020B0604030504040204" pitchFamily="34" charset="0"/>
                        </a:rPr>
                        <a:t>x (zu 11.13.2.1)</a:t>
                      </a:r>
                      <a:endParaRPr lang="de-DE" sz="1200" dirty="0">
                        <a:latin typeface="Verdana" panose="020B0604030504040204" pitchFamily="34" charset="0"/>
                      </a:endParaRPr>
                    </a:p>
                  </a:txBody>
                  <a:tcPr/>
                </a:tc>
              </a:tr>
            </a:tbl>
          </a:graphicData>
        </a:graphic>
      </p:graphicFrame>
    </p:spTree>
    <p:extLst>
      <p:ext uri="{BB962C8B-B14F-4D97-AF65-F5344CB8AC3E}">
        <p14:creationId xmlns:p14="http://schemas.microsoft.com/office/powerpoint/2010/main" val="30816857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179512" y="2205757"/>
            <a:ext cx="8578850" cy="4319587"/>
          </a:xfrm>
        </p:spPr>
        <p:txBody>
          <a:bodyPr>
            <a:normAutofit/>
          </a:bodyPr>
          <a:lstStyle/>
          <a:p>
            <a:pPr marL="0" indent="0" algn="ctr">
              <a:buNone/>
            </a:pPr>
            <a:endParaRPr lang="de-DE" sz="2000" dirty="0" smtClean="0">
              <a:latin typeface="Verdana" panose="020B0604030504040204" pitchFamily="34" charset="0"/>
            </a:endParaRPr>
          </a:p>
          <a:p>
            <a:pPr marL="0" indent="0" algn="ctr">
              <a:buNone/>
            </a:pPr>
            <a:r>
              <a:rPr lang="de-DE" sz="2000" dirty="0" smtClean="0">
                <a:latin typeface="Verdana" panose="020B0604030504040204" pitchFamily="34" charset="0"/>
              </a:rPr>
              <a:t>Körperschaftsnamen </a:t>
            </a:r>
            <a:r>
              <a:rPr lang="de-DE" sz="2000" dirty="0">
                <a:latin typeface="Verdana" panose="020B0604030504040204" pitchFamily="34" charset="0"/>
              </a:rPr>
              <a:t>in </a:t>
            </a:r>
            <a:r>
              <a:rPr lang="de-DE" sz="2000" b="1" dirty="0">
                <a:latin typeface="Verdana" panose="020B0604030504040204" pitchFamily="34" charset="0"/>
              </a:rPr>
              <a:t>Originalschrift</a:t>
            </a:r>
            <a:r>
              <a:rPr lang="de-DE" sz="2000" dirty="0">
                <a:latin typeface="Verdana" panose="020B0604030504040204" pitchFamily="34" charset="0"/>
              </a:rPr>
              <a:t> werden gemäß der </a:t>
            </a:r>
            <a:r>
              <a:rPr lang="de-DE" sz="2000" b="1" dirty="0">
                <a:latin typeface="Verdana" panose="020B0604030504040204" pitchFamily="34" charset="0"/>
              </a:rPr>
              <a:t>Tabellen</a:t>
            </a:r>
            <a:r>
              <a:rPr lang="de-DE" sz="2000" dirty="0">
                <a:latin typeface="Verdana" panose="020B0604030504040204" pitchFamily="34" charset="0"/>
              </a:rPr>
              <a:t> für den deutschsprachigen Raum </a:t>
            </a:r>
            <a:r>
              <a:rPr lang="de-DE" sz="2000" b="1" dirty="0">
                <a:latin typeface="Verdana" panose="020B0604030504040204" pitchFamily="34" charset="0"/>
              </a:rPr>
              <a:t>transliteriert</a:t>
            </a:r>
            <a:r>
              <a:rPr lang="de-DE" sz="2000" dirty="0" smtClean="0">
                <a:latin typeface="Verdana" panose="020B0604030504040204" pitchFamily="34" charset="0"/>
              </a:rPr>
              <a:t>. </a:t>
            </a:r>
          </a:p>
          <a:p>
            <a:pPr marL="0" indent="0" algn="ctr">
              <a:buNone/>
            </a:pPr>
            <a:r>
              <a:rPr lang="de-DE" sz="2000" dirty="0" smtClean="0">
                <a:latin typeface="Verdana" panose="020B0604030504040204" pitchFamily="34" charset="0"/>
              </a:rPr>
              <a:t>AWR </a:t>
            </a:r>
            <a:r>
              <a:rPr lang="de-DE" sz="2000" dirty="0">
                <a:latin typeface="Verdana" panose="020B0604030504040204" pitchFamily="34" charset="0"/>
              </a:rPr>
              <a:t>(zu </a:t>
            </a:r>
            <a:r>
              <a:rPr lang="de-DE" sz="2000" dirty="0" smtClean="0">
                <a:latin typeface="Verdana" panose="020B0604030504040204" pitchFamily="34" charset="0"/>
              </a:rPr>
              <a:t>RDA 11.2.2.12)</a:t>
            </a:r>
          </a:p>
          <a:p>
            <a:pPr marL="0" indent="0" algn="ctr">
              <a:buNone/>
            </a:pPr>
            <a:endParaRPr lang="de-DE" sz="2200" dirty="0">
              <a:latin typeface="Verdana" panose="020B0604030504040204" pitchFamily="34" charset="0"/>
            </a:endParaRPr>
          </a:p>
          <a:p>
            <a:pPr marL="0" indent="0">
              <a:buNone/>
            </a:pPr>
            <a:r>
              <a:rPr lang="de-DE" sz="2000" i="1" dirty="0" smtClean="0">
                <a:latin typeface="Verdana" panose="020B0604030504040204" pitchFamily="34" charset="0"/>
              </a:rPr>
              <a:t>Beispiel:</a:t>
            </a:r>
            <a:endParaRPr lang="de-DE" sz="2000" i="1" dirty="0">
              <a:latin typeface="Verdana" panose="020B0604030504040204" pitchFamily="34" charset="0"/>
            </a:endParaRPr>
          </a:p>
          <a:p>
            <a:pPr marL="0" indent="0">
              <a:buNone/>
            </a:pPr>
            <a:r>
              <a:rPr lang="de-DE" sz="2000" b="1" dirty="0" smtClean="0">
                <a:solidFill>
                  <a:srgbClr val="00B050"/>
                </a:solidFill>
                <a:latin typeface="Verdana" panose="020B0604030504040204" pitchFamily="34" charset="0"/>
              </a:rPr>
              <a:t>Institut </a:t>
            </a:r>
            <a:r>
              <a:rPr lang="de-DE" sz="2000" b="1" dirty="0" err="1">
                <a:solidFill>
                  <a:srgbClr val="00B050"/>
                </a:solidFill>
                <a:latin typeface="Verdana" panose="020B0604030504040204" pitchFamily="34" charset="0"/>
              </a:rPr>
              <a:t>mirovoĭ</a:t>
            </a:r>
            <a:r>
              <a:rPr lang="de-DE" sz="2000" b="1" dirty="0">
                <a:solidFill>
                  <a:srgbClr val="00B050"/>
                </a:solidFill>
                <a:latin typeface="Verdana" panose="020B0604030504040204" pitchFamily="34" charset="0"/>
              </a:rPr>
              <a:t> </a:t>
            </a:r>
            <a:r>
              <a:rPr lang="de-DE" sz="2000" b="1" dirty="0" err="1">
                <a:solidFill>
                  <a:srgbClr val="00B050"/>
                </a:solidFill>
                <a:latin typeface="Verdana" panose="020B0604030504040204" pitchFamily="34" charset="0"/>
              </a:rPr>
              <a:t>literatury</a:t>
            </a:r>
            <a:r>
              <a:rPr lang="de-DE" sz="2000" b="1" dirty="0">
                <a:solidFill>
                  <a:srgbClr val="00B050"/>
                </a:solidFill>
                <a:latin typeface="Verdana" panose="020B0604030504040204" pitchFamily="34" charset="0"/>
              </a:rPr>
              <a:t> </a:t>
            </a:r>
            <a:r>
              <a:rPr lang="de-DE" sz="2000" b="1" dirty="0" err="1">
                <a:solidFill>
                  <a:srgbClr val="00B050"/>
                </a:solidFill>
                <a:latin typeface="Verdana" panose="020B0604030504040204" pitchFamily="34" charset="0"/>
              </a:rPr>
              <a:t>imeni</a:t>
            </a:r>
            <a:r>
              <a:rPr lang="de-DE" sz="2000" b="1" dirty="0">
                <a:solidFill>
                  <a:srgbClr val="00B050"/>
                </a:solidFill>
                <a:latin typeface="Verdana" panose="020B0604030504040204" pitchFamily="34" charset="0"/>
              </a:rPr>
              <a:t> A.M. </a:t>
            </a:r>
            <a:r>
              <a:rPr lang="de-DE" sz="2000" b="1" dirty="0" err="1">
                <a:solidFill>
                  <a:srgbClr val="00B050"/>
                </a:solidFill>
                <a:latin typeface="Verdana" panose="020B0604030504040204" pitchFamily="34" charset="0"/>
              </a:rPr>
              <a:t>Gorʹ</a:t>
            </a:r>
            <a:r>
              <a:rPr lang="de-DE" sz="2000" b="1" dirty="0" err="1" smtClean="0">
                <a:solidFill>
                  <a:srgbClr val="00B050"/>
                </a:solidFill>
                <a:latin typeface="Verdana" panose="020B0604030504040204" pitchFamily="34" charset="0"/>
              </a:rPr>
              <a:t>kogo</a:t>
            </a:r>
            <a:r>
              <a:rPr lang="de-DE" sz="2000" b="1" dirty="0">
                <a:solidFill>
                  <a:srgbClr val="00B050"/>
                </a:solidFill>
                <a:latin typeface="Verdana" panose="020B0604030504040204" pitchFamily="34" charset="0"/>
              </a:rPr>
              <a:t> </a:t>
            </a:r>
            <a:endParaRPr lang="de-DE" sz="2000" b="1" dirty="0" smtClean="0">
              <a:solidFill>
                <a:srgbClr val="00B050"/>
              </a:solidFill>
              <a:latin typeface="Verdana" panose="020B0604030504040204" pitchFamily="34" charset="0"/>
            </a:endParaRPr>
          </a:p>
          <a:p>
            <a:pPr marL="0" indent="0">
              <a:buNone/>
            </a:pPr>
            <a:r>
              <a:rPr lang="de-DE" sz="2000" dirty="0" smtClean="0">
                <a:latin typeface="Verdana" panose="020B0604030504040204" pitchFamily="34" charset="0"/>
                <a:sym typeface="Wingdings"/>
              </a:rPr>
              <a:t> bevorzugte Namensform</a:t>
            </a:r>
          </a:p>
          <a:p>
            <a:pPr marL="0" indent="0">
              <a:buNone/>
            </a:pPr>
            <a:endParaRPr lang="de-DE" sz="2000" b="1" dirty="0">
              <a:solidFill>
                <a:srgbClr val="00B050"/>
              </a:solidFill>
              <a:latin typeface="Verdana" panose="020B0604030504040204" pitchFamily="34" charset="0"/>
            </a:endParaRPr>
          </a:p>
          <a:p>
            <a:pPr marL="0" indent="0">
              <a:buNone/>
            </a:pPr>
            <a:r>
              <a:rPr lang="de-DE" sz="2000" i="1" dirty="0">
                <a:latin typeface="Verdana" panose="020B0604030504040204" pitchFamily="34" charset="0"/>
              </a:rPr>
              <a:t>Der Name erscheint in Originalschrift </a:t>
            </a:r>
            <a:r>
              <a:rPr lang="de-DE" sz="2000" i="1" dirty="0" smtClean="0">
                <a:latin typeface="Verdana" panose="020B0604030504040204" pitchFamily="34" charset="0"/>
              </a:rPr>
              <a:t>als </a:t>
            </a:r>
          </a:p>
          <a:p>
            <a:pPr marL="0" indent="0">
              <a:buNone/>
            </a:pPr>
            <a:r>
              <a:rPr lang="az-Cyrl-AZ" sz="2000" dirty="0" smtClean="0">
                <a:solidFill>
                  <a:srgbClr val="00B050"/>
                </a:solidFill>
                <a:latin typeface="Verdana" panose="020B0604030504040204" pitchFamily="34" charset="0"/>
              </a:rPr>
              <a:t>Институт мировой</a:t>
            </a:r>
            <a:r>
              <a:rPr lang="de-DE" sz="2000" dirty="0" smtClean="0">
                <a:solidFill>
                  <a:srgbClr val="00B050"/>
                </a:solidFill>
                <a:latin typeface="Verdana" panose="020B0604030504040204" pitchFamily="34" charset="0"/>
              </a:rPr>
              <a:t> </a:t>
            </a:r>
            <a:r>
              <a:rPr lang="az-Cyrl-AZ" sz="2000" dirty="0" smtClean="0">
                <a:solidFill>
                  <a:srgbClr val="00B050"/>
                </a:solidFill>
                <a:latin typeface="Verdana" panose="020B0604030504040204" pitchFamily="34" charset="0"/>
              </a:rPr>
              <a:t>литературы</a:t>
            </a:r>
            <a:r>
              <a:rPr lang="de-DE" sz="2000" dirty="0" smtClean="0">
                <a:solidFill>
                  <a:srgbClr val="00B050"/>
                </a:solidFill>
                <a:latin typeface="Verdana" panose="020B0604030504040204" pitchFamily="34" charset="0"/>
              </a:rPr>
              <a:t> </a:t>
            </a:r>
            <a:r>
              <a:rPr lang="az-Cyrl-AZ" sz="2000" dirty="0" smtClean="0">
                <a:solidFill>
                  <a:srgbClr val="00B050"/>
                </a:solidFill>
                <a:latin typeface="Verdana" panose="020B0604030504040204" pitchFamily="34" charset="0"/>
              </a:rPr>
              <a:t>имени А.М</a:t>
            </a:r>
            <a:r>
              <a:rPr lang="az-Cyrl-AZ" sz="2000" dirty="0">
                <a:solidFill>
                  <a:srgbClr val="00B050"/>
                </a:solidFill>
                <a:latin typeface="Verdana" panose="020B0604030504040204" pitchFamily="34" charset="0"/>
              </a:rPr>
              <a:t>. </a:t>
            </a:r>
            <a:r>
              <a:rPr lang="az-Cyrl-AZ" sz="2000" dirty="0" smtClean="0">
                <a:solidFill>
                  <a:srgbClr val="00B050"/>
                </a:solidFill>
                <a:latin typeface="Verdana" panose="020B0604030504040204" pitchFamily="34" charset="0"/>
              </a:rPr>
              <a:t>Горького</a:t>
            </a:r>
            <a:endParaRPr lang="de-DE" sz="2000" dirty="0"/>
          </a:p>
        </p:txBody>
      </p:sp>
      <p:sp>
        <p:nvSpPr>
          <p:cNvPr id="5" name="Titel 1"/>
          <p:cNvSpPr txBox="1">
            <a:spLocks/>
          </p:cNvSpPr>
          <p:nvPr/>
        </p:nvSpPr>
        <p:spPr>
          <a:xfrm>
            <a:off x="35496" y="908720"/>
            <a:ext cx="8229600" cy="172819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500" b="1" u="sng" dirty="0" smtClean="0">
                <a:latin typeface="Verdana" panose="020B0604030504040204" pitchFamily="34" charset="0"/>
              </a:rPr>
              <a:t>Bevorzugter Name der Körperschaft [19]</a:t>
            </a:r>
            <a:br>
              <a:rPr lang="de-DE" sz="2500" b="1" u="sng" dirty="0" smtClean="0">
                <a:latin typeface="Verdana" panose="020B0604030504040204" pitchFamily="34" charset="0"/>
              </a:rPr>
            </a:br>
            <a:r>
              <a:rPr lang="de-DE" sz="2500" b="1" u="sng" dirty="0" smtClean="0">
                <a:latin typeface="Verdana" panose="020B0604030504040204" pitchFamily="34" charset="0"/>
              </a:rPr>
              <a:t/>
            </a:r>
            <a:br>
              <a:rPr lang="de-DE" sz="2500" b="1" u="sng" dirty="0" smtClean="0">
                <a:latin typeface="Verdana" panose="020B0604030504040204" pitchFamily="34" charset="0"/>
              </a:rPr>
            </a:br>
            <a:r>
              <a:rPr lang="de-DE" sz="2200" u="sng" dirty="0" smtClean="0">
                <a:latin typeface="Verdana" panose="020B0604030504040204" pitchFamily="34" charset="0"/>
              </a:rPr>
              <a:t>Erfassung des bevorzugten Namens</a:t>
            </a:r>
            <a:r>
              <a:rPr lang="de-DE" sz="2200" b="1" u="sng" dirty="0" smtClean="0">
                <a:latin typeface="Verdana" panose="020B0604030504040204" pitchFamily="34" charset="0"/>
              </a:rPr>
              <a:t/>
            </a:r>
            <a:br>
              <a:rPr lang="de-DE" sz="2200" b="1" u="sng" dirty="0" smtClean="0">
                <a:latin typeface="Verdana" panose="020B0604030504040204" pitchFamily="34" charset="0"/>
              </a:rPr>
            </a:br>
            <a:r>
              <a:rPr lang="de-DE" sz="2200" b="1" u="sng" dirty="0" smtClean="0">
                <a:latin typeface="Verdana" panose="020B0604030504040204" pitchFamily="34" charset="0"/>
              </a:rPr>
              <a:t/>
            </a:r>
            <a:br>
              <a:rPr lang="de-DE" sz="2200" b="1" u="sng" dirty="0" smtClean="0">
                <a:latin typeface="Verdana" panose="020B0604030504040204" pitchFamily="34" charset="0"/>
              </a:rPr>
            </a:br>
            <a:r>
              <a:rPr lang="de-DE" sz="2200" u="sng" dirty="0" smtClean="0">
                <a:latin typeface="Verdana" panose="020B0604030504040204" pitchFamily="34" charset="0"/>
              </a:rPr>
              <a:t>Transliteration</a:t>
            </a:r>
            <a:r>
              <a:rPr lang="de-DE" sz="2200" dirty="0" smtClean="0">
                <a:latin typeface="Verdana" panose="020B0604030504040204" pitchFamily="34" charset="0"/>
              </a:rPr>
              <a:t> (RDA 11.2.2.12) </a:t>
            </a:r>
            <a:br>
              <a:rPr lang="de-DE" sz="2200" dirty="0" smtClean="0">
                <a:latin typeface="Verdana" panose="020B0604030504040204" pitchFamily="34" charset="0"/>
              </a:rPr>
            </a:br>
            <a:endParaRPr lang="de-DE" sz="2200" dirty="0">
              <a:latin typeface="Verdana" panose="020B0604030504040204" pitchFamily="34" charset="0"/>
            </a:endParaRPr>
          </a:p>
        </p:txBody>
      </p:sp>
    </p:spTree>
    <p:extLst>
      <p:ext uri="{BB962C8B-B14F-4D97-AF65-F5344CB8AC3E}">
        <p14:creationId xmlns:p14="http://schemas.microsoft.com/office/powerpoint/2010/main" val="17948888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719138" y="909910"/>
            <a:ext cx="8424862" cy="1150938"/>
          </a:xfrm>
        </p:spPr>
        <p:txBody>
          <a:bodyPr>
            <a:normAutofit/>
          </a:bodyPr>
          <a:lstStyle/>
          <a:p>
            <a:r>
              <a:rPr lang="de-DE" sz="2400" b="1" u="sng" dirty="0">
                <a:latin typeface="Verdana" panose="020B0604030504040204" pitchFamily="34" charset="0"/>
              </a:rPr>
              <a:t>Abweichender Name der Körperschaft</a:t>
            </a:r>
            <a:r>
              <a:rPr lang="de-DE" sz="2400" b="1" dirty="0">
                <a:latin typeface="Verdana" panose="020B0604030504040204" pitchFamily="34" charset="0"/>
              </a:rPr>
              <a:t> </a:t>
            </a:r>
            <a:r>
              <a:rPr lang="de-DE" sz="2400" b="1" dirty="0" smtClean="0">
                <a:latin typeface="Verdana" panose="020B0604030504040204" pitchFamily="34" charset="0"/>
              </a:rPr>
              <a:t>[1]</a:t>
            </a:r>
            <a:br>
              <a:rPr lang="de-DE" sz="2400" b="1" dirty="0" smtClean="0">
                <a:latin typeface="Verdana" panose="020B0604030504040204" pitchFamily="34" charset="0"/>
              </a:rPr>
            </a:br>
            <a:r>
              <a:rPr lang="de-DE" sz="2400" b="1" dirty="0" smtClean="0">
                <a:latin typeface="Verdana" panose="020B0604030504040204" pitchFamily="34" charset="0"/>
              </a:rPr>
              <a:t> (RDA </a:t>
            </a:r>
            <a:r>
              <a:rPr lang="de-DE" sz="2400" b="1" dirty="0">
                <a:latin typeface="Verdana" panose="020B0604030504040204" pitchFamily="34" charset="0"/>
              </a:rPr>
              <a:t>11.2.3</a:t>
            </a:r>
            <a:r>
              <a:rPr lang="de-DE" sz="2400" b="1" dirty="0" smtClean="0">
                <a:latin typeface="Verdana" panose="020B0604030504040204" pitchFamily="34" charset="0"/>
              </a:rPr>
              <a:t>)</a:t>
            </a:r>
            <a:r>
              <a:rPr lang="de-DE" sz="2000" b="1" u="sng" dirty="0" smtClean="0">
                <a:latin typeface="Verdana" panose="020B0604030504040204" pitchFamily="34" charset="0"/>
              </a:rPr>
              <a:t/>
            </a:r>
            <a:br>
              <a:rPr lang="de-DE" sz="2000" b="1" u="sng" dirty="0" smtClean="0">
                <a:latin typeface="Verdana" panose="020B0604030504040204" pitchFamily="34" charset="0"/>
              </a:rPr>
            </a:br>
            <a:endParaRPr lang="de-DE" sz="2000" b="1" dirty="0">
              <a:latin typeface="Verdana" panose="020B0604030504040204" pitchFamily="34" charset="0"/>
            </a:endParaRPr>
          </a:p>
        </p:txBody>
      </p:sp>
      <p:sp>
        <p:nvSpPr>
          <p:cNvPr id="3" name="Inhaltsplatzhalter 2"/>
          <p:cNvSpPr>
            <a:spLocks noGrp="1"/>
          </p:cNvSpPr>
          <p:nvPr>
            <p:ph idx="4294967295"/>
          </p:nvPr>
        </p:nvSpPr>
        <p:spPr>
          <a:xfrm>
            <a:off x="302840" y="1844947"/>
            <a:ext cx="8229600" cy="4824413"/>
          </a:xfrm>
        </p:spPr>
        <p:txBody>
          <a:bodyPr>
            <a:normAutofit fontScale="92500" lnSpcReduction="10000"/>
          </a:bodyPr>
          <a:lstStyle/>
          <a:p>
            <a:pPr marL="0" indent="0" algn="ctr">
              <a:buNone/>
            </a:pPr>
            <a:r>
              <a:rPr lang="de-DE" sz="2200" dirty="0" smtClean="0">
                <a:latin typeface="Verdana" panose="020B0604030504040204" pitchFamily="34" charset="0"/>
              </a:rPr>
              <a:t>Namensformen</a:t>
            </a:r>
            <a:r>
              <a:rPr lang="de-DE" sz="2200" dirty="0">
                <a:latin typeface="Verdana" panose="020B0604030504040204" pitchFamily="34" charset="0"/>
              </a:rPr>
              <a:t>, die die </a:t>
            </a:r>
            <a:r>
              <a:rPr lang="de-DE" sz="2200" b="1" dirty="0">
                <a:latin typeface="Verdana" panose="020B0604030504040204" pitchFamily="34" charset="0"/>
              </a:rPr>
              <a:t>Körperschaft verwendet </a:t>
            </a:r>
            <a:r>
              <a:rPr lang="de-DE" sz="2200" dirty="0">
                <a:latin typeface="Verdana" panose="020B0604030504040204" pitchFamily="34" charset="0"/>
              </a:rPr>
              <a:t>oder </a:t>
            </a:r>
            <a:r>
              <a:rPr lang="de-DE" sz="2200" dirty="0" smtClean="0">
                <a:latin typeface="Verdana" panose="020B0604030504040204" pitchFamily="34" charset="0"/>
              </a:rPr>
              <a:t>die in </a:t>
            </a:r>
            <a:r>
              <a:rPr lang="de-DE" sz="2200" b="1" dirty="0">
                <a:latin typeface="Verdana" panose="020B0604030504040204" pitchFamily="34" charset="0"/>
              </a:rPr>
              <a:t>Nachschlagewerken</a:t>
            </a:r>
            <a:r>
              <a:rPr lang="de-DE" sz="2200" dirty="0">
                <a:latin typeface="Verdana" panose="020B0604030504040204" pitchFamily="34" charset="0"/>
              </a:rPr>
              <a:t> gefunden werden, die aber </a:t>
            </a:r>
            <a:endParaRPr lang="de-DE" sz="2200" dirty="0" smtClean="0">
              <a:latin typeface="Verdana" panose="020B0604030504040204" pitchFamily="34" charset="0"/>
            </a:endParaRPr>
          </a:p>
          <a:p>
            <a:pPr marL="0" indent="0" algn="ctr">
              <a:buNone/>
            </a:pPr>
            <a:r>
              <a:rPr lang="de-DE" sz="2200" b="1" dirty="0" smtClean="0">
                <a:latin typeface="Verdana" panose="020B0604030504040204" pitchFamily="34" charset="0"/>
              </a:rPr>
              <a:t>nicht </a:t>
            </a:r>
            <a:r>
              <a:rPr lang="de-DE" sz="2200" b="1" dirty="0">
                <a:latin typeface="Verdana" panose="020B0604030504040204" pitchFamily="34" charset="0"/>
              </a:rPr>
              <a:t>als bevorzugter Name </a:t>
            </a:r>
            <a:r>
              <a:rPr lang="de-DE" sz="2200" dirty="0">
                <a:latin typeface="Verdana" panose="020B0604030504040204" pitchFamily="34" charset="0"/>
              </a:rPr>
              <a:t>gewählt werden</a:t>
            </a:r>
            <a:r>
              <a:rPr lang="de-DE" sz="2200" dirty="0" smtClean="0">
                <a:latin typeface="Verdana" panose="020B0604030504040204" pitchFamily="34" charset="0"/>
              </a:rPr>
              <a:t>.</a:t>
            </a:r>
            <a:br>
              <a:rPr lang="de-DE" sz="2200" dirty="0" smtClean="0">
                <a:latin typeface="Verdana" panose="020B0604030504040204" pitchFamily="34" charset="0"/>
              </a:rPr>
            </a:br>
            <a:endParaRPr lang="de-DE" sz="2200" dirty="0">
              <a:latin typeface="Verdana" panose="020B0604030504040204" pitchFamily="34" charset="0"/>
            </a:endParaRPr>
          </a:p>
          <a:p>
            <a:pPr marL="0" lvl="0" indent="0">
              <a:buNone/>
            </a:pPr>
            <a:r>
              <a:rPr lang="de-DE" sz="2200" dirty="0">
                <a:latin typeface="Verdana" panose="020B0604030504040204" pitchFamily="34" charset="0"/>
              </a:rPr>
              <a:t>Dazu zählen u. a</a:t>
            </a:r>
            <a:r>
              <a:rPr lang="de-DE" sz="2200" dirty="0" smtClean="0">
                <a:latin typeface="Verdana" panose="020B0604030504040204" pitchFamily="34" charset="0"/>
              </a:rPr>
              <a:t>.:</a:t>
            </a:r>
          </a:p>
          <a:p>
            <a:r>
              <a:rPr lang="de-DE" sz="2200" b="1" dirty="0" smtClean="0">
                <a:latin typeface="Verdana" panose="020B0604030504040204" pitchFamily="34" charset="0"/>
              </a:rPr>
              <a:t>ausgeschriebene </a:t>
            </a:r>
            <a:r>
              <a:rPr lang="de-DE" sz="2200" b="1" dirty="0">
                <a:latin typeface="Verdana" panose="020B0604030504040204" pitchFamily="34" charset="0"/>
              </a:rPr>
              <a:t>Namensformen</a:t>
            </a:r>
            <a:r>
              <a:rPr lang="de-DE" sz="2200" dirty="0">
                <a:latin typeface="Verdana" panose="020B0604030504040204" pitchFamily="34" charset="0"/>
              </a:rPr>
              <a:t>, wenn als bevorzugter Name ein </a:t>
            </a:r>
            <a:r>
              <a:rPr lang="de-DE" sz="2200" dirty="0" smtClean="0">
                <a:latin typeface="Verdana" panose="020B0604030504040204" pitchFamily="34" charset="0"/>
              </a:rPr>
              <a:t>Akronym, eine Initial- </a:t>
            </a:r>
            <a:r>
              <a:rPr lang="de-DE" sz="2200" dirty="0">
                <a:latin typeface="Verdana" panose="020B0604030504040204" pitchFamily="34" charset="0"/>
              </a:rPr>
              <a:t>oder Kurzform gewählt wird (RDA 11.2.3.4)</a:t>
            </a:r>
          </a:p>
          <a:p>
            <a:pPr lvl="0"/>
            <a:r>
              <a:rPr lang="de-DE" sz="2200" b="1" dirty="0">
                <a:latin typeface="Verdana" panose="020B0604030504040204" pitchFamily="34" charset="0"/>
              </a:rPr>
              <a:t>Akronyme, Initial- oder Kurzformen</a:t>
            </a:r>
            <a:r>
              <a:rPr lang="de-DE" sz="2200" dirty="0">
                <a:latin typeface="Verdana" panose="020B0604030504040204" pitchFamily="34" charset="0"/>
              </a:rPr>
              <a:t>, wenn die vollständige </a:t>
            </a:r>
            <a:r>
              <a:rPr lang="de-DE" sz="2200" dirty="0" smtClean="0">
                <a:latin typeface="Verdana" panose="020B0604030504040204" pitchFamily="34" charset="0"/>
              </a:rPr>
              <a:t>Namensform </a:t>
            </a:r>
            <a:r>
              <a:rPr lang="de-DE" sz="2200" dirty="0">
                <a:latin typeface="Verdana" panose="020B0604030504040204" pitchFamily="34" charset="0"/>
              </a:rPr>
              <a:t>als bevorzugter Name gewählt wird (RDA 11.2.3.5)</a:t>
            </a:r>
          </a:p>
          <a:p>
            <a:pPr lvl="0"/>
            <a:r>
              <a:rPr lang="de-DE" sz="2200" dirty="0">
                <a:latin typeface="Verdana" panose="020B0604030504040204" pitchFamily="34" charset="0"/>
              </a:rPr>
              <a:t>alternative </a:t>
            </a:r>
            <a:r>
              <a:rPr lang="de-DE" sz="2200" b="1" dirty="0">
                <a:latin typeface="Verdana" panose="020B0604030504040204" pitchFamily="34" charset="0"/>
              </a:rPr>
              <a:t>Sprachformen</a:t>
            </a:r>
            <a:r>
              <a:rPr lang="de-DE" sz="2200" dirty="0">
                <a:latin typeface="Verdana" panose="020B0604030504040204" pitchFamily="34" charset="0"/>
              </a:rPr>
              <a:t>, abweichende </a:t>
            </a:r>
            <a:r>
              <a:rPr lang="de-DE" sz="2200" b="1" dirty="0">
                <a:latin typeface="Verdana" panose="020B0604030504040204" pitchFamily="34" charset="0"/>
              </a:rPr>
              <a:t>Schrift/Transliteration, </a:t>
            </a:r>
            <a:r>
              <a:rPr lang="de-DE" sz="2200" dirty="0">
                <a:latin typeface="Verdana" panose="020B0604030504040204" pitchFamily="34" charset="0"/>
              </a:rPr>
              <a:t>abweichende </a:t>
            </a:r>
            <a:r>
              <a:rPr lang="de-DE" sz="2200" b="1" dirty="0">
                <a:latin typeface="Verdana" panose="020B0604030504040204" pitchFamily="34" charset="0"/>
              </a:rPr>
              <a:t>Schreibweise des Namens </a:t>
            </a:r>
            <a:r>
              <a:rPr lang="de-DE" sz="2200" dirty="0">
                <a:latin typeface="Verdana" panose="020B0604030504040204" pitchFamily="34" charset="0"/>
              </a:rPr>
              <a:t>(RDA 11.2.3.6)</a:t>
            </a:r>
          </a:p>
          <a:p>
            <a:r>
              <a:rPr lang="de-DE" sz="2200" dirty="0">
                <a:latin typeface="Verdana" panose="020B0604030504040204" pitchFamily="34" charset="0"/>
              </a:rPr>
              <a:t>sonstige </a:t>
            </a:r>
            <a:r>
              <a:rPr lang="de-DE" sz="2200" b="1" dirty="0">
                <a:latin typeface="Verdana" panose="020B0604030504040204" pitchFamily="34" charset="0"/>
              </a:rPr>
              <a:t>abweichende Namen </a:t>
            </a:r>
            <a:r>
              <a:rPr lang="de-DE" sz="2200" dirty="0">
                <a:latin typeface="Verdana" panose="020B0604030504040204" pitchFamily="34" charset="0"/>
              </a:rPr>
              <a:t>(RDA 11.2.3.7) </a:t>
            </a:r>
          </a:p>
          <a:p>
            <a:pPr marL="0" indent="0">
              <a:buNone/>
            </a:pPr>
            <a:endParaRPr lang="de-DE" sz="2800" dirty="0"/>
          </a:p>
          <a:p>
            <a:pPr marL="0" indent="0">
              <a:buNone/>
            </a:pPr>
            <a:endParaRPr lang="de-DE" dirty="0"/>
          </a:p>
        </p:txBody>
      </p:sp>
    </p:spTree>
    <p:extLst>
      <p:ext uri="{BB962C8B-B14F-4D97-AF65-F5344CB8AC3E}">
        <p14:creationId xmlns:p14="http://schemas.microsoft.com/office/powerpoint/2010/main" val="4113959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32494" y="1772940"/>
            <a:ext cx="9036050" cy="4824412"/>
          </a:xfrm>
        </p:spPr>
        <p:txBody>
          <a:bodyPr>
            <a:noAutofit/>
          </a:bodyPr>
          <a:lstStyle/>
          <a:p>
            <a:pPr marL="0" indent="0">
              <a:buNone/>
            </a:pPr>
            <a:r>
              <a:rPr lang="de-DE" sz="1600" i="1" dirty="0" smtClean="0">
                <a:latin typeface="Verdana" panose="020B0604030504040204" pitchFamily="34" charset="0"/>
              </a:rPr>
              <a:t>Beispiele</a:t>
            </a:r>
            <a:r>
              <a:rPr lang="de-DE" sz="1600" dirty="0" smtClean="0">
                <a:latin typeface="Verdana" panose="020B0604030504040204" pitchFamily="34" charset="0"/>
              </a:rPr>
              <a:t>:</a:t>
            </a:r>
          </a:p>
          <a:p>
            <a:pPr marL="0" indent="0">
              <a:buNone/>
            </a:pPr>
            <a:endParaRPr lang="de-DE" sz="1600" dirty="0">
              <a:solidFill>
                <a:srgbClr val="00B050"/>
              </a:solidFill>
              <a:latin typeface="Verdana" panose="020B0604030504040204" pitchFamily="34" charset="0"/>
            </a:endParaRPr>
          </a:p>
          <a:p>
            <a:pPr marL="0" indent="0">
              <a:buNone/>
            </a:pPr>
            <a:r>
              <a:rPr lang="de-DE" sz="1600" dirty="0" smtClean="0">
                <a:latin typeface="Verdana" panose="020B0604030504040204" pitchFamily="34" charset="0"/>
              </a:rPr>
              <a:t>a)  </a:t>
            </a:r>
            <a:r>
              <a:rPr lang="de-DE" sz="1600" dirty="0" smtClean="0">
                <a:solidFill>
                  <a:srgbClr val="00B050"/>
                </a:solidFill>
                <a:latin typeface="Verdana" panose="020B0604030504040204" pitchFamily="34" charset="0"/>
              </a:rPr>
              <a:t>North </a:t>
            </a:r>
            <a:r>
              <a:rPr lang="de-DE" sz="1600" dirty="0" err="1">
                <a:solidFill>
                  <a:srgbClr val="00B050"/>
                </a:solidFill>
                <a:latin typeface="Verdana" panose="020B0604030504040204" pitchFamily="34" charset="0"/>
              </a:rPr>
              <a:t>Atlantic</a:t>
            </a:r>
            <a:r>
              <a:rPr lang="de-DE" sz="1600" dirty="0">
                <a:solidFill>
                  <a:srgbClr val="00B050"/>
                </a:solidFill>
                <a:latin typeface="Verdana" panose="020B0604030504040204" pitchFamily="34" charset="0"/>
              </a:rPr>
              <a:t> Treaty </a:t>
            </a:r>
            <a:r>
              <a:rPr lang="de-DE" sz="1600" dirty="0" err="1">
                <a:solidFill>
                  <a:srgbClr val="00B050"/>
                </a:solidFill>
                <a:latin typeface="Verdana" panose="020B0604030504040204" pitchFamily="34" charset="0"/>
              </a:rPr>
              <a:t>Organization</a:t>
            </a:r>
            <a:r>
              <a:rPr lang="de-DE" sz="1600" dirty="0">
                <a:solidFill>
                  <a:srgbClr val="00B050"/>
                </a:solidFill>
                <a:latin typeface="Verdana" panose="020B0604030504040204" pitchFamily="34" charset="0"/>
              </a:rPr>
              <a:t> </a:t>
            </a:r>
            <a:r>
              <a:rPr lang="de-DE" sz="1600" dirty="0" smtClean="0">
                <a:solidFill>
                  <a:srgbClr val="00B050"/>
                </a:solidFill>
                <a:latin typeface="Verdana" panose="020B0604030504040204" pitchFamily="34" charset="0"/>
              </a:rPr>
              <a:t>          </a:t>
            </a:r>
            <a:r>
              <a:rPr lang="de-DE" sz="1600" dirty="0" smtClean="0">
                <a:latin typeface="Verdana" panose="020B0604030504040204" pitchFamily="34" charset="0"/>
                <a:sym typeface="Wingdings"/>
              </a:rPr>
              <a:t> </a:t>
            </a:r>
            <a:r>
              <a:rPr lang="en-US" sz="1600" dirty="0" err="1" smtClean="0">
                <a:latin typeface="Verdana" panose="020B0604030504040204" pitchFamily="34" charset="0"/>
              </a:rPr>
              <a:t>abweichende</a:t>
            </a:r>
            <a:r>
              <a:rPr lang="en-US" sz="1600" dirty="0" smtClean="0">
                <a:latin typeface="Verdana" panose="020B0604030504040204" pitchFamily="34" charset="0"/>
              </a:rPr>
              <a:t> </a:t>
            </a:r>
            <a:r>
              <a:rPr lang="en-US" sz="1600" dirty="0" err="1" smtClean="0">
                <a:latin typeface="Verdana" panose="020B0604030504040204" pitchFamily="34" charset="0"/>
              </a:rPr>
              <a:t>Namensform</a:t>
            </a:r>
            <a:endParaRPr lang="en-US" sz="1600" dirty="0" smtClean="0">
              <a:latin typeface="Verdana" panose="020B0604030504040204" pitchFamily="34" charset="0"/>
            </a:endParaRPr>
          </a:p>
          <a:p>
            <a:pPr marL="0" indent="0">
              <a:buNone/>
            </a:pPr>
            <a:r>
              <a:rPr lang="de-DE" sz="1600" b="1" dirty="0" smtClean="0">
                <a:solidFill>
                  <a:srgbClr val="00B050"/>
                </a:solidFill>
                <a:latin typeface="Verdana" panose="020B0604030504040204" pitchFamily="34" charset="0"/>
              </a:rPr>
              <a:t>     NATO                                                    </a:t>
            </a:r>
            <a:r>
              <a:rPr lang="de-DE" sz="1600" dirty="0" smtClean="0">
                <a:latin typeface="Verdana" panose="020B0604030504040204" pitchFamily="34" charset="0"/>
                <a:sym typeface="Wingdings"/>
              </a:rPr>
              <a:t> </a:t>
            </a:r>
            <a:r>
              <a:rPr lang="en-US" sz="1600" dirty="0" err="1" smtClean="0">
                <a:latin typeface="Verdana" panose="020B0604030504040204" pitchFamily="34" charset="0"/>
              </a:rPr>
              <a:t>bevorzugte</a:t>
            </a:r>
            <a:r>
              <a:rPr lang="en-US" sz="1600" dirty="0" smtClean="0">
                <a:latin typeface="Verdana" panose="020B0604030504040204" pitchFamily="34" charset="0"/>
              </a:rPr>
              <a:t> </a:t>
            </a:r>
            <a:r>
              <a:rPr lang="en-US" sz="1600" dirty="0" err="1">
                <a:latin typeface="Verdana" panose="020B0604030504040204" pitchFamily="34" charset="0"/>
              </a:rPr>
              <a:t>Namensform</a:t>
            </a:r>
            <a:endParaRPr lang="de-DE" sz="1600" dirty="0">
              <a:latin typeface="Verdana" panose="020B0604030504040204" pitchFamily="34" charset="0"/>
            </a:endParaRPr>
          </a:p>
          <a:p>
            <a:pPr marL="0" indent="0">
              <a:buNone/>
            </a:pPr>
            <a:endParaRPr lang="de-DE" sz="1600" b="1" dirty="0">
              <a:solidFill>
                <a:srgbClr val="00B050"/>
              </a:solidFill>
              <a:latin typeface="Verdana" panose="020B0604030504040204" pitchFamily="34" charset="0"/>
            </a:endParaRPr>
          </a:p>
          <a:p>
            <a:pPr marL="0" indent="0">
              <a:buNone/>
            </a:pPr>
            <a:r>
              <a:rPr lang="en-US" sz="1600" dirty="0" smtClean="0">
                <a:latin typeface="Verdana" panose="020B0604030504040204" pitchFamily="34" charset="0"/>
              </a:rPr>
              <a:t>b)</a:t>
            </a:r>
            <a:r>
              <a:rPr lang="en-US" sz="1600" dirty="0">
                <a:solidFill>
                  <a:srgbClr val="00B050"/>
                </a:solidFill>
                <a:latin typeface="Verdana" panose="020B0604030504040204" pitchFamily="34" charset="0"/>
              </a:rPr>
              <a:t> </a:t>
            </a:r>
            <a:r>
              <a:rPr lang="en-US" sz="1600" dirty="0" smtClean="0">
                <a:solidFill>
                  <a:srgbClr val="00B050"/>
                </a:solidFill>
                <a:latin typeface="Verdana" panose="020B0604030504040204" pitchFamily="34" charset="0"/>
              </a:rPr>
              <a:t> SESR	                                                    </a:t>
            </a:r>
            <a:r>
              <a:rPr lang="de-DE" sz="1600" dirty="0" smtClean="0">
                <a:latin typeface="Verdana" panose="020B0604030504040204" pitchFamily="34" charset="0"/>
                <a:sym typeface="Wingdings"/>
              </a:rPr>
              <a:t> </a:t>
            </a:r>
            <a:r>
              <a:rPr lang="en-US" sz="1600" dirty="0" err="1">
                <a:latin typeface="Verdana" panose="020B0604030504040204" pitchFamily="34" charset="0"/>
              </a:rPr>
              <a:t>abweichende</a:t>
            </a:r>
            <a:r>
              <a:rPr lang="en-US" sz="1600" dirty="0">
                <a:latin typeface="Verdana" panose="020B0604030504040204" pitchFamily="34" charset="0"/>
              </a:rPr>
              <a:t> </a:t>
            </a:r>
            <a:r>
              <a:rPr lang="en-US" sz="1600" dirty="0" err="1" smtClean="0">
                <a:latin typeface="Verdana" panose="020B0604030504040204" pitchFamily="34" charset="0"/>
              </a:rPr>
              <a:t>Namensform</a:t>
            </a:r>
            <a:endParaRPr lang="en-US" sz="1600" dirty="0">
              <a:solidFill>
                <a:srgbClr val="00B050"/>
              </a:solidFill>
              <a:latin typeface="Verdana" panose="020B0604030504040204" pitchFamily="34" charset="0"/>
            </a:endParaRPr>
          </a:p>
          <a:p>
            <a:pPr marL="0" indent="0">
              <a:buNone/>
            </a:pPr>
            <a:r>
              <a:rPr lang="en-US" sz="1600" b="1" dirty="0">
                <a:solidFill>
                  <a:srgbClr val="00B050"/>
                </a:solidFill>
                <a:latin typeface="Verdana" panose="020B0604030504040204" pitchFamily="34" charset="0"/>
              </a:rPr>
              <a:t> </a:t>
            </a:r>
            <a:r>
              <a:rPr lang="en-US" sz="1600" b="1" dirty="0" smtClean="0">
                <a:solidFill>
                  <a:srgbClr val="00B050"/>
                </a:solidFill>
                <a:latin typeface="Verdana" panose="020B0604030504040204" pitchFamily="34" charset="0"/>
              </a:rPr>
              <a:t>    European </a:t>
            </a:r>
            <a:r>
              <a:rPr lang="en-US" sz="1600" b="1" dirty="0">
                <a:solidFill>
                  <a:srgbClr val="00B050"/>
                </a:solidFill>
                <a:latin typeface="Verdana" panose="020B0604030504040204" pitchFamily="34" charset="0"/>
              </a:rPr>
              <a:t>Society for Rural </a:t>
            </a:r>
            <a:r>
              <a:rPr lang="en-US" sz="1600" b="1" dirty="0" smtClean="0">
                <a:solidFill>
                  <a:srgbClr val="00B050"/>
                </a:solidFill>
                <a:latin typeface="Verdana" panose="020B0604030504040204" pitchFamily="34" charset="0"/>
              </a:rPr>
              <a:t>Sociology </a:t>
            </a:r>
            <a:r>
              <a:rPr lang="de-DE" sz="1600" dirty="0" smtClean="0">
                <a:latin typeface="Verdana" panose="020B0604030504040204" pitchFamily="34" charset="0"/>
                <a:sym typeface="Wingdings"/>
              </a:rPr>
              <a:t> </a:t>
            </a:r>
            <a:r>
              <a:rPr lang="en-US" sz="1600" dirty="0" err="1" smtClean="0">
                <a:latin typeface="Verdana" panose="020B0604030504040204" pitchFamily="34" charset="0"/>
              </a:rPr>
              <a:t>bevorzugte</a:t>
            </a:r>
            <a:r>
              <a:rPr lang="en-US" sz="1600" dirty="0" smtClean="0">
                <a:latin typeface="Verdana" panose="020B0604030504040204" pitchFamily="34" charset="0"/>
              </a:rPr>
              <a:t> </a:t>
            </a:r>
            <a:r>
              <a:rPr lang="en-US" sz="1600" dirty="0" err="1" smtClean="0">
                <a:latin typeface="Verdana" panose="020B0604030504040204" pitchFamily="34" charset="0"/>
              </a:rPr>
              <a:t>Namensform</a:t>
            </a:r>
            <a:endParaRPr lang="en-US" sz="1600" b="1" dirty="0">
              <a:solidFill>
                <a:srgbClr val="00B050"/>
              </a:solidFill>
              <a:latin typeface="Verdana" panose="020B0604030504040204" pitchFamily="34" charset="0"/>
            </a:endParaRPr>
          </a:p>
          <a:p>
            <a:pPr marL="0" indent="0">
              <a:buNone/>
            </a:pPr>
            <a:endParaRPr lang="en-US" sz="1600" b="1" dirty="0">
              <a:solidFill>
                <a:srgbClr val="00B050"/>
              </a:solidFill>
              <a:latin typeface="Verdana" panose="020B0604030504040204" pitchFamily="34" charset="0"/>
            </a:endParaRPr>
          </a:p>
          <a:p>
            <a:pPr marL="0" indent="0">
              <a:buNone/>
            </a:pPr>
            <a:r>
              <a:rPr lang="de-DE" sz="1600" dirty="0" smtClean="0">
                <a:latin typeface="Verdana" panose="020B0604030504040204" pitchFamily="34" charset="0"/>
              </a:rPr>
              <a:t>c)</a:t>
            </a:r>
            <a:r>
              <a:rPr lang="de-DE" sz="1600" dirty="0">
                <a:solidFill>
                  <a:srgbClr val="00B050"/>
                </a:solidFill>
                <a:latin typeface="Verdana" panose="020B0604030504040204" pitchFamily="34" charset="0"/>
              </a:rPr>
              <a:t> </a:t>
            </a:r>
            <a:r>
              <a:rPr lang="de-DE" sz="1600" dirty="0" smtClean="0">
                <a:solidFill>
                  <a:srgbClr val="00B050"/>
                </a:solidFill>
                <a:latin typeface="Verdana" panose="020B0604030504040204" pitchFamily="34" charset="0"/>
              </a:rPr>
              <a:t> Planungsbüro </a:t>
            </a:r>
            <a:r>
              <a:rPr lang="de-DE" sz="1600" dirty="0" err="1">
                <a:solidFill>
                  <a:srgbClr val="00B050"/>
                </a:solidFill>
                <a:latin typeface="Verdana" panose="020B0604030504040204" pitchFamily="34" charset="0"/>
              </a:rPr>
              <a:t>Prechter</a:t>
            </a:r>
            <a:r>
              <a:rPr lang="de-DE" sz="1600" dirty="0">
                <a:solidFill>
                  <a:srgbClr val="00B050"/>
                </a:solidFill>
                <a:latin typeface="Verdana" panose="020B0604030504040204" pitchFamily="34" charset="0"/>
              </a:rPr>
              <a:t> und </a:t>
            </a:r>
            <a:r>
              <a:rPr lang="de-DE" sz="1600" dirty="0" smtClean="0">
                <a:solidFill>
                  <a:srgbClr val="00B050"/>
                </a:solidFill>
                <a:latin typeface="Verdana" panose="020B0604030504040204" pitchFamily="34" charset="0"/>
              </a:rPr>
              <a:t>Schreiber	 </a:t>
            </a:r>
            <a:r>
              <a:rPr lang="de-DE" sz="1600" dirty="0" smtClean="0">
                <a:latin typeface="Verdana" panose="020B0604030504040204" pitchFamily="34" charset="0"/>
                <a:sym typeface="Wingdings"/>
              </a:rPr>
              <a:t> </a:t>
            </a:r>
            <a:r>
              <a:rPr lang="en-US" sz="1600" dirty="0" err="1">
                <a:latin typeface="Verdana" panose="020B0604030504040204" pitchFamily="34" charset="0"/>
              </a:rPr>
              <a:t>abweichende</a:t>
            </a:r>
            <a:r>
              <a:rPr lang="en-US" sz="1600" dirty="0">
                <a:latin typeface="Verdana" panose="020B0604030504040204" pitchFamily="34" charset="0"/>
              </a:rPr>
              <a:t> </a:t>
            </a:r>
            <a:r>
              <a:rPr lang="en-US" sz="1600" dirty="0" err="1" smtClean="0">
                <a:latin typeface="Verdana" panose="020B0604030504040204" pitchFamily="34" charset="0"/>
              </a:rPr>
              <a:t>Namensform</a:t>
            </a:r>
            <a:endParaRPr lang="de-DE" sz="1600" dirty="0">
              <a:solidFill>
                <a:srgbClr val="00B050"/>
              </a:solidFill>
              <a:latin typeface="Verdana" panose="020B0604030504040204" pitchFamily="34" charset="0"/>
            </a:endParaRPr>
          </a:p>
          <a:p>
            <a:pPr marL="0" indent="0">
              <a:buNone/>
            </a:pPr>
            <a:r>
              <a:rPr lang="de-DE" sz="1600" b="1" dirty="0" smtClean="0">
                <a:solidFill>
                  <a:srgbClr val="00B050"/>
                </a:solidFill>
                <a:latin typeface="Verdana" panose="020B0604030504040204" pitchFamily="34" charset="0"/>
              </a:rPr>
              <a:t>     Planungsbüro </a:t>
            </a:r>
            <a:r>
              <a:rPr lang="de-DE" sz="1600" b="1" dirty="0" err="1">
                <a:solidFill>
                  <a:srgbClr val="00B050"/>
                </a:solidFill>
                <a:latin typeface="Verdana" panose="020B0604030504040204" pitchFamily="34" charset="0"/>
              </a:rPr>
              <a:t>Prechter</a:t>
            </a:r>
            <a:r>
              <a:rPr lang="de-DE" sz="1600" b="1" dirty="0">
                <a:solidFill>
                  <a:srgbClr val="00B050"/>
                </a:solidFill>
                <a:latin typeface="Verdana" panose="020B0604030504040204" pitchFamily="34" charset="0"/>
              </a:rPr>
              <a:t> + </a:t>
            </a:r>
            <a:r>
              <a:rPr lang="de-DE" sz="1600" b="1" dirty="0" smtClean="0">
                <a:solidFill>
                  <a:srgbClr val="00B050"/>
                </a:solidFill>
                <a:latin typeface="Verdana" panose="020B0604030504040204" pitchFamily="34" charset="0"/>
              </a:rPr>
              <a:t>Schreiber	 </a:t>
            </a:r>
            <a:r>
              <a:rPr lang="de-DE" sz="1600" dirty="0" smtClean="0">
                <a:latin typeface="Verdana" panose="020B0604030504040204" pitchFamily="34" charset="0"/>
                <a:sym typeface="Wingdings"/>
              </a:rPr>
              <a:t> </a:t>
            </a:r>
            <a:r>
              <a:rPr lang="en-US" sz="1600" dirty="0" err="1" smtClean="0">
                <a:latin typeface="Verdana" panose="020B0604030504040204" pitchFamily="34" charset="0"/>
              </a:rPr>
              <a:t>bevorzugte</a:t>
            </a:r>
            <a:r>
              <a:rPr lang="en-US" sz="1600" dirty="0" smtClean="0">
                <a:latin typeface="Verdana" panose="020B0604030504040204" pitchFamily="34" charset="0"/>
              </a:rPr>
              <a:t> </a:t>
            </a:r>
            <a:r>
              <a:rPr lang="en-US" sz="1600" dirty="0" err="1" smtClean="0">
                <a:latin typeface="Verdana" panose="020B0604030504040204" pitchFamily="34" charset="0"/>
              </a:rPr>
              <a:t>Namensform</a:t>
            </a:r>
            <a:endParaRPr lang="en-US" sz="1600" dirty="0" smtClean="0">
              <a:latin typeface="Verdana" panose="020B0604030504040204" pitchFamily="34" charset="0"/>
            </a:endParaRPr>
          </a:p>
          <a:p>
            <a:pPr marL="0" indent="0">
              <a:buNone/>
            </a:pPr>
            <a:endParaRPr lang="en-US" sz="1600" b="1" dirty="0">
              <a:solidFill>
                <a:srgbClr val="00B050"/>
              </a:solidFill>
              <a:latin typeface="Verdana" panose="020B0604030504040204" pitchFamily="34" charset="0"/>
            </a:endParaRPr>
          </a:p>
          <a:p>
            <a:pPr marL="0" indent="0">
              <a:buNone/>
            </a:pPr>
            <a:r>
              <a:rPr lang="de-DE" sz="1600" dirty="0" smtClean="0">
                <a:latin typeface="Verdana" panose="020B0604030504040204" pitchFamily="34" charset="0"/>
              </a:rPr>
              <a:t>d)</a:t>
            </a:r>
            <a:r>
              <a:rPr lang="de-DE" sz="1600" dirty="0">
                <a:solidFill>
                  <a:srgbClr val="00B050"/>
                </a:solidFill>
                <a:latin typeface="Verdana" panose="020B0604030504040204" pitchFamily="34" charset="0"/>
              </a:rPr>
              <a:t> </a:t>
            </a:r>
            <a:r>
              <a:rPr lang="de-DE" sz="1600" dirty="0" smtClean="0">
                <a:solidFill>
                  <a:srgbClr val="00B050"/>
                </a:solidFill>
                <a:latin typeface="Verdana" panose="020B0604030504040204" pitchFamily="34" charset="0"/>
              </a:rPr>
              <a:t> Carl-Link-Verlag</a:t>
            </a:r>
            <a:r>
              <a:rPr lang="de-DE" sz="1600" dirty="0">
                <a:solidFill>
                  <a:srgbClr val="00B050"/>
                </a:solidFill>
                <a:latin typeface="Verdana" panose="020B0604030504040204" pitchFamily="34" charset="0"/>
              </a:rPr>
              <a:t>			</a:t>
            </a:r>
            <a:r>
              <a:rPr lang="de-DE" sz="1600" dirty="0" smtClean="0">
                <a:solidFill>
                  <a:srgbClr val="00B050"/>
                </a:solidFill>
                <a:latin typeface="Verdana" panose="020B0604030504040204" pitchFamily="34" charset="0"/>
              </a:rPr>
              <a:t> </a:t>
            </a:r>
            <a:r>
              <a:rPr lang="de-DE" sz="1600" dirty="0" smtClean="0">
                <a:latin typeface="Verdana" panose="020B0604030504040204" pitchFamily="34" charset="0"/>
                <a:sym typeface="Wingdings"/>
              </a:rPr>
              <a:t> </a:t>
            </a:r>
            <a:r>
              <a:rPr lang="en-US" sz="1600" dirty="0" err="1">
                <a:latin typeface="Verdana" panose="020B0604030504040204" pitchFamily="34" charset="0"/>
              </a:rPr>
              <a:t>abweichende</a:t>
            </a:r>
            <a:r>
              <a:rPr lang="en-US" sz="1600" dirty="0">
                <a:latin typeface="Verdana" panose="020B0604030504040204" pitchFamily="34" charset="0"/>
              </a:rPr>
              <a:t> </a:t>
            </a:r>
            <a:r>
              <a:rPr lang="en-US" sz="1600" dirty="0" err="1">
                <a:latin typeface="Verdana" panose="020B0604030504040204" pitchFamily="34" charset="0"/>
              </a:rPr>
              <a:t>Namensform</a:t>
            </a:r>
            <a:endParaRPr lang="de-DE" sz="1600" dirty="0">
              <a:solidFill>
                <a:srgbClr val="00B050"/>
              </a:solidFill>
              <a:latin typeface="Verdana" panose="020B0604030504040204" pitchFamily="34" charset="0"/>
            </a:endParaRPr>
          </a:p>
          <a:p>
            <a:pPr marL="0" indent="0">
              <a:buNone/>
            </a:pPr>
            <a:r>
              <a:rPr lang="de-DE" sz="1600" b="1" dirty="0">
                <a:solidFill>
                  <a:srgbClr val="00B050"/>
                </a:solidFill>
                <a:latin typeface="Verdana" panose="020B0604030504040204" pitchFamily="34" charset="0"/>
              </a:rPr>
              <a:t> </a:t>
            </a:r>
            <a:r>
              <a:rPr lang="de-DE" sz="1600" b="1" dirty="0" smtClean="0">
                <a:solidFill>
                  <a:srgbClr val="00B050"/>
                </a:solidFill>
                <a:latin typeface="Verdana" panose="020B0604030504040204" pitchFamily="34" charset="0"/>
              </a:rPr>
              <a:t>    Carl </a:t>
            </a:r>
            <a:r>
              <a:rPr lang="de-DE" sz="1600" b="1" dirty="0">
                <a:solidFill>
                  <a:srgbClr val="00B050"/>
                </a:solidFill>
                <a:latin typeface="Verdana" panose="020B0604030504040204" pitchFamily="34" charset="0"/>
              </a:rPr>
              <a:t>Link Verlag			</a:t>
            </a:r>
            <a:r>
              <a:rPr lang="de-DE" sz="1600" b="1" dirty="0" smtClean="0">
                <a:solidFill>
                  <a:srgbClr val="00B050"/>
                </a:solidFill>
                <a:latin typeface="Verdana" panose="020B0604030504040204" pitchFamily="34" charset="0"/>
              </a:rPr>
              <a:t> </a:t>
            </a:r>
            <a:r>
              <a:rPr lang="de-DE" sz="1600" dirty="0" smtClean="0">
                <a:latin typeface="Verdana" panose="020B0604030504040204" pitchFamily="34" charset="0"/>
                <a:sym typeface="Wingdings"/>
              </a:rPr>
              <a:t> </a:t>
            </a:r>
            <a:r>
              <a:rPr lang="en-US" sz="1600" dirty="0" err="1">
                <a:latin typeface="Verdana" panose="020B0604030504040204" pitchFamily="34" charset="0"/>
              </a:rPr>
              <a:t>bevorzugte</a:t>
            </a:r>
            <a:r>
              <a:rPr lang="en-US" sz="1600" dirty="0">
                <a:latin typeface="Verdana" panose="020B0604030504040204" pitchFamily="34" charset="0"/>
              </a:rPr>
              <a:t> </a:t>
            </a:r>
            <a:r>
              <a:rPr lang="en-US" sz="1600" dirty="0" err="1">
                <a:latin typeface="Verdana" panose="020B0604030504040204" pitchFamily="34" charset="0"/>
              </a:rPr>
              <a:t>Namensform</a:t>
            </a:r>
            <a:endParaRPr lang="de-DE" sz="1600" b="1" dirty="0">
              <a:solidFill>
                <a:srgbClr val="00B050"/>
              </a:solidFill>
              <a:latin typeface="Verdana" panose="020B0604030504040204" pitchFamily="34" charset="0"/>
            </a:endParaRPr>
          </a:p>
          <a:p>
            <a:pPr marL="0" indent="0">
              <a:buNone/>
            </a:pPr>
            <a:endParaRPr lang="de-DE" sz="1600" b="1" dirty="0">
              <a:solidFill>
                <a:srgbClr val="00B050"/>
              </a:solidFill>
            </a:endParaRPr>
          </a:p>
          <a:p>
            <a:pPr marL="0" indent="0">
              <a:buNone/>
            </a:pPr>
            <a:endParaRPr lang="de-DE" sz="1600" b="1" dirty="0">
              <a:solidFill>
                <a:srgbClr val="00B050"/>
              </a:solidFill>
            </a:endParaRPr>
          </a:p>
        </p:txBody>
      </p:sp>
      <p:sp>
        <p:nvSpPr>
          <p:cNvPr id="5" name="Titel 1"/>
          <p:cNvSpPr txBox="1">
            <a:spLocks/>
          </p:cNvSpPr>
          <p:nvPr/>
        </p:nvSpPr>
        <p:spPr>
          <a:xfrm>
            <a:off x="395536" y="908720"/>
            <a:ext cx="8424936" cy="1008112"/>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900" b="1" u="sng" dirty="0" smtClean="0">
                <a:latin typeface="Verdana" panose="020B0604030504040204" pitchFamily="34" charset="0"/>
              </a:rPr>
              <a:t>Abweichender Name der Körperschaft</a:t>
            </a:r>
            <a:r>
              <a:rPr lang="de-DE" sz="2900" b="1" dirty="0" smtClean="0">
                <a:latin typeface="Verdana" panose="020B0604030504040204" pitchFamily="34" charset="0"/>
              </a:rPr>
              <a:t> [2]</a:t>
            </a:r>
          </a:p>
          <a:p>
            <a:r>
              <a:rPr lang="de-DE" sz="2900" b="1" dirty="0" smtClean="0">
                <a:latin typeface="Verdana" panose="020B0604030504040204" pitchFamily="34" charset="0"/>
              </a:rPr>
              <a:t> (RDA 11.2.3)</a:t>
            </a:r>
            <a:r>
              <a:rPr lang="de-DE" sz="3300" b="1" u="sng" dirty="0" smtClean="0">
                <a:latin typeface="Verdana" panose="020B0604030504040204" pitchFamily="34" charset="0"/>
              </a:rPr>
              <a:t/>
            </a:r>
            <a:br>
              <a:rPr lang="de-DE" sz="3300" b="1" u="sng" dirty="0" smtClean="0">
                <a:latin typeface="Verdana" panose="020B0604030504040204" pitchFamily="34" charset="0"/>
              </a:rPr>
            </a:br>
            <a:endParaRPr lang="de-DE" sz="3300" b="1" dirty="0">
              <a:latin typeface="Verdana" panose="020B0604030504040204" pitchFamily="34" charset="0"/>
            </a:endParaRPr>
          </a:p>
        </p:txBody>
      </p:sp>
    </p:spTree>
    <p:extLst>
      <p:ext uri="{BB962C8B-B14F-4D97-AF65-F5344CB8AC3E}">
        <p14:creationId xmlns:p14="http://schemas.microsoft.com/office/powerpoint/2010/main" val="14362926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179388" y="2133873"/>
            <a:ext cx="8964612" cy="4535487"/>
          </a:xfrm>
        </p:spPr>
        <p:txBody>
          <a:bodyPr>
            <a:noAutofit/>
          </a:bodyPr>
          <a:lstStyle/>
          <a:p>
            <a:pPr marL="0" indent="0">
              <a:buNone/>
            </a:pPr>
            <a:r>
              <a:rPr lang="de-DE" sz="1800" i="1" dirty="0" smtClean="0">
                <a:latin typeface="Verdana" panose="020B0604030504040204" pitchFamily="34" charset="0"/>
              </a:rPr>
              <a:t>Beispiele</a:t>
            </a:r>
            <a:r>
              <a:rPr lang="de-DE" sz="1800" dirty="0" smtClean="0">
                <a:latin typeface="Verdana" panose="020B0604030504040204" pitchFamily="34" charset="0"/>
              </a:rPr>
              <a:t>:</a:t>
            </a:r>
          </a:p>
          <a:p>
            <a:pPr marL="0" indent="0">
              <a:buNone/>
            </a:pPr>
            <a:endParaRPr lang="de-DE" sz="1600" b="1" dirty="0">
              <a:solidFill>
                <a:srgbClr val="00B050"/>
              </a:solidFill>
              <a:latin typeface="Verdana" panose="020B0604030504040204" pitchFamily="34" charset="0"/>
            </a:endParaRPr>
          </a:p>
          <a:p>
            <a:pPr marL="0" indent="0">
              <a:buNone/>
            </a:pPr>
            <a:r>
              <a:rPr lang="en-US" sz="1600" dirty="0" smtClean="0">
                <a:latin typeface="Verdana" panose="020B0604030504040204" pitchFamily="34" charset="0"/>
              </a:rPr>
              <a:t>e)   </a:t>
            </a:r>
            <a:r>
              <a:rPr lang="de-DE" sz="1600" dirty="0" smtClean="0">
                <a:solidFill>
                  <a:srgbClr val="00B050"/>
                </a:solidFill>
                <a:latin typeface="Verdana" panose="020B0604030504040204" pitchFamily="34" charset="0"/>
              </a:rPr>
              <a:t>VEB </a:t>
            </a:r>
            <a:r>
              <a:rPr lang="de-DE" sz="1600" dirty="0">
                <a:solidFill>
                  <a:srgbClr val="00B050"/>
                </a:solidFill>
                <a:latin typeface="Verdana" panose="020B0604030504040204" pitchFamily="34" charset="0"/>
              </a:rPr>
              <a:t>Kraftfahrzeugwerk “Ernst Grube” </a:t>
            </a:r>
            <a:r>
              <a:rPr lang="de-DE" sz="1600" dirty="0" smtClean="0">
                <a:solidFill>
                  <a:srgbClr val="00B050"/>
                </a:solidFill>
                <a:latin typeface="Verdana" panose="020B0604030504040204" pitchFamily="34" charset="0"/>
              </a:rPr>
              <a:t>Werdau	</a:t>
            </a:r>
            <a:r>
              <a:rPr lang="de-DE" sz="1600" dirty="0" smtClean="0">
                <a:latin typeface="Verdana" panose="020B0604030504040204" pitchFamily="34" charset="0"/>
                <a:sym typeface="Wingdings"/>
              </a:rPr>
              <a:t> </a:t>
            </a:r>
            <a:r>
              <a:rPr lang="en-US" sz="1600" dirty="0" err="1">
                <a:latin typeface="Verdana" panose="020B0604030504040204" pitchFamily="34" charset="0"/>
              </a:rPr>
              <a:t>abweichende</a:t>
            </a:r>
            <a:r>
              <a:rPr lang="en-US" sz="1600" dirty="0">
                <a:latin typeface="Verdana" panose="020B0604030504040204" pitchFamily="34" charset="0"/>
              </a:rPr>
              <a:t> </a:t>
            </a:r>
            <a:r>
              <a:rPr lang="en-US" sz="1600" dirty="0" err="1">
                <a:latin typeface="Verdana" panose="020B0604030504040204" pitchFamily="34" charset="0"/>
              </a:rPr>
              <a:t>Namensform</a:t>
            </a:r>
            <a:endParaRPr lang="en-US" sz="1600" dirty="0" smtClean="0">
              <a:latin typeface="Verdana" panose="020B0604030504040204" pitchFamily="34" charset="0"/>
            </a:endParaRPr>
          </a:p>
          <a:p>
            <a:pPr marL="0" indent="0">
              <a:buNone/>
            </a:pPr>
            <a:r>
              <a:rPr lang="en-US" sz="1600" dirty="0">
                <a:solidFill>
                  <a:srgbClr val="00B050"/>
                </a:solidFill>
                <a:latin typeface="Verdana" panose="020B0604030504040204" pitchFamily="34" charset="0"/>
              </a:rPr>
              <a:t> </a:t>
            </a:r>
            <a:r>
              <a:rPr lang="en-US" sz="1600" dirty="0" smtClean="0">
                <a:solidFill>
                  <a:srgbClr val="00B050"/>
                </a:solidFill>
                <a:latin typeface="Verdana" panose="020B0604030504040204" pitchFamily="34" charset="0"/>
              </a:rPr>
              <a:t>     </a:t>
            </a:r>
            <a:r>
              <a:rPr lang="de-DE" sz="1600" b="1" dirty="0" smtClean="0">
                <a:solidFill>
                  <a:srgbClr val="00B050"/>
                </a:solidFill>
                <a:latin typeface="Verdana" panose="020B0604030504040204" pitchFamily="34" charset="0"/>
              </a:rPr>
              <a:t>Kraftfahrzeugwerk </a:t>
            </a:r>
            <a:r>
              <a:rPr lang="de-DE" sz="1600" b="1" dirty="0">
                <a:solidFill>
                  <a:srgbClr val="00B050"/>
                </a:solidFill>
                <a:latin typeface="Verdana" panose="020B0604030504040204" pitchFamily="34" charset="0"/>
              </a:rPr>
              <a:t>“Ernst Grube” Werdau  </a:t>
            </a:r>
            <a:r>
              <a:rPr lang="de-DE" sz="1600" b="1" dirty="0" smtClean="0">
                <a:solidFill>
                  <a:srgbClr val="00B050"/>
                </a:solidFill>
                <a:latin typeface="Verdana" panose="020B0604030504040204" pitchFamily="34" charset="0"/>
              </a:rPr>
              <a:t>  </a:t>
            </a:r>
            <a:r>
              <a:rPr lang="de-DE" sz="1600" dirty="0" smtClean="0">
                <a:latin typeface="Verdana" panose="020B0604030504040204" pitchFamily="34" charset="0"/>
                <a:sym typeface="Wingdings"/>
              </a:rPr>
              <a:t> </a:t>
            </a:r>
            <a:r>
              <a:rPr lang="de-DE" sz="1600" dirty="0">
                <a:latin typeface="Verdana" panose="020B0604030504040204" pitchFamily="34" charset="0"/>
                <a:sym typeface="Wingdings"/>
              </a:rPr>
              <a:t>bevorzugte </a:t>
            </a:r>
            <a:r>
              <a:rPr lang="de-DE" sz="1600" dirty="0" smtClean="0">
                <a:latin typeface="Verdana" panose="020B0604030504040204" pitchFamily="34" charset="0"/>
                <a:sym typeface="Wingdings"/>
              </a:rPr>
              <a:t>Namensform</a:t>
            </a:r>
          </a:p>
          <a:p>
            <a:pPr marL="0" indent="0">
              <a:buNone/>
            </a:pPr>
            <a:endParaRPr lang="de-DE" sz="1600" dirty="0">
              <a:solidFill>
                <a:srgbClr val="00B050"/>
              </a:solidFill>
              <a:latin typeface="Verdana" panose="020B0604030504040204" pitchFamily="34" charset="0"/>
              <a:sym typeface="Wingdings"/>
            </a:endParaRPr>
          </a:p>
          <a:p>
            <a:pPr marL="0" indent="0">
              <a:buNone/>
            </a:pPr>
            <a:r>
              <a:rPr lang="de-DE" sz="1600" dirty="0" smtClean="0">
                <a:latin typeface="Verdana" panose="020B0604030504040204" pitchFamily="34" charset="0"/>
                <a:sym typeface="Wingdings"/>
              </a:rPr>
              <a:t>f)</a:t>
            </a:r>
            <a:r>
              <a:rPr lang="de-DE" sz="1600" dirty="0" smtClean="0">
                <a:solidFill>
                  <a:srgbClr val="00B050"/>
                </a:solidFill>
                <a:latin typeface="Verdana" panose="020B0604030504040204" pitchFamily="34" charset="0"/>
                <a:sym typeface="Wingdings"/>
              </a:rPr>
              <a:t>   Group </a:t>
            </a:r>
            <a:r>
              <a:rPr lang="de-DE" sz="1600" dirty="0" err="1">
                <a:solidFill>
                  <a:srgbClr val="00B050"/>
                </a:solidFill>
                <a:latin typeface="Verdana" panose="020B0604030504040204" pitchFamily="34" charset="0"/>
                <a:sym typeface="Wingdings"/>
              </a:rPr>
              <a:t>of</a:t>
            </a:r>
            <a:r>
              <a:rPr lang="de-DE" sz="1600" dirty="0">
                <a:solidFill>
                  <a:srgbClr val="00B050"/>
                </a:solidFill>
                <a:latin typeface="Verdana" panose="020B0604030504040204" pitchFamily="34" charset="0"/>
                <a:sym typeface="Wingdings"/>
              </a:rPr>
              <a:t> </a:t>
            </a:r>
            <a:r>
              <a:rPr lang="de-DE" sz="1600" dirty="0" err="1" smtClean="0">
                <a:solidFill>
                  <a:srgbClr val="00B050"/>
                </a:solidFill>
                <a:latin typeface="Verdana" panose="020B0604030504040204" pitchFamily="34" charset="0"/>
                <a:sym typeface="Wingdings"/>
              </a:rPr>
              <a:t>Seventy-seven</a:t>
            </a:r>
            <a:r>
              <a:rPr lang="de-DE" sz="1600" dirty="0" smtClean="0">
                <a:solidFill>
                  <a:srgbClr val="00B050"/>
                </a:solidFill>
                <a:latin typeface="Verdana" panose="020B0604030504040204" pitchFamily="34" charset="0"/>
                <a:sym typeface="Wingdings"/>
              </a:rPr>
              <a:t>			</a:t>
            </a:r>
            <a:r>
              <a:rPr lang="de-DE" sz="1600" dirty="0" smtClean="0">
                <a:latin typeface="Verdana" panose="020B0604030504040204" pitchFamily="34" charset="0"/>
                <a:sym typeface="Wingdings"/>
              </a:rPr>
              <a:t> </a:t>
            </a:r>
            <a:r>
              <a:rPr lang="en-US" sz="1600" dirty="0" err="1">
                <a:latin typeface="Verdana" panose="020B0604030504040204" pitchFamily="34" charset="0"/>
              </a:rPr>
              <a:t>abweichende</a:t>
            </a:r>
            <a:r>
              <a:rPr lang="en-US" sz="1600" dirty="0">
                <a:latin typeface="Verdana" panose="020B0604030504040204" pitchFamily="34" charset="0"/>
              </a:rPr>
              <a:t> </a:t>
            </a:r>
            <a:r>
              <a:rPr lang="en-US" sz="1600" dirty="0" err="1">
                <a:latin typeface="Verdana" panose="020B0604030504040204" pitchFamily="34" charset="0"/>
              </a:rPr>
              <a:t>Namensform</a:t>
            </a:r>
            <a:endParaRPr lang="de-DE" sz="1600" dirty="0">
              <a:solidFill>
                <a:srgbClr val="00B050"/>
              </a:solidFill>
              <a:latin typeface="Verdana" panose="020B0604030504040204" pitchFamily="34" charset="0"/>
              <a:sym typeface="Wingdings"/>
            </a:endParaRPr>
          </a:p>
          <a:p>
            <a:pPr marL="0" indent="0">
              <a:buNone/>
            </a:pPr>
            <a:r>
              <a:rPr lang="de-DE" sz="1600" dirty="0">
                <a:solidFill>
                  <a:srgbClr val="00B050"/>
                </a:solidFill>
                <a:latin typeface="Verdana" panose="020B0604030504040204" pitchFamily="34" charset="0"/>
                <a:sym typeface="Wingdings"/>
              </a:rPr>
              <a:t> </a:t>
            </a:r>
            <a:r>
              <a:rPr lang="de-DE" sz="1600" dirty="0" smtClean="0">
                <a:solidFill>
                  <a:srgbClr val="00B050"/>
                </a:solidFill>
                <a:latin typeface="Verdana" panose="020B0604030504040204" pitchFamily="34" charset="0"/>
                <a:sym typeface="Wingdings"/>
              </a:rPr>
              <a:t>    </a:t>
            </a:r>
            <a:r>
              <a:rPr lang="de-DE" sz="1600" b="1" dirty="0" smtClean="0">
                <a:solidFill>
                  <a:srgbClr val="00B050"/>
                </a:solidFill>
                <a:latin typeface="Verdana" panose="020B0604030504040204" pitchFamily="34" charset="0"/>
                <a:sym typeface="Wingdings"/>
              </a:rPr>
              <a:t>Group </a:t>
            </a:r>
            <a:r>
              <a:rPr lang="de-DE" sz="1600" b="1" dirty="0" err="1" smtClean="0">
                <a:solidFill>
                  <a:srgbClr val="00B050"/>
                </a:solidFill>
                <a:latin typeface="Verdana" panose="020B0604030504040204" pitchFamily="34" charset="0"/>
                <a:sym typeface="Wingdings"/>
              </a:rPr>
              <a:t>of</a:t>
            </a:r>
            <a:r>
              <a:rPr lang="de-DE" sz="1600" b="1" dirty="0" smtClean="0">
                <a:solidFill>
                  <a:srgbClr val="00B050"/>
                </a:solidFill>
                <a:latin typeface="Verdana" panose="020B0604030504040204" pitchFamily="34" charset="0"/>
                <a:sym typeface="Wingdings"/>
              </a:rPr>
              <a:t> 77				             </a:t>
            </a:r>
            <a:r>
              <a:rPr lang="de-DE" sz="1600" dirty="0" smtClean="0">
                <a:latin typeface="Verdana" panose="020B0604030504040204" pitchFamily="34" charset="0"/>
                <a:sym typeface="Wingdings"/>
              </a:rPr>
              <a:t> </a:t>
            </a:r>
            <a:r>
              <a:rPr lang="de-DE" sz="1600" dirty="0">
                <a:latin typeface="Verdana" panose="020B0604030504040204" pitchFamily="34" charset="0"/>
                <a:sym typeface="Wingdings"/>
              </a:rPr>
              <a:t>bevorzugte </a:t>
            </a:r>
            <a:r>
              <a:rPr lang="de-DE" sz="1600" dirty="0" smtClean="0">
                <a:latin typeface="Verdana" panose="020B0604030504040204" pitchFamily="34" charset="0"/>
                <a:sym typeface="Wingdings"/>
              </a:rPr>
              <a:t>Namensform</a:t>
            </a:r>
          </a:p>
          <a:p>
            <a:pPr marL="0" indent="0">
              <a:buNone/>
            </a:pPr>
            <a:endParaRPr lang="de-DE" sz="1600" b="1" dirty="0">
              <a:solidFill>
                <a:srgbClr val="00B050"/>
              </a:solidFill>
              <a:latin typeface="Verdana" panose="020B0604030504040204" pitchFamily="34" charset="0"/>
              <a:sym typeface="Wingdings"/>
            </a:endParaRPr>
          </a:p>
          <a:p>
            <a:pPr marL="0" indent="0">
              <a:buNone/>
            </a:pPr>
            <a:r>
              <a:rPr lang="de-DE" sz="1600" dirty="0" smtClean="0">
                <a:latin typeface="Verdana" panose="020B0604030504040204" pitchFamily="34" charset="0"/>
                <a:sym typeface="Wingdings"/>
              </a:rPr>
              <a:t>g)   </a:t>
            </a:r>
            <a:r>
              <a:rPr lang="de-DE" sz="1600" dirty="0" smtClean="0">
                <a:solidFill>
                  <a:srgbClr val="00B050"/>
                </a:solidFill>
                <a:latin typeface="Verdana" panose="020B0604030504040204" pitchFamily="34" charset="0"/>
              </a:rPr>
              <a:t>4 </a:t>
            </a:r>
            <a:r>
              <a:rPr lang="de-DE" sz="1600" dirty="0">
                <a:solidFill>
                  <a:srgbClr val="00B050"/>
                </a:solidFill>
                <a:latin typeface="Verdana" panose="020B0604030504040204" pitchFamily="34" charset="0"/>
              </a:rPr>
              <a:t>Corners </a:t>
            </a:r>
            <a:r>
              <a:rPr lang="de-DE" sz="1600" dirty="0" err="1">
                <a:solidFill>
                  <a:srgbClr val="00B050"/>
                </a:solidFill>
                <a:latin typeface="Verdana" panose="020B0604030504040204" pitchFamily="34" charset="0"/>
              </a:rPr>
              <a:t>Interpretive</a:t>
            </a:r>
            <a:r>
              <a:rPr lang="de-DE" sz="1600" dirty="0">
                <a:solidFill>
                  <a:srgbClr val="00B050"/>
                </a:solidFill>
                <a:latin typeface="Verdana" panose="020B0604030504040204" pitchFamily="34" charset="0"/>
              </a:rPr>
              <a:t> </a:t>
            </a:r>
            <a:r>
              <a:rPr lang="de-DE" sz="1600" dirty="0" smtClean="0">
                <a:solidFill>
                  <a:srgbClr val="00B050"/>
                </a:solidFill>
                <a:latin typeface="Verdana" panose="020B0604030504040204" pitchFamily="34" charset="0"/>
              </a:rPr>
              <a:t>Center</a:t>
            </a:r>
            <a:r>
              <a:rPr lang="de-DE" sz="1600" dirty="0" smtClean="0">
                <a:latin typeface="Verdana" panose="020B0604030504040204" pitchFamily="34" charset="0"/>
              </a:rPr>
              <a:t>			</a:t>
            </a:r>
            <a:r>
              <a:rPr lang="de-DE" sz="1600" dirty="0">
                <a:latin typeface="Verdana" panose="020B0604030504040204" pitchFamily="34" charset="0"/>
                <a:sym typeface="Wingdings"/>
              </a:rPr>
              <a:t> </a:t>
            </a:r>
            <a:r>
              <a:rPr lang="en-US" sz="1600" dirty="0" err="1">
                <a:latin typeface="Verdana" panose="020B0604030504040204" pitchFamily="34" charset="0"/>
              </a:rPr>
              <a:t>abweichende</a:t>
            </a:r>
            <a:r>
              <a:rPr lang="en-US" sz="1600" dirty="0">
                <a:latin typeface="Verdana" panose="020B0604030504040204" pitchFamily="34" charset="0"/>
              </a:rPr>
              <a:t> </a:t>
            </a:r>
            <a:r>
              <a:rPr lang="en-US" sz="1600" dirty="0" err="1">
                <a:latin typeface="Verdana" panose="020B0604030504040204" pitchFamily="34" charset="0"/>
              </a:rPr>
              <a:t>Namensform</a:t>
            </a:r>
            <a:endParaRPr lang="de-DE" sz="1600" dirty="0">
              <a:solidFill>
                <a:srgbClr val="00B050"/>
              </a:solidFill>
              <a:latin typeface="Verdana" panose="020B0604030504040204" pitchFamily="34" charset="0"/>
              <a:sym typeface="Wingdings"/>
            </a:endParaRPr>
          </a:p>
          <a:p>
            <a:pPr marL="0" indent="0">
              <a:buNone/>
            </a:pPr>
            <a:r>
              <a:rPr lang="de-DE" sz="1600" dirty="0">
                <a:latin typeface="Verdana" panose="020B0604030504040204" pitchFamily="34" charset="0"/>
              </a:rPr>
              <a:t> </a:t>
            </a:r>
            <a:r>
              <a:rPr lang="de-DE" sz="1600" dirty="0" smtClean="0">
                <a:latin typeface="Verdana" panose="020B0604030504040204" pitchFamily="34" charset="0"/>
              </a:rPr>
              <a:t>     </a:t>
            </a:r>
            <a:r>
              <a:rPr lang="de-DE" sz="1600" b="1" dirty="0" err="1" smtClean="0">
                <a:solidFill>
                  <a:srgbClr val="00B050"/>
                </a:solidFill>
                <a:latin typeface="Verdana" panose="020B0604030504040204" pitchFamily="34" charset="0"/>
              </a:rPr>
              <a:t>Four</a:t>
            </a:r>
            <a:r>
              <a:rPr lang="de-DE" sz="1600" b="1" dirty="0" smtClean="0">
                <a:solidFill>
                  <a:srgbClr val="00B050"/>
                </a:solidFill>
                <a:latin typeface="Verdana" panose="020B0604030504040204" pitchFamily="34" charset="0"/>
              </a:rPr>
              <a:t> </a:t>
            </a:r>
            <a:r>
              <a:rPr lang="de-DE" sz="1600" b="1" dirty="0">
                <a:solidFill>
                  <a:srgbClr val="00B050"/>
                </a:solidFill>
                <a:latin typeface="Verdana" panose="020B0604030504040204" pitchFamily="34" charset="0"/>
              </a:rPr>
              <a:t>Corners </a:t>
            </a:r>
            <a:r>
              <a:rPr lang="de-DE" sz="1600" b="1" dirty="0" err="1">
                <a:solidFill>
                  <a:srgbClr val="00B050"/>
                </a:solidFill>
                <a:latin typeface="Verdana" panose="020B0604030504040204" pitchFamily="34" charset="0"/>
              </a:rPr>
              <a:t>Interpretive</a:t>
            </a:r>
            <a:r>
              <a:rPr lang="de-DE" sz="1600" b="1" dirty="0">
                <a:solidFill>
                  <a:srgbClr val="00B050"/>
                </a:solidFill>
                <a:latin typeface="Verdana" panose="020B0604030504040204" pitchFamily="34" charset="0"/>
              </a:rPr>
              <a:t> </a:t>
            </a:r>
            <a:r>
              <a:rPr lang="de-DE" sz="1600" b="1" dirty="0" smtClean="0">
                <a:solidFill>
                  <a:srgbClr val="00B050"/>
                </a:solidFill>
                <a:latin typeface="Verdana" panose="020B0604030504040204" pitchFamily="34" charset="0"/>
              </a:rPr>
              <a:t>Center	             </a:t>
            </a:r>
            <a:r>
              <a:rPr lang="de-DE" sz="1600" dirty="0" smtClean="0">
                <a:latin typeface="Verdana" panose="020B0604030504040204" pitchFamily="34" charset="0"/>
                <a:sym typeface="Wingdings"/>
              </a:rPr>
              <a:t> </a:t>
            </a:r>
            <a:r>
              <a:rPr lang="de-DE" sz="1600" dirty="0">
                <a:latin typeface="Verdana" panose="020B0604030504040204" pitchFamily="34" charset="0"/>
                <a:sym typeface="Wingdings"/>
              </a:rPr>
              <a:t>bevorzugte </a:t>
            </a:r>
            <a:r>
              <a:rPr lang="de-DE" sz="1600" dirty="0" smtClean="0">
                <a:latin typeface="Verdana" panose="020B0604030504040204" pitchFamily="34" charset="0"/>
                <a:sym typeface="Wingdings"/>
              </a:rPr>
              <a:t>Namensform</a:t>
            </a:r>
            <a:endParaRPr lang="de-DE" sz="1600" b="1" dirty="0" smtClean="0">
              <a:solidFill>
                <a:srgbClr val="00B050"/>
              </a:solidFill>
              <a:latin typeface="Verdana" panose="020B0604030504040204" pitchFamily="34" charset="0"/>
              <a:sym typeface="Wingdings"/>
            </a:endParaRPr>
          </a:p>
          <a:p>
            <a:pPr marL="0" indent="0">
              <a:buNone/>
            </a:pPr>
            <a:endParaRPr lang="de-DE" sz="1600" dirty="0" smtClean="0">
              <a:solidFill>
                <a:srgbClr val="00B050"/>
              </a:solidFill>
            </a:endParaRPr>
          </a:p>
          <a:p>
            <a:pPr marL="0" indent="0">
              <a:buNone/>
            </a:pPr>
            <a:endParaRPr lang="de-DE" sz="1600" dirty="0"/>
          </a:p>
        </p:txBody>
      </p:sp>
      <p:sp>
        <p:nvSpPr>
          <p:cNvPr id="5" name="Titel 1"/>
          <p:cNvSpPr txBox="1">
            <a:spLocks/>
          </p:cNvSpPr>
          <p:nvPr/>
        </p:nvSpPr>
        <p:spPr>
          <a:xfrm>
            <a:off x="395536" y="850702"/>
            <a:ext cx="8424936" cy="106613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4000" b="1" u="sng" dirty="0" smtClean="0">
                <a:latin typeface="Verdana" panose="020B0604030504040204" pitchFamily="34" charset="0"/>
              </a:rPr>
              <a:t>Abweichender Name der Körperschaft</a:t>
            </a:r>
            <a:r>
              <a:rPr lang="de-DE" sz="4000" b="1" dirty="0" smtClean="0">
                <a:latin typeface="Verdana" panose="020B0604030504040204" pitchFamily="34" charset="0"/>
              </a:rPr>
              <a:t> [3]</a:t>
            </a:r>
          </a:p>
          <a:p>
            <a:r>
              <a:rPr lang="de-DE" sz="4100" b="1" dirty="0" smtClean="0">
                <a:latin typeface="Verdana" panose="020B0604030504040204" pitchFamily="34" charset="0"/>
              </a:rPr>
              <a:t> </a:t>
            </a:r>
            <a:r>
              <a:rPr lang="de-DE" sz="3000" b="1" dirty="0" smtClean="0">
                <a:latin typeface="Verdana" panose="020B0604030504040204" pitchFamily="34" charset="0"/>
              </a:rPr>
              <a:t>(RDA 11.2.3)</a:t>
            </a:r>
            <a:r>
              <a:rPr lang="de-DE" sz="3000" b="1" u="sng" dirty="0" smtClean="0">
                <a:latin typeface="Verdana" panose="020B0604030504040204" pitchFamily="34" charset="0"/>
              </a:rPr>
              <a:t/>
            </a:r>
            <a:br>
              <a:rPr lang="de-DE" sz="3000" b="1" u="sng" dirty="0" smtClean="0">
                <a:latin typeface="Verdana" panose="020B0604030504040204" pitchFamily="34" charset="0"/>
              </a:rPr>
            </a:br>
            <a:endParaRPr lang="de-DE" sz="3000" b="1" dirty="0">
              <a:latin typeface="Verdana" panose="020B0604030504040204" pitchFamily="34" charset="0"/>
            </a:endParaRPr>
          </a:p>
        </p:txBody>
      </p:sp>
    </p:spTree>
    <p:extLst>
      <p:ext uri="{BB962C8B-B14F-4D97-AF65-F5344CB8AC3E}">
        <p14:creationId xmlns:p14="http://schemas.microsoft.com/office/powerpoint/2010/main" val="38822522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360040"/>
            <a:ext cx="9144000" cy="1772816"/>
          </a:xfrm>
        </p:spPr>
        <p:txBody>
          <a:bodyPr>
            <a:normAutofit/>
          </a:bodyPr>
          <a:lstStyle/>
          <a:p>
            <a:r>
              <a:rPr lang="de-DE" sz="2400" b="1" u="sng" dirty="0" smtClean="0">
                <a:latin typeface="Verdana" panose="020B0604030504040204" pitchFamily="34" charset="0"/>
                <a:ea typeface="Verdana" panose="020B0604030504040204" pitchFamily="34" charset="0"/>
                <a:cs typeface="Verdana" panose="020B0604030504040204" pitchFamily="34" charset="0"/>
              </a:rPr>
              <a:t>Ansetzungsform des Sucheinstiegs – normierter Sucheinstieg (RDA 11.13)</a:t>
            </a:r>
            <a:endParaRPr lang="de-DE" sz="2400" b="1" u="sng"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4294967295"/>
          </p:nvPr>
        </p:nvSpPr>
        <p:spPr>
          <a:xfrm>
            <a:off x="590872" y="1916113"/>
            <a:ext cx="8229600" cy="3846512"/>
          </a:xfrm>
        </p:spPr>
        <p:txBody>
          <a:bodyPr>
            <a:normAutofit fontScale="85000" lnSpcReduction="10000"/>
          </a:bodyPr>
          <a:lstStyle/>
          <a:p>
            <a:pPr marL="0" indent="0">
              <a:buNone/>
            </a:pPr>
            <a:endParaRPr lang="de-DE" sz="20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de-DE" sz="2000" dirty="0" smtClean="0">
                <a:latin typeface="Verdana" panose="020B0604030504040204" pitchFamily="34" charset="0"/>
                <a:ea typeface="Verdana" panose="020B0604030504040204" pitchFamily="34" charset="0"/>
                <a:cs typeface="Verdana" panose="020B0604030504040204" pitchFamily="34" charset="0"/>
              </a:rPr>
              <a:t>Der </a:t>
            </a:r>
            <a:r>
              <a:rPr lang="de-DE" sz="2000" b="1" dirty="0" smtClean="0">
                <a:latin typeface="Verdana" panose="020B0604030504040204" pitchFamily="34" charset="0"/>
                <a:ea typeface="Verdana" panose="020B0604030504040204" pitchFamily="34" charset="0"/>
                <a:cs typeface="Verdana" panose="020B0604030504040204" pitchFamily="34" charset="0"/>
              </a:rPr>
              <a:t>bevorzugte Name </a:t>
            </a:r>
            <a:r>
              <a:rPr lang="de-DE" sz="2000" dirty="0" smtClean="0">
                <a:latin typeface="Verdana" panose="020B0604030504040204" pitchFamily="34" charset="0"/>
                <a:ea typeface="Verdana" panose="020B0604030504040204" pitchFamily="34" charset="0"/>
                <a:cs typeface="Verdana" panose="020B0604030504040204" pitchFamily="34" charset="0"/>
              </a:rPr>
              <a:t>der Körperschaft ist Grundlage für die </a:t>
            </a:r>
            <a:r>
              <a:rPr lang="de-DE" sz="2000" b="1" dirty="0" smtClean="0">
                <a:latin typeface="Verdana" panose="020B0604030504040204" pitchFamily="34" charset="0"/>
                <a:ea typeface="Verdana" panose="020B0604030504040204" pitchFamily="34" charset="0"/>
                <a:cs typeface="Verdana" panose="020B0604030504040204" pitchFamily="34" charset="0"/>
              </a:rPr>
              <a:t>Ansetzungsform des Sucheinstiegs</a:t>
            </a:r>
            <a:r>
              <a:rPr lang="de-DE" sz="2000" dirty="0" smtClean="0">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de-DE" sz="20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de-DE" sz="2000" dirty="0" smtClean="0">
                <a:latin typeface="Verdana" panose="020B0604030504040204" pitchFamily="34" charset="0"/>
                <a:ea typeface="Verdana" panose="020B0604030504040204" pitchFamily="34" charset="0"/>
                <a:cs typeface="Verdana" panose="020B0604030504040204" pitchFamily="34" charset="0"/>
              </a:rPr>
              <a:t>Wenn eine Körperschaft von einer anderen Körperschaft mit demselben Namen unterschieden werden muss oder der Name nicht an eine Körperschaft denken lässt, müssen </a:t>
            </a:r>
            <a:r>
              <a:rPr lang="de-DE" sz="2000" b="1" dirty="0" smtClean="0">
                <a:latin typeface="Verdana" panose="020B0604030504040204" pitchFamily="34" charset="0"/>
                <a:ea typeface="Verdana" panose="020B0604030504040204" pitchFamily="34" charset="0"/>
                <a:cs typeface="Verdana" panose="020B0604030504040204" pitchFamily="34" charset="0"/>
              </a:rPr>
              <a:t>identifizierende Merkmale </a:t>
            </a:r>
            <a:r>
              <a:rPr lang="de-DE" sz="2000" dirty="0" smtClean="0">
                <a:latin typeface="Verdana" panose="020B0604030504040204" pitchFamily="34" charset="0"/>
                <a:ea typeface="Verdana" panose="020B0604030504040204" pitchFamily="34" charset="0"/>
                <a:cs typeface="Verdana" panose="020B0604030504040204" pitchFamily="34" charset="0"/>
              </a:rPr>
              <a:t>ergänzt werden, um Sucheinstiege eindeutig zu machen.</a:t>
            </a:r>
          </a:p>
          <a:p>
            <a:pPr marL="0" indent="0">
              <a:buNone/>
            </a:pPr>
            <a:endParaRPr lang="de-DE" sz="20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de-DE" sz="2000" dirty="0">
                <a:latin typeface="Verdana" panose="020B0604030504040204" pitchFamily="34" charset="0"/>
                <a:ea typeface="Verdana" panose="020B0604030504040204" pitchFamily="34" charset="0"/>
                <a:cs typeface="Verdana" panose="020B0604030504040204" pitchFamily="34" charset="0"/>
              </a:rPr>
              <a:t>Für </a:t>
            </a:r>
            <a:r>
              <a:rPr lang="de-DE" sz="2000" b="1" dirty="0">
                <a:latin typeface="Verdana" panose="020B0604030504040204" pitchFamily="34" charset="0"/>
                <a:ea typeface="Verdana" panose="020B0604030504040204" pitchFamily="34" charset="0"/>
                <a:cs typeface="Verdana" panose="020B0604030504040204" pitchFamily="34" charset="0"/>
              </a:rPr>
              <a:t>zusätzliche Sucheinstiege </a:t>
            </a:r>
            <a:r>
              <a:rPr lang="de-DE" sz="2000" dirty="0">
                <a:latin typeface="Verdana" panose="020B0604030504040204" pitchFamily="34" charset="0"/>
                <a:ea typeface="Verdana" panose="020B0604030504040204" pitchFamily="34" charset="0"/>
                <a:cs typeface="Verdana" panose="020B0604030504040204" pitchFamily="34" charset="0"/>
              </a:rPr>
              <a:t>wird empfohlen, sie bei Gleichnamigkeit zu </a:t>
            </a:r>
            <a:r>
              <a:rPr lang="de-DE" sz="2000" dirty="0" smtClean="0">
                <a:latin typeface="Verdana" panose="020B0604030504040204" pitchFamily="34" charset="0"/>
                <a:ea typeface="Verdana" panose="020B0604030504040204" pitchFamily="34" charset="0"/>
                <a:cs typeface="Verdana" panose="020B0604030504040204" pitchFamily="34" charset="0"/>
              </a:rPr>
              <a:t>unterscheiden </a:t>
            </a:r>
            <a:r>
              <a:rPr lang="de-DE" sz="2000" dirty="0">
                <a:latin typeface="Verdana" panose="020B0604030504040204" pitchFamily="34" charset="0"/>
                <a:ea typeface="Verdana" panose="020B0604030504040204" pitchFamily="34" charset="0"/>
                <a:cs typeface="Verdana" panose="020B0604030504040204" pitchFamily="34" charset="0"/>
              </a:rPr>
              <a:t>mit </a:t>
            </a:r>
            <a:r>
              <a:rPr lang="de-DE" sz="2000" dirty="0" smtClean="0">
                <a:latin typeface="Verdana" panose="020B0604030504040204" pitchFamily="34" charset="0"/>
                <a:ea typeface="Verdana" panose="020B0604030504040204" pitchFamily="34" charset="0"/>
                <a:cs typeface="Verdana" panose="020B0604030504040204" pitchFamily="34" charset="0"/>
              </a:rPr>
              <a:t>Ausnahme </a:t>
            </a:r>
            <a:r>
              <a:rPr lang="de-DE" sz="2000" dirty="0">
                <a:latin typeface="Verdana" panose="020B0604030504040204" pitchFamily="34" charset="0"/>
                <a:ea typeface="Verdana" panose="020B0604030504040204" pitchFamily="34" charset="0"/>
                <a:cs typeface="Verdana" panose="020B0604030504040204" pitchFamily="34" charset="0"/>
              </a:rPr>
              <a:t>des Sucheinstiegs für den unveränderten Namen und Namensabkürzungen, die in der GND mit dem Code „</a:t>
            </a:r>
            <a:r>
              <a:rPr lang="de-DE" sz="2000" dirty="0" err="1">
                <a:latin typeface="Verdana" panose="020B0604030504040204" pitchFamily="34" charset="0"/>
                <a:ea typeface="Verdana" panose="020B0604030504040204" pitchFamily="34" charset="0"/>
                <a:cs typeface="Verdana" panose="020B0604030504040204" pitchFamily="34" charset="0"/>
              </a:rPr>
              <a:t>nauv</a:t>
            </a:r>
            <a:r>
              <a:rPr lang="de-DE" sz="2000" dirty="0">
                <a:latin typeface="Verdana" panose="020B0604030504040204" pitchFamily="34" charset="0"/>
                <a:ea typeface="Verdana" panose="020B0604030504040204" pitchFamily="34" charset="0"/>
                <a:cs typeface="Verdana" panose="020B0604030504040204" pitchFamily="34" charset="0"/>
              </a:rPr>
              <a:t>“ bzw. „</a:t>
            </a:r>
            <a:r>
              <a:rPr lang="de-DE" sz="2000" dirty="0" err="1">
                <a:latin typeface="Verdana" panose="020B0604030504040204" pitchFamily="34" charset="0"/>
                <a:ea typeface="Verdana" panose="020B0604030504040204" pitchFamily="34" charset="0"/>
                <a:cs typeface="Verdana" panose="020B0604030504040204" pitchFamily="34" charset="0"/>
              </a:rPr>
              <a:t>abku</a:t>
            </a:r>
            <a:r>
              <a:rPr lang="de-DE" sz="2000" dirty="0">
                <a:latin typeface="Verdana" panose="020B0604030504040204" pitchFamily="34" charset="0"/>
                <a:ea typeface="Verdana" panose="020B0604030504040204" pitchFamily="34" charset="0"/>
                <a:cs typeface="Verdana" panose="020B0604030504040204" pitchFamily="34" charset="0"/>
              </a:rPr>
              <a:t>“ gekennzeichnet werden. ERL zu (RDA 11.13.2.1)</a:t>
            </a:r>
          </a:p>
          <a:p>
            <a:pPr marL="0" indent="0">
              <a:buNone/>
            </a:pPr>
            <a:endParaRPr lang="de-DE"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003113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914400" y="923057"/>
            <a:ext cx="8229600" cy="993775"/>
          </a:xfrm>
        </p:spPr>
        <p:txBody>
          <a:bodyPr>
            <a:normAutofit fontScale="90000"/>
          </a:bodyPr>
          <a:lstStyle/>
          <a:p>
            <a:r>
              <a:rPr lang="de-DE" sz="2700" b="1" u="sng" dirty="0">
                <a:latin typeface="Verdana" panose="020B0604030504040204" pitchFamily="34" charset="0"/>
              </a:rPr>
              <a:t>Sonstige identifizierende </a:t>
            </a:r>
            <a:r>
              <a:rPr lang="de-DE" sz="2700" b="1" u="sng" dirty="0" smtClean="0">
                <a:latin typeface="Verdana" panose="020B0604030504040204" pitchFamily="34" charset="0"/>
              </a:rPr>
              <a:t>Merkmale [1]</a:t>
            </a:r>
            <a:br>
              <a:rPr lang="de-DE" sz="2700" b="1" u="sng" dirty="0" smtClean="0">
                <a:latin typeface="Verdana" panose="020B0604030504040204" pitchFamily="34" charset="0"/>
              </a:rPr>
            </a:br>
            <a:r>
              <a:rPr lang="de-DE" sz="2200" b="1" dirty="0" smtClean="0">
                <a:latin typeface="Verdana" panose="020B0604030504040204" pitchFamily="34" charset="0"/>
              </a:rPr>
              <a:t> (RDA 11.3 - 11.5 und 11.7)</a:t>
            </a:r>
            <a:r>
              <a:rPr lang="de-DE" sz="2200" dirty="0">
                <a:latin typeface="Verdana" panose="020B0604030504040204" pitchFamily="34" charset="0"/>
              </a:rPr>
              <a:t/>
            </a:r>
            <a:br>
              <a:rPr lang="de-DE" sz="2200" dirty="0">
                <a:latin typeface="Verdana" panose="020B0604030504040204" pitchFamily="34" charset="0"/>
              </a:rPr>
            </a:br>
            <a:endParaRPr lang="de-DE" sz="2200" b="1" dirty="0">
              <a:latin typeface="Verdana" panose="020B0604030504040204" pitchFamily="34" charset="0"/>
            </a:endParaRPr>
          </a:p>
        </p:txBody>
      </p:sp>
      <p:sp>
        <p:nvSpPr>
          <p:cNvPr id="3" name="Inhaltsplatzhalter 2"/>
          <p:cNvSpPr>
            <a:spLocks noGrp="1"/>
          </p:cNvSpPr>
          <p:nvPr>
            <p:ph idx="4294967295"/>
          </p:nvPr>
        </p:nvSpPr>
        <p:spPr>
          <a:xfrm>
            <a:off x="565150" y="1268413"/>
            <a:ext cx="8578850" cy="5329237"/>
          </a:xfrm>
        </p:spPr>
        <p:txBody>
          <a:bodyPr>
            <a:normAutofit/>
          </a:bodyPr>
          <a:lstStyle/>
          <a:p>
            <a:pPr marL="0" indent="0" algn="ctr">
              <a:buNone/>
            </a:pPr>
            <a:endParaRPr lang="de-DE" sz="2000" dirty="0" smtClean="0">
              <a:latin typeface="Verdana" panose="020B0604030504040204" pitchFamily="34" charset="0"/>
            </a:endParaRPr>
          </a:p>
          <a:p>
            <a:pPr marL="0" indent="0" algn="ctr">
              <a:buNone/>
            </a:pPr>
            <a:r>
              <a:rPr lang="de-DE" sz="1900" dirty="0" smtClean="0">
                <a:latin typeface="Verdana" panose="020B0604030504040204" pitchFamily="34" charset="0"/>
              </a:rPr>
              <a:t>= </a:t>
            </a:r>
            <a:r>
              <a:rPr lang="de-DE" sz="1900" b="1" dirty="0" smtClean="0">
                <a:latin typeface="Verdana" panose="020B0604030504040204" pitchFamily="34" charset="0"/>
              </a:rPr>
              <a:t>Kernelement</a:t>
            </a:r>
            <a:r>
              <a:rPr lang="de-DE" sz="1900" dirty="0" smtClean="0">
                <a:latin typeface="Verdana" panose="020B0604030504040204" pitchFamily="34" charset="0"/>
              </a:rPr>
              <a:t>, wenn</a:t>
            </a:r>
            <a:r>
              <a:rPr lang="de-DE" sz="1900" dirty="0">
                <a:latin typeface="Verdana" panose="020B0604030504040204" pitchFamily="34" charset="0"/>
              </a:rPr>
              <a:t> eine Körperschaft von einer anderen Körperschaft mit </a:t>
            </a:r>
            <a:r>
              <a:rPr lang="de-DE" sz="1900" b="1" dirty="0">
                <a:latin typeface="Verdana" panose="020B0604030504040204" pitchFamily="34" charset="0"/>
              </a:rPr>
              <a:t>demselben Namen </a:t>
            </a:r>
            <a:r>
              <a:rPr lang="de-DE" sz="1900" dirty="0">
                <a:latin typeface="Verdana" panose="020B0604030504040204" pitchFamily="34" charset="0"/>
              </a:rPr>
              <a:t>unterschieden </a:t>
            </a:r>
            <a:r>
              <a:rPr lang="de-DE" sz="1900" dirty="0" smtClean="0">
                <a:latin typeface="Verdana" panose="020B0604030504040204" pitchFamily="34" charset="0"/>
              </a:rPr>
              <a:t>werden muss</a:t>
            </a:r>
          </a:p>
          <a:p>
            <a:pPr>
              <a:buFont typeface="Wingdings"/>
              <a:buChar char="à"/>
            </a:pPr>
            <a:r>
              <a:rPr lang="de-DE" sz="1900" b="1" dirty="0" smtClean="0">
                <a:latin typeface="Verdana" panose="020B0604030504040204" pitchFamily="34" charset="0"/>
                <a:sym typeface="Wingdings" panose="05000000000000000000" pitchFamily="2" charset="2"/>
              </a:rPr>
              <a:t>Bei der Bildung von Sucheinstiegen werden  die Identifizierende Merkmale als identifizierende Zusätze bezeichnet</a:t>
            </a:r>
          </a:p>
          <a:p>
            <a:pPr marL="0" indent="0">
              <a:buNone/>
            </a:pPr>
            <a:r>
              <a:rPr lang="de-DE" sz="1900" b="1" dirty="0" smtClean="0">
                <a:latin typeface="Verdana" panose="020B0604030504040204" pitchFamily="34" charset="0"/>
                <a:sym typeface="Wingdings" panose="05000000000000000000" pitchFamily="2" charset="2"/>
              </a:rPr>
              <a:t> </a:t>
            </a:r>
            <a:endParaRPr lang="de-DE" sz="1900" b="1" dirty="0" smtClean="0">
              <a:latin typeface="Verdana" panose="020B0604030504040204" pitchFamily="34" charset="0"/>
            </a:endParaRPr>
          </a:p>
          <a:p>
            <a:pPr marL="0" indent="0">
              <a:buNone/>
            </a:pPr>
            <a:r>
              <a:rPr lang="de-DE" sz="1900" dirty="0" smtClean="0">
                <a:latin typeface="Verdana" panose="020B0604030504040204" pitchFamily="34" charset="0"/>
              </a:rPr>
              <a:t>Zu sonstigen identifizierenden Merkmalen zählen:</a:t>
            </a:r>
          </a:p>
          <a:p>
            <a:r>
              <a:rPr lang="de-DE" sz="1900" b="1" dirty="0" err="1" smtClean="0">
                <a:latin typeface="Verdana" panose="020B0604030504040204" pitchFamily="34" charset="0"/>
              </a:rPr>
              <a:t>Geografikum</a:t>
            </a:r>
            <a:r>
              <a:rPr lang="de-DE" sz="1900" dirty="0" smtClean="0">
                <a:latin typeface="Verdana" panose="020B0604030504040204" pitchFamily="34" charset="0"/>
              </a:rPr>
              <a:t>, das </a:t>
            </a:r>
            <a:r>
              <a:rPr lang="de-DE" sz="1900" dirty="0">
                <a:latin typeface="Verdana" panose="020B0604030504040204" pitchFamily="34" charset="0"/>
              </a:rPr>
              <a:t>mit der Körperschaft in Verbindung steht (RDA </a:t>
            </a:r>
            <a:r>
              <a:rPr lang="de-DE" sz="1900" dirty="0" smtClean="0">
                <a:latin typeface="Verdana" panose="020B0604030504040204" pitchFamily="34" charset="0"/>
              </a:rPr>
              <a:t>11.3 / </a:t>
            </a:r>
            <a:r>
              <a:rPr lang="de-DE" sz="1900" i="1" dirty="0" smtClean="0">
                <a:latin typeface="Verdana" panose="020B0604030504040204" pitchFamily="34" charset="0"/>
              </a:rPr>
              <a:t>RDA 11.13.1.3</a:t>
            </a:r>
            <a:r>
              <a:rPr lang="de-DE" sz="1900" dirty="0" smtClean="0">
                <a:latin typeface="Verdana" panose="020B0604030504040204" pitchFamily="34" charset="0"/>
              </a:rPr>
              <a:t>)</a:t>
            </a:r>
          </a:p>
          <a:p>
            <a:r>
              <a:rPr lang="de-DE" sz="1900" b="1" dirty="0" smtClean="0">
                <a:latin typeface="Verdana" panose="020B0604030504040204" pitchFamily="34" charset="0"/>
              </a:rPr>
              <a:t>Datum</a:t>
            </a:r>
            <a:r>
              <a:rPr lang="de-DE" sz="1900" dirty="0">
                <a:latin typeface="Verdana" panose="020B0604030504040204" pitchFamily="34" charset="0"/>
              </a:rPr>
              <a:t>, das mit der Körperschaft in Verbindung steht (RDA </a:t>
            </a:r>
            <a:r>
              <a:rPr lang="de-DE" sz="1900" dirty="0" smtClean="0">
                <a:latin typeface="Verdana" panose="020B0604030504040204" pitchFamily="34" charset="0"/>
              </a:rPr>
              <a:t>11.4 / </a:t>
            </a:r>
            <a:r>
              <a:rPr lang="de-DE" sz="1900" i="1" dirty="0" smtClean="0">
                <a:latin typeface="Verdana" panose="020B0604030504040204" pitchFamily="34" charset="0"/>
              </a:rPr>
              <a:t>RDA</a:t>
            </a:r>
            <a:r>
              <a:rPr lang="de-DE" sz="1900" dirty="0" smtClean="0">
                <a:latin typeface="Verdana" panose="020B0604030504040204" pitchFamily="34" charset="0"/>
              </a:rPr>
              <a:t> </a:t>
            </a:r>
            <a:r>
              <a:rPr lang="de-DE" sz="1900" i="1" dirty="0" smtClean="0">
                <a:latin typeface="Verdana" panose="020B0604030504040204" pitchFamily="34" charset="0"/>
              </a:rPr>
              <a:t>11.13.1.5</a:t>
            </a:r>
            <a:r>
              <a:rPr lang="de-DE" sz="1900" dirty="0" smtClean="0">
                <a:latin typeface="Verdana" panose="020B0604030504040204" pitchFamily="34" charset="0"/>
              </a:rPr>
              <a:t>)</a:t>
            </a:r>
          </a:p>
          <a:p>
            <a:r>
              <a:rPr lang="de-DE" sz="1900" dirty="0">
                <a:latin typeface="Verdana" panose="020B0604030504040204" pitchFamily="34" charset="0"/>
              </a:rPr>
              <a:t>In Verbindung stehende </a:t>
            </a:r>
            <a:r>
              <a:rPr lang="de-DE" sz="1900" b="1" dirty="0">
                <a:latin typeface="Verdana" panose="020B0604030504040204" pitchFamily="34" charset="0"/>
              </a:rPr>
              <a:t>Institution </a:t>
            </a:r>
            <a:r>
              <a:rPr lang="de-DE" sz="1900" dirty="0">
                <a:latin typeface="Verdana" panose="020B0604030504040204" pitchFamily="34" charset="0"/>
              </a:rPr>
              <a:t>(RDA </a:t>
            </a:r>
            <a:r>
              <a:rPr lang="de-DE" sz="1900" dirty="0" smtClean="0">
                <a:latin typeface="Verdana" panose="020B0604030504040204" pitchFamily="34" charset="0"/>
              </a:rPr>
              <a:t>11.5 / </a:t>
            </a:r>
            <a:r>
              <a:rPr lang="de-DE" sz="1900" i="1" dirty="0" smtClean="0">
                <a:latin typeface="Verdana" panose="020B0604030504040204" pitchFamily="34" charset="0"/>
              </a:rPr>
              <a:t>RDA 11.13.1.4</a:t>
            </a:r>
            <a:r>
              <a:rPr lang="de-DE" sz="1900" dirty="0" smtClean="0">
                <a:latin typeface="Verdana" panose="020B0604030504040204" pitchFamily="34" charset="0"/>
              </a:rPr>
              <a:t>)</a:t>
            </a:r>
          </a:p>
          <a:p>
            <a:r>
              <a:rPr lang="de-DE" sz="1900" dirty="0" smtClean="0">
                <a:latin typeface="Verdana" panose="020B0604030504040204" pitchFamily="34" charset="0"/>
              </a:rPr>
              <a:t>Sonstige zur Körperschaft gehörende </a:t>
            </a:r>
            <a:r>
              <a:rPr lang="de-DE" sz="1900" b="1" dirty="0" smtClean="0">
                <a:latin typeface="Verdana" panose="020B0604030504040204" pitchFamily="34" charset="0"/>
              </a:rPr>
              <a:t>Kennzeichnung </a:t>
            </a:r>
            <a:r>
              <a:rPr lang="de-DE" sz="1900" dirty="0" smtClean="0">
                <a:latin typeface="Verdana" panose="020B0604030504040204" pitchFamily="34" charset="0"/>
              </a:rPr>
              <a:t>(RDA 11.7 / </a:t>
            </a:r>
            <a:r>
              <a:rPr lang="de-DE" sz="1900" i="1" dirty="0" smtClean="0">
                <a:latin typeface="Verdana" panose="020B0604030504040204" pitchFamily="34" charset="0"/>
              </a:rPr>
              <a:t>RDA 11.13.1.2 und RDA 11.13.1.7 </a:t>
            </a:r>
            <a:r>
              <a:rPr lang="de-DE" sz="1900" dirty="0" smtClean="0">
                <a:latin typeface="Verdana" panose="020B0604030504040204" pitchFamily="34" charset="0"/>
              </a:rPr>
              <a:t>)</a:t>
            </a:r>
            <a:endParaRPr lang="de-DE" sz="1900" dirty="0">
              <a:latin typeface="Verdana" panose="020B0604030504040204" pitchFamily="34" charset="0"/>
            </a:endParaRPr>
          </a:p>
          <a:p>
            <a:endParaRPr lang="de-DE" sz="2400" dirty="0" smtClean="0"/>
          </a:p>
          <a:p>
            <a:endParaRPr lang="de-DE" sz="2300" dirty="0" smtClean="0"/>
          </a:p>
          <a:p>
            <a:endParaRPr lang="de-DE" sz="2300" u="sng" dirty="0"/>
          </a:p>
        </p:txBody>
      </p:sp>
    </p:spTree>
    <p:extLst>
      <p:ext uri="{BB962C8B-B14F-4D97-AF65-F5344CB8AC3E}">
        <p14:creationId xmlns:p14="http://schemas.microsoft.com/office/powerpoint/2010/main" val="29370071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611560" y="2205038"/>
            <a:ext cx="8229600" cy="3600450"/>
          </a:xfrm>
        </p:spPr>
        <p:txBody>
          <a:bodyPr>
            <a:normAutofit/>
          </a:bodyPr>
          <a:lstStyle/>
          <a:p>
            <a:pPr marL="0" indent="0" algn="ctr">
              <a:buNone/>
            </a:pPr>
            <a:r>
              <a:rPr lang="de-DE" sz="2000" b="1" u="sng" dirty="0" err="1" smtClean="0">
                <a:latin typeface="Verdana" panose="020B0604030504040204" pitchFamily="34" charset="0"/>
              </a:rPr>
              <a:t>Geografikum</a:t>
            </a:r>
            <a:r>
              <a:rPr lang="de-DE" sz="2000" u="sng" dirty="0" smtClean="0">
                <a:latin typeface="Verdana" panose="020B0604030504040204" pitchFamily="34" charset="0"/>
              </a:rPr>
              <a:t>, das </a:t>
            </a:r>
            <a:r>
              <a:rPr lang="de-DE" sz="2000" u="sng" dirty="0">
                <a:latin typeface="Verdana" panose="020B0604030504040204" pitchFamily="34" charset="0"/>
              </a:rPr>
              <a:t>mit der Körperschaft in Verbindung steht</a:t>
            </a:r>
            <a:r>
              <a:rPr lang="de-DE" sz="2000" dirty="0">
                <a:latin typeface="Verdana" panose="020B0604030504040204" pitchFamily="34" charset="0"/>
              </a:rPr>
              <a:t> (RDA 11.3 / </a:t>
            </a:r>
            <a:r>
              <a:rPr lang="de-DE" sz="2000" i="1" dirty="0">
                <a:latin typeface="Verdana" panose="020B0604030504040204" pitchFamily="34" charset="0"/>
              </a:rPr>
              <a:t>RDA 11.13.1.3</a:t>
            </a:r>
            <a:r>
              <a:rPr lang="de-DE" sz="2000" dirty="0" smtClean="0">
                <a:latin typeface="Verdana" panose="020B0604030504040204" pitchFamily="34" charset="0"/>
              </a:rPr>
              <a:t>)</a:t>
            </a:r>
            <a:endParaRPr lang="de-DE" sz="2000" i="1" dirty="0" smtClean="0">
              <a:latin typeface="Verdana" panose="020B0604030504040204" pitchFamily="34" charset="0"/>
            </a:endParaRPr>
          </a:p>
          <a:p>
            <a:pPr marL="0" indent="0">
              <a:buNone/>
            </a:pPr>
            <a:r>
              <a:rPr lang="de-DE" sz="2400" i="1" dirty="0" smtClean="0">
                <a:latin typeface="Verdana" panose="020B0604030504040204" pitchFamily="34" charset="0"/>
              </a:rPr>
              <a:t>Beispiel</a:t>
            </a:r>
            <a:r>
              <a:rPr lang="de-DE" sz="2400" dirty="0" smtClean="0">
                <a:latin typeface="Verdana" panose="020B0604030504040204" pitchFamily="34" charset="0"/>
              </a:rPr>
              <a:t>:</a:t>
            </a:r>
          </a:p>
          <a:p>
            <a:pPr marL="0" indent="0">
              <a:buNone/>
            </a:pPr>
            <a:r>
              <a:rPr lang="de-DE" sz="2400" b="1" dirty="0" smtClean="0">
                <a:solidFill>
                  <a:srgbClr val="00B050"/>
                </a:solidFill>
                <a:latin typeface="Verdana" panose="020B0604030504040204" pitchFamily="34" charset="0"/>
              </a:rPr>
              <a:t>Akademie der Wissenschaften (Göttingen)</a:t>
            </a:r>
          </a:p>
          <a:p>
            <a:pPr marL="0" indent="0">
              <a:buNone/>
            </a:pPr>
            <a:endParaRPr lang="de-DE" sz="2400" b="1" dirty="0" smtClean="0">
              <a:solidFill>
                <a:srgbClr val="00B050"/>
              </a:solidFill>
              <a:latin typeface="Verdana" panose="020B0604030504040204" pitchFamily="34" charset="0"/>
            </a:endParaRPr>
          </a:p>
          <a:p>
            <a:pPr marL="0" indent="0">
              <a:buNone/>
            </a:pPr>
            <a:r>
              <a:rPr lang="de-DE" sz="2400" b="1" dirty="0">
                <a:latin typeface="Verdana" panose="020B0604030504040204" pitchFamily="34" charset="0"/>
              </a:rPr>
              <a:t>110</a:t>
            </a:r>
            <a:r>
              <a:rPr lang="de-DE" sz="2400" dirty="0">
                <a:latin typeface="Verdana" panose="020B0604030504040204" pitchFamily="34" charset="0"/>
              </a:rPr>
              <a:t> </a:t>
            </a:r>
            <a:r>
              <a:rPr lang="de-DE" sz="2400" b="1" dirty="0">
                <a:latin typeface="Verdana" panose="020B0604030504040204" pitchFamily="34" charset="0"/>
              </a:rPr>
              <a:t>$k</a:t>
            </a:r>
            <a:r>
              <a:rPr lang="de-DE" sz="2400" dirty="0">
                <a:latin typeface="Verdana" panose="020B0604030504040204" pitchFamily="34" charset="0"/>
              </a:rPr>
              <a:t> Akademie der Wissenschaften </a:t>
            </a:r>
            <a:r>
              <a:rPr lang="de-DE" sz="2400" b="1" dirty="0">
                <a:latin typeface="Verdana" panose="020B0604030504040204" pitchFamily="34" charset="0"/>
              </a:rPr>
              <a:t>$h</a:t>
            </a:r>
            <a:r>
              <a:rPr lang="de-DE" sz="2400" dirty="0">
                <a:latin typeface="Verdana" panose="020B0604030504040204" pitchFamily="34" charset="0"/>
              </a:rPr>
              <a:t> Göttingen</a:t>
            </a:r>
          </a:p>
          <a:p>
            <a:pPr marL="0" indent="0">
              <a:buNone/>
            </a:pPr>
            <a:r>
              <a:rPr lang="de-DE" sz="2400" b="1" dirty="0">
                <a:latin typeface="Verdana" panose="020B0604030504040204" pitchFamily="34" charset="0"/>
              </a:rPr>
              <a:t>551</a:t>
            </a:r>
            <a:r>
              <a:rPr lang="de-DE" sz="2400" dirty="0">
                <a:latin typeface="Verdana" panose="020B0604030504040204" pitchFamily="34" charset="0"/>
              </a:rPr>
              <a:t> </a:t>
            </a:r>
            <a:r>
              <a:rPr lang="de-DE" sz="2400" b="1" dirty="0">
                <a:latin typeface="Verdana" panose="020B0604030504040204" pitchFamily="34" charset="0"/>
              </a:rPr>
              <a:t>$g</a:t>
            </a:r>
            <a:r>
              <a:rPr lang="de-DE" sz="2400" dirty="0">
                <a:latin typeface="Verdana" panose="020B0604030504040204" pitchFamily="34" charset="0"/>
              </a:rPr>
              <a:t> Göttingen </a:t>
            </a:r>
            <a:r>
              <a:rPr lang="de-DE" sz="2400" b="1" dirty="0">
                <a:latin typeface="Verdana" panose="020B0604030504040204" pitchFamily="34" charset="0"/>
              </a:rPr>
              <a:t>$4 </a:t>
            </a:r>
            <a:r>
              <a:rPr lang="de-DE" sz="2400" dirty="0" err="1">
                <a:latin typeface="Verdana" panose="020B0604030504040204" pitchFamily="34" charset="0"/>
              </a:rPr>
              <a:t>orta</a:t>
            </a:r>
            <a:r>
              <a:rPr lang="de-DE" sz="2400" b="1" dirty="0">
                <a:latin typeface="Verdana" panose="020B0604030504040204" pitchFamily="34" charset="0"/>
              </a:rPr>
              <a:t> $X </a:t>
            </a:r>
            <a:r>
              <a:rPr lang="de-DE" sz="2400" dirty="0">
                <a:latin typeface="Verdana" panose="020B0604030504040204" pitchFamily="34" charset="0"/>
              </a:rPr>
              <a:t>1 </a:t>
            </a:r>
            <a:r>
              <a:rPr lang="de-DE" sz="2400" b="1" dirty="0">
                <a:latin typeface="Verdana" panose="020B0604030504040204" pitchFamily="34" charset="0"/>
              </a:rPr>
              <a:t>$9</a:t>
            </a:r>
            <a:r>
              <a:rPr lang="de-DE" sz="2400" dirty="0">
                <a:latin typeface="Verdana" panose="020B0604030504040204" pitchFamily="34" charset="0"/>
              </a:rPr>
              <a:t> (DE-588)…</a:t>
            </a:r>
          </a:p>
          <a:p>
            <a:pPr marL="0" indent="0">
              <a:buNone/>
            </a:pPr>
            <a:endParaRPr lang="de-DE" sz="2400" b="1" dirty="0">
              <a:solidFill>
                <a:srgbClr val="00B050"/>
              </a:solidFill>
              <a:latin typeface="Verdana" panose="020B0604030504040204" pitchFamily="34" charset="0"/>
            </a:endParaRPr>
          </a:p>
          <a:p>
            <a:pPr marL="0" indent="0">
              <a:buNone/>
            </a:pPr>
            <a:endParaRPr lang="de-DE" dirty="0">
              <a:solidFill>
                <a:srgbClr val="00B050"/>
              </a:solidFill>
            </a:endParaRPr>
          </a:p>
          <a:p>
            <a:pPr marL="0" indent="0">
              <a:buNone/>
            </a:pPr>
            <a:endParaRPr lang="de-DE" dirty="0"/>
          </a:p>
        </p:txBody>
      </p:sp>
      <p:sp>
        <p:nvSpPr>
          <p:cNvPr id="5" name="Titel 1"/>
          <p:cNvSpPr txBox="1">
            <a:spLocks/>
          </p:cNvSpPr>
          <p:nvPr/>
        </p:nvSpPr>
        <p:spPr>
          <a:xfrm>
            <a:off x="950912" y="980728"/>
            <a:ext cx="822960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400" b="1" u="sng" dirty="0" smtClean="0">
                <a:latin typeface="Verdana" panose="020B0604030504040204" pitchFamily="34" charset="0"/>
              </a:rPr>
              <a:t>Sonstige identifizierende Merkmale [2]</a:t>
            </a:r>
            <a:r>
              <a:rPr lang="de-DE" sz="2400" dirty="0" smtClean="0">
                <a:latin typeface="Verdana" panose="020B0604030504040204" pitchFamily="34" charset="0"/>
              </a:rPr>
              <a:t/>
            </a:r>
            <a:br>
              <a:rPr lang="de-DE" sz="2400" dirty="0" smtClean="0">
                <a:latin typeface="Verdana" panose="020B0604030504040204" pitchFamily="34" charset="0"/>
              </a:rPr>
            </a:br>
            <a:endParaRPr lang="de-DE" sz="2400" b="1" dirty="0">
              <a:latin typeface="Verdana" panose="020B0604030504040204" pitchFamily="34" charset="0"/>
            </a:endParaRPr>
          </a:p>
        </p:txBody>
      </p:sp>
    </p:spTree>
    <p:extLst>
      <p:ext uri="{BB962C8B-B14F-4D97-AF65-F5344CB8AC3E}">
        <p14:creationId xmlns:p14="http://schemas.microsoft.com/office/powerpoint/2010/main" val="42230184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518864" y="2133600"/>
            <a:ext cx="8229600" cy="3959225"/>
          </a:xfrm>
        </p:spPr>
        <p:txBody>
          <a:bodyPr>
            <a:normAutofit/>
          </a:bodyPr>
          <a:lstStyle/>
          <a:p>
            <a:pPr marL="0" indent="0" algn="ctr">
              <a:buNone/>
            </a:pPr>
            <a:r>
              <a:rPr lang="de-DE" sz="2000" b="1" u="sng" dirty="0" err="1" smtClean="0">
                <a:latin typeface="Verdana" panose="020B0604030504040204" pitchFamily="34" charset="0"/>
              </a:rPr>
              <a:t>Geografikum</a:t>
            </a:r>
            <a:r>
              <a:rPr lang="de-DE" sz="2000" u="sng" dirty="0" smtClean="0">
                <a:latin typeface="Verdana" panose="020B0604030504040204" pitchFamily="34" charset="0"/>
              </a:rPr>
              <a:t>, das </a:t>
            </a:r>
            <a:r>
              <a:rPr lang="de-DE" sz="2000" u="sng" dirty="0">
                <a:latin typeface="Verdana" panose="020B0604030504040204" pitchFamily="34" charset="0"/>
              </a:rPr>
              <a:t>mit der Körperschaft in Verbindung steht</a:t>
            </a:r>
            <a:r>
              <a:rPr lang="de-DE" sz="2000" dirty="0">
                <a:latin typeface="Verdana" panose="020B0604030504040204" pitchFamily="34" charset="0"/>
              </a:rPr>
              <a:t> (RDA 11.3 / </a:t>
            </a:r>
            <a:r>
              <a:rPr lang="de-DE" sz="2000" i="1" dirty="0">
                <a:latin typeface="Verdana" panose="020B0604030504040204" pitchFamily="34" charset="0"/>
              </a:rPr>
              <a:t>RDA 11.13.1.3</a:t>
            </a:r>
            <a:r>
              <a:rPr lang="de-DE" sz="2000" dirty="0" smtClean="0">
                <a:latin typeface="Verdana" panose="020B0604030504040204" pitchFamily="34" charset="0"/>
              </a:rPr>
              <a:t>)</a:t>
            </a:r>
            <a:endParaRPr lang="de-DE" sz="2000" i="1" dirty="0" smtClean="0">
              <a:latin typeface="Verdana" panose="020B0604030504040204" pitchFamily="34" charset="0"/>
            </a:endParaRPr>
          </a:p>
          <a:p>
            <a:pPr marL="0" indent="0">
              <a:buNone/>
            </a:pPr>
            <a:r>
              <a:rPr lang="de-DE" sz="2400" i="1" dirty="0" smtClean="0">
                <a:latin typeface="Verdana" panose="020B0604030504040204" pitchFamily="34" charset="0"/>
              </a:rPr>
              <a:t>Beispiel</a:t>
            </a:r>
            <a:r>
              <a:rPr lang="de-DE" sz="2400" dirty="0" smtClean="0">
                <a:latin typeface="Verdana" panose="020B0604030504040204" pitchFamily="34" charset="0"/>
              </a:rPr>
              <a:t>:</a:t>
            </a:r>
          </a:p>
          <a:p>
            <a:pPr marL="0" indent="0">
              <a:buNone/>
            </a:pPr>
            <a:r>
              <a:rPr lang="en-US" sz="2400" b="1" dirty="0" smtClean="0">
                <a:solidFill>
                  <a:srgbClr val="00B050"/>
                </a:solidFill>
                <a:latin typeface="Verdana" panose="020B0604030504040204" pitchFamily="34" charset="0"/>
              </a:rPr>
              <a:t>Metropolitan </a:t>
            </a:r>
            <a:r>
              <a:rPr lang="en-US" sz="2400" b="1" dirty="0">
                <a:solidFill>
                  <a:srgbClr val="00B050"/>
                </a:solidFill>
                <a:latin typeface="Verdana" panose="020B0604030504040204" pitchFamily="34" charset="0"/>
              </a:rPr>
              <a:t>Museum of Art</a:t>
            </a:r>
            <a:br>
              <a:rPr lang="en-US" sz="2400" b="1" dirty="0">
                <a:solidFill>
                  <a:srgbClr val="00B050"/>
                </a:solidFill>
                <a:latin typeface="Verdana" panose="020B0604030504040204" pitchFamily="34" charset="0"/>
              </a:rPr>
            </a:br>
            <a:r>
              <a:rPr lang="en-US" sz="2400" dirty="0">
                <a:solidFill>
                  <a:srgbClr val="00B050"/>
                </a:solidFill>
                <a:latin typeface="Verdana" panose="020B0604030504040204" pitchFamily="34" charset="0"/>
              </a:rPr>
              <a:t>Metropolitan Museum (New York, NY</a:t>
            </a:r>
            <a:r>
              <a:rPr lang="en-US" sz="2400" dirty="0" smtClean="0">
                <a:solidFill>
                  <a:srgbClr val="00B050"/>
                </a:solidFill>
                <a:latin typeface="Verdana" panose="020B0604030504040204" pitchFamily="34" charset="0"/>
              </a:rPr>
              <a:t>)</a:t>
            </a:r>
          </a:p>
          <a:p>
            <a:pPr marL="0" indent="0">
              <a:buNone/>
            </a:pPr>
            <a:endParaRPr lang="en-US" sz="2400" b="1" dirty="0" smtClean="0">
              <a:latin typeface="Verdana" panose="020B0604030504040204" pitchFamily="34" charset="0"/>
            </a:endParaRPr>
          </a:p>
          <a:p>
            <a:pPr marL="0" indent="0">
              <a:buNone/>
            </a:pPr>
            <a:r>
              <a:rPr lang="en-US" sz="2400" b="1" dirty="0" smtClean="0">
                <a:latin typeface="Verdana" panose="020B0604030504040204" pitchFamily="34" charset="0"/>
              </a:rPr>
              <a:t>110</a:t>
            </a:r>
            <a:r>
              <a:rPr lang="en-US" sz="2400" dirty="0" smtClean="0">
                <a:latin typeface="Verdana" panose="020B0604030504040204" pitchFamily="34" charset="0"/>
              </a:rPr>
              <a:t> </a:t>
            </a:r>
            <a:r>
              <a:rPr lang="en-US" sz="2400" b="1" dirty="0">
                <a:latin typeface="Verdana" panose="020B0604030504040204" pitchFamily="34" charset="0"/>
              </a:rPr>
              <a:t>$k</a:t>
            </a:r>
            <a:r>
              <a:rPr lang="en-US" sz="2400" dirty="0">
                <a:latin typeface="Verdana" panose="020B0604030504040204" pitchFamily="34" charset="0"/>
              </a:rPr>
              <a:t> Metropolitan Museum of Art</a:t>
            </a:r>
            <a:br>
              <a:rPr lang="en-US" sz="2400" dirty="0">
                <a:latin typeface="Verdana" panose="020B0604030504040204" pitchFamily="34" charset="0"/>
              </a:rPr>
            </a:br>
            <a:r>
              <a:rPr lang="en-US" sz="2400" b="1" dirty="0">
                <a:latin typeface="Verdana" panose="020B0604030504040204" pitchFamily="34" charset="0"/>
              </a:rPr>
              <a:t>410</a:t>
            </a:r>
            <a:r>
              <a:rPr lang="en-US" sz="2400" dirty="0">
                <a:latin typeface="Verdana" panose="020B0604030504040204" pitchFamily="34" charset="0"/>
              </a:rPr>
              <a:t> </a:t>
            </a:r>
            <a:r>
              <a:rPr lang="en-US" sz="2400" b="1" dirty="0">
                <a:latin typeface="Verdana" panose="020B0604030504040204" pitchFamily="34" charset="0"/>
              </a:rPr>
              <a:t>$k</a:t>
            </a:r>
            <a:r>
              <a:rPr lang="en-US" sz="2400" dirty="0">
                <a:latin typeface="Verdana" panose="020B0604030504040204" pitchFamily="34" charset="0"/>
              </a:rPr>
              <a:t> Metropolitan Museum </a:t>
            </a:r>
            <a:r>
              <a:rPr lang="en-US" sz="2400" b="1" dirty="0">
                <a:latin typeface="Verdana" panose="020B0604030504040204" pitchFamily="34" charset="0"/>
              </a:rPr>
              <a:t>$h </a:t>
            </a:r>
            <a:r>
              <a:rPr lang="en-US" sz="2400" dirty="0">
                <a:latin typeface="Verdana" panose="020B0604030504040204" pitchFamily="34" charset="0"/>
              </a:rPr>
              <a:t>New York, NY</a:t>
            </a:r>
            <a:br>
              <a:rPr lang="en-US" sz="2400" dirty="0">
                <a:latin typeface="Verdana" panose="020B0604030504040204" pitchFamily="34" charset="0"/>
              </a:rPr>
            </a:br>
            <a:r>
              <a:rPr lang="en-US" sz="2400" b="1" dirty="0">
                <a:latin typeface="Verdana" panose="020B0604030504040204" pitchFamily="34" charset="0"/>
              </a:rPr>
              <a:t>551</a:t>
            </a:r>
            <a:r>
              <a:rPr lang="en-US" sz="2400" dirty="0">
                <a:latin typeface="Verdana" panose="020B0604030504040204" pitchFamily="34" charset="0"/>
              </a:rPr>
              <a:t> </a:t>
            </a:r>
            <a:r>
              <a:rPr lang="en-US" sz="2400" b="1" dirty="0">
                <a:latin typeface="Verdana" panose="020B0604030504040204" pitchFamily="34" charset="0"/>
              </a:rPr>
              <a:t>$g</a:t>
            </a:r>
            <a:r>
              <a:rPr lang="en-US" sz="2400" dirty="0">
                <a:latin typeface="Verdana" panose="020B0604030504040204" pitchFamily="34" charset="0"/>
              </a:rPr>
              <a:t> New York, NY </a:t>
            </a:r>
            <a:r>
              <a:rPr lang="en-US" sz="2400" b="1" dirty="0">
                <a:latin typeface="Verdana" panose="020B0604030504040204" pitchFamily="34" charset="0"/>
              </a:rPr>
              <a:t>$4 </a:t>
            </a:r>
            <a:r>
              <a:rPr lang="en-US" sz="2400" dirty="0" err="1">
                <a:latin typeface="Verdana" panose="020B0604030504040204" pitchFamily="34" charset="0"/>
              </a:rPr>
              <a:t>orta</a:t>
            </a:r>
            <a:r>
              <a:rPr lang="en-US" sz="2400" dirty="0">
                <a:latin typeface="Verdana" panose="020B0604030504040204" pitchFamily="34" charset="0"/>
              </a:rPr>
              <a:t> </a:t>
            </a:r>
            <a:r>
              <a:rPr lang="en-US" sz="2400" b="1" dirty="0">
                <a:latin typeface="Verdana" panose="020B0604030504040204" pitchFamily="34" charset="0"/>
              </a:rPr>
              <a:t>$9</a:t>
            </a:r>
            <a:r>
              <a:rPr lang="en-US" sz="2400" dirty="0">
                <a:latin typeface="Verdana" panose="020B0604030504040204" pitchFamily="34" charset="0"/>
              </a:rPr>
              <a:t> (DE-588)…</a:t>
            </a:r>
            <a:endParaRPr lang="de-DE" sz="2400" dirty="0">
              <a:latin typeface="Verdana" panose="020B0604030504040204" pitchFamily="34" charset="0"/>
            </a:endParaRPr>
          </a:p>
          <a:p>
            <a:pPr marL="0" indent="0">
              <a:buNone/>
            </a:pPr>
            <a:endParaRPr lang="en-US" sz="2400" dirty="0">
              <a:solidFill>
                <a:srgbClr val="00B050"/>
              </a:solidFill>
              <a:latin typeface="Verdana" panose="020B0604030504040204" pitchFamily="34" charset="0"/>
            </a:endParaRPr>
          </a:p>
          <a:p>
            <a:pPr marL="0" indent="0">
              <a:buNone/>
            </a:pPr>
            <a:endParaRPr lang="de-DE" dirty="0">
              <a:solidFill>
                <a:srgbClr val="00B050"/>
              </a:solidFill>
            </a:endParaRPr>
          </a:p>
          <a:p>
            <a:pPr marL="0" indent="0">
              <a:buNone/>
            </a:pPr>
            <a:endParaRPr lang="de-DE" dirty="0"/>
          </a:p>
        </p:txBody>
      </p:sp>
      <p:sp>
        <p:nvSpPr>
          <p:cNvPr id="5" name="Titel 1"/>
          <p:cNvSpPr txBox="1">
            <a:spLocks/>
          </p:cNvSpPr>
          <p:nvPr/>
        </p:nvSpPr>
        <p:spPr>
          <a:xfrm>
            <a:off x="899592" y="922710"/>
            <a:ext cx="822960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400" b="1" u="sng" dirty="0" smtClean="0">
                <a:latin typeface="Verdana" panose="020B0604030504040204" pitchFamily="34" charset="0"/>
              </a:rPr>
              <a:t>Sonstige identifizierende Merkmale [3]</a:t>
            </a:r>
            <a:r>
              <a:rPr lang="de-DE" sz="2400" dirty="0" smtClean="0">
                <a:latin typeface="Verdana" panose="020B0604030504040204" pitchFamily="34" charset="0"/>
              </a:rPr>
              <a:t/>
            </a:r>
            <a:br>
              <a:rPr lang="de-DE" sz="2400" dirty="0" smtClean="0">
                <a:latin typeface="Verdana" panose="020B0604030504040204" pitchFamily="34" charset="0"/>
              </a:rPr>
            </a:br>
            <a:endParaRPr lang="de-DE" sz="2400" b="1" dirty="0">
              <a:latin typeface="Verdana" panose="020B0604030504040204" pitchFamily="34" charset="0"/>
            </a:endParaRPr>
          </a:p>
        </p:txBody>
      </p:sp>
    </p:spTree>
    <p:extLst>
      <p:ext uri="{BB962C8B-B14F-4D97-AF65-F5344CB8AC3E}">
        <p14:creationId xmlns:p14="http://schemas.microsoft.com/office/powerpoint/2010/main" val="29686035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46856" y="1557338"/>
            <a:ext cx="8229600" cy="4824412"/>
          </a:xfrm>
        </p:spPr>
        <p:txBody>
          <a:bodyPr>
            <a:normAutofit/>
          </a:bodyPr>
          <a:lstStyle/>
          <a:p>
            <a:pPr marL="0" indent="0" algn="ctr">
              <a:buNone/>
            </a:pPr>
            <a:r>
              <a:rPr lang="de-DE" sz="2000" b="1" u="sng" dirty="0" smtClean="0">
                <a:latin typeface="Verdana" panose="020B0604030504040204" pitchFamily="34" charset="0"/>
              </a:rPr>
              <a:t>Datum</a:t>
            </a:r>
            <a:r>
              <a:rPr lang="de-DE" sz="2000" u="sng" dirty="0">
                <a:latin typeface="Verdana" panose="020B0604030504040204" pitchFamily="34" charset="0"/>
              </a:rPr>
              <a:t>, das mit der Körperschaft in Verbindung </a:t>
            </a:r>
            <a:r>
              <a:rPr lang="de-DE" sz="2000" u="sng" dirty="0" smtClean="0">
                <a:latin typeface="Verdana" panose="020B0604030504040204" pitchFamily="34" charset="0"/>
              </a:rPr>
              <a:t>steht</a:t>
            </a:r>
            <a:br>
              <a:rPr lang="de-DE" sz="2000" u="sng" dirty="0" smtClean="0">
                <a:latin typeface="Verdana" panose="020B0604030504040204" pitchFamily="34" charset="0"/>
              </a:rPr>
            </a:br>
            <a:r>
              <a:rPr lang="de-DE" sz="2000" dirty="0" smtClean="0">
                <a:latin typeface="Verdana" panose="020B0604030504040204" pitchFamily="34" charset="0"/>
              </a:rPr>
              <a:t>(</a:t>
            </a:r>
            <a:r>
              <a:rPr lang="de-DE" sz="2000" dirty="0">
                <a:latin typeface="Verdana" panose="020B0604030504040204" pitchFamily="34" charset="0"/>
              </a:rPr>
              <a:t>RDA 11.4 / </a:t>
            </a:r>
            <a:r>
              <a:rPr lang="de-DE" sz="2000" i="1" dirty="0">
                <a:latin typeface="Verdana" panose="020B0604030504040204" pitchFamily="34" charset="0"/>
              </a:rPr>
              <a:t>RDA</a:t>
            </a:r>
            <a:r>
              <a:rPr lang="de-DE" sz="2000" dirty="0">
                <a:latin typeface="Verdana" panose="020B0604030504040204" pitchFamily="34" charset="0"/>
              </a:rPr>
              <a:t> </a:t>
            </a:r>
            <a:r>
              <a:rPr lang="de-DE" sz="2000" i="1" dirty="0">
                <a:latin typeface="Verdana" panose="020B0604030504040204" pitchFamily="34" charset="0"/>
              </a:rPr>
              <a:t>11.13.1.5</a:t>
            </a:r>
            <a:r>
              <a:rPr lang="de-DE" sz="2000" dirty="0" smtClean="0">
                <a:latin typeface="Verdana" panose="020B0604030504040204" pitchFamily="34" charset="0"/>
              </a:rPr>
              <a:t>)</a:t>
            </a:r>
            <a:br>
              <a:rPr lang="de-DE" sz="2000" dirty="0" smtClean="0">
                <a:latin typeface="Verdana" panose="020B0604030504040204" pitchFamily="34" charset="0"/>
              </a:rPr>
            </a:br>
            <a:endParaRPr lang="de-DE" sz="2000" dirty="0">
              <a:latin typeface="Verdana" panose="020B0604030504040204" pitchFamily="34" charset="0"/>
            </a:endParaRPr>
          </a:p>
          <a:p>
            <a:pPr lvl="1">
              <a:buFont typeface="Arial" panose="020B0604020202020204" pitchFamily="34" charset="0"/>
              <a:buChar char="•"/>
            </a:pPr>
            <a:r>
              <a:rPr lang="de-DE" sz="2000" dirty="0">
                <a:latin typeface="Verdana" panose="020B0604030504040204" pitchFamily="34" charset="0"/>
              </a:rPr>
              <a:t>Gründungsdatum (RDA </a:t>
            </a:r>
            <a:r>
              <a:rPr lang="de-DE" sz="2000" dirty="0" smtClean="0">
                <a:latin typeface="Verdana" panose="020B0604030504040204" pitchFamily="34" charset="0"/>
              </a:rPr>
              <a:t>11.4.3)</a:t>
            </a:r>
          </a:p>
          <a:p>
            <a:pPr lvl="1">
              <a:buFont typeface="Arial" panose="020B0604020202020204" pitchFamily="34" charset="0"/>
              <a:buChar char="•"/>
            </a:pPr>
            <a:r>
              <a:rPr lang="de-DE" sz="2000" dirty="0" smtClean="0">
                <a:latin typeface="Verdana" panose="020B0604030504040204" pitchFamily="34" charset="0"/>
              </a:rPr>
              <a:t>Auflösungsdatum </a:t>
            </a:r>
            <a:r>
              <a:rPr lang="de-DE" sz="2000" dirty="0">
                <a:latin typeface="Verdana" panose="020B0604030504040204" pitchFamily="34" charset="0"/>
              </a:rPr>
              <a:t>(RDA 11.4.4)</a:t>
            </a:r>
            <a:br>
              <a:rPr lang="de-DE" sz="2000" dirty="0">
                <a:latin typeface="Verdana" panose="020B0604030504040204" pitchFamily="34" charset="0"/>
              </a:rPr>
            </a:br>
            <a:r>
              <a:rPr lang="de-DE" sz="2000" dirty="0">
                <a:latin typeface="Verdana" panose="020B0604030504040204" pitchFamily="34" charset="0"/>
              </a:rPr>
              <a:t/>
            </a:r>
            <a:br>
              <a:rPr lang="de-DE" sz="2000" dirty="0">
                <a:latin typeface="Verdana" panose="020B0604030504040204" pitchFamily="34" charset="0"/>
              </a:rPr>
            </a:br>
            <a:endParaRPr lang="de-DE" sz="2000" dirty="0" smtClean="0">
              <a:latin typeface="Verdana" panose="020B0604030504040204" pitchFamily="34" charset="0"/>
            </a:endParaRPr>
          </a:p>
          <a:p>
            <a:pPr marL="400050"/>
            <a:r>
              <a:rPr lang="de-DE" sz="2000" dirty="0" smtClean="0">
                <a:latin typeface="Verdana" panose="020B0604030504040204" pitchFamily="34" charset="0"/>
              </a:rPr>
              <a:t>Datumsangaben </a:t>
            </a:r>
            <a:r>
              <a:rPr lang="de-DE" sz="2000" dirty="0">
                <a:latin typeface="Verdana" panose="020B0604030504040204" pitchFamily="34" charset="0"/>
              </a:rPr>
              <a:t>werden </a:t>
            </a:r>
            <a:r>
              <a:rPr lang="de-DE" sz="2000" dirty="0" smtClean="0">
                <a:latin typeface="Verdana" panose="020B0604030504040204" pitchFamily="34" charset="0"/>
              </a:rPr>
              <a:t>erfasst:</a:t>
            </a:r>
          </a:p>
          <a:p>
            <a:pPr marL="857250" lvl="1" indent="-342900">
              <a:buFont typeface="Symbol" panose="05050102010706020507" pitchFamily="18" charset="2"/>
              <a:buChar char="-"/>
            </a:pPr>
            <a:r>
              <a:rPr lang="de-DE" sz="2000" dirty="0" smtClean="0">
                <a:latin typeface="Verdana" panose="020B0604030504040204" pitchFamily="34" charset="0"/>
              </a:rPr>
              <a:t>nach </a:t>
            </a:r>
            <a:r>
              <a:rPr lang="de-DE" sz="2000" dirty="0">
                <a:latin typeface="Verdana" panose="020B0604030504040204" pitchFamily="34" charset="0"/>
              </a:rPr>
              <a:t>dem </a:t>
            </a:r>
            <a:r>
              <a:rPr lang="de-DE" sz="2000" b="1" dirty="0">
                <a:latin typeface="Verdana" panose="020B0604030504040204" pitchFamily="34" charset="0"/>
              </a:rPr>
              <a:t>gregorianischen </a:t>
            </a:r>
            <a:r>
              <a:rPr lang="de-DE" sz="2000" b="1" dirty="0" smtClean="0">
                <a:latin typeface="Verdana" panose="020B0604030504040204" pitchFamily="34" charset="0"/>
              </a:rPr>
              <a:t>Kalender</a:t>
            </a:r>
            <a:r>
              <a:rPr lang="de-DE" sz="2000" dirty="0" smtClean="0">
                <a:latin typeface="Verdana" panose="020B0604030504040204" pitchFamily="34" charset="0"/>
              </a:rPr>
              <a:t>,</a:t>
            </a:r>
            <a:endParaRPr lang="de-DE" sz="2000" dirty="0">
              <a:latin typeface="Verdana" panose="020B0604030504040204" pitchFamily="34" charset="0"/>
            </a:endParaRPr>
          </a:p>
          <a:p>
            <a:pPr marL="857250" lvl="1" indent="-342900">
              <a:buFont typeface="Symbol" panose="05050102010706020507" pitchFamily="18" charset="2"/>
              <a:buChar char="-"/>
            </a:pPr>
            <a:r>
              <a:rPr lang="de-DE" sz="2000" dirty="0" smtClean="0">
                <a:latin typeface="Verdana" panose="020B0604030504040204" pitchFamily="34" charset="0"/>
              </a:rPr>
              <a:t>sofern </a:t>
            </a:r>
            <a:r>
              <a:rPr lang="de-DE" sz="2000" dirty="0">
                <a:latin typeface="Verdana" panose="020B0604030504040204" pitchFamily="34" charset="0"/>
              </a:rPr>
              <a:t>sie </a:t>
            </a:r>
            <a:r>
              <a:rPr lang="de-DE" sz="2000" b="1" dirty="0">
                <a:latin typeface="Verdana" panose="020B0604030504040204" pitchFamily="34" charset="0"/>
              </a:rPr>
              <a:t>leicht ermittelt </a:t>
            </a:r>
            <a:r>
              <a:rPr lang="de-DE" sz="2000" dirty="0">
                <a:latin typeface="Verdana" panose="020B0604030504040204" pitchFamily="34" charset="0"/>
              </a:rPr>
              <a:t>werden </a:t>
            </a:r>
            <a:r>
              <a:rPr lang="de-DE" sz="2000" dirty="0" smtClean="0">
                <a:latin typeface="Verdana" panose="020B0604030504040204" pitchFamily="34" charset="0"/>
              </a:rPr>
              <a:t>können und dann mit exakten </a:t>
            </a:r>
            <a:r>
              <a:rPr lang="de-DE" sz="2000" dirty="0">
                <a:latin typeface="Verdana" panose="020B0604030504040204" pitchFamily="34" charset="0"/>
              </a:rPr>
              <a:t>Datumsangaben </a:t>
            </a:r>
            <a:r>
              <a:rPr lang="de-DE" sz="2000" dirty="0" smtClean="0">
                <a:latin typeface="Verdana" panose="020B0604030504040204" pitchFamily="34" charset="0"/>
              </a:rPr>
              <a:t>in </a:t>
            </a:r>
            <a:r>
              <a:rPr lang="de-DE" sz="2000" dirty="0">
                <a:latin typeface="Verdana" panose="020B0604030504040204" pitchFamily="34" charset="0"/>
              </a:rPr>
              <a:t>der </a:t>
            </a:r>
            <a:r>
              <a:rPr lang="de-DE" sz="2000" dirty="0" smtClean="0">
                <a:latin typeface="Verdana" panose="020B0604030504040204" pitchFamily="34" charset="0"/>
              </a:rPr>
              <a:t>Form: </a:t>
            </a:r>
            <a:r>
              <a:rPr lang="de-DE" sz="2000" b="1" dirty="0" smtClean="0">
                <a:latin typeface="Verdana" panose="020B0604030504040204" pitchFamily="34" charset="0"/>
              </a:rPr>
              <a:t>TT.MM.JJJJ </a:t>
            </a:r>
            <a:r>
              <a:rPr lang="de-DE" sz="2000" dirty="0" smtClean="0">
                <a:latin typeface="Verdana" panose="020B0604030504040204" pitchFamily="34" charset="0"/>
              </a:rPr>
              <a:t>in Feld 548 </a:t>
            </a:r>
            <a:r>
              <a:rPr lang="de-DE" sz="2000" dirty="0">
                <a:latin typeface="Verdana" panose="020B0604030504040204" pitchFamily="34" charset="0"/>
                <a:sym typeface="Wingdings"/>
              </a:rPr>
              <a:t> </a:t>
            </a:r>
            <a:r>
              <a:rPr lang="de-DE" sz="2000" dirty="0" smtClean="0">
                <a:latin typeface="Verdana" panose="020B0604030504040204" pitchFamily="34" charset="0"/>
              </a:rPr>
              <a:t>GND-Praxis</a:t>
            </a:r>
            <a:endParaRPr lang="de-DE" sz="2000" dirty="0">
              <a:latin typeface="Verdana" panose="020B0604030504040204" pitchFamily="34" charset="0"/>
            </a:endParaRPr>
          </a:p>
          <a:p>
            <a:pPr marL="457200" lvl="1" indent="0">
              <a:buNone/>
            </a:pPr>
            <a:r>
              <a:rPr lang="de-DE" sz="2000" dirty="0"/>
              <a:t/>
            </a:r>
            <a:br>
              <a:rPr lang="de-DE" sz="2000" dirty="0"/>
            </a:br>
            <a:endParaRPr lang="de-DE" sz="2000" dirty="0"/>
          </a:p>
        </p:txBody>
      </p:sp>
      <p:sp>
        <p:nvSpPr>
          <p:cNvPr id="5" name="Titel 1"/>
          <p:cNvSpPr txBox="1">
            <a:spLocks/>
          </p:cNvSpPr>
          <p:nvPr/>
        </p:nvSpPr>
        <p:spPr>
          <a:xfrm>
            <a:off x="950912" y="922710"/>
            <a:ext cx="822960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400" b="1" u="sng" dirty="0" smtClean="0">
                <a:latin typeface="Verdana" panose="020B0604030504040204" pitchFamily="34" charset="0"/>
              </a:rPr>
              <a:t>Sonstige identifizierende Merkmale [4]</a:t>
            </a:r>
            <a:r>
              <a:rPr lang="de-DE" sz="2400" dirty="0" smtClean="0">
                <a:latin typeface="Verdana" panose="020B0604030504040204" pitchFamily="34" charset="0"/>
              </a:rPr>
              <a:t/>
            </a:r>
            <a:br>
              <a:rPr lang="de-DE" sz="2400" dirty="0" smtClean="0">
                <a:latin typeface="Verdana" panose="020B0604030504040204" pitchFamily="34" charset="0"/>
              </a:rPr>
            </a:br>
            <a:endParaRPr lang="de-DE" sz="2400" b="1" dirty="0">
              <a:latin typeface="Verdana" panose="020B0604030504040204" pitchFamily="34" charset="0"/>
            </a:endParaRPr>
          </a:p>
        </p:txBody>
      </p:sp>
    </p:spTree>
    <p:extLst>
      <p:ext uri="{BB962C8B-B14F-4D97-AF65-F5344CB8AC3E}">
        <p14:creationId xmlns:p14="http://schemas.microsoft.com/office/powerpoint/2010/main" val="22011409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734888" y="2133600"/>
            <a:ext cx="8229600" cy="3527425"/>
          </a:xfrm>
        </p:spPr>
        <p:txBody>
          <a:bodyPr>
            <a:normAutofit/>
          </a:bodyPr>
          <a:lstStyle/>
          <a:p>
            <a:pPr marL="57150" indent="0" algn="ctr">
              <a:buNone/>
            </a:pPr>
            <a:r>
              <a:rPr lang="de-DE" sz="2000" b="1" u="sng" dirty="0">
                <a:latin typeface="Verdana" panose="020B0604030504040204" pitchFamily="34" charset="0"/>
              </a:rPr>
              <a:t>Datum</a:t>
            </a:r>
            <a:r>
              <a:rPr lang="de-DE" sz="2000" u="sng" dirty="0">
                <a:latin typeface="Verdana" panose="020B0604030504040204" pitchFamily="34" charset="0"/>
              </a:rPr>
              <a:t>, das mit der Körperschaft in Verbindung </a:t>
            </a:r>
            <a:r>
              <a:rPr lang="de-DE" sz="2000" u="sng" dirty="0" smtClean="0">
                <a:latin typeface="Verdana" panose="020B0604030504040204" pitchFamily="34" charset="0"/>
              </a:rPr>
              <a:t>steht</a:t>
            </a:r>
            <a:br>
              <a:rPr lang="de-DE" sz="2000" u="sng" dirty="0" smtClean="0">
                <a:latin typeface="Verdana" panose="020B0604030504040204" pitchFamily="34" charset="0"/>
              </a:rPr>
            </a:br>
            <a:r>
              <a:rPr lang="de-DE" sz="2000" dirty="0" smtClean="0">
                <a:latin typeface="Verdana" panose="020B0604030504040204" pitchFamily="34" charset="0"/>
              </a:rPr>
              <a:t>(</a:t>
            </a:r>
            <a:r>
              <a:rPr lang="de-DE" sz="2000" dirty="0">
                <a:latin typeface="Verdana" panose="020B0604030504040204" pitchFamily="34" charset="0"/>
              </a:rPr>
              <a:t>RDA 11.4 / </a:t>
            </a:r>
            <a:r>
              <a:rPr lang="de-DE" sz="2000" i="1" dirty="0">
                <a:latin typeface="Verdana" panose="020B0604030504040204" pitchFamily="34" charset="0"/>
              </a:rPr>
              <a:t>RDA</a:t>
            </a:r>
            <a:r>
              <a:rPr lang="de-DE" sz="2000" dirty="0">
                <a:latin typeface="Verdana" panose="020B0604030504040204" pitchFamily="34" charset="0"/>
              </a:rPr>
              <a:t> </a:t>
            </a:r>
            <a:r>
              <a:rPr lang="de-DE" sz="2000" i="1" dirty="0">
                <a:latin typeface="Verdana" panose="020B0604030504040204" pitchFamily="34" charset="0"/>
              </a:rPr>
              <a:t>11.13.1.5</a:t>
            </a:r>
            <a:r>
              <a:rPr lang="de-DE" sz="2000" dirty="0" smtClean="0">
                <a:latin typeface="Verdana" panose="020B0604030504040204" pitchFamily="34" charset="0"/>
              </a:rPr>
              <a:t>)</a:t>
            </a:r>
          </a:p>
          <a:p>
            <a:pPr marL="57150" indent="0">
              <a:buNone/>
            </a:pPr>
            <a:r>
              <a:rPr lang="de-DE" sz="2000" i="1" dirty="0" smtClean="0">
                <a:latin typeface="Verdana" panose="020B0604030504040204" pitchFamily="34" charset="0"/>
              </a:rPr>
              <a:t>Beispiel:</a:t>
            </a:r>
          </a:p>
          <a:p>
            <a:pPr marL="57150" indent="0">
              <a:buNone/>
            </a:pPr>
            <a:r>
              <a:rPr lang="de-DE" sz="2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Gesellschaft für Musikforschung (1868-1906)</a:t>
            </a:r>
          </a:p>
          <a:p>
            <a:pPr marL="57150" indent="0">
              <a:buNone/>
            </a:pPr>
            <a:endParaRPr lang="de-DE" sz="2400" dirty="0">
              <a:solidFill>
                <a:srgbClr val="00B050"/>
              </a:solidFill>
              <a:latin typeface="Verdana" panose="020B0604030504040204" pitchFamily="34" charset="0"/>
              <a:ea typeface="Verdana" panose="020B0604030504040204" pitchFamily="34" charset="0"/>
              <a:cs typeface="Verdana" panose="020B0604030504040204" pitchFamily="34" charset="0"/>
            </a:endParaRPr>
          </a:p>
          <a:p>
            <a:pPr marL="57150" indent="0">
              <a:buNone/>
            </a:pPr>
            <a:r>
              <a:rPr lang="de-DE" sz="2000" b="1" dirty="0">
                <a:latin typeface="Verdana" panose="020B0604030504040204" pitchFamily="34" charset="0"/>
              </a:rPr>
              <a:t>110</a:t>
            </a:r>
            <a:r>
              <a:rPr lang="de-DE" sz="2000" dirty="0">
                <a:latin typeface="Verdana" panose="020B0604030504040204" pitchFamily="34" charset="0"/>
              </a:rPr>
              <a:t> </a:t>
            </a:r>
            <a:r>
              <a:rPr lang="de-DE" sz="2000" b="1" dirty="0">
                <a:latin typeface="Verdana" panose="020B0604030504040204" pitchFamily="34" charset="0"/>
              </a:rPr>
              <a:t>$k</a:t>
            </a:r>
            <a:r>
              <a:rPr lang="de-DE" sz="2000" dirty="0">
                <a:latin typeface="Verdana" panose="020B0604030504040204" pitchFamily="34" charset="0"/>
              </a:rPr>
              <a:t> </a:t>
            </a:r>
            <a:r>
              <a:rPr lang="de-DE" sz="2000" dirty="0">
                <a:latin typeface="Verdana" panose="020B0604030504040204" pitchFamily="34" charset="0"/>
                <a:ea typeface="Verdana" panose="020B0604030504040204" pitchFamily="34" charset="0"/>
                <a:cs typeface="Verdana" panose="020B0604030504040204" pitchFamily="34" charset="0"/>
              </a:rPr>
              <a:t>Gesellschaft für Musikforschung </a:t>
            </a:r>
            <a:r>
              <a:rPr lang="de-DE" sz="2000" b="1" dirty="0">
                <a:latin typeface="Verdana" panose="020B0604030504040204" pitchFamily="34" charset="0"/>
                <a:ea typeface="Verdana" panose="020B0604030504040204" pitchFamily="34" charset="0"/>
                <a:cs typeface="Verdana" panose="020B0604030504040204" pitchFamily="34" charset="0"/>
              </a:rPr>
              <a:t>$h </a:t>
            </a:r>
            <a:r>
              <a:rPr lang="de-DE" sz="2000" dirty="0">
                <a:latin typeface="Verdana" panose="020B0604030504040204" pitchFamily="34" charset="0"/>
                <a:ea typeface="Verdana" panose="020B0604030504040204" pitchFamily="34" charset="0"/>
                <a:cs typeface="Verdana" panose="020B0604030504040204" pitchFamily="34" charset="0"/>
              </a:rPr>
              <a:t>1868-1906</a:t>
            </a:r>
            <a:endParaRPr lang="de-DE" sz="2000" dirty="0">
              <a:latin typeface="Verdana" panose="020B0604030504040204" pitchFamily="34" charset="0"/>
            </a:endParaRPr>
          </a:p>
          <a:p>
            <a:pPr marL="57150" indent="0">
              <a:buNone/>
            </a:pPr>
            <a:r>
              <a:rPr lang="de-DE" sz="2000" b="1" dirty="0">
                <a:latin typeface="Verdana" panose="020B0604030504040204" pitchFamily="34" charset="0"/>
              </a:rPr>
              <a:t>548</a:t>
            </a:r>
            <a:r>
              <a:rPr lang="de-DE" sz="2000" dirty="0">
                <a:latin typeface="Verdana" panose="020B0604030504040204" pitchFamily="34" charset="0"/>
              </a:rPr>
              <a:t> </a:t>
            </a:r>
            <a:r>
              <a:rPr lang="de-DE" sz="2000" b="1" dirty="0">
                <a:latin typeface="Verdana" panose="020B0604030504040204" pitchFamily="34" charset="0"/>
              </a:rPr>
              <a:t>$a</a:t>
            </a:r>
            <a:r>
              <a:rPr lang="de-DE" sz="2000" dirty="0">
                <a:latin typeface="Verdana" panose="020B0604030504040204" pitchFamily="34" charset="0"/>
              </a:rPr>
              <a:t> XX.XX.1868-31.07.1906 </a:t>
            </a:r>
            <a:r>
              <a:rPr lang="de-DE" sz="2000" b="1" dirty="0">
                <a:latin typeface="Verdana" panose="020B0604030504040204" pitchFamily="34" charset="0"/>
              </a:rPr>
              <a:t>$4 </a:t>
            </a:r>
            <a:r>
              <a:rPr lang="de-DE" sz="2000" dirty="0" err="1">
                <a:latin typeface="Verdana" panose="020B0604030504040204" pitchFamily="34" charset="0"/>
              </a:rPr>
              <a:t>datb</a:t>
            </a:r>
            <a:r>
              <a:rPr lang="de-DE" sz="2000" dirty="0"/>
              <a:t> </a:t>
            </a:r>
          </a:p>
          <a:p>
            <a:pPr marL="57150" indent="0">
              <a:buNone/>
            </a:pPr>
            <a:endParaRPr lang="de-DE" sz="2400" dirty="0">
              <a:solidFill>
                <a:srgbClr val="00B050"/>
              </a:solidFill>
              <a:latin typeface="Verdana" panose="020B0604030504040204" pitchFamily="34" charset="0"/>
              <a:ea typeface="Verdana" panose="020B0604030504040204" pitchFamily="34" charset="0"/>
              <a:cs typeface="Verdana" panose="020B0604030504040204" pitchFamily="34" charset="0"/>
            </a:endParaRPr>
          </a:p>
          <a:p>
            <a:pPr marL="57150" indent="0">
              <a:buNone/>
            </a:pPr>
            <a:endParaRPr lang="de-DE" sz="2400" dirty="0"/>
          </a:p>
        </p:txBody>
      </p:sp>
      <p:sp>
        <p:nvSpPr>
          <p:cNvPr id="5" name="Titel 1"/>
          <p:cNvSpPr txBox="1">
            <a:spLocks/>
          </p:cNvSpPr>
          <p:nvPr/>
        </p:nvSpPr>
        <p:spPr>
          <a:xfrm>
            <a:off x="950912" y="922710"/>
            <a:ext cx="822960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400" b="1" u="sng" dirty="0" smtClean="0">
                <a:latin typeface="Verdana" panose="020B0604030504040204" pitchFamily="34" charset="0"/>
              </a:rPr>
              <a:t>Sonstige identifizierende Merkmale [5]</a:t>
            </a:r>
            <a:r>
              <a:rPr lang="de-DE" sz="2400" dirty="0" smtClean="0">
                <a:latin typeface="Verdana" panose="020B0604030504040204" pitchFamily="34" charset="0"/>
              </a:rPr>
              <a:t/>
            </a:r>
            <a:br>
              <a:rPr lang="de-DE" sz="2400" dirty="0" smtClean="0">
                <a:latin typeface="Verdana" panose="020B0604030504040204" pitchFamily="34" charset="0"/>
              </a:rPr>
            </a:br>
            <a:endParaRPr lang="de-DE" sz="2400" b="1" dirty="0">
              <a:latin typeface="Verdana" panose="020B0604030504040204" pitchFamily="34" charset="0"/>
            </a:endParaRPr>
          </a:p>
        </p:txBody>
      </p:sp>
    </p:spTree>
    <p:extLst>
      <p:ext uri="{BB962C8B-B14F-4D97-AF65-F5344CB8AC3E}">
        <p14:creationId xmlns:p14="http://schemas.microsoft.com/office/powerpoint/2010/main" val="1925797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115888"/>
            <a:ext cx="8229600" cy="1441450"/>
          </a:xfrm>
        </p:spPr>
        <p:txBody>
          <a:bodyPr>
            <a:normAutofit/>
          </a:bodyPr>
          <a:lstStyle/>
          <a:p>
            <a:r>
              <a:rPr lang="de-DE" sz="2400" b="1" u="sng" dirty="0" smtClean="0">
                <a:latin typeface="Verdana" panose="020B0604030504040204" pitchFamily="34" charset="0"/>
              </a:rPr>
              <a:t>Definition [1]</a:t>
            </a:r>
            <a:br>
              <a:rPr lang="de-DE" sz="2400" b="1" u="sng" dirty="0" smtClean="0">
                <a:latin typeface="Verdana" panose="020B0604030504040204" pitchFamily="34" charset="0"/>
              </a:rPr>
            </a:br>
            <a:r>
              <a:rPr lang="de-DE" sz="2400" b="1" u="sng" dirty="0" smtClean="0">
                <a:latin typeface="Verdana" panose="020B0604030504040204" pitchFamily="34" charset="0"/>
              </a:rPr>
              <a:t/>
            </a:r>
            <a:br>
              <a:rPr lang="de-DE" sz="2400" b="1" u="sng" dirty="0" smtClean="0">
                <a:latin typeface="Verdana" panose="020B0604030504040204" pitchFamily="34" charset="0"/>
              </a:rPr>
            </a:br>
            <a:r>
              <a:rPr lang="de-DE" sz="2400" b="1" u="sng" dirty="0" smtClean="0">
                <a:latin typeface="Verdana" panose="020B0604030504040204" pitchFamily="34" charset="0"/>
              </a:rPr>
              <a:t>Körperschaften</a:t>
            </a:r>
            <a:endParaRPr lang="de-DE" sz="2400" dirty="0">
              <a:latin typeface="Verdana" panose="020B0604030504040204" pitchFamily="34" charset="0"/>
            </a:endParaRPr>
          </a:p>
        </p:txBody>
      </p:sp>
      <p:sp>
        <p:nvSpPr>
          <p:cNvPr id="3" name="Inhaltsplatzhalter 2"/>
          <p:cNvSpPr>
            <a:spLocks noGrp="1"/>
          </p:cNvSpPr>
          <p:nvPr>
            <p:ph idx="4294967295"/>
          </p:nvPr>
        </p:nvSpPr>
        <p:spPr>
          <a:xfrm>
            <a:off x="0" y="2060575"/>
            <a:ext cx="8229600" cy="4105275"/>
          </a:xfrm>
        </p:spPr>
        <p:txBody>
          <a:bodyPr>
            <a:normAutofit/>
          </a:bodyPr>
          <a:lstStyle/>
          <a:p>
            <a:pPr marL="0" indent="0" algn="ctr">
              <a:buNone/>
            </a:pPr>
            <a:r>
              <a:rPr lang="de-DE" sz="2400" dirty="0" smtClean="0">
                <a:latin typeface="Verdana" panose="020B0604030504040204" pitchFamily="34" charset="0"/>
              </a:rPr>
              <a:t>Aus dem </a:t>
            </a:r>
            <a:r>
              <a:rPr lang="de-DE" sz="2400" b="1" dirty="0" smtClean="0">
                <a:latin typeface="Verdana" panose="020B0604030504040204" pitchFamily="34" charset="0"/>
              </a:rPr>
              <a:t>RDA-Glossar</a:t>
            </a:r>
            <a:r>
              <a:rPr lang="de-DE" sz="2400" dirty="0" smtClean="0">
                <a:latin typeface="Verdana" panose="020B0604030504040204" pitchFamily="34" charset="0"/>
              </a:rPr>
              <a:t>: </a:t>
            </a:r>
          </a:p>
          <a:p>
            <a:pPr marL="0" indent="0" algn="ctr">
              <a:buNone/>
            </a:pPr>
            <a:r>
              <a:rPr lang="de-DE" sz="2400" i="1" dirty="0" smtClean="0">
                <a:latin typeface="Verdana" panose="020B0604030504040204" pitchFamily="34" charset="0"/>
              </a:rPr>
              <a:t>Eine </a:t>
            </a:r>
            <a:r>
              <a:rPr lang="de-DE" sz="2400" i="1" dirty="0">
                <a:latin typeface="Verdana" panose="020B0604030504040204" pitchFamily="34" charset="0"/>
              </a:rPr>
              <a:t>Körperschaft ist eine </a:t>
            </a:r>
            <a:r>
              <a:rPr lang="de-DE" sz="2400" b="1" i="1" dirty="0">
                <a:latin typeface="Verdana" panose="020B0604030504040204" pitchFamily="34" charset="0"/>
              </a:rPr>
              <a:t>Organisation</a:t>
            </a:r>
            <a:r>
              <a:rPr lang="de-DE" sz="2400" i="1" dirty="0">
                <a:latin typeface="Verdana" panose="020B0604030504040204" pitchFamily="34" charset="0"/>
              </a:rPr>
              <a:t> oder eine </a:t>
            </a:r>
            <a:r>
              <a:rPr lang="de-DE" sz="2400" b="1" i="1" dirty="0">
                <a:latin typeface="Verdana" panose="020B0604030504040204" pitchFamily="34" charset="0"/>
              </a:rPr>
              <a:t>Gruppe von Personen </a:t>
            </a:r>
            <a:r>
              <a:rPr lang="de-DE" sz="2400" i="1" dirty="0">
                <a:latin typeface="Verdana" panose="020B0604030504040204" pitchFamily="34" charset="0"/>
              </a:rPr>
              <a:t>und/oder Organisationen, die durch einen bestimmten </a:t>
            </a:r>
            <a:r>
              <a:rPr lang="de-DE" sz="2400" b="1" i="1" dirty="0">
                <a:latin typeface="Verdana" panose="020B0604030504040204" pitchFamily="34" charset="0"/>
              </a:rPr>
              <a:t>Namen identifiziert </a:t>
            </a:r>
            <a:r>
              <a:rPr lang="de-DE" sz="2400" i="1" dirty="0">
                <a:latin typeface="Verdana" panose="020B0604030504040204" pitchFamily="34" charset="0"/>
              </a:rPr>
              <a:t>ist und die als </a:t>
            </a:r>
            <a:r>
              <a:rPr lang="de-DE" sz="2400" b="1" i="1" dirty="0">
                <a:latin typeface="Verdana" panose="020B0604030504040204" pitchFamily="34" charset="0"/>
              </a:rPr>
              <a:t>Einheit</a:t>
            </a:r>
            <a:r>
              <a:rPr lang="de-DE" sz="2400" i="1" dirty="0">
                <a:latin typeface="Verdana" panose="020B0604030504040204" pitchFamily="34" charset="0"/>
              </a:rPr>
              <a:t> handelt oder handeln kann</a:t>
            </a:r>
            <a:r>
              <a:rPr lang="de-DE" sz="2400" i="1" dirty="0" smtClean="0">
                <a:latin typeface="Verdana" panose="020B0604030504040204" pitchFamily="34" charset="0"/>
              </a:rPr>
              <a:t>.</a:t>
            </a:r>
            <a:r>
              <a:rPr lang="de-DE" sz="2400" dirty="0" smtClean="0">
                <a:latin typeface="Verdana" panose="020B0604030504040204" pitchFamily="34" charset="0"/>
              </a:rPr>
              <a:t/>
            </a:r>
            <a:br>
              <a:rPr lang="de-DE" sz="2400" dirty="0" smtClean="0">
                <a:latin typeface="Verdana" panose="020B0604030504040204" pitchFamily="34" charset="0"/>
              </a:rPr>
            </a:br>
            <a:endParaRPr lang="de-DE" sz="2400" dirty="0">
              <a:latin typeface="Verdana" panose="020B0604030504040204" pitchFamily="34" charset="0"/>
            </a:endParaRPr>
          </a:p>
          <a:p>
            <a:pPr marL="0" indent="0" algn="ctr">
              <a:buNone/>
            </a:pPr>
            <a:r>
              <a:rPr lang="de-DE" sz="2400" dirty="0" smtClean="0">
                <a:latin typeface="Verdana" panose="020B0604030504040204" pitchFamily="34" charset="0"/>
              </a:rPr>
              <a:t>Aus </a:t>
            </a:r>
            <a:r>
              <a:rPr lang="de-DE" sz="2400" b="1" dirty="0" smtClean="0">
                <a:latin typeface="Verdana" panose="020B0604030504040204" pitchFamily="34" charset="0"/>
              </a:rPr>
              <a:t>RDA 11.0</a:t>
            </a:r>
            <a:r>
              <a:rPr lang="de-DE" sz="2400" dirty="0" smtClean="0">
                <a:latin typeface="Verdana" panose="020B0604030504040204" pitchFamily="34" charset="0"/>
              </a:rPr>
              <a:t>:</a:t>
            </a:r>
            <a:br>
              <a:rPr lang="de-DE" sz="2400" dirty="0" smtClean="0">
                <a:latin typeface="Verdana" panose="020B0604030504040204" pitchFamily="34" charset="0"/>
              </a:rPr>
            </a:br>
            <a:r>
              <a:rPr lang="de-DE" sz="2400" i="1" dirty="0" smtClean="0">
                <a:latin typeface="Verdana" panose="020B0604030504040204" pitchFamily="34" charset="0"/>
              </a:rPr>
              <a:t>Eine Körperschaft wird nur als Körperschaft betrachtet, wenn sie sich durch eine </a:t>
            </a:r>
            <a:r>
              <a:rPr lang="de-DE" sz="2400" b="1" i="1" dirty="0" smtClean="0">
                <a:latin typeface="Verdana" panose="020B0604030504040204" pitchFamily="34" charset="0"/>
              </a:rPr>
              <a:t>spezifische Benennung </a:t>
            </a:r>
            <a:r>
              <a:rPr lang="de-DE" sz="2400" i="1" dirty="0" smtClean="0">
                <a:latin typeface="Verdana" panose="020B0604030504040204" pitchFamily="34" charset="0"/>
              </a:rPr>
              <a:t>auszeichnet.</a:t>
            </a:r>
          </a:p>
          <a:p>
            <a:endParaRPr lang="de-DE" dirty="0" smtClean="0"/>
          </a:p>
          <a:p>
            <a:endParaRPr lang="de-DE" dirty="0"/>
          </a:p>
        </p:txBody>
      </p:sp>
    </p:spTree>
    <p:extLst>
      <p:ext uri="{BB962C8B-B14F-4D97-AF65-F5344CB8AC3E}">
        <p14:creationId xmlns:p14="http://schemas.microsoft.com/office/powerpoint/2010/main" val="2660307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950912" y="765324"/>
            <a:ext cx="8229600" cy="1079500"/>
          </a:xfrm>
        </p:spPr>
        <p:txBody>
          <a:bodyPr>
            <a:normAutofit/>
          </a:bodyPr>
          <a:lstStyle/>
          <a:p>
            <a:r>
              <a:rPr lang="de-DE" sz="2400" b="1" u="sng" dirty="0">
                <a:latin typeface="Verdana" panose="020B0604030504040204" pitchFamily="34" charset="0"/>
              </a:rPr>
              <a:t>Sonstige identifizierende Merkmale </a:t>
            </a:r>
            <a:r>
              <a:rPr lang="de-DE" sz="2400" b="1" u="sng" dirty="0" smtClean="0">
                <a:latin typeface="Verdana" panose="020B0604030504040204" pitchFamily="34" charset="0"/>
              </a:rPr>
              <a:t>[6]</a:t>
            </a:r>
            <a:r>
              <a:rPr lang="de-DE" sz="2400" dirty="0">
                <a:latin typeface="Verdana" panose="020B0604030504040204" pitchFamily="34" charset="0"/>
              </a:rPr>
              <a:t/>
            </a:r>
            <a:br>
              <a:rPr lang="de-DE" sz="2400" dirty="0">
                <a:latin typeface="Verdana" panose="020B0604030504040204" pitchFamily="34" charset="0"/>
              </a:rPr>
            </a:br>
            <a:endParaRPr lang="de-DE" sz="2400" b="1" dirty="0">
              <a:latin typeface="Verdana" panose="020B0604030504040204" pitchFamily="34" charset="0"/>
            </a:endParaRPr>
          </a:p>
        </p:txBody>
      </p:sp>
      <p:sp>
        <p:nvSpPr>
          <p:cNvPr id="3" name="Inhaltsplatzhalter 2"/>
          <p:cNvSpPr>
            <a:spLocks noGrp="1"/>
          </p:cNvSpPr>
          <p:nvPr>
            <p:ph idx="4294967295"/>
          </p:nvPr>
        </p:nvSpPr>
        <p:spPr>
          <a:xfrm>
            <a:off x="0" y="2349500"/>
            <a:ext cx="8229600" cy="3382963"/>
          </a:xfrm>
        </p:spPr>
        <p:txBody>
          <a:bodyPr>
            <a:normAutofit/>
          </a:bodyPr>
          <a:lstStyle/>
          <a:p>
            <a:pPr marL="0" indent="0" algn="ctr">
              <a:buNone/>
            </a:pPr>
            <a:r>
              <a:rPr lang="de-DE" sz="2000" u="sng" dirty="0">
                <a:latin typeface="Verdana" panose="020B0604030504040204" pitchFamily="34" charset="0"/>
              </a:rPr>
              <a:t>In Verbindung stehende </a:t>
            </a:r>
            <a:r>
              <a:rPr lang="de-DE" sz="2000" b="1" u="sng" dirty="0">
                <a:latin typeface="Verdana" panose="020B0604030504040204" pitchFamily="34" charset="0"/>
              </a:rPr>
              <a:t>Institution</a:t>
            </a:r>
            <a:r>
              <a:rPr lang="de-DE" sz="2000" u="sng" dirty="0">
                <a:latin typeface="Verdana" panose="020B0604030504040204" pitchFamily="34" charset="0"/>
              </a:rPr>
              <a:t> </a:t>
            </a:r>
            <a:endParaRPr lang="de-DE" sz="2000" u="sng" dirty="0" smtClean="0">
              <a:latin typeface="Verdana" panose="020B0604030504040204" pitchFamily="34" charset="0"/>
            </a:endParaRPr>
          </a:p>
          <a:p>
            <a:pPr marL="0" indent="0" algn="ctr">
              <a:buNone/>
            </a:pPr>
            <a:r>
              <a:rPr lang="de-DE" sz="2000" dirty="0" smtClean="0">
                <a:latin typeface="Verdana" panose="020B0604030504040204" pitchFamily="34" charset="0"/>
              </a:rPr>
              <a:t>(</a:t>
            </a:r>
            <a:r>
              <a:rPr lang="de-DE" sz="2000" dirty="0">
                <a:latin typeface="Verdana" panose="020B0604030504040204" pitchFamily="34" charset="0"/>
              </a:rPr>
              <a:t>RDA 11.5  / </a:t>
            </a:r>
            <a:r>
              <a:rPr lang="de-DE" sz="2000" i="1" dirty="0">
                <a:latin typeface="Verdana" panose="020B0604030504040204" pitchFamily="34" charset="0"/>
              </a:rPr>
              <a:t>RDA 11.13.1.4</a:t>
            </a:r>
            <a:r>
              <a:rPr lang="de-DE" sz="2000" dirty="0" smtClean="0">
                <a:latin typeface="Verdana" panose="020B0604030504040204" pitchFamily="34" charset="0"/>
              </a:rPr>
              <a:t>)</a:t>
            </a:r>
          </a:p>
          <a:p>
            <a:pPr marL="0" indent="0">
              <a:buNone/>
            </a:pPr>
            <a:endParaRPr lang="de-DE" sz="2000" dirty="0" smtClean="0">
              <a:latin typeface="Verdana" panose="020B0604030504040204" pitchFamily="34" charset="0"/>
            </a:endParaRPr>
          </a:p>
          <a:p>
            <a:pPr lvl="1">
              <a:buFont typeface="Arial" panose="020B0604020202020204" pitchFamily="34" charset="0"/>
              <a:buChar char="•"/>
            </a:pPr>
            <a:r>
              <a:rPr lang="de-DE" sz="2000" dirty="0" smtClean="0">
                <a:latin typeface="Verdana" panose="020B0604030504040204" pitchFamily="34" charset="0"/>
              </a:rPr>
              <a:t>wenn durch diese eine bessere </a:t>
            </a:r>
            <a:r>
              <a:rPr lang="de-DE" sz="2000" b="1" dirty="0">
                <a:latin typeface="Verdana" panose="020B0604030504040204" pitchFamily="34" charset="0"/>
              </a:rPr>
              <a:t>Identifizierung</a:t>
            </a:r>
            <a:r>
              <a:rPr lang="de-DE" sz="2000" dirty="0">
                <a:latin typeface="Verdana" panose="020B0604030504040204" pitchFamily="34" charset="0"/>
              </a:rPr>
              <a:t> der Körperschaft </a:t>
            </a:r>
            <a:r>
              <a:rPr lang="de-DE" sz="2000" dirty="0" smtClean="0">
                <a:latin typeface="Verdana" panose="020B0604030504040204" pitchFamily="34" charset="0"/>
              </a:rPr>
              <a:t>als durch das </a:t>
            </a:r>
            <a:r>
              <a:rPr lang="de-DE" sz="2000" dirty="0" err="1" smtClean="0">
                <a:latin typeface="Verdana" panose="020B0604030504040204" pitchFamily="34" charset="0"/>
              </a:rPr>
              <a:t>Geografikum</a:t>
            </a:r>
            <a:r>
              <a:rPr lang="de-DE" sz="2000" dirty="0" smtClean="0">
                <a:latin typeface="Verdana" panose="020B0604030504040204" pitchFamily="34" charset="0"/>
              </a:rPr>
              <a:t> ermöglicht wird</a:t>
            </a:r>
          </a:p>
          <a:p>
            <a:pPr lvl="1">
              <a:buFont typeface="Arial" panose="020B0604020202020204" pitchFamily="34" charset="0"/>
              <a:buChar char="•"/>
            </a:pPr>
            <a:r>
              <a:rPr lang="de-DE" sz="2000" dirty="0" smtClean="0">
                <a:latin typeface="Verdana" panose="020B0604030504040204" pitchFamily="34" charset="0"/>
              </a:rPr>
              <a:t>oder das </a:t>
            </a:r>
            <a:r>
              <a:rPr lang="de-DE" sz="2000" dirty="0" err="1" smtClean="0">
                <a:latin typeface="Verdana" panose="020B0604030504040204" pitchFamily="34" charset="0"/>
              </a:rPr>
              <a:t>Geografikum</a:t>
            </a:r>
            <a:r>
              <a:rPr lang="de-DE" sz="2000" b="1" dirty="0" smtClean="0">
                <a:latin typeface="Verdana" panose="020B0604030504040204" pitchFamily="34" charset="0"/>
              </a:rPr>
              <a:t> </a:t>
            </a:r>
            <a:r>
              <a:rPr lang="de-DE" sz="2000" b="1" dirty="0">
                <a:latin typeface="Verdana" panose="020B0604030504040204" pitchFamily="34" charset="0"/>
              </a:rPr>
              <a:t>nicht bekannt </a:t>
            </a:r>
            <a:r>
              <a:rPr lang="de-DE" sz="2000" dirty="0" smtClean="0">
                <a:latin typeface="Verdana" panose="020B0604030504040204" pitchFamily="34" charset="0"/>
              </a:rPr>
              <a:t>ist (s</a:t>
            </a:r>
            <a:r>
              <a:rPr lang="de-DE" sz="2000" dirty="0">
                <a:latin typeface="Verdana" panose="020B0604030504040204" pitchFamily="34" charset="0"/>
              </a:rPr>
              <a:t>. a. AWR </a:t>
            </a:r>
            <a:r>
              <a:rPr lang="de-DE" sz="2000" dirty="0" smtClean="0">
                <a:latin typeface="Verdana" panose="020B0604030504040204" pitchFamily="34" charset="0"/>
              </a:rPr>
              <a:t>(zu RDA 11.3.2.3))</a:t>
            </a:r>
          </a:p>
          <a:p>
            <a:pPr marL="457200" lvl="1" indent="0">
              <a:buNone/>
            </a:pPr>
            <a:endParaRPr lang="de-DE" sz="2000" dirty="0" smtClean="0">
              <a:solidFill>
                <a:srgbClr val="002060"/>
              </a:solidFill>
            </a:endParaRPr>
          </a:p>
          <a:p>
            <a:pPr marL="457200" lvl="1" indent="0">
              <a:buNone/>
            </a:pPr>
            <a:endParaRPr lang="de-DE" sz="2000" dirty="0" smtClean="0">
              <a:solidFill>
                <a:srgbClr val="002060"/>
              </a:solidFill>
            </a:endParaRPr>
          </a:p>
        </p:txBody>
      </p:sp>
    </p:spTree>
    <p:extLst>
      <p:ext uri="{BB962C8B-B14F-4D97-AF65-F5344CB8AC3E}">
        <p14:creationId xmlns:p14="http://schemas.microsoft.com/office/powerpoint/2010/main" val="4984749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950912" y="765324"/>
            <a:ext cx="8229600" cy="1079500"/>
          </a:xfrm>
        </p:spPr>
        <p:txBody>
          <a:bodyPr>
            <a:normAutofit/>
          </a:bodyPr>
          <a:lstStyle/>
          <a:p>
            <a:r>
              <a:rPr lang="de-DE" sz="2400" b="1" u="sng" dirty="0">
                <a:latin typeface="Verdana" panose="020B0604030504040204" pitchFamily="34" charset="0"/>
              </a:rPr>
              <a:t>Sonstige identifizierende Merkmale </a:t>
            </a:r>
            <a:r>
              <a:rPr lang="de-DE" sz="2400" b="1" u="sng" dirty="0" smtClean="0">
                <a:latin typeface="Verdana" panose="020B0604030504040204" pitchFamily="34" charset="0"/>
              </a:rPr>
              <a:t>[7]</a:t>
            </a:r>
            <a:r>
              <a:rPr lang="de-DE" sz="2400" dirty="0">
                <a:latin typeface="Verdana" panose="020B0604030504040204" pitchFamily="34" charset="0"/>
              </a:rPr>
              <a:t/>
            </a:r>
            <a:br>
              <a:rPr lang="de-DE" sz="2400" dirty="0">
                <a:latin typeface="Verdana" panose="020B0604030504040204" pitchFamily="34" charset="0"/>
              </a:rPr>
            </a:br>
            <a:endParaRPr lang="de-DE" sz="2400" b="1" dirty="0">
              <a:latin typeface="Verdana" panose="020B0604030504040204" pitchFamily="34" charset="0"/>
            </a:endParaRPr>
          </a:p>
        </p:txBody>
      </p:sp>
      <p:sp>
        <p:nvSpPr>
          <p:cNvPr id="3" name="Inhaltsplatzhalter 2"/>
          <p:cNvSpPr>
            <a:spLocks noGrp="1"/>
          </p:cNvSpPr>
          <p:nvPr>
            <p:ph idx="4294967295"/>
          </p:nvPr>
        </p:nvSpPr>
        <p:spPr>
          <a:xfrm>
            <a:off x="250700" y="2276946"/>
            <a:ext cx="8713788" cy="3816350"/>
          </a:xfrm>
        </p:spPr>
        <p:txBody>
          <a:bodyPr>
            <a:normAutofit/>
          </a:bodyPr>
          <a:lstStyle/>
          <a:p>
            <a:pPr marL="57150" indent="0">
              <a:buNone/>
            </a:pPr>
            <a:r>
              <a:rPr lang="de-DE" sz="2000" i="1" dirty="0">
                <a:latin typeface="Verdana" panose="020B0604030504040204" pitchFamily="34" charset="0"/>
              </a:rPr>
              <a:t>Beispiel:</a:t>
            </a:r>
          </a:p>
          <a:p>
            <a:pPr marL="57150" indent="0">
              <a:buNone/>
            </a:pPr>
            <a:endParaRPr lang="de-DE" sz="2000" i="1" dirty="0">
              <a:latin typeface="Verdana" panose="020B0604030504040204" pitchFamily="34" charset="0"/>
            </a:endParaRPr>
          </a:p>
          <a:p>
            <a:pPr marL="0" indent="0">
              <a:buNone/>
            </a:pPr>
            <a:r>
              <a:rPr lang="de-DE" sz="1800" b="1" dirty="0">
                <a:solidFill>
                  <a:srgbClr val="00B050"/>
                </a:solidFill>
                <a:latin typeface="Verdana" panose="020B0604030504040204" pitchFamily="34" charset="0"/>
              </a:rPr>
              <a:t>Pädagogische Arbeitsstelle (Deutscher Volkshochschul-Verband</a:t>
            </a:r>
            <a:r>
              <a:rPr lang="de-DE" sz="1800" b="1" dirty="0" smtClean="0">
                <a:solidFill>
                  <a:srgbClr val="00B050"/>
                </a:solidFill>
                <a:latin typeface="Verdana" panose="020B0604030504040204" pitchFamily="34" charset="0"/>
              </a:rPr>
              <a:t>)</a:t>
            </a:r>
          </a:p>
          <a:p>
            <a:pPr marL="0" indent="0">
              <a:buNone/>
            </a:pPr>
            <a:endParaRPr lang="de-DE" sz="1800" b="1" dirty="0">
              <a:solidFill>
                <a:srgbClr val="00B050"/>
              </a:solidFill>
              <a:latin typeface="Verdana" panose="020B0604030504040204" pitchFamily="34" charset="0"/>
            </a:endParaRPr>
          </a:p>
          <a:p>
            <a:pPr marL="0" indent="0" fontAlgn="t">
              <a:buNone/>
            </a:pPr>
            <a:r>
              <a:rPr lang="de-DE" sz="1800" b="1" dirty="0">
                <a:latin typeface="Verdana" panose="020B0604030504040204" pitchFamily="34" charset="0"/>
              </a:rPr>
              <a:t>110 $k </a:t>
            </a:r>
            <a:r>
              <a:rPr lang="de-DE" sz="1800" dirty="0">
                <a:latin typeface="Verdana" panose="020B0604030504040204" pitchFamily="34" charset="0"/>
              </a:rPr>
              <a:t>Pädagogische Arbeitsstelle </a:t>
            </a:r>
            <a:r>
              <a:rPr lang="de-DE" sz="1800" b="1" dirty="0">
                <a:latin typeface="Verdana" panose="020B0604030504040204" pitchFamily="34" charset="0"/>
              </a:rPr>
              <a:t>$h </a:t>
            </a:r>
            <a:r>
              <a:rPr lang="de-DE" sz="1800" dirty="0">
                <a:latin typeface="Verdana" panose="020B0604030504040204" pitchFamily="34" charset="0"/>
              </a:rPr>
              <a:t>Deutscher Volkshochschul-Verband</a:t>
            </a:r>
          </a:p>
          <a:p>
            <a:pPr marL="0" indent="0" fontAlgn="t">
              <a:buNone/>
            </a:pPr>
            <a:r>
              <a:rPr lang="de-DE" sz="1800" b="1" dirty="0">
                <a:latin typeface="Verdana" panose="020B0604030504040204" pitchFamily="34" charset="0"/>
              </a:rPr>
              <a:t>510</a:t>
            </a:r>
            <a:r>
              <a:rPr lang="de-DE" sz="1800" dirty="0">
                <a:latin typeface="Verdana" panose="020B0604030504040204" pitchFamily="34" charset="0"/>
              </a:rPr>
              <a:t> </a:t>
            </a:r>
            <a:r>
              <a:rPr lang="de-DE" sz="1800" b="1" dirty="0">
                <a:latin typeface="Verdana" panose="020B0604030504040204" pitchFamily="34" charset="0"/>
              </a:rPr>
              <a:t>$k</a:t>
            </a:r>
            <a:r>
              <a:rPr lang="de-DE" sz="1800" dirty="0">
                <a:latin typeface="Verdana" panose="020B0604030504040204" pitchFamily="34" charset="0"/>
              </a:rPr>
              <a:t> Deutscher Volkshochschul-Verband </a:t>
            </a:r>
            <a:r>
              <a:rPr lang="de-DE" sz="1800" b="1" dirty="0">
                <a:latin typeface="Verdana" panose="020B0604030504040204" pitchFamily="34" charset="0"/>
              </a:rPr>
              <a:t>$4 </a:t>
            </a:r>
            <a:r>
              <a:rPr lang="de-DE" sz="1800" dirty="0" err="1">
                <a:latin typeface="Verdana" panose="020B0604030504040204" pitchFamily="34" charset="0"/>
              </a:rPr>
              <a:t>adue</a:t>
            </a:r>
            <a:r>
              <a:rPr lang="de-DE" sz="1800" dirty="0">
                <a:latin typeface="Verdana" panose="020B0604030504040204" pitchFamily="34" charset="0"/>
              </a:rPr>
              <a:t> </a:t>
            </a:r>
            <a:r>
              <a:rPr lang="de-DE" sz="1800" b="1" dirty="0">
                <a:latin typeface="Verdana" panose="020B0604030504040204" pitchFamily="34" charset="0"/>
              </a:rPr>
              <a:t>$X </a:t>
            </a:r>
            <a:r>
              <a:rPr lang="de-DE" sz="1800" dirty="0">
                <a:latin typeface="Verdana" panose="020B0604030504040204" pitchFamily="34" charset="0"/>
              </a:rPr>
              <a:t>1 </a:t>
            </a:r>
            <a:r>
              <a:rPr lang="de-DE" sz="1800" b="1" dirty="0">
                <a:latin typeface="Verdana" panose="020B0604030504040204" pitchFamily="34" charset="0"/>
              </a:rPr>
              <a:t>$9</a:t>
            </a:r>
            <a:r>
              <a:rPr lang="de-DE" sz="1800" dirty="0">
                <a:latin typeface="Verdana" panose="020B0604030504040204" pitchFamily="34" charset="0"/>
              </a:rPr>
              <a:t> (DE-588)…</a:t>
            </a:r>
          </a:p>
          <a:p>
            <a:pPr marL="0" indent="0">
              <a:buNone/>
            </a:pPr>
            <a:r>
              <a:rPr lang="de-DE" sz="1800" b="1" dirty="0">
                <a:latin typeface="Verdana" panose="020B0604030504040204" pitchFamily="34" charset="0"/>
              </a:rPr>
              <a:t>551</a:t>
            </a:r>
            <a:r>
              <a:rPr lang="de-DE" sz="1800" dirty="0">
                <a:latin typeface="Verdana" panose="020B0604030504040204" pitchFamily="34" charset="0"/>
              </a:rPr>
              <a:t> </a:t>
            </a:r>
            <a:r>
              <a:rPr lang="de-DE" sz="1800" b="1" dirty="0">
                <a:latin typeface="Verdana" panose="020B0604030504040204" pitchFamily="34" charset="0"/>
              </a:rPr>
              <a:t>$g</a:t>
            </a:r>
            <a:r>
              <a:rPr lang="de-DE" sz="1800" dirty="0">
                <a:latin typeface="Verdana" panose="020B0604030504040204" pitchFamily="34" charset="0"/>
              </a:rPr>
              <a:t> Frankfurt am Main </a:t>
            </a:r>
            <a:r>
              <a:rPr lang="de-DE" sz="1800" b="1" dirty="0">
                <a:latin typeface="Verdana" panose="020B0604030504040204" pitchFamily="34" charset="0"/>
              </a:rPr>
              <a:t>$4 </a:t>
            </a:r>
            <a:r>
              <a:rPr lang="de-DE" sz="1800" dirty="0" err="1">
                <a:latin typeface="Verdana" panose="020B0604030504040204" pitchFamily="34" charset="0"/>
              </a:rPr>
              <a:t>orta</a:t>
            </a:r>
            <a:r>
              <a:rPr lang="de-DE" sz="1800" dirty="0">
                <a:latin typeface="Verdana" panose="020B0604030504040204" pitchFamily="34" charset="0"/>
              </a:rPr>
              <a:t> </a:t>
            </a:r>
            <a:r>
              <a:rPr lang="de-DE" sz="1800" b="1" dirty="0">
                <a:latin typeface="Verdana" panose="020B0604030504040204" pitchFamily="34" charset="0"/>
              </a:rPr>
              <a:t>$9</a:t>
            </a:r>
            <a:r>
              <a:rPr lang="de-DE" sz="1800" dirty="0">
                <a:latin typeface="Verdana" panose="020B0604030504040204" pitchFamily="34" charset="0"/>
              </a:rPr>
              <a:t> (DE-588)…</a:t>
            </a:r>
          </a:p>
          <a:p>
            <a:pPr marL="0" indent="0">
              <a:buNone/>
            </a:pPr>
            <a:endParaRPr lang="en-US" sz="1800" b="1" dirty="0">
              <a:solidFill>
                <a:srgbClr val="00B050"/>
              </a:solidFill>
              <a:latin typeface="Verdana" panose="020B0604030504040204" pitchFamily="34" charset="0"/>
            </a:endParaRPr>
          </a:p>
          <a:p>
            <a:pPr marL="0" indent="0">
              <a:buNone/>
            </a:pPr>
            <a:endParaRPr lang="de-DE" sz="2400" dirty="0" smtClean="0"/>
          </a:p>
          <a:p>
            <a:pPr marL="0" indent="0">
              <a:buNone/>
            </a:pPr>
            <a:endParaRPr lang="de-DE" sz="2400" dirty="0"/>
          </a:p>
          <a:p>
            <a:pPr marL="0" indent="0">
              <a:buNone/>
            </a:pPr>
            <a:endParaRPr lang="de-DE" sz="2400" dirty="0" smtClean="0"/>
          </a:p>
          <a:p>
            <a:pPr marL="0" indent="0">
              <a:buNone/>
            </a:pPr>
            <a:endParaRPr lang="de-DE" sz="2400" dirty="0" smtClean="0"/>
          </a:p>
        </p:txBody>
      </p:sp>
    </p:spTree>
    <p:extLst>
      <p:ext uri="{BB962C8B-B14F-4D97-AF65-F5344CB8AC3E}">
        <p14:creationId xmlns:p14="http://schemas.microsoft.com/office/powerpoint/2010/main" val="4811532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99592" y="765324"/>
            <a:ext cx="8229600" cy="1079500"/>
          </a:xfrm>
        </p:spPr>
        <p:txBody>
          <a:bodyPr>
            <a:normAutofit/>
          </a:bodyPr>
          <a:lstStyle/>
          <a:p>
            <a:r>
              <a:rPr lang="de-DE" sz="2400" b="1" u="sng" dirty="0">
                <a:latin typeface="Verdana" panose="020B0604030504040204" pitchFamily="34" charset="0"/>
              </a:rPr>
              <a:t>Sonstige identifizierende Merkmale </a:t>
            </a:r>
            <a:r>
              <a:rPr lang="de-DE" sz="2400" b="1" u="sng" dirty="0" smtClean="0">
                <a:latin typeface="Verdana" panose="020B0604030504040204" pitchFamily="34" charset="0"/>
              </a:rPr>
              <a:t>[8]</a:t>
            </a:r>
            <a:r>
              <a:rPr lang="de-DE" sz="2400" dirty="0">
                <a:latin typeface="Verdana" panose="020B0604030504040204" pitchFamily="34" charset="0"/>
              </a:rPr>
              <a:t/>
            </a:r>
            <a:br>
              <a:rPr lang="de-DE" sz="2400" dirty="0">
                <a:latin typeface="Verdana" panose="020B0604030504040204" pitchFamily="34" charset="0"/>
              </a:rPr>
            </a:br>
            <a:endParaRPr lang="de-DE" sz="2400" b="1" dirty="0">
              <a:latin typeface="Verdana" panose="020B0604030504040204" pitchFamily="34" charset="0"/>
            </a:endParaRPr>
          </a:p>
        </p:txBody>
      </p:sp>
      <p:sp>
        <p:nvSpPr>
          <p:cNvPr id="3" name="Inhaltsplatzhalter 2"/>
          <p:cNvSpPr>
            <a:spLocks noGrp="1"/>
          </p:cNvSpPr>
          <p:nvPr>
            <p:ph idx="4294967295"/>
          </p:nvPr>
        </p:nvSpPr>
        <p:spPr>
          <a:xfrm>
            <a:off x="467544" y="2204864"/>
            <a:ext cx="8435975" cy="4608512"/>
          </a:xfrm>
        </p:spPr>
        <p:txBody>
          <a:bodyPr>
            <a:noAutofit/>
          </a:bodyPr>
          <a:lstStyle/>
          <a:p>
            <a:pPr marL="57150" indent="0" algn="ctr">
              <a:buNone/>
            </a:pPr>
            <a:r>
              <a:rPr lang="de-DE" sz="2000" u="sng" dirty="0">
                <a:latin typeface="Verdana" panose="020B0604030504040204" pitchFamily="34" charset="0"/>
              </a:rPr>
              <a:t>Sonstige zur Körperschaft gehörende</a:t>
            </a:r>
            <a:r>
              <a:rPr lang="de-DE" sz="2000" b="1" u="sng" dirty="0">
                <a:latin typeface="Verdana" panose="020B0604030504040204" pitchFamily="34" charset="0"/>
              </a:rPr>
              <a:t> Kennzeichnung </a:t>
            </a:r>
            <a:endParaRPr lang="de-DE" sz="2000" b="1" u="sng" dirty="0" smtClean="0">
              <a:latin typeface="Verdana" panose="020B0604030504040204" pitchFamily="34" charset="0"/>
            </a:endParaRPr>
          </a:p>
          <a:p>
            <a:pPr marL="57150" indent="0" algn="ctr">
              <a:buNone/>
            </a:pPr>
            <a:r>
              <a:rPr lang="de-DE" sz="2000" dirty="0" smtClean="0">
                <a:latin typeface="Verdana" panose="020B0604030504040204" pitchFamily="34" charset="0"/>
              </a:rPr>
              <a:t>(</a:t>
            </a:r>
            <a:r>
              <a:rPr lang="de-DE" sz="2000" dirty="0">
                <a:latin typeface="Verdana" panose="020B0604030504040204" pitchFamily="34" charset="0"/>
              </a:rPr>
              <a:t>RDA </a:t>
            </a:r>
            <a:r>
              <a:rPr lang="de-DE" sz="2000" dirty="0" smtClean="0">
                <a:latin typeface="Verdana" panose="020B0604030504040204" pitchFamily="34" charset="0"/>
              </a:rPr>
              <a:t>11.7</a:t>
            </a:r>
            <a:r>
              <a:rPr lang="de-DE" sz="2000" dirty="0">
                <a:latin typeface="Verdana" panose="020B0604030504040204" pitchFamily="34" charset="0"/>
              </a:rPr>
              <a:t> / </a:t>
            </a:r>
            <a:r>
              <a:rPr lang="de-DE" sz="2000" i="1" dirty="0">
                <a:latin typeface="Verdana" panose="020B0604030504040204" pitchFamily="34" charset="0"/>
              </a:rPr>
              <a:t>RDA 11.13.1.2 und RDA 11.13.1.7 </a:t>
            </a:r>
            <a:r>
              <a:rPr lang="de-DE" sz="2000" dirty="0" smtClean="0">
                <a:latin typeface="Verdana" panose="020B0604030504040204" pitchFamily="34" charset="0"/>
              </a:rPr>
              <a:t>)</a:t>
            </a:r>
          </a:p>
          <a:p>
            <a:pPr marL="457200" lvl="1" indent="0">
              <a:buNone/>
            </a:pPr>
            <a:endParaRPr lang="de-DE" sz="2000" dirty="0" smtClean="0">
              <a:latin typeface="Verdana" panose="020B0604030504040204" pitchFamily="34" charset="0"/>
            </a:endParaRPr>
          </a:p>
          <a:p>
            <a:pPr lvl="1">
              <a:buFont typeface="Arial" panose="020B0604020202020204" pitchFamily="34" charset="0"/>
              <a:buChar char="•"/>
            </a:pPr>
            <a:r>
              <a:rPr lang="de-DE" sz="2000" dirty="0" smtClean="0">
                <a:latin typeface="Verdana" panose="020B0604030504040204" pitchFamily="34" charset="0"/>
              </a:rPr>
              <a:t>Wort</a:t>
            </a:r>
            <a:r>
              <a:rPr lang="de-DE" sz="2000" dirty="0">
                <a:latin typeface="Verdana" panose="020B0604030504040204" pitchFamily="34" charset="0"/>
              </a:rPr>
              <a:t>, Phrase oder Abkürzung, die </a:t>
            </a:r>
            <a:r>
              <a:rPr lang="de-DE" sz="2000" b="1" dirty="0">
                <a:latin typeface="Verdana" panose="020B0604030504040204" pitchFamily="34" charset="0"/>
              </a:rPr>
              <a:t>rechtlichen Status </a:t>
            </a:r>
            <a:r>
              <a:rPr lang="de-DE" sz="2000" dirty="0" smtClean="0">
                <a:latin typeface="Verdana" panose="020B0604030504040204" pitchFamily="34" charset="0"/>
              </a:rPr>
              <a:t>anzeigt</a:t>
            </a:r>
          </a:p>
          <a:p>
            <a:pPr lvl="1">
              <a:buFont typeface="Arial" panose="020B0604020202020204" pitchFamily="34" charset="0"/>
              <a:buChar char="•"/>
            </a:pPr>
            <a:r>
              <a:rPr lang="de-DE" sz="2000" dirty="0" smtClean="0">
                <a:latin typeface="Verdana" panose="020B0604030504040204" pitchFamily="34" charset="0"/>
              </a:rPr>
              <a:t>ein </a:t>
            </a:r>
            <a:r>
              <a:rPr lang="de-DE" sz="2000" b="1" dirty="0" smtClean="0">
                <a:latin typeface="Verdana" panose="020B0604030504040204" pitchFamily="34" charset="0"/>
              </a:rPr>
              <a:t>beliebiger</a:t>
            </a:r>
            <a:r>
              <a:rPr lang="de-DE" sz="2000" dirty="0" smtClean="0">
                <a:latin typeface="Verdana" panose="020B0604030504040204" pitchFamily="34" charset="0"/>
              </a:rPr>
              <a:t> </a:t>
            </a:r>
            <a:r>
              <a:rPr lang="de-DE" sz="2000" dirty="0">
                <a:latin typeface="Verdana" panose="020B0604030504040204" pitchFamily="34" charset="0"/>
              </a:rPr>
              <a:t>Ausdruck (in deutscher Sprache)</a:t>
            </a:r>
          </a:p>
          <a:p>
            <a:pPr lvl="1">
              <a:buFont typeface="Arial" panose="020B0604020202020204" pitchFamily="34" charset="0"/>
              <a:buChar char="•"/>
            </a:pPr>
            <a:r>
              <a:rPr lang="de-DE" sz="2000" dirty="0">
                <a:latin typeface="Verdana" panose="020B0604030504040204" pitchFamily="34" charset="0"/>
              </a:rPr>
              <a:t>wenn Name nicht an eine Körperschaft denken </a:t>
            </a:r>
            <a:r>
              <a:rPr lang="de-DE" sz="2000" dirty="0" smtClean="0">
                <a:latin typeface="Verdana" panose="020B0604030504040204" pitchFamily="34" charset="0"/>
              </a:rPr>
              <a:t>lässt    (RDA 11.7.1.4)</a:t>
            </a:r>
            <a:endParaRPr lang="de-DE" sz="2000" dirty="0">
              <a:latin typeface="Verdana" panose="020B0604030504040204" pitchFamily="34" charset="0"/>
            </a:endParaRPr>
          </a:p>
          <a:p>
            <a:pPr lvl="1">
              <a:buFont typeface="Arial" panose="020B0604020202020204" pitchFamily="34" charset="0"/>
              <a:buChar char="•"/>
            </a:pPr>
            <a:r>
              <a:rPr lang="de-DE" sz="2000" dirty="0">
                <a:latin typeface="Verdana" panose="020B0604030504040204" pitchFamily="34" charset="0"/>
              </a:rPr>
              <a:t>zur </a:t>
            </a:r>
            <a:r>
              <a:rPr lang="de-DE" sz="2000" b="1" dirty="0">
                <a:latin typeface="Verdana" panose="020B0604030504040204" pitchFamily="34" charset="0"/>
              </a:rPr>
              <a:t>Unterscheidung</a:t>
            </a:r>
            <a:r>
              <a:rPr lang="de-DE" sz="2000" dirty="0">
                <a:latin typeface="Verdana" panose="020B0604030504040204" pitchFamily="34" charset="0"/>
              </a:rPr>
              <a:t> gleichnamiger </a:t>
            </a:r>
            <a:r>
              <a:rPr lang="de-DE" sz="2000" dirty="0" smtClean="0">
                <a:latin typeface="Verdana" panose="020B0604030504040204" pitchFamily="34" charset="0"/>
              </a:rPr>
              <a:t>Körperschaften   (RDA 11.7.1.6)</a:t>
            </a:r>
            <a:endParaRPr lang="de-DE" sz="2000" dirty="0">
              <a:latin typeface="Verdana" panose="020B0604030504040204" pitchFamily="34" charset="0"/>
            </a:endParaRPr>
          </a:p>
        </p:txBody>
      </p:sp>
    </p:spTree>
    <p:extLst>
      <p:ext uri="{BB962C8B-B14F-4D97-AF65-F5344CB8AC3E}">
        <p14:creationId xmlns:p14="http://schemas.microsoft.com/office/powerpoint/2010/main" val="27458541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022920" y="765324"/>
            <a:ext cx="8229600" cy="1079500"/>
          </a:xfrm>
        </p:spPr>
        <p:txBody>
          <a:bodyPr>
            <a:normAutofit/>
          </a:bodyPr>
          <a:lstStyle/>
          <a:p>
            <a:r>
              <a:rPr lang="de-DE" sz="2400" b="1" u="sng" dirty="0">
                <a:latin typeface="Verdana" panose="020B0604030504040204" pitchFamily="34" charset="0"/>
              </a:rPr>
              <a:t>Sonstige identifizierende Merkmale </a:t>
            </a:r>
            <a:r>
              <a:rPr lang="de-DE" sz="2400" b="1" u="sng" dirty="0" smtClean="0">
                <a:latin typeface="Verdana" panose="020B0604030504040204" pitchFamily="34" charset="0"/>
              </a:rPr>
              <a:t>[9]</a:t>
            </a:r>
            <a:r>
              <a:rPr lang="de-DE" sz="2400" dirty="0">
                <a:latin typeface="Verdana" panose="020B0604030504040204" pitchFamily="34" charset="0"/>
              </a:rPr>
              <a:t/>
            </a:r>
            <a:br>
              <a:rPr lang="de-DE" sz="2400" dirty="0">
                <a:latin typeface="Verdana" panose="020B0604030504040204" pitchFamily="34" charset="0"/>
              </a:rPr>
            </a:br>
            <a:endParaRPr lang="de-DE" sz="2400" b="1" dirty="0">
              <a:latin typeface="Verdana" panose="020B0604030504040204" pitchFamily="34" charset="0"/>
            </a:endParaRPr>
          </a:p>
        </p:txBody>
      </p:sp>
      <p:sp>
        <p:nvSpPr>
          <p:cNvPr id="3" name="Inhaltsplatzhalter 2"/>
          <p:cNvSpPr>
            <a:spLocks noGrp="1"/>
          </p:cNvSpPr>
          <p:nvPr>
            <p:ph idx="4294967295"/>
          </p:nvPr>
        </p:nvSpPr>
        <p:spPr>
          <a:xfrm>
            <a:off x="179512" y="1412776"/>
            <a:ext cx="8435975" cy="5329237"/>
          </a:xfrm>
        </p:spPr>
        <p:txBody>
          <a:bodyPr>
            <a:noAutofit/>
          </a:bodyPr>
          <a:lstStyle/>
          <a:p>
            <a:pPr marL="57150" indent="0" algn="ctr">
              <a:buNone/>
            </a:pPr>
            <a:r>
              <a:rPr lang="de-DE" sz="2000" u="sng" dirty="0" smtClean="0">
                <a:latin typeface="Verdana" panose="020B0604030504040204" pitchFamily="34" charset="0"/>
              </a:rPr>
              <a:t>Sonstige zur Körperschaft gehörende</a:t>
            </a:r>
            <a:r>
              <a:rPr lang="de-DE" sz="2000" b="1" u="sng" dirty="0" smtClean="0">
                <a:latin typeface="Verdana" panose="020B0604030504040204" pitchFamily="34" charset="0"/>
              </a:rPr>
              <a:t> Kennzeichnung</a:t>
            </a:r>
          </a:p>
          <a:p>
            <a:pPr marL="57150" indent="0" algn="ctr">
              <a:buNone/>
            </a:pPr>
            <a:r>
              <a:rPr lang="de-DE" sz="2000" dirty="0" smtClean="0">
                <a:latin typeface="Verdana" panose="020B0604030504040204" pitchFamily="34" charset="0"/>
              </a:rPr>
              <a:t>(RDA 11.7 </a:t>
            </a:r>
            <a:r>
              <a:rPr lang="de-DE" sz="2000" dirty="0">
                <a:latin typeface="Verdana" panose="020B0604030504040204" pitchFamily="34" charset="0"/>
              </a:rPr>
              <a:t>/ </a:t>
            </a:r>
            <a:r>
              <a:rPr lang="de-DE" sz="2000" i="1" dirty="0">
                <a:latin typeface="Verdana" panose="020B0604030504040204" pitchFamily="34" charset="0"/>
              </a:rPr>
              <a:t>RDA 11.13.1.2 und RDA 11.13.1.7 </a:t>
            </a:r>
            <a:r>
              <a:rPr lang="de-DE" sz="2000" dirty="0" smtClean="0">
                <a:latin typeface="Verdana" panose="020B0604030504040204" pitchFamily="34" charset="0"/>
              </a:rPr>
              <a:t>)</a:t>
            </a:r>
          </a:p>
          <a:p>
            <a:pPr marL="0" indent="0">
              <a:lnSpc>
                <a:spcPct val="120000"/>
              </a:lnSpc>
              <a:buNone/>
            </a:pPr>
            <a:r>
              <a:rPr lang="de-DE" sz="1800" dirty="0" smtClean="0">
                <a:latin typeface="Verdana" panose="020B0604030504040204" pitchFamily="34" charset="0"/>
              </a:rPr>
              <a:t>Folgende </a:t>
            </a:r>
            <a:r>
              <a:rPr lang="de-DE" sz="1800" b="1" dirty="0">
                <a:latin typeface="Verdana" panose="020B0604030504040204" pitchFamily="34" charset="0"/>
              </a:rPr>
              <a:t>Kennzeichnungen</a:t>
            </a:r>
            <a:r>
              <a:rPr lang="de-DE" sz="1800" dirty="0">
                <a:latin typeface="Verdana" panose="020B0604030504040204" pitchFamily="34" charset="0"/>
              </a:rPr>
              <a:t> sind zugelassen (s. AWR </a:t>
            </a:r>
            <a:r>
              <a:rPr lang="de-DE" sz="1800" dirty="0" smtClean="0">
                <a:latin typeface="Verdana" panose="020B0604030504040204" pitchFamily="34" charset="0"/>
              </a:rPr>
              <a:t>(zu RDA 11.7) </a:t>
            </a:r>
            <a:r>
              <a:rPr lang="de-DE" sz="1800" dirty="0">
                <a:latin typeface="Verdana" panose="020B0604030504040204" pitchFamily="34" charset="0"/>
              </a:rPr>
              <a:t>und ERL </a:t>
            </a:r>
            <a:r>
              <a:rPr lang="de-DE" sz="1800" dirty="0" smtClean="0">
                <a:latin typeface="Verdana" panose="020B0604030504040204" pitchFamily="34" charset="0"/>
              </a:rPr>
              <a:t>(zu RDA 11.7.1.4)):</a:t>
            </a:r>
            <a:endParaRPr lang="de-DE" sz="1800" dirty="0">
              <a:latin typeface="Verdana" panose="020B0604030504040204" pitchFamily="34" charset="0"/>
            </a:endParaRPr>
          </a:p>
          <a:p>
            <a:pPr lvl="1">
              <a:lnSpc>
                <a:spcPct val="120000"/>
              </a:lnSpc>
              <a:buFont typeface="Arial" panose="020B0604020202020204" pitchFamily="34" charset="0"/>
              <a:buChar char="•"/>
            </a:pPr>
            <a:r>
              <a:rPr lang="de-DE" sz="1800" dirty="0">
                <a:latin typeface="Verdana" panose="020B0604030504040204" pitchFamily="34" charset="0"/>
              </a:rPr>
              <a:t>Körperschaft</a:t>
            </a:r>
          </a:p>
          <a:p>
            <a:pPr lvl="1">
              <a:lnSpc>
                <a:spcPct val="120000"/>
              </a:lnSpc>
              <a:buFont typeface="Arial" panose="020B0604020202020204" pitchFamily="34" charset="0"/>
              <a:buChar char="•"/>
            </a:pPr>
            <a:r>
              <a:rPr lang="de-DE" sz="1800" dirty="0">
                <a:latin typeface="Verdana" panose="020B0604030504040204" pitchFamily="34" charset="0"/>
              </a:rPr>
              <a:t>Firma</a:t>
            </a:r>
          </a:p>
          <a:p>
            <a:pPr lvl="1">
              <a:lnSpc>
                <a:spcPct val="120000"/>
              </a:lnSpc>
              <a:buFont typeface="Arial" panose="020B0604020202020204" pitchFamily="34" charset="0"/>
              <a:buChar char="•"/>
            </a:pPr>
            <a:r>
              <a:rPr lang="de-DE" sz="1800" dirty="0">
                <a:latin typeface="Verdana" panose="020B0604030504040204" pitchFamily="34" charset="0"/>
              </a:rPr>
              <a:t>Künstlervereinigung</a:t>
            </a:r>
          </a:p>
          <a:p>
            <a:pPr lvl="1">
              <a:lnSpc>
                <a:spcPct val="120000"/>
              </a:lnSpc>
              <a:buFont typeface="Arial" panose="020B0604020202020204" pitchFamily="34" charset="0"/>
              <a:buChar char="•"/>
            </a:pPr>
            <a:r>
              <a:rPr lang="de-DE" sz="1800" dirty="0">
                <a:latin typeface="Verdana" panose="020B0604030504040204" pitchFamily="34" charset="0"/>
              </a:rPr>
              <a:t>Musikgruppe</a:t>
            </a:r>
          </a:p>
          <a:p>
            <a:pPr lvl="1">
              <a:lnSpc>
                <a:spcPct val="120000"/>
              </a:lnSpc>
              <a:buFont typeface="Arial" panose="020B0604020202020204" pitchFamily="34" charset="0"/>
              <a:buChar char="•"/>
            </a:pPr>
            <a:r>
              <a:rPr lang="de-DE" sz="1800" dirty="0">
                <a:latin typeface="Verdana" panose="020B0604030504040204" pitchFamily="34" charset="0"/>
              </a:rPr>
              <a:t>Veranstaltung (auch für Sportveranstaltungen)</a:t>
            </a:r>
            <a:br>
              <a:rPr lang="de-DE" sz="1800" dirty="0">
                <a:latin typeface="Verdana" panose="020B0604030504040204" pitchFamily="34" charset="0"/>
              </a:rPr>
            </a:br>
            <a:endParaRPr lang="de-DE" sz="1800" dirty="0" smtClean="0">
              <a:latin typeface="Verdana" panose="020B0604030504040204" pitchFamily="34" charset="0"/>
            </a:endParaRPr>
          </a:p>
          <a:p>
            <a:pPr marL="457200" lvl="1" indent="0" algn="ctr">
              <a:lnSpc>
                <a:spcPct val="120000"/>
              </a:lnSpc>
              <a:buNone/>
            </a:pPr>
            <a:r>
              <a:rPr lang="de-DE" sz="1800" dirty="0" smtClean="0">
                <a:latin typeface="Verdana" panose="020B0604030504040204" pitchFamily="34" charset="0"/>
                <a:sym typeface="Wingdings"/>
              </a:rPr>
              <a:t> </a:t>
            </a:r>
            <a:r>
              <a:rPr lang="de-DE" sz="1800" dirty="0" smtClean="0">
                <a:latin typeface="Verdana" panose="020B0604030504040204" pitchFamily="34" charset="0"/>
              </a:rPr>
              <a:t>Zur besseren Unterscheidung auch normierter Sachbegriff aus </a:t>
            </a:r>
            <a:r>
              <a:rPr lang="de-DE" sz="1800" dirty="0">
                <a:latin typeface="Verdana" panose="020B0604030504040204" pitchFamily="34" charset="0"/>
              </a:rPr>
              <a:t>der GND </a:t>
            </a:r>
            <a:r>
              <a:rPr lang="de-DE" sz="1800" dirty="0" smtClean="0">
                <a:latin typeface="Verdana" panose="020B0604030504040204" pitchFamily="34" charset="0"/>
              </a:rPr>
              <a:t>möglich. ERL (zu RDA 11.7.1.6</a:t>
            </a:r>
            <a:r>
              <a:rPr lang="de-DE" sz="1800" dirty="0">
                <a:latin typeface="Verdana" panose="020B0604030504040204" pitchFamily="34" charset="0"/>
              </a:rPr>
              <a:t>)</a:t>
            </a:r>
          </a:p>
          <a:p>
            <a:pPr marL="0" indent="0" algn="ctr">
              <a:buNone/>
            </a:pPr>
            <a:r>
              <a:rPr lang="de-DE" sz="1800" dirty="0">
                <a:latin typeface="Verdana" panose="020B0604030504040204" pitchFamily="34" charset="0"/>
                <a:sym typeface="Wingdings"/>
              </a:rPr>
              <a:t> </a:t>
            </a:r>
            <a:r>
              <a:rPr lang="de-DE" sz="1800" dirty="0">
                <a:latin typeface="Verdana" panose="020B0604030504040204" pitchFamily="34" charset="0"/>
              </a:rPr>
              <a:t>ansonsten „Körperschaft“</a:t>
            </a:r>
          </a:p>
          <a:p>
            <a:pPr marL="0" indent="0">
              <a:buNone/>
            </a:pPr>
            <a:endParaRPr lang="de-DE" sz="1600" dirty="0" smtClean="0"/>
          </a:p>
          <a:p>
            <a:pPr marL="0" indent="0">
              <a:buNone/>
            </a:pPr>
            <a:endParaRPr lang="de-DE" sz="1200" dirty="0" smtClean="0"/>
          </a:p>
          <a:p>
            <a:pPr marL="0" indent="0">
              <a:buNone/>
            </a:pPr>
            <a:endParaRPr lang="de-DE" sz="1200" dirty="0"/>
          </a:p>
        </p:txBody>
      </p:sp>
    </p:spTree>
    <p:extLst>
      <p:ext uri="{BB962C8B-B14F-4D97-AF65-F5344CB8AC3E}">
        <p14:creationId xmlns:p14="http://schemas.microsoft.com/office/powerpoint/2010/main" val="17003569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022920" y="765324"/>
            <a:ext cx="8229600" cy="1079500"/>
          </a:xfrm>
        </p:spPr>
        <p:txBody>
          <a:bodyPr>
            <a:normAutofit/>
          </a:bodyPr>
          <a:lstStyle/>
          <a:p>
            <a:r>
              <a:rPr lang="de-DE" sz="2400" b="1" u="sng" dirty="0">
                <a:latin typeface="Verdana" panose="020B0604030504040204" pitchFamily="34" charset="0"/>
              </a:rPr>
              <a:t>Sonstige identifizierende Merkmale </a:t>
            </a:r>
            <a:r>
              <a:rPr lang="de-DE" sz="2400" b="1" u="sng" dirty="0" smtClean="0">
                <a:latin typeface="Verdana" panose="020B0604030504040204" pitchFamily="34" charset="0"/>
              </a:rPr>
              <a:t>[10]</a:t>
            </a:r>
            <a:r>
              <a:rPr lang="de-DE" sz="2400" dirty="0">
                <a:latin typeface="Verdana" panose="020B0604030504040204" pitchFamily="34" charset="0"/>
              </a:rPr>
              <a:t/>
            </a:r>
            <a:br>
              <a:rPr lang="de-DE" sz="2400" dirty="0">
                <a:latin typeface="Verdana" panose="020B0604030504040204" pitchFamily="34" charset="0"/>
              </a:rPr>
            </a:br>
            <a:endParaRPr lang="de-DE" sz="2400" b="1" dirty="0">
              <a:latin typeface="Verdana" panose="020B0604030504040204" pitchFamily="34" charset="0"/>
            </a:endParaRPr>
          </a:p>
        </p:txBody>
      </p:sp>
      <p:sp>
        <p:nvSpPr>
          <p:cNvPr id="3" name="Inhaltsplatzhalter 2"/>
          <p:cNvSpPr>
            <a:spLocks noGrp="1"/>
          </p:cNvSpPr>
          <p:nvPr>
            <p:ph idx="4294967295"/>
          </p:nvPr>
        </p:nvSpPr>
        <p:spPr>
          <a:xfrm>
            <a:off x="734888" y="1773064"/>
            <a:ext cx="8229600" cy="5040312"/>
          </a:xfrm>
        </p:spPr>
        <p:txBody>
          <a:bodyPr>
            <a:noAutofit/>
          </a:bodyPr>
          <a:lstStyle/>
          <a:p>
            <a:pPr marL="0" indent="0">
              <a:buNone/>
            </a:pPr>
            <a:r>
              <a:rPr lang="de-DE" sz="2000" i="1" dirty="0" smtClean="0">
                <a:latin typeface="Verdana" panose="020B0604030504040204" pitchFamily="34" charset="0"/>
              </a:rPr>
              <a:t>Beispiele:</a:t>
            </a:r>
            <a:endParaRPr lang="de-DE" sz="2000" i="1" dirty="0">
              <a:solidFill>
                <a:srgbClr val="00B050"/>
              </a:solidFill>
              <a:latin typeface="Verdana" panose="020B0604030504040204" pitchFamily="34" charset="0"/>
            </a:endParaRPr>
          </a:p>
          <a:p>
            <a:pPr marL="0" indent="0">
              <a:buNone/>
            </a:pPr>
            <a:r>
              <a:rPr lang="de-DE" sz="2000" dirty="0" smtClean="0">
                <a:latin typeface="Verdana" panose="020B0604030504040204" pitchFamily="34" charset="0"/>
              </a:rPr>
              <a:t>a)</a:t>
            </a:r>
            <a:r>
              <a:rPr lang="de-DE" sz="2000" dirty="0" smtClean="0">
                <a:solidFill>
                  <a:srgbClr val="00B050"/>
                </a:solidFill>
                <a:latin typeface="Verdana" panose="020B0604030504040204" pitchFamily="34" charset="0"/>
              </a:rPr>
              <a:t>	Heinrich </a:t>
            </a:r>
            <a:r>
              <a:rPr lang="de-DE" sz="2000" dirty="0">
                <a:solidFill>
                  <a:srgbClr val="00B050"/>
                </a:solidFill>
                <a:latin typeface="Verdana" panose="020B0604030504040204" pitchFamily="34" charset="0"/>
              </a:rPr>
              <a:t>Hugendubel (Firma)</a:t>
            </a:r>
          </a:p>
          <a:p>
            <a:pPr marL="0" indent="0">
              <a:buNone/>
            </a:pPr>
            <a:r>
              <a:rPr lang="de-DE" sz="2000" dirty="0" smtClean="0">
                <a:latin typeface="Verdana" panose="020B0604030504040204" pitchFamily="34" charset="0"/>
              </a:rPr>
              <a:t>b)</a:t>
            </a:r>
            <a:r>
              <a:rPr lang="de-DE" sz="2000" dirty="0" smtClean="0">
                <a:solidFill>
                  <a:srgbClr val="00B050"/>
                </a:solidFill>
                <a:latin typeface="Verdana" panose="020B0604030504040204" pitchFamily="34" charset="0"/>
              </a:rPr>
              <a:t>	Fehlstelle </a:t>
            </a:r>
            <a:r>
              <a:rPr lang="de-DE" sz="2000" dirty="0">
                <a:solidFill>
                  <a:srgbClr val="00B050"/>
                </a:solidFill>
                <a:latin typeface="Verdana" panose="020B0604030504040204" pitchFamily="34" charset="0"/>
              </a:rPr>
              <a:t>(Künstlervereinigung)</a:t>
            </a:r>
          </a:p>
          <a:p>
            <a:pPr marL="0" indent="0">
              <a:buNone/>
            </a:pPr>
            <a:r>
              <a:rPr lang="de-DE" sz="2000" dirty="0" smtClean="0">
                <a:latin typeface="Verdana" panose="020B0604030504040204" pitchFamily="34" charset="0"/>
              </a:rPr>
              <a:t>c)</a:t>
            </a:r>
            <a:r>
              <a:rPr lang="de-DE" sz="2000" dirty="0" smtClean="0">
                <a:solidFill>
                  <a:srgbClr val="00B050"/>
                </a:solidFill>
                <a:latin typeface="Verdana" panose="020B0604030504040204" pitchFamily="34" charset="0"/>
              </a:rPr>
              <a:t>	883 </a:t>
            </a:r>
            <a:r>
              <a:rPr lang="de-DE" sz="2000" dirty="0">
                <a:solidFill>
                  <a:srgbClr val="00B050"/>
                </a:solidFill>
                <a:latin typeface="Verdana" panose="020B0604030504040204" pitchFamily="34" charset="0"/>
              </a:rPr>
              <a:t>(Musikgruppe) </a:t>
            </a:r>
          </a:p>
          <a:p>
            <a:pPr marL="0" indent="0">
              <a:buNone/>
            </a:pPr>
            <a:r>
              <a:rPr lang="de-DE" sz="2000" dirty="0" smtClean="0">
                <a:latin typeface="Verdana" panose="020B0604030504040204" pitchFamily="34" charset="0"/>
              </a:rPr>
              <a:t>d)</a:t>
            </a:r>
            <a:r>
              <a:rPr lang="de-DE" sz="2000" dirty="0" smtClean="0">
                <a:solidFill>
                  <a:srgbClr val="00B050"/>
                </a:solidFill>
                <a:latin typeface="Verdana" panose="020B0604030504040204" pitchFamily="34" charset="0"/>
              </a:rPr>
              <a:t>	CAST </a:t>
            </a:r>
            <a:r>
              <a:rPr lang="de-DE" sz="2000" dirty="0">
                <a:solidFill>
                  <a:srgbClr val="00B050"/>
                </a:solidFill>
                <a:latin typeface="Verdana" panose="020B0604030504040204" pitchFamily="34" charset="0"/>
              </a:rPr>
              <a:t>(Körperschaft) </a:t>
            </a:r>
            <a:endParaRPr lang="de-DE" sz="2000" dirty="0" smtClean="0">
              <a:solidFill>
                <a:srgbClr val="00B050"/>
              </a:solidFill>
              <a:latin typeface="Verdana" panose="020B0604030504040204" pitchFamily="34" charset="0"/>
            </a:endParaRPr>
          </a:p>
          <a:p>
            <a:pPr marL="0" indent="0">
              <a:buNone/>
            </a:pPr>
            <a:endParaRPr lang="de-DE" sz="2400" dirty="0">
              <a:solidFill>
                <a:srgbClr val="00B050"/>
              </a:solidFill>
              <a:latin typeface="Verdana" panose="020B0604030504040204" pitchFamily="34" charset="0"/>
            </a:endParaRPr>
          </a:p>
          <a:p>
            <a:pPr marL="0" indent="0" fontAlgn="t">
              <a:buNone/>
            </a:pPr>
            <a:r>
              <a:rPr lang="de-DE" sz="2000" dirty="0">
                <a:latin typeface="Verdana" panose="020B0604030504040204" pitchFamily="34" charset="0"/>
              </a:rPr>
              <a:t>zu a): </a:t>
            </a:r>
            <a:r>
              <a:rPr lang="de-DE" sz="2000" b="1" dirty="0">
                <a:latin typeface="Verdana" panose="020B0604030504040204" pitchFamily="34" charset="0"/>
              </a:rPr>
              <a:t>110 $k </a:t>
            </a:r>
            <a:r>
              <a:rPr lang="de-DE" sz="2000" dirty="0">
                <a:latin typeface="Verdana" panose="020B0604030504040204" pitchFamily="34" charset="0"/>
              </a:rPr>
              <a:t>Heinrich Hugendubel </a:t>
            </a:r>
            <a:r>
              <a:rPr lang="de-DE" sz="2000" b="1" dirty="0">
                <a:latin typeface="Verdana" panose="020B0604030504040204" pitchFamily="34" charset="0"/>
              </a:rPr>
              <a:t>$h </a:t>
            </a:r>
            <a:r>
              <a:rPr lang="de-DE" sz="2000" dirty="0">
                <a:latin typeface="Verdana" panose="020B0604030504040204" pitchFamily="34" charset="0"/>
              </a:rPr>
              <a:t>Firma</a:t>
            </a:r>
          </a:p>
          <a:p>
            <a:pPr marL="0" indent="0" fontAlgn="t">
              <a:buNone/>
            </a:pPr>
            <a:r>
              <a:rPr lang="de-DE" sz="2000" dirty="0" smtClean="0">
                <a:latin typeface="Verdana" panose="020B0604030504040204" pitchFamily="34" charset="0"/>
              </a:rPr>
              <a:t>zu </a:t>
            </a:r>
            <a:r>
              <a:rPr lang="de-DE" sz="2000" dirty="0">
                <a:latin typeface="Verdana" panose="020B0604030504040204" pitchFamily="34" charset="0"/>
              </a:rPr>
              <a:t>b): </a:t>
            </a:r>
            <a:r>
              <a:rPr lang="de-DE" sz="2000" b="1" dirty="0">
                <a:latin typeface="Verdana" panose="020B0604030504040204" pitchFamily="34" charset="0"/>
              </a:rPr>
              <a:t>110</a:t>
            </a:r>
            <a:r>
              <a:rPr lang="de-DE" sz="2000" dirty="0">
                <a:latin typeface="Verdana" panose="020B0604030504040204" pitchFamily="34" charset="0"/>
              </a:rPr>
              <a:t> </a:t>
            </a:r>
            <a:r>
              <a:rPr lang="de-DE" sz="2000" b="1" dirty="0">
                <a:latin typeface="Verdana" panose="020B0604030504040204" pitchFamily="34" charset="0"/>
              </a:rPr>
              <a:t>$k</a:t>
            </a:r>
            <a:r>
              <a:rPr lang="de-DE" sz="2000" dirty="0">
                <a:latin typeface="Verdana" panose="020B0604030504040204" pitchFamily="34" charset="0"/>
              </a:rPr>
              <a:t> Fehlstelle </a:t>
            </a:r>
            <a:r>
              <a:rPr lang="de-DE" sz="2000" b="1" dirty="0">
                <a:latin typeface="Verdana" panose="020B0604030504040204" pitchFamily="34" charset="0"/>
              </a:rPr>
              <a:t>$h </a:t>
            </a:r>
            <a:r>
              <a:rPr lang="de-DE" sz="2000" dirty="0">
                <a:latin typeface="Verdana" panose="020B0604030504040204" pitchFamily="34" charset="0"/>
              </a:rPr>
              <a:t>Künstlervereinigung</a:t>
            </a:r>
          </a:p>
          <a:p>
            <a:pPr marL="0" indent="0" fontAlgn="t">
              <a:buNone/>
            </a:pPr>
            <a:r>
              <a:rPr lang="de-DE" sz="2000" dirty="0" smtClean="0">
                <a:latin typeface="Verdana" panose="020B0604030504040204" pitchFamily="34" charset="0"/>
              </a:rPr>
              <a:t>zu </a:t>
            </a:r>
            <a:r>
              <a:rPr lang="de-DE" sz="2000" dirty="0">
                <a:latin typeface="Verdana" panose="020B0604030504040204" pitchFamily="34" charset="0"/>
              </a:rPr>
              <a:t>c): </a:t>
            </a:r>
            <a:r>
              <a:rPr lang="de-DE" sz="2000" b="1" dirty="0">
                <a:latin typeface="Verdana" panose="020B0604030504040204" pitchFamily="34" charset="0"/>
              </a:rPr>
              <a:t>110</a:t>
            </a:r>
            <a:r>
              <a:rPr lang="de-DE" sz="2000" dirty="0">
                <a:latin typeface="Verdana" panose="020B0604030504040204" pitchFamily="34" charset="0"/>
              </a:rPr>
              <a:t> </a:t>
            </a:r>
            <a:r>
              <a:rPr lang="de-DE" sz="2000" b="1" dirty="0">
                <a:latin typeface="Verdana" panose="020B0604030504040204" pitchFamily="34" charset="0"/>
              </a:rPr>
              <a:t>$k</a:t>
            </a:r>
            <a:r>
              <a:rPr lang="de-DE" sz="2000" dirty="0">
                <a:latin typeface="Verdana" panose="020B0604030504040204" pitchFamily="34" charset="0"/>
              </a:rPr>
              <a:t> 883 </a:t>
            </a:r>
            <a:r>
              <a:rPr lang="de-DE" sz="2000" b="1" dirty="0">
                <a:latin typeface="Verdana" panose="020B0604030504040204" pitchFamily="34" charset="0"/>
              </a:rPr>
              <a:t>$h </a:t>
            </a:r>
            <a:r>
              <a:rPr lang="de-DE" sz="2000" dirty="0">
                <a:latin typeface="Verdana" panose="020B0604030504040204" pitchFamily="34" charset="0"/>
              </a:rPr>
              <a:t>Musikgruppe</a:t>
            </a:r>
          </a:p>
          <a:p>
            <a:pPr marL="0" indent="0" fontAlgn="t">
              <a:buNone/>
            </a:pPr>
            <a:r>
              <a:rPr lang="de-DE" sz="2000" dirty="0" smtClean="0">
                <a:latin typeface="Verdana" panose="020B0604030504040204" pitchFamily="34" charset="0"/>
              </a:rPr>
              <a:t>zu </a:t>
            </a:r>
            <a:r>
              <a:rPr lang="de-DE" sz="2000" dirty="0">
                <a:latin typeface="Verdana" panose="020B0604030504040204" pitchFamily="34" charset="0"/>
              </a:rPr>
              <a:t>d): </a:t>
            </a:r>
            <a:r>
              <a:rPr lang="de-DE" sz="2000" b="1" dirty="0">
                <a:latin typeface="Verdana" panose="020B0604030504040204" pitchFamily="34" charset="0"/>
              </a:rPr>
              <a:t>110</a:t>
            </a:r>
            <a:r>
              <a:rPr lang="de-DE" sz="2000" dirty="0">
                <a:latin typeface="Verdana" panose="020B0604030504040204" pitchFamily="34" charset="0"/>
              </a:rPr>
              <a:t> </a:t>
            </a:r>
            <a:r>
              <a:rPr lang="de-DE" sz="2000" b="1" dirty="0">
                <a:latin typeface="Verdana" panose="020B0604030504040204" pitchFamily="34" charset="0"/>
              </a:rPr>
              <a:t>$k</a:t>
            </a:r>
            <a:r>
              <a:rPr lang="de-DE" sz="2000" dirty="0">
                <a:latin typeface="Verdana" panose="020B0604030504040204" pitchFamily="34" charset="0"/>
              </a:rPr>
              <a:t> CAST </a:t>
            </a:r>
            <a:r>
              <a:rPr lang="de-DE" sz="2000" b="1" dirty="0">
                <a:latin typeface="Verdana" panose="020B0604030504040204" pitchFamily="34" charset="0"/>
              </a:rPr>
              <a:t>$h </a:t>
            </a:r>
            <a:r>
              <a:rPr lang="de-DE" sz="2000" dirty="0">
                <a:latin typeface="Verdana" panose="020B0604030504040204" pitchFamily="34" charset="0"/>
              </a:rPr>
              <a:t>Körperschaft</a:t>
            </a:r>
          </a:p>
          <a:p>
            <a:pPr marL="0" indent="0">
              <a:buNone/>
            </a:pPr>
            <a:endParaRPr lang="de-DE" sz="1200" dirty="0"/>
          </a:p>
        </p:txBody>
      </p:sp>
    </p:spTree>
    <p:extLst>
      <p:ext uri="{BB962C8B-B14F-4D97-AF65-F5344CB8AC3E}">
        <p14:creationId xmlns:p14="http://schemas.microsoft.com/office/powerpoint/2010/main" val="9010030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990625"/>
            <a:ext cx="8229600" cy="638175"/>
          </a:xfrm>
        </p:spPr>
        <p:txBody>
          <a:bodyPr>
            <a:normAutofit fontScale="90000"/>
          </a:bodyPr>
          <a:lstStyle/>
          <a:p>
            <a:r>
              <a:rPr lang="de-DE" sz="2400" b="1" dirty="0" smtClean="0">
                <a:latin typeface="Verdana" panose="020B0604030504040204" pitchFamily="34" charset="0"/>
              </a:rPr>
              <a:t>Was ist neu mit RDA?</a:t>
            </a:r>
            <a:br>
              <a:rPr lang="de-DE" sz="2400" b="1" dirty="0" smtClean="0">
                <a:latin typeface="Verdana" panose="020B0604030504040204" pitchFamily="34" charset="0"/>
              </a:rPr>
            </a:br>
            <a:r>
              <a:rPr lang="de-DE" sz="2000" dirty="0" smtClean="0">
                <a:latin typeface="Verdana" panose="020B0604030504040204" pitchFamily="34" charset="0"/>
              </a:rPr>
              <a:t>(im Bereich Körperschaften allgemein)</a:t>
            </a:r>
            <a:endParaRPr lang="de-DE" sz="2000" dirty="0">
              <a:latin typeface="Verdana" panose="020B0604030504040204" pitchFamily="34" charset="0"/>
            </a:endParaRPr>
          </a:p>
        </p:txBody>
      </p:sp>
      <p:graphicFrame>
        <p:nvGraphicFramePr>
          <p:cNvPr id="5" name="Inhaltsplatzhalter 4"/>
          <p:cNvGraphicFramePr>
            <a:graphicFrameLocks noGrp="1"/>
          </p:cNvGraphicFramePr>
          <p:nvPr>
            <p:ph idx="4294967295"/>
            <p:extLst>
              <p:ext uri="{D42A27DB-BD31-4B8C-83A1-F6EECF244321}">
                <p14:modId xmlns:p14="http://schemas.microsoft.com/office/powerpoint/2010/main" val="3756481258"/>
              </p:ext>
            </p:extLst>
          </p:nvPr>
        </p:nvGraphicFramePr>
        <p:xfrm>
          <a:off x="467544" y="1916113"/>
          <a:ext cx="8229600" cy="36423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de-DE" sz="1400" dirty="0" smtClean="0">
                          <a:latin typeface="Verdana" panose="020B0604030504040204" pitchFamily="34" charset="0"/>
                        </a:rPr>
                        <a:t>RAK / GND-Übergangsregeln</a:t>
                      </a:r>
                      <a:endParaRPr lang="de-DE" sz="1400" dirty="0">
                        <a:latin typeface="Verdana" panose="020B0604030504040204" pitchFamily="34" charset="0"/>
                      </a:endParaRPr>
                    </a:p>
                  </a:txBody>
                  <a:tcPr/>
                </a:tc>
                <a:tc>
                  <a:txBody>
                    <a:bodyPr/>
                    <a:lstStyle/>
                    <a:p>
                      <a:pPr algn="ctr"/>
                      <a:r>
                        <a:rPr lang="de-DE" sz="1400" dirty="0" smtClean="0">
                          <a:latin typeface="Verdana" panose="020B0604030504040204" pitchFamily="34" charset="0"/>
                        </a:rPr>
                        <a:t>RDA</a:t>
                      </a:r>
                      <a:endParaRPr lang="de-DE" sz="1400" dirty="0">
                        <a:latin typeface="Verdana" panose="020B0604030504040204" pitchFamily="34" charset="0"/>
                      </a:endParaRPr>
                    </a:p>
                  </a:txBody>
                  <a:tcPr/>
                </a:tc>
              </a:tr>
              <a:tr h="370840">
                <a:tc gridSpan="2">
                  <a:txBody>
                    <a:bodyPr/>
                    <a:lstStyle/>
                    <a:p>
                      <a:pPr algn="ctr"/>
                      <a:r>
                        <a:rPr lang="de-DE" sz="1400" dirty="0" smtClean="0">
                          <a:latin typeface="Verdana" panose="020B0604030504040204" pitchFamily="34" charset="0"/>
                        </a:rPr>
                        <a:t>Schreibweise</a:t>
                      </a:r>
                      <a:endParaRPr lang="de-DE" sz="1400" dirty="0">
                        <a:latin typeface="Verdana" panose="020B0604030504040204" pitchFamily="34" charset="0"/>
                      </a:endParaRPr>
                    </a:p>
                  </a:txBody>
                  <a:tcPr/>
                </a:tc>
                <a:tc hMerge="1">
                  <a:txBody>
                    <a:bodyPr/>
                    <a:lstStyle/>
                    <a:p>
                      <a:endParaRPr lang="de-DE" dirty="0"/>
                    </a:p>
                  </a:txBody>
                  <a:tcPr/>
                </a:tc>
              </a:tr>
              <a:tr h="370840">
                <a:tc>
                  <a:txBody>
                    <a:bodyPr/>
                    <a:lstStyle/>
                    <a:p>
                      <a:r>
                        <a:rPr lang="de-DE" sz="1400" dirty="0" smtClean="0">
                          <a:latin typeface="Verdana" panose="020B0604030504040204" pitchFamily="34" charset="0"/>
                        </a:rPr>
                        <a:t>RAK § 117,6:</a:t>
                      </a:r>
                    </a:p>
                    <a:p>
                      <a:r>
                        <a:rPr lang="de-DE" sz="1400" dirty="0" smtClean="0">
                          <a:latin typeface="Verdana" panose="020B0604030504040204" pitchFamily="34" charset="0"/>
                        </a:rPr>
                        <a:t>Bei Körperschaftsnamen werden alle Wörter, außer Artikeln, Präpositionen und Konjunktionen, im Inneren der Namen mit großen Anfangsbuchstaben geschrieben </a:t>
                      </a:r>
                    </a:p>
                    <a:p>
                      <a:endParaRPr lang="de-DE" sz="1400" dirty="0">
                        <a:latin typeface="Verdana" panose="020B0604030504040204" pitchFamily="34" charset="0"/>
                      </a:endParaRPr>
                    </a:p>
                  </a:txBody>
                  <a:tcPr/>
                </a:tc>
                <a:tc>
                  <a:txBody>
                    <a:bodyPr/>
                    <a:lstStyle/>
                    <a:p>
                      <a:r>
                        <a:rPr lang="de-DE" sz="1400" baseline="0" dirty="0" smtClean="0">
                          <a:latin typeface="Verdana" panose="020B0604030504040204" pitchFamily="34" charset="0"/>
                        </a:rPr>
                        <a:t>RDA Anhang A:</a:t>
                      </a:r>
                    </a:p>
                    <a:p>
                      <a:r>
                        <a:rPr lang="de-DE" sz="1400" baseline="0" dirty="0" smtClean="0">
                          <a:latin typeface="Verdana" panose="020B0604030504040204" pitchFamily="34" charset="0"/>
                        </a:rPr>
                        <a:t>Groß-/Kleinschreibung richtet sich nach der Sprache der Körperschaft.</a:t>
                      </a:r>
                    </a:p>
                    <a:p>
                      <a:r>
                        <a:rPr lang="de-DE" sz="1400" baseline="0" dirty="0" smtClean="0">
                          <a:latin typeface="Verdana" panose="020B0604030504040204" pitchFamily="34" charset="0"/>
                        </a:rPr>
                        <a:t>Großschreibung in Englisch gemäß der Regelung in Anhang A 16, alle anderen Sprachen, siehe: RDA Anhang A 31 ff.</a:t>
                      </a:r>
                      <a:endParaRPr lang="de-DE" sz="1400" dirty="0">
                        <a:latin typeface="Verdana" panose="020B0604030504040204" pitchFamily="34" charset="0"/>
                      </a:endParaRPr>
                    </a:p>
                  </a:txBody>
                  <a:tcPr/>
                </a:tc>
              </a:tr>
              <a:tr h="370840">
                <a:tc gridSpan="2">
                  <a:txBody>
                    <a:bodyPr/>
                    <a:lstStyle/>
                    <a:p>
                      <a:pPr algn="ctr"/>
                      <a:r>
                        <a:rPr lang="de-DE" sz="1400" dirty="0" smtClean="0">
                          <a:latin typeface="Verdana" panose="020B0604030504040204" pitchFamily="34" charset="0"/>
                        </a:rPr>
                        <a:t>Spatien</a:t>
                      </a:r>
                      <a:endParaRPr lang="de-DE" sz="1400" dirty="0">
                        <a:latin typeface="Verdana" panose="020B0604030504040204" pitchFamily="34" charset="0"/>
                      </a:endParaRPr>
                    </a:p>
                  </a:txBody>
                  <a:tcPr/>
                </a:tc>
                <a:tc hMerge="1">
                  <a:txBody>
                    <a:bodyPr/>
                    <a:lstStyle/>
                    <a:p>
                      <a:endParaRPr lang="de-DE" dirty="0"/>
                    </a:p>
                  </a:txBody>
                  <a:tcPr/>
                </a:tc>
              </a:tr>
              <a:tr h="370840">
                <a:tc>
                  <a:txBody>
                    <a:bodyPr/>
                    <a:lstStyle/>
                    <a:p>
                      <a:pPr algn="l"/>
                      <a:r>
                        <a:rPr lang="de-DE" sz="1400" dirty="0" smtClean="0">
                          <a:latin typeface="Verdana" panose="020B0604030504040204" pitchFamily="34" charset="0"/>
                        </a:rPr>
                        <a:t>GND-ÜR K4: </a:t>
                      </a:r>
                    </a:p>
                    <a:p>
                      <a:pPr algn="l"/>
                      <a:r>
                        <a:rPr lang="de-DE" sz="1400" dirty="0" smtClean="0">
                          <a:latin typeface="Verdana" panose="020B0604030504040204" pitchFamily="34" charset="0"/>
                        </a:rPr>
                        <a:t>Es werden keine orthografischen Veränderungen an Spatien vorgenommen (Vorlage zählt) </a:t>
                      </a:r>
                    </a:p>
                    <a:p>
                      <a:endParaRPr lang="de-DE" sz="1400" dirty="0">
                        <a:latin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latin typeface="Verdana" panose="020B0604030504040204" pitchFamily="34" charset="0"/>
                        </a:rPr>
                        <a:t>RDA 8.5.6.2:</a:t>
                      </a:r>
                    </a:p>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latin typeface="Verdana" panose="020B0604030504040204" pitchFamily="34" charset="0"/>
                        </a:rPr>
                        <a:t>Bei Abkürzungen und Akronymen werden keine Spatien gesetzt.</a:t>
                      </a:r>
                      <a:endParaRPr lang="de-DE" sz="1400" dirty="0">
                        <a:latin typeface="Verdana" panose="020B0604030504040204" pitchFamily="34" charset="0"/>
                      </a:endParaRPr>
                    </a:p>
                  </a:txBody>
                  <a:tcPr/>
                </a:tc>
              </a:tr>
            </a:tbl>
          </a:graphicData>
        </a:graphic>
      </p:graphicFrame>
    </p:spTree>
    <p:extLst>
      <p:ext uri="{BB962C8B-B14F-4D97-AF65-F5344CB8AC3E}">
        <p14:creationId xmlns:p14="http://schemas.microsoft.com/office/powerpoint/2010/main" val="3237374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46856" y="1700213"/>
            <a:ext cx="8229600" cy="4681537"/>
          </a:xfrm>
        </p:spPr>
        <p:txBody>
          <a:bodyPr>
            <a:noAutofit/>
          </a:bodyPr>
          <a:lstStyle/>
          <a:p>
            <a:pPr marL="0" indent="0">
              <a:buNone/>
            </a:pPr>
            <a:r>
              <a:rPr lang="de-DE" sz="1600" dirty="0">
                <a:latin typeface="Verdana" panose="020B0604030504040204" pitchFamily="34" charset="0"/>
              </a:rPr>
              <a:t>Typische </a:t>
            </a:r>
            <a:r>
              <a:rPr lang="de-DE" sz="1600" dirty="0" smtClean="0">
                <a:latin typeface="Verdana" panose="020B0604030504040204" pitchFamily="34" charset="0"/>
              </a:rPr>
              <a:t>Beispiele sind:</a:t>
            </a:r>
          </a:p>
          <a:p>
            <a:pPr>
              <a:buFontTx/>
              <a:buChar char="-"/>
            </a:pPr>
            <a:r>
              <a:rPr lang="de-DE" sz="1600" dirty="0" smtClean="0">
                <a:latin typeface="Verdana" panose="020B0604030504040204" pitchFamily="34" charset="0"/>
              </a:rPr>
              <a:t>Verbände</a:t>
            </a:r>
          </a:p>
          <a:p>
            <a:pPr>
              <a:buFontTx/>
              <a:buChar char="-"/>
            </a:pPr>
            <a:r>
              <a:rPr lang="de-DE" sz="1600" dirty="0" smtClean="0">
                <a:latin typeface="Verdana" panose="020B0604030504040204" pitchFamily="34" charset="0"/>
              </a:rPr>
              <a:t>Institutionen</a:t>
            </a:r>
          </a:p>
          <a:p>
            <a:pPr>
              <a:buFontTx/>
              <a:buChar char="-"/>
            </a:pPr>
            <a:r>
              <a:rPr lang="de-DE" sz="1600" dirty="0" smtClean="0">
                <a:latin typeface="Verdana" panose="020B0604030504040204" pitchFamily="34" charset="0"/>
              </a:rPr>
              <a:t>Firmen</a:t>
            </a:r>
          </a:p>
          <a:p>
            <a:pPr>
              <a:buFontTx/>
              <a:buChar char="-"/>
            </a:pPr>
            <a:r>
              <a:rPr lang="de-DE" sz="1600" dirty="0" smtClean="0">
                <a:latin typeface="Verdana" panose="020B0604030504040204" pitchFamily="34" charset="0"/>
              </a:rPr>
              <a:t>gemeinnützige Unternehmen</a:t>
            </a:r>
          </a:p>
          <a:p>
            <a:pPr>
              <a:buFontTx/>
              <a:buChar char="-"/>
            </a:pPr>
            <a:r>
              <a:rPr lang="de-DE" sz="1600" dirty="0" smtClean="0">
                <a:latin typeface="Verdana" panose="020B0604030504040204" pitchFamily="34" charset="0"/>
              </a:rPr>
              <a:t>Regierungen, Regierungsstellen</a:t>
            </a:r>
          </a:p>
          <a:p>
            <a:pPr>
              <a:buFontTx/>
              <a:buChar char="-"/>
            </a:pPr>
            <a:r>
              <a:rPr lang="de-DE" sz="1600" dirty="0" smtClean="0">
                <a:latin typeface="Verdana" panose="020B0604030504040204" pitchFamily="34" charset="0"/>
              </a:rPr>
              <a:t>religiöse Gruppen, lokale Kirchengemeinden</a:t>
            </a:r>
          </a:p>
          <a:p>
            <a:pPr>
              <a:buFontTx/>
              <a:buChar char="-"/>
            </a:pPr>
            <a:r>
              <a:rPr lang="de-DE" sz="1600" dirty="0" smtClean="0">
                <a:latin typeface="Verdana" panose="020B0604030504040204" pitchFamily="34" charset="0"/>
              </a:rPr>
              <a:t>Konferenzen</a:t>
            </a:r>
          </a:p>
          <a:p>
            <a:pPr>
              <a:buFontTx/>
              <a:buChar char="-"/>
            </a:pPr>
            <a:r>
              <a:rPr lang="de-DE" sz="1600" dirty="0" smtClean="0">
                <a:latin typeface="Verdana" panose="020B0604030504040204" pitchFamily="34" charset="0"/>
              </a:rPr>
              <a:t>Ad-hoc-Ereignisse (z. B. Ausstellungen, Sportwettkämpfe)</a:t>
            </a:r>
          </a:p>
          <a:p>
            <a:pPr marL="0" indent="0">
              <a:buNone/>
            </a:pPr>
            <a:r>
              <a:rPr lang="de-DE" sz="1600" dirty="0" smtClean="0">
                <a:latin typeface="Verdana" panose="020B0604030504040204" pitchFamily="34" charset="0"/>
              </a:rPr>
              <a:t>ERL 1 (zu RDA 11.0); ERL 2 (zu RDA 11.0)</a:t>
            </a:r>
            <a:r>
              <a:rPr lang="de-DE" sz="1600" u="sng" dirty="0" smtClean="0">
                <a:solidFill>
                  <a:srgbClr val="0070C0"/>
                </a:solidFill>
                <a:latin typeface="Verdana" panose="020B0604030504040204" pitchFamily="34" charset="0"/>
              </a:rPr>
              <a:t/>
            </a:r>
            <a:br>
              <a:rPr lang="de-DE" sz="1600" u="sng" dirty="0" smtClean="0">
                <a:solidFill>
                  <a:srgbClr val="0070C0"/>
                </a:solidFill>
                <a:latin typeface="Verdana" panose="020B0604030504040204" pitchFamily="34" charset="0"/>
              </a:rPr>
            </a:br>
            <a:r>
              <a:rPr lang="de-DE" sz="1600" u="sng" dirty="0" smtClean="0">
                <a:solidFill>
                  <a:srgbClr val="0070C0"/>
                </a:solidFill>
                <a:latin typeface="Verdana" panose="020B0604030504040204" pitchFamily="34" charset="0"/>
              </a:rPr>
              <a:t/>
            </a:r>
            <a:br>
              <a:rPr lang="de-DE" sz="1600" u="sng" dirty="0" smtClean="0">
                <a:solidFill>
                  <a:srgbClr val="0070C0"/>
                </a:solidFill>
                <a:latin typeface="Verdana" panose="020B0604030504040204" pitchFamily="34" charset="0"/>
              </a:rPr>
            </a:br>
            <a:endParaRPr lang="de-DE" sz="1600" u="sng" dirty="0" smtClean="0">
              <a:solidFill>
                <a:srgbClr val="0070C0"/>
              </a:solidFill>
              <a:latin typeface="Verdana" panose="020B0604030504040204" pitchFamily="34" charset="0"/>
            </a:endParaRPr>
          </a:p>
          <a:p>
            <a:pPr marL="0" indent="0">
              <a:buNone/>
            </a:pPr>
            <a:r>
              <a:rPr lang="de-DE" sz="1600" i="1" dirty="0" smtClean="0">
                <a:latin typeface="Verdana" panose="020B0604030504040204" pitchFamily="34" charset="0"/>
              </a:rPr>
              <a:t>Beispiele:</a:t>
            </a:r>
          </a:p>
          <a:p>
            <a:pPr marL="0" indent="0">
              <a:buNone/>
            </a:pPr>
            <a:r>
              <a:rPr lang="de-DE" sz="1600" dirty="0" smtClean="0">
                <a:latin typeface="Verdana" panose="020B0604030504040204" pitchFamily="34" charset="0"/>
              </a:rPr>
              <a:t>a)</a:t>
            </a:r>
            <a:r>
              <a:rPr lang="de-DE" sz="1600" dirty="0" smtClean="0">
                <a:solidFill>
                  <a:srgbClr val="00B050"/>
                </a:solidFill>
                <a:latin typeface="Verdana" panose="020B0604030504040204" pitchFamily="34" charset="0"/>
              </a:rPr>
              <a:t>	Nationaler </a:t>
            </a:r>
            <a:r>
              <a:rPr lang="de-DE" sz="1600" dirty="0">
                <a:solidFill>
                  <a:srgbClr val="00B050"/>
                </a:solidFill>
                <a:latin typeface="Verdana" panose="020B0604030504040204" pitchFamily="34" charset="0"/>
              </a:rPr>
              <a:t>Verband gegen die Schnapsgefahr </a:t>
            </a:r>
          </a:p>
          <a:p>
            <a:pPr marL="0" indent="0">
              <a:buNone/>
            </a:pPr>
            <a:r>
              <a:rPr lang="de-DE" sz="1600" dirty="0" smtClean="0">
                <a:latin typeface="Verdana" panose="020B0604030504040204" pitchFamily="34" charset="0"/>
              </a:rPr>
              <a:t>b)</a:t>
            </a:r>
            <a:r>
              <a:rPr lang="de-DE" sz="1600" dirty="0" smtClean="0">
                <a:solidFill>
                  <a:srgbClr val="00B050"/>
                </a:solidFill>
                <a:latin typeface="Verdana" panose="020B0604030504040204" pitchFamily="34" charset="0"/>
              </a:rPr>
              <a:t>	Gesellschaft </a:t>
            </a:r>
            <a:r>
              <a:rPr lang="de-DE" sz="1600" dirty="0">
                <a:solidFill>
                  <a:srgbClr val="00B050"/>
                </a:solidFill>
                <a:latin typeface="Verdana" panose="020B0604030504040204" pitchFamily="34" charset="0"/>
              </a:rPr>
              <a:t>zur Erforschung der Musik des Orients </a:t>
            </a:r>
          </a:p>
          <a:p>
            <a:pPr marL="0" indent="0">
              <a:buNone/>
            </a:pPr>
            <a:r>
              <a:rPr lang="de-DE" sz="1600" dirty="0" smtClean="0">
                <a:latin typeface="Verdana" panose="020B0604030504040204" pitchFamily="34" charset="0"/>
              </a:rPr>
              <a:t>c)</a:t>
            </a:r>
            <a:r>
              <a:rPr lang="de-DE" sz="1600" dirty="0" smtClean="0">
                <a:solidFill>
                  <a:srgbClr val="00B050"/>
                </a:solidFill>
                <a:latin typeface="Verdana" panose="020B0604030504040204" pitchFamily="34" charset="0"/>
              </a:rPr>
              <a:t>	Deutsches </a:t>
            </a:r>
            <a:r>
              <a:rPr lang="de-DE" sz="1600" dirty="0">
                <a:solidFill>
                  <a:srgbClr val="00B050"/>
                </a:solidFill>
                <a:latin typeface="Verdana" panose="020B0604030504040204" pitchFamily="34" charset="0"/>
              </a:rPr>
              <a:t>Buchmuseum </a:t>
            </a:r>
            <a:endParaRPr lang="de-DE" sz="1600" dirty="0">
              <a:latin typeface="Verdana" panose="020B0604030504040204" pitchFamily="34" charset="0"/>
            </a:endParaRPr>
          </a:p>
        </p:txBody>
      </p:sp>
      <p:sp>
        <p:nvSpPr>
          <p:cNvPr id="2" name="Titel 1"/>
          <p:cNvSpPr>
            <a:spLocks noGrp="1"/>
          </p:cNvSpPr>
          <p:nvPr>
            <p:ph type="title" idx="4294967295"/>
          </p:nvPr>
        </p:nvSpPr>
        <p:spPr>
          <a:xfrm>
            <a:off x="914400" y="115888"/>
            <a:ext cx="8229600" cy="1368425"/>
          </a:xfrm>
        </p:spPr>
        <p:txBody>
          <a:bodyPr/>
          <a:lstStyle/>
          <a:p>
            <a:r>
              <a:rPr lang="de-DE" dirty="0" smtClean="0"/>
              <a:t> </a:t>
            </a:r>
            <a:endParaRPr lang="de-DE" dirty="0"/>
          </a:p>
        </p:txBody>
      </p:sp>
      <p:sp>
        <p:nvSpPr>
          <p:cNvPr id="8" name="Titel 1"/>
          <p:cNvSpPr txBox="1">
            <a:spLocks/>
          </p:cNvSpPr>
          <p:nvPr/>
        </p:nvSpPr>
        <p:spPr>
          <a:xfrm>
            <a:off x="457200" y="116632"/>
            <a:ext cx="8229600" cy="13681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400" b="1" u="sng" dirty="0" smtClean="0">
                <a:latin typeface="Verdana" panose="020B0604030504040204" pitchFamily="34" charset="0"/>
              </a:rPr>
              <a:t>Definition [2]</a:t>
            </a:r>
            <a:br>
              <a:rPr lang="de-DE" sz="2400" b="1" u="sng" dirty="0" smtClean="0">
                <a:latin typeface="Verdana" panose="020B0604030504040204" pitchFamily="34" charset="0"/>
              </a:rPr>
            </a:br>
            <a:r>
              <a:rPr lang="de-DE" sz="2400" b="1" u="sng" dirty="0" smtClean="0">
                <a:latin typeface="Verdana" panose="020B0604030504040204" pitchFamily="34" charset="0"/>
              </a:rPr>
              <a:t/>
            </a:r>
            <a:br>
              <a:rPr lang="de-DE" sz="2400" b="1" u="sng" dirty="0" smtClean="0">
                <a:latin typeface="Verdana" panose="020B0604030504040204" pitchFamily="34" charset="0"/>
              </a:rPr>
            </a:br>
            <a:r>
              <a:rPr lang="de-DE" sz="2400" b="1" u="sng" dirty="0" smtClean="0">
                <a:latin typeface="Verdana" panose="020B0604030504040204" pitchFamily="34" charset="0"/>
              </a:rPr>
              <a:t>Körperschaften</a:t>
            </a:r>
            <a:endParaRPr lang="de-DE" sz="2400" dirty="0">
              <a:latin typeface="Verdana" panose="020B0604030504040204" pitchFamily="34" charset="0"/>
            </a:endParaRPr>
          </a:p>
        </p:txBody>
      </p:sp>
    </p:spTree>
    <p:extLst>
      <p:ext uri="{BB962C8B-B14F-4D97-AF65-F5344CB8AC3E}">
        <p14:creationId xmlns:p14="http://schemas.microsoft.com/office/powerpoint/2010/main" val="1486397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395536" y="1772816"/>
            <a:ext cx="8507412" cy="4321175"/>
          </a:xfrm>
        </p:spPr>
        <p:txBody>
          <a:bodyPr>
            <a:normAutofit fontScale="47500" lnSpcReduction="20000"/>
          </a:bodyPr>
          <a:lstStyle/>
          <a:p>
            <a:pPr marL="0" indent="0" algn="ctr">
              <a:buNone/>
            </a:pPr>
            <a:endParaRPr lang="de-DE" dirty="0" smtClean="0"/>
          </a:p>
          <a:p>
            <a:pPr marL="0" indent="0" algn="ctr">
              <a:buNone/>
            </a:pPr>
            <a:r>
              <a:rPr lang="de-DE" sz="5100" dirty="0" smtClean="0">
                <a:latin typeface="Verdana" panose="020B0604030504040204" pitchFamily="34" charset="0"/>
              </a:rPr>
              <a:t>Auch virtuelle Körperschaften gehören dazu. </a:t>
            </a:r>
          </a:p>
          <a:p>
            <a:pPr marL="0" indent="0" algn="ctr">
              <a:buNone/>
            </a:pPr>
            <a:r>
              <a:rPr lang="de-DE" sz="5100" dirty="0" smtClean="0">
                <a:latin typeface="Verdana" panose="020B0604030504040204" pitchFamily="34" charset="0"/>
              </a:rPr>
              <a:t>ERL 4 (zu RDA 11.0)</a:t>
            </a:r>
            <a:r>
              <a:rPr lang="de-DE" u="sng" dirty="0" smtClean="0">
                <a:solidFill>
                  <a:srgbClr val="0070C0"/>
                </a:solidFill>
                <a:latin typeface="Verdana" panose="020B0604030504040204" pitchFamily="34" charset="0"/>
              </a:rPr>
              <a:t/>
            </a:r>
            <a:br>
              <a:rPr lang="de-DE" u="sng" dirty="0" smtClean="0">
                <a:solidFill>
                  <a:srgbClr val="0070C0"/>
                </a:solidFill>
                <a:latin typeface="Verdana" panose="020B0604030504040204" pitchFamily="34" charset="0"/>
              </a:rPr>
            </a:br>
            <a:endParaRPr lang="de-DE" u="sng" dirty="0" smtClean="0">
              <a:solidFill>
                <a:srgbClr val="0070C0"/>
              </a:solidFill>
              <a:latin typeface="Verdana" panose="020B0604030504040204" pitchFamily="34" charset="0"/>
            </a:endParaRPr>
          </a:p>
          <a:p>
            <a:pPr marL="0" indent="0">
              <a:buNone/>
            </a:pPr>
            <a:endParaRPr lang="de-DE" i="1" u="sng" dirty="0" smtClean="0">
              <a:solidFill>
                <a:srgbClr val="0070C0"/>
              </a:solidFill>
              <a:latin typeface="Verdana" panose="020B0604030504040204" pitchFamily="34" charset="0"/>
            </a:endParaRPr>
          </a:p>
          <a:p>
            <a:pPr marL="0" indent="0">
              <a:buNone/>
            </a:pPr>
            <a:endParaRPr lang="de-DE" i="1" u="sng" dirty="0">
              <a:solidFill>
                <a:srgbClr val="0070C0"/>
              </a:solidFill>
              <a:latin typeface="Verdana" panose="020B0604030504040204" pitchFamily="34" charset="0"/>
            </a:endParaRPr>
          </a:p>
          <a:p>
            <a:pPr marL="0" indent="0">
              <a:buNone/>
            </a:pPr>
            <a:endParaRPr lang="de-DE" i="1" u="sng" dirty="0" smtClean="0">
              <a:solidFill>
                <a:srgbClr val="0070C0"/>
              </a:solidFill>
              <a:latin typeface="Verdana" panose="020B0604030504040204" pitchFamily="34" charset="0"/>
            </a:endParaRPr>
          </a:p>
          <a:p>
            <a:pPr marL="0" indent="0">
              <a:buNone/>
            </a:pPr>
            <a:endParaRPr lang="de-DE" i="1" u="sng" dirty="0">
              <a:solidFill>
                <a:srgbClr val="0070C0"/>
              </a:solidFill>
              <a:latin typeface="Verdana" panose="020B0604030504040204" pitchFamily="34" charset="0"/>
            </a:endParaRPr>
          </a:p>
          <a:p>
            <a:pPr marL="0" indent="0">
              <a:buNone/>
            </a:pPr>
            <a:r>
              <a:rPr lang="de-DE" sz="4400" i="1" dirty="0" smtClean="0">
                <a:latin typeface="Verdana" panose="020B0604030504040204" pitchFamily="34" charset="0"/>
              </a:rPr>
              <a:t>Beispiel</a:t>
            </a:r>
            <a:r>
              <a:rPr lang="de-DE" sz="4400" dirty="0" smtClean="0">
                <a:latin typeface="Verdana" panose="020B0604030504040204" pitchFamily="34" charset="0"/>
              </a:rPr>
              <a:t>:</a:t>
            </a:r>
          </a:p>
          <a:p>
            <a:pPr marL="0" indent="0">
              <a:buNone/>
            </a:pPr>
            <a:r>
              <a:rPr lang="de-DE" sz="4400" dirty="0" smtClean="0">
                <a:latin typeface="Verdana" panose="020B0604030504040204" pitchFamily="34" charset="0"/>
              </a:rPr>
              <a:t/>
            </a:r>
            <a:br>
              <a:rPr lang="de-DE" sz="4400" dirty="0" smtClean="0">
                <a:latin typeface="Verdana" panose="020B0604030504040204" pitchFamily="34" charset="0"/>
              </a:rPr>
            </a:br>
            <a:r>
              <a:rPr lang="de-DE" sz="4400" dirty="0" smtClean="0">
                <a:latin typeface="Verdana" panose="020B0604030504040204" pitchFamily="34" charset="0"/>
              </a:rPr>
              <a:t/>
            </a:r>
            <a:br>
              <a:rPr lang="de-DE" sz="4400" dirty="0" smtClean="0">
                <a:latin typeface="Verdana" panose="020B0604030504040204" pitchFamily="34" charset="0"/>
              </a:rPr>
            </a:br>
            <a:r>
              <a:rPr lang="de-DE" sz="4400" dirty="0" smtClean="0">
                <a:solidFill>
                  <a:srgbClr val="00B050"/>
                </a:solidFill>
                <a:latin typeface="Verdana" panose="020B0604030504040204" pitchFamily="34" charset="0"/>
              </a:rPr>
              <a:t>MoneyMuseum.com		</a:t>
            </a:r>
            <a:r>
              <a:rPr lang="de-DE" sz="4400" dirty="0" smtClean="0">
                <a:latin typeface="Verdana" panose="020B0604030504040204" pitchFamily="34" charset="0"/>
              </a:rPr>
              <a:t>[hat </a:t>
            </a:r>
            <a:r>
              <a:rPr lang="de-DE" sz="4400" dirty="0">
                <a:latin typeface="Verdana" panose="020B0604030504040204" pitchFamily="34" charset="0"/>
              </a:rPr>
              <a:t>keine </a:t>
            </a:r>
            <a:r>
              <a:rPr lang="de-DE" sz="4400" dirty="0" smtClean="0">
                <a:latin typeface="Verdana" panose="020B0604030504040204" pitchFamily="34" charset="0"/>
              </a:rPr>
              <a:t>physisch existierenden                                                  </a:t>
            </a:r>
          </a:p>
          <a:p>
            <a:pPr marL="0" indent="0">
              <a:buNone/>
            </a:pPr>
            <a:r>
              <a:rPr lang="de-DE" sz="4400" dirty="0">
                <a:latin typeface="Verdana" panose="020B0604030504040204" pitchFamily="34" charset="0"/>
              </a:rPr>
              <a:t> </a:t>
            </a:r>
            <a:r>
              <a:rPr lang="de-DE" sz="4400" dirty="0" smtClean="0">
                <a:latin typeface="Verdana" panose="020B0604030504040204" pitchFamily="34" charset="0"/>
              </a:rPr>
              <a:t>                             		Ausstellungsräume]</a:t>
            </a:r>
            <a:endParaRPr lang="de-DE" sz="4400" dirty="0">
              <a:latin typeface="Verdana" panose="020B0604030504040204" pitchFamily="34" charset="0"/>
            </a:endParaRPr>
          </a:p>
        </p:txBody>
      </p:sp>
      <p:sp>
        <p:nvSpPr>
          <p:cNvPr id="4" name="Titel 3"/>
          <p:cNvSpPr>
            <a:spLocks noGrp="1"/>
          </p:cNvSpPr>
          <p:nvPr>
            <p:ph type="title" idx="4294967295"/>
          </p:nvPr>
        </p:nvSpPr>
        <p:spPr>
          <a:xfrm>
            <a:off x="457200" y="274638"/>
            <a:ext cx="8229600" cy="1143000"/>
          </a:xfrm>
        </p:spPr>
        <p:txBody>
          <a:bodyPr>
            <a:normAutofit/>
          </a:bodyPr>
          <a:lstStyle/>
          <a:p>
            <a:r>
              <a:rPr lang="de-DE" dirty="0" smtClean="0"/>
              <a:t> </a:t>
            </a:r>
            <a:endParaRPr lang="de-DE" dirty="0"/>
          </a:p>
        </p:txBody>
      </p:sp>
      <p:sp>
        <p:nvSpPr>
          <p:cNvPr id="6" name="Titel 1"/>
          <p:cNvSpPr txBox="1">
            <a:spLocks/>
          </p:cNvSpPr>
          <p:nvPr/>
        </p:nvSpPr>
        <p:spPr>
          <a:xfrm>
            <a:off x="457200" y="116632"/>
            <a:ext cx="8229600" cy="14401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400" b="1" u="sng" dirty="0" smtClean="0">
                <a:latin typeface="Verdana" panose="020B0604030504040204" pitchFamily="34" charset="0"/>
              </a:rPr>
              <a:t>Definition [3]</a:t>
            </a:r>
            <a:br>
              <a:rPr lang="de-DE" sz="2400" b="1" u="sng" dirty="0" smtClean="0">
                <a:latin typeface="Verdana" panose="020B0604030504040204" pitchFamily="34" charset="0"/>
              </a:rPr>
            </a:br>
            <a:r>
              <a:rPr lang="de-DE" sz="2800" b="1" u="sng" dirty="0" smtClean="0">
                <a:latin typeface="Verdana" panose="020B0604030504040204" pitchFamily="34" charset="0"/>
              </a:rPr>
              <a:t/>
            </a:r>
            <a:br>
              <a:rPr lang="de-DE" sz="2800" b="1" u="sng" dirty="0" smtClean="0">
                <a:latin typeface="Verdana" panose="020B0604030504040204" pitchFamily="34" charset="0"/>
              </a:rPr>
            </a:br>
            <a:r>
              <a:rPr lang="de-DE" sz="2400" b="1" u="sng" dirty="0" smtClean="0">
                <a:latin typeface="Verdana" panose="020B0604030504040204" pitchFamily="34" charset="0"/>
              </a:rPr>
              <a:t>Körperschaften</a:t>
            </a:r>
            <a:endParaRPr lang="de-DE" sz="2400" dirty="0">
              <a:latin typeface="Verdana" panose="020B0604030504040204" pitchFamily="34" charset="0"/>
            </a:endParaRPr>
          </a:p>
        </p:txBody>
      </p:sp>
    </p:spTree>
    <p:extLst>
      <p:ext uri="{BB962C8B-B14F-4D97-AF65-F5344CB8AC3E}">
        <p14:creationId xmlns:p14="http://schemas.microsoft.com/office/powerpoint/2010/main" val="1397034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147339" y="850925"/>
            <a:ext cx="7593013" cy="777875"/>
          </a:xfrm>
        </p:spPr>
        <p:txBody>
          <a:bodyPr>
            <a:noAutofit/>
          </a:bodyPr>
          <a:lstStyle/>
          <a:p>
            <a:pPr eaLnBrk="1" hangingPunct="1"/>
            <a:r>
              <a:rPr lang="de-DE" altLang="de-DE" sz="2400" b="1" u="sng" dirty="0" smtClean="0">
                <a:latin typeface="Verdana" panose="020B0604030504040204" pitchFamily="34" charset="0"/>
                <a:ea typeface="Verdana" panose="020B0604030504040204" pitchFamily="34" charset="0"/>
                <a:cs typeface="Verdana" panose="020B0604030504040204" pitchFamily="34" charset="0"/>
              </a:rPr>
              <a:t>Informationsquellen zur Erfassung von Körperschaften [1] </a:t>
            </a:r>
          </a:p>
        </p:txBody>
      </p:sp>
      <p:sp>
        <p:nvSpPr>
          <p:cNvPr id="4100" name="Rectangle 3"/>
          <p:cNvSpPr>
            <a:spLocks noGrp="1" noChangeArrowheads="1"/>
          </p:cNvSpPr>
          <p:nvPr>
            <p:ph type="body" idx="4294967295"/>
          </p:nvPr>
        </p:nvSpPr>
        <p:spPr>
          <a:xfrm>
            <a:off x="1006475" y="2349500"/>
            <a:ext cx="8137525" cy="2374900"/>
          </a:xfrm>
        </p:spPr>
        <p:txBody>
          <a:bodyPr>
            <a:normAutofit/>
          </a:bodyPr>
          <a:lstStyle/>
          <a:p>
            <a:pPr marL="0" indent="0">
              <a:buNone/>
              <a:defRPr/>
            </a:pPr>
            <a:r>
              <a:rPr lang="de-DE" sz="1800" dirty="0" smtClean="0">
                <a:latin typeface="Verdana" panose="020B0604030504040204" pitchFamily="34" charset="0"/>
                <a:ea typeface="Verdana" panose="020B0604030504040204" pitchFamily="34" charset="0"/>
                <a:cs typeface="Verdana" panose="020B0604030504040204" pitchFamily="34" charset="0"/>
              </a:rPr>
              <a:t>Stehen in </a:t>
            </a:r>
            <a:r>
              <a:rPr lang="de-DE" sz="1800" dirty="0">
                <a:latin typeface="Verdana" panose="020B0604030504040204" pitchFamily="34" charset="0"/>
                <a:ea typeface="Verdana" panose="020B0604030504040204" pitchFamily="34" charset="0"/>
                <a:cs typeface="Verdana" panose="020B0604030504040204" pitchFamily="34" charset="0"/>
              </a:rPr>
              <a:t>RDA an verschiedenen </a:t>
            </a:r>
            <a:r>
              <a:rPr lang="de-DE" sz="1800" dirty="0" smtClean="0">
                <a:latin typeface="Verdana" panose="020B0604030504040204" pitchFamily="34" charset="0"/>
                <a:ea typeface="Verdana" panose="020B0604030504040204" pitchFamily="34" charset="0"/>
                <a:cs typeface="Verdana" panose="020B0604030504040204" pitchFamily="34" charset="0"/>
              </a:rPr>
              <a:t>Stellen:</a:t>
            </a:r>
          </a:p>
          <a:p>
            <a:pPr marL="0" indent="0">
              <a:buNone/>
              <a:defRPr/>
            </a:pPr>
            <a:endParaRPr lang="de-DE" sz="1800" dirty="0" smtClean="0">
              <a:latin typeface="Verdana" panose="020B0604030504040204" pitchFamily="34" charset="0"/>
              <a:ea typeface="Verdana" panose="020B0604030504040204" pitchFamily="34" charset="0"/>
              <a:cs typeface="Verdana" panose="020B0604030504040204" pitchFamily="34" charset="0"/>
            </a:endParaRPr>
          </a:p>
          <a:p>
            <a:pPr marL="0" indent="0">
              <a:buNone/>
              <a:defRPr/>
            </a:pPr>
            <a:r>
              <a:rPr lang="de-DE" sz="1800" dirty="0">
                <a:latin typeface="Verdana" panose="020B0604030504040204" pitchFamily="34" charset="0"/>
                <a:sym typeface="Wingdings"/>
              </a:rPr>
              <a:t> </a:t>
            </a:r>
            <a:r>
              <a:rPr lang="de-DE" sz="1800" dirty="0" smtClean="0">
                <a:latin typeface="Verdana" panose="020B0604030504040204" pitchFamily="34" charset="0"/>
                <a:ea typeface="Verdana" panose="020B0604030504040204" pitchFamily="34" charset="0"/>
                <a:cs typeface="Verdana" panose="020B0604030504040204" pitchFamily="34" charset="0"/>
              </a:rPr>
              <a:t>RDA 11.2.2.2, darin Verweis auf </a:t>
            </a:r>
          </a:p>
          <a:p>
            <a:pPr marL="0" indent="0">
              <a:buFont typeface="Verdana" pitchFamily="34" charset="0"/>
              <a:buNone/>
              <a:defRPr/>
            </a:pPr>
            <a:r>
              <a:rPr lang="de-DE" sz="1800" dirty="0">
                <a:latin typeface="Verdana" panose="020B0604030504040204" pitchFamily="34" charset="0"/>
                <a:sym typeface="Wingdings"/>
              </a:rPr>
              <a:t></a:t>
            </a:r>
            <a:r>
              <a:rPr lang="de-DE" sz="1800" dirty="0" smtClean="0">
                <a:latin typeface="Verdana" panose="020B0604030504040204" pitchFamily="34" charset="0"/>
                <a:ea typeface="Verdana" panose="020B0604030504040204" pitchFamily="34" charset="0"/>
                <a:cs typeface="Verdana" panose="020B0604030504040204" pitchFamily="34" charset="0"/>
              </a:rPr>
              <a:t> RDA 2.2.2 (Kapitel zu Manifestationen)</a:t>
            </a:r>
            <a:endParaRPr lang="de-DE" sz="1800" dirty="0">
              <a:latin typeface="Verdana" panose="020B0604030504040204" pitchFamily="34" charset="0"/>
              <a:ea typeface="Verdana" panose="020B0604030504040204" pitchFamily="34" charset="0"/>
              <a:cs typeface="Verdana" panose="020B0604030504040204" pitchFamily="34" charset="0"/>
            </a:endParaRPr>
          </a:p>
          <a:p>
            <a:pPr marL="0" indent="0">
              <a:buFont typeface="Verdana" pitchFamily="34" charset="0"/>
              <a:buNone/>
              <a:defRPr/>
            </a:pPr>
            <a:r>
              <a:rPr lang="de-DE" sz="1800" dirty="0">
                <a:latin typeface="Verdana" panose="020B0604030504040204" pitchFamily="34" charset="0"/>
                <a:sym typeface="Wingdings"/>
              </a:rPr>
              <a:t></a:t>
            </a:r>
            <a:r>
              <a:rPr lang="de-DE" sz="1800" dirty="0" smtClean="0">
                <a:latin typeface="Verdana" panose="020B0604030504040204" pitchFamily="34" charset="0"/>
                <a:ea typeface="Verdana" panose="020B0604030504040204" pitchFamily="34" charset="0"/>
                <a:cs typeface="Verdana" panose="020B0604030504040204" pitchFamily="34" charset="0"/>
              </a:rPr>
              <a:t> Erläuterung </a:t>
            </a:r>
            <a:r>
              <a:rPr lang="de-DE" sz="1800" dirty="0">
                <a:latin typeface="Verdana" panose="020B0604030504040204" pitchFamily="34" charset="0"/>
                <a:ea typeface="Verdana" panose="020B0604030504040204" pitchFamily="34" charset="0"/>
                <a:cs typeface="Verdana" panose="020B0604030504040204" pitchFamily="34" charset="0"/>
              </a:rPr>
              <a:t>zu </a:t>
            </a:r>
            <a:r>
              <a:rPr lang="de-DE" sz="1800" dirty="0" smtClean="0">
                <a:latin typeface="Verdana" panose="020B0604030504040204" pitchFamily="34" charset="0"/>
                <a:ea typeface="Verdana" panose="020B0604030504040204" pitchFamily="34" charset="0"/>
                <a:cs typeface="Verdana" panose="020B0604030504040204" pitchFamily="34" charset="0"/>
              </a:rPr>
              <a:t>RDA 11.2.2.2 </a:t>
            </a:r>
            <a:r>
              <a:rPr lang="de-DE" sz="1800" dirty="0">
                <a:latin typeface="Verdana" panose="020B0604030504040204" pitchFamily="34" charset="0"/>
                <a:ea typeface="Verdana" panose="020B0604030504040204" pitchFamily="34" charset="0"/>
                <a:cs typeface="Verdana" panose="020B0604030504040204" pitchFamily="34" charset="0"/>
              </a:rPr>
              <a:t>sowie die Erfassungshilfe </a:t>
            </a:r>
            <a:r>
              <a:rPr lang="de-DE" sz="1800" dirty="0" smtClean="0">
                <a:latin typeface="Verdana" panose="020B0604030504040204" pitchFamily="34" charset="0"/>
                <a:ea typeface="Verdana" panose="020B0604030504040204" pitchFamily="34" charset="0"/>
                <a:cs typeface="Verdana" panose="020B0604030504040204" pitchFamily="34" charset="0"/>
              </a:rPr>
              <a:t>EH-K-03</a:t>
            </a:r>
          </a:p>
        </p:txBody>
      </p:sp>
      <p:sp>
        <p:nvSpPr>
          <p:cNvPr id="3077" name="Textfeld 2"/>
          <p:cNvSpPr txBox="1">
            <a:spLocks noChangeArrowheads="1"/>
          </p:cNvSpPr>
          <p:nvPr/>
        </p:nvSpPr>
        <p:spPr bwMode="auto">
          <a:xfrm>
            <a:off x="6827838" y="5795963"/>
            <a:ext cx="1728787" cy="3698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spcBef>
                <a:spcPct val="70000"/>
              </a:spcBef>
              <a:buFont typeface="Verdana" pitchFamily="34" charset="0"/>
              <a:buChar char="–"/>
              <a:defRPr sz="2000">
                <a:solidFill>
                  <a:schemeClr val="tx1"/>
                </a:solidFill>
                <a:latin typeface="Verdana" pitchFamily="34" charset="0"/>
                <a:cs typeface="Arial" charset="0"/>
              </a:defRPr>
            </a:lvl1pPr>
            <a:lvl2pPr marL="742950" indent="-285750" eaLnBrk="0" hangingPunct="0">
              <a:lnSpc>
                <a:spcPts val="2000"/>
              </a:lnSpc>
              <a:spcBef>
                <a:spcPct val="20000"/>
              </a:spcBef>
              <a:buChar char="-"/>
              <a:defRPr sz="1600">
                <a:solidFill>
                  <a:schemeClr val="tx1"/>
                </a:solidFill>
                <a:latin typeface="Verdana" pitchFamily="34" charset="0"/>
                <a:cs typeface="Arial" charset="0"/>
              </a:defRPr>
            </a:lvl2pPr>
            <a:lvl3pPr marL="1143000" indent="-228600" eaLnBrk="0" hangingPunct="0">
              <a:lnSpc>
                <a:spcPts val="2000"/>
              </a:lnSpc>
              <a:spcBef>
                <a:spcPct val="20000"/>
              </a:spcBef>
              <a:buChar char="-"/>
              <a:defRPr sz="1600">
                <a:solidFill>
                  <a:schemeClr val="tx1"/>
                </a:solidFill>
                <a:latin typeface="Verdana" pitchFamily="34" charset="0"/>
                <a:cs typeface="Arial" charset="0"/>
              </a:defRPr>
            </a:lvl3pPr>
            <a:lvl4pPr marL="1600200" indent="-228600" eaLnBrk="0" hangingPunct="0">
              <a:lnSpc>
                <a:spcPts val="2000"/>
              </a:lnSpc>
              <a:spcBef>
                <a:spcPct val="20000"/>
              </a:spcBef>
              <a:buChar char="-"/>
              <a:defRPr sz="1600">
                <a:solidFill>
                  <a:schemeClr val="tx1"/>
                </a:solidFill>
                <a:latin typeface="Verdana" pitchFamily="34" charset="0"/>
                <a:cs typeface="Arial" charset="0"/>
              </a:defRPr>
            </a:lvl4pPr>
            <a:lvl5pPr marL="2057400" indent="-228600" eaLnBrk="0" hangingPunct="0">
              <a:lnSpc>
                <a:spcPts val="2000"/>
              </a:lnSpc>
              <a:spcBef>
                <a:spcPct val="20000"/>
              </a:spcBef>
              <a:buChar char="-"/>
              <a:defRPr sz="1600">
                <a:solidFill>
                  <a:schemeClr val="tx1"/>
                </a:solidFill>
                <a:latin typeface="Verdana" pitchFamily="34" charset="0"/>
                <a:cs typeface="Arial" charset="0"/>
              </a:defRPr>
            </a:lvl5pPr>
            <a:lvl6pPr marL="2514600" indent="-228600" eaLnBrk="0" fontAlgn="base" hangingPunct="0">
              <a:lnSpc>
                <a:spcPts val="2000"/>
              </a:lnSpc>
              <a:spcBef>
                <a:spcPct val="20000"/>
              </a:spcBef>
              <a:spcAft>
                <a:spcPct val="0"/>
              </a:spcAft>
              <a:buChar char="-"/>
              <a:defRPr sz="1600">
                <a:solidFill>
                  <a:schemeClr val="tx1"/>
                </a:solidFill>
                <a:latin typeface="Verdana" pitchFamily="34" charset="0"/>
                <a:cs typeface="Arial" charset="0"/>
              </a:defRPr>
            </a:lvl6pPr>
            <a:lvl7pPr marL="2971800" indent="-228600" eaLnBrk="0" fontAlgn="base" hangingPunct="0">
              <a:lnSpc>
                <a:spcPts val="2000"/>
              </a:lnSpc>
              <a:spcBef>
                <a:spcPct val="20000"/>
              </a:spcBef>
              <a:spcAft>
                <a:spcPct val="0"/>
              </a:spcAft>
              <a:buChar char="-"/>
              <a:defRPr sz="1600">
                <a:solidFill>
                  <a:schemeClr val="tx1"/>
                </a:solidFill>
                <a:latin typeface="Verdana" pitchFamily="34" charset="0"/>
                <a:cs typeface="Arial" charset="0"/>
              </a:defRPr>
            </a:lvl7pPr>
            <a:lvl8pPr marL="3429000" indent="-228600" eaLnBrk="0" fontAlgn="base" hangingPunct="0">
              <a:lnSpc>
                <a:spcPts val="2000"/>
              </a:lnSpc>
              <a:spcBef>
                <a:spcPct val="20000"/>
              </a:spcBef>
              <a:spcAft>
                <a:spcPct val="0"/>
              </a:spcAft>
              <a:buChar char="-"/>
              <a:defRPr sz="1600">
                <a:solidFill>
                  <a:schemeClr val="tx1"/>
                </a:solidFill>
                <a:latin typeface="Verdana" pitchFamily="34" charset="0"/>
                <a:cs typeface="Arial" charset="0"/>
              </a:defRPr>
            </a:lvl8pPr>
            <a:lvl9pPr marL="3886200" indent="-228600" eaLnBrk="0" fontAlgn="base" hangingPunct="0">
              <a:lnSpc>
                <a:spcPts val="2000"/>
              </a:lnSpc>
              <a:spcBef>
                <a:spcPct val="20000"/>
              </a:spcBef>
              <a:spcAft>
                <a:spcPct val="0"/>
              </a:spcAft>
              <a:buChar char="-"/>
              <a:defRPr sz="1600">
                <a:solidFill>
                  <a:schemeClr val="tx1"/>
                </a:solidFill>
                <a:latin typeface="Verdana" pitchFamily="34" charset="0"/>
                <a:cs typeface="Arial" charset="0"/>
              </a:defRPr>
            </a:lvl9pPr>
          </a:lstStyle>
          <a:p>
            <a:pPr eaLnBrk="1" hangingPunct="1">
              <a:lnSpc>
                <a:spcPct val="100000"/>
              </a:lnSpc>
              <a:spcBef>
                <a:spcPct val="0"/>
              </a:spcBef>
              <a:buFontTx/>
              <a:buNone/>
            </a:pPr>
            <a:r>
              <a:rPr lang="de-DE" altLang="de-DE" sz="1800"/>
              <a:t>Vgl. EH-K-03</a:t>
            </a:r>
          </a:p>
        </p:txBody>
      </p:sp>
    </p:spTree>
    <p:extLst>
      <p:ext uri="{BB962C8B-B14F-4D97-AF65-F5344CB8AC3E}">
        <p14:creationId xmlns:p14="http://schemas.microsoft.com/office/powerpoint/2010/main" val="4153835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47339" y="836712"/>
            <a:ext cx="7593013" cy="777875"/>
          </a:xfrm>
        </p:spPr>
        <p:txBody>
          <a:bodyPr>
            <a:noAutofit/>
          </a:bodyPr>
          <a:lstStyle/>
          <a:p>
            <a:pPr eaLnBrk="1" hangingPunct="1"/>
            <a:r>
              <a:rPr lang="de-DE" altLang="de-DE" sz="2400" b="1" u="sng" dirty="0" smtClean="0">
                <a:latin typeface="Verdana" panose="020B0604030504040204" pitchFamily="34" charset="0"/>
                <a:ea typeface="Verdana" panose="020B0604030504040204" pitchFamily="34" charset="0"/>
                <a:cs typeface="Verdana" panose="020B0604030504040204" pitchFamily="34" charset="0"/>
              </a:rPr>
              <a:t>Informationsquellen zur Erfassung von Körperschaften [2] </a:t>
            </a:r>
          </a:p>
        </p:txBody>
      </p:sp>
      <p:sp>
        <p:nvSpPr>
          <p:cNvPr id="5124" name="Rectangle 3"/>
          <p:cNvSpPr>
            <a:spLocks noGrp="1" noChangeArrowheads="1"/>
          </p:cNvSpPr>
          <p:nvPr>
            <p:ph type="body" idx="4294967295"/>
          </p:nvPr>
        </p:nvSpPr>
        <p:spPr>
          <a:xfrm>
            <a:off x="1006475" y="1989138"/>
            <a:ext cx="8137525" cy="4248150"/>
          </a:xfrm>
        </p:spPr>
        <p:txBody>
          <a:bodyPr/>
          <a:lstStyle/>
          <a:p>
            <a:pPr marL="0" indent="0">
              <a:spcBef>
                <a:spcPts val="1675"/>
              </a:spcBef>
              <a:buFont typeface="Verdana" pitchFamily="34" charset="0"/>
              <a:buNone/>
            </a:pPr>
            <a:r>
              <a:rPr lang="de-DE" altLang="de-DE" sz="1600" b="1" dirty="0" smtClean="0">
                <a:latin typeface="Verdana" panose="020B0604030504040204" pitchFamily="34" charset="0"/>
                <a:ea typeface="Verdana" panose="020B0604030504040204" pitchFamily="34" charset="0"/>
                <a:cs typeface="Verdana" panose="020B0604030504040204" pitchFamily="34" charset="0"/>
              </a:rPr>
              <a:t>Bevorzugte Informationsquellen </a:t>
            </a:r>
            <a:r>
              <a:rPr lang="de-DE" altLang="de-DE" sz="1600" dirty="0" smtClean="0">
                <a:latin typeface="Verdana" panose="020B0604030504040204" pitchFamily="34" charset="0"/>
                <a:ea typeface="Verdana" panose="020B0604030504040204" pitchFamily="34" charset="0"/>
                <a:cs typeface="Verdana" panose="020B0604030504040204" pitchFamily="34" charset="0"/>
              </a:rPr>
              <a:t>nach RDA 2.2.2 </a:t>
            </a:r>
            <a:r>
              <a:rPr lang="de-DE" altLang="de-DE" sz="1600" i="1" dirty="0" smtClean="0">
                <a:latin typeface="Verdana" panose="020B0604030504040204" pitchFamily="34" charset="0"/>
                <a:ea typeface="Verdana" panose="020B0604030504040204" pitchFamily="34" charset="0"/>
                <a:cs typeface="Verdana" panose="020B0604030504040204" pitchFamily="34" charset="0"/>
              </a:rPr>
              <a:t>(für die Beschreibung von Manifestationen)</a:t>
            </a:r>
            <a:r>
              <a:rPr lang="de-DE" altLang="de-DE" sz="1600" dirty="0" smtClean="0">
                <a:latin typeface="Verdana" panose="020B0604030504040204" pitchFamily="34" charset="0"/>
                <a:ea typeface="Verdana" panose="020B0604030504040204" pitchFamily="34" charset="0"/>
                <a:cs typeface="Verdana" panose="020B0604030504040204" pitchFamily="34" charset="0"/>
              </a:rPr>
              <a:t> =</a:t>
            </a:r>
          </a:p>
          <a:p>
            <a:pPr marL="0" indent="0">
              <a:spcBef>
                <a:spcPts val="1675"/>
              </a:spcBef>
              <a:buFont typeface="Verdana" pitchFamily="34" charset="0"/>
              <a:buNone/>
            </a:pPr>
            <a:r>
              <a:rPr lang="de-DE" altLang="de-DE" sz="1600" b="1" dirty="0" smtClean="0">
                <a:latin typeface="Verdana" panose="020B0604030504040204" pitchFamily="34" charset="0"/>
                <a:ea typeface="Verdana" panose="020B0604030504040204" pitchFamily="34" charset="0"/>
                <a:cs typeface="Verdana" panose="020B0604030504040204" pitchFamily="34" charset="0"/>
              </a:rPr>
              <a:t>Quellen, die Teil der Ressource selbst sind und die geeignet sind für die Art der Beschreibung</a:t>
            </a:r>
            <a:r>
              <a:rPr lang="de-DE" altLang="de-DE" sz="1600" dirty="0" smtClean="0">
                <a:latin typeface="Verdana" panose="020B0604030504040204" pitchFamily="34" charset="0"/>
                <a:ea typeface="Verdana" panose="020B0604030504040204" pitchFamily="34" charset="0"/>
                <a:cs typeface="Verdana" panose="020B0604030504040204" pitchFamily="34" charset="0"/>
              </a:rPr>
              <a:t> (siehe RDA 2.1) </a:t>
            </a:r>
            <a:r>
              <a:rPr lang="de-DE" altLang="de-DE" sz="1600" b="1" dirty="0" smtClean="0">
                <a:latin typeface="Verdana" panose="020B0604030504040204" pitchFamily="34" charset="0"/>
                <a:ea typeface="Verdana" panose="020B0604030504040204" pitchFamily="34" charset="0"/>
                <a:cs typeface="Verdana" panose="020B0604030504040204" pitchFamily="34" charset="0"/>
              </a:rPr>
              <a:t>und das Präsentationsformat der Ressource</a:t>
            </a:r>
            <a:r>
              <a:rPr lang="de-DE" altLang="de-DE" sz="1600" dirty="0" smtClean="0">
                <a:latin typeface="Verdana" panose="020B0604030504040204" pitchFamily="34" charset="0"/>
                <a:ea typeface="Verdana" panose="020B0604030504040204" pitchFamily="34" charset="0"/>
                <a:cs typeface="Verdana" panose="020B0604030504040204" pitchFamily="34" charset="0"/>
              </a:rPr>
              <a:t> (siehe RDA 2.2.2.2—2.2.2.4) (gemäß RDA 2.2.2 nach Medientypen festgelegt), </a:t>
            </a:r>
          </a:p>
          <a:p>
            <a:pPr marL="0" indent="0">
              <a:spcBef>
                <a:spcPts val="1675"/>
              </a:spcBef>
              <a:buFont typeface="Verdana" pitchFamily="34" charset="0"/>
              <a:buNone/>
            </a:pPr>
            <a:r>
              <a:rPr lang="de-DE" altLang="de-DE" sz="1600" dirty="0" smtClean="0">
                <a:latin typeface="Verdana" panose="020B0604030504040204" pitchFamily="34" charset="0"/>
                <a:ea typeface="Verdana" panose="020B0604030504040204" pitchFamily="34" charset="0"/>
                <a:cs typeface="Verdana" panose="020B0604030504040204" pitchFamily="34" charset="0"/>
              </a:rPr>
              <a:t>z. B. die </a:t>
            </a:r>
            <a:r>
              <a:rPr lang="de-DE" altLang="de-DE" sz="1600" b="1" dirty="0" smtClean="0">
                <a:latin typeface="Verdana" panose="020B0604030504040204" pitchFamily="34" charset="0"/>
                <a:ea typeface="Verdana" panose="020B0604030504040204" pitchFamily="34" charset="0"/>
                <a:cs typeface="Verdana" panose="020B0604030504040204" pitchFamily="34" charset="0"/>
              </a:rPr>
              <a:t>Titelseite </a:t>
            </a:r>
            <a:r>
              <a:rPr lang="de-DE" altLang="de-DE" sz="1600" dirty="0" smtClean="0">
                <a:latin typeface="Verdana" panose="020B0604030504040204" pitchFamily="34" charset="0"/>
                <a:ea typeface="Verdana" panose="020B0604030504040204" pitchFamily="34" charset="0"/>
                <a:cs typeface="Verdana" panose="020B0604030504040204" pitchFamily="34" charset="0"/>
              </a:rPr>
              <a:t>(Buch)</a:t>
            </a:r>
            <a:r>
              <a:rPr lang="de-DE" altLang="de-DE" sz="1600" b="1" dirty="0" smtClean="0">
                <a:latin typeface="Verdana" panose="020B0604030504040204" pitchFamily="34" charset="0"/>
                <a:ea typeface="Verdana" panose="020B0604030504040204" pitchFamily="34" charset="0"/>
                <a:cs typeface="Verdana" panose="020B0604030504040204" pitchFamily="34" charset="0"/>
              </a:rPr>
              <a:t> oder der Eingangsbildschirm</a:t>
            </a:r>
            <a:r>
              <a:rPr lang="de-DE" altLang="de-DE" sz="1600" dirty="0">
                <a:latin typeface="Verdana" panose="020B0604030504040204" pitchFamily="34" charset="0"/>
                <a:ea typeface="Verdana" panose="020B0604030504040204" pitchFamily="34" charset="0"/>
                <a:cs typeface="Verdana" panose="020B0604030504040204" pitchFamily="34" charset="0"/>
              </a:rPr>
              <a:t> </a:t>
            </a:r>
            <a:r>
              <a:rPr lang="de-DE" altLang="de-DE" sz="1600" dirty="0" smtClean="0">
                <a:latin typeface="Verdana" panose="020B0604030504040204" pitchFamily="34" charset="0"/>
                <a:ea typeface="Verdana" panose="020B0604030504040204" pitchFamily="34" charset="0"/>
                <a:cs typeface="Verdana" panose="020B0604030504040204" pitchFamily="34" charset="0"/>
              </a:rPr>
              <a:t>(elektr. Ress.)</a:t>
            </a:r>
          </a:p>
          <a:p>
            <a:pPr marL="0" indent="0">
              <a:spcBef>
                <a:spcPts val="1675"/>
              </a:spcBef>
              <a:buFont typeface="Verdana" pitchFamily="34" charset="0"/>
              <a:buNone/>
            </a:pPr>
            <a:r>
              <a:rPr lang="de-DE" altLang="de-DE" sz="1600" dirty="0" smtClean="0">
                <a:latin typeface="Verdana" panose="020B0604030504040204" pitchFamily="34" charset="0"/>
                <a:ea typeface="Verdana" panose="020B0604030504040204" pitchFamily="34" charset="0"/>
                <a:cs typeface="Verdana" panose="020B0604030504040204" pitchFamily="34" charset="0"/>
              </a:rPr>
              <a:t>Wenn die bevorzugte Informationsquelle zur Bestimmung des Namens nicht ausreicht, werden die </a:t>
            </a:r>
            <a:r>
              <a:rPr lang="de-DE" altLang="de-DE" sz="1600" b="1" dirty="0" smtClean="0">
                <a:latin typeface="Verdana" panose="020B0604030504040204" pitchFamily="34" charset="0"/>
                <a:ea typeface="Verdana" panose="020B0604030504040204" pitchFamily="34" charset="0"/>
                <a:cs typeface="Verdana" panose="020B0604030504040204" pitchFamily="34" charset="0"/>
              </a:rPr>
              <a:t>gesamte Ressource und weitere Informationsquellen </a:t>
            </a:r>
            <a:r>
              <a:rPr lang="de-DE" altLang="de-DE" sz="1600" dirty="0" smtClean="0">
                <a:latin typeface="Verdana" panose="020B0604030504040204" pitchFamily="34" charset="0"/>
                <a:ea typeface="Verdana" panose="020B0604030504040204" pitchFamily="34" charset="0"/>
                <a:cs typeface="Verdana" panose="020B0604030504040204" pitchFamily="34" charset="0"/>
              </a:rPr>
              <a:t>wie Nachschlagewerke herangezogen. </a:t>
            </a:r>
          </a:p>
          <a:p>
            <a:pPr marL="0" indent="0">
              <a:spcBef>
                <a:spcPts val="1675"/>
              </a:spcBef>
              <a:buFont typeface="Verdana" pitchFamily="34" charset="0"/>
              <a:buNone/>
            </a:pPr>
            <a:r>
              <a:rPr lang="de-DE" altLang="de-DE" sz="1600" dirty="0" smtClean="0">
                <a:latin typeface="Verdana" panose="020B0604030504040204" pitchFamily="34" charset="0"/>
                <a:ea typeface="Verdana" panose="020B0604030504040204" pitchFamily="34" charset="0"/>
                <a:cs typeface="Verdana" panose="020B0604030504040204" pitchFamily="34" charset="0"/>
              </a:rPr>
              <a:t>In der </a:t>
            </a:r>
            <a:r>
              <a:rPr lang="de-DE" altLang="de-DE" sz="1600" b="1" dirty="0" smtClean="0">
                <a:latin typeface="Verdana" panose="020B0604030504040204" pitchFamily="34" charset="0"/>
                <a:ea typeface="Verdana" panose="020B0604030504040204" pitchFamily="34" charset="0"/>
                <a:cs typeface="Verdana" panose="020B0604030504040204" pitchFamily="34" charset="0"/>
              </a:rPr>
              <a:t>Sacherschließung</a:t>
            </a:r>
            <a:r>
              <a:rPr lang="de-DE" altLang="de-DE" sz="1600" dirty="0" smtClean="0">
                <a:latin typeface="Verdana" panose="020B0604030504040204" pitchFamily="34" charset="0"/>
                <a:ea typeface="Verdana" panose="020B0604030504040204" pitchFamily="34" charset="0"/>
                <a:cs typeface="Verdana" panose="020B0604030504040204" pitchFamily="34" charset="0"/>
              </a:rPr>
              <a:t> gilt die gesamte Vorlage als Informationsquelle und muss ggf. an Nachschlagewerken verifiziert werden.</a:t>
            </a:r>
          </a:p>
          <a:p>
            <a:pPr marL="0" indent="0">
              <a:spcBef>
                <a:spcPts val="1675"/>
              </a:spcBef>
              <a:buFont typeface="Verdana" pitchFamily="34" charset="0"/>
              <a:buNone/>
            </a:pPr>
            <a:endParaRPr lang="de-DE" altLang="de-DE" sz="1600" dirty="0" smtClean="0"/>
          </a:p>
        </p:txBody>
      </p:sp>
    </p:spTree>
    <p:extLst>
      <p:ext uri="{BB962C8B-B14F-4D97-AF65-F5344CB8AC3E}">
        <p14:creationId xmlns:p14="http://schemas.microsoft.com/office/powerpoint/2010/main" val="794197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47339" y="850925"/>
            <a:ext cx="7593013" cy="777875"/>
          </a:xfrm>
        </p:spPr>
        <p:txBody>
          <a:bodyPr>
            <a:noAutofit/>
          </a:bodyPr>
          <a:lstStyle/>
          <a:p>
            <a:pPr eaLnBrk="1" hangingPunct="1"/>
            <a:r>
              <a:rPr lang="de-DE" altLang="de-DE" sz="2400" b="1" u="sng" dirty="0" smtClean="0">
                <a:latin typeface="Verdana" panose="020B0604030504040204" pitchFamily="34" charset="0"/>
                <a:ea typeface="Verdana" panose="020B0604030504040204" pitchFamily="34" charset="0"/>
                <a:cs typeface="Verdana" panose="020B0604030504040204" pitchFamily="34" charset="0"/>
              </a:rPr>
              <a:t>Informationsquellen zur Erfassung von Körperschaften [3]</a:t>
            </a:r>
          </a:p>
        </p:txBody>
      </p:sp>
      <p:sp>
        <p:nvSpPr>
          <p:cNvPr id="4100" name="Rectangle 3"/>
          <p:cNvSpPr>
            <a:spLocks noGrp="1" noChangeArrowheads="1"/>
          </p:cNvSpPr>
          <p:nvPr>
            <p:ph type="body" idx="4294967295"/>
          </p:nvPr>
        </p:nvSpPr>
        <p:spPr>
          <a:xfrm>
            <a:off x="1006475" y="2205038"/>
            <a:ext cx="8137525" cy="3816350"/>
          </a:xfrm>
        </p:spPr>
        <p:txBody>
          <a:bodyPr/>
          <a:lstStyle/>
          <a:p>
            <a:pPr marL="0" indent="0">
              <a:spcBef>
                <a:spcPts val="1675"/>
              </a:spcBef>
              <a:buFont typeface="Verdana" pitchFamily="34" charset="0"/>
              <a:buNone/>
            </a:pPr>
            <a:r>
              <a:rPr lang="de-DE" altLang="de-DE" sz="1600" dirty="0" smtClean="0">
                <a:latin typeface="Verdana" panose="020B0604030504040204" pitchFamily="34" charset="0"/>
                <a:ea typeface="Verdana" panose="020B0604030504040204" pitchFamily="34" charset="0"/>
                <a:cs typeface="Verdana" panose="020B0604030504040204" pitchFamily="34" charset="0"/>
              </a:rPr>
              <a:t>RDA 11.2.1.2:</a:t>
            </a:r>
          </a:p>
          <a:p>
            <a:pPr marL="0" indent="0">
              <a:spcBef>
                <a:spcPts val="1675"/>
              </a:spcBef>
              <a:buFont typeface="Verdana" pitchFamily="34" charset="0"/>
              <a:buNone/>
            </a:pPr>
            <a:r>
              <a:rPr lang="de-DE" altLang="de-DE" sz="1600" dirty="0" smtClean="0">
                <a:latin typeface="Verdana" panose="020B0604030504040204" pitchFamily="34" charset="0"/>
                <a:ea typeface="Verdana" panose="020B0604030504040204" pitchFamily="34" charset="0"/>
                <a:cs typeface="Verdana" panose="020B0604030504040204" pitchFamily="34" charset="0"/>
              </a:rPr>
              <a:t>Informationsquellen für Namen von Körperschaften sind beliebige Quellen. </a:t>
            </a:r>
          </a:p>
          <a:p>
            <a:pPr marL="0" indent="0">
              <a:spcBef>
                <a:spcPts val="1675"/>
              </a:spcBef>
              <a:buFont typeface="Verdana" pitchFamily="34" charset="0"/>
              <a:buNone/>
            </a:pPr>
            <a:r>
              <a:rPr lang="de-DE" altLang="de-DE" sz="1600" dirty="0" smtClean="0">
                <a:latin typeface="Verdana" panose="020B0604030504040204" pitchFamily="34" charset="0"/>
                <a:ea typeface="Verdana" panose="020B0604030504040204" pitchFamily="34" charset="0"/>
                <a:cs typeface="Verdana" panose="020B0604030504040204" pitchFamily="34" charset="0"/>
              </a:rPr>
              <a:t>Informationsquellen für die Wahl des </a:t>
            </a:r>
            <a:r>
              <a:rPr lang="de-DE" altLang="de-DE" sz="1600" b="1" dirty="0" smtClean="0">
                <a:latin typeface="Verdana" panose="020B0604030504040204" pitchFamily="34" charset="0"/>
                <a:ea typeface="Verdana" panose="020B0604030504040204" pitchFamily="34" charset="0"/>
                <a:cs typeface="Verdana" panose="020B0604030504040204" pitchFamily="34" charset="0"/>
              </a:rPr>
              <a:t>bevorzugten Namens </a:t>
            </a:r>
            <a:r>
              <a:rPr lang="de-DE" altLang="de-DE" sz="1600" dirty="0" smtClean="0">
                <a:latin typeface="Verdana" panose="020B0604030504040204" pitchFamily="34" charset="0"/>
                <a:ea typeface="Verdana" panose="020B0604030504040204" pitchFamily="34" charset="0"/>
                <a:cs typeface="Verdana" panose="020B0604030504040204" pitchFamily="34" charset="0"/>
              </a:rPr>
              <a:t>der Körperschaft gemäß RDA 11.2.2.2:</a:t>
            </a:r>
          </a:p>
          <a:p>
            <a:pPr marL="0" indent="0">
              <a:spcBef>
                <a:spcPts val="1675"/>
              </a:spcBef>
              <a:buFont typeface="Verdana" pitchFamily="34" charset="0"/>
              <a:buNone/>
            </a:pPr>
            <a:r>
              <a:rPr lang="de-DE" altLang="de-DE" sz="1600" i="1" dirty="0" smtClean="0">
                <a:latin typeface="Verdana" panose="020B0604030504040204" pitchFamily="34" charset="0"/>
                <a:ea typeface="Verdana" panose="020B0604030504040204" pitchFamily="34" charset="0"/>
                <a:cs typeface="Verdana" panose="020B0604030504040204" pitchFamily="34" charset="0"/>
              </a:rPr>
              <a:t>a) die bevorzugten Informationsquellen (siehe RDA 2.2.2) in Ressourcen, die </a:t>
            </a:r>
            <a:r>
              <a:rPr lang="de-DE" altLang="de-DE" sz="1600" b="1" i="1" dirty="0" smtClean="0">
                <a:latin typeface="Verdana" panose="020B0604030504040204" pitchFamily="34" charset="0"/>
                <a:ea typeface="Verdana" panose="020B0604030504040204" pitchFamily="34" charset="0"/>
                <a:cs typeface="Verdana" panose="020B0604030504040204" pitchFamily="34" charset="0"/>
              </a:rPr>
              <a:t>mit der Körperschaft in Verbindung stehen (auch Homepage der KS)</a:t>
            </a:r>
            <a:endParaRPr lang="de-DE" altLang="de-DE" sz="1600" b="1" dirty="0" smtClean="0">
              <a:latin typeface="Verdana" panose="020B0604030504040204" pitchFamily="34" charset="0"/>
              <a:ea typeface="Verdana" panose="020B0604030504040204" pitchFamily="34" charset="0"/>
              <a:cs typeface="Verdana" panose="020B0604030504040204" pitchFamily="34" charset="0"/>
            </a:endParaRPr>
          </a:p>
          <a:p>
            <a:pPr marL="0" indent="0">
              <a:spcBef>
                <a:spcPts val="1675"/>
              </a:spcBef>
              <a:buFont typeface="Verdana" pitchFamily="34" charset="0"/>
              <a:buNone/>
            </a:pPr>
            <a:r>
              <a:rPr lang="de-DE" altLang="de-DE" sz="1600" i="1" dirty="0" smtClean="0">
                <a:latin typeface="Verdana" panose="020B0604030504040204" pitchFamily="34" charset="0"/>
                <a:ea typeface="Verdana" panose="020B0604030504040204" pitchFamily="34" charset="0"/>
                <a:cs typeface="Verdana" panose="020B0604030504040204" pitchFamily="34" charset="0"/>
              </a:rPr>
              <a:t>b) sonstige </a:t>
            </a:r>
            <a:r>
              <a:rPr lang="de-DE" altLang="de-DE" sz="1600" b="1" i="1" dirty="0" smtClean="0">
                <a:latin typeface="Verdana" panose="020B0604030504040204" pitchFamily="34" charset="0"/>
                <a:ea typeface="Verdana" panose="020B0604030504040204" pitchFamily="34" charset="0"/>
                <a:cs typeface="Verdana" panose="020B0604030504040204" pitchFamily="34" charset="0"/>
              </a:rPr>
              <a:t>formale Angaben</a:t>
            </a:r>
            <a:r>
              <a:rPr lang="de-DE" altLang="de-DE" sz="1600" i="1" dirty="0" smtClean="0">
                <a:latin typeface="Verdana" panose="020B0604030504040204" pitchFamily="34" charset="0"/>
                <a:ea typeface="Verdana" panose="020B0604030504040204" pitchFamily="34" charset="0"/>
                <a:cs typeface="Verdana" panose="020B0604030504040204" pitchFamily="34" charset="0"/>
              </a:rPr>
              <a:t>, die in Ressourcen erscheinen, die mit der Körperschaft in Verbindung stehen</a:t>
            </a:r>
            <a:endParaRPr lang="de-DE" altLang="de-DE" sz="1600" dirty="0" smtClean="0">
              <a:latin typeface="Verdana" panose="020B0604030504040204" pitchFamily="34" charset="0"/>
              <a:ea typeface="Verdana" panose="020B0604030504040204" pitchFamily="34" charset="0"/>
              <a:cs typeface="Verdana" panose="020B0604030504040204" pitchFamily="34" charset="0"/>
            </a:endParaRPr>
          </a:p>
          <a:p>
            <a:pPr marL="0" indent="0">
              <a:spcBef>
                <a:spcPts val="1675"/>
              </a:spcBef>
              <a:buFont typeface="Verdana" pitchFamily="34" charset="0"/>
              <a:buNone/>
            </a:pPr>
            <a:r>
              <a:rPr lang="de-DE" altLang="de-DE" sz="1600" i="1" dirty="0" smtClean="0">
                <a:latin typeface="Verdana" panose="020B0604030504040204" pitchFamily="34" charset="0"/>
                <a:ea typeface="Verdana" panose="020B0604030504040204" pitchFamily="34" charset="0"/>
                <a:cs typeface="Verdana" panose="020B0604030504040204" pitchFamily="34" charset="0"/>
              </a:rPr>
              <a:t>c) </a:t>
            </a:r>
            <a:r>
              <a:rPr lang="de-DE" altLang="de-DE" sz="1600" b="1" i="1" dirty="0" smtClean="0">
                <a:latin typeface="Verdana" panose="020B0604030504040204" pitchFamily="34" charset="0"/>
                <a:ea typeface="Verdana" panose="020B0604030504040204" pitchFamily="34" charset="0"/>
                <a:cs typeface="Verdana" panose="020B0604030504040204" pitchFamily="34" charset="0"/>
              </a:rPr>
              <a:t>sonstige Quellen </a:t>
            </a:r>
            <a:r>
              <a:rPr lang="de-DE" altLang="de-DE" sz="1600" i="1" dirty="0" smtClean="0">
                <a:latin typeface="Verdana" panose="020B0604030504040204" pitchFamily="34" charset="0"/>
                <a:ea typeface="Verdana" panose="020B0604030504040204" pitchFamily="34" charset="0"/>
                <a:cs typeface="Verdana" panose="020B0604030504040204" pitchFamily="34" charset="0"/>
              </a:rPr>
              <a:t>(Liste der Nachschlagewerke).</a:t>
            </a:r>
            <a:endParaRPr lang="de-DE" altLang="de-DE" sz="1600" dirty="0" smtClean="0">
              <a:latin typeface="Verdana" panose="020B0604030504040204" pitchFamily="34" charset="0"/>
              <a:ea typeface="Verdana" panose="020B0604030504040204" pitchFamily="34" charset="0"/>
              <a:cs typeface="Verdana" panose="020B0604030504040204" pitchFamily="34" charset="0"/>
            </a:endParaRPr>
          </a:p>
          <a:p>
            <a:pPr marL="0" indent="0">
              <a:spcBef>
                <a:spcPts val="1675"/>
              </a:spcBef>
              <a:buFont typeface="Verdana" pitchFamily="34" charset="0"/>
              <a:buNone/>
            </a:pPr>
            <a:endParaRPr lang="de-DE" altLang="de-DE" sz="1600" dirty="0" smtClean="0"/>
          </a:p>
        </p:txBody>
      </p:sp>
    </p:spTree>
    <p:extLst>
      <p:ext uri="{BB962C8B-B14F-4D97-AF65-F5344CB8AC3E}">
        <p14:creationId xmlns:p14="http://schemas.microsoft.com/office/powerpoint/2010/main" val="449120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3247</Words>
  <Application>Microsoft Office PowerPoint</Application>
  <PresentationFormat>Bildschirmpräsentation (4:3)</PresentationFormat>
  <Paragraphs>619</Paragraphs>
  <Slides>45</Slides>
  <Notes>45</Notes>
  <HiddenSlides>0</HiddenSlides>
  <MMClips>0</MMClips>
  <ScaleCrop>false</ScaleCrop>
  <HeadingPairs>
    <vt:vector size="4" baseType="variant">
      <vt:variant>
        <vt:lpstr>Design</vt:lpstr>
      </vt:variant>
      <vt:variant>
        <vt:i4>1</vt:i4>
      </vt:variant>
      <vt:variant>
        <vt:lpstr>Folientitel</vt:lpstr>
      </vt:variant>
      <vt:variant>
        <vt:i4>45</vt:i4>
      </vt:variant>
    </vt:vector>
  </HeadingPairs>
  <TitlesOfParts>
    <vt:vector size="46" baseType="lpstr">
      <vt:lpstr>Larissa</vt:lpstr>
      <vt:lpstr>Schulungsunterlagen der AG RDA</vt:lpstr>
      <vt:lpstr>Körperschaften allgemein</vt:lpstr>
      <vt:lpstr>RDA, AWR, ERL Übersicht der in der Präsentation behandelten RDA-Stellen</vt:lpstr>
      <vt:lpstr>Definition [1]  Körperschaften</vt:lpstr>
      <vt:lpstr> </vt:lpstr>
      <vt:lpstr> </vt:lpstr>
      <vt:lpstr>Informationsquellen zur Erfassung von Körperschaften [1] </vt:lpstr>
      <vt:lpstr>Informationsquellen zur Erfassung von Körperschaften [2] </vt:lpstr>
      <vt:lpstr>Informationsquellen zur Erfassung von Körperschaften [3]</vt:lpstr>
      <vt:lpstr>Name der Körperschaft (RDA 11.2) </vt:lpstr>
      <vt:lpstr>Bevorzugter Name der Körperschaft [1]  (RDA 11.2.2)</vt:lpstr>
      <vt:lpstr> Bevorzugter Name der Körperschaft [2]  Verschiedene Formen desselben Namens (RDA 11.2.2.5)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Bevorzugter Name der Körperschaft [13]  Änderung des Namens (RDA 11.2.2.6)   </vt:lpstr>
      <vt:lpstr>   Bevorzugter Name der Körperschaft [14]  Änderung des Namens (RDA 11.2.2.6)   </vt:lpstr>
      <vt:lpstr>Bevorzugter Name der Körperschaft [15]  Erfassung des bevorzugten Namens  Namen, die aus Initialen bestehen (RDA 11.2.2.7) </vt:lpstr>
      <vt:lpstr>PowerPoint-Präsentation</vt:lpstr>
      <vt:lpstr>PowerPoint-Präsentation</vt:lpstr>
      <vt:lpstr>PowerPoint-Präsentation</vt:lpstr>
      <vt:lpstr>PowerPoint-Präsentation</vt:lpstr>
      <vt:lpstr>Abweichender Name der Körperschaft [1]  (RDA 11.2.3) </vt:lpstr>
      <vt:lpstr>PowerPoint-Präsentation</vt:lpstr>
      <vt:lpstr>PowerPoint-Präsentation</vt:lpstr>
      <vt:lpstr>Ansetzungsform des Sucheinstiegs – normierter Sucheinstieg (RDA 11.13)</vt:lpstr>
      <vt:lpstr>Sonstige identifizierende Merkmale [1]  (RDA 11.3 - 11.5 und 11.7) </vt:lpstr>
      <vt:lpstr>PowerPoint-Präsentation</vt:lpstr>
      <vt:lpstr>PowerPoint-Präsentation</vt:lpstr>
      <vt:lpstr>PowerPoint-Präsentation</vt:lpstr>
      <vt:lpstr>PowerPoint-Präsentation</vt:lpstr>
      <vt:lpstr>Sonstige identifizierende Merkmale [6] </vt:lpstr>
      <vt:lpstr>Sonstige identifizierende Merkmale [7] </vt:lpstr>
      <vt:lpstr>Sonstige identifizierende Merkmale [8] </vt:lpstr>
      <vt:lpstr>Sonstige identifizierende Merkmale [9] </vt:lpstr>
      <vt:lpstr>Sonstige identifizierende Merkmale [10] </vt:lpstr>
      <vt:lpstr>Was ist neu mit RDA? (im Bereich Körperschaften allgemein)</vt:lpstr>
    </vt:vector>
  </TitlesOfParts>
  <Company>GBV Zentrale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Körperschaften</dc:title>
  <dc:creator>Berger</dc:creator>
  <cp:lastModifiedBy>Sabrina Waha</cp:lastModifiedBy>
  <cp:revision>304</cp:revision>
  <cp:lastPrinted>2014-04-09T11:55:19Z</cp:lastPrinted>
  <dcterms:created xsi:type="dcterms:W3CDTF">2014-02-19T15:17:52Z</dcterms:created>
  <dcterms:modified xsi:type="dcterms:W3CDTF">2014-05-15T13:14:03Z</dcterms:modified>
</cp:coreProperties>
</file>