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306" r:id="rId3"/>
    <p:sldId id="307" r:id="rId4"/>
    <p:sldId id="309" r:id="rId5"/>
    <p:sldId id="310" r:id="rId6"/>
    <p:sldId id="311" r:id="rId7"/>
    <p:sldId id="312" r:id="rId8"/>
    <p:sldId id="31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92189" autoAdjust="0"/>
  </p:normalViewPr>
  <p:slideViewPr>
    <p:cSldViewPr>
      <p:cViewPr>
        <p:scale>
          <a:sx n="100" d="100"/>
          <a:sy n="100" d="100"/>
        </p:scale>
        <p:origin x="-36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02.03.2016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02.03.2016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1791072"/>
          </a:xfrm>
        </p:spPr>
        <p:txBody>
          <a:bodyPr/>
          <a:lstStyle/>
          <a:p>
            <a:pPr algn="ctr"/>
            <a:r>
              <a:rPr lang="de-DE" sz="2800" smtClean="0"/>
              <a:t>Vertiefung:</a:t>
            </a:r>
            <a:br>
              <a:rPr lang="de-DE" sz="2800" smtClean="0"/>
            </a:br>
            <a:r>
              <a:rPr lang="de-DE" sz="2800" smtClean="0"/>
              <a:t>Umfang von Text</a:t>
            </a:r>
            <a:endParaRPr lang="de-DE" sz="280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938521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Zu: Modul 3.02.09</a:t>
            </a:r>
            <a:endParaRPr lang="de-DE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</a:t>
            </a:r>
            <a:r>
              <a:rPr lang="de-DE"/>
              <a:t>| CC BY-NC-SA</a:t>
            </a: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/>
              <a:t>Einzelband mit ungezählten Seiten, Blättern oder </a:t>
            </a:r>
            <a:r>
              <a:rPr lang="de-DE" sz="2400" smtClean="0"/>
              <a:t>Spalten (RDA 3.4.5.3)</a:t>
            </a:r>
            <a:endParaRPr lang="de-DE" sz="240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noFill/>
        </p:spPr>
        <p:txBody>
          <a:bodyPr wrap="square"/>
          <a:lstStyle/>
          <a:p>
            <a:pPr marL="400050"/>
            <a:endParaRPr lang="de-DE" sz="2000" smtClean="0"/>
          </a:p>
          <a:p>
            <a:pPr marL="400050"/>
            <a:r>
              <a:rPr lang="de-DE" sz="2000" smtClean="0"/>
              <a:t>wenn einfach zu ermitteln: </a:t>
            </a:r>
            <a:br>
              <a:rPr lang="de-DE" sz="2000" smtClean="0"/>
            </a:br>
            <a:r>
              <a:rPr lang="de-DE" sz="2000" smtClean="0"/>
              <a:t/>
            </a:r>
            <a:br>
              <a:rPr lang="de-DE" sz="2000" smtClean="0"/>
            </a:br>
            <a:r>
              <a:rPr lang="de-DE" sz="2000" b="1" smtClean="0">
                <a:solidFill>
                  <a:srgbClr val="0070C0"/>
                </a:solidFill>
              </a:rPr>
              <a:t>433 $a 84 ungezählte Seiten </a:t>
            </a:r>
            <a:r>
              <a:rPr lang="de-DE" sz="2000" smtClean="0"/>
              <a:t/>
            </a:r>
            <a:br>
              <a:rPr lang="de-DE" sz="2000" smtClean="0"/>
            </a:br>
            <a:r>
              <a:rPr lang="de-DE" sz="2000" smtClean="0"/>
              <a:t/>
            </a:r>
            <a:br>
              <a:rPr lang="de-DE" sz="2000" smtClean="0"/>
            </a:br>
            <a:r>
              <a:rPr lang="de-DE" sz="2000" smtClean="0">
                <a:sym typeface="Wingdings" panose="05000000000000000000" pitchFamily="2" charset="2"/>
              </a:rPr>
              <a:t> je nachdem, ob als Seiten oder Blätter oder Spalten gedruckt!</a:t>
            </a:r>
          </a:p>
          <a:p>
            <a:pPr marL="400050"/>
            <a:endParaRPr lang="de-DE" sz="2000" smtClean="0">
              <a:sym typeface="Wingdings" panose="05000000000000000000" pitchFamily="2" charset="2"/>
            </a:endParaRPr>
          </a:p>
          <a:p>
            <a:pPr marL="57150" indent="0">
              <a:buNone/>
            </a:pPr>
            <a:endParaRPr lang="de-DE" sz="2000" smtClean="0">
              <a:sym typeface="Wingdings" panose="05000000000000000000" pitchFamily="2" charset="2"/>
            </a:endParaRPr>
          </a:p>
          <a:p>
            <a:pPr marL="400050"/>
            <a:r>
              <a:rPr lang="de-DE" sz="2000">
                <a:sym typeface="Wingdings" panose="05000000000000000000" pitchFamily="2" charset="2"/>
              </a:rPr>
              <a:t>w</a:t>
            </a:r>
            <a:r>
              <a:rPr lang="de-DE" sz="2000" smtClean="0">
                <a:sym typeface="Wingdings" panose="05000000000000000000" pitchFamily="2" charset="2"/>
              </a:rPr>
              <a:t>enn nicht einfach zu ermitteln:</a:t>
            </a:r>
            <a:br>
              <a:rPr lang="de-DE" sz="2000" smtClean="0">
                <a:sym typeface="Wingdings" panose="05000000000000000000" pitchFamily="2" charset="2"/>
              </a:rPr>
            </a:br>
            <a:r>
              <a:rPr lang="de-DE" sz="2000" smtClean="0">
                <a:sym typeface="Wingdings" panose="05000000000000000000" pitchFamily="2" charset="2"/>
              </a:rPr>
              <a:t/>
            </a:r>
            <a:br>
              <a:rPr lang="de-DE" sz="2000" smtClean="0">
                <a:sym typeface="Wingdings" panose="05000000000000000000" pitchFamily="2" charset="2"/>
              </a:rPr>
            </a:br>
            <a:r>
              <a:rPr lang="de-DE" sz="2000" b="1" smtClean="0">
                <a:solidFill>
                  <a:srgbClr val="0070C0"/>
                </a:solidFill>
                <a:sym typeface="Wingdings" panose="05000000000000000000" pitchFamily="2" charset="2"/>
              </a:rPr>
              <a:t>433 $a circa 100 Seiten</a:t>
            </a:r>
            <a:br>
              <a:rPr lang="de-DE" sz="2000" b="1" smtClean="0">
                <a:solidFill>
                  <a:srgbClr val="0070C0"/>
                </a:solidFill>
                <a:sym typeface="Wingdings" panose="05000000000000000000" pitchFamily="2" charset="2"/>
              </a:rPr>
            </a:br>
            <a:r>
              <a:rPr lang="de-DE" sz="2000" smtClean="0">
                <a:sym typeface="Wingdings" panose="05000000000000000000" pitchFamily="2" charset="2"/>
              </a:rPr>
              <a:t>oder </a:t>
            </a:r>
            <a:br>
              <a:rPr lang="de-DE" sz="2000" smtClean="0">
                <a:sym typeface="Wingdings" panose="05000000000000000000" pitchFamily="2" charset="2"/>
              </a:rPr>
            </a:br>
            <a:r>
              <a:rPr lang="de-DE" sz="2000" b="1" smtClean="0">
                <a:solidFill>
                  <a:srgbClr val="0070C0"/>
                </a:solidFill>
                <a:sym typeface="Wingdings" panose="05000000000000000000" pitchFamily="2" charset="2"/>
              </a:rPr>
              <a:t>433 $a 1 Band (nicht paginiert)</a:t>
            </a:r>
          </a:p>
          <a:p>
            <a:pPr marL="400050">
              <a:buFont typeface="Wingdings"/>
              <a:buChar char="à"/>
            </a:pPr>
            <a:endParaRPr lang="de-DE">
              <a:sym typeface="Wingdings" panose="05000000000000000000" pitchFamily="2" charset="2"/>
            </a:endParaRPr>
          </a:p>
          <a:p>
            <a:pPr marL="57150" indent="0">
              <a:buNone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203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smtClean="0">
                <a:sym typeface="Wingdings" panose="05000000000000000000" pitchFamily="2" charset="2"/>
              </a:rPr>
              <a:t>Gezählte </a:t>
            </a:r>
            <a:r>
              <a:rPr lang="de-DE" sz="2400">
                <a:sym typeface="Wingdings" panose="05000000000000000000" pitchFamily="2" charset="2"/>
              </a:rPr>
              <a:t>und </a:t>
            </a:r>
            <a:r>
              <a:rPr lang="de-DE" sz="2400" smtClean="0">
                <a:sym typeface="Wingdings" panose="05000000000000000000" pitchFamily="2" charset="2"/>
              </a:rPr>
              <a:t>ungezählte Folgen (RDA 3.4.5.3.1)</a:t>
            </a:r>
            <a:endParaRPr lang="de-DE" sz="240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400050"/>
            <a:r>
              <a:rPr lang="de-DE" sz="2000" smtClean="0">
                <a:sym typeface="Wingdings" panose="05000000000000000000" pitchFamily="2" charset="2"/>
              </a:rPr>
              <a:t>unwesentliches Material wird vernachlässigt (Werbung, leere Seiten etc.)</a:t>
            </a:r>
          </a:p>
          <a:p>
            <a:pPr marL="400050"/>
            <a:r>
              <a:rPr lang="de-DE" sz="2000" smtClean="0">
                <a:sym typeface="Wingdings" panose="05000000000000000000" pitchFamily="2" charset="2"/>
              </a:rPr>
              <a:t>ABER: ungezählte Folgen sind substantieller Teil der Ressource oder </a:t>
            </a:r>
            <a:r>
              <a:rPr lang="de-DE" sz="2000" smtClean="0"/>
              <a:t>Anmerkung/ein </a:t>
            </a:r>
            <a:r>
              <a:rPr lang="de-DE" sz="2000"/>
              <a:t>Verweis in der gezählten Folge bezieht sich auf die ungezählte Folge (im Text wird auf weiterführende Literatur verwiesen, die im Anschluss an den – gezählten – Haupttext in einem ungezählten Literaturverzeichnis enthalten ist</a:t>
            </a:r>
            <a:r>
              <a:rPr lang="de-DE" sz="2000" smtClean="0"/>
              <a:t>)</a:t>
            </a:r>
            <a:br>
              <a:rPr lang="de-DE" sz="2000" smtClean="0"/>
            </a:br>
            <a:r>
              <a:rPr lang="de-DE" sz="2000" smtClean="0">
                <a:sym typeface="Wingdings" panose="05000000000000000000" pitchFamily="2" charset="2"/>
              </a:rPr>
              <a:t> dann Angabe der ungezählten Folgen</a:t>
            </a:r>
            <a:br>
              <a:rPr lang="de-DE" sz="2000" smtClean="0">
                <a:sym typeface="Wingdings" panose="05000000000000000000" pitchFamily="2" charset="2"/>
              </a:rPr>
            </a:br>
            <a:r>
              <a:rPr lang="de-DE" sz="2000" b="1" smtClean="0">
                <a:solidFill>
                  <a:srgbClr val="0070C0"/>
                </a:solidFill>
                <a:sym typeface="Wingdings" panose="05000000000000000000" pitchFamily="2" charset="2"/>
              </a:rPr>
              <a:t>433 $a 215 Seiten, 35 ungezählte Seiten</a:t>
            </a:r>
          </a:p>
          <a:p>
            <a:pPr marL="800100" lvl="1"/>
            <a:endParaRPr lang="de-DE">
              <a:sym typeface="Wingdings" panose="05000000000000000000" pitchFamily="2" charset="2"/>
            </a:endParaRPr>
          </a:p>
          <a:p>
            <a:pPr marL="400050"/>
            <a:r>
              <a:rPr lang="de-DE" sz="2000" smtClean="0">
                <a:sym typeface="Wingdings" panose="05000000000000000000" pitchFamily="2" charset="2"/>
              </a:rPr>
              <a:t>ACHTUNG: Angabe von ungezählten Seiten/Blätter/Spalten je nachdem, als was die Vorlage gedruckt ist </a:t>
            </a:r>
          </a:p>
          <a:p>
            <a:pPr marL="800100" lvl="1"/>
            <a:r>
              <a:rPr lang="de-DE" sz="1600" smtClean="0">
                <a:sym typeface="Wingdings" panose="05000000000000000000" pitchFamily="2" charset="2"/>
              </a:rPr>
              <a:t>einseitig bedruckt  Blätter</a:t>
            </a:r>
          </a:p>
          <a:p>
            <a:pPr marL="800100" lvl="1"/>
            <a:r>
              <a:rPr lang="de-DE" sz="1600" smtClean="0">
                <a:sym typeface="Wingdings" panose="05000000000000000000" pitchFamily="2" charset="2"/>
              </a:rPr>
              <a:t>beidseitig bedruckt  Seiten</a:t>
            </a:r>
          </a:p>
          <a:p>
            <a:pPr marL="800100" lvl="1"/>
            <a:r>
              <a:rPr lang="de-DE" sz="1600" smtClean="0">
                <a:sym typeface="Wingdings" panose="05000000000000000000" pitchFamily="2" charset="2"/>
              </a:rPr>
              <a:t>als Spalten gedruckt  Spalten</a:t>
            </a:r>
            <a:endParaRPr lang="de-DE" sz="1600">
              <a:sym typeface="Wingdings" panose="05000000000000000000" pitchFamily="2" charset="2"/>
            </a:endParaRPr>
          </a:p>
          <a:p>
            <a:pPr marL="57150" indent="0">
              <a:buNone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33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/>
              <a:t>Irreführende Zählung</a:t>
            </a:r>
            <a:r>
              <a:rPr lang="de-DE" sz="2400" smtClean="0">
                <a:sym typeface="Wingdings" panose="05000000000000000000" pitchFamily="2" charset="2"/>
              </a:rPr>
              <a:t> (RDA 3.4.5.5)</a:t>
            </a:r>
            <a:endParaRPr lang="de-DE" sz="240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400050"/>
            <a:endParaRPr lang="de-DE" sz="2000" smtClean="0"/>
          </a:p>
          <a:p>
            <a:pPr marL="400050"/>
            <a:r>
              <a:rPr lang="de-DE" sz="2000" smtClean="0"/>
              <a:t>z. B. Fehlpaginierung</a:t>
            </a:r>
            <a:br>
              <a:rPr lang="de-DE" sz="2000" smtClean="0"/>
            </a:br>
            <a:r>
              <a:rPr lang="de-DE" sz="2000" smtClean="0"/>
              <a:t/>
            </a:r>
            <a:br>
              <a:rPr lang="de-DE" sz="2000" smtClean="0"/>
            </a:br>
            <a:r>
              <a:rPr lang="de-DE" sz="2000" b="1" smtClean="0">
                <a:solidFill>
                  <a:srgbClr val="0070C0"/>
                </a:solidFill>
              </a:rPr>
              <a:t>433 $a 329, </a:t>
            </a:r>
            <a:r>
              <a:rPr lang="de-DE" sz="2000" b="1">
                <a:solidFill>
                  <a:srgbClr val="0070C0"/>
                </a:solidFill>
              </a:rPr>
              <a:t>das heißt 392 </a:t>
            </a:r>
            <a:r>
              <a:rPr lang="de-DE" sz="2000" b="1" smtClean="0">
                <a:solidFill>
                  <a:srgbClr val="0070C0"/>
                </a:solidFill>
              </a:rPr>
              <a:t>Seiten</a:t>
            </a:r>
          </a:p>
          <a:p>
            <a:pPr marL="57150" indent="0">
              <a:buNone/>
            </a:pPr>
            <a:endParaRPr lang="de-DE" sz="2000" smtClean="0"/>
          </a:p>
          <a:p>
            <a:pPr marL="57150" indent="0">
              <a:buNone/>
            </a:pPr>
            <a:endParaRPr lang="de-DE" sz="2000"/>
          </a:p>
          <a:p>
            <a:pPr marL="57150" indent="0">
              <a:buNone/>
            </a:pPr>
            <a:endParaRPr lang="de-DE" sz="2000"/>
          </a:p>
          <a:p>
            <a:pPr marL="400050"/>
            <a:r>
              <a:rPr lang="de-DE" sz="2000" smtClean="0"/>
              <a:t>oder Foliierung, aber als Seiten gedruckt:</a:t>
            </a:r>
            <a:br>
              <a:rPr lang="de-DE" sz="2000" smtClean="0"/>
            </a:br>
            <a:r>
              <a:rPr lang="de-DE" sz="2000" smtClean="0"/>
              <a:t/>
            </a:r>
            <a:br>
              <a:rPr lang="de-DE" sz="2000" smtClean="0"/>
            </a:br>
            <a:r>
              <a:rPr lang="de-DE" sz="2000" b="1" smtClean="0">
                <a:solidFill>
                  <a:srgbClr val="0070C0"/>
                </a:solidFill>
              </a:rPr>
              <a:t>433 </a:t>
            </a:r>
            <a:r>
              <a:rPr lang="de-DE" sz="2000" b="1">
                <a:solidFill>
                  <a:srgbClr val="0070C0"/>
                </a:solidFill>
              </a:rPr>
              <a:t>$a </a:t>
            </a:r>
            <a:r>
              <a:rPr lang="de-DE" sz="2000" b="1" smtClean="0">
                <a:solidFill>
                  <a:srgbClr val="0070C0"/>
                </a:solidFill>
              </a:rPr>
              <a:t>48 </a:t>
            </a:r>
            <a:r>
              <a:rPr lang="de-DE" sz="2000" b="1">
                <a:solidFill>
                  <a:srgbClr val="0070C0"/>
                </a:solidFill>
              </a:rPr>
              <a:t>Blätter, das heißt 96 </a:t>
            </a:r>
            <a:r>
              <a:rPr lang="de-DE" sz="2000" b="1" smtClean="0">
                <a:solidFill>
                  <a:srgbClr val="0070C0"/>
                </a:solidFill>
              </a:rPr>
              <a:t>Seiten</a:t>
            </a:r>
            <a:r>
              <a:rPr lang="de-DE" sz="2000" smtClean="0"/>
              <a:t/>
            </a:r>
            <a:br>
              <a:rPr lang="de-DE" sz="2000" smtClean="0"/>
            </a:br>
            <a:r>
              <a:rPr lang="de-DE" sz="2000" smtClean="0"/>
              <a:t/>
            </a:r>
            <a:br>
              <a:rPr lang="de-DE" sz="2000" smtClean="0"/>
            </a:br>
            <a:r>
              <a:rPr lang="de-DE" sz="2000" smtClean="0"/>
              <a:t>[Gezählte </a:t>
            </a:r>
            <a:r>
              <a:rPr lang="de-DE" sz="2000"/>
              <a:t>Blätter mit Text auf beiden </a:t>
            </a:r>
            <a:r>
              <a:rPr lang="de-DE" sz="2000" smtClean="0"/>
              <a:t>Seiten]</a:t>
            </a:r>
            <a:endParaRPr lang="de-DE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09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/>
              <a:t>Komplizierte oder unregelmäßige Paginierung usw</a:t>
            </a:r>
            <a:r>
              <a:rPr lang="de-DE" sz="2400" smtClean="0"/>
              <a:t>. </a:t>
            </a:r>
            <a:r>
              <a:rPr lang="de-DE" sz="2400" smtClean="0">
                <a:sym typeface="Wingdings" panose="05000000000000000000" pitchFamily="2" charset="2"/>
              </a:rPr>
              <a:t>(RDA 3.4.5.8)</a:t>
            </a:r>
            <a:endParaRPr lang="de-DE" sz="240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400050"/>
            <a:endParaRPr lang="de-DE" sz="2000" smtClean="0"/>
          </a:p>
          <a:p>
            <a:pPr marL="400050"/>
            <a:r>
              <a:rPr lang="de-DE" sz="2000" smtClean="0"/>
              <a:t>„</a:t>
            </a:r>
            <a:r>
              <a:rPr lang="de-DE" sz="2000"/>
              <a:t>G</a:t>
            </a:r>
            <a:r>
              <a:rPr lang="de-DE" sz="2000" smtClean="0"/>
              <a:t>etr. Zählung“ gibt’s nicht mehr</a:t>
            </a:r>
          </a:p>
          <a:p>
            <a:pPr marL="57150" indent="0">
              <a:buNone/>
            </a:pPr>
            <a:endParaRPr lang="de-DE" sz="2000" smtClean="0"/>
          </a:p>
          <a:p>
            <a:pPr marL="400050"/>
            <a:r>
              <a:rPr lang="de-DE" sz="2000"/>
              <a:t>entweder man gibt den gesamten Umfang </a:t>
            </a:r>
            <a:r>
              <a:rPr lang="de-DE" sz="2000" smtClean="0"/>
              <a:t>an (exakte Zahl!):</a:t>
            </a:r>
            <a:br>
              <a:rPr lang="de-DE" sz="2000" smtClean="0"/>
            </a:br>
            <a:r>
              <a:rPr lang="de-DE" sz="2000" b="1" smtClean="0">
                <a:solidFill>
                  <a:srgbClr val="0070C0"/>
                </a:solidFill>
              </a:rPr>
              <a:t>433 </a:t>
            </a:r>
            <a:r>
              <a:rPr lang="de-DE" sz="2000" b="1">
                <a:solidFill>
                  <a:srgbClr val="0070C0"/>
                </a:solidFill>
              </a:rPr>
              <a:t>$a 1 000 Seiten in verschiedenen </a:t>
            </a:r>
            <a:r>
              <a:rPr lang="de-DE" sz="2000" b="1" smtClean="0">
                <a:solidFill>
                  <a:srgbClr val="0070C0"/>
                </a:solidFill>
              </a:rPr>
              <a:t>Seitenzählungen</a:t>
            </a:r>
            <a:br>
              <a:rPr lang="de-DE" sz="2000" b="1" smtClean="0">
                <a:solidFill>
                  <a:srgbClr val="0070C0"/>
                </a:solidFill>
              </a:rPr>
            </a:br>
            <a:r>
              <a:rPr lang="de-DE" sz="2000" b="1" smtClean="0">
                <a:solidFill>
                  <a:srgbClr val="0070C0"/>
                </a:solidFill>
              </a:rPr>
              <a:t>433 $</a:t>
            </a:r>
            <a:r>
              <a:rPr lang="de-DE" sz="2000" b="1">
                <a:solidFill>
                  <a:srgbClr val="0070C0"/>
                </a:solidFill>
              </a:rPr>
              <a:t>a 256 Blätter in verschiedenen </a:t>
            </a:r>
            <a:r>
              <a:rPr lang="de-DE" sz="2000" b="1" smtClean="0">
                <a:solidFill>
                  <a:srgbClr val="0070C0"/>
                </a:solidFill>
              </a:rPr>
              <a:t>Foliierungen</a:t>
            </a:r>
          </a:p>
          <a:p>
            <a:pPr marL="400050"/>
            <a:endParaRPr lang="de-DE" sz="2000" smtClean="0"/>
          </a:p>
          <a:p>
            <a:pPr marL="400050"/>
            <a:r>
              <a:rPr lang="de-DE" sz="2000"/>
              <a:t>oder man gibt die gezählte/n Hauptfolgen an und den Rest als </a:t>
            </a:r>
            <a:r>
              <a:rPr lang="de-DE" sz="2000" smtClean="0"/>
              <a:t>Gesamtzahl: </a:t>
            </a:r>
            <a:br>
              <a:rPr lang="de-DE" sz="2000" smtClean="0"/>
            </a:br>
            <a:r>
              <a:rPr lang="de-DE" sz="2000" b="1" smtClean="0">
                <a:solidFill>
                  <a:srgbClr val="0070C0"/>
                </a:solidFill>
              </a:rPr>
              <a:t>433 </a:t>
            </a:r>
            <a:r>
              <a:rPr lang="de-DE" sz="2000" b="1">
                <a:solidFill>
                  <a:srgbClr val="0070C0"/>
                </a:solidFill>
              </a:rPr>
              <a:t>$a 366, 98 Seiten, 99 ungezählte </a:t>
            </a:r>
            <a:r>
              <a:rPr lang="de-DE" sz="2000" b="1" smtClean="0">
                <a:solidFill>
                  <a:srgbClr val="0070C0"/>
                </a:solidFill>
              </a:rPr>
              <a:t>Seiten</a:t>
            </a:r>
          </a:p>
          <a:p>
            <a:pPr marL="514350" lvl="1" indent="0">
              <a:buNone/>
            </a:pPr>
            <a:endParaRPr lang="de-DE" sz="1600" smtClean="0"/>
          </a:p>
          <a:p>
            <a:pPr marL="457200"/>
            <a:r>
              <a:rPr lang="de-DE" sz="2000" smtClean="0"/>
              <a:t>oder </a:t>
            </a:r>
            <a:r>
              <a:rPr lang="de-DE" sz="2000"/>
              <a:t>man </a:t>
            </a:r>
            <a:r>
              <a:rPr lang="de-DE" sz="2000" smtClean="0"/>
              <a:t>erfasst</a:t>
            </a:r>
            <a:br>
              <a:rPr lang="de-DE" sz="2000" smtClean="0"/>
            </a:br>
            <a:r>
              <a:rPr lang="de-DE" sz="2000" b="1" smtClean="0">
                <a:solidFill>
                  <a:srgbClr val="0070C0"/>
                </a:solidFill>
              </a:rPr>
              <a:t>433 </a:t>
            </a:r>
            <a:r>
              <a:rPr lang="de-DE" sz="2000" b="1">
                <a:solidFill>
                  <a:srgbClr val="0070C0"/>
                </a:solidFill>
              </a:rPr>
              <a:t>$a 1 Band (verschiedene Seitenzählungen</a:t>
            </a:r>
            <a:r>
              <a:rPr lang="de-DE" sz="2000" b="1" smtClean="0">
                <a:solidFill>
                  <a:srgbClr val="0070C0"/>
                </a:solidFill>
              </a:rPr>
              <a:t>)</a:t>
            </a:r>
            <a:endParaRPr lang="de-DE" sz="2000" b="1">
              <a:solidFill>
                <a:srgbClr val="0070C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218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/>
              <a:t>Blätter oder Seiten mit </a:t>
            </a:r>
            <a:r>
              <a:rPr lang="de-DE" sz="2400" smtClean="0"/>
              <a:t>Bildtafeln </a:t>
            </a:r>
            <a:r>
              <a:rPr lang="de-DE" sz="2400" smtClean="0">
                <a:sym typeface="Wingdings" panose="05000000000000000000" pitchFamily="2" charset="2"/>
              </a:rPr>
              <a:t>(RDA 3.4.5.9)</a:t>
            </a:r>
            <a:endParaRPr lang="de-DE" sz="240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764704"/>
            <a:ext cx="8640960" cy="5616624"/>
          </a:xfrm>
        </p:spPr>
        <p:txBody>
          <a:bodyPr wrap="square"/>
          <a:lstStyle/>
          <a:p>
            <a:r>
              <a:rPr lang="de-DE" sz="2000" dirty="0"/>
              <a:t>Definition Bildtafel: Ein Blatt, das üblicherweise illustrierenden Inhalt enthält, und nicht Teil der vorangegangenen oder der Hauptsequenz der Seiten oder Blätter ist.</a:t>
            </a:r>
          </a:p>
          <a:p>
            <a:r>
              <a:rPr lang="de-DE" sz="2000" dirty="0" smtClean="0"/>
              <a:t>Blätter/Seiten </a:t>
            </a:r>
            <a:r>
              <a:rPr lang="de-DE" sz="2000" dirty="0"/>
              <a:t>mit Bildtafeln (egal ob als Block oder im Band verstreut eingebunden), die nicht in einer anderen Zählung enthalten sind, werden am Ende der Paginierung als Blätter bzw. Seiten mit Bildtafeln </a:t>
            </a:r>
            <a:r>
              <a:rPr lang="de-DE" sz="2000" dirty="0" smtClean="0"/>
              <a:t>angegeben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de-DE" b="1" dirty="0" smtClean="0">
                <a:solidFill>
                  <a:srgbClr val="0070C0"/>
                </a:solidFill>
              </a:rPr>
              <a:t>433 </a:t>
            </a:r>
            <a:r>
              <a:rPr lang="de-DE" b="1" dirty="0">
                <a:solidFill>
                  <a:srgbClr val="0070C0"/>
                </a:solidFill>
              </a:rPr>
              <a:t>$a 246 Seiten, 32 Seiten </a:t>
            </a:r>
            <a:r>
              <a:rPr lang="de-DE" b="1" dirty="0" smtClean="0">
                <a:solidFill>
                  <a:srgbClr val="0070C0"/>
                </a:solidFill>
              </a:rPr>
              <a:t>Bildtafeln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de-DE" b="1" dirty="0" smtClean="0">
                <a:solidFill>
                  <a:srgbClr val="0070C0"/>
                </a:solidFill>
              </a:rPr>
              <a:t>433 </a:t>
            </a:r>
            <a:r>
              <a:rPr lang="de-DE" b="1" dirty="0">
                <a:solidFill>
                  <a:srgbClr val="0070C0"/>
                </a:solidFill>
              </a:rPr>
              <a:t>$a x, 32, 73 Seiten, 1 Blatt </a:t>
            </a:r>
            <a:r>
              <a:rPr lang="de-DE" b="1" dirty="0" smtClean="0">
                <a:solidFill>
                  <a:srgbClr val="0070C0"/>
                </a:solidFill>
              </a:rPr>
              <a:t>Bildtafeln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de-DE" b="1" dirty="0" smtClean="0">
                <a:solidFill>
                  <a:srgbClr val="0070C0"/>
                </a:solidFill>
              </a:rPr>
              <a:t>433 </a:t>
            </a:r>
            <a:r>
              <a:rPr lang="de-DE" b="1" dirty="0">
                <a:solidFill>
                  <a:srgbClr val="0070C0"/>
                </a:solidFill>
              </a:rPr>
              <a:t>$a xiv, 145 Seiten, </a:t>
            </a:r>
            <a:r>
              <a:rPr lang="de-DE" b="1">
                <a:solidFill>
                  <a:srgbClr val="0070C0"/>
                </a:solidFill>
              </a:rPr>
              <a:t>10 </a:t>
            </a:r>
            <a:r>
              <a:rPr lang="de-DE" b="1" smtClean="0">
                <a:solidFill>
                  <a:srgbClr val="0070C0"/>
                </a:solidFill>
              </a:rPr>
              <a:t>Blätter </a:t>
            </a:r>
            <a:r>
              <a:rPr lang="de-DE" b="1">
                <a:solidFill>
                  <a:srgbClr val="0070C0"/>
                </a:solidFill>
              </a:rPr>
              <a:t>Bildtafeln, xiii Seiten </a:t>
            </a:r>
            <a:r>
              <a:rPr lang="de-DE" b="1" smtClean="0">
                <a:solidFill>
                  <a:srgbClr val="0070C0"/>
                </a:solidFill>
              </a:rPr>
              <a:t>Bildtafeln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de-DE" b="1" dirty="0" smtClean="0">
                <a:solidFill>
                  <a:srgbClr val="0070C0"/>
                </a:solidFill>
              </a:rPr>
              <a:t>433 </a:t>
            </a:r>
            <a:r>
              <a:rPr lang="de-DE" b="1" dirty="0">
                <a:solidFill>
                  <a:srgbClr val="0070C0"/>
                </a:solidFill>
              </a:rPr>
              <a:t>$a 400 Spalten, VI Seiten </a:t>
            </a:r>
            <a:r>
              <a:rPr lang="de-DE" b="1" dirty="0" smtClean="0">
                <a:solidFill>
                  <a:srgbClr val="0070C0"/>
                </a:solidFill>
              </a:rPr>
              <a:t>Bildtafeln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de-DE" b="1" dirty="0" smtClean="0">
                <a:solidFill>
                  <a:srgbClr val="0070C0"/>
                </a:solidFill>
              </a:rPr>
              <a:t>433 </a:t>
            </a:r>
            <a:r>
              <a:rPr lang="de-DE" b="1" dirty="0">
                <a:solidFill>
                  <a:srgbClr val="0070C0"/>
                </a:solidFill>
              </a:rPr>
              <a:t>$ a </a:t>
            </a:r>
            <a:r>
              <a:rPr lang="de-DE" b="1" dirty="0" smtClean="0">
                <a:solidFill>
                  <a:srgbClr val="0070C0"/>
                </a:solidFill>
              </a:rPr>
              <a:t>xxxvi</a:t>
            </a:r>
            <a:r>
              <a:rPr lang="de-DE" b="1" dirty="0">
                <a:solidFill>
                  <a:srgbClr val="0070C0"/>
                </a:solidFill>
              </a:rPr>
              <a:t>, 372 Seiten, Blatt A–D </a:t>
            </a:r>
            <a:r>
              <a:rPr lang="de-DE" b="1" dirty="0" smtClean="0">
                <a:solidFill>
                  <a:srgbClr val="0070C0"/>
                </a:solidFill>
              </a:rPr>
              <a:t>Bildtafeln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847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/>
              <a:t>Blätter oder Seiten mit </a:t>
            </a:r>
            <a:r>
              <a:rPr lang="de-DE" sz="2400" smtClean="0"/>
              <a:t>Bildtafeln </a:t>
            </a:r>
            <a:r>
              <a:rPr lang="de-DE" sz="2400" smtClean="0">
                <a:sym typeface="Wingdings" panose="05000000000000000000" pitchFamily="2" charset="2"/>
              </a:rPr>
              <a:t>(RDA 3.4.5.9)</a:t>
            </a:r>
            <a:endParaRPr lang="de-DE" sz="240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0" indent="0">
              <a:buNone/>
            </a:pPr>
            <a:endParaRPr lang="de-DE" sz="2000" smtClean="0"/>
          </a:p>
          <a:p>
            <a:pPr marL="0" indent="0">
              <a:buNone/>
            </a:pPr>
            <a:r>
              <a:rPr lang="de-DE" sz="2000" smtClean="0"/>
              <a:t>ungezählte </a:t>
            </a:r>
            <a:r>
              <a:rPr lang="de-DE" sz="2000"/>
              <a:t>Blätter oder Seiten mit </a:t>
            </a:r>
            <a:r>
              <a:rPr lang="de-DE" sz="2000" smtClean="0"/>
              <a:t>Bildtafeln</a:t>
            </a:r>
            <a:br>
              <a:rPr lang="de-DE" sz="2000" smtClean="0"/>
            </a:br>
            <a:endParaRPr lang="de-DE" sz="2000" smtClean="0"/>
          </a:p>
          <a:p>
            <a:pPr marL="0" indent="0">
              <a:buNone/>
            </a:pPr>
            <a:endParaRPr lang="de-DE" sz="2000"/>
          </a:p>
          <a:p>
            <a:r>
              <a:rPr lang="de-DE" sz="2000" smtClean="0"/>
              <a:t>Angabe der exakten Zahl:</a:t>
            </a:r>
            <a:r>
              <a:rPr lang="de-DE" sz="2000"/>
              <a:t/>
            </a:r>
            <a:br>
              <a:rPr lang="de-DE" sz="2000"/>
            </a:br>
            <a:r>
              <a:rPr lang="de-DE" sz="2000"/>
              <a:t/>
            </a:r>
            <a:br>
              <a:rPr lang="de-DE" sz="2000"/>
            </a:br>
            <a:r>
              <a:rPr lang="de-DE" sz="2000" b="1">
                <a:solidFill>
                  <a:srgbClr val="0070C0"/>
                </a:solidFill>
              </a:rPr>
              <a:t>433 $a 10 ungezählte Seiten, 16 ungezählte Seiten Bildtafeln</a:t>
            </a:r>
            <a:br>
              <a:rPr lang="de-DE" sz="2000" b="1">
                <a:solidFill>
                  <a:srgbClr val="0070C0"/>
                </a:solidFill>
              </a:rPr>
            </a:br>
            <a:r>
              <a:rPr lang="de-DE" sz="2000" b="1">
                <a:solidFill>
                  <a:srgbClr val="0070C0"/>
                </a:solidFill>
              </a:rPr>
              <a:t/>
            </a:r>
            <a:br>
              <a:rPr lang="de-DE" sz="2000" b="1">
                <a:solidFill>
                  <a:srgbClr val="0070C0"/>
                </a:solidFill>
              </a:rPr>
            </a:br>
            <a:r>
              <a:rPr lang="de-DE" sz="2000" b="1">
                <a:solidFill>
                  <a:srgbClr val="0070C0"/>
                </a:solidFill>
              </a:rPr>
              <a:t>433 $a xvi, 249 Seiten, 12 ungezählte Blätter </a:t>
            </a:r>
            <a:r>
              <a:rPr lang="de-DE" sz="2000" b="1" smtClean="0">
                <a:solidFill>
                  <a:srgbClr val="0070C0"/>
                </a:solidFill>
              </a:rPr>
              <a:t>Bildtafeln</a:t>
            </a:r>
          </a:p>
          <a:p>
            <a:endParaRPr lang="de-DE" sz="2000" smtClean="0"/>
          </a:p>
          <a:p>
            <a:pPr marL="0" indent="0">
              <a:buNone/>
            </a:pPr>
            <a:endParaRPr lang="de-DE" sz="2000"/>
          </a:p>
          <a:p>
            <a:r>
              <a:rPr lang="de-DE" sz="2000" smtClean="0"/>
              <a:t>oder eine circa-Angabe:</a:t>
            </a:r>
            <a:r>
              <a:rPr lang="de-DE" sz="2000"/>
              <a:t/>
            </a:r>
            <a:br>
              <a:rPr lang="de-DE" sz="2000"/>
            </a:br>
            <a:r>
              <a:rPr lang="de-DE" sz="2000"/>
              <a:t/>
            </a:r>
            <a:br>
              <a:rPr lang="de-DE" sz="2000"/>
            </a:br>
            <a:r>
              <a:rPr lang="de-DE" sz="2000" b="1">
                <a:solidFill>
                  <a:srgbClr val="0070C0"/>
                </a:solidFill>
              </a:rPr>
              <a:t>433 $a circa 300 Seiten, circa 100 Blätter Bildtafeln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61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/>
              <a:t>Gefaltete Blätter </a:t>
            </a:r>
            <a:r>
              <a:rPr lang="de-DE" sz="2400" smtClean="0">
                <a:sym typeface="Wingdings" panose="05000000000000000000" pitchFamily="2" charset="2"/>
              </a:rPr>
              <a:t>(RDA 3.4.5.10)</a:t>
            </a:r>
            <a:endParaRPr lang="de-DE" sz="240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0" indent="0">
              <a:buNone/>
            </a:pPr>
            <a:endParaRPr lang="de-DE" sz="2000" smtClean="0"/>
          </a:p>
          <a:p>
            <a:pPr marL="0" indent="0">
              <a:buNone/>
            </a:pPr>
            <a:r>
              <a:rPr lang="de-DE" sz="2000" b="1">
                <a:solidFill>
                  <a:srgbClr val="0070C0"/>
                </a:solidFill>
              </a:rPr>
              <a:t>433 $a xiv, 504 Seiten, 122 gefaltete </a:t>
            </a:r>
            <a:r>
              <a:rPr lang="de-DE" sz="2000" b="1" smtClean="0">
                <a:solidFill>
                  <a:srgbClr val="0070C0"/>
                </a:solidFill>
              </a:rPr>
              <a:t>Blätter</a:t>
            </a:r>
          </a:p>
          <a:p>
            <a:pPr marL="0" indent="0">
              <a:buNone/>
            </a:pPr>
            <a:endParaRPr lang="de-DE" sz="2000" b="1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sz="2000" b="1">
                <a:solidFill>
                  <a:srgbClr val="0070C0"/>
                </a:solidFill>
              </a:rPr>
              <a:t>433 $a 230 Seiten, 25 Blätter </a:t>
            </a:r>
            <a:r>
              <a:rPr lang="de-DE" sz="2000" b="1" smtClean="0">
                <a:solidFill>
                  <a:srgbClr val="0070C0"/>
                </a:solidFill>
              </a:rPr>
              <a:t>Bildtafeln </a:t>
            </a:r>
            <a:r>
              <a:rPr lang="de-DE" sz="2000" b="1">
                <a:solidFill>
                  <a:srgbClr val="0070C0"/>
                </a:solidFill>
              </a:rPr>
              <a:t>(zum Teil gefaltet</a:t>
            </a:r>
            <a:r>
              <a:rPr lang="de-DE" sz="2000" b="1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de-DE" sz="2000" b="1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sz="2000" b="1">
                <a:solidFill>
                  <a:srgbClr val="0070C0"/>
                </a:solidFill>
              </a:rPr>
              <a:t>433 $a </a:t>
            </a:r>
            <a:r>
              <a:rPr lang="de-DE" sz="2000" b="1" smtClean="0">
                <a:solidFill>
                  <a:srgbClr val="0070C0"/>
                </a:solidFill>
              </a:rPr>
              <a:t>240 Seiten, 1 ungezähltes gefaltetes Blatt Bildtafeln</a:t>
            </a:r>
            <a:br>
              <a:rPr lang="de-DE" sz="2000" b="1" smtClean="0">
                <a:solidFill>
                  <a:srgbClr val="0070C0"/>
                </a:solidFill>
              </a:rPr>
            </a:br>
            <a:r>
              <a:rPr lang="de-DE" sz="2000" b="1" smtClean="0">
                <a:solidFill>
                  <a:srgbClr val="0070C0"/>
                </a:solidFill>
              </a:rPr>
              <a:t>	</a:t>
            </a:r>
            <a:r>
              <a:rPr lang="de-DE" sz="2000" i="1" smtClean="0"/>
              <a:t>[z.B. eine Karte]</a:t>
            </a:r>
          </a:p>
          <a:p>
            <a:pPr marL="0" indent="0">
              <a:buNone/>
            </a:pPr>
            <a:endParaRPr lang="de-DE" sz="2000" b="1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sz="2000" b="1" smtClean="0">
                <a:solidFill>
                  <a:srgbClr val="0070C0"/>
                </a:solidFill>
              </a:rPr>
              <a:t>433 $a 10 ungezählte gefaltete </a:t>
            </a:r>
            <a:r>
              <a:rPr lang="de-DE" sz="2000" b="1">
                <a:solidFill>
                  <a:srgbClr val="0070C0"/>
                </a:solidFill>
              </a:rPr>
              <a:t>Blätter </a:t>
            </a:r>
            <a:r>
              <a:rPr lang="de-DE" sz="2000" b="1" smtClean="0">
                <a:solidFill>
                  <a:srgbClr val="0070C0"/>
                </a:solidFill>
              </a:rPr>
              <a:t>Bildtafeln</a:t>
            </a:r>
            <a:endParaRPr lang="de-DE" sz="2000" b="1">
              <a:solidFill>
                <a:srgbClr val="0070C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zu Modul 3.02.09 – Umfang von Text | Stand: 15.01.2016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04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467</Words>
  <Application>Microsoft Office PowerPoint</Application>
  <PresentationFormat>Bildschirmpräsentation (4:3)</PresentationFormat>
  <Paragraphs>74</Paragraphs>
  <Slides>8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Vertiefung: Umfang von Text</vt:lpstr>
      <vt:lpstr>Einzelband mit ungezählten Seiten, Blättern oder Spalten (RDA 3.4.5.3)</vt:lpstr>
      <vt:lpstr>Gezählte und ungezählte Folgen (RDA 3.4.5.3.1)</vt:lpstr>
      <vt:lpstr>Irreführende Zählung (RDA 3.4.5.5)</vt:lpstr>
      <vt:lpstr>Komplizierte oder unregelmäßige Paginierung usw. (RDA 3.4.5.8)</vt:lpstr>
      <vt:lpstr>Blätter oder Seiten mit Bildtafeln (RDA 3.4.5.9)</vt:lpstr>
      <vt:lpstr>Blätter oder Seiten mit Bildtafeln (RDA 3.4.5.9)</vt:lpstr>
      <vt:lpstr>Gefaltete Blätter (RDA 3.4.5.10)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Claudia Reiter</cp:lastModifiedBy>
  <cp:revision>27</cp:revision>
  <dcterms:created xsi:type="dcterms:W3CDTF">2014-02-18T07:01:40Z</dcterms:created>
  <dcterms:modified xsi:type="dcterms:W3CDTF">2016-03-02T05:45:57Z</dcterms:modified>
</cp:coreProperties>
</file>