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85" r:id="rId2"/>
    <p:sldId id="259" r:id="rId3"/>
    <p:sldId id="287" r:id="rId4"/>
    <p:sldId id="302" r:id="rId5"/>
    <p:sldId id="303" r:id="rId6"/>
    <p:sldId id="305" r:id="rId7"/>
    <p:sldId id="307" r:id="rId8"/>
    <p:sldId id="308" r:id="rId9"/>
    <p:sldId id="336" r:id="rId10"/>
    <p:sldId id="318" r:id="rId11"/>
    <p:sldId id="319" r:id="rId12"/>
    <p:sldId id="310" r:id="rId13"/>
    <p:sldId id="309" r:id="rId14"/>
    <p:sldId id="324" r:id="rId15"/>
    <p:sldId id="327" r:id="rId16"/>
    <p:sldId id="328" r:id="rId17"/>
    <p:sldId id="329" r:id="rId18"/>
    <p:sldId id="317" r:id="rId19"/>
    <p:sldId id="335" r:id="rId20"/>
    <p:sldId id="304" r:id="rId21"/>
    <p:sldId id="323" r:id="rId22"/>
    <p:sldId id="333" r:id="rId23"/>
    <p:sldId id="320" r:id="rId24"/>
  </p:sldIdLst>
  <p:sldSz cx="9144000" cy="6858000" type="screen4x3"/>
  <p:notesSz cx="6797675" cy="987425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eigand, Wibke" initials="WW" lastIdx="4" clrIdx="0"/>
  <p:cmAuthor id="1" name="Quast, Bettina" initials="QB" lastIdx="1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59" autoAdjust="0"/>
    <p:restoredTop sz="81221" autoAdjust="0"/>
  </p:normalViewPr>
  <p:slideViewPr>
    <p:cSldViewPr>
      <p:cViewPr>
        <p:scale>
          <a:sx n="88" d="100"/>
          <a:sy n="88" d="100"/>
        </p:scale>
        <p:origin x="-2376" y="-5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50443" y="0"/>
            <a:ext cx="2945659" cy="493713"/>
          </a:xfrm>
          <a:prstGeom prst="rect">
            <a:avLst/>
          </a:prstGeom>
        </p:spPr>
        <p:txBody>
          <a:bodyPr vert="horz" lIns="91440" tIns="45720" rIns="91440" bIns="45720" rtlCol="0"/>
          <a:lstStyle>
            <a:lvl1pPr algn="r">
              <a:defRPr sz="1200"/>
            </a:lvl1pPr>
          </a:lstStyle>
          <a:p>
            <a:fld id="{4AC937E4-8306-4256-98BE-2853E1A1DDAD}" type="datetimeFigureOut">
              <a:rPr lang="de-DE" smtClean="0"/>
              <a:pPr/>
              <a:t>10.12.2015</a:t>
            </a:fld>
            <a:endParaRPr lang="de-DE"/>
          </a:p>
        </p:txBody>
      </p:sp>
      <p:sp>
        <p:nvSpPr>
          <p:cNvPr id="4" name="Fußzeilenplatzhalter 3"/>
          <p:cNvSpPr>
            <a:spLocks noGrp="1"/>
          </p:cNvSpPr>
          <p:nvPr>
            <p:ph type="ftr" sz="quarter" idx="2"/>
          </p:nvPr>
        </p:nvSpPr>
        <p:spPr>
          <a:xfrm>
            <a:off x="0" y="9378824"/>
            <a:ext cx="2945659" cy="493713"/>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50443" y="9378824"/>
            <a:ext cx="2945659" cy="493713"/>
          </a:xfrm>
          <a:prstGeom prst="rect">
            <a:avLst/>
          </a:prstGeom>
        </p:spPr>
        <p:txBody>
          <a:bodyPr vert="horz" lIns="91440" tIns="45720" rIns="91440" bIns="45720" rtlCol="0" anchor="b"/>
          <a:lstStyle>
            <a:lvl1pPr algn="r">
              <a:defRPr sz="1200"/>
            </a:lvl1pPr>
          </a:lstStyle>
          <a:p>
            <a:fld id="{69DCA550-704A-4CEF-B7C9-46B62E56443F}" type="slidenum">
              <a:rPr lang="de-DE" smtClean="0"/>
              <a:pPr/>
              <a:t>‹Nr.›</a:t>
            </a:fld>
            <a:endParaRPr lang="de-DE"/>
          </a:p>
        </p:txBody>
      </p:sp>
    </p:spTree>
    <p:extLst>
      <p:ext uri="{BB962C8B-B14F-4D97-AF65-F5344CB8AC3E}">
        <p14:creationId xmlns:p14="http://schemas.microsoft.com/office/powerpoint/2010/main" val="41935291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F5EDB1F4-BB4F-44BD-AC26-B758B395BD23}" type="datetimeFigureOut">
              <a:rPr lang="de-DE" smtClean="0"/>
              <a:pPr/>
              <a:t>10.12.2015</a:t>
            </a:fld>
            <a:endParaRPr lang="de-DE"/>
          </a:p>
        </p:txBody>
      </p:sp>
      <p:sp>
        <p:nvSpPr>
          <p:cNvPr id="4" name="Folienbildplatzhalt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5F9F8FF6-6F64-48B5-AF7B-675846B3447E}" type="slidenum">
              <a:rPr lang="de-DE" smtClean="0"/>
              <a:pPr/>
              <a:t>‹Nr.›</a:t>
            </a:fld>
            <a:endParaRPr lang="de-DE"/>
          </a:p>
        </p:txBody>
      </p:sp>
    </p:spTree>
    <p:extLst>
      <p:ext uri="{BB962C8B-B14F-4D97-AF65-F5344CB8AC3E}">
        <p14:creationId xmlns:p14="http://schemas.microsoft.com/office/powerpoint/2010/main" val="27202010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39940"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8008DAF-D963-4700-99B3-C42D4B33FF6D}" type="slidenum">
              <a:rPr lang="de-DE" altLang="de-DE">
                <a:solidFill>
                  <a:prstClr val="black"/>
                </a:solidFill>
              </a:rPr>
              <a:pPr eaLnBrk="1" hangingPunct="1">
                <a:spcBef>
                  <a:spcPct val="0"/>
                </a:spcBef>
              </a:pPr>
              <a:t>1</a:t>
            </a:fld>
            <a:endParaRPr lang="de-DE" altLang="de-DE">
              <a:solidFill>
                <a:prstClr val="black"/>
              </a:solidFill>
            </a:endParaRPr>
          </a:p>
        </p:txBody>
      </p:sp>
    </p:spTree>
    <p:extLst>
      <p:ext uri="{BB962C8B-B14F-4D97-AF65-F5344CB8AC3E}">
        <p14:creationId xmlns:p14="http://schemas.microsoft.com/office/powerpoint/2010/main" val="32547936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Hinwei</a:t>
            </a:r>
            <a:r>
              <a:rPr lang="de-DE" baseline="0" dirty="0" smtClean="0"/>
              <a:t>s zur Präsentation:</a:t>
            </a:r>
          </a:p>
          <a:p>
            <a:r>
              <a:rPr lang="de-DE" baseline="0" dirty="0" smtClean="0"/>
              <a:t>Es können auch die anderen, vollständigen formatneutralen Beispiele genutzt werden.</a:t>
            </a:r>
          </a:p>
          <a:p>
            <a:endParaRPr lang="de-DE" baseline="0" dirty="0" smtClean="0"/>
          </a:p>
          <a:p>
            <a:r>
              <a:rPr lang="de-DE" baseline="0" dirty="0" smtClean="0"/>
              <a:t>- Hinweis auf die Bedeutung von P &amp; C-Daten für die Bestimmung des Verlagsnamens</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12</a:t>
            </a:fld>
            <a:endParaRPr lang="de-DE"/>
          </a:p>
        </p:txBody>
      </p:sp>
    </p:spTree>
    <p:extLst>
      <p:ext uri="{BB962C8B-B14F-4D97-AF65-F5344CB8AC3E}">
        <p14:creationId xmlns:p14="http://schemas.microsoft.com/office/powerpoint/2010/main" val="27071402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ungewöhnliche</a:t>
            </a:r>
            <a:r>
              <a:rPr lang="de-DE" baseline="0" dirty="0" smtClean="0"/>
              <a:t> Großschreibung des Verlages wird beibehalten, da er in dieser Form bekannt ist und sich immer durchgängig großschreibt.</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13</a:t>
            </a:fld>
            <a:endParaRPr lang="de-DE"/>
          </a:p>
        </p:txBody>
      </p:sp>
    </p:spTree>
    <p:extLst>
      <p:ext uri="{BB962C8B-B14F-4D97-AF65-F5344CB8AC3E}">
        <p14:creationId xmlns:p14="http://schemas.microsoft.com/office/powerpoint/2010/main" val="32335784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14</a:t>
            </a:fld>
            <a:endParaRPr lang="de-DE"/>
          </a:p>
        </p:txBody>
      </p:sp>
    </p:spTree>
    <p:extLst>
      <p:ext uri="{BB962C8B-B14F-4D97-AF65-F5344CB8AC3E}">
        <p14:creationId xmlns:p14="http://schemas.microsoft.com/office/powerpoint/2010/main" val="26860232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Kurzer Hinweis:</a:t>
            </a:r>
          </a:p>
          <a:p>
            <a:r>
              <a:rPr lang="de-DE" dirty="0" smtClean="0"/>
              <a:t>Es liegt im</a:t>
            </a:r>
            <a:r>
              <a:rPr lang="de-DE" baseline="0" dirty="0" smtClean="0"/>
              <a:t> Ermessen des Katalogisierenden, ob der Zusatz (a </a:t>
            </a:r>
            <a:r>
              <a:rPr lang="de-DE" baseline="0" dirty="0" err="1" smtClean="0"/>
              <a:t>division</a:t>
            </a:r>
            <a:r>
              <a:rPr lang="de-DE" baseline="0" dirty="0" smtClean="0"/>
              <a:t> </a:t>
            </a:r>
            <a:r>
              <a:rPr lang="de-DE" baseline="0" dirty="0" err="1" smtClean="0"/>
              <a:t>of</a:t>
            </a:r>
            <a:r>
              <a:rPr lang="de-DE" baseline="0" dirty="0" smtClean="0"/>
              <a:t> Universal Music GmbH) erfasst wird (RDA 2.8.4.3 D-A-CH)</a:t>
            </a:r>
          </a:p>
          <a:p>
            <a:r>
              <a:rPr lang="de-DE" baseline="0" dirty="0" smtClean="0"/>
              <a:t>Wird später noch einmal darauf eingegangen</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15</a:t>
            </a:fld>
            <a:endParaRPr lang="de-DE"/>
          </a:p>
        </p:txBody>
      </p:sp>
    </p:spTree>
    <p:extLst>
      <p:ext uri="{BB962C8B-B14F-4D97-AF65-F5344CB8AC3E}">
        <p14:creationId xmlns:p14="http://schemas.microsoft.com/office/powerpoint/2010/main" val="26860232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Aus dem Skript:</a:t>
            </a:r>
          </a:p>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effectLst/>
                <a:latin typeface="+mn-lt"/>
                <a:ea typeface="+mn-ea"/>
                <a:cs typeface="+mn-cs"/>
              </a:rPr>
              <a:t>Folgt dem Verlagsnamen eine Bezeichnung, die den Verlag nicht näher identifiziert z.B. „</a:t>
            </a:r>
            <a:r>
              <a:rPr lang="de-DE" sz="1200" kern="1200" dirty="0" err="1" smtClean="0">
                <a:solidFill>
                  <a:schemeClr val="tx1"/>
                </a:solidFill>
                <a:effectLst/>
                <a:latin typeface="+mn-lt"/>
                <a:ea typeface="+mn-ea"/>
                <a:cs typeface="+mn-cs"/>
              </a:rPr>
              <a:t>under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exclusive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licence</a:t>
            </a:r>
            <a:r>
              <a:rPr lang="de-DE" sz="1200" kern="1200" dirty="0" smtClean="0">
                <a:solidFill>
                  <a:schemeClr val="tx1"/>
                </a:solidFill>
                <a:effectLst/>
                <a:latin typeface="+mn-lt"/>
                <a:ea typeface="+mn-ea"/>
                <a:cs typeface="+mn-cs"/>
              </a:rPr>
              <a:t>“ oder eine hierarchische Angabe zur Firma, die nicht notwendig ist, um den Verlag zu identifizieren,  so besteht gemäß D-A-CH-Anwendungsregel für RDA 2.8.4.3  D-A-CH die Möglichkeit der optionalen Weglassung. Die Entscheidung, ob diese zusätzlichen Angaben weggelassen werden, liegt im Ermessen des Katalogisierenden.</a:t>
            </a: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16</a:t>
            </a:fld>
            <a:endParaRPr lang="de-DE"/>
          </a:p>
        </p:txBody>
      </p:sp>
    </p:spTree>
    <p:extLst>
      <p:ext uri="{BB962C8B-B14F-4D97-AF65-F5344CB8AC3E}">
        <p14:creationId xmlns:p14="http://schemas.microsoft.com/office/powerpoint/2010/main" val="26860232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Aus dem Skript:</a:t>
            </a:r>
          </a:p>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effectLst/>
                <a:latin typeface="+mn-lt"/>
                <a:ea typeface="+mn-ea"/>
                <a:cs typeface="+mn-cs"/>
              </a:rPr>
              <a:t>Folgt dem Verlagsnamen eine Bezeichnung, die den Verlag nicht näher identifiziert z.B. „</a:t>
            </a:r>
            <a:r>
              <a:rPr lang="de-DE" sz="1200" kern="1200" dirty="0" err="1" smtClean="0">
                <a:solidFill>
                  <a:schemeClr val="tx1"/>
                </a:solidFill>
                <a:effectLst/>
                <a:latin typeface="+mn-lt"/>
                <a:ea typeface="+mn-ea"/>
                <a:cs typeface="+mn-cs"/>
              </a:rPr>
              <a:t>under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exclusive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licence</a:t>
            </a:r>
            <a:r>
              <a:rPr lang="de-DE" sz="1200" kern="1200" dirty="0" smtClean="0">
                <a:solidFill>
                  <a:schemeClr val="tx1"/>
                </a:solidFill>
                <a:effectLst/>
                <a:latin typeface="+mn-lt"/>
                <a:ea typeface="+mn-ea"/>
                <a:cs typeface="+mn-cs"/>
              </a:rPr>
              <a:t>“ oder eine hierarchische Angabe zur Firma, die nicht notwendig ist, um den Verlag zu identifizieren,  so besteht gemäß D-A-CH-Anwendungsregel für RDA 2.8.4.3  D-A-CH die Möglichkeit der optionalen Weglassung. Die Entscheidung, ob diese zusätzlichen Angaben weggelassen werden, liegt im Ermessen des Katalogisierenden.</a:t>
            </a: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17</a:t>
            </a:fld>
            <a:endParaRPr lang="de-DE"/>
          </a:p>
        </p:txBody>
      </p:sp>
    </p:spTree>
    <p:extLst>
      <p:ext uri="{BB962C8B-B14F-4D97-AF65-F5344CB8AC3E}">
        <p14:creationId xmlns:p14="http://schemas.microsoft.com/office/powerpoint/2010/main" val="26860232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Grundlagen Modul 3</a:t>
            </a:r>
          </a:p>
          <a:p>
            <a:endParaRPr lang="de-DE" dirty="0" smtClean="0"/>
          </a:p>
          <a:p>
            <a:r>
              <a:rPr lang="de-DE" dirty="0" smtClean="0"/>
              <a:t>Ermittelte Erscheinungsjahre</a:t>
            </a:r>
            <a:r>
              <a:rPr lang="de-DE" baseline="0" dirty="0" smtClean="0"/>
              <a:t> werden eckig geklammert, geschätzte Daten erhalten zusätzlich ein Fragezeichen.</a:t>
            </a:r>
            <a:endParaRPr lang="de-DE" dirty="0" smtClean="0"/>
          </a:p>
          <a:p>
            <a:endParaRPr lang="de-DE" dirty="0" smtClean="0"/>
          </a:p>
          <a:p>
            <a:r>
              <a:rPr lang="de-DE" dirty="0" smtClean="0"/>
              <a:t>RDA 2.8.6.6</a:t>
            </a:r>
            <a:r>
              <a:rPr lang="de-DE" baseline="0" dirty="0" smtClean="0"/>
              <a:t> D-A-CH sehr ausführlich zum schätzen und ermitteln des Erscheinungsjahres </a:t>
            </a:r>
          </a:p>
          <a:p>
            <a:endParaRPr lang="de-DE" baseline="0" dirty="0" smtClean="0"/>
          </a:p>
          <a:p>
            <a:r>
              <a:rPr lang="de-DE" baseline="0" dirty="0" smtClean="0"/>
              <a:t>Vgl. auch Skript Modul 6M.04.05</a:t>
            </a:r>
          </a:p>
          <a:p>
            <a:endParaRPr lang="de-DE" baseline="0" dirty="0" smtClean="0"/>
          </a:p>
          <a:p>
            <a:endParaRPr lang="de-DE" baseline="0" dirty="0" smtClean="0"/>
          </a:p>
        </p:txBody>
      </p:sp>
      <p:sp>
        <p:nvSpPr>
          <p:cNvPr id="4" name="Foliennummernplatzhalter 3"/>
          <p:cNvSpPr>
            <a:spLocks noGrp="1"/>
          </p:cNvSpPr>
          <p:nvPr>
            <p:ph type="sldNum" sz="quarter" idx="10"/>
          </p:nvPr>
        </p:nvSpPr>
        <p:spPr/>
        <p:txBody>
          <a:bodyPr/>
          <a:lstStyle/>
          <a:p>
            <a:fld id="{5F9F8FF6-6F64-48B5-AF7B-675846B3447E}" type="slidenum">
              <a:rPr lang="de-DE" smtClean="0"/>
              <a:pPr/>
              <a:t>18</a:t>
            </a:fld>
            <a:endParaRPr lang="de-DE"/>
          </a:p>
        </p:txBody>
      </p:sp>
    </p:spTree>
    <p:extLst>
      <p:ext uri="{BB962C8B-B14F-4D97-AF65-F5344CB8AC3E}">
        <p14:creationId xmlns:p14="http://schemas.microsoft.com/office/powerpoint/2010/main" val="16060687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baseline="0" dirty="0" smtClean="0"/>
          </a:p>
        </p:txBody>
      </p:sp>
      <p:sp>
        <p:nvSpPr>
          <p:cNvPr id="4" name="Foliennummernplatzhalter 3"/>
          <p:cNvSpPr>
            <a:spLocks noGrp="1"/>
          </p:cNvSpPr>
          <p:nvPr>
            <p:ph type="sldNum" sz="quarter" idx="10"/>
          </p:nvPr>
        </p:nvSpPr>
        <p:spPr/>
        <p:txBody>
          <a:bodyPr/>
          <a:lstStyle/>
          <a:p>
            <a:fld id="{5F9F8FF6-6F64-48B5-AF7B-675846B3447E}" type="slidenum">
              <a:rPr lang="de-DE" smtClean="0"/>
              <a:pPr/>
              <a:t>19</a:t>
            </a:fld>
            <a:endParaRPr lang="de-DE"/>
          </a:p>
        </p:txBody>
      </p:sp>
    </p:spTree>
    <p:extLst>
      <p:ext uri="{BB962C8B-B14F-4D97-AF65-F5344CB8AC3E}">
        <p14:creationId xmlns:p14="http://schemas.microsoft.com/office/powerpoint/2010/main" val="16060687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Aus dem</a:t>
            </a:r>
            <a:r>
              <a:rPr lang="de-DE" baseline="0" dirty="0" smtClean="0"/>
              <a:t> Skript</a:t>
            </a:r>
          </a:p>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effectLst/>
                <a:latin typeface="+mn-lt"/>
                <a:ea typeface="+mn-ea"/>
                <a:cs typeface="+mn-cs"/>
              </a:rPr>
              <a:t>Beim Erfassen des Copyright- bzw. Phonogramm-Datums  werden vor das Datum das Copyright-Symbol (©) oder das Phonogramm-Symbol (℗) gesetzt. Wenn das passende Symbol nicht dargestellt werden kann, wird vor das Datum </a:t>
            </a:r>
            <a:r>
              <a:rPr lang="de-DE" sz="1200" i="1" kern="1200" dirty="0" smtClean="0">
                <a:solidFill>
                  <a:schemeClr val="tx1"/>
                </a:solidFill>
                <a:effectLst/>
                <a:latin typeface="+mn-lt"/>
                <a:ea typeface="+mn-ea"/>
                <a:cs typeface="+mn-cs"/>
              </a:rPr>
              <a:t>Copyright</a:t>
            </a:r>
            <a:r>
              <a:rPr lang="de-DE" sz="1200" kern="1200" dirty="0" smtClean="0">
                <a:solidFill>
                  <a:schemeClr val="tx1"/>
                </a:solidFill>
                <a:effectLst/>
                <a:latin typeface="+mn-lt"/>
                <a:ea typeface="+mn-ea"/>
                <a:cs typeface="+mn-cs"/>
              </a:rPr>
              <a:t> oder </a:t>
            </a:r>
            <a:r>
              <a:rPr lang="de-DE" sz="1200" i="1" kern="1200" dirty="0" smtClean="0">
                <a:solidFill>
                  <a:schemeClr val="tx1"/>
                </a:solidFill>
                <a:effectLst/>
                <a:latin typeface="+mn-lt"/>
                <a:ea typeface="+mn-ea"/>
                <a:cs typeface="+mn-cs"/>
              </a:rPr>
              <a:t>Phonogramm-Copyright </a:t>
            </a:r>
            <a:r>
              <a:rPr lang="de-DE" sz="1200" i="1" kern="1200" dirty="0" err="1" smtClean="0">
                <a:solidFill>
                  <a:schemeClr val="tx1"/>
                </a:solidFill>
                <a:effectLst/>
                <a:latin typeface="+mn-lt"/>
                <a:ea typeface="+mn-ea"/>
                <a:cs typeface="+mn-cs"/>
              </a:rPr>
              <a:t>geschrieben</a:t>
            </a:r>
            <a:r>
              <a:rPr lang="de-DE" sz="1200" kern="1200" dirty="0" err="1" smtClean="0">
                <a:solidFill>
                  <a:schemeClr val="tx1"/>
                </a:solidFill>
                <a:effectLst/>
                <a:latin typeface="+mn-lt"/>
                <a:ea typeface="+mn-ea"/>
                <a:cs typeface="+mn-cs"/>
              </a:rPr>
              <a:t>.Zwischen</a:t>
            </a:r>
            <a:r>
              <a:rPr lang="de-DE" sz="1200" kern="1200" dirty="0" smtClean="0">
                <a:solidFill>
                  <a:schemeClr val="tx1"/>
                </a:solidFill>
                <a:effectLst/>
                <a:latin typeface="+mn-lt"/>
                <a:ea typeface="+mn-ea"/>
                <a:cs typeface="+mn-cs"/>
              </a:rPr>
              <a:t> Symbol und Jahresangabe wird ein Spatium gesetzt. </a:t>
            </a:r>
          </a:p>
          <a:p>
            <a:pPr marL="0" marR="0" indent="0" algn="l" defTabSz="914400" rtl="0" eaLnBrk="1" fontAlgn="auto" latinLnBrk="0" hangingPunct="1">
              <a:lnSpc>
                <a:spcPct val="100000"/>
              </a:lnSpc>
              <a:spcBef>
                <a:spcPts val="0"/>
              </a:spcBef>
              <a:spcAft>
                <a:spcPts val="0"/>
              </a:spcAft>
              <a:buClrTx/>
              <a:buSzTx/>
              <a:buFontTx/>
              <a:buNone/>
              <a:tabLst/>
              <a:defRPr/>
            </a:pPr>
            <a:endParaRPr lang="de-DE"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effectLst/>
                <a:latin typeface="+mn-lt"/>
                <a:ea typeface="+mn-ea"/>
                <a:cs typeface="+mn-cs"/>
              </a:rPr>
              <a:t>Im Vergleich</a:t>
            </a:r>
            <a:r>
              <a:rPr lang="de-DE" sz="1200" kern="1200" baseline="0" dirty="0" smtClean="0">
                <a:solidFill>
                  <a:schemeClr val="tx1"/>
                </a:solidFill>
                <a:effectLst/>
                <a:latin typeface="+mn-lt"/>
                <a:ea typeface="+mn-ea"/>
                <a:cs typeface="+mn-cs"/>
              </a:rPr>
              <a:t> zum Skript nur zweites Beispiel genutzt</a:t>
            </a:r>
          </a:p>
          <a:p>
            <a:pPr marL="0" marR="0" indent="0" algn="l" defTabSz="914400" rtl="0" eaLnBrk="1" fontAlgn="auto" latinLnBrk="0" hangingPunct="1">
              <a:lnSpc>
                <a:spcPct val="100000"/>
              </a:lnSpc>
              <a:spcBef>
                <a:spcPts val="0"/>
              </a:spcBef>
              <a:spcAft>
                <a:spcPts val="0"/>
              </a:spcAft>
              <a:buClrTx/>
              <a:buSzTx/>
              <a:buFontTx/>
              <a:buNone/>
              <a:tabLst/>
              <a:defRPr/>
            </a:pPr>
            <a:endParaRPr lang="de-DE"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baseline="0" dirty="0" smtClean="0">
                <a:solidFill>
                  <a:schemeClr val="tx1"/>
                </a:solidFill>
                <a:effectLst/>
                <a:latin typeface="+mn-lt"/>
                <a:ea typeface="+mn-ea"/>
                <a:cs typeface="+mn-cs"/>
              </a:rPr>
              <a:t>Hinweis: Bei gleicher Angabe von P+C Jahren, wird das P-Jahr bevorzugt.</a:t>
            </a:r>
            <a:endParaRPr lang="de-DE" sz="1200" kern="1200" dirty="0" smtClean="0">
              <a:solidFill>
                <a:schemeClr val="tx1"/>
              </a:solidFill>
              <a:effectLst/>
              <a:latin typeface="+mn-lt"/>
              <a:ea typeface="+mn-ea"/>
              <a:cs typeface="+mn-cs"/>
            </a:endParaRP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21</a:t>
            </a:fld>
            <a:endParaRPr lang="de-DE"/>
          </a:p>
        </p:txBody>
      </p:sp>
    </p:spTree>
    <p:extLst>
      <p:ext uri="{BB962C8B-B14F-4D97-AF65-F5344CB8AC3E}">
        <p14:creationId xmlns:p14="http://schemas.microsoft.com/office/powerpoint/2010/main" val="27455252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Im</a:t>
            </a:r>
            <a:r>
              <a:rPr lang="de-DE" baseline="0" dirty="0" smtClean="0"/>
              <a:t> Skript:</a:t>
            </a:r>
          </a:p>
          <a:p>
            <a:r>
              <a:rPr lang="de-DE" sz="1200" kern="1200" dirty="0" smtClean="0">
                <a:solidFill>
                  <a:schemeClr val="tx1"/>
                </a:solidFill>
                <a:effectLst/>
                <a:latin typeface="+mn-lt"/>
                <a:ea typeface="+mn-ea"/>
                <a:cs typeface="+mn-cs"/>
              </a:rPr>
              <a:t>Die UPC (Universal </a:t>
            </a:r>
            <a:r>
              <a:rPr lang="de-DE" sz="1200" kern="1200" dirty="0" err="1" smtClean="0">
                <a:solidFill>
                  <a:schemeClr val="tx1"/>
                </a:solidFill>
                <a:effectLst/>
                <a:latin typeface="+mn-lt"/>
                <a:ea typeface="+mn-ea"/>
                <a:cs typeface="+mn-cs"/>
              </a:rPr>
              <a:t>Product</a:t>
            </a:r>
            <a:r>
              <a:rPr lang="de-DE" sz="1200" kern="1200" dirty="0" smtClean="0">
                <a:solidFill>
                  <a:schemeClr val="tx1"/>
                </a:solidFill>
                <a:effectLst/>
                <a:latin typeface="+mn-lt"/>
                <a:ea typeface="+mn-ea"/>
                <a:cs typeface="+mn-cs"/>
              </a:rPr>
              <a:t> Code) ist eine 12-stellige Nummer, die meistens unter dem Barcode aufgeführt ist.</a:t>
            </a:r>
          </a:p>
          <a:p>
            <a:r>
              <a:rPr lang="de-DE" sz="1200" kern="1200" dirty="0" smtClean="0">
                <a:solidFill>
                  <a:schemeClr val="tx1"/>
                </a:solidFill>
                <a:effectLst/>
                <a:latin typeface="+mn-lt"/>
                <a:ea typeface="+mn-ea"/>
                <a:cs typeface="+mn-cs"/>
              </a:rPr>
              <a:t>Die EAN (European </a:t>
            </a:r>
            <a:r>
              <a:rPr lang="de-DE" sz="1200" kern="1200" dirty="0" err="1" smtClean="0">
                <a:solidFill>
                  <a:schemeClr val="tx1"/>
                </a:solidFill>
                <a:effectLst/>
                <a:latin typeface="+mn-lt"/>
                <a:ea typeface="+mn-ea"/>
                <a:cs typeface="+mn-cs"/>
              </a:rPr>
              <a:t>Article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Number</a:t>
            </a:r>
            <a:r>
              <a:rPr lang="de-DE" sz="1200" kern="1200" dirty="0" smtClean="0">
                <a:solidFill>
                  <a:schemeClr val="tx1"/>
                </a:solidFill>
                <a:effectLst/>
                <a:latin typeface="+mn-lt"/>
                <a:ea typeface="+mn-ea"/>
                <a:cs typeface="+mn-cs"/>
              </a:rPr>
              <a:t>) ist eine 13-stellige Nummer. Auch sie steht in der Regel unter dem Barcode. </a:t>
            </a:r>
          </a:p>
          <a:p>
            <a:endParaRPr lang="de-DE" baseline="0" dirty="0" smtClean="0"/>
          </a:p>
          <a:p>
            <a:endParaRPr lang="de-DE" baseline="0" dirty="0" smtClean="0"/>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22</a:t>
            </a:fld>
            <a:endParaRPr lang="de-DE"/>
          </a:p>
        </p:txBody>
      </p:sp>
    </p:spTree>
    <p:extLst>
      <p:ext uri="{BB962C8B-B14F-4D97-AF65-F5344CB8AC3E}">
        <p14:creationId xmlns:p14="http://schemas.microsoft.com/office/powerpoint/2010/main" val="1403808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smtClean="0"/>
              <a:t>Für </a:t>
            </a:r>
            <a:r>
              <a:rPr lang="de-AT" dirty="0" err="1" smtClean="0"/>
              <a:t>Aleph</a:t>
            </a:r>
            <a:r>
              <a:rPr lang="de-AT" dirty="0" smtClean="0"/>
              <a:t>: 553b = UPC</a:t>
            </a:r>
            <a:endParaRPr lang="de-AT"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23</a:t>
            </a:fld>
            <a:endParaRPr lang="de-DE"/>
          </a:p>
        </p:txBody>
      </p:sp>
    </p:spTree>
    <p:extLst>
      <p:ext uri="{BB962C8B-B14F-4D97-AF65-F5344CB8AC3E}">
        <p14:creationId xmlns:p14="http://schemas.microsoft.com/office/powerpoint/2010/main" val="4020302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 Spezialfälle AV-Medien Musik  werden behandelt</a:t>
            </a: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a:t>
            </a:fld>
            <a:endParaRPr lang="de-DE"/>
          </a:p>
        </p:txBody>
      </p:sp>
    </p:spTree>
    <p:extLst>
      <p:ext uri="{BB962C8B-B14F-4D97-AF65-F5344CB8AC3E}">
        <p14:creationId xmlns:p14="http://schemas.microsoft.com/office/powerpoint/2010/main" val="3777077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Aus dem Skript:</a:t>
            </a:r>
          </a:p>
          <a:p>
            <a:r>
              <a:rPr lang="de-DE" sz="1200" kern="1200" dirty="0" smtClean="0">
                <a:solidFill>
                  <a:schemeClr val="tx1"/>
                </a:solidFill>
                <a:effectLst/>
                <a:latin typeface="+mn-lt"/>
                <a:ea typeface="+mn-ea"/>
                <a:cs typeface="+mn-cs"/>
              </a:rPr>
              <a:t>Unter veröffentlicht wird in der Regel verstanden, dass Exemplare von Ressourcen entweder unentgeltlich vertrieben oder käuflich zu erwerben sind. Die Entscheidung, ob es sich bei der vorliegenden Ressource um eine veröffentlichte oder um eine unveröffentlichte Ressource handelt, liegt im Ermessen des Katalogisierenden.</a:t>
            </a:r>
          </a:p>
          <a:p>
            <a:r>
              <a:rPr lang="en-US" sz="1200" kern="1200" dirty="0" smtClean="0">
                <a:solidFill>
                  <a:schemeClr val="tx1"/>
                </a:solidFill>
                <a:effectLst/>
                <a:latin typeface="+mn-lt"/>
                <a:ea typeface="+mn-ea"/>
                <a:cs typeface="+mn-cs"/>
              </a:rPr>
              <a:t>Maxwell, Robert L.: Maxwell’s handbook for RDA : explaining and illustrating RDA, Resource description and access, using MARC 21. London : Facet Publ., S. 112.</a:t>
            </a:r>
          </a:p>
          <a:p>
            <a:endParaRPr lang="en-US" sz="1200" kern="1200" dirty="0" smtClean="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Wird</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wichtig</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Bereich</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Entstehungsangaben</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für</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unveröffentlichte</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Ressourcen</a:t>
            </a:r>
            <a:r>
              <a:rPr lang="en-US" sz="1200" kern="1200" baseline="0" dirty="0" smtClean="0">
                <a:solidFill>
                  <a:schemeClr val="tx1"/>
                </a:solidFill>
                <a:effectLst/>
                <a:latin typeface="+mn-lt"/>
                <a:ea typeface="+mn-ea"/>
                <a:cs typeface="+mn-cs"/>
              </a:rPr>
              <a:t> – </a:t>
            </a:r>
            <a:r>
              <a:rPr lang="en-US" sz="1200" kern="1200" baseline="0" dirty="0" err="1" smtClean="0">
                <a:solidFill>
                  <a:schemeClr val="tx1"/>
                </a:solidFill>
                <a:effectLst/>
                <a:latin typeface="+mn-lt"/>
                <a:ea typeface="+mn-ea"/>
                <a:cs typeface="+mn-cs"/>
              </a:rPr>
              <a:t>z.Bsp</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eigene</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Filmproduktionen</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Mitschnitte</a:t>
            </a:r>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de-DE" sz="1200" kern="1200" dirty="0" smtClean="0">
              <a:solidFill>
                <a:schemeClr val="tx1"/>
              </a:solidFill>
              <a:effectLst/>
              <a:latin typeface="+mn-lt"/>
              <a:ea typeface="+mn-ea"/>
              <a:cs typeface="+mn-cs"/>
            </a:endParaRP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4</a:t>
            </a:fld>
            <a:endParaRPr lang="de-DE"/>
          </a:p>
        </p:txBody>
      </p:sp>
    </p:spTree>
    <p:extLst>
      <p:ext uri="{BB962C8B-B14F-4D97-AF65-F5344CB8AC3E}">
        <p14:creationId xmlns:p14="http://schemas.microsoft.com/office/powerpoint/2010/main" val="19301523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baseline="0" dirty="0" smtClean="0"/>
          </a:p>
        </p:txBody>
      </p:sp>
      <p:sp>
        <p:nvSpPr>
          <p:cNvPr id="4" name="Foliennummernplatzhalter 3"/>
          <p:cNvSpPr>
            <a:spLocks noGrp="1"/>
          </p:cNvSpPr>
          <p:nvPr>
            <p:ph type="sldNum" sz="quarter" idx="10"/>
          </p:nvPr>
        </p:nvSpPr>
        <p:spPr/>
        <p:txBody>
          <a:bodyPr/>
          <a:lstStyle/>
          <a:p>
            <a:fld id="{5F9F8FF6-6F64-48B5-AF7B-675846B3447E}" type="slidenum">
              <a:rPr lang="de-DE" smtClean="0"/>
              <a:pPr/>
              <a:t>6</a:t>
            </a:fld>
            <a:endParaRPr lang="de-DE"/>
          </a:p>
        </p:txBody>
      </p:sp>
    </p:spTree>
    <p:extLst>
      <p:ext uri="{BB962C8B-B14F-4D97-AF65-F5344CB8AC3E}">
        <p14:creationId xmlns:p14="http://schemas.microsoft.com/office/powerpoint/2010/main" val="26585138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7</a:t>
            </a:fld>
            <a:endParaRPr lang="de-DE"/>
          </a:p>
        </p:txBody>
      </p:sp>
    </p:spTree>
    <p:extLst>
      <p:ext uri="{BB962C8B-B14F-4D97-AF65-F5344CB8AC3E}">
        <p14:creationId xmlns:p14="http://schemas.microsoft.com/office/powerpoint/2010/main" val="1165699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Grundlagen müssten alle in Modul 3.02</a:t>
            </a:r>
            <a:r>
              <a:rPr lang="de-DE" baseline="0" dirty="0" smtClean="0"/>
              <a:t> vorhanden sein</a:t>
            </a:r>
          </a:p>
          <a:p>
            <a:endParaRPr lang="de-DE" baseline="0" dirty="0" smtClean="0"/>
          </a:p>
          <a:p>
            <a:r>
              <a:rPr lang="de-DE" baseline="0" dirty="0" smtClean="0"/>
              <a:t>Notizen von der alternativen Folie</a:t>
            </a:r>
          </a:p>
          <a:p>
            <a:r>
              <a:rPr lang="de-DE" dirty="0" smtClean="0">
                <a:solidFill>
                  <a:srgbClr val="FF0000"/>
                </a:solidFill>
              </a:rPr>
              <a:t>Impressum in der Ressource vorhanden,  Erscheinungsort wird von dort übernommen</a:t>
            </a:r>
          </a:p>
          <a:p>
            <a:r>
              <a:rPr lang="de-DE" dirty="0" smtClean="0"/>
              <a:t>Impressum nicht vorhanden, </a:t>
            </a:r>
            <a:r>
              <a:rPr lang="de-DE" dirty="0" smtClean="0">
                <a:solidFill>
                  <a:srgbClr val="FF0000"/>
                </a:solidFill>
              </a:rPr>
              <a:t>Verlag kann mit Hilfe von Firmen- und </a:t>
            </a:r>
            <a:r>
              <a:rPr lang="de-DE" dirty="0" err="1" smtClean="0">
                <a:solidFill>
                  <a:srgbClr val="FF0000"/>
                </a:solidFill>
              </a:rPr>
              <a:t>Labellogos</a:t>
            </a:r>
            <a:r>
              <a:rPr lang="de-DE" dirty="0" smtClean="0">
                <a:solidFill>
                  <a:srgbClr val="FF0000"/>
                </a:solidFill>
              </a:rPr>
              <a:t> bestimmt werden</a:t>
            </a:r>
          </a:p>
          <a:p>
            <a:pPr lvl="1"/>
            <a:r>
              <a:rPr lang="de-DE" sz="2400" dirty="0" smtClean="0">
                <a:solidFill>
                  <a:srgbClr val="FF0000"/>
                </a:solidFill>
              </a:rPr>
              <a:t>in der Regel Recherche außerhalb der Ressource (z.B. Firmenhomepage)</a:t>
            </a:r>
          </a:p>
          <a:p>
            <a:r>
              <a:rPr lang="de-DE" dirty="0" smtClean="0">
                <a:solidFill>
                  <a:srgbClr val="FF0000"/>
                </a:solidFill>
              </a:rPr>
              <a:t>wahrscheinlicher Erscheinungsort ermittelbar (z.B. Wohnsitz des Chorleiters)</a:t>
            </a:r>
          </a:p>
          <a:p>
            <a:r>
              <a:rPr lang="de-DE" dirty="0" smtClean="0"/>
              <a:t>[Erscheinungsort nicht ermittelbar] </a:t>
            </a:r>
          </a:p>
          <a:p>
            <a:pPr lvl="1"/>
            <a:r>
              <a:rPr lang="de-DE" sz="2400" dirty="0" smtClean="0"/>
              <a:t>nicht oder äußerst selten erfassen (RDA 2.8.2.6 D-A-CH)</a:t>
            </a:r>
          </a:p>
          <a:p>
            <a:pPr lvl="1"/>
            <a:r>
              <a:rPr lang="de-DE" sz="2400" dirty="0" smtClean="0">
                <a:solidFill>
                  <a:srgbClr val="FF0000"/>
                </a:solidFill>
              </a:rPr>
              <a:t>bevorzugt wahrscheinliches Land erfassen</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de-DE" sz="2400" dirty="0" smtClean="0">
              <a:solidFill>
                <a:srgbClr val="FF0000"/>
              </a:solidFill>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lang="de-DE" sz="2400" dirty="0" smtClean="0">
              <a:solidFill>
                <a:srgbClr val="FF0000"/>
              </a:solidFill>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de-DE" sz="2400" dirty="0" smtClean="0"/>
              <a:t>Impressum selten vorhanden -&gt;</a:t>
            </a:r>
            <a:br>
              <a:rPr lang="de-DE" sz="2400" dirty="0" smtClean="0"/>
            </a:br>
            <a:r>
              <a:rPr lang="de-DE" sz="2400" dirty="0" smtClean="0"/>
              <a:t>Ausnahmebeispiel „CAVALLI-RECORDS“</a:t>
            </a:r>
          </a:p>
          <a:p>
            <a:pPr lvl="1"/>
            <a:endParaRPr lang="de-DE" sz="2400" dirty="0" smtClean="0">
              <a:solidFill>
                <a:srgbClr val="FF0000"/>
              </a:solidFill>
            </a:endParaRPr>
          </a:p>
          <a:p>
            <a:pPr lvl="1"/>
            <a:endParaRPr lang="de-DE" sz="2400" dirty="0" smtClean="0">
              <a:solidFill>
                <a:srgbClr val="FF0000"/>
              </a:solidFill>
            </a:endParaRP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9</a:t>
            </a:fld>
            <a:endParaRPr lang="de-DE"/>
          </a:p>
        </p:txBody>
      </p:sp>
    </p:spTree>
    <p:extLst>
      <p:ext uri="{BB962C8B-B14F-4D97-AF65-F5344CB8AC3E}">
        <p14:creationId xmlns:p14="http://schemas.microsoft.com/office/powerpoint/2010/main" val="18507817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10</a:t>
            </a:fld>
            <a:endParaRPr lang="de-DE"/>
          </a:p>
        </p:txBody>
      </p:sp>
    </p:spTree>
    <p:extLst>
      <p:ext uri="{BB962C8B-B14F-4D97-AF65-F5344CB8AC3E}">
        <p14:creationId xmlns:p14="http://schemas.microsoft.com/office/powerpoint/2010/main" val="26585138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Für die Präsentation:</a:t>
            </a:r>
          </a:p>
          <a:p>
            <a:r>
              <a:rPr lang="de-DE" dirty="0" smtClean="0"/>
              <a:t>Die RDA 2.8.4.1 D-A-CH ist für AV-Ressourcen</a:t>
            </a:r>
            <a:r>
              <a:rPr lang="de-DE" baseline="0" dirty="0" smtClean="0"/>
              <a:t> essentiell wichtig.</a:t>
            </a:r>
          </a:p>
          <a:p>
            <a:endParaRPr lang="de-DE" baseline="0" dirty="0" smtClean="0"/>
          </a:p>
          <a:p>
            <a:endParaRPr lang="de-D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DE" b="1" dirty="0" smtClean="0"/>
              <a:t>Erläuterung zu Ressourcen aus dem Nichtbuchbereich </a:t>
            </a:r>
            <a:r>
              <a:rPr lang="de-DE" dirty="0" smtClean="0">
                <a:solidFill>
                  <a:srgbClr val="FF0000"/>
                </a:solidFill>
              </a:rPr>
              <a:t>(RDA 2.8.4.1 D-A-CH)</a:t>
            </a:r>
          </a:p>
          <a:p>
            <a:endParaRPr lang="de-DE" b="1" dirty="0" smtClean="0"/>
          </a:p>
          <a:p>
            <a:r>
              <a:rPr lang="de-DE" dirty="0" smtClean="0"/>
              <a:t>Bei Ressourcen aus dem Nichtbuchbereich ist es nicht immer eindeutig, ob eine Angabe einen Verlag oder einen Vertrieb benennt. Im Zweifelsfall wird angenommen, dass es sich um einen Verlag handelt. </a:t>
            </a:r>
          </a:p>
          <a:p>
            <a:r>
              <a:rPr lang="de-DE" dirty="0" smtClean="0"/>
              <a:t>Bei einigen Ressourcen, insbesondere bei Filmressourcen und Tonträgern, finden sich mehrere Jahresangaben, oft in Verbindung mit der Nennung verschiedener Firmennamen. Wenn die Bedeutung der verschiedenen Jahresangaben (Erscheinungsjahre, Produktionsjahre, Copyrightjahre, Phonogramm-Jahr) und die Rolle der Firmen aus der Ressource selbst nicht klar hervorgehen, wird angenommen, dass es sich bei dem neusten Jahr um das Erscheinungsjahr der Ressource handelt und bei der ggf. damit in Verbindung genannten Firma um den Verlag. </a:t>
            </a: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11</a:t>
            </a:fld>
            <a:endParaRPr lang="de-DE"/>
          </a:p>
        </p:txBody>
      </p:sp>
    </p:spTree>
    <p:extLst>
      <p:ext uri="{BB962C8B-B14F-4D97-AF65-F5344CB8AC3E}">
        <p14:creationId xmlns:p14="http://schemas.microsoft.com/office/powerpoint/2010/main" val="2658513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508918"/>
          </a:xfrm>
        </p:spPr>
        <p:txBody>
          <a:bodyPr/>
          <a:lstStyle>
            <a:lvl1pPr algn="l">
              <a:defRPr sz="2800">
                <a:solidFill>
                  <a:schemeClr val="accent1">
                    <a:lumMod val="75000"/>
                  </a:schemeClr>
                </a:solidFill>
              </a:defRPr>
            </a:lvl1pPr>
          </a:lstStyle>
          <a:p>
            <a:r>
              <a:rPr lang="de-DE" dirty="0" smtClean="0"/>
              <a:t>Titelmasterformat durch Klicken bearbeiten</a:t>
            </a:r>
            <a:endParaRPr lang="de-DE" dirty="0"/>
          </a:p>
        </p:txBody>
      </p:sp>
      <p:sp>
        <p:nvSpPr>
          <p:cNvPr id="7" name="Textplatzhalter 6"/>
          <p:cNvSpPr>
            <a:spLocks noGrp="1"/>
          </p:cNvSpPr>
          <p:nvPr>
            <p:ph type="body" sz="quarter" idx="13"/>
          </p:nvPr>
        </p:nvSpPr>
        <p:spPr>
          <a:xfrm>
            <a:off x="251520" y="836712"/>
            <a:ext cx="8640960" cy="5472608"/>
          </a:xfrm>
        </p:spPr>
        <p:txBody>
          <a:bodyPr>
            <a:noAutofit/>
          </a:bodyPr>
          <a:lstStyle/>
          <a:p>
            <a:pPr lvl="0"/>
            <a:r>
              <a:rPr lang="de-DE" dirty="0" smtClean="0"/>
              <a:t>Textmasterformat bearbeiten</a:t>
            </a:r>
          </a:p>
          <a:p>
            <a:pPr lvl="1"/>
            <a:r>
              <a:rPr lang="de-DE" dirty="0" smtClean="0"/>
              <a:t>Zweite Ebene</a:t>
            </a:r>
          </a:p>
          <a:p>
            <a:pPr lvl="2"/>
            <a:r>
              <a:rPr lang="de-DE" dirty="0" smtClean="0"/>
              <a:t>Dritte Ebene</a:t>
            </a:r>
          </a:p>
        </p:txBody>
      </p:sp>
      <p:sp>
        <p:nvSpPr>
          <p:cNvPr id="12" name="Fußzeilenplatzhalter 11"/>
          <p:cNvSpPr>
            <a:spLocks noGrp="1"/>
          </p:cNvSpPr>
          <p:nvPr>
            <p:ph type="ftr" sz="quarter" idx="14"/>
          </p:nvPr>
        </p:nvSpPr>
        <p:spPr>
          <a:xfrm>
            <a:off x="467544" y="6376243"/>
            <a:ext cx="6120680" cy="365125"/>
          </a:xfrm>
        </p:spPr>
        <p:txBody>
          <a:bodyPr/>
          <a:lstStyle>
            <a:lvl1pPr algn="l">
              <a:defRPr>
                <a:solidFill>
                  <a:schemeClr val="accent1">
                    <a:lumMod val="75000"/>
                  </a:schemeClr>
                </a:solidFill>
              </a:defRPr>
            </a:lvl1pPr>
          </a:lstStyle>
          <a:p>
            <a:r>
              <a:rPr lang="de-DE" smtClean="0"/>
              <a:t>AG RDA Schulungsunterlagen -  Modul 6M.04.05 | Stand: 20.08.2015 | CC BY-NC-SA</a:t>
            </a:r>
            <a:endParaRPr lang="de-DE" dirty="0"/>
          </a:p>
        </p:txBody>
      </p:sp>
      <p:sp>
        <p:nvSpPr>
          <p:cNvPr id="9" name="Foliennummernplatzhalter 5"/>
          <p:cNvSpPr>
            <a:spLocks noGrp="1"/>
          </p:cNvSpPr>
          <p:nvPr>
            <p:ph type="sldNum" sz="quarter" idx="4"/>
          </p:nvPr>
        </p:nvSpPr>
        <p:spPr>
          <a:xfrm>
            <a:off x="7236296" y="6376243"/>
            <a:ext cx="145050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690F1-7CA1-4166-A522-500460961984}" type="slidenum">
              <a:rPr lang="de-DE" smtClean="0"/>
              <a:pPr/>
              <a:t>‹Nr.›</a:t>
            </a:fld>
            <a:endParaRPr lang="de-DE"/>
          </a:p>
        </p:txBody>
      </p:sp>
    </p:spTree>
    <p:extLst>
      <p:ext uri="{BB962C8B-B14F-4D97-AF65-F5344CB8AC3E}">
        <p14:creationId xmlns:p14="http://schemas.microsoft.com/office/powerpoint/2010/main" val="36677943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p:txBody>
      </p:sp>
      <p:sp>
        <p:nvSpPr>
          <p:cNvPr id="7" name="Fußzeilenplatzhalter 6"/>
          <p:cNvSpPr>
            <a:spLocks noGrp="1"/>
          </p:cNvSpPr>
          <p:nvPr>
            <p:ph type="ftr" sz="quarter" idx="3"/>
          </p:nvPr>
        </p:nvSpPr>
        <p:spPr>
          <a:xfrm>
            <a:off x="467544" y="6381328"/>
            <a:ext cx="6264696" cy="365125"/>
          </a:xfrm>
          <a:prstGeom prst="rect">
            <a:avLst/>
          </a:prstGeom>
        </p:spPr>
        <p:txBody>
          <a:bodyPr vert="horz" lIns="91440" tIns="45720" rIns="91440" bIns="45720" rtlCol="0" anchor="ctr"/>
          <a:lstStyle>
            <a:lvl1pPr algn="l">
              <a:defRPr sz="1000" baseline="0">
                <a:solidFill>
                  <a:schemeClr val="tx1">
                    <a:lumMod val="50000"/>
                    <a:lumOff val="50000"/>
                  </a:schemeClr>
                </a:solidFill>
                <a:latin typeface="Verdana" panose="020B0604030504040204" pitchFamily="34" charset="0"/>
              </a:defRPr>
            </a:lvl1pPr>
          </a:lstStyle>
          <a:p>
            <a:r>
              <a:rPr lang="de-DE" smtClean="0"/>
              <a:t>AG RDA Schulungsunterlagen -  Modul 6M.04.05 | Stand: 20.08.2015 | CC BY-NC-SA</a:t>
            </a:r>
            <a:endParaRPr lang="de-DE" dirty="0"/>
          </a:p>
        </p:txBody>
      </p:sp>
    </p:spTree>
    <p:extLst>
      <p:ext uri="{BB962C8B-B14F-4D97-AF65-F5344CB8AC3E}">
        <p14:creationId xmlns:p14="http://schemas.microsoft.com/office/powerpoint/2010/main" val="3311066970"/>
      </p:ext>
    </p:extLst>
  </p:cSld>
  <p:clrMap bg1="lt1" tx1="dk1" bg2="lt2" tx2="dk2" accent1="accent1" accent2="accent2" accent3="accent3" accent4="accent4" accent5="accent5" accent6="accent6" hlink="hlink" folHlink="folHlink"/>
  <p:sldLayoutIdLst>
    <p:sldLayoutId id="2147483649" r:id="rId1"/>
  </p:sldLayoutIdLst>
  <p:hf hdr="0" dt="0"/>
  <p:txStyles>
    <p:titleStyle>
      <a:lvl1pPr algn="l" defTabSz="914400" rtl="0" eaLnBrk="1" latinLnBrk="0" hangingPunct="1">
        <a:spcBef>
          <a:spcPct val="0"/>
        </a:spcBef>
        <a:buNone/>
        <a:defRPr sz="3200" kern="1200" baseline="0">
          <a:solidFill>
            <a:schemeClr val="tx1"/>
          </a:solidFill>
          <a:latin typeface="Verdana" panose="020B060403050404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jpe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jpe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5" Type="http://schemas.openxmlformats.org/officeDocument/2006/relationships/image" Target="../media/image1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p:cNvSpPr/>
          <p:nvPr/>
        </p:nvSpPr>
        <p:spPr>
          <a:xfrm>
            <a:off x="611188" y="1041400"/>
            <a:ext cx="8032750" cy="3529013"/>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de-DE">
              <a:solidFill>
                <a:prstClr val="white"/>
              </a:solidFill>
            </a:endParaRPr>
          </a:p>
        </p:txBody>
      </p:sp>
      <p:sp>
        <p:nvSpPr>
          <p:cNvPr id="3075" name="Titel 1"/>
          <p:cNvSpPr>
            <a:spLocks noGrp="1"/>
          </p:cNvSpPr>
          <p:nvPr>
            <p:ph type="title"/>
          </p:nvPr>
        </p:nvSpPr>
        <p:spPr>
          <a:xfrm>
            <a:off x="1692275" y="2781300"/>
            <a:ext cx="6057900" cy="1652588"/>
          </a:xfrm>
        </p:spPr>
        <p:txBody>
          <a:bodyPr/>
          <a:lstStyle/>
          <a:p>
            <a:pPr algn="ctr"/>
            <a:r>
              <a:rPr lang="de-DE" altLang="de-DE" sz="3200" b="1" dirty="0" smtClean="0">
                <a:latin typeface="Verdana" pitchFamily="34" charset="0"/>
                <a:ea typeface="Verdana" pitchFamily="34" charset="0"/>
                <a:cs typeface="Verdana" pitchFamily="34" charset="0"/>
              </a:rPr>
              <a:t>Schulungsunterlagen der</a:t>
            </a:r>
            <a:br>
              <a:rPr lang="de-DE" altLang="de-DE" sz="3200" b="1" dirty="0" smtClean="0">
                <a:latin typeface="Verdana" pitchFamily="34" charset="0"/>
                <a:ea typeface="Verdana" pitchFamily="34" charset="0"/>
                <a:cs typeface="Verdana" pitchFamily="34" charset="0"/>
              </a:rPr>
            </a:br>
            <a:r>
              <a:rPr lang="de-DE" altLang="de-DE" sz="3200" b="1" dirty="0" smtClean="0">
                <a:latin typeface="Verdana" pitchFamily="34" charset="0"/>
                <a:ea typeface="Verdana" pitchFamily="34" charset="0"/>
                <a:cs typeface="Verdana" pitchFamily="34" charset="0"/>
              </a:rPr>
              <a:t>AG RDA</a:t>
            </a:r>
          </a:p>
        </p:txBody>
      </p:sp>
      <p:pic>
        <p:nvPicPr>
          <p:cNvPr id="3076" name="Grafik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68738" y="1171575"/>
            <a:ext cx="98583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Grafik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183188" y="1412875"/>
            <a:ext cx="152241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Grafik 19"/>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772275" y="1771650"/>
            <a:ext cx="16478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Grafik 25"/>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56500" y="2420938"/>
            <a:ext cx="15875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Grafik 17"/>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7978775" y="3057525"/>
            <a:ext cx="10287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Grafik 26"/>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7978775" y="3860800"/>
            <a:ext cx="5857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Grafik 20"/>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6959600" y="4433888"/>
            <a:ext cx="78105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Grafik 22"/>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5535613" y="4814888"/>
            <a:ext cx="106045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Grafik 21"/>
          <p:cNvPicPr>
            <a:picLocks noChangeAspect="1"/>
          </p:cNvPicPr>
          <p:nvPr/>
        </p:nvPicPr>
        <p:blipFill>
          <a:blip r:embed="rId11">
            <a:extLst>
              <a:ext uri="{28A0092B-C50C-407E-A947-70E740481C1C}">
                <a14:useLocalDpi xmlns:a14="http://schemas.microsoft.com/office/drawing/2010/main" val="0"/>
              </a:ext>
            </a:extLst>
          </a:blip>
          <a:srcRect r="16844"/>
          <a:stretch>
            <a:fillRect/>
          </a:stretch>
        </p:blipFill>
        <p:spPr bwMode="auto">
          <a:xfrm>
            <a:off x="4138613" y="5045075"/>
            <a:ext cx="1358900" cy="54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Grafik 23"/>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1908175" y="4829175"/>
            <a:ext cx="21653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Grafik 24"/>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258888" y="4254500"/>
            <a:ext cx="13620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Grafik 27"/>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100013" y="3784600"/>
            <a:ext cx="140335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Grafik 6"/>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92075" y="3108325"/>
            <a:ext cx="13462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0" name="Grafik 29"/>
          <p:cNvPicPr>
            <a:picLocks noChangeAspect="1"/>
          </p:cNvPicPr>
          <p:nvPr/>
        </p:nvPicPr>
        <p:blipFill>
          <a:blip r:embed="rId16">
            <a:extLst>
              <a:ext uri="{28A0092B-C50C-407E-A947-70E740481C1C}">
                <a14:useLocalDpi xmlns:a14="http://schemas.microsoft.com/office/drawing/2010/main" val="0"/>
              </a:ext>
            </a:extLst>
          </a:blip>
          <a:srcRect/>
          <a:stretch>
            <a:fillRect/>
          </a:stretch>
        </p:blipFill>
        <p:spPr bwMode="auto">
          <a:xfrm>
            <a:off x="2994025" y="1177925"/>
            <a:ext cx="6667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91" name="Gruppieren 8"/>
          <p:cNvGrpSpPr>
            <a:grpSpLocks/>
          </p:cNvGrpSpPr>
          <p:nvPr/>
        </p:nvGrpSpPr>
        <p:grpSpPr bwMode="auto">
          <a:xfrm>
            <a:off x="949325" y="1700213"/>
            <a:ext cx="2378075" cy="400050"/>
            <a:chOff x="948867" y="1700808"/>
            <a:chExt cx="2378195" cy="400110"/>
          </a:xfrm>
        </p:grpSpPr>
        <p:sp>
          <p:nvSpPr>
            <p:cNvPr id="3092" name="Textfeld 3"/>
            <p:cNvSpPr txBox="1">
              <a:spLocks noChangeArrowheads="1"/>
            </p:cNvSpPr>
            <p:nvPr/>
          </p:nvSpPr>
          <p:spPr bwMode="auto">
            <a:xfrm>
              <a:off x="1259632" y="1700808"/>
              <a:ext cx="206743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fontAlgn="base" hangingPunct="1">
                <a:spcBef>
                  <a:spcPct val="0"/>
                </a:spcBef>
                <a:spcAft>
                  <a:spcPct val="0"/>
                </a:spcAft>
                <a:buFontTx/>
                <a:buNone/>
              </a:pPr>
              <a:r>
                <a:rPr lang="de-DE" altLang="de-DE" sz="1000" b="1" dirty="0" smtClean="0">
                  <a:solidFill>
                    <a:prstClr val="black"/>
                  </a:solidFill>
                  <a:latin typeface="Verdana" pitchFamily="34" charset="0"/>
                  <a:cs typeface="Arial" pitchFamily="34" charset="0"/>
                </a:rPr>
                <a:t>Vertretungen der Öffentlichen Bibliotheken</a:t>
              </a:r>
            </a:p>
          </p:txBody>
        </p:sp>
        <p:pic>
          <p:nvPicPr>
            <p:cNvPr id="3093" name="Grafik 5"/>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948867" y="1709892"/>
              <a:ext cx="310765"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 name="Grafik 1"/>
          <p:cNvPicPr>
            <a:picLocks noChangeAspect="1"/>
          </p:cNvPicPr>
          <p:nvPr/>
        </p:nvPicPr>
        <p:blipFill rotWithShape="1">
          <a:blip r:embed="rId18" cstate="print">
            <a:extLst>
              <a:ext uri="{28A0092B-C50C-407E-A947-70E740481C1C}">
                <a14:useLocalDpi xmlns:a14="http://schemas.microsoft.com/office/drawing/2010/main" val="0"/>
              </a:ext>
            </a:extLst>
          </a:blip>
          <a:srcRect l="5723" t="17175" b="17717"/>
          <a:stretch/>
        </p:blipFill>
        <p:spPr>
          <a:xfrm>
            <a:off x="677899" y="2348880"/>
            <a:ext cx="1650927" cy="358775"/>
          </a:xfrm>
          <a:prstGeom prst="rect">
            <a:avLst/>
          </a:prstGeom>
        </p:spPr>
      </p:pic>
      <p:sp>
        <p:nvSpPr>
          <p:cNvPr id="3" name="Fußzeilenplatzhalter 2"/>
          <p:cNvSpPr>
            <a:spLocks noGrp="1"/>
          </p:cNvSpPr>
          <p:nvPr>
            <p:ph type="ftr" sz="quarter" idx="14"/>
          </p:nvPr>
        </p:nvSpPr>
        <p:spPr>
          <a:xfrm>
            <a:off x="467544" y="6381328"/>
            <a:ext cx="7471543" cy="365125"/>
          </a:xfrm>
        </p:spPr>
        <p:txBody>
          <a:bodyPr/>
          <a:lstStyle/>
          <a:p>
            <a:r>
              <a:rPr lang="de-DE" smtClean="0"/>
              <a:t>AG RDA Schulungsunterlagen -  Modul 6M.04.05 | Stand: 20.08.2015 | CC BY-NC-SA</a:t>
            </a:r>
            <a:endParaRPr lang="de-DE" dirty="0"/>
          </a:p>
        </p:txBody>
      </p:sp>
      <p:sp>
        <p:nvSpPr>
          <p:cNvPr id="4" name="Foliennummernplatzhalter 3"/>
          <p:cNvSpPr>
            <a:spLocks noGrp="1"/>
          </p:cNvSpPr>
          <p:nvPr>
            <p:ph type="sldNum" sz="quarter" idx="4"/>
          </p:nvPr>
        </p:nvSpPr>
        <p:spPr/>
        <p:txBody>
          <a:bodyPr/>
          <a:lstStyle/>
          <a:p>
            <a:fld id="{8A6690F1-7CA1-4166-A522-500460961984}" type="slidenum">
              <a:rPr lang="de-DE" smtClean="0"/>
              <a:pPr/>
              <a:t>1</a:t>
            </a:fld>
            <a:endParaRPr lang="de-DE"/>
          </a:p>
        </p:txBody>
      </p:sp>
    </p:spTree>
    <p:extLst>
      <p:ext uri="{BB962C8B-B14F-4D97-AF65-F5344CB8AC3E}">
        <p14:creationId xmlns:p14="http://schemas.microsoft.com/office/powerpoint/2010/main" val="2332250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Verlagsname RDA 2.8.4</a:t>
            </a:r>
            <a:endParaRPr lang="de-DE" dirty="0"/>
          </a:p>
        </p:txBody>
      </p:sp>
      <p:sp>
        <p:nvSpPr>
          <p:cNvPr id="3" name="Textplatzhalter 2"/>
          <p:cNvSpPr>
            <a:spLocks noGrp="1"/>
          </p:cNvSpPr>
          <p:nvPr>
            <p:ph type="body" sz="quarter" idx="13"/>
          </p:nvPr>
        </p:nvSpPr>
        <p:spPr/>
        <p:txBody>
          <a:bodyPr wrap="square"/>
          <a:lstStyle/>
          <a:p>
            <a:pPr marL="0" indent="0">
              <a:buNone/>
            </a:pPr>
            <a:r>
              <a:rPr lang="de-DE" dirty="0" smtClean="0"/>
              <a:t>Informationsquelle (RDA 2.8.4.2)</a:t>
            </a:r>
          </a:p>
          <a:p>
            <a:endParaRPr lang="de-DE" dirty="0"/>
          </a:p>
          <a:p>
            <a:r>
              <a:rPr lang="de-DE" dirty="0" smtClean="0"/>
              <a:t>Informationsquellen für den Verlagsnamen sind in dieser Reihenfolge:</a:t>
            </a:r>
            <a:br>
              <a:rPr lang="de-DE" dirty="0" smtClean="0"/>
            </a:br>
            <a:r>
              <a:rPr lang="de-DE" dirty="0" smtClean="0"/>
              <a:t>	- Quelle des Haupttitels</a:t>
            </a:r>
            <a:br>
              <a:rPr lang="de-DE" dirty="0" smtClean="0"/>
            </a:br>
            <a:r>
              <a:rPr lang="de-DE" dirty="0" smtClean="0"/>
              <a:t>	- andere Quelle innerhalb der Ressource</a:t>
            </a:r>
            <a:br>
              <a:rPr lang="de-DE" dirty="0" smtClean="0"/>
            </a:br>
            <a:r>
              <a:rPr lang="de-DE" dirty="0" smtClean="0"/>
              <a:t>	- andere Quelle außerhalb der Ressource</a:t>
            </a:r>
          </a:p>
          <a:p>
            <a:endParaRPr lang="de-DE" dirty="0"/>
          </a:p>
          <a:p>
            <a:r>
              <a:rPr lang="de-DE" dirty="0" smtClean="0"/>
              <a:t>Erfassung (RDA 2.8.4.3 und RDA 2.8.1.4)</a:t>
            </a:r>
            <a:br>
              <a:rPr lang="de-DE" dirty="0" smtClean="0"/>
            </a:br>
            <a:r>
              <a:rPr lang="de-DE" dirty="0" smtClean="0"/>
              <a:t>	- es gelten die Regeln zum Übertragen (RDA 			1.7)</a:t>
            </a:r>
            <a:endParaRPr lang="de-DE" dirty="0"/>
          </a:p>
          <a:p>
            <a:endParaRPr lang="de-DE" dirty="0" smtClean="0"/>
          </a:p>
          <a:p>
            <a:pPr marL="0" indent="0">
              <a:buNone/>
            </a:pP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10</a:t>
            </a:fld>
            <a:endParaRPr lang="de-DE"/>
          </a:p>
        </p:txBody>
      </p:sp>
    </p:spTree>
    <p:extLst>
      <p:ext uri="{BB962C8B-B14F-4D97-AF65-F5344CB8AC3E}">
        <p14:creationId xmlns:p14="http://schemas.microsoft.com/office/powerpoint/2010/main" val="29658739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Verlagsname RDA 2.8.4</a:t>
            </a:r>
            <a:endParaRPr lang="de-DE" dirty="0"/>
          </a:p>
        </p:txBody>
      </p:sp>
      <p:sp>
        <p:nvSpPr>
          <p:cNvPr id="3" name="Textplatzhalter 2"/>
          <p:cNvSpPr>
            <a:spLocks noGrp="1"/>
          </p:cNvSpPr>
          <p:nvPr>
            <p:ph type="body" sz="quarter" idx="13"/>
          </p:nvPr>
        </p:nvSpPr>
        <p:spPr>
          <a:xfrm>
            <a:off x="179512" y="836712"/>
            <a:ext cx="8640960" cy="5472608"/>
          </a:xfrm>
        </p:spPr>
        <p:txBody>
          <a:bodyPr wrap="square"/>
          <a:lstStyle/>
          <a:p>
            <a:endParaRPr lang="de-DE" dirty="0" smtClean="0">
              <a:solidFill>
                <a:srgbClr val="FF0000"/>
              </a:solidFill>
            </a:endParaRPr>
          </a:p>
          <a:p>
            <a:r>
              <a:rPr lang="de-DE" dirty="0" smtClean="0"/>
              <a:t>häufig vielfältige, nicht eindeutige Angaben zu Firmen, Label und Vertrieben </a:t>
            </a:r>
            <a:endParaRPr lang="de-DE" dirty="0"/>
          </a:p>
          <a:p>
            <a:r>
              <a:rPr lang="de-DE" dirty="0" smtClean="0"/>
              <a:t>ist es unklar, ob der angegebene Firmenname der Verlag oder Vertrieb ist, wird angenommen, dass es sich um einen Verlag </a:t>
            </a:r>
            <a:r>
              <a:rPr lang="de-DE" dirty="0"/>
              <a:t>handelt </a:t>
            </a:r>
            <a:r>
              <a:rPr lang="de-DE" dirty="0" smtClean="0"/>
              <a:t>(RDA </a:t>
            </a:r>
            <a:r>
              <a:rPr lang="de-DE" dirty="0"/>
              <a:t>2.8.4.1 </a:t>
            </a:r>
            <a:r>
              <a:rPr lang="de-DE" dirty="0" smtClean="0"/>
              <a:t>D-A-CH)</a:t>
            </a:r>
          </a:p>
          <a:p>
            <a:r>
              <a:rPr lang="de-DE" dirty="0" smtClean="0"/>
              <a:t>zur Verifizierung ungenauer Firmenangaben kann die Angabe beim Erscheinungsjahr herangezogen werden, welches sich aus dem Phonogramm-Copyright-Datum ableitet</a:t>
            </a:r>
          </a:p>
          <a:p>
            <a:r>
              <a:rPr lang="de-DE" dirty="0" smtClean="0"/>
              <a:t>Gesamtressource betrachten</a:t>
            </a:r>
            <a:endParaRPr lang="de-DE" dirty="0"/>
          </a:p>
          <a:p>
            <a:pPr marL="0" indent="0">
              <a:buNone/>
            </a:pP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11</a:t>
            </a:fld>
            <a:endParaRPr lang="de-DE"/>
          </a:p>
        </p:txBody>
      </p:sp>
    </p:spTree>
    <p:extLst>
      <p:ext uri="{BB962C8B-B14F-4D97-AF65-F5344CB8AC3E}">
        <p14:creationId xmlns:p14="http://schemas.microsoft.com/office/powerpoint/2010/main" val="3798009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Verlagsname RDA 2.8.4</a:t>
            </a:r>
            <a:endParaRPr lang="de-DE" dirty="0"/>
          </a:p>
        </p:txBody>
      </p:sp>
      <p:sp>
        <p:nvSpPr>
          <p:cNvPr id="3" name="Textplatzhalter 2"/>
          <p:cNvSpPr>
            <a:spLocks noGrp="1"/>
          </p:cNvSpPr>
          <p:nvPr>
            <p:ph type="body" sz="quarter" idx="13"/>
          </p:nvPr>
        </p:nvSpPr>
        <p:spPr>
          <a:xfrm>
            <a:off x="251520" y="3717032"/>
            <a:ext cx="8640960" cy="2520280"/>
          </a:xfrm>
        </p:spPr>
        <p:txBody>
          <a:bodyPr wrap="square"/>
          <a:lstStyle/>
          <a:p>
            <a:r>
              <a:rPr lang="de-DE" dirty="0" smtClean="0"/>
              <a:t>Beispiel Modul 6M.04.03</a:t>
            </a:r>
          </a:p>
          <a:p>
            <a:r>
              <a:rPr lang="de-DE" dirty="0"/>
              <a:t>a</a:t>
            </a:r>
            <a:r>
              <a:rPr lang="de-DE" dirty="0" smtClean="0"/>
              <a:t>uf </a:t>
            </a:r>
            <a:r>
              <a:rPr lang="de-DE" dirty="0"/>
              <a:t>der Hauptinformationsquelle </a:t>
            </a:r>
            <a:r>
              <a:rPr lang="de-DE" dirty="0" smtClean="0"/>
              <a:t>, dem „Silberling“, </a:t>
            </a:r>
            <a:r>
              <a:rPr lang="de-DE" dirty="0"/>
              <a:t>stehen Logos von „ORF“, „3Sat“, „Deutsche Grammophon“ und der „Sächsischen Staatskapelle Dresden</a:t>
            </a:r>
            <a:r>
              <a:rPr lang="de-DE" dirty="0" smtClean="0"/>
              <a:t>“ sowie beim aktuellen Phonogramm-Datum „</a:t>
            </a:r>
            <a:r>
              <a:rPr lang="de-DE" dirty="0" err="1" smtClean="0"/>
              <a:t>Unitel</a:t>
            </a:r>
            <a:r>
              <a:rPr lang="de-DE" dirty="0" smtClean="0"/>
              <a:t>“ </a:t>
            </a: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12</a:t>
            </a:fld>
            <a:endParaRPr lang="de-DE"/>
          </a:p>
        </p:txBody>
      </p:sp>
      <p:sp>
        <p:nvSpPr>
          <p:cNvPr id="7" name="Textplatzhalter 2"/>
          <p:cNvSpPr txBox="1">
            <a:spLocks/>
          </p:cNvSpPr>
          <p:nvPr/>
        </p:nvSpPr>
        <p:spPr>
          <a:xfrm>
            <a:off x="403920" y="989112"/>
            <a:ext cx="8640960" cy="648072"/>
          </a:xfrm>
          <a:prstGeom prst="rect">
            <a:avLst/>
          </a:prstGeom>
        </p:spPr>
        <p:txBody>
          <a:bodyPr vert="horz" wrap="square"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de-DE" dirty="0"/>
              <a:t>v</a:t>
            </a:r>
            <a:r>
              <a:rPr lang="de-DE" dirty="0" smtClean="0"/>
              <a:t>ielfältige Angaben</a:t>
            </a:r>
          </a:p>
          <a:p>
            <a:endParaRPr lang="de-DE" dirty="0" smtClean="0"/>
          </a:p>
          <a:p>
            <a:pPr marL="0" indent="0">
              <a:buFont typeface="Arial" panose="020B0604020202020204" pitchFamily="34" charset="0"/>
              <a:buNone/>
            </a:pPr>
            <a:endParaRPr lang="de-DE" dirty="0" smtClean="0"/>
          </a:p>
        </p:txBody>
      </p:sp>
      <p:graphicFrame>
        <p:nvGraphicFramePr>
          <p:cNvPr id="8" name="Tabelle 7"/>
          <p:cNvGraphicFramePr>
            <a:graphicFrameLocks noGrp="1"/>
          </p:cNvGraphicFramePr>
          <p:nvPr>
            <p:extLst>
              <p:ext uri="{D42A27DB-BD31-4B8C-83A1-F6EECF244321}">
                <p14:modId xmlns:p14="http://schemas.microsoft.com/office/powerpoint/2010/main" val="1129904675"/>
              </p:ext>
            </p:extLst>
          </p:nvPr>
        </p:nvGraphicFramePr>
        <p:xfrm>
          <a:off x="403920" y="1916832"/>
          <a:ext cx="7240621" cy="1101185"/>
        </p:xfrm>
        <a:graphic>
          <a:graphicData uri="http://schemas.openxmlformats.org/drawingml/2006/table">
            <a:tbl>
              <a:tblPr firstRow="1" bandRow="1">
                <a:tableStyleId>{5C22544A-7EE6-4342-B048-85BDC9FD1C3A}</a:tableStyleId>
              </a:tblPr>
              <a:tblGrid>
                <a:gridCol w="1072684"/>
                <a:gridCol w="1072684"/>
                <a:gridCol w="2592321"/>
                <a:gridCol w="2502932"/>
              </a:tblGrid>
              <a:tr h="419444">
                <a:tc>
                  <a:txBody>
                    <a:bodyPr/>
                    <a:lstStyle/>
                    <a:p>
                      <a:r>
                        <a:rPr lang="de-DE" dirty="0" err="1" smtClean="0">
                          <a:latin typeface="Verdana" panose="020B0604030504040204" pitchFamily="34" charset="0"/>
                          <a:ea typeface="Verdana" panose="020B0604030504040204" pitchFamily="34" charset="0"/>
                          <a:cs typeface="Verdana" panose="020B0604030504040204" pitchFamily="34" charset="0"/>
                        </a:rPr>
                        <a:t>Aleph</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8174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419</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2.8.4</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Verlagsname</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$b</a:t>
                      </a:r>
                      <a:r>
                        <a:rPr lang="de-DE" sz="1800" dirty="0" smtClean="0">
                          <a:latin typeface="Verdana" panose="020B0604030504040204" pitchFamily="34" charset="0"/>
                          <a:ea typeface="Verdana" panose="020B0604030504040204" pitchFamily="34" charset="0"/>
                          <a:cs typeface="Verdana" panose="020B0604030504040204" pitchFamily="34" charset="0"/>
                        </a:rPr>
                        <a:t> </a:t>
                      </a:r>
                      <a:r>
                        <a:rPr lang="de-DE" sz="1800" dirty="0" err="1" smtClean="0">
                          <a:latin typeface="Verdana" panose="020B0604030504040204" pitchFamily="34" charset="0"/>
                          <a:ea typeface="Verdana" panose="020B0604030504040204" pitchFamily="34" charset="0"/>
                          <a:cs typeface="Verdana" panose="020B0604030504040204" pitchFamily="34" charset="0"/>
                        </a:rPr>
                        <a:t>Unitel</a:t>
                      </a:r>
                      <a:endParaRPr lang="de-DE" sz="1800" dirty="0" smtClean="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Tree>
    <p:extLst>
      <p:ext uri="{BB962C8B-B14F-4D97-AF65-F5344CB8AC3E}">
        <p14:creationId xmlns:p14="http://schemas.microsoft.com/office/powerpoint/2010/main" val="19593358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Verlagsname RDA 2.8.4</a:t>
            </a:r>
            <a:endParaRPr lang="de-DE" dirty="0"/>
          </a:p>
        </p:txBody>
      </p:sp>
      <p:sp>
        <p:nvSpPr>
          <p:cNvPr id="3" name="Textplatzhalter 2"/>
          <p:cNvSpPr>
            <a:spLocks noGrp="1"/>
          </p:cNvSpPr>
          <p:nvPr>
            <p:ph type="body" sz="quarter" idx="13"/>
          </p:nvPr>
        </p:nvSpPr>
        <p:spPr>
          <a:xfrm>
            <a:off x="251520" y="4797152"/>
            <a:ext cx="8640960" cy="1224136"/>
          </a:xfrm>
        </p:spPr>
        <p:txBody>
          <a:bodyPr wrap="square"/>
          <a:lstStyle/>
          <a:p>
            <a:r>
              <a:rPr lang="de-DE" dirty="0" smtClean="0"/>
              <a:t>in der Informationsquelle: GENUIN </a:t>
            </a:r>
            <a:r>
              <a:rPr lang="de-DE" dirty="0" err="1" smtClean="0"/>
              <a:t>classics</a:t>
            </a:r>
            <a:endParaRPr lang="de-DE" dirty="0" smtClean="0"/>
          </a:p>
          <a:p>
            <a:endParaRPr lang="de-DE" dirty="0"/>
          </a:p>
          <a:p>
            <a:pPr marL="0" indent="0">
              <a:buNone/>
            </a:pPr>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13</a:t>
            </a:fld>
            <a:endParaRPr lang="de-DE"/>
          </a:p>
        </p:txBody>
      </p:sp>
      <p:sp>
        <p:nvSpPr>
          <p:cNvPr id="7" name="Textplatzhalter 2"/>
          <p:cNvSpPr txBox="1">
            <a:spLocks/>
          </p:cNvSpPr>
          <p:nvPr/>
        </p:nvSpPr>
        <p:spPr>
          <a:xfrm>
            <a:off x="403920" y="989112"/>
            <a:ext cx="8640960" cy="855712"/>
          </a:xfrm>
          <a:prstGeom prst="rect">
            <a:avLst/>
          </a:prstGeom>
        </p:spPr>
        <p:txBody>
          <a:bodyPr vert="horz" wrap="square"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de-DE" dirty="0" smtClean="0"/>
              <a:t>Verlagsname  wird  der Vorlage entsprechend übertragen</a:t>
            </a:r>
          </a:p>
          <a:p>
            <a:endParaRPr lang="de-DE" dirty="0"/>
          </a:p>
          <a:p>
            <a:endParaRPr lang="de-DE" dirty="0" smtClean="0"/>
          </a:p>
          <a:p>
            <a:endParaRPr lang="de-DE" dirty="0" smtClean="0"/>
          </a:p>
          <a:p>
            <a:pPr marL="0" indent="0">
              <a:buFont typeface="Arial" panose="020B0604020202020204" pitchFamily="34" charset="0"/>
              <a:buNone/>
            </a:pPr>
            <a:endParaRPr lang="de-DE" dirty="0" smtClean="0"/>
          </a:p>
        </p:txBody>
      </p:sp>
      <p:graphicFrame>
        <p:nvGraphicFramePr>
          <p:cNvPr id="8" name="Tabelle 7"/>
          <p:cNvGraphicFramePr>
            <a:graphicFrameLocks noGrp="1"/>
          </p:cNvGraphicFramePr>
          <p:nvPr>
            <p:extLst>
              <p:ext uri="{D42A27DB-BD31-4B8C-83A1-F6EECF244321}">
                <p14:modId xmlns:p14="http://schemas.microsoft.com/office/powerpoint/2010/main" val="315946115"/>
              </p:ext>
            </p:extLst>
          </p:nvPr>
        </p:nvGraphicFramePr>
        <p:xfrm>
          <a:off x="403920" y="2348029"/>
          <a:ext cx="7240621" cy="936954"/>
        </p:xfrm>
        <a:graphic>
          <a:graphicData uri="http://schemas.openxmlformats.org/drawingml/2006/table">
            <a:tbl>
              <a:tblPr firstRow="1" bandRow="1">
                <a:tableStyleId>{5C22544A-7EE6-4342-B048-85BDC9FD1C3A}</a:tableStyleId>
              </a:tblPr>
              <a:tblGrid>
                <a:gridCol w="1072684"/>
                <a:gridCol w="1072684"/>
                <a:gridCol w="2592321"/>
                <a:gridCol w="2502932"/>
              </a:tblGrid>
              <a:tr h="292901">
                <a:tc>
                  <a:txBody>
                    <a:bodyPr/>
                    <a:lstStyle/>
                    <a:p>
                      <a:r>
                        <a:rPr lang="de-DE" dirty="0" err="1" smtClean="0">
                          <a:latin typeface="Verdana" panose="020B0604030504040204" pitchFamily="34" charset="0"/>
                          <a:ea typeface="Verdana" panose="020B0604030504040204" pitchFamily="34" charset="0"/>
                          <a:cs typeface="Verdana" panose="020B0604030504040204" pitchFamily="34" charset="0"/>
                        </a:rPr>
                        <a:t>Aleph</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571194">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419</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2.8.4</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Verlagsname</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$b</a:t>
                      </a:r>
                      <a:r>
                        <a:rPr lang="de-DE" sz="1800" dirty="0" smtClean="0">
                          <a:latin typeface="Verdana" panose="020B0604030504040204" pitchFamily="34" charset="0"/>
                          <a:ea typeface="Verdana" panose="020B0604030504040204" pitchFamily="34" charset="0"/>
                          <a:cs typeface="Verdana" panose="020B0604030504040204" pitchFamily="34" charset="0"/>
                        </a:rPr>
                        <a:t> GENUIN </a:t>
                      </a:r>
                      <a:r>
                        <a:rPr lang="de-DE" sz="1800" dirty="0" err="1" smtClean="0">
                          <a:latin typeface="Verdana" panose="020B0604030504040204" pitchFamily="34" charset="0"/>
                          <a:ea typeface="Verdana" panose="020B0604030504040204" pitchFamily="34" charset="0"/>
                          <a:cs typeface="Verdana" panose="020B0604030504040204" pitchFamily="34" charset="0"/>
                        </a:rPr>
                        <a:t>classics</a:t>
                      </a:r>
                      <a:endParaRPr lang="de-DE" sz="1800" dirty="0" smtClean="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Tree>
    <p:extLst>
      <p:ext uri="{BB962C8B-B14F-4D97-AF65-F5344CB8AC3E}">
        <p14:creationId xmlns:p14="http://schemas.microsoft.com/office/powerpoint/2010/main" val="25649087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Verlagsname RDA 2.8.4</a:t>
            </a:r>
            <a:endParaRPr lang="de-DE" dirty="0"/>
          </a:p>
        </p:txBody>
      </p:sp>
      <p:sp>
        <p:nvSpPr>
          <p:cNvPr id="3" name="Textplatzhalter 2"/>
          <p:cNvSpPr>
            <a:spLocks noGrp="1"/>
          </p:cNvSpPr>
          <p:nvPr>
            <p:ph type="body" sz="quarter" idx="13"/>
          </p:nvPr>
        </p:nvSpPr>
        <p:spPr>
          <a:xfrm>
            <a:off x="251520" y="4797152"/>
            <a:ext cx="8640960" cy="1224136"/>
          </a:xfrm>
        </p:spPr>
        <p:txBody>
          <a:bodyPr wrap="square"/>
          <a:lstStyle/>
          <a:p>
            <a:r>
              <a:rPr lang="de-DE" dirty="0" smtClean="0"/>
              <a:t>in </a:t>
            </a:r>
            <a:r>
              <a:rPr lang="de-DE" dirty="0"/>
              <a:t>der Informationsquelle: </a:t>
            </a:r>
            <a:r>
              <a:rPr lang="de-DE" dirty="0" smtClean="0"/>
              <a:t>Deutsche Grammophon GmbH</a:t>
            </a:r>
            <a:endParaRPr lang="de-DE" dirty="0"/>
          </a:p>
          <a:p>
            <a:endParaRPr lang="de-DE" dirty="0"/>
          </a:p>
          <a:p>
            <a:pPr marL="0" indent="0">
              <a:buNone/>
            </a:pPr>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14</a:t>
            </a:fld>
            <a:endParaRPr lang="de-DE"/>
          </a:p>
        </p:txBody>
      </p:sp>
      <p:sp>
        <p:nvSpPr>
          <p:cNvPr id="7" name="Textplatzhalter 2"/>
          <p:cNvSpPr txBox="1">
            <a:spLocks/>
          </p:cNvSpPr>
          <p:nvPr/>
        </p:nvSpPr>
        <p:spPr>
          <a:xfrm>
            <a:off x="403920" y="989112"/>
            <a:ext cx="8640960" cy="648072"/>
          </a:xfrm>
          <a:prstGeom prst="rect">
            <a:avLst/>
          </a:prstGeom>
        </p:spPr>
        <p:txBody>
          <a:bodyPr vert="horz" wrap="square"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de-DE" dirty="0" smtClean="0"/>
              <a:t>Verlagsname mit juristischen Wendungen</a:t>
            </a:r>
          </a:p>
          <a:p>
            <a:endParaRPr lang="de-DE" dirty="0" smtClean="0"/>
          </a:p>
          <a:p>
            <a:pPr marL="0" indent="0">
              <a:buFont typeface="Arial" panose="020B0604020202020204" pitchFamily="34" charset="0"/>
              <a:buNone/>
            </a:pPr>
            <a:endParaRPr lang="de-DE" dirty="0" smtClean="0"/>
          </a:p>
        </p:txBody>
      </p:sp>
      <p:graphicFrame>
        <p:nvGraphicFramePr>
          <p:cNvPr id="8" name="Tabelle 7"/>
          <p:cNvGraphicFramePr>
            <a:graphicFrameLocks noGrp="1"/>
          </p:cNvGraphicFramePr>
          <p:nvPr>
            <p:extLst>
              <p:ext uri="{D42A27DB-BD31-4B8C-83A1-F6EECF244321}">
                <p14:modId xmlns:p14="http://schemas.microsoft.com/office/powerpoint/2010/main" val="691207384"/>
              </p:ext>
            </p:extLst>
          </p:nvPr>
        </p:nvGraphicFramePr>
        <p:xfrm>
          <a:off x="403920" y="1916832"/>
          <a:ext cx="7240621" cy="1745324"/>
        </p:xfrm>
        <a:graphic>
          <a:graphicData uri="http://schemas.openxmlformats.org/drawingml/2006/table">
            <a:tbl>
              <a:tblPr firstRow="1" bandRow="1">
                <a:tableStyleId>{5C22544A-7EE6-4342-B048-85BDC9FD1C3A}</a:tableStyleId>
              </a:tblPr>
              <a:tblGrid>
                <a:gridCol w="1072684"/>
                <a:gridCol w="1072684"/>
                <a:gridCol w="2592321"/>
                <a:gridCol w="2502932"/>
              </a:tblGrid>
              <a:tr h="419444">
                <a:tc>
                  <a:txBody>
                    <a:bodyPr/>
                    <a:lstStyle/>
                    <a:p>
                      <a:r>
                        <a:rPr lang="de-DE" dirty="0" err="1" smtClean="0">
                          <a:latin typeface="Verdana" panose="020B0604030504040204" pitchFamily="34" charset="0"/>
                          <a:ea typeface="Verdana" panose="020B0604030504040204" pitchFamily="34" charset="0"/>
                          <a:cs typeface="Verdana" panose="020B0604030504040204" pitchFamily="34" charset="0"/>
                        </a:rPr>
                        <a:t>Aleph</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8174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419</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2.8.4</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Verlagsname</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50000"/>
                        </a:lnSpc>
                        <a:spcBef>
                          <a:spcPts val="600"/>
                        </a:spcBef>
                        <a:spcAft>
                          <a:spcPts val="600"/>
                        </a:spcAft>
                        <a:buClrTx/>
                        <a:buSzTx/>
                        <a:buFontTx/>
                        <a:buNone/>
                        <a:tabLst/>
                        <a:defRPr/>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$b</a:t>
                      </a:r>
                      <a:r>
                        <a:rPr lang="de-DE" sz="1800" dirty="0" smtClean="0">
                          <a:latin typeface="Verdana" panose="020B0604030504040204" pitchFamily="34" charset="0"/>
                          <a:ea typeface="Verdana" panose="020B0604030504040204" pitchFamily="34" charset="0"/>
                          <a:cs typeface="Verdana" panose="020B0604030504040204" pitchFamily="34" charset="0"/>
                        </a:rPr>
                        <a:t> Deutsche Grammophon</a:t>
                      </a:r>
                      <a:r>
                        <a:rPr lang="de-DE" sz="1800" baseline="0" dirty="0" smtClean="0">
                          <a:latin typeface="Verdana" panose="020B0604030504040204" pitchFamily="34" charset="0"/>
                          <a:ea typeface="Verdana" panose="020B0604030504040204" pitchFamily="34" charset="0"/>
                          <a:cs typeface="Verdana" panose="020B0604030504040204" pitchFamily="34" charset="0"/>
                        </a:rPr>
                        <a:t> GmbH</a:t>
                      </a:r>
                      <a:endParaRPr lang="de-DE" sz="1800" dirty="0" smtClean="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Tree>
    <p:extLst>
      <p:ext uri="{BB962C8B-B14F-4D97-AF65-F5344CB8AC3E}">
        <p14:creationId xmlns:p14="http://schemas.microsoft.com/office/powerpoint/2010/main" val="25670752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Verlagsname RDA 2.8.4</a:t>
            </a:r>
            <a:endParaRPr lang="de-DE" dirty="0"/>
          </a:p>
        </p:txBody>
      </p:sp>
      <p:sp>
        <p:nvSpPr>
          <p:cNvPr id="3" name="Textplatzhalter 2"/>
          <p:cNvSpPr>
            <a:spLocks noGrp="1"/>
          </p:cNvSpPr>
          <p:nvPr>
            <p:ph type="body" sz="quarter" idx="13"/>
          </p:nvPr>
        </p:nvSpPr>
        <p:spPr>
          <a:xfrm>
            <a:off x="251520" y="4797152"/>
            <a:ext cx="8640960" cy="1224136"/>
          </a:xfrm>
        </p:spPr>
        <p:txBody>
          <a:bodyPr wrap="square"/>
          <a:lstStyle/>
          <a:p>
            <a:r>
              <a:rPr lang="de-DE" dirty="0" smtClean="0"/>
              <a:t>entsprechend RDA 2.8.4.1 D-A-CH kann ein </a:t>
            </a:r>
            <a:r>
              <a:rPr lang="de-DE" dirty="0" err="1" smtClean="0"/>
              <a:t>Labelname</a:t>
            </a:r>
            <a:r>
              <a:rPr lang="de-DE" dirty="0" smtClean="0"/>
              <a:t> als Verlagsname angegeben werden.</a:t>
            </a:r>
            <a:endParaRPr lang="de-DE" dirty="0"/>
          </a:p>
          <a:p>
            <a:endParaRPr lang="de-DE" dirty="0"/>
          </a:p>
          <a:p>
            <a:pPr marL="0" indent="0">
              <a:buNone/>
            </a:pPr>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15</a:t>
            </a:fld>
            <a:endParaRPr lang="de-DE"/>
          </a:p>
        </p:txBody>
      </p:sp>
      <p:sp>
        <p:nvSpPr>
          <p:cNvPr id="7" name="Textplatzhalter 2"/>
          <p:cNvSpPr txBox="1">
            <a:spLocks/>
          </p:cNvSpPr>
          <p:nvPr/>
        </p:nvSpPr>
        <p:spPr>
          <a:xfrm>
            <a:off x="403920" y="989112"/>
            <a:ext cx="8640960" cy="648072"/>
          </a:xfrm>
          <a:prstGeom prst="rect">
            <a:avLst/>
          </a:prstGeom>
        </p:spPr>
        <p:txBody>
          <a:bodyPr vert="horz" wrap="square"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de-DE" dirty="0" smtClean="0"/>
              <a:t>Label als Verlagsname</a:t>
            </a:r>
          </a:p>
          <a:p>
            <a:endParaRPr lang="de-DE" dirty="0" smtClean="0"/>
          </a:p>
          <a:p>
            <a:pPr marL="0" indent="0">
              <a:buFont typeface="Arial" panose="020B0604020202020204" pitchFamily="34" charset="0"/>
              <a:buNone/>
            </a:pPr>
            <a:endParaRPr lang="de-DE" dirty="0" smtClean="0"/>
          </a:p>
        </p:txBody>
      </p:sp>
      <p:graphicFrame>
        <p:nvGraphicFramePr>
          <p:cNvPr id="8" name="Tabelle 7"/>
          <p:cNvGraphicFramePr>
            <a:graphicFrameLocks noGrp="1"/>
          </p:cNvGraphicFramePr>
          <p:nvPr>
            <p:extLst>
              <p:ext uri="{D42A27DB-BD31-4B8C-83A1-F6EECF244321}">
                <p14:modId xmlns:p14="http://schemas.microsoft.com/office/powerpoint/2010/main" val="1139148599"/>
              </p:ext>
            </p:extLst>
          </p:nvPr>
        </p:nvGraphicFramePr>
        <p:xfrm>
          <a:off x="403920" y="1916832"/>
          <a:ext cx="7240621" cy="1745324"/>
        </p:xfrm>
        <a:graphic>
          <a:graphicData uri="http://schemas.openxmlformats.org/drawingml/2006/table">
            <a:tbl>
              <a:tblPr firstRow="1" bandRow="1">
                <a:tableStyleId>{5C22544A-7EE6-4342-B048-85BDC9FD1C3A}</a:tableStyleId>
              </a:tblPr>
              <a:tblGrid>
                <a:gridCol w="1072684"/>
                <a:gridCol w="1072684"/>
                <a:gridCol w="2592321"/>
                <a:gridCol w="2502932"/>
              </a:tblGrid>
              <a:tr h="419444">
                <a:tc>
                  <a:txBody>
                    <a:bodyPr/>
                    <a:lstStyle/>
                    <a:p>
                      <a:r>
                        <a:rPr lang="de-DE" dirty="0" err="1" smtClean="0">
                          <a:latin typeface="Verdana" panose="020B0604030504040204" pitchFamily="34" charset="0"/>
                          <a:ea typeface="Verdana" panose="020B0604030504040204" pitchFamily="34" charset="0"/>
                          <a:cs typeface="Verdana" panose="020B0604030504040204" pitchFamily="34" charset="0"/>
                        </a:rPr>
                        <a:t>Aleph</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8174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419</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2.8.4</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Verlagsname</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50000"/>
                        </a:lnSpc>
                        <a:spcBef>
                          <a:spcPts val="600"/>
                        </a:spcBef>
                        <a:spcAft>
                          <a:spcPts val="600"/>
                        </a:spcAft>
                        <a:buClrTx/>
                        <a:buSzTx/>
                        <a:buFontTx/>
                        <a:buNone/>
                        <a:tabLst/>
                        <a:defRPr/>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$b</a:t>
                      </a:r>
                      <a:r>
                        <a:rPr lang="de-DE" sz="1800" dirty="0" smtClean="0">
                          <a:latin typeface="Verdana" panose="020B0604030504040204" pitchFamily="34" charset="0"/>
                          <a:ea typeface="Verdana" panose="020B0604030504040204" pitchFamily="34" charset="0"/>
                          <a:cs typeface="Verdana" panose="020B0604030504040204" pitchFamily="34" charset="0"/>
                        </a:rPr>
                        <a:t> Electrola,</a:t>
                      </a:r>
                      <a:r>
                        <a:rPr lang="de-DE" sz="1800" baseline="0" dirty="0" smtClean="0">
                          <a:latin typeface="Verdana" panose="020B0604030504040204" pitchFamily="34" charset="0"/>
                          <a:ea typeface="Verdana" panose="020B0604030504040204" pitchFamily="34" charset="0"/>
                          <a:cs typeface="Verdana" panose="020B0604030504040204" pitchFamily="34" charset="0"/>
                        </a:rPr>
                        <a:t> a </a:t>
                      </a:r>
                      <a:r>
                        <a:rPr lang="de-DE" sz="1800" baseline="0" dirty="0" err="1" smtClean="0">
                          <a:latin typeface="Verdana" panose="020B0604030504040204" pitchFamily="34" charset="0"/>
                          <a:ea typeface="Verdana" panose="020B0604030504040204" pitchFamily="34" charset="0"/>
                          <a:cs typeface="Verdana" panose="020B0604030504040204" pitchFamily="34" charset="0"/>
                        </a:rPr>
                        <a:t>division</a:t>
                      </a:r>
                      <a:r>
                        <a:rPr lang="de-DE" sz="1800" baseline="0" dirty="0" smtClean="0">
                          <a:latin typeface="Verdana" panose="020B0604030504040204" pitchFamily="34" charset="0"/>
                          <a:ea typeface="Verdana" panose="020B0604030504040204" pitchFamily="34" charset="0"/>
                          <a:cs typeface="Verdana" panose="020B0604030504040204" pitchFamily="34" charset="0"/>
                        </a:rPr>
                        <a:t> </a:t>
                      </a:r>
                      <a:r>
                        <a:rPr lang="de-DE" sz="1800" baseline="0" dirty="0" err="1" smtClean="0">
                          <a:latin typeface="Verdana" panose="020B0604030504040204" pitchFamily="34" charset="0"/>
                          <a:ea typeface="Verdana" panose="020B0604030504040204" pitchFamily="34" charset="0"/>
                          <a:cs typeface="Verdana" panose="020B0604030504040204" pitchFamily="34" charset="0"/>
                        </a:rPr>
                        <a:t>of</a:t>
                      </a:r>
                      <a:r>
                        <a:rPr lang="de-DE" sz="1800" baseline="0" dirty="0" smtClean="0">
                          <a:latin typeface="Verdana" panose="020B0604030504040204" pitchFamily="34" charset="0"/>
                          <a:ea typeface="Verdana" panose="020B0604030504040204" pitchFamily="34" charset="0"/>
                          <a:cs typeface="Verdana" panose="020B0604030504040204" pitchFamily="34" charset="0"/>
                        </a:rPr>
                        <a:t> Universal Music GmbH</a:t>
                      </a:r>
                      <a:endParaRPr lang="de-DE" sz="1800" dirty="0" smtClean="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Tree>
    <p:extLst>
      <p:ext uri="{BB962C8B-B14F-4D97-AF65-F5344CB8AC3E}">
        <p14:creationId xmlns:p14="http://schemas.microsoft.com/office/powerpoint/2010/main" val="1500063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Verlagsname RDA 2.8.4</a:t>
            </a:r>
            <a:endParaRPr lang="de-DE" dirty="0"/>
          </a:p>
        </p:txBody>
      </p:sp>
      <p:sp>
        <p:nvSpPr>
          <p:cNvPr id="3" name="Textplatzhalter 2"/>
          <p:cNvSpPr>
            <a:spLocks noGrp="1"/>
          </p:cNvSpPr>
          <p:nvPr>
            <p:ph type="body" sz="quarter" idx="13"/>
          </p:nvPr>
        </p:nvSpPr>
        <p:spPr>
          <a:xfrm>
            <a:off x="251520" y="3933056"/>
            <a:ext cx="8640960" cy="2088232"/>
          </a:xfrm>
        </p:spPr>
        <p:txBody>
          <a:bodyPr wrap="square"/>
          <a:lstStyle/>
          <a:p>
            <a:r>
              <a:rPr lang="de-DE" dirty="0" smtClean="0"/>
              <a:t>Vorlage: </a:t>
            </a:r>
            <a:r>
              <a:rPr lang="en-US" dirty="0"/>
              <a:t>℗ 2015 Harvest Records under exclusive </a:t>
            </a:r>
            <a:r>
              <a:rPr lang="en-US" dirty="0" err="1"/>
              <a:t>licence</a:t>
            </a:r>
            <a:r>
              <a:rPr lang="en-US" dirty="0"/>
              <a:t> to Caroline </a:t>
            </a:r>
            <a:r>
              <a:rPr lang="en-US" dirty="0" smtClean="0"/>
              <a:t>International</a:t>
            </a:r>
          </a:p>
          <a:p>
            <a:endParaRPr lang="en-US" dirty="0"/>
          </a:p>
          <a:p>
            <a:r>
              <a:rPr lang="en-US" dirty="0" err="1" smtClean="0"/>
              <a:t>Entscheidung</a:t>
            </a:r>
            <a:r>
              <a:rPr lang="en-US" dirty="0" smtClean="0"/>
              <a:t> des </a:t>
            </a:r>
            <a:r>
              <a:rPr lang="en-US" dirty="0" err="1" smtClean="0"/>
              <a:t>Katalogisierenden</a:t>
            </a:r>
            <a:endParaRPr lang="de-DE" dirty="0"/>
          </a:p>
          <a:p>
            <a:endParaRPr lang="de-DE" dirty="0"/>
          </a:p>
          <a:p>
            <a:pPr marL="0" indent="0">
              <a:buNone/>
            </a:pPr>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16</a:t>
            </a:fld>
            <a:endParaRPr lang="de-DE"/>
          </a:p>
        </p:txBody>
      </p:sp>
      <p:sp>
        <p:nvSpPr>
          <p:cNvPr id="7" name="Textplatzhalter 2"/>
          <p:cNvSpPr txBox="1">
            <a:spLocks/>
          </p:cNvSpPr>
          <p:nvPr/>
        </p:nvSpPr>
        <p:spPr>
          <a:xfrm>
            <a:off x="403920" y="989112"/>
            <a:ext cx="8640960" cy="648072"/>
          </a:xfrm>
          <a:prstGeom prst="rect">
            <a:avLst/>
          </a:prstGeom>
        </p:spPr>
        <p:txBody>
          <a:bodyPr vert="horz" wrap="square"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de-DE" dirty="0" smtClean="0"/>
              <a:t>Verlagsname und weitere Bezeichnungen</a:t>
            </a:r>
            <a:br>
              <a:rPr lang="de-DE" dirty="0" smtClean="0"/>
            </a:br>
            <a:r>
              <a:rPr lang="de-DE" dirty="0" smtClean="0"/>
              <a:t>RDA 2.8.4.3 D-A-CH optionale Weglassung</a:t>
            </a:r>
          </a:p>
          <a:p>
            <a:endParaRPr lang="de-DE" dirty="0" smtClean="0"/>
          </a:p>
          <a:p>
            <a:pPr marL="0" indent="0">
              <a:buFont typeface="Arial" panose="020B0604020202020204" pitchFamily="34" charset="0"/>
              <a:buNone/>
            </a:pPr>
            <a:endParaRPr lang="de-DE" dirty="0" smtClean="0"/>
          </a:p>
        </p:txBody>
      </p:sp>
      <p:graphicFrame>
        <p:nvGraphicFramePr>
          <p:cNvPr id="8" name="Tabelle 7"/>
          <p:cNvGraphicFramePr>
            <a:graphicFrameLocks noGrp="1"/>
          </p:cNvGraphicFramePr>
          <p:nvPr>
            <p:extLst>
              <p:ext uri="{D42A27DB-BD31-4B8C-83A1-F6EECF244321}">
                <p14:modId xmlns:p14="http://schemas.microsoft.com/office/powerpoint/2010/main" val="1959725129"/>
              </p:ext>
            </p:extLst>
          </p:nvPr>
        </p:nvGraphicFramePr>
        <p:xfrm>
          <a:off x="403920" y="1916832"/>
          <a:ext cx="7240621" cy="1101185"/>
        </p:xfrm>
        <a:graphic>
          <a:graphicData uri="http://schemas.openxmlformats.org/drawingml/2006/table">
            <a:tbl>
              <a:tblPr firstRow="1" bandRow="1">
                <a:tableStyleId>{5C22544A-7EE6-4342-B048-85BDC9FD1C3A}</a:tableStyleId>
              </a:tblPr>
              <a:tblGrid>
                <a:gridCol w="1072684"/>
                <a:gridCol w="1072684"/>
                <a:gridCol w="2592321"/>
                <a:gridCol w="2502932"/>
              </a:tblGrid>
              <a:tr h="419444">
                <a:tc>
                  <a:txBody>
                    <a:bodyPr/>
                    <a:lstStyle/>
                    <a:p>
                      <a:r>
                        <a:rPr lang="de-DE" dirty="0" err="1" smtClean="0">
                          <a:latin typeface="Verdana" panose="020B0604030504040204" pitchFamily="34" charset="0"/>
                          <a:ea typeface="Verdana" panose="020B0604030504040204" pitchFamily="34" charset="0"/>
                          <a:cs typeface="Verdana" panose="020B0604030504040204" pitchFamily="34" charset="0"/>
                        </a:rPr>
                        <a:t>Aleph</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8174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419</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2.8.4</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Verlagsname</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50000"/>
                        </a:lnSpc>
                        <a:spcBef>
                          <a:spcPts val="600"/>
                        </a:spcBef>
                        <a:spcAft>
                          <a:spcPts val="600"/>
                        </a:spcAft>
                        <a:buClrTx/>
                        <a:buSzTx/>
                        <a:buFontTx/>
                        <a:buNone/>
                        <a:tabLst/>
                        <a:defRPr/>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$b</a:t>
                      </a:r>
                      <a:r>
                        <a:rPr lang="de-DE" sz="1800" dirty="0" smtClean="0">
                          <a:latin typeface="Verdana" panose="020B0604030504040204" pitchFamily="34" charset="0"/>
                          <a:ea typeface="Verdana" panose="020B0604030504040204" pitchFamily="34" charset="0"/>
                          <a:cs typeface="Verdana" panose="020B0604030504040204" pitchFamily="34" charset="0"/>
                        </a:rPr>
                        <a:t> </a:t>
                      </a:r>
                      <a:r>
                        <a:rPr lang="de-DE" sz="1800" dirty="0" err="1" smtClean="0">
                          <a:latin typeface="Verdana" panose="020B0604030504040204" pitchFamily="34" charset="0"/>
                          <a:ea typeface="Verdana" panose="020B0604030504040204" pitchFamily="34" charset="0"/>
                          <a:cs typeface="Verdana" panose="020B0604030504040204" pitchFamily="34" charset="0"/>
                        </a:rPr>
                        <a:t>Harvest</a:t>
                      </a:r>
                      <a:r>
                        <a:rPr lang="de-DE" sz="1800" dirty="0" smtClean="0">
                          <a:latin typeface="Verdana" panose="020B0604030504040204" pitchFamily="34" charset="0"/>
                          <a:ea typeface="Verdana" panose="020B0604030504040204" pitchFamily="34" charset="0"/>
                          <a:cs typeface="Verdana" panose="020B0604030504040204" pitchFamily="34" charset="0"/>
                        </a:rPr>
                        <a:t> Records</a:t>
                      </a:r>
                    </a:p>
                  </a:txBody>
                  <a:tcPr anchor="ctr"/>
                </a:tc>
              </a:tr>
            </a:tbl>
          </a:graphicData>
        </a:graphic>
      </p:graphicFrame>
    </p:spTree>
    <p:extLst>
      <p:ext uri="{BB962C8B-B14F-4D97-AF65-F5344CB8AC3E}">
        <p14:creationId xmlns:p14="http://schemas.microsoft.com/office/powerpoint/2010/main" val="5452739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Verlagsname RDA 2.8.4</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17</a:t>
            </a:fld>
            <a:endParaRPr lang="de-DE"/>
          </a:p>
        </p:txBody>
      </p:sp>
      <p:sp>
        <p:nvSpPr>
          <p:cNvPr id="7" name="Textplatzhalter 2"/>
          <p:cNvSpPr txBox="1">
            <a:spLocks/>
          </p:cNvSpPr>
          <p:nvPr/>
        </p:nvSpPr>
        <p:spPr>
          <a:xfrm>
            <a:off x="403920" y="989112"/>
            <a:ext cx="8640960" cy="648072"/>
          </a:xfrm>
          <a:prstGeom prst="rect">
            <a:avLst/>
          </a:prstGeom>
        </p:spPr>
        <p:txBody>
          <a:bodyPr vert="horz" wrap="square"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de-DE" dirty="0" smtClean="0"/>
              <a:t>Verlagsname und weitere Bezeichnungen</a:t>
            </a:r>
            <a:br>
              <a:rPr lang="de-DE" dirty="0" smtClean="0"/>
            </a:br>
            <a:r>
              <a:rPr lang="de-DE" dirty="0" smtClean="0"/>
              <a:t>RDA 2.8.4.3 D-A-CH optionale Weglassung</a:t>
            </a:r>
          </a:p>
          <a:p>
            <a:endParaRPr lang="de-DE" dirty="0" smtClean="0"/>
          </a:p>
          <a:p>
            <a:pPr marL="0" indent="0">
              <a:buFont typeface="Arial" panose="020B0604020202020204" pitchFamily="34" charset="0"/>
              <a:buNone/>
            </a:pPr>
            <a:endParaRPr lang="de-DE" dirty="0" smtClean="0"/>
          </a:p>
        </p:txBody>
      </p:sp>
      <p:graphicFrame>
        <p:nvGraphicFramePr>
          <p:cNvPr id="8" name="Tabelle 7"/>
          <p:cNvGraphicFramePr>
            <a:graphicFrameLocks noGrp="1"/>
          </p:cNvGraphicFramePr>
          <p:nvPr>
            <p:extLst>
              <p:ext uri="{D42A27DB-BD31-4B8C-83A1-F6EECF244321}">
                <p14:modId xmlns:p14="http://schemas.microsoft.com/office/powerpoint/2010/main" val="3108302940"/>
              </p:ext>
            </p:extLst>
          </p:nvPr>
        </p:nvGraphicFramePr>
        <p:xfrm>
          <a:off x="403920" y="1916832"/>
          <a:ext cx="7240621" cy="1745324"/>
        </p:xfrm>
        <a:graphic>
          <a:graphicData uri="http://schemas.openxmlformats.org/drawingml/2006/table">
            <a:tbl>
              <a:tblPr firstRow="1" bandRow="1">
                <a:tableStyleId>{5C22544A-7EE6-4342-B048-85BDC9FD1C3A}</a:tableStyleId>
              </a:tblPr>
              <a:tblGrid>
                <a:gridCol w="1072684"/>
                <a:gridCol w="1072684"/>
                <a:gridCol w="2592321"/>
                <a:gridCol w="2502932"/>
              </a:tblGrid>
              <a:tr h="419444">
                <a:tc>
                  <a:txBody>
                    <a:bodyPr/>
                    <a:lstStyle/>
                    <a:p>
                      <a:r>
                        <a:rPr lang="de-DE" dirty="0" err="1" smtClean="0">
                          <a:latin typeface="Verdana" panose="020B0604030504040204" pitchFamily="34" charset="0"/>
                          <a:ea typeface="Verdana" panose="020B0604030504040204" pitchFamily="34" charset="0"/>
                          <a:cs typeface="Verdana" panose="020B0604030504040204" pitchFamily="34" charset="0"/>
                        </a:rPr>
                        <a:t>Aleph</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8174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419</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2.8.4</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Verlagsname</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50000"/>
                        </a:lnSpc>
                        <a:spcBef>
                          <a:spcPts val="600"/>
                        </a:spcBef>
                        <a:spcAft>
                          <a:spcPts val="600"/>
                        </a:spcAft>
                        <a:buClrTx/>
                        <a:buSzTx/>
                        <a:buFontTx/>
                        <a:buNone/>
                        <a:tabLst/>
                        <a:defRPr/>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$b</a:t>
                      </a:r>
                      <a:r>
                        <a:rPr lang="de-DE" sz="1800" dirty="0" smtClean="0">
                          <a:latin typeface="Verdana" panose="020B0604030504040204" pitchFamily="34" charset="0"/>
                          <a:ea typeface="Verdana" panose="020B0604030504040204" pitchFamily="34" charset="0"/>
                          <a:cs typeface="Verdana" panose="020B0604030504040204" pitchFamily="34" charset="0"/>
                        </a:rPr>
                        <a:t> Electrola, a </a:t>
                      </a:r>
                      <a:r>
                        <a:rPr lang="de-DE" sz="1800" dirty="0" err="1" smtClean="0">
                          <a:latin typeface="Verdana" panose="020B0604030504040204" pitchFamily="34" charset="0"/>
                          <a:ea typeface="Verdana" panose="020B0604030504040204" pitchFamily="34" charset="0"/>
                          <a:cs typeface="Verdana" panose="020B0604030504040204" pitchFamily="34" charset="0"/>
                        </a:rPr>
                        <a:t>division</a:t>
                      </a:r>
                      <a:r>
                        <a:rPr lang="de-DE" sz="1800" dirty="0" smtClean="0">
                          <a:latin typeface="Verdana" panose="020B0604030504040204" pitchFamily="34" charset="0"/>
                          <a:ea typeface="Verdana" panose="020B0604030504040204" pitchFamily="34" charset="0"/>
                          <a:cs typeface="Verdana" panose="020B0604030504040204" pitchFamily="34" charset="0"/>
                        </a:rPr>
                        <a:t> </a:t>
                      </a:r>
                      <a:r>
                        <a:rPr lang="de-DE" sz="1800" dirty="0" err="1" smtClean="0">
                          <a:latin typeface="Verdana" panose="020B0604030504040204" pitchFamily="34" charset="0"/>
                          <a:ea typeface="Verdana" panose="020B0604030504040204" pitchFamily="34" charset="0"/>
                          <a:cs typeface="Verdana" panose="020B0604030504040204" pitchFamily="34" charset="0"/>
                        </a:rPr>
                        <a:t>of</a:t>
                      </a:r>
                      <a:r>
                        <a:rPr lang="de-DE" sz="1800" dirty="0" smtClean="0">
                          <a:latin typeface="Verdana" panose="020B0604030504040204" pitchFamily="34" charset="0"/>
                          <a:ea typeface="Verdana" panose="020B0604030504040204" pitchFamily="34" charset="0"/>
                          <a:cs typeface="Verdana" panose="020B0604030504040204" pitchFamily="34" charset="0"/>
                        </a:rPr>
                        <a:t> Universal Music GmbH</a:t>
                      </a:r>
                    </a:p>
                  </a:txBody>
                  <a:tcPr anchor="ctr"/>
                </a:tc>
              </a:tr>
            </a:tbl>
          </a:graphicData>
        </a:graphic>
      </p:graphicFrame>
      <p:graphicFrame>
        <p:nvGraphicFramePr>
          <p:cNvPr id="9" name="Tabelle 8"/>
          <p:cNvGraphicFramePr>
            <a:graphicFrameLocks noGrp="1"/>
          </p:cNvGraphicFramePr>
          <p:nvPr>
            <p:extLst>
              <p:ext uri="{D42A27DB-BD31-4B8C-83A1-F6EECF244321}">
                <p14:modId xmlns:p14="http://schemas.microsoft.com/office/powerpoint/2010/main" val="2657956565"/>
              </p:ext>
            </p:extLst>
          </p:nvPr>
        </p:nvGraphicFramePr>
        <p:xfrm>
          <a:off x="370078" y="4221088"/>
          <a:ext cx="7240621" cy="1047501"/>
        </p:xfrm>
        <a:graphic>
          <a:graphicData uri="http://schemas.openxmlformats.org/drawingml/2006/table">
            <a:tbl>
              <a:tblPr firstRow="1" bandRow="1">
                <a:tableStyleId>{5C22544A-7EE6-4342-B048-85BDC9FD1C3A}</a:tableStyleId>
              </a:tblPr>
              <a:tblGrid>
                <a:gridCol w="1072684"/>
                <a:gridCol w="1072684"/>
                <a:gridCol w="2592321"/>
                <a:gridCol w="2502932"/>
              </a:tblGrid>
              <a:tr h="139796">
                <a:tc>
                  <a:txBody>
                    <a:bodyPr/>
                    <a:lstStyle/>
                    <a:p>
                      <a:r>
                        <a:rPr lang="de-DE" dirty="0" err="1" smtClean="0">
                          <a:latin typeface="Verdana" panose="020B0604030504040204" pitchFamily="34" charset="0"/>
                          <a:ea typeface="Verdana" panose="020B0604030504040204" pitchFamily="34" charset="0"/>
                          <a:cs typeface="Verdana" panose="020B0604030504040204" pitchFamily="34" charset="0"/>
                        </a:rPr>
                        <a:t>Aleph</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8174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419</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2.8.4</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Verlagsname</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50000"/>
                        </a:lnSpc>
                        <a:spcBef>
                          <a:spcPts val="600"/>
                        </a:spcBef>
                        <a:spcAft>
                          <a:spcPts val="600"/>
                        </a:spcAft>
                        <a:buClrTx/>
                        <a:buSzTx/>
                        <a:buFontTx/>
                        <a:buNone/>
                        <a:tabLst/>
                        <a:defRPr/>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$b</a:t>
                      </a:r>
                      <a:r>
                        <a:rPr lang="de-DE" sz="1800" dirty="0" smtClean="0">
                          <a:latin typeface="Verdana" panose="020B0604030504040204" pitchFamily="34" charset="0"/>
                          <a:ea typeface="Verdana" panose="020B0604030504040204" pitchFamily="34" charset="0"/>
                          <a:cs typeface="Verdana" panose="020B0604030504040204" pitchFamily="34" charset="0"/>
                        </a:rPr>
                        <a:t> Electrola</a:t>
                      </a:r>
                    </a:p>
                  </a:txBody>
                  <a:tcPr anchor="ctr"/>
                </a:tc>
              </a:tr>
            </a:tbl>
          </a:graphicData>
        </a:graphic>
      </p:graphicFrame>
    </p:spTree>
    <p:extLst>
      <p:ext uri="{BB962C8B-B14F-4D97-AF65-F5344CB8AC3E}">
        <p14:creationId xmlns:p14="http://schemas.microsoft.com/office/powerpoint/2010/main" val="39660255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Erscheinungsdatum RDA 2.8.6</a:t>
            </a:r>
            <a:endParaRPr lang="de-DE" dirty="0"/>
          </a:p>
        </p:txBody>
      </p:sp>
      <p:sp>
        <p:nvSpPr>
          <p:cNvPr id="3" name="Textplatzhalter 2"/>
          <p:cNvSpPr>
            <a:spLocks noGrp="1"/>
          </p:cNvSpPr>
          <p:nvPr>
            <p:ph type="body" sz="quarter" idx="13"/>
          </p:nvPr>
        </p:nvSpPr>
        <p:spPr>
          <a:xfrm>
            <a:off x="251520" y="836712"/>
            <a:ext cx="8640960" cy="8280920"/>
          </a:xfrm>
        </p:spPr>
        <p:txBody>
          <a:bodyPr wrap="square"/>
          <a:lstStyle/>
          <a:p>
            <a:r>
              <a:rPr lang="de-DE" dirty="0"/>
              <a:t>Informationsquelle  (RDA </a:t>
            </a:r>
            <a:r>
              <a:rPr lang="de-DE" dirty="0" smtClean="0"/>
              <a:t>2.8.6.2)</a:t>
            </a:r>
          </a:p>
          <a:p>
            <a:pPr marL="0" indent="0">
              <a:buNone/>
            </a:pPr>
            <a:r>
              <a:rPr lang="de-DE" dirty="0"/>
              <a:t/>
            </a:r>
            <a:br>
              <a:rPr lang="de-DE" dirty="0"/>
            </a:br>
            <a:r>
              <a:rPr lang="de-DE" dirty="0" smtClean="0"/>
              <a:t>   Informationsquellen für das Erscheinungsdatum sind  	in dieser Reihenfolge: </a:t>
            </a:r>
          </a:p>
          <a:p>
            <a:pPr lvl="1"/>
            <a:r>
              <a:rPr lang="de-DE" sz="2400" dirty="0" smtClean="0"/>
              <a:t>Quelle des Haupttitels</a:t>
            </a:r>
          </a:p>
          <a:p>
            <a:pPr lvl="1"/>
            <a:r>
              <a:rPr lang="de-DE" sz="2400" dirty="0" smtClean="0"/>
              <a:t>andere </a:t>
            </a:r>
            <a:r>
              <a:rPr lang="de-DE" sz="2400" dirty="0"/>
              <a:t>Quelle innerhalb der </a:t>
            </a:r>
            <a:r>
              <a:rPr lang="de-DE" sz="2400" dirty="0" smtClean="0"/>
              <a:t>Ressource</a:t>
            </a:r>
          </a:p>
          <a:p>
            <a:pPr lvl="1"/>
            <a:r>
              <a:rPr lang="de-DE" sz="2400" dirty="0" smtClean="0"/>
              <a:t>andere </a:t>
            </a:r>
            <a:r>
              <a:rPr lang="de-DE" sz="2400" dirty="0"/>
              <a:t>Quelle außerhalb der </a:t>
            </a:r>
            <a:r>
              <a:rPr lang="de-DE" sz="2400" dirty="0" smtClean="0"/>
              <a:t>Ressource</a:t>
            </a:r>
          </a:p>
          <a:p>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18</a:t>
            </a:fld>
            <a:endParaRPr lang="de-DE"/>
          </a:p>
        </p:txBody>
      </p:sp>
    </p:spTree>
    <p:extLst>
      <p:ext uri="{BB962C8B-B14F-4D97-AF65-F5344CB8AC3E}">
        <p14:creationId xmlns:p14="http://schemas.microsoft.com/office/powerpoint/2010/main" val="8431683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Erscheinungsdatum RDA 2.8.6</a:t>
            </a:r>
            <a:endParaRPr lang="de-DE" dirty="0"/>
          </a:p>
        </p:txBody>
      </p:sp>
      <p:sp>
        <p:nvSpPr>
          <p:cNvPr id="3" name="Textplatzhalter 2"/>
          <p:cNvSpPr>
            <a:spLocks noGrp="1"/>
          </p:cNvSpPr>
          <p:nvPr>
            <p:ph type="body" sz="quarter" idx="13"/>
          </p:nvPr>
        </p:nvSpPr>
        <p:spPr>
          <a:xfrm>
            <a:off x="251520" y="836712"/>
            <a:ext cx="8640960" cy="5112568"/>
          </a:xfrm>
        </p:spPr>
        <p:txBody>
          <a:bodyPr wrap="square"/>
          <a:lstStyle/>
          <a:p>
            <a:r>
              <a:rPr lang="de-DE" dirty="0"/>
              <a:t>Erscheinungsdatum muss, wenn nicht in der Ressource angegeben, ermittelt bzw. geschätzt werden (RDA 2.8.6.6 D-A-CH</a:t>
            </a:r>
            <a:r>
              <a:rPr lang="de-DE" dirty="0" smtClean="0"/>
              <a:t>)</a:t>
            </a:r>
          </a:p>
          <a:p>
            <a:r>
              <a:rPr lang="de-DE" dirty="0" smtClean="0"/>
              <a:t>dabei gilt folgende Reihenfolge:</a:t>
            </a:r>
          </a:p>
          <a:p>
            <a:pPr lvl="1"/>
            <a:r>
              <a:rPr lang="de-DE" sz="2400" dirty="0" smtClean="0"/>
              <a:t>Copyright-Datum</a:t>
            </a:r>
          </a:p>
          <a:p>
            <a:pPr lvl="1"/>
            <a:r>
              <a:rPr lang="de-DE" sz="2400" dirty="0" smtClean="0"/>
              <a:t>Vertriebsdatum</a:t>
            </a:r>
          </a:p>
          <a:p>
            <a:pPr lvl="1"/>
            <a:r>
              <a:rPr lang="de-DE" sz="2400" dirty="0" smtClean="0"/>
              <a:t>Herstellungsdatum</a:t>
            </a:r>
          </a:p>
          <a:p>
            <a:pPr lvl="1"/>
            <a:r>
              <a:rPr lang="de-DE" sz="2400" dirty="0" smtClean="0"/>
              <a:t>Schätzung des Erscheinungsdatums z.B. Aufnahmevermerk</a:t>
            </a:r>
          </a:p>
          <a:p>
            <a:pPr marL="457200" lvl="1" indent="0">
              <a:buNone/>
            </a:pPr>
            <a:endParaRPr lang="de-DE" sz="2400" dirty="0"/>
          </a:p>
          <a:p>
            <a:pPr lvl="1"/>
            <a:endParaRPr lang="de-DE" sz="2400" dirty="0" smtClean="0"/>
          </a:p>
          <a:p>
            <a:pPr marL="457200" lvl="1" indent="0">
              <a:buNone/>
            </a:pPr>
            <a:endParaRPr lang="de-DE" sz="2400"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19</a:t>
            </a:fld>
            <a:endParaRPr lang="de-DE"/>
          </a:p>
        </p:txBody>
      </p:sp>
    </p:spTree>
    <p:extLst>
      <p:ext uri="{BB962C8B-B14F-4D97-AF65-F5344CB8AC3E}">
        <p14:creationId xmlns:p14="http://schemas.microsoft.com/office/powerpoint/2010/main" val="39059629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132856"/>
            <a:ext cx="8229600" cy="2952328"/>
          </a:xfrm>
        </p:spPr>
        <p:txBody>
          <a:bodyPr/>
          <a:lstStyle/>
          <a:p>
            <a:pPr algn="ctr"/>
            <a:r>
              <a:rPr lang="de-DE" sz="2800" dirty="0" smtClean="0">
                <a:solidFill>
                  <a:schemeClr val="tx1"/>
                </a:solidFill>
              </a:rPr>
              <a:t/>
            </a:r>
            <a:br>
              <a:rPr lang="de-DE" sz="2800" dirty="0" smtClean="0">
                <a:solidFill>
                  <a:schemeClr val="tx1"/>
                </a:solidFill>
              </a:rPr>
            </a:br>
            <a:r>
              <a:rPr lang="de-DE" dirty="0" smtClean="0">
                <a:solidFill>
                  <a:schemeClr val="tx1"/>
                </a:solidFill>
              </a:rPr>
              <a:t>Veröffentlichungsangabe / Vertriebsangabe / Herstellungsangabe / Copyrightdatum / Entstehungsangabe / </a:t>
            </a:r>
            <a:r>
              <a:rPr lang="de-DE" dirty="0" err="1" smtClean="0">
                <a:solidFill>
                  <a:schemeClr val="tx1"/>
                </a:solidFill>
              </a:rPr>
              <a:t>Identifikator</a:t>
            </a:r>
            <a:r>
              <a:rPr lang="de-DE" dirty="0" smtClean="0">
                <a:solidFill>
                  <a:schemeClr val="tx1"/>
                </a:solidFill>
              </a:rPr>
              <a:t> der Manifestation von AV-Medien der Musik</a:t>
            </a:r>
            <a:r>
              <a:rPr lang="de-DE" dirty="0" smtClean="0"/>
              <a:t/>
            </a:r>
            <a:br>
              <a:rPr lang="de-DE" dirty="0" smtClean="0"/>
            </a:br>
            <a:endParaRPr lang="de-DE" sz="2800" dirty="0"/>
          </a:p>
        </p:txBody>
      </p:sp>
      <p:sp>
        <p:nvSpPr>
          <p:cNvPr id="8" name="Foliennummernplatzhalter 7"/>
          <p:cNvSpPr>
            <a:spLocks noGrp="1"/>
          </p:cNvSpPr>
          <p:nvPr>
            <p:ph type="sldNum" sz="quarter" idx="4"/>
          </p:nvPr>
        </p:nvSpPr>
        <p:spPr/>
        <p:txBody>
          <a:bodyPr/>
          <a:lstStyle/>
          <a:p>
            <a:fld id="{8A6690F1-7CA1-4166-A522-500460961984}" type="slidenum">
              <a:rPr lang="de-DE" smtClean="0"/>
              <a:pPr/>
              <a:t>2</a:t>
            </a:fld>
            <a:endParaRPr lang="de-DE"/>
          </a:p>
        </p:txBody>
      </p:sp>
      <p:sp>
        <p:nvSpPr>
          <p:cNvPr id="9" name="Fußzeilenplatzhalter 8"/>
          <p:cNvSpPr>
            <a:spLocks noGrp="1"/>
          </p:cNvSpPr>
          <p:nvPr>
            <p:ph type="ftr" sz="quarter" idx="14"/>
          </p:nvPr>
        </p:nvSpPr>
        <p:spPr>
          <a:xfrm>
            <a:off x="467544" y="6376243"/>
            <a:ext cx="7776864" cy="365125"/>
          </a:xfrm>
        </p:spPr>
        <p:txBody>
          <a:bodyPr/>
          <a:lstStyle/>
          <a:p>
            <a:r>
              <a:rPr lang="de-DE" dirty="0" smtClean="0"/>
              <a:t>AG RDA Schulungsunterlagen -  Modul 6M.04.05 | Stand: 20.08.2015 | CC BY-NC-SA</a:t>
            </a:r>
            <a:endParaRPr lang="de-DE" dirty="0"/>
          </a:p>
        </p:txBody>
      </p:sp>
      <p:sp>
        <p:nvSpPr>
          <p:cNvPr id="5" name="Rechteck 4"/>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6M</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4" name="Rechteck 3"/>
          <p:cNvSpPr/>
          <p:nvPr/>
        </p:nvSpPr>
        <p:spPr>
          <a:xfrm>
            <a:off x="387517" y="1124744"/>
            <a:ext cx="2406108" cy="369332"/>
          </a:xfrm>
          <a:prstGeom prst="rect">
            <a:avLst/>
          </a:prstGeom>
        </p:spPr>
        <p:txBody>
          <a:bodyPr wrap="none">
            <a:spAutoFit/>
          </a:bodyPr>
          <a:lstStyle/>
          <a:p>
            <a:pPr lvl="0"/>
            <a:r>
              <a:rPr lang="de-DE" dirty="0">
                <a:solidFill>
                  <a:prstClr val="black"/>
                </a:solidFill>
                <a:latin typeface="Verdana" panose="020B0604030504040204" pitchFamily="34" charset="0"/>
                <a:ea typeface="Verdana" panose="020B0604030504040204" pitchFamily="34" charset="0"/>
                <a:cs typeface="Verdana" panose="020B0604030504040204" pitchFamily="34" charset="0"/>
              </a:rPr>
              <a:t>B3Kat: 03.12.2015</a:t>
            </a:r>
            <a:endParaRPr lang="de-DE"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862593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Copyright-Datum RDA 2.11</a:t>
            </a:r>
            <a:endParaRPr lang="de-DE" dirty="0"/>
          </a:p>
        </p:txBody>
      </p:sp>
      <p:sp>
        <p:nvSpPr>
          <p:cNvPr id="3" name="Textplatzhalter 2"/>
          <p:cNvSpPr>
            <a:spLocks noGrp="1"/>
          </p:cNvSpPr>
          <p:nvPr>
            <p:ph type="body" sz="quarter" idx="13"/>
          </p:nvPr>
        </p:nvSpPr>
        <p:spPr/>
        <p:txBody>
          <a:bodyPr wrap="square"/>
          <a:lstStyle/>
          <a:p>
            <a:r>
              <a:rPr lang="de-DE" dirty="0" smtClean="0"/>
              <a:t>zu den Copyright-Daten zählen das Copyright-Datum sowie das Phonogramm-Datum</a:t>
            </a:r>
          </a:p>
          <a:p>
            <a:pPr marL="0" indent="0">
              <a:buNone/>
            </a:pPr>
            <a:endParaRPr lang="de-DE" dirty="0"/>
          </a:p>
          <a:p>
            <a:r>
              <a:rPr lang="de-DE" dirty="0" smtClean="0"/>
              <a:t>beliebige Informationsquelle (RDA 2.11.1.2)</a:t>
            </a:r>
          </a:p>
          <a:p>
            <a:endParaRPr lang="de-DE" dirty="0" smtClean="0"/>
          </a:p>
          <a:p>
            <a:r>
              <a:rPr lang="de-DE" dirty="0" smtClean="0"/>
              <a:t>Standardelement für Musikressourcen </a:t>
            </a:r>
            <a:br>
              <a:rPr lang="de-DE" dirty="0" smtClean="0"/>
            </a:br>
            <a:r>
              <a:rPr lang="de-DE" dirty="0" smtClean="0"/>
              <a:t>(RDA 2.11.1.3 D-A-CH)</a:t>
            </a:r>
          </a:p>
          <a:p>
            <a:pPr marL="0" indent="0">
              <a:buNone/>
            </a:pP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20</a:t>
            </a:fld>
            <a:endParaRPr lang="de-DE"/>
          </a:p>
        </p:txBody>
      </p:sp>
    </p:spTree>
    <p:extLst>
      <p:ext uri="{BB962C8B-B14F-4D97-AF65-F5344CB8AC3E}">
        <p14:creationId xmlns:p14="http://schemas.microsoft.com/office/powerpoint/2010/main" val="32725293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Copyright-Datum RDA 2.11</a:t>
            </a:r>
            <a:endParaRPr lang="de-DE" dirty="0"/>
          </a:p>
        </p:txBody>
      </p:sp>
      <p:sp>
        <p:nvSpPr>
          <p:cNvPr id="3" name="Textplatzhalter 2"/>
          <p:cNvSpPr>
            <a:spLocks noGrp="1"/>
          </p:cNvSpPr>
          <p:nvPr>
            <p:ph type="body" sz="quarter" idx="13"/>
          </p:nvPr>
        </p:nvSpPr>
        <p:spPr>
          <a:xfrm>
            <a:off x="251520" y="4797152"/>
            <a:ext cx="8640960" cy="1224136"/>
          </a:xfrm>
        </p:spPr>
        <p:txBody>
          <a:bodyPr wrap="square"/>
          <a:lstStyle/>
          <a:p>
            <a:r>
              <a:rPr lang="de-DE" dirty="0"/>
              <a:t>Vorlage: ℗ 1970; ℗ 2015</a:t>
            </a:r>
            <a:br>
              <a:rPr lang="de-DE" dirty="0"/>
            </a:br>
            <a:endParaRPr lang="de-DE" dirty="0"/>
          </a:p>
          <a:p>
            <a:pPr marL="0" indent="0">
              <a:buNone/>
            </a:pPr>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21</a:t>
            </a:fld>
            <a:endParaRPr lang="de-DE"/>
          </a:p>
        </p:txBody>
      </p:sp>
      <p:sp>
        <p:nvSpPr>
          <p:cNvPr id="7" name="Textplatzhalter 2"/>
          <p:cNvSpPr txBox="1">
            <a:spLocks/>
          </p:cNvSpPr>
          <p:nvPr/>
        </p:nvSpPr>
        <p:spPr>
          <a:xfrm>
            <a:off x="403920" y="989112"/>
            <a:ext cx="8640960" cy="648072"/>
          </a:xfrm>
          <a:prstGeom prst="rect">
            <a:avLst/>
          </a:prstGeom>
        </p:spPr>
        <p:txBody>
          <a:bodyPr vert="horz" wrap="square"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de-DE" dirty="0" smtClean="0"/>
          </a:p>
          <a:p>
            <a:pPr marL="0" indent="0">
              <a:buFont typeface="Arial" panose="020B0604020202020204" pitchFamily="34" charset="0"/>
              <a:buNone/>
            </a:pPr>
            <a:endParaRPr lang="de-DE" dirty="0" smtClean="0"/>
          </a:p>
        </p:txBody>
      </p:sp>
      <p:graphicFrame>
        <p:nvGraphicFramePr>
          <p:cNvPr id="8" name="Tabelle 7"/>
          <p:cNvGraphicFramePr>
            <a:graphicFrameLocks noGrp="1"/>
          </p:cNvGraphicFramePr>
          <p:nvPr>
            <p:extLst>
              <p:ext uri="{D42A27DB-BD31-4B8C-83A1-F6EECF244321}">
                <p14:modId xmlns:p14="http://schemas.microsoft.com/office/powerpoint/2010/main" val="334066183"/>
              </p:ext>
            </p:extLst>
          </p:nvPr>
        </p:nvGraphicFramePr>
        <p:xfrm>
          <a:off x="403920" y="854778"/>
          <a:ext cx="8002895" cy="3790547"/>
        </p:xfrm>
        <a:graphic>
          <a:graphicData uri="http://schemas.openxmlformats.org/drawingml/2006/table">
            <a:tbl>
              <a:tblPr firstRow="1" bandRow="1">
                <a:tableStyleId>{5C22544A-7EE6-4342-B048-85BDC9FD1C3A}</a:tableStyleId>
              </a:tblPr>
              <a:tblGrid>
                <a:gridCol w="1185613"/>
                <a:gridCol w="1103088"/>
                <a:gridCol w="2866483"/>
                <a:gridCol w="2847711"/>
              </a:tblGrid>
              <a:tr h="419444">
                <a:tc>
                  <a:txBody>
                    <a:bodyPr/>
                    <a:lstStyle/>
                    <a:p>
                      <a:r>
                        <a:rPr lang="de-DE" dirty="0" err="1" smtClean="0">
                          <a:latin typeface="Verdana" panose="020B0604030504040204" pitchFamily="34" charset="0"/>
                          <a:ea typeface="Verdana" panose="020B0604030504040204" pitchFamily="34" charset="0"/>
                          <a:cs typeface="Verdana" panose="020B0604030504040204" pitchFamily="34" charset="0"/>
                        </a:rPr>
                        <a:t>Aleph</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8174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419</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2.8.6</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Erscheinungsdatum</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$c</a:t>
                      </a:r>
                      <a:r>
                        <a:rPr lang="de-DE" sz="1800" dirty="0" smtClean="0">
                          <a:latin typeface="Verdana" panose="020B0604030504040204" pitchFamily="34" charset="0"/>
                          <a:ea typeface="Verdana" panose="020B0604030504040204" pitchFamily="34" charset="0"/>
                          <a:cs typeface="Verdana" panose="020B0604030504040204" pitchFamily="34" charset="0"/>
                        </a:rPr>
                        <a:t> </a:t>
                      </a:r>
                      <a:r>
                        <a:rPr lang="de-DE" b="0" dirty="0" smtClean="0">
                          <a:latin typeface="Verdana" panose="020B0604030504040204" pitchFamily="34" charset="0"/>
                          <a:ea typeface="Verdana" panose="020B0604030504040204" pitchFamily="34" charset="0"/>
                          <a:cs typeface="Verdana" panose="020B0604030504040204" pitchFamily="34" charset="0"/>
                        </a:rPr>
                        <a:t>[2015]</a:t>
                      </a: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r>
              <a:tr h="68174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425a</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sz="1800" dirty="0" smtClean="0">
                          <a:latin typeface="Verdana" panose="020B0604030504040204" pitchFamily="34" charset="0"/>
                          <a:ea typeface="Verdana" panose="020B0604030504040204" pitchFamily="34" charset="0"/>
                          <a:cs typeface="Verdana" panose="020B0604030504040204" pitchFamily="34" charset="0"/>
                        </a:rPr>
                        <a:t> </a:t>
                      </a:r>
                      <a:r>
                        <a:rPr lang="de-DE" b="0" dirty="0" smtClean="0">
                          <a:latin typeface="Verdana" panose="020B0604030504040204" pitchFamily="34" charset="0"/>
                          <a:ea typeface="Verdana" panose="020B0604030504040204" pitchFamily="34" charset="0"/>
                          <a:cs typeface="Verdana" panose="020B0604030504040204" pitchFamily="34" charset="0"/>
                        </a:rPr>
                        <a:t>2015</a:t>
                      </a: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r>
              <a:tr h="68174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419d</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2.11</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Copyright-Datum</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$c</a:t>
                      </a:r>
                      <a:r>
                        <a:rPr lang="de-DE" sz="1800" dirty="0" smtClean="0">
                          <a:latin typeface="Verdana" panose="020B0604030504040204" pitchFamily="34" charset="0"/>
                          <a:ea typeface="Verdana" panose="020B0604030504040204" pitchFamily="34" charset="0"/>
                          <a:cs typeface="Verdana" panose="020B0604030504040204" pitchFamily="34" charset="0"/>
                        </a:rPr>
                        <a:t> </a:t>
                      </a:r>
                      <a:r>
                        <a:rPr lang="de-DE" sz="1800" b="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 2015</a:t>
                      </a:r>
                      <a:endParaRPr lang="de-DE" sz="1800" b="0" dirty="0" smtClean="0">
                        <a:latin typeface="Verdana" panose="020B0604030504040204" pitchFamily="34" charset="0"/>
                        <a:ea typeface="Verdana" panose="020B0604030504040204" pitchFamily="34" charset="0"/>
                        <a:cs typeface="Verdana" panose="020B0604030504040204" pitchFamily="34" charset="0"/>
                      </a:endParaRPr>
                    </a:p>
                  </a:txBody>
                  <a:tcPr anchor="ctr"/>
                </a:tc>
              </a:tr>
              <a:tr h="681741">
                <a:tc>
                  <a:txBody>
                    <a:bodyPr/>
                    <a:lstStyle/>
                    <a:p>
                      <a:pPr>
                        <a:lnSpc>
                          <a:spcPct val="150000"/>
                        </a:lnSpc>
                        <a:spcBef>
                          <a:spcPts val="600"/>
                        </a:spcBef>
                        <a:spcAft>
                          <a:spcPts val="600"/>
                        </a:spcAft>
                      </a:pPr>
                      <a:r>
                        <a:rPr lang="de-DE" b="0" dirty="0" smtClean="0">
                          <a:latin typeface="Verdana" panose="020B0604030504040204" pitchFamily="34" charset="0"/>
                          <a:ea typeface="Verdana" panose="020B0604030504040204" pitchFamily="34" charset="0"/>
                          <a:cs typeface="Verdana" panose="020B0604030504040204" pitchFamily="34" charset="0"/>
                        </a:rPr>
                        <a:t>501</a:t>
                      </a: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ct val="150000"/>
                        </a:lnSpc>
                        <a:spcBef>
                          <a:spcPts val="600"/>
                        </a:spcBef>
                        <a:spcAft>
                          <a:spcPts val="600"/>
                        </a:spcAft>
                      </a:pPr>
                      <a:r>
                        <a:rPr lang="de-DE" b="0" dirty="0" smtClean="0">
                          <a:latin typeface="Verdana" panose="020B0604030504040204" pitchFamily="34" charset="0"/>
                          <a:ea typeface="Verdana" panose="020B0604030504040204" pitchFamily="34" charset="0"/>
                          <a:cs typeface="Verdana" panose="020B0604030504040204" pitchFamily="34" charset="0"/>
                        </a:rPr>
                        <a:t>2.17.10</a:t>
                      </a: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ct val="150000"/>
                        </a:lnSpc>
                        <a:spcBef>
                          <a:spcPts val="600"/>
                        </a:spcBef>
                        <a:spcAft>
                          <a:spcPts val="600"/>
                        </a:spcAft>
                      </a:pPr>
                      <a:r>
                        <a:rPr lang="de-DE" b="0" dirty="0" smtClean="0">
                          <a:latin typeface="Verdana" panose="020B0604030504040204" pitchFamily="34" charset="0"/>
                          <a:ea typeface="Verdana" panose="020B0604030504040204" pitchFamily="34" charset="0"/>
                          <a:cs typeface="Verdana" panose="020B0604030504040204" pitchFamily="34" charset="0"/>
                        </a:rPr>
                        <a:t>Anmerkung zum</a:t>
                      </a:r>
                      <a:r>
                        <a:rPr lang="de-DE" b="0" baseline="0" dirty="0" smtClean="0">
                          <a:latin typeface="Verdana" panose="020B0604030504040204" pitchFamily="34" charset="0"/>
                          <a:ea typeface="Verdana" panose="020B0604030504040204" pitchFamily="34" charset="0"/>
                          <a:cs typeface="Verdana" panose="020B0604030504040204" pitchFamily="34" charset="0"/>
                        </a:rPr>
                        <a:t> Copyright-Datum</a:t>
                      </a: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50000"/>
                        </a:lnSpc>
                        <a:spcBef>
                          <a:spcPts val="600"/>
                        </a:spcBef>
                        <a:spcAft>
                          <a:spcPts val="600"/>
                        </a:spcAft>
                        <a:buClrTx/>
                        <a:buSzTx/>
                        <a:buFontTx/>
                        <a:buNone/>
                        <a:tabLst/>
                        <a:defRPr/>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sz="1800" dirty="0" smtClean="0">
                          <a:latin typeface="Verdana" panose="020B0604030504040204" pitchFamily="34" charset="0"/>
                          <a:ea typeface="Verdana" panose="020B0604030504040204" pitchFamily="34" charset="0"/>
                          <a:cs typeface="Verdana" panose="020B0604030504040204" pitchFamily="34" charset="0"/>
                        </a:rPr>
                        <a:t> </a:t>
                      </a:r>
                      <a:r>
                        <a:rPr lang="de-DE" sz="18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Früheres Phonogramm-Copyright: 1970</a:t>
                      </a:r>
                      <a:endParaRPr lang="de-DE" sz="1800" dirty="0" smtClean="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Tree>
    <p:extLst>
      <p:ext uri="{BB962C8B-B14F-4D97-AF65-F5344CB8AC3E}">
        <p14:creationId xmlns:p14="http://schemas.microsoft.com/office/powerpoint/2010/main" val="27082512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Identifikator</a:t>
            </a:r>
            <a:r>
              <a:rPr lang="de-DE" dirty="0" smtClean="0"/>
              <a:t> für die Manifestation RDA 2.15</a:t>
            </a:r>
            <a:endParaRPr lang="de-DE" dirty="0"/>
          </a:p>
        </p:txBody>
      </p:sp>
      <p:sp>
        <p:nvSpPr>
          <p:cNvPr id="3" name="Textplatzhalter 2"/>
          <p:cNvSpPr>
            <a:spLocks noGrp="1"/>
          </p:cNvSpPr>
          <p:nvPr>
            <p:ph type="body" sz="quarter" idx="13"/>
          </p:nvPr>
        </p:nvSpPr>
        <p:spPr/>
        <p:txBody>
          <a:bodyPr wrap="square"/>
          <a:lstStyle/>
          <a:p>
            <a:r>
              <a:rPr lang="de-DE" dirty="0" smtClean="0"/>
              <a:t>Kernelement</a:t>
            </a:r>
          </a:p>
          <a:p>
            <a:endParaRPr lang="de-DE" dirty="0" smtClean="0"/>
          </a:p>
          <a:p>
            <a:r>
              <a:rPr lang="de-DE" dirty="0"/>
              <a:t>beliebige Informationsquelle</a:t>
            </a:r>
          </a:p>
          <a:p>
            <a:pPr marL="0" indent="0">
              <a:buNone/>
            </a:pPr>
            <a:endParaRPr lang="de-DE" dirty="0"/>
          </a:p>
          <a:p>
            <a:r>
              <a:rPr lang="de-DE" dirty="0" smtClean="0"/>
              <a:t>bevorzugt internationaler </a:t>
            </a:r>
            <a:r>
              <a:rPr lang="de-DE" dirty="0" err="1" smtClean="0"/>
              <a:t>Identifikator</a:t>
            </a:r>
            <a:r>
              <a:rPr lang="de-DE" dirty="0" smtClean="0"/>
              <a:t> wie z.B.</a:t>
            </a:r>
            <a:r>
              <a:rPr lang="de-DE" dirty="0">
                <a:solidFill>
                  <a:srgbClr val="FF0000"/>
                </a:solidFill>
              </a:rPr>
              <a:t/>
            </a:r>
            <a:br>
              <a:rPr lang="de-DE" dirty="0">
                <a:solidFill>
                  <a:srgbClr val="FF0000"/>
                </a:solidFill>
              </a:rPr>
            </a:br>
            <a:r>
              <a:rPr lang="de-DE" dirty="0" smtClean="0"/>
              <a:t>UPC, EAN, ISBN</a:t>
            </a:r>
          </a:p>
          <a:p>
            <a:endParaRPr lang="de-DE" dirty="0"/>
          </a:p>
          <a:p>
            <a:r>
              <a:rPr lang="de-DE" dirty="0" smtClean="0"/>
              <a:t>Verlagsbestellnummer</a:t>
            </a: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22</a:t>
            </a:fld>
            <a:endParaRPr lang="de-DE"/>
          </a:p>
        </p:txBody>
      </p:sp>
    </p:spTree>
    <p:extLst>
      <p:ext uri="{BB962C8B-B14F-4D97-AF65-F5344CB8AC3E}">
        <p14:creationId xmlns:p14="http://schemas.microsoft.com/office/powerpoint/2010/main" val="772406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Identifikator</a:t>
            </a:r>
            <a:r>
              <a:rPr lang="de-DE" dirty="0" smtClean="0"/>
              <a:t> für die Manifestation RDA 2.15</a:t>
            </a:r>
            <a:endParaRPr lang="de-DE" dirty="0"/>
          </a:p>
        </p:txBody>
      </p:sp>
      <p:sp>
        <p:nvSpPr>
          <p:cNvPr id="3" name="Textplatzhalter 2"/>
          <p:cNvSpPr>
            <a:spLocks noGrp="1"/>
          </p:cNvSpPr>
          <p:nvPr>
            <p:ph type="body" sz="quarter" idx="13"/>
          </p:nvPr>
        </p:nvSpPr>
        <p:spPr>
          <a:xfrm>
            <a:off x="251520" y="4509120"/>
            <a:ext cx="8640960" cy="1656184"/>
          </a:xfrm>
        </p:spPr>
        <p:txBody>
          <a:bodyPr wrap="square"/>
          <a:lstStyle/>
          <a:p>
            <a:r>
              <a:rPr lang="de-DE" dirty="0" smtClean="0"/>
              <a:t>bei der Erfassung der Firmenbestellnummer soll immer der Bezug zum Namen der Firma oder des Labels hergestellt werden. Die Angabe des </a:t>
            </a:r>
            <a:r>
              <a:rPr lang="de-DE" dirty="0" err="1" smtClean="0"/>
              <a:t>Labelcodes</a:t>
            </a:r>
            <a:r>
              <a:rPr lang="de-DE" dirty="0" smtClean="0"/>
              <a:t> ist fakultativ (RDA 2.15.1.4 D-A-CH)</a:t>
            </a:r>
          </a:p>
          <a:p>
            <a:endParaRPr lang="de-DE" dirty="0"/>
          </a:p>
          <a:p>
            <a:pPr marL="0" indent="0">
              <a:buNone/>
            </a:pPr>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23</a:t>
            </a:fld>
            <a:endParaRPr lang="de-DE"/>
          </a:p>
        </p:txBody>
      </p:sp>
      <p:graphicFrame>
        <p:nvGraphicFramePr>
          <p:cNvPr id="8" name="Tabelle 7"/>
          <p:cNvGraphicFramePr>
            <a:graphicFrameLocks noGrp="1"/>
          </p:cNvGraphicFramePr>
          <p:nvPr>
            <p:extLst>
              <p:ext uri="{D42A27DB-BD31-4B8C-83A1-F6EECF244321}">
                <p14:modId xmlns:p14="http://schemas.microsoft.com/office/powerpoint/2010/main" val="1974315148"/>
              </p:ext>
            </p:extLst>
          </p:nvPr>
        </p:nvGraphicFramePr>
        <p:xfrm>
          <a:off x="403920" y="1916832"/>
          <a:ext cx="7240621" cy="1960086"/>
        </p:xfrm>
        <a:graphic>
          <a:graphicData uri="http://schemas.openxmlformats.org/drawingml/2006/table">
            <a:tbl>
              <a:tblPr firstRow="1" bandRow="1">
                <a:tableStyleId>{5C22544A-7EE6-4342-B048-85BDC9FD1C3A}</a:tableStyleId>
              </a:tblPr>
              <a:tblGrid>
                <a:gridCol w="1072684"/>
                <a:gridCol w="1072684"/>
                <a:gridCol w="2592321"/>
                <a:gridCol w="2502932"/>
              </a:tblGrid>
              <a:tr h="419444">
                <a:tc>
                  <a:txBody>
                    <a:bodyPr/>
                    <a:lstStyle/>
                    <a:p>
                      <a:r>
                        <a:rPr lang="de-DE" dirty="0" err="1" smtClean="0">
                          <a:latin typeface="Verdana" panose="020B0604030504040204" pitchFamily="34" charset="0"/>
                          <a:ea typeface="Verdana" panose="020B0604030504040204" pitchFamily="34" charset="0"/>
                          <a:cs typeface="Verdana" panose="020B0604030504040204" pitchFamily="34" charset="0"/>
                        </a:rPr>
                        <a:t>Aleph</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8174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553b</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2.15</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err="1" smtClean="0">
                          <a:latin typeface="Verdana" panose="020B0604030504040204" pitchFamily="34" charset="0"/>
                          <a:ea typeface="Verdana" panose="020B0604030504040204" pitchFamily="34" charset="0"/>
                          <a:cs typeface="Verdana" panose="020B0604030504040204" pitchFamily="34" charset="0"/>
                        </a:rPr>
                        <a:t>Identifikator</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latin typeface="Verdana" panose="020B0604030504040204" pitchFamily="34" charset="0"/>
                          <a:ea typeface="Verdana" panose="020B0604030504040204" pitchFamily="34" charset="0"/>
                          <a:cs typeface="Verdana" panose="020B0604030504040204" pitchFamily="34" charset="0"/>
                        </a:rPr>
                        <a:t>886922631023</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r h="681741">
                <a:tc>
                  <a:txBody>
                    <a:bodyPr/>
                    <a:lstStyle/>
                    <a:p>
                      <a:pPr>
                        <a:lnSpc>
                          <a:spcPts val="1600"/>
                        </a:lnSpc>
                        <a:spcBef>
                          <a:spcPts val="600"/>
                        </a:spcBef>
                        <a:spcAft>
                          <a:spcPts val="600"/>
                        </a:spcAft>
                      </a:pPr>
                      <a:r>
                        <a:rPr lang="de-DE" dirty="0" smtClean="0">
                          <a:latin typeface="Verdana" panose="020B0604030504040204" pitchFamily="34" charset="0"/>
                          <a:ea typeface="Verdana" panose="020B0604030504040204" pitchFamily="34" charset="0"/>
                          <a:cs typeface="Verdana" panose="020B0604030504040204" pitchFamily="34" charset="0"/>
                        </a:rPr>
                        <a:t>551a</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latin typeface="Verdana" panose="020B0604030504040204" pitchFamily="34" charset="0"/>
                          <a:ea typeface="Verdana" panose="020B0604030504040204" pitchFamily="34" charset="0"/>
                          <a:cs typeface="Verdana" panose="020B0604030504040204" pitchFamily="34" charset="0"/>
                        </a:rPr>
                        <a:t>2.15</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err="1" smtClean="0">
                          <a:latin typeface="Verdana" panose="020B0604030504040204" pitchFamily="34" charset="0"/>
                          <a:ea typeface="Verdana" panose="020B0604030504040204" pitchFamily="34" charset="0"/>
                          <a:cs typeface="Verdana" panose="020B0604030504040204" pitchFamily="34" charset="0"/>
                        </a:rPr>
                        <a:t>Identifikator</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ct val="150000"/>
                        </a:lnSpc>
                        <a:spcBef>
                          <a:spcPts val="600"/>
                        </a:spcBef>
                        <a:spcAft>
                          <a:spcPts val="600"/>
                        </a:spcAft>
                      </a:pPr>
                      <a:r>
                        <a:rPr lang="de-DE" i="0" dirty="0" smtClean="0">
                          <a:latin typeface="Verdana" panose="020B0604030504040204" pitchFamily="34" charset="0"/>
                          <a:ea typeface="Verdana" panose="020B0604030504040204" pitchFamily="34" charset="0"/>
                          <a:cs typeface="Verdana" panose="020B0604030504040204" pitchFamily="34" charset="0"/>
                        </a:rPr>
                        <a:t>EMI Classics</a:t>
                      </a:r>
                      <a:r>
                        <a:rPr lang="de-DE" i="0" smtClean="0">
                          <a:latin typeface="Verdana" panose="020B0604030504040204" pitchFamily="34" charset="0"/>
                          <a:ea typeface="Verdana" panose="020B0604030504040204" pitchFamily="34" charset="0"/>
                          <a:cs typeface="Verdana" panose="020B0604030504040204" pitchFamily="34" charset="0"/>
                        </a:rPr>
                        <a:t>:              </a:t>
                      </a:r>
                      <a:r>
                        <a:rPr lang="de-DE" sz="1800" kern="120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4 </a:t>
                      </a:r>
                      <a:r>
                        <a:rPr lang="de-DE" sz="18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16742 2</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Tree>
    <p:extLst>
      <p:ext uri="{BB962C8B-B14F-4D97-AF65-F5344CB8AC3E}">
        <p14:creationId xmlns:p14="http://schemas.microsoft.com/office/powerpoint/2010/main" val="2372987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Textplatzhalter 2"/>
          <p:cNvSpPr>
            <a:spLocks noGrp="1"/>
          </p:cNvSpPr>
          <p:nvPr>
            <p:ph type="body" sz="quarter" idx="13"/>
          </p:nvPr>
        </p:nvSpPr>
        <p:spPr/>
        <p:txBody>
          <a:bodyPr wrap="square"/>
          <a:lstStyle/>
          <a:p>
            <a:r>
              <a:rPr lang="de-DE" dirty="0" smtClean="0"/>
              <a:t>Veröffentlichungsangabe (RDA 2.8)</a:t>
            </a:r>
          </a:p>
          <a:p>
            <a:r>
              <a:rPr lang="de-DE" dirty="0" smtClean="0"/>
              <a:t>Vertriebsangabe (RDA 2.9)</a:t>
            </a:r>
          </a:p>
          <a:p>
            <a:r>
              <a:rPr lang="de-DE" dirty="0" smtClean="0"/>
              <a:t>Copyright-Datum (RDA 2.11)</a:t>
            </a:r>
          </a:p>
          <a:p>
            <a:r>
              <a:rPr lang="de-DE" dirty="0" smtClean="0"/>
              <a:t>Entstehungsangabe (RDA 2.7)</a:t>
            </a:r>
          </a:p>
          <a:p>
            <a:r>
              <a:rPr lang="de-DE" dirty="0" err="1" smtClean="0"/>
              <a:t>Identifikator</a:t>
            </a:r>
            <a:r>
              <a:rPr lang="de-DE" dirty="0" smtClean="0"/>
              <a:t> </a:t>
            </a:r>
            <a:r>
              <a:rPr lang="de-DE" dirty="0"/>
              <a:t>der </a:t>
            </a:r>
            <a:r>
              <a:rPr lang="de-DE" dirty="0" smtClean="0"/>
              <a:t>Manifestation (RDA 2.15)</a:t>
            </a:r>
          </a:p>
          <a:p>
            <a:endParaRPr lang="de-DE" dirty="0"/>
          </a:p>
          <a:p>
            <a:endParaRPr lang="de-DE" dirty="0" smtClean="0"/>
          </a:p>
          <a:p>
            <a:r>
              <a:rPr lang="de-DE" sz="2000" dirty="0" smtClean="0"/>
              <a:t>Grundlage Modul 3.02.05 Veröffentlichungsangabe</a:t>
            </a:r>
          </a:p>
          <a:p>
            <a:r>
              <a:rPr lang="de-DE" sz="2000" dirty="0" smtClean="0"/>
              <a:t>Grundlage Modul 3.02.07 </a:t>
            </a:r>
            <a:r>
              <a:rPr lang="de-DE" sz="2000" dirty="0" err="1" smtClean="0"/>
              <a:t>Identifikator</a:t>
            </a:r>
            <a:r>
              <a:rPr lang="de-DE" sz="2000" dirty="0" smtClean="0"/>
              <a:t> für die Manifestation</a:t>
            </a:r>
          </a:p>
          <a:p>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Allgemeines</a:t>
            </a:r>
            <a:endParaRPr lang="de-DE" dirty="0"/>
          </a:p>
        </p:txBody>
      </p:sp>
      <p:sp>
        <p:nvSpPr>
          <p:cNvPr id="3" name="Textplatzhalter 2"/>
          <p:cNvSpPr>
            <a:spLocks noGrp="1"/>
          </p:cNvSpPr>
          <p:nvPr>
            <p:ph type="body" sz="quarter" idx="13"/>
          </p:nvPr>
        </p:nvSpPr>
        <p:spPr/>
        <p:txBody>
          <a:bodyPr wrap="square"/>
          <a:lstStyle/>
          <a:p>
            <a:r>
              <a:rPr lang="de-DE" dirty="0" smtClean="0"/>
              <a:t>veröffentlichte Ressource</a:t>
            </a:r>
          </a:p>
          <a:p>
            <a:pPr marL="0" indent="0">
              <a:buNone/>
            </a:pPr>
            <a:r>
              <a:rPr lang="de-DE" dirty="0"/>
              <a:t>	</a:t>
            </a:r>
            <a:r>
              <a:rPr lang="de-DE" dirty="0" smtClean="0"/>
              <a:t>- Ressourcen, die </a:t>
            </a:r>
            <a:r>
              <a:rPr lang="de-DE" dirty="0"/>
              <a:t>entweder unentgeltlich </a:t>
            </a:r>
            <a:r>
              <a:rPr lang="de-DE" dirty="0" err="1" smtClean="0"/>
              <a:t>ver</a:t>
            </a:r>
            <a:r>
              <a:rPr lang="de-DE" dirty="0" smtClean="0"/>
              <a:t>- 	   		trieben </a:t>
            </a:r>
            <a:r>
              <a:rPr lang="de-DE" dirty="0"/>
              <a:t>oder käuflich zu erwerben sind</a:t>
            </a:r>
            <a:r>
              <a:rPr lang="de-DE" dirty="0" smtClean="0"/>
              <a:t/>
            </a:r>
            <a:br>
              <a:rPr lang="de-DE" dirty="0" smtClean="0"/>
            </a:br>
            <a:r>
              <a:rPr lang="de-DE" dirty="0" smtClean="0"/>
              <a:t>	- </a:t>
            </a:r>
            <a:r>
              <a:rPr lang="de-DE" b="1" dirty="0" smtClean="0"/>
              <a:t>Kernelement Veröffentlichungsangabe 	  		(RDA 2.8)</a:t>
            </a:r>
          </a:p>
          <a:p>
            <a:endParaRPr lang="de-DE" dirty="0"/>
          </a:p>
          <a:p>
            <a:endParaRPr lang="de-DE" dirty="0" smtClean="0"/>
          </a:p>
          <a:p>
            <a:endParaRPr lang="de-DE" dirty="0" smtClean="0"/>
          </a:p>
          <a:p>
            <a:endParaRPr lang="de-DE" dirty="0">
              <a:solidFill>
                <a:srgbClr val="FF0000"/>
              </a:solidFill>
            </a:endParaRP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a:t>
            </a:fld>
            <a:endParaRPr lang="de-DE"/>
          </a:p>
        </p:txBody>
      </p:sp>
    </p:spTree>
    <p:extLst>
      <p:ext uri="{BB962C8B-B14F-4D97-AF65-F5344CB8AC3E}">
        <p14:creationId xmlns:p14="http://schemas.microsoft.com/office/powerpoint/2010/main" val="32725293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Veröffentlichungsangabe (RDA 2.8)</a:t>
            </a:r>
            <a:endParaRPr lang="de-DE" dirty="0"/>
          </a:p>
        </p:txBody>
      </p:sp>
      <p:sp>
        <p:nvSpPr>
          <p:cNvPr id="3" name="Textplatzhalter 2"/>
          <p:cNvSpPr>
            <a:spLocks noGrp="1"/>
          </p:cNvSpPr>
          <p:nvPr>
            <p:ph type="body" sz="quarter" idx="13"/>
          </p:nvPr>
        </p:nvSpPr>
        <p:spPr/>
        <p:txBody>
          <a:bodyPr wrap="square"/>
          <a:lstStyle/>
          <a:p>
            <a:r>
              <a:rPr lang="de-DE" dirty="0" smtClean="0"/>
              <a:t>Erscheinungsort (RDA 2.8.2)</a:t>
            </a:r>
          </a:p>
          <a:p>
            <a:r>
              <a:rPr lang="de-DE" dirty="0" smtClean="0"/>
              <a:t>Verlagsname (RDA 2.8.4)</a:t>
            </a:r>
          </a:p>
          <a:p>
            <a:r>
              <a:rPr lang="de-DE" dirty="0" smtClean="0"/>
              <a:t>Erscheinungsdatum (2.8.6) </a:t>
            </a:r>
          </a:p>
          <a:p>
            <a:endParaRPr lang="de-DE" dirty="0" smtClean="0"/>
          </a:p>
          <a:p>
            <a:endParaRPr lang="de-DE" dirty="0"/>
          </a:p>
          <a:p>
            <a:r>
              <a:rPr lang="de-DE" dirty="0" smtClean="0"/>
              <a:t>Kernelemente, die immer erfasst,  </a:t>
            </a:r>
            <a:br>
              <a:rPr lang="de-DE" dirty="0" smtClean="0"/>
            </a:br>
            <a:r>
              <a:rPr lang="de-DE" dirty="0" smtClean="0"/>
              <a:t>gegebenenfalls ermittelt oder geschätzt</a:t>
            </a:r>
          </a:p>
          <a:p>
            <a:pPr marL="0" indent="0">
              <a:buNone/>
            </a:pPr>
            <a:r>
              <a:rPr lang="de-DE" dirty="0"/>
              <a:t> </a:t>
            </a:r>
            <a:r>
              <a:rPr lang="de-DE" dirty="0" smtClean="0"/>
              <a:t>  werden müssen</a:t>
            </a:r>
            <a:endParaRPr lang="de-DE" dirty="0"/>
          </a:p>
          <a:p>
            <a:endParaRPr lang="de-DE" dirty="0" smtClean="0">
              <a:solidFill>
                <a:schemeClr val="accent1">
                  <a:lumMod val="75000"/>
                </a:schemeClr>
              </a:solidFill>
            </a:endParaRPr>
          </a:p>
        </p:txBody>
      </p:sp>
      <p:sp>
        <p:nvSpPr>
          <p:cNvPr id="4" name="Fußzeilenplatzhalter 3"/>
          <p:cNvSpPr>
            <a:spLocks noGrp="1"/>
          </p:cNvSpPr>
          <p:nvPr>
            <p:ph type="ftr" sz="quarter" idx="14"/>
          </p:nvPr>
        </p:nvSpPr>
        <p:spPr>
          <a:xfrm>
            <a:off x="467544" y="6376243"/>
            <a:ext cx="7632848" cy="365125"/>
          </a:xfrm>
        </p:spPr>
        <p:txBody>
          <a:bodyPr/>
          <a:lstStyle/>
          <a:p>
            <a:r>
              <a:rPr lang="de-DE" dirty="0"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5</a:t>
            </a:fld>
            <a:endParaRPr lang="de-DE"/>
          </a:p>
        </p:txBody>
      </p:sp>
    </p:spTree>
    <p:extLst>
      <p:ext uri="{BB962C8B-B14F-4D97-AF65-F5344CB8AC3E}">
        <p14:creationId xmlns:p14="http://schemas.microsoft.com/office/powerpoint/2010/main" val="32725293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Erscheinungsort RDA 2.8.2</a:t>
            </a:r>
            <a:endParaRPr lang="de-DE" dirty="0"/>
          </a:p>
        </p:txBody>
      </p:sp>
      <p:sp>
        <p:nvSpPr>
          <p:cNvPr id="3" name="Textplatzhalter 2"/>
          <p:cNvSpPr>
            <a:spLocks noGrp="1"/>
          </p:cNvSpPr>
          <p:nvPr>
            <p:ph type="body" sz="quarter" idx="13"/>
          </p:nvPr>
        </p:nvSpPr>
        <p:spPr/>
        <p:txBody>
          <a:bodyPr wrap="square"/>
          <a:lstStyle/>
          <a:p>
            <a:r>
              <a:rPr lang="de-DE" dirty="0" smtClean="0"/>
              <a:t>Informationsquelle  (RDA 2.8.2.2)</a:t>
            </a:r>
          </a:p>
          <a:p>
            <a:pPr marL="0" indent="0">
              <a:buNone/>
            </a:pPr>
            <a:r>
              <a:rPr lang="de-DE" dirty="0"/>
              <a:t/>
            </a:r>
            <a:br>
              <a:rPr lang="de-DE" dirty="0"/>
            </a:br>
            <a:r>
              <a:rPr lang="de-DE" dirty="0" smtClean="0"/>
              <a:t>     Informationsquellen  für den Erscheinungsort</a:t>
            </a:r>
          </a:p>
          <a:p>
            <a:pPr marL="457200" lvl="1" indent="0">
              <a:buNone/>
            </a:pPr>
            <a:r>
              <a:rPr lang="de-DE" sz="2400" dirty="0"/>
              <a:t> </a:t>
            </a:r>
            <a:r>
              <a:rPr lang="de-DE" sz="2400" dirty="0" smtClean="0"/>
              <a:t>    sind in dieser Reihenfolge:</a:t>
            </a:r>
          </a:p>
          <a:p>
            <a:pPr lvl="1"/>
            <a:r>
              <a:rPr lang="de-DE" sz="2400" dirty="0" smtClean="0"/>
              <a:t> Quelle des Verlagsnamens (in der Regel   	dieselbe Quelle wie der  Haupttitel)</a:t>
            </a:r>
            <a:endParaRPr lang="de-DE" sz="2400" dirty="0"/>
          </a:p>
          <a:p>
            <a:pPr lvl="1"/>
            <a:r>
              <a:rPr lang="de-DE" sz="2400" dirty="0" smtClean="0"/>
              <a:t>	andere </a:t>
            </a:r>
            <a:r>
              <a:rPr lang="de-DE" sz="2400" dirty="0"/>
              <a:t>Quelle innerhalb der </a:t>
            </a:r>
            <a:r>
              <a:rPr lang="de-DE" sz="2400" dirty="0" smtClean="0"/>
              <a:t>Ressource</a:t>
            </a:r>
          </a:p>
          <a:p>
            <a:pPr lvl="1"/>
            <a:r>
              <a:rPr lang="de-DE" sz="2400" dirty="0" smtClean="0"/>
              <a:t>	andere </a:t>
            </a:r>
            <a:r>
              <a:rPr lang="de-DE" sz="2400" dirty="0"/>
              <a:t>Quelle außerhalb der Ressource</a:t>
            </a:r>
          </a:p>
          <a:p>
            <a:endParaRPr lang="de-DE" dirty="0"/>
          </a:p>
          <a:p>
            <a:r>
              <a:rPr lang="de-DE" dirty="0" smtClean="0"/>
              <a:t>Erfassung (RDA </a:t>
            </a:r>
            <a:r>
              <a:rPr lang="de-DE" dirty="0"/>
              <a:t>2.8.2.3 und RDA </a:t>
            </a:r>
            <a:r>
              <a:rPr lang="de-DE" dirty="0" smtClean="0"/>
              <a:t>2.8.1.4)</a:t>
            </a:r>
          </a:p>
          <a:p>
            <a:pPr lvl="1"/>
            <a:r>
              <a:rPr lang="de-DE" sz="2400" dirty="0" smtClean="0"/>
              <a:t>es gelten die Regeln zum Übertragen (RDA 1.7)</a:t>
            </a:r>
          </a:p>
          <a:p>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6</a:t>
            </a:fld>
            <a:endParaRPr lang="de-DE"/>
          </a:p>
        </p:txBody>
      </p:sp>
    </p:spTree>
    <p:extLst>
      <p:ext uri="{BB962C8B-B14F-4D97-AF65-F5344CB8AC3E}">
        <p14:creationId xmlns:p14="http://schemas.microsoft.com/office/powerpoint/2010/main" val="33975835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Erscheinungsort RDA 2.8.2</a:t>
            </a:r>
            <a:endParaRPr lang="de-DE" dirty="0"/>
          </a:p>
        </p:txBody>
      </p:sp>
      <p:sp>
        <p:nvSpPr>
          <p:cNvPr id="3" name="Textplatzhalter 2"/>
          <p:cNvSpPr>
            <a:spLocks noGrp="1"/>
          </p:cNvSpPr>
          <p:nvPr>
            <p:ph type="body" sz="quarter" idx="13"/>
          </p:nvPr>
        </p:nvSpPr>
        <p:spPr>
          <a:xfrm>
            <a:off x="251520" y="4797152"/>
            <a:ext cx="8640960" cy="1224136"/>
          </a:xfrm>
        </p:spPr>
        <p:txBody>
          <a:bodyPr wrap="square"/>
          <a:lstStyle/>
          <a:p>
            <a:r>
              <a:rPr lang="de-DE" dirty="0" smtClean="0"/>
              <a:t>verpflichtend ein Erscheinungsort</a:t>
            </a:r>
          </a:p>
          <a:p>
            <a:r>
              <a:rPr lang="de-DE" dirty="0" smtClean="0"/>
              <a:t>mehrere Erscheinungsorte fakultativ</a:t>
            </a:r>
          </a:p>
          <a:p>
            <a:r>
              <a:rPr lang="de-DE" dirty="0" smtClean="0"/>
              <a:t>Nationalbibliotheken alle D-A-CH-Orte</a:t>
            </a:r>
          </a:p>
          <a:p>
            <a:endParaRPr lang="de-DE" dirty="0"/>
          </a:p>
          <a:p>
            <a:pPr marL="0" indent="0">
              <a:buNone/>
            </a:pPr>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7</a:t>
            </a:fld>
            <a:endParaRPr lang="de-DE"/>
          </a:p>
        </p:txBody>
      </p:sp>
      <p:sp>
        <p:nvSpPr>
          <p:cNvPr id="7" name="Textplatzhalter 2"/>
          <p:cNvSpPr txBox="1">
            <a:spLocks/>
          </p:cNvSpPr>
          <p:nvPr/>
        </p:nvSpPr>
        <p:spPr>
          <a:xfrm>
            <a:off x="403920" y="989112"/>
            <a:ext cx="8640960" cy="648072"/>
          </a:xfrm>
          <a:prstGeom prst="rect">
            <a:avLst/>
          </a:prstGeom>
        </p:spPr>
        <p:txBody>
          <a:bodyPr vert="horz" wrap="square"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de-DE" dirty="0" smtClean="0"/>
              <a:t>mehrere Erscheinungsorte (RDA 2.8.2 D-A-CH)</a:t>
            </a:r>
          </a:p>
          <a:p>
            <a:endParaRPr lang="de-DE" dirty="0" smtClean="0"/>
          </a:p>
          <a:p>
            <a:pPr marL="0" indent="0">
              <a:buFont typeface="Arial" panose="020B0604020202020204" pitchFamily="34" charset="0"/>
              <a:buNone/>
            </a:pPr>
            <a:endParaRPr lang="de-DE" dirty="0" smtClean="0"/>
          </a:p>
        </p:txBody>
      </p:sp>
      <p:graphicFrame>
        <p:nvGraphicFramePr>
          <p:cNvPr id="8" name="Tabelle 7"/>
          <p:cNvGraphicFramePr>
            <a:graphicFrameLocks noGrp="1"/>
          </p:cNvGraphicFramePr>
          <p:nvPr>
            <p:extLst>
              <p:ext uri="{D42A27DB-BD31-4B8C-83A1-F6EECF244321}">
                <p14:modId xmlns:p14="http://schemas.microsoft.com/office/powerpoint/2010/main" val="3057266999"/>
              </p:ext>
            </p:extLst>
          </p:nvPr>
        </p:nvGraphicFramePr>
        <p:xfrm>
          <a:off x="403920" y="1916832"/>
          <a:ext cx="7240621" cy="2464667"/>
        </p:xfrm>
        <a:graphic>
          <a:graphicData uri="http://schemas.openxmlformats.org/drawingml/2006/table">
            <a:tbl>
              <a:tblPr firstRow="1" bandRow="1">
                <a:tableStyleId>{5C22544A-7EE6-4342-B048-85BDC9FD1C3A}</a:tableStyleId>
              </a:tblPr>
              <a:tblGrid>
                <a:gridCol w="1072684"/>
                <a:gridCol w="1072684"/>
                <a:gridCol w="2592321"/>
                <a:gridCol w="2502932"/>
              </a:tblGrid>
              <a:tr h="419444">
                <a:tc>
                  <a:txBody>
                    <a:bodyPr/>
                    <a:lstStyle/>
                    <a:p>
                      <a:r>
                        <a:rPr lang="de-DE" dirty="0" err="1" smtClean="0">
                          <a:latin typeface="Verdana" panose="020B0604030504040204" pitchFamily="34" charset="0"/>
                          <a:ea typeface="Verdana" panose="020B0604030504040204" pitchFamily="34" charset="0"/>
                          <a:cs typeface="Verdana" panose="020B0604030504040204" pitchFamily="34" charset="0"/>
                        </a:rPr>
                        <a:t>Aleph</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81741">
                <a:tc rowSpan="3">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419</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2.8.2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Erscheinungsort</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dirty="0" smtClean="0">
                          <a:latin typeface="Verdana" panose="020B0604030504040204" pitchFamily="34" charset="0"/>
                          <a:ea typeface="Verdana" panose="020B0604030504040204" pitchFamily="34" charset="0"/>
                          <a:cs typeface="Verdana" panose="020B0604030504040204" pitchFamily="34" charset="0"/>
                        </a:rPr>
                        <a:t> München</a:t>
                      </a: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_;_</a:t>
                      </a:r>
                      <a:endParaRPr lang="de-DE" dirty="0">
                        <a:solidFill>
                          <a:srgbClr val="FF0000"/>
                        </a:solidFill>
                        <a:latin typeface="Verdana" panose="020B0604030504040204" pitchFamily="34" charset="0"/>
                        <a:ea typeface="Verdana" panose="020B0604030504040204" pitchFamily="34" charset="0"/>
                        <a:cs typeface="Verdana" panose="020B0604030504040204" pitchFamily="34" charset="0"/>
                      </a:endParaRPr>
                    </a:p>
                  </a:txBody>
                  <a:tcPr anchor="ctr"/>
                </a:tc>
              </a:tr>
              <a:tr h="681741">
                <a:tc vMerge="1">
                  <a:txBody>
                    <a:bodyPr/>
                    <a:lstStyle/>
                    <a:p>
                      <a:pPr>
                        <a:lnSpc>
                          <a:spcPts val="1600"/>
                        </a:lnSpc>
                        <a:spcBef>
                          <a:spcPts val="600"/>
                        </a:spcBef>
                        <a:spcAft>
                          <a:spcPts val="600"/>
                        </a:spcAft>
                      </a:pP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latin typeface="Verdana" panose="020B0604030504040204" pitchFamily="34" charset="0"/>
                          <a:ea typeface="Verdana" panose="020B0604030504040204" pitchFamily="34" charset="0"/>
                          <a:cs typeface="Verdana" panose="020B0604030504040204" pitchFamily="34" charset="0"/>
                        </a:rPr>
                        <a:t>2.8.2</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latin typeface="Verdana" panose="020B0604030504040204" pitchFamily="34" charset="0"/>
                          <a:ea typeface="Verdana" panose="020B0604030504040204" pitchFamily="34" charset="0"/>
                          <a:cs typeface="Verdana" panose="020B0604030504040204" pitchFamily="34" charset="0"/>
                        </a:rPr>
                        <a:t>Erscheinungsort</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latin typeface="Verdana" panose="020B0604030504040204" pitchFamily="34" charset="0"/>
                          <a:ea typeface="Verdana" panose="020B0604030504040204" pitchFamily="34" charset="0"/>
                          <a:cs typeface="Verdana" panose="020B0604030504040204" pitchFamily="34" charset="0"/>
                        </a:rPr>
                        <a:t>Hamburg</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r h="681741">
                <a:tc vMerge="1">
                  <a:txBody>
                    <a:bodyPr/>
                    <a:lstStyle/>
                    <a:p>
                      <a:pPr>
                        <a:lnSpc>
                          <a:spcPts val="1600"/>
                        </a:lnSpc>
                        <a:spcBef>
                          <a:spcPts val="600"/>
                        </a:spcBef>
                        <a:spcAft>
                          <a:spcPts val="600"/>
                        </a:spcAft>
                      </a:pP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2.8.4</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Verlagsname</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$b</a:t>
                      </a:r>
                      <a:r>
                        <a:rPr lang="de-DE" sz="1800" dirty="0" smtClean="0">
                          <a:latin typeface="Verdana" panose="020B0604030504040204" pitchFamily="34" charset="0"/>
                          <a:ea typeface="Verdana" panose="020B0604030504040204" pitchFamily="34" charset="0"/>
                          <a:cs typeface="Verdana" panose="020B0604030504040204" pitchFamily="34" charset="0"/>
                        </a:rPr>
                        <a:t> BMG Ariola</a:t>
                      </a:r>
                    </a:p>
                  </a:txBody>
                  <a:tcPr anchor="ctr"/>
                </a:tc>
              </a:tr>
            </a:tbl>
          </a:graphicData>
        </a:graphic>
      </p:graphicFrame>
    </p:spTree>
    <p:extLst>
      <p:ext uri="{BB962C8B-B14F-4D97-AF65-F5344CB8AC3E}">
        <p14:creationId xmlns:p14="http://schemas.microsoft.com/office/powerpoint/2010/main" val="10534067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Erscheinungsort RDA 2.8.2</a:t>
            </a:r>
            <a:endParaRPr lang="de-DE" dirty="0"/>
          </a:p>
        </p:txBody>
      </p:sp>
      <p:sp>
        <p:nvSpPr>
          <p:cNvPr id="3" name="Textplatzhalter 2"/>
          <p:cNvSpPr>
            <a:spLocks noGrp="1"/>
          </p:cNvSpPr>
          <p:nvPr>
            <p:ph type="body" sz="quarter" idx="13"/>
          </p:nvPr>
        </p:nvSpPr>
        <p:spPr>
          <a:xfrm>
            <a:off x="251520" y="4149080"/>
            <a:ext cx="8640960" cy="1224136"/>
          </a:xfrm>
        </p:spPr>
        <p:txBody>
          <a:bodyPr wrap="square"/>
          <a:lstStyle/>
          <a:p>
            <a:pPr marL="0" indent="0">
              <a:buNone/>
            </a:pPr>
            <a:r>
              <a:rPr lang="de-DE" dirty="0" smtClean="0"/>
              <a:t>Auf </a:t>
            </a:r>
            <a:r>
              <a:rPr lang="de-DE" dirty="0"/>
              <a:t>der Hauptinformationsquelle steht: </a:t>
            </a:r>
            <a:r>
              <a:rPr lang="de-DE" dirty="0" smtClean="0"/>
              <a:t/>
            </a:r>
            <a:br>
              <a:rPr lang="de-DE" dirty="0" smtClean="0"/>
            </a:br>
            <a:r>
              <a:rPr lang="de-DE" dirty="0" smtClean="0"/>
              <a:t>„</a:t>
            </a:r>
            <a:r>
              <a:rPr lang="de-DE" dirty="0"/>
              <a:t>℗ &amp; © 2015  Avi-Service </a:t>
            </a:r>
            <a:r>
              <a:rPr lang="de-DE" dirty="0" err="1"/>
              <a:t>for</a:t>
            </a:r>
            <a:r>
              <a:rPr lang="de-DE" dirty="0"/>
              <a:t> </a:t>
            </a:r>
            <a:r>
              <a:rPr lang="de-DE" dirty="0" err="1" smtClean="0"/>
              <a:t>music</a:t>
            </a:r>
            <a:r>
              <a:rPr lang="de-DE" dirty="0" smtClean="0"/>
              <a:t> Cologne/Germany</a:t>
            </a:r>
            <a:r>
              <a:rPr lang="de-DE" dirty="0"/>
              <a:t>“</a:t>
            </a:r>
          </a:p>
          <a:p>
            <a:pPr marL="0" indent="0">
              <a:buNone/>
            </a:pPr>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8</a:t>
            </a:fld>
            <a:endParaRPr lang="de-DE"/>
          </a:p>
        </p:txBody>
      </p:sp>
      <p:sp>
        <p:nvSpPr>
          <p:cNvPr id="7" name="Textplatzhalter 2"/>
          <p:cNvSpPr txBox="1">
            <a:spLocks/>
          </p:cNvSpPr>
          <p:nvPr/>
        </p:nvSpPr>
        <p:spPr>
          <a:xfrm>
            <a:off x="403920" y="989112"/>
            <a:ext cx="8640960" cy="648072"/>
          </a:xfrm>
          <a:prstGeom prst="rect">
            <a:avLst/>
          </a:prstGeom>
        </p:spPr>
        <p:txBody>
          <a:bodyPr vert="horz" wrap="square"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de-DE" dirty="0" smtClean="0"/>
              <a:t>Übertragen der Angaben </a:t>
            </a:r>
            <a:br>
              <a:rPr lang="de-DE" dirty="0" smtClean="0"/>
            </a:br>
            <a:r>
              <a:rPr lang="de-DE" dirty="0" smtClean="0"/>
              <a:t>(</a:t>
            </a:r>
            <a:r>
              <a:rPr lang="de-DE" dirty="0"/>
              <a:t>RDA 2.8.2.3 und RDA 2.8.1.4)</a:t>
            </a:r>
            <a:br>
              <a:rPr lang="de-DE" dirty="0"/>
            </a:br>
            <a:endParaRPr lang="de-DE" dirty="0" smtClean="0"/>
          </a:p>
          <a:p>
            <a:pPr marL="0" indent="0">
              <a:buFont typeface="Arial" panose="020B0604020202020204" pitchFamily="34" charset="0"/>
              <a:buNone/>
            </a:pPr>
            <a:endParaRPr lang="de-DE" dirty="0" smtClean="0"/>
          </a:p>
        </p:txBody>
      </p:sp>
      <p:graphicFrame>
        <p:nvGraphicFramePr>
          <p:cNvPr id="8" name="Tabelle 7"/>
          <p:cNvGraphicFramePr>
            <a:graphicFrameLocks noGrp="1"/>
          </p:cNvGraphicFramePr>
          <p:nvPr>
            <p:extLst>
              <p:ext uri="{D42A27DB-BD31-4B8C-83A1-F6EECF244321}">
                <p14:modId xmlns:p14="http://schemas.microsoft.com/office/powerpoint/2010/main" val="4123212777"/>
              </p:ext>
            </p:extLst>
          </p:nvPr>
        </p:nvGraphicFramePr>
        <p:xfrm>
          <a:off x="403920" y="2060848"/>
          <a:ext cx="7696472" cy="1729242"/>
        </p:xfrm>
        <a:graphic>
          <a:graphicData uri="http://schemas.openxmlformats.org/drawingml/2006/table">
            <a:tbl>
              <a:tblPr firstRow="1" bandRow="1">
                <a:tableStyleId>{5C22544A-7EE6-4342-B048-85BDC9FD1C3A}</a:tableStyleId>
              </a:tblPr>
              <a:tblGrid>
                <a:gridCol w="1049011"/>
                <a:gridCol w="1049011"/>
                <a:gridCol w="2535116"/>
                <a:gridCol w="3063334"/>
              </a:tblGrid>
              <a:tr h="275428">
                <a:tc>
                  <a:txBody>
                    <a:bodyPr/>
                    <a:lstStyle/>
                    <a:p>
                      <a:r>
                        <a:rPr lang="de-DE" dirty="0" err="1" smtClean="0">
                          <a:latin typeface="Verdana" panose="020B0604030504040204" pitchFamily="34" charset="0"/>
                          <a:ea typeface="Verdana" panose="020B0604030504040204" pitchFamily="34" charset="0"/>
                          <a:cs typeface="Verdana" panose="020B0604030504040204" pitchFamily="34" charset="0"/>
                        </a:rPr>
                        <a:t>Aleph</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RDA</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Element</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81741">
                <a:tc rowSpan="2">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419</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2.8.2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Erscheinungsort</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dirty="0" smtClean="0">
                          <a:latin typeface="Verdana" panose="020B0604030504040204" pitchFamily="34" charset="0"/>
                          <a:ea typeface="Verdana" panose="020B0604030504040204" pitchFamily="34" charset="0"/>
                          <a:cs typeface="Verdana" panose="020B0604030504040204" pitchFamily="34" charset="0"/>
                        </a:rPr>
                        <a:t> Cologne/Germany</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r h="681741">
                <a:tc vMerge="1">
                  <a:txBody>
                    <a:bodyPr/>
                    <a:lstStyle/>
                    <a:p>
                      <a:pPr>
                        <a:lnSpc>
                          <a:spcPts val="1600"/>
                        </a:lnSpc>
                        <a:spcBef>
                          <a:spcPts val="600"/>
                        </a:spcBef>
                        <a:spcAft>
                          <a:spcPts val="600"/>
                        </a:spcAft>
                      </a:pP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2.8.4</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Verlagsname</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$b</a:t>
                      </a:r>
                      <a:r>
                        <a:rPr lang="de-DE" sz="1800" baseline="0" dirty="0" smtClean="0">
                          <a:latin typeface="Verdana" panose="020B0604030504040204" pitchFamily="34" charset="0"/>
                          <a:ea typeface="Verdana" panose="020B0604030504040204" pitchFamily="34" charset="0"/>
                          <a:cs typeface="Verdana" panose="020B0604030504040204" pitchFamily="34" charset="0"/>
                        </a:rPr>
                        <a:t> </a:t>
                      </a:r>
                      <a:r>
                        <a:rPr lang="de-DE" sz="1800" dirty="0" smtClean="0">
                          <a:latin typeface="Verdana" panose="020B0604030504040204" pitchFamily="34" charset="0"/>
                          <a:ea typeface="Verdana" panose="020B0604030504040204" pitchFamily="34" charset="0"/>
                          <a:cs typeface="Verdana" panose="020B0604030504040204" pitchFamily="34" charset="0"/>
                        </a:rPr>
                        <a:t>Avi-Service</a:t>
                      </a:r>
                      <a:r>
                        <a:rPr lang="de-DE" sz="1800" baseline="0" dirty="0" smtClean="0">
                          <a:latin typeface="Verdana" panose="020B0604030504040204" pitchFamily="34" charset="0"/>
                          <a:ea typeface="Verdana" panose="020B0604030504040204" pitchFamily="34" charset="0"/>
                          <a:cs typeface="Verdana" panose="020B0604030504040204" pitchFamily="34" charset="0"/>
                        </a:rPr>
                        <a:t> </a:t>
                      </a:r>
                      <a:r>
                        <a:rPr lang="de-DE" sz="1800" baseline="0" dirty="0" err="1" smtClean="0">
                          <a:latin typeface="Verdana" panose="020B0604030504040204" pitchFamily="34" charset="0"/>
                          <a:ea typeface="Verdana" panose="020B0604030504040204" pitchFamily="34" charset="0"/>
                          <a:cs typeface="Verdana" panose="020B0604030504040204" pitchFamily="34" charset="0"/>
                        </a:rPr>
                        <a:t>for</a:t>
                      </a:r>
                      <a:r>
                        <a:rPr lang="de-DE" sz="1800" baseline="0" dirty="0" smtClean="0">
                          <a:latin typeface="Verdana" panose="020B0604030504040204" pitchFamily="34" charset="0"/>
                          <a:ea typeface="Verdana" panose="020B0604030504040204" pitchFamily="34" charset="0"/>
                          <a:cs typeface="Verdana" panose="020B0604030504040204" pitchFamily="34" charset="0"/>
                        </a:rPr>
                        <a:t> </a:t>
                      </a:r>
                      <a:r>
                        <a:rPr lang="de-DE" sz="1800" baseline="0" dirty="0" err="1" smtClean="0">
                          <a:latin typeface="Verdana" panose="020B0604030504040204" pitchFamily="34" charset="0"/>
                          <a:ea typeface="Verdana" panose="020B0604030504040204" pitchFamily="34" charset="0"/>
                          <a:cs typeface="Verdana" panose="020B0604030504040204" pitchFamily="34" charset="0"/>
                        </a:rPr>
                        <a:t>music</a:t>
                      </a:r>
                      <a:endParaRPr lang="de-DE" sz="1800" dirty="0" smtClean="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Tree>
    <p:extLst>
      <p:ext uri="{BB962C8B-B14F-4D97-AF65-F5344CB8AC3E}">
        <p14:creationId xmlns:p14="http://schemas.microsoft.com/office/powerpoint/2010/main" val="29183498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Erscheinungsort </a:t>
            </a:r>
            <a:r>
              <a:rPr lang="de-DE" smtClean="0"/>
              <a:t>RDA 2.8.2</a:t>
            </a:r>
            <a:endParaRPr lang="de-DE" dirty="0"/>
          </a:p>
        </p:txBody>
      </p:sp>
      <p:sp>
        <p:nvSpPr>
          <p:cNvPr id="3" name="Textplatzhalter 2"/>
          <p:cNvSpPr>
            <a:spLocks noGrp="1"/>
          </p:cNvSpPr>
          <p:nvPr>
            <p:ph type="body" sz="quarter" idx="13"/>
          </p:nvPr>
        </p:nvSpPr>
        <p:spPr/>
        <p:txBody>
          <a:bodyPr wrap="square"/>
          <a:lstStyle/>
          <a:p>
            <a:endParaRPr lang="de-DE" dirty="0"/>
          </a:p>
          <a:p>
            <a:r>
              <a:rPr lang="de-DE" dirty="0"/>
              <a:t>Erscheinungsort kann nur in Zusammenhang mit dem Verlagsnamen bestimmt werden</a:t>
            </a:r>
            <a:r>
              <a:rPr lang="de-DE" dirty="0" smtClean="0"/>
              <a:t>.</a:t>
            </a:r>
          </a:p>
          <a:p>
            <a:pPr lvl="1"/>
            <a:r>
              <a:rPr lang="de-DE" sz="2400" dirty="0" smtClean="0"/>
              <a:t>Impressum und Firmenangabe, Firmen- und </a:t>
            </a:r>
            <a:r>
              <a:rPr lang="de-DE" sz="2400" dirty="0" err="1" smtClean="0"/>
              <a:t>Labellogos</a:t>
            </a:r>
            <a:r>
              <a:rPr lang="de-DE" sz="2400" dirty="0" smtClean="0"/>
              <a:t> auf der Ressource</a:t>
            </a:r>
          </a:p>
          <a:p>
            <a:pPr lvl="1"/>
            <a:r>
              <a:rPr lang="de-DE" sz="2400" dirty="0" smtClean="0"/>
              <a:t>Homepage des Verlages</a:t>
            </a:r>
            <a:endParaRPr lang="de-DE" sz="2400" dirty="0"/>
          </a:p>
          <a:p>
            <a:endParaRPr lang="de-DE" dirty="0" smtClean="0"/>
          </a:p>
          <a:p>
            <a:r>
              <a:rPr lang="de-DE" dirty="0" smtClean="0"/>
              <a:t>Wahrscheinlichen Erscheinungsort für die Ressource ermitteln, in eckigen Klammern erfassen</a:t>
            </a:r>
          </a:p>
          <a:p>
            <a:endParaRPr lang="de-DE" dirty="0"/>
          </a:p>
          <a:p>
            <a:r>
              <a:rPr lang="de-DE" dirty="0" smtClean="0"/>
              <a:t>[Erscheinungsort nicht ermittelbar] nur in Ausnahmefällen erfassen (RDA 2.8.2.6 D-A-CH)</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6M.04.05 | Stand: 20.08.2015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9</a:t>
            </a:fld>
            <a:endParaRPr lang="de-DE"/>
          </a:p>
        </p:txBody>
      </p:sp>
    </p:spTree>
    <p:extLst>
      <p:ext uri="{BB962C8B-B14F-4D97-AF65-F5344CB8AC3E}">
        <p14:creationId xmlns:p14="http://schemas.microsoft.com/office/powerpoint/2010/main" val="3837582081"/>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a:solidFill>
            <a:schemeClr val="tx1"/>
          </a:solidFill>
        </a:ln>
      </a:spPr>
      <a:bodyPr wrap="square" rtlCol="0">
        <a:spAutoFit/>
      </a:bodyPr>
      <a:lstStyle>
        <a:defPPr>
          <a:defRPr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1724</Words>
  <Application>Microsoft Office PowerPoint</Application>
  <PresentationFormat>Bildschirmpräsentation (4:3)</PresentationFormat>
  <Paragraphs>356</Paragraphs>
  <Slides>23</Slides>
  <Notes>20</Notes>
  <HiddenSlides>0</HiddenSlides>
  <MMClips>0</MMClips>
  <ScaleCrop>false</ScaleCrop>
  <HeadingPairs>
    <vt:vector size="4" baseType="variant">
      <vt:variant>
        <vt:lpstr>Design</vt:lpstr>
      </vt:variant>
      <vt:variant>
        <vt:i4>1</vt:i4>
      </vt:variant>
      <vt:variant>
        <vt:lpstr>Folientitel</vt:lpstr>
      </vt:variant>
      <vt:variant>
        <vt:i4>23</vt:i4>
      </vt:variant>
    </vt:vector>
  </HeadingPairs>
  <TitlesOfParts>
    <vt:vector size="24" baseType="lpstr">
      <vt:lpstr>Larissa</vt:lpstr>
      <vt:lpstr>Schulungsunterlagen der AG RDA</vt:lpstr>
      <vt:lpstr> Veröffentlichungsangabe / Vertriebsangabe / Herstellungsangabe / Copyrightdatum / Entstehungsangabe / Identifikator der Manifestation von AV-Medien der Musik </vt:lpstr>
      <vt:lpstr>PowerPoint-Präsentation</vt:lpstr>
      <vt:lpstr>Allgemeines</vt:lpstr>
      <vt:lpstr>Veröffentlichungsangabe (RDA 2.8)</vt:lpstr>
      <vt:lpstr>Erscheinungsort RDA 2.8.2</vt:lpstr>
      <vt:lpstr>Erscheinungsort RDA 2.8.2</vt:lpstr>
      <vt:lpstr>Erscheinungsort RDA 2.8.2</vt:lpstr>
      <vt:lpstr>Erscheinungsort RDA 2.8.2</vt:lpstr>
      <vt:lpstr>Verlagsname RDA 2.8.4</vt:lpstr>
      <vt:lpstr>Verlagsname RDA 2.8.4</vt:lpstr>
      <vt:lpstr>Verlagsname RDA 2.8.4</vt:lpstr>
      <vt:lpstr>Verlagsname RDA 2.8.4</vt:lpstr>
      <vt:lpstr>Verlagsname RDA 2.8.4</vt:lpstr>
      <vt:lpstr>Verlagsname RDA 2.8.4</vt:lpstr>
      <vt:lpstr>Verlagsname RDA 2.8.4</vt:lpstr>
      <vt:lpstr>Verlagsname RDA 2.8.4</vt:lpstr>
      <vt:lpstr>Erscheinungsdatum RDA 2.8.6</vt:lpstr>
      <vt:lpstr>Erscheinungsdatum RDA 2.8.6</vt:lpstr>
      <vt:lpstr>Copyright-Datum RDA 2.11</vt:lpstr>
      <vt:lpstr>Copyright-Datum RDA 2.11</vt:lpstr>
      <vt:lpstr>Identifikator für die Manifestation RDA 2.15</vt:lpstr>
      <vt:lpstr>Identifikator für die Manifestation RDA 2.15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Schulungsunterlagen der AG RDA</dc:title>
  <dc:creator>Bufalino, Cinzia</dc:creator>
  <cp:lastModifiedBy>Michael Beer</cp:lastModifiedBy>
  <cp:revision>89</cp:revision>
  <cp:lastPrinted>2015-11-17T12:37:12Z</cp:lastPrinted>
  <dcterms:created xsi:type="dcterms:W3CDTF">2014-02-18T07:01:40Z</dcterms:created>
  <dcterms:modified xsi:type="dcterms:W3CDTF">2015-12-10T11:07:14Z</dcterms:modified>
</cp:coreProperties>
</file>