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5" r:id="rId2"/>
    <p:sldId id="259" r:id="rId3"/>
    <p:sldId id="287" r:id="rId4"/>
    <p:sldId id="306" r:id="rId5"/>
    <p:sldId id="305" r:id="rId6"/>
    <p:sldId id="304" r:id="rId7"/>
    <p:sldId id="303" r:id="rId8"/>
    <p:sldId id="310" r:id="rId9"/>
    <p:sldId id="298" r:id="rId10"/>
    <p:sldId id="302" r:id="rId11"/>
    <p:sldId id="311" r:id="rId12"/>
    <p:sldId id="312" r:id="rId1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9" autoAdjust="0"/>
    <p:restoredTop sz="92189" autoAdjust="0"/>
  </p:normalViewPr>
  <p:slideViewPr>
    <p:cSldViewPr>
      <p:cViewPr>
        <p:scale>
          <a:sx n="130" d="100"/>
          <a:sy n="130" d="100"/>
        </p:scale>
        <p:origin x="-1146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2" y="1"/>
            <a:ext cx="294566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937E4-8306-4256-98BE-2853E1A1DDAD}" type="datetimeFigureOut">
              <a:rPr lang="de-DE" smtClean="0"/>
              <a:pPr/>
              <a:t>10.12.2015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CA550-704A-4CEF-B7C9-46B62E56443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5291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6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DB1F4-BB4F-44BD-AC26-B758B395BD23}" type="datetimeFigureOut">
              <a:rPr lang="de-DE" smtClean="0"/>
              <a:pPr/>
              <a:t>10.12.2015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F8FF6-6F64-48B5-AF7B-675846B3447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20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dnb.de/display/RDAINFO/Regelwerk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008DAF-D963-4700-99B3-C42D4B33FF6D}" type="slidenum">
              <a:rPr lang="de-DE" altLang="de-DE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de-DE" altLang="de-D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2089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Schulungen sind etwas gekürzt. </a:t>
            </a:r>
          </a:p>
          <a:p>
            <a:r>
              <a:rPr lang="de-DE" dirty="0" smtClean="0"/>
              <a:t>Um Platz für Übungen zu</a:t>
            </a:r>
            <a:r>
              <a:rPr lang="de-DE" baseline="0" dirty="0" smtClean="0"/>
              <a:t> schaffen.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7463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Schulungen sind etwas gekürzt. </a:t>
            </a:r>
          </a:p>
          <a:p>
            <a:r>
              <a:rPr lang="de-DE" dirty="0" smtClean="0"/>
              <a:t>Um Platz für Übungen zu</a:t>
            </a:r>
            <a:r>
              <a:rPr lang="de-DE" baseline="0" dirty="0" smtClean="0"/>
              <a:t> schaffen.</a:t>
            </a:r>
            <a:br>
              <a:rPr lang="de-DE" baseline="0" dirty="0" smtClean="0"/>
            </a:br>
            <a:r>
              <a:rPr lang="de-DE" baseline="0" dirty="0" smtClean="0"/>
              <a:t>Antworten auch auf Fragen die heute aufkommen und nicht beantwortet </a:t>
            </a:r>
            <a:r>
              <a:rPr lang="de-DE" baseline="0" smtClean="0"/>
              <a:t>werden können.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746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464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270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848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6M.05.01</a:t>
            </a:r>
            <a:r>
              <a:rPr lang="de-DE" baseline="0" dirty="0" smtClean="0"/>
              <a:t> Aufführungsmaterial  wird in einem kurzen Vortrag von Frau </a:t>
            </a:r>
            <a:r>
              <a:rPr lang="de-DE" baseline="0" dirty="0" err="1" smtClean="0"/>
              <a:t>Frintrop</a:t>
            </a:r>
            <a:r>
              <a:rPr lang="de-DE" baseline="0" dirty="0" smtClean="0"/>
              <a:t> erläutert.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6115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gsw-FR" baseline="0" smtClean="0"/>
              <a:t>Eingehen auf Libretti: </a:t>
            </a:r>
          </a:p>
          <a:p>
            <a:endParaRPr lang="gsw-FR" baseline="0" dirty="0" smtClean="0"/>
          </a:p>
          <a:p>
            <a:r>
              <a:rPr lang="gsw-FR" baseline="0" dirty="0" smtClean="0"/>
              <a:t>Link führt zum RDA Info Wiki https://wiki.dnb.de/display/RDAINFO/Regelwerk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433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6033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>
                <a:hlinkClick r:id="rId3"/>
              </a:rPr>
              <a:t>Link</a:t>
            </a:r>
            <a:r>
              <a:rPr lang="de-DE" dirty="0" smtClean="0"/>
              <a:t> zum RDA Info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wiki</a:t>
            </a:r>
            <a:r>
              <a:rPr lang="de-DE" baseline="0" dirty="0" smtClean="0"/>
              <a:t> mit Standardelemente-Set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4555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F8FF6-6F64-48B5-AF7B-675846B3447E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2060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251520" y="836712"/>
            <a:ext cx="8640960" cy="5472608"/>
          </a:xfrm>
        </p:spPr>
        <p:txBody>
          <a:bodyPr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6120680" cy="365125"/>
          </a:xfrm>
        </p:spPr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smtClean="0"/>
              <a:t>AG RDA Schulungsunterlagen – Modul 6M.01: Einführung | Stand: 15.11.2015 | CC BY-NC-SA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236296" y="6376243"/>
            <a:ext cx="1450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90F1-7CA1-4166-A522-50046096198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794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67544" y="6381328"/>
            <a:ext cx="6264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r>
              <a:rPr lang="de-DE" smtClean="0"/>
              <a:t>AG RDA Schulungsunterlagen – Modul 6M.01: Einführung | Stand: 15.11.2015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106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 baseline="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dnb.de/display/RDAINFO/Modul+6M+-+Spezialschulungen+Musi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rda-musik@bsb-muenchen.d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dnb.de/display/RDAINFO/Regelwer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/>
        </p:nvSpPr>
        <p:spPr>
          <a:xfrm>
            <a:off x="611188" y="1041400"/>
            <a:ext cx="8032750" cy="352901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075" name="Titel 1"/>
          <p:cNvSpPr>
            <a:spLocks noGrp="1"/>
          </p:cNvSpPr>
          <p:nvPr>
            <p:ph type="title"/>
          </p:nvPr>
        </p:nvSpPr>
        <p:spPr>
          <a:xfrm>
            <a:off x="1692275" y="2781300"/>
            <a:ext cx="6057900" cy="1652588"/>
          </a:xfrm>
        </p:spPr>
        <p:txBody>
          <a:bodyPr/>
          <a:lstStyle/>
          <a:p>
            <a:pPr algn="ctr"/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Schulungsunterlagen der</a:t>
            </a:r>
            <a:b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altLang="de-DE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AG RDA</a:t>
            </a:r>
          </a:p>
        </p:txBody>
      </p:sp>
      <p:pic>
        <p:nvPicPr>
          <p:cNvPr id="3076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738" y="1171575"/>
            <a:ext cx="98583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Grafik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188" y="1412875"/>
            <a:ext cx="15224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Grafik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275" y="1771650"/>
            <a:ext cx="16478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Grafik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2420938"/>
            <a:ext cx="15875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Grafik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057525"/>
            <a:ext cx="10287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Grafik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775" y="3860800"/>
            <a:ext cx="585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Grafik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600" y="4433888"/>
            <a:ext cx="78105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Grafik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613" y="4814888"/>
            <a:ext cx="10604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Grafik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44"/>
          <a:stretch>
            <a:fillRect/>
          </a:stretch>
        </p:blipFill>
        <p:spPr bwMode="auto">
          <a:xfrm>
            <a:off x="4138613" y="5045075"/>
            <a:ext cx="13589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Grafik 2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829175"/>
            <a:ext cx="21653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Grafik 2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54500"/>
            <a:ext cx="13620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Grafik 2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3784600"/>
            <a:ext cx="140335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Grafik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3108325"/>
            <a:ext cx="13462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Grafik 2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025" y="1177925"/>
            <a:ext cx="666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91" name="Gruppieren 8"/>
          <p:cNvGrpSpPr>
            <a:grpSpLocks/>
          </p:cNvGrpSpPr>
          <p:nvPr/>
        </p:nvGrpSpPr>
        <p:grpSpPr bwMode="auto">
          <a:xfrm>
            <a:off x="949325" y="1700213"/>
            <a:ext cx="2378075" cy="400050"/>
            <a:chOff x="948867" y="1700808"/>
            <a:chExt cx="2378195" cy="400110"/>
          </a:xfrm>
        </p:grpSpPr>
        <p:sp>
          <p:nvSpPr>
            <p:cNvPr id="3092" name="Textfeld 3"/>
            <p:cNvSpPr txBox="1">
              <a:spLocks noChangeArrowheads="1"/>
            </p:cNvSpPr>
            <p:nvPr/>
          </p:nvSpPr>
          <p:spPr bwMode="auto">
            <a:xfrm>
              <a:off x="1259632" y="1700808"/>
              <a:ext cx="206743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de-DE" altLang="de-DE" sz="1000" b="1" dirty="0" smtClean="0">
                  <a:solidFill>
                    <a:prstClr val="black"/>
                  </a:solidFill>
                  <a:latin typeface="Verdana" pitchFamily="34" charset="0"/>
                  <a:cs typeface="Arial" pitchFamily="34" charset="0"/>
                </a:rPr>
                <a:t>Vertretungen der Öffentlichen Bibliotheken</a:t>
              </a:r>
            </a:p>
          </p:txBody>
        </p:sp>
        <p:pic>
          <p:nvPicPr>
            <p:cNvPr id="3093" name="Grafik 5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867" y="1709892"/>
              <a:ext cx="310765" cy="3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3" t="17175" b="17717"/>
          <a:stretch/>
        </p:blipFill>
        <p:spPr>
          <a:xfrm>
            <a:off x="677899" y="2348880"/>
            <a:ext cx="1650927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796950"/>
          </a:xfrm>
        </p:spPr>
        <p:txBody>
          <a:bodyPr/>
          <a:lstStyle/>
          <a:p>
            <a:r>
              <a:rPr lang="gsw-FR" dirty="0" smtClean="0"/>
              <a:t>Weitere RDA Regelwerksstellen für Musikressourcen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endParaRPr lang="de-DE" dirty="0" smtClean="0"/>
          </a:p>
          <a:p>
            <a:r>
              <a:rPr lang="de-DE" dirty="0"/>
              <a:t>In den weiterführenden Unterlagen zu Modul 6M wird </a:t>
            </a:r>
            <a:r>
              <a:rPr lang="de-DE" dirty="0" smtClean="0"/>
              <a:t>auf relevante Regelwerksstellen näher </a:t>
            </a:r>
            <a:r>
              <a:rPr lang="de-DE" dirty="0"/>
              <a:t>eingegangen</a:t>
            </a:r>
            <a:r>
              <a:rPr lang="de-DE" dirty="0" smtClean="0"/>
              <a:t>.</a:t>
            </a:r>
          </a:p>
          <a:p>
            <a:endParaRPr lang="gsw-FR" dirty="0"/>
          </a:p>
          <a:p>
            <a:endParaRPr lang="gsw-FR" dirty="0" smtClean="0"/>
          </a:p>
          <a:p>
            <a:endParaRPr lang="gsw-FR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056784" cy="365125"/>
          </a:xfrm>
        </p:spPr>
        <p:txBody>
          <a:bodyPr/>
          <a:lstStyle/>
          <a:p>
            <a:r>
              <a:rPr lang="de-DE" smtClean="0"/>
              <a:t>AG RDA Schulungsunterlagen – Modul 6M.01: Einführung | Stand: 15.11.2015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920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796950"/>
          </a:xfrm>
        </p:spPr>
        <p:txBody>
          <a:bodyPr/>
          <a:lstStyle/>
          <a:p>
            <a:r>
              <a:rPr lang="gsw-FR" dirty="0" smtClean="0"/>
              <a:t>Informationen - Schulungsunterlagen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endParaRPr lang="de-DE" dirty="0" smtClean="0"/>
          </a:p>
          <a:p>
            <a:r>
              <a:rPr lang="de-DE" dirty="0" smtClean="0"/>
              <a:t>RDA-Info-Wiki</a:t>
            </a:r>
          </a:p>
          <a:p>
            <a:endParaRPr lang="de-DE" dirty="0"/>
          </a:p>
          <a:p>
            <a:r>
              <a:rPr lang="de-DE" dirty="0">
                <a:hlinkClick r:id="rId3"/>
              </a:rPr>
              <a:t>https://wiki.dnb.de/display/RDAINFO/Modul+6M+-+</a:t>
            </a:r>
            <a:r>
              <a:rPr lang="de-DE" dirty="0" smtClean="0">
                <a:hlinkClick r:id="rId3"/>
              </a:rPr>
              <a:t>Spezialschulungen+Musik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Dort sind die vollständigen </a:t>
            </a:r>
            <a:r>
              <a:rPr lang="de-DE" dirty="0" err="1" smtClean="0"/>
              <a:t>Aleph</a:t>
            </a:r>
            <a:r>
              <a:rPr lang="de-DE" dirty="0" smtClean="0"/>
              <a:t>-Versionen vorhanden</a:t>
            </a:r>
          </a:p>
          <a:p>
            <a:endParaRPr lang="gsw-FR" dirty="0"/>
          </a:p>
          <a:p>
            <a:endParaRPr lang="gsw-FR" dirty="0" smtClean="0"/>
          </a:p>
          <a:p>
            <a:endParaRPr lang="gsw-FR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056784" cy="365125"/>
          </a:xfrm>
        </p:spPr>
        <p:txBody>
          <a:bodyPr/>
          <a:lstStyle/>
          <a:p>
            <a:r>
              <a:rPr lang="de-DE" smtClean="0"/>
              <a:t>AG RDA Schulungsunterlagen – Modul 6M.01: Einführung | Stand: 15.11.2015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304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796950"/>
          </a:xfrm>
        </p:spPr>
        <p:txBody>
          <a:bodyPr/>
          <a:lstStyle/>
          <a:p>
            <a:r>
              <a:rPr lang="gsw-FR" dirty="0" smtClean="0"/>
              <a:t>Fragen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endParaRPr lang="de-DE" dirty="0" smtClean="0"/>
          </a:p>
          <a:p>
            <a:r>
              <a:rPr lang="de-DE" dirty="0" smtClean="0"/>
              <a:t>An:</a:t>
            </a:r>
            <a:br>
              <a:rPr lang="de-DE" dirty="0" smtClean="0"/>
            </a:br>
            <a:r>
              <a:rPr lang="de-DE" dirty="0" smtClean="0">
                <a:hlinkClick r:id="rId3"/>
              </a:rPr>
              <a:t>rda-musik@bsb-muenchen.de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Allgemein interessante Themen: Antwort an alle.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Wir werden Mailingliste einrichten.</a:t>
            </a:r>
          </a:p>
          <a:p>
            <a:r>
              <a:rPr lang="de-DE" dirty="0" smtClean="0"/>
              <a:t>Weitere Interessenten bitte an </a:t>
            </a:r>
            <a:r>
              <a:rPr lang="de-DE" dirty="0" err="1" smtClean="0"/>
              <a:t>rda</a:t>
            </a:r>
            <a:r>
              <a:rPr lang="de-DE" dirty="0" smtClean="0"/>
              <a:t>-musik mailen.</a:t>
            </a:r>
            <a:endParaRPr lang="gsw-FR" dirty="0"/>
          </a:p>
          <a:p>
            <a:endParaRPr lang="gsw-FR" dirty="0" smtClean="0"/>
          </a:p>
          <a:p>
            <a:endParaRPr lang="gsw-FR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056784" cy="365125"/>
          </a:xfrm>
        </p:spPr>
        <p:txBody>
          <a:bodyPr/>
          <a:lstStyle/>
          <a:p>
            <a:r>
              <a:rPr lang="de-DE" smtClean="0"/>
              <a:t>AG RDA Schulungsunterlagen – Modul 6M.01: Einführung | Stand: 15.11.2015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527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pPr algn="ctr"/>
            <a:r>
              <a:rPr lang="de-DE" sz="2800" dirty="0" smtClean="0"/>
              <a:t>Einführung</a:t>
            </a:r>
            <a:br>
              <a:rPr lang="de-DE" sz="2800" dirty="0" smtClean="0"/>
            </a:br>
            <a:r>
              <a:rPr lang="de-DE" sz="2800" dirty="0" smtClean="0"/>
              <a:t>Musikressourcen </a:t>
            </a:r>
            <a:r>
              <a:rPr lang="de-DE" dirty="0" smtClean="0"/>
              <a:t>nach RDA </a:t>
            </a:r>
            <a:r>
              <a:rPr lang="de-DE" sz="2800" dirty="0" smtClean="0"/>
              <a:t/>
            </a:r>
            <a:br>
              <a:rPr lang="de-DE" sz="2800" dirty="0" smtClean="0"/>
            </a:br>
            <a:endParaRPr lang="de-DE" sz="2800" dirty="0"/>
          </a:p>
        </p:txBody>
      </p:sp>
      <p:sp>
        <p:nvSpPr>
          <p:cNvPr id="3" name="Rechteck 2"/>
          <p:cNvSpPr/>
          <p:nvPr/>
        </p:nvSpPr>
        <p:spPr>
          <a:xfrm>
            <a:off x="409343" y="548679"/>
            <a:ext cx="2362457" cy="4320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 6M</a:t>
            </a:r>
            <a:endParaRPr lang="de-DE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056784" cy="365125"/>
          </a:xfrm>
        </p:spPr>
        <p:txBody>
          <a:bodyPr/>
          <a:lstStyle/>
          <a:p>
            <a:r>
              <a:rPr lang="de-DE" dirty="0" smtClean="0"/>
              <a:t>AG RDA Schulungsunterlagen – Modul 6M.01: Einführung | Stand: 15.11.2015 | CC BY-NC-SA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388424" y="6376243"/>
            <a:ext cx="298376" cy="365125"/>
          </a:xfrm>
        </p:spPr>
        <p:txBody>
          <a:bodyPr/>
          <a:lstStyle/>
          <a:p>
            <a:fld id="{8A6690F1-7CA1-4166-A522-500460961984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409343" y="1124744"/>
            <a:ext cx="2406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B3Kat</a:t>
            </a:r>
            <a:r>
              <a:rPr lang="de-DE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de-DE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03.12.2015</a:t>
            </a:r>
            <a:endParaRPr lang="de-DE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sw-FR" dirty="0" smtClean="0"/>
              <a:t>Inhalt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r>
              <a:rPr lang="de-DE" dirty="0" smtClean="0"/>
              <a:t>Schulungsmodul 6M Musik</a:t>
            </a:r>
          </a:p>
          <a:p>
            <a:r>
              <a:rPr lang="de-DE" dirty="0" smtClean="0"/>
              <a:t>Was sind Musikressourcen</a:t>
            </a:r>
          </a:p>
          <a:p>
            <a:r>
              <a:rPr lang="de-DE" dirty="0" smtClean="0"/>
              <a:t>Erinnerung Werk – Expression – Manifestation</a:t>
            </a:r>
          </a:p>
          <a:p>
            <a:r>
              <a:rPr lang="de-DE" dirty="0" smtClean="0"/>
              <a:t>Musikressourcen und Standardelemente-Set</a:t>
            </a:r>
          </a:p>
          <a:p>
            <a:r>
              <a:rPr lang="de-DE" dirty="0" smtClean="0"/>
              <a:t>Weitere RDA-Regelwerksstellen für Musikressourcen 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056784" cy="365125"/>
          </a:xfrm>
        </p:spPr>
        <p:txBody>
          <a:bodyPr/>
          <a:lstStyle/>
          <a:p>
            <a:r>
              <a:rPr lang="de-DE" smtClean="0"/>
              <a:t>AG RDA Schulungsunterlagen – Modul 6M.01: Einführung | Stand: 15.11.2015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143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sw-FR" dirty="0" smtClean="0"/>
              <a:t>Schulungsmodul 6M Musik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r>
              <a:rPr lang="de-DE" dirty="0"/>
              <a:t>Das Regelwerk RDA ist ein umfassendes Regelwerk für alle Materialarten und Inhalte. Musikspezifische Regelungen finden sich an allen Stellen des </a:t>
            </a:r>
            <a:r>
              <a:rPr lang="de-DE" dirty="0" smtClean="0"/>
              <a:t>Regelwerkes. </a:t>
            </a:r>
          </a:p>
          <a:p>
            <a:endParaRPr lang="de-DE" dirty="0"/>
          </a:p>
          <a:p>
            <a:r>
              <a:rPr lang="de-DE" dirty="0"/>
              <a:t>Bei der Erfassung von Musikressourcen nach RDA sind umfassende Kenntnisse des Regelwerkes RDA notwendig. Die allgemeinen Regelungen haben in der Regel </a:t>
            </a:r>
            <a:r>
              <a:rPr lang="de-DE" dirty="0" smtClean="0"/>
              <a:t>auch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dirty="0" smtClean="0"/>
              <a:t>Gültigkeit </a:t>
            </a:r>
            <a:r>
              <a:rPr lang="de-DE" dirty="0"/>
              <a:t>für Spezialmaterial.</a:t>
            </a:r>
            <a:br>
              <a:rPr lang="de-DE" dirty="0"/>
            </a:br>
            <a:endParaRPr lang="de-DE" sz="18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056784" cy="365125"/>
          </a:xfrm>
        </p:spPr>
        <p:txBody>
          <a:bodyPr/>
          <a:lstStyle/>
          <a:p>
            <a:r>
              <a:rPr lang="de-DE" smtClean="0"/>
              <a:t>AG RDA Schulungsunterlagen – Modul 6M.01: Einführung | Stand: 15.11.2015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9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sw-FR" dirty="0" smtClean="0"/>
              <a:t>Schulungsmodul 6M Musik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pPr lvl="0"/>
            <a:r>
              <a:rPr lang="de-DE" dirty="0" smtClean="0"/>
              <a:t>6M.01 Einführung</a:t>
            </a:r>
            <a:endParaRPr lang="de-DE" dirty="0"/>
          </a:p>
          <a:p>
            <a:pPr lvl="0"/>
            <a:r>
              <a:rPr lang="de-DE" dirty="0" smtClean="0"/>
              <a:t>6M.02 Werktitel </a:t>
            </a:r>
            <a:r>
              <a:rPr lang="de-DE" dirty="0"/>
              <a:t>Musik</a:t>
            </a:r>
          </a:p>
          <a:p>
            <a:pPr lvl="0"/>
            <a:r>
              <a:rPr lang="de-DE" dirty="0" smtClean="0"/>
              <a:t>6M.03 Musikdrucke</a:t>
            </a:r>
            <a:endParaRPr lang="de-DE" dirty="0"/>
          </a:p>
          <a:p>
            <a:pPr lvl="0"/>
            <a:r>
              <a:rPr lang="de-DE" dirty="0" smtClean="0"/>
              <a:t>6M.04 AV-Medien Musik</a:t>
            </a:r>
          </a:p>
          <a:p>
            <a:pPr lvl="0"/>
            <a:r>
              <a:rPr lang="de-DE" dirty="0" smtClean="0"/>
              <a:t>6M.05 Selbstlerneinheiten</a:t>
            </a:r>
          </a:p>
          <a:p>
            <a:pPr lvl="0"/>
            <a:endParaRPr lang="de-DE" dirty="0"/>
          </a:p>
          <a:p>
            <a:r>
              <a:rPr lang="de-DE" dirty="0" smtClean="0"/>
              <a:t>Voraussetzung sind vorhergehende Module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056784" cy="365125"/>
          </a:xfrm>
        </p:spPr>
        <p:txBody>
          <a:bodyPr/>
          <a:lstStyle/>
          <a:p>
            <a:r>
              <a:rPr lang="de-DE" smtClean="0"/>
              <a:t>AG RDA Schulungsunterlagen – Modul 6M.01: Einführung | Stand: 15.11.2015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75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sw-FR" dirty="0" smtClean="0"/>
              <a:t>Was sind Musikressourcen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r>
              <a:rPr lang="de-DE" dirty="0" smtClean="0"/>
              <a:t>Arbeitshilfe AH-020 „Definition und Abgrenzungshilfe für Musikressourcen“ [</a:t>
            </a:r>
            <a:r>
              <a:rPr lang="de-DE" dirty="0" smtClean="0">
                <a:hlinkClick r:id="rId3"/>
              </a:rPr>
              <a:t>Link</a:t>
            </a:r>
            <a:r>
              <a:rPr lang="de-DE" dirty="0" smtClean="0"/>
              <a:t>]</a:t>
            </a:r>
          </a:p>
          <a:p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Musik als Ton- und/oder Bilddarstellung</a:t>
            </a:r>
          </a:p>
          <a:p>
            <a:r>
              <a:rPr lang="de-DE" dirty="0" smtClean="0"/>
              <a:t>Musik als Noten </a:t>
            </a:r>
          </a:p>
          <a:p>
            <a:endParaRPr lang="gsw-FR" dirty="0" smtClean="0"/>
          </a:p>
          <a:p>
            <a:r>
              <a:rPr lang="gsw-FR" dirty="0" smtClean="0"/>
              <a:t>Materialart spielt keine Rolle 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056784" cy="365125"/>
          </a:xfrm>
        </p:spPr>
        <p:txBody>
          <a:bodyPr/>
          <a:lstStyle/>
          <a:p>
            <a:r>
              <a:rPr lang="de-DE" smtClean="0"/>
              <a:t>AG RDA Schulungsunterlagen – Modul 6M.01: Einführung | Stand: 15.11.2015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46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sw-FR" dirty="0" smtClean="0"/>
              <a:t>Erinnerung Werk – Expression - Manifestation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r>
              <a:rPr lang="de-DE" dirty="0" smtClean="0"/>
              <a:t>Modul 1 </a:t>
            </a:r>
          </a:p>
          <a:p>
            <a:endParaRPr lang="de-DE" dirty="0"/>
          </a:p>
          <a:p>
            <a:r>
              <a:rPr lang="de-DE" dirty="0"/>
              <a:t>Für </a:t>
            </a:r>
            <a:r>
              <a:rPr lang="de-DE" dirty="0" smtClean="0"/>
              <a:t>Benutzer sind </a:t>
            </a:r>
            <a:r>
              <a:rPr lang="de-DE" dirty="0"/>
              <a:t>Elemente der Expression zum Teil </a:t>
            </a:r>
            <a:r>
              <a:rPr lang="de-DE" dirty="0" smtClean="0"/>
              <a:t>wichtige Suchkriterien für Musik – </a:t>
            </a:r>
            <a:r>
              <a:rPr lang="de-DE" dirty="0" err="1"/>
              <a:t>Interpretenangaben</a:t>
            </a:r>
            <a:r>
              <a:rPr lang="de-DE" dirty="0"/>
              <a:t>, Aufnahmeorte und –</a:t>
            </a:r>
            <a:r>
              <a:rPr lang="de-DE" dirty="0" err="1"/>
              <a:t>daten</a:t>
            </a:r>
            <a:r>
              <a:rPr lang="de-DE" dirty="0"/>
              <a:t>. </a:t>
            </a:r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Unterscheidung von Werk und Expression kann eine Herausforderung sein. </a:t>
            </a:r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Bestimmung eines Werkes der Musik und dessen bevorzugten </a:t>
            </a:r>
            <a:r>
              <a:rPr lang="de-DE" dirty="0" smtClean="0"/>
              <a:t>Titels </a:t>
            </a:r>
            <a:r>
              <a:rPr lang="de-DE" dirty="0"/>
              <a:t>und normierten </a:t>
            </a:r>
            <a:r>
              <a:rPr lang="de-DE" dirty="0" smtClean="0"/>
              <a:t>Sucheinstiegs wird </a:t>
            </a:r>
            <a:r>
              <a:rPr lang="de-DE" dirty="0"/>
              <a:t>ausführlich im Modul 6M.02 besprochen.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056784" cy="365125"/>
          </a:xfrm>
        </p:spPr>
        <p:txBody>
          <a:bodyPr/>
          <a:lstStyle/>
          <a:p>
            <a:r>
              <a:rPr lang="de-DE" smtClean="0"/>
              <a:t>AG RDA Schulungsunterlagen – Modul 6M.01: Einführung | Stand: 15.11.2015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17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sw-FR" dirty="0" smtClean="0"/>
              <a:t>Musikressourcen und Standardelemente-Set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r>
              <a:rPr lang="de-DE" dirty="0" smtClean="0"/>
              <a:t>Modul 2, Teil 1 Standardelemente-Set</a:t>
            </a:r>
          </a:p>
          <a:p>
            <a:r>
              <a:rPr lang="de-DE" dirty="0" smtClean="0"/>
              <a:t>Standardelemente-Set für Titeldaten</a:t>
            </a:r>
          </a:p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Standardelemente-Set für Normdaten</a:t>
            </a:r>
            <a:endParaRPr lang="de-DE" dirty="0" smtClean="0"/>
          </a:p>
          <a:p>
            <a:r>
              <a:rPr lang="gsw-FR" dirty="0" smtClean="0"/>
              <a:t>Mindeststandard</a:t>
            </a:r>
          </a:p>
          <a:p>
            <a:endParaRPr lang="gsw-FR" dirty="0"/>
          </a:p>
          <a:p>
            <a:endParaRPr lang="gsw-FR" dirty="0" smtClean="0"/>
          </a:p>
          <a:p>
            <a:endParaRPr lang="gsw-FR" dirty="0"/>
          </a:p>
          <a:p>
            <a:endParaRPr lang="gsw-FR" dirty="0" smtClean="0"/>
          </a:p>
          <a:p>
            <a:endParaRPr lang="gsw-FR" dirty="0"/>
          </a:p>
          <a:p>
            <a:r>
              <a:rPr lang="de-DE" dirty="0"/>
              <a:t>In den weiterführenden Unterlagen zu Modul 6M wird auf die </a:t>
            </a:r>
            <a:r>
              <a:rPr lang="de-DE" dirty="0" smtClean="0"/>
              <a:t>musikspezifischen Standardelemente und die jeweiligen </a:t>
            </a:r>
            <a:r>
              <a:rPr lang="de-DE" dirty="0"/>
              <a:t>Bedingungen näher eingegangen.</a:t>
            </a:r>
            <a:endParaRPr lang="gsw-FR" dirty="0" smtClean="0"/>
          </a:p>
          <a:p>
            <a:endParaRPr lang="gsw-FR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056784" cy="365125"/>
          </a:xfrm>
        </p:spPr>
        <p:txBody>
          <a:bodyPr/>
          <a:lstStyle/>
          <a:p>
            <a:r>
              <a:rPr lang="de-DE" smtClean="0"/>
              <a:t>AG RDA Schulungsunterlagen – Modul 6M.01: Einführung | Stand: 15.11.2015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844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444032"/>
              </p:ext>
            </p:extLst>
          </p:nvPr>
        </p:nvGraphicFramePr>
        <p:xfrm>
          <a:off x="395536" y="1268760"/>
          <a:ext cx="8424935" cy="4895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206"/>
                <a:gridCol w="3540914"/>
                <a:gridCol w="3418815"/>
              </a:tblGrid>
              <a:tr h="41944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RDA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Element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sw-F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Anmerkung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gsw-FR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2.11</a:t>
                      </a:r>
                      <a:endParaRPr lang="de-DE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gsw-F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Copyright-Datum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gsw-F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für Musikressourcen generell verpflichtend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gsw-F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6.15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gsw-F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Bese</a:t>
                      </a:r>
                      <a:r>
                        <a:rPr lang="gsw-FR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</a:t>
                      </a:r>
                      <a:r>
                        <a:rPr lang="gsw-F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zung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Zur Identifizierung von unspezifischen Titeln (normierter Sucheinstieg) und wenn zur Unterscheidung von anderen Werken (normierter Sucheinstieg) notwendig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gsw-F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6.16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gsw-F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Numerische Bezeichnung</a:t>
                      </a:r>
                      <a:r>
                        <a:rPr lang="gsw-FR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eines Musikwerks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gsw-F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Wie 6.15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1741"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gsw-F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6.17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gsw-F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Tonart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gsw-F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Wie</a:t>
                      </a:r>
                      <a:r>
                        <a:rPr lang="gsw-FR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6.15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19444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gsw-F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7.20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gsw-F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Musikalische Ausgabeform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419444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gsw-F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20.2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gsw-FR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Mitwirkender</a:t>
                      </a:r>
                      <a:endParaRPr lang="de-DE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gsw-FR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 durch Anwendungsregeln festgelegten Umfang</a:t>
                      </a:r>
                      <a:endParaRPr lang="de-DE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51520" y="183778"/>
            <a:ext cx="8640960" cy="508918"/>
          </a:xfrm>
        </p:spPr>
        <p:txBody>
          <a:bodyPr/>
          <a:lstStyle/>
          <a:p>
            <a:r>
              <a:rPr lang="gsw-FR" dirty="0" smtClean="0"/>
              <a:t>Musikressourcen und Standardelemente-Set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A6690F1-7CA1-4166-A522-500460961984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467544" y="6376243"/>
            <a:ext cx="7056784" cy="365125"/>
          </a:xfrm>
        </p:spPr>
        <p:txBody>
          <a:bodyPr/>
          <a:lstStyle/>
          <a:p>
            <a:r>
              <a:rPr lang="de-DE" smtClean="0"/>
              <a:t>AG RDA Schulungsunterlagen – Modul 6M.01: Einführung | Stand: 15.11.2015 | CC BY-NC-SA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030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  <a:ln>
          <a:solidFill>
            <a:schemeClr val="tx1"/>
          </a:solidFill>
        </a:ln>
      </a:spPr>
      <a:bodyPr wrap="square" rtlCol="0">
        <a:spAutoFit/>
      </a:bodyPr>
      <a:lstStyle>
        <a:defPPr>
          <a:defRPr dirty="0" smtClean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562</Words>
  <Application>Microsoft Office PowerPoint</Application>
  <PresentationFormat>Bildschirmpräsentation (4:3)</PresentationFormat>
  <Paragraphs>132</Paragraphs>
  <Slides>12</Slides>
  <Notes>12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</vt:lpstr>
      <vt:lpstr>Schulungsunterlagen der AG RDA</vt:lpstr>
      <vt:lpstr>Einführung Musikressourcen nach RDA  </vt:lpstr>
      <vt:lpstr>Inhalt</vt:lpstr>
      <vt:lpstr>Schulungsmodul 6M Musik</vt:lpstr>
      <vt:lpstr>Schulungsmodul 6M Musik</vt:lpstr>
      <vt:lpstr>Was sind Musikressourcen</vt:lpstr>
      <vt:lpstr>Erinnerung Werk – Expression - Manifestation</vt:lpstr>
      <vt:lpstr>Musikressourcen und Standardelemente-Set</vt:lpstr>
      <vt:lpstr>Musikressourcen und Standardelemente-Set</vt:lpstr>
      <vt:lpstr>Weitere RDA Regelwerksstellen für Musikressourcen</vt:lpstr>
      <vt:lpstr>Informationen - Schulungsunterlagen</vt:lpstr>
      <vt:lpstr>Fragen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Schulungsunterlagen der AG RDA</dc:title>
  <dc:creator>Bufalino, Cinzia</dc:creator>
  <cp:lastModifiedBy>Michael Beer</cp:lastModifiedBy>
  <cp:revision>36</cp:revision>
  <cp:lastPrinted>2015-12-02T13:07:07Z</cp:lastPrinted>
  <dcterms:created xsi:type="dcterms:W3CDTF">2014-02-18T07:01:40Z</dcterms:created>
  <dcterms:modified xsi:type="dcterms:W3CDTF">2015-12-10T07:54:22Z</dcterms:modified>
</cp:coreProperties>
</file>