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85" r:id="rId2"/>
    <p:sldId id="376" r:id="rId3"/>
    <p:sldId id="361" r:id="rId4"/>
    <p:sldId id="358" r:id="rId5"/>
    <p:sldId id="357" r:id="rId6"/>
    <p:sldId id="355" r:id="rId7"/>
    <p:sldId id="354" r:id="rId8"/>
    <p:sldId id="353" r:id="rId9"/>
    <p:sldId id="352" r:id="rId10"/>
    <p:sldId id="347" r:id="rId11"/>
    <p:sldId id="377" r:id="rId12"/>
    <p:sldId id="351" r:id="rId13"/>
    <p:sldId id="379" r:id="rId14"/>
    <p:sldId id="378" r:id="rId15"/>
    <p:sldId id="380" r:id="rId16"/>
    <p:sldId id="344" r:id="rId17"/>
    <p:sldId id="385" r:id="rId18"/>
    <p:sldId id="381" r:id="rId19"/>
    <p:sldId id="382" r:id="rId20"/>
    <p:sldId id="386" r:id="rId21"/>
    <p:sldId id="387" r:id="rId22"/>
    <p:sldId id="383" r:id="rId23"/>
    <p:sldId id="384" r:id="rId24"/>
    <p:sldId id="388" r:id="rId25"/>
    <p:sldId id="389" r:id="rId26"/>
    <p:sldId id="393" r:id="rId27"/>
    <p:sldId id="391" r:id="rId28"/>
    <p:sldId id="392" r:id="rId29"/>
    <p:sldId id="394" r:id="rId30"/>
    <p:sldId id="395" r:id="rId31"/>
    <p:sldId id="390" r:id="rId32"/>
    <p:sldId id="399" r:id="rId33"/>
    <p:sldId id="400" r:id="rId34"/>
    <p:sldId id="396" r:id="rId35"/>
    <p:sldId id="397" r:id="rId36"/>
    <p:sldId id="398" r:id="rId3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0EF"/>
    <a:srgbClr val="D7C7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55678" autoAdjust="0"/>
  </p:normalViewPr>
  <p:slideViewPr>
    <p:cSldViewPr>
      <p:cViewPr varScale="1">
        <p:scale>
          <a:sx n="69" d="100"/>
          <a:sy n="69" d="100"/>
        </p:scale>
        <p:origin x="-283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22"/>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9C353-1298-4958-8157-E24898D25988}" type="doc">
      <dgm:prSet loTypeId="urn:microsoft.com/office/officeart/2005/8/layout/radial1" loCatId="relationship" qsTypeId="urn:microsoft.com/office/officeart/2005/8/quickstyle/simple1" qsCatId="simple" csTypeId="urn:microsoft.com/office/officeart/2005/8/colors/accent1_2" csCatId="accent1" phldr="1"/>
      <dgm:spPr/>
    </dgm:pt>
    <dgm:pt modelId="{622FCCC8-8B79-4748-B89C-8C45D5E412FE}">
      <dgm:prSet/>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smtClean="0">
              <a:ln>
                <a:noFill/>
              </a:ln>
              <a:solidFill>
                <a:schemeClr val="tx1"/>
              </a:solidFill>
              <a:effectLst/>
              <a:latin typeface="Verdana" pitchFamily="34" charset="0"/>
              <a:cs typeface="Arial" charset="0"/>
            </a:rPr>
            <a:t>RDA</a:t>
          </a:r>
        </a:p>
      </dgm:t>
    </dgm:pt>
    <dgm:pt modelId="{B02DF650-BA7C-4040-BA83-ADB7CDA331C8}" type="parTrans" cxnId="{5A123539-8D66-448D-BA5C-FDB060976DD4}">
      <dgm:prSet/>
      <dgm:spPr/>
      <dgm:t>
        <a:bodyPr/>
        <a:lstStyle/>
        <a:p>
          <a:endParaRPr lang="de-DE"/>
        </a:p>
      </dgm:t>
    </dgm:pt>
    <dgm:pt modelId="{16D38DB9-F6C4-4D74-9ABC-21A5A8DED7EC}" type="sibTrans" cxnId="{5A123539-8D66-448D-BA5C-FDB060976DD4}">
      <dgm:prSet/>
      <dgm:spPr/>
      <dgm:t>
        <a:bodyPr/>
        <a:lstStyle/>
        <a:p>
          <a:endParaRPr lang="de-DE"/>
        </a:p>
      </dgm:t>
    </dgm:pt>
    <dgm:pt modelId="{39DC038E-4384-44E6-8CDD-DEF7805745AD}">
      <dgm:prSet custT="1"/>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Anhang A</a:t>
          </a:r>
          <a:br>
            <a:rPr kumimoji="0" lang="de-DE" sz="1400" b="1"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Groß- und</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Klein-</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err="1" smtClean="0">
              <a:ln>
                <a:noFill/>
              </a:ln>
              <a:solidFill>
                <a:schemeClr val="tx1"/>
              </a:solidFill>
              <a:effectLst/>
              <a:latin typeface="Verdana" pitchFamily="34" charset="0"/>
              <a:cs typeface="Arial" charset="0"/>
            </a:rPr>
            <a:t>schreibung</a:t>
          </a:r>
          <a:endParaRPr kumimoji="0" lang="de-DE" sz="1400" b="0" i="0" u="none" strike="noStrike" cap="none" normalizeH="0" baseline="0" dirty="0" smtClean="0">
            <a:ln>
              <a:noFill/>
            </a:ln>
            <a:solidFill>
              <a:schemeClr val="tx1"/>
            </a:solidFill>
            <a:effectLst/>
            <a:latin typeface="Verdana" pitchFamily="34" charset="0"/>
            <a:cs typeface="Arial" charset="0"/>
          </a:endParaRPr>
        </a:p>
      </dgm:t>
    </dgm:pt>
    <dgm:pt modelId="{6091E968-DE51-424A-87E6-6A73A61451B7}" type="parTrans" cxnId="{3BFE7584-6572-4AE3-AFEA-B55F454CAFDF}">
      <dgm:prSet/>
      <dgm:spPr/>
      <dgm:t>
        <a:bodyPr/>
        <a:lstStyle/>
        <a:p>
          <a:endParaRPr lang="de-DE"/>
        </a:p>
      </dgm:t>
    </dgm:pt>
    <dgm:pt modelId="{987E9866-2301-413B-AE57-888F75BFB2AE}" type="sibTrans" cxnId="{3BFE7584-6572-4AE3-AFEA-B55F454CAFDF}">
      <dgm:prSet/>
      <dgm:spPr/>
      <dgm:t>
        <a:bodyPr/>
        <a:lstStyle/>
        <a:p>
          <a:endParaRPr lang="de-DE"/>
        </a:p>
      </dgm:t>
    </dgm:pt>
    <dgm:pt modelId="{79F2EF11-07A6-4D1C-A4B1-9BFE0BDE6BE1}">
      <dgm:prSet custT="1"/>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Anhang B</a:t>
          </a:r>
          <a:br>
            <a:rPr kumimoji="0" lang="de-DE" sz="1400" b="1"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Abkürzungen</a:t>
          </a:r>
        </a:p>
      </dgm:t>
    </dgm:pt>
    <dgm:pt modelId="{CBAA3008-674D-45FD-84A2-F33A80ED7A73}" type="parTrans" cxnId="{9CCF2A3A-D267-4421-A7D7-AC3C0696E574}">
      <dgm:prSet/>
      <dgm:spPr/>
      <dgm:t>
        <a:bodyPr/>
        <a:lstStyle/>
        <a:p>
          <a:endParaRPr lang="de-DE"/>
        </a:p>
      </dgm:t>
    </dgm:pt>
    <dgm:pt modelId="{7F3A60B7-7A10-4369-9A0A-22E601FECC10}" type="sibTrans" cxnId="{9CCF2A3A-D267-4421-A7D7-AC3C0696E574}">
      <dgm:prSet/>
      <dgm:spPr/>
      <dgm:t>
        <a:bodyPr/>
        <a:lstStyle/>
        <a:p>
          <a:endParaRPr lang="de-DE"/>
        </a:p>
      </dgm:t>
    </dgm:pt>
    <dgm:pt modelId="{C816ED18-7ADD-49CB-9814-DFDB38522A8D}">
      <dgm:prSet custT="1"/>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Anhang C</a:t>
          </a:r>
          <a:br>
            <a:rPr kumimoji="0" lang="de-DE" sz="1400" b="1"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Artikel am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Titelanfang</a:t>
          </a:r>
        </a:p>
      </dgm:t>
    </dgm:pt>
    <dgm:pt modelId="{491B09D9-BEFA-4FBB-95FC-2349BCA1ECFB}" type="parTrans" cxnId="{CBE7264B-FB0F-4ACB-A952-4A5082C21892}">
      <dgm:prSet/>
      <dgm:spPr/>
      <dgm:t>
        <a:bodyPr/>
        <a:lstStyle/>
        <a:p>
          <a:endParaRPr lang="de-DE"/>
        </a:p>
      </dgm:t>
    </dgm:pt>
    <dgm:pt modelId="{7529D2E5-29CF-4174-B52F-B4B261BD85B2}" type="sibTrans" cxnId="{CBE7264B-FB0F-4ACB-A952-4A5082C21892}">
      <dgm:prSet/>
      <dgm:spPr/>
      <dgm:t>
        <a:bodyPr/>
        <a:lstStyle/>
        <a:p>
          <a:endParaRPr lang="de-DE"/>
        </a:p>
      </dgm:t>
    </dgm:pt>
    <dgm:pt modelId="{4FC6E92F-FD3C-499A-BC41-5D4023CD6C49}">
      <dgm:prSet custT="1"/>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Anhang D</a:t>
          </a:r>
          <a:br>
            <a:rPr kumimoji="0" lang="de-DE" sz="1400" b="1"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Erfassen der Syntax</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für beschreibende</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 Daten</a:t>
          </a:r>
        </a:p>
      </dgm:t>
    </dgm:pt>
    <dgm:pt modelId="{C4A9ECED-155D-459C-9F05-3CA4E35FAC4B}" type="parTrans" cxnId="{B279BC5F-89C2-434B-8025-9ECC76584F33}">
      <dgm:prSet/>
      <dgm:spPr/>
      <dgm:t>
        <a:bodyPr/>
        <a:lstStyle/>
        <a:p>
          <a:endParaRPr lang="de-DE"/>
        </a:p>
      </dgm:t>
    </dgm:pt>
    <dgm:pt modelId="{5CADD5EB-2082-483D-A0CF-B2A55280CE8C}" type="sibTrans" cxnId="{B279BC5F-89C2-434B-8025-9ECC76584F33}">
      <dgm:prSet/>
      <dgm:spPr/>
      <dgm:t>
        <a:bodyPr/>
        <a:lstStyle/>
        <a:p>
          <a:endParaRPr lang="de-DE"/>
        </a:p>
      </dgm:t>
    </dgm:pt>
    <dgm:pt modelId="{82E2D774-BCA5-4B54-863D-E16E10D7F779}">
      <dgm:prSet custT="1"/>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Anhang E</a:t>
          </a:r>
          <a:r>
            <a:rPr kumimoji="0" lang="de-DE" sz="1400" b="0" i="0" u="none" strike="noStrike" cap="none" normalizeH="0" baseline="0" dirty="0" smtClean="0">
              <a:ln>
                <a:noFill/>
              </a:ln>
              <a:solidFill>
                <a:schemeClr val="tx1"/>
              </a:solidFill>
              <a:effectLst/>
              <a:latin typeface="Verdana" pitchFamily="34" charset="0"/>
              <a:cs typeface="Arial" charset="0"/>
            </a:rPr>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Erfassen der Syntax zur Kontrolle der Sucheinstiege</a:t>
          </a:r>
        </a:p>
      </dgm:t>
    </dgm:pt>
    <dgm:pt modelId="{6E6ECE6A-C65F-41EE-BB53-9C3647EBBD0A}" type="parTrans" cxnId="{3870EDB7-9778-42BE-BEA2-0805F9933A2A}">
      <dgm:prSet/>
      <dgm:spPr/>
      <dgm:t>
        <a:bodyPr/>
        <a:lstStyle/>
        <a:p>
          <a:endParaRPr lang="de-DE"/>
        </a:p>
      </dgm:t>
    </dgm:pt>
    <dgm:pt modelId="{29EA8062-2B3E-4495-A382-1933238D7BFC}" type="sibTrans" cxnId="{3870EDB7-9778-42BE-BEA2-0805F9933A2A}">
      <dgm:prSet/>
      <dgm:spPr/>
      <dgm:t>
        <a:bodyPr/>
        <a:lstStyle/>
        <a:p>
          <a:endParaRPr lang="de-DE"/>
        </a:p>
      </dgm:t>
    </dgm:pt>
    <dgm:pt modelId="{4A606A37-E52B-4AB7-A6E2-CADCDD7AC98F}">
      <dgm:prSet custT="1"/>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Anhang F</a:t>
          </a:r>
          <a:br>
            <a:rPr kumimoji="0" lang="de-DE" sz="1400" b="1"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Zusätzliche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Regeln für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Personennamen</a:t>
          </a:r>
        </a:p>
      </dgm:t>
    </dgm:pt>
    <dgm:pt modelId="{D1252D71-BFAE-4E8B-8720-959CEC8FA7AE}" type="parTrans" cxnId="{17D8D3DD-5A34-46CE-AEFB-47E653E1B588}">
      <dgm:prSet/>
      <dgm:spPr/>
      <dgm:t>
        <a:bodyPr/>
        <a:lstStyle/>
        <a:p>
          <a:endParaRPr lang="de-DE"/>
        </a:p>
      </dgm:t>
    </dgm:pt>
    <dgm:pt modelId="{47CDD6A6-7B8F-4C66-B180-CE50D21BDCA5}" type="sibTrans" cxnId="{17D8D3DD-5A34-46CE-AEFB-47E653E1B588}">
      <dgm:prSet/>
      <dgm:spPr/>
      <dgm:t>
        <a:bodyPr/>
        <a:lstStyle/>
        <a:p>
          <a:endParaRPr lang="de-DE"/>
        </a:p>
      </dgm:t>
    </dgm:pt>
    <dgm:pt modelId="{3FE6E0D9-C0CE-41F7-A29A-354A55E8F724}">
      <dgm:prSet custT="1"/>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Anhang G</a:t>
          </a:r>
          <a:r>
            <a:rPr kumimoji="0" lang="de-DE" sz="1400" b="0" i="0" u="none" strike="noStrike" cap="none" normalizeH="0" baseline="0" dirty="0" smtClean="0">
              <a:ln>
                <a:noFill/>
              </a:ln>
              <a:solidFill>
                <a:schemeClr val="tx1"/>
              </a:solidFill>
              <a:effectLst/>
              <a:latin typeface="Verdana" pitchFamily="34" charset="0"/>
              <a:cs typeface="Arial" charset="0"/>
            </a:rPr>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Adelstitel,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Angaben zum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Rang usw.</a:t>
          </a:r>
        </a:p>
      </dgm:t>
    </dgm:pt>
    <dgm:pt modelId="{9060E846-E410-4284-8EF5-E2B33B578D50}" type="parTrans" cxnId="{4DB20B0A-287B-4E35-A9EA-75954746005B}">
      <dgm:prSet/>
      <dgm:spPr/>
      <dgm:t>
        <a:bodyPr/>
        <a:lstStyle/>
        <a:p>
          <a:endParaRPr lang="de-DE"/>
        </a:p>
      </dgm:t>
    </dgm:pt>
    <dgm:pt modelId="{40220C73-EB7E-4405-8F2C-F9759ED77C8F}" type="sibTrans" cxnId="{4DB20B0A-287B-4E35-A9EA-75954746005B}">
      <dgm:prSet/>
      <dgm:spPr/>
      <dgm:t>
        <a:bodyPr/>
        <a:lstStyle/>
        <a:p>
          <a:endParaRPr lang="de-DE"/>
        </a:p>
      </dgm:t>
    </dgm:pt>
    <dgm:pt modelId="{18CED733-FCF7-4E1A-9621-A5C302FB6997}">
      <dgm:prSet custT="1"/>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Anhang H</a:t>
          </a:r>
          <a:r>
            <a:rPr kumimoji="0" lang="de-DE" sz="1400" b="0" i="0" u="none" strike="noStrike" cap="none" normalizeH="0" baseline="0" dirty="0" smtClean="0">
              <a:ln>
                <a:noFill/>
              </a:ln>
              <a:solidFill>
                <a:schemeClr val="tx1"/>
              </a:solidFill>
              <a:effectLst/>
              <a:latin typeface="Verdana" pitchFamily="34" charset="0"/>
              <a:cs typeface="Arial" charset="0"/>
            </a:rPr>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Datumsang. nach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christlicher </a:t>
          </a:r>
          <a:br>
            <a:rPr kumimoji="0" lang="de-DE" sz="1400" b="0" i="0" u="none" strike="noStrike" cap="none" normalizeH="0" baseline="0" dirty="0" smtClean="0">
              <a:ln>
                <a:noFill/>
              </a:ln>
              <a:solidFill>
                <a:schemeClr val="tx1"/>
              </a:solidFill>
              <a:effectLst/>
              <a:latin typeface="Verdana" pitchFamily="34" charset="0"/>
              <a:cs typeface="Arial" charset="0"/>
            </a:rPr>
          </a:br>
          <a:r>
            <a:rPr kumimoji="0" lang="de-DE" sz="1400" b="0" i="0" u="none" strike="noStrike" cap="none" normalizeH="0" baseline="0" dirty="0" smtClean="0">
              <a:ln>
                <a:noFill/>
              </a:ln>
              <a:solidFill>
                <a:schemeClr val="tx1"/>
              </a:solidFill>
              <a:effectLst/>
              <a:latin typeface="Verdana" pitchFamily="34" charset="0"/>
              <a:cs typeface="Arial" charset="0"/>
            </a:rPr>
            <a:t>Zeitrechnung</a:t>
          </a:r>
        </a:p>
      </dgm:t>
    </dgm:pt>
    <dgm:pt modelId="{20496D47-46F4-4C3E-BC80-2C80FB38D27E}" type="parTrans" cxnId="{6FA3B754-DE97-4CB8-A8EE-FF7989040E2A}">
      <dgm:prSet/>
      <dgm:spPr/>
      <dgm:t>
        <a:bodyPr/>
        <a:lstStyle/>
        <a:p>
          <a:endParaRPr lang="de-DE"/>
        </a:p>
      </dgm:t>
    </dgm:pt>
    <dgm:pt modelId="{CDD57378-B3F4-4D57-8FB7-7BDE1C50EB32}" type="sibTrans" cxnId="{6FA3B754-DE97-4CB8-A8EE-FF7989040E2A}">
      <dgm:prSet/>
      <dgm:spPr/>
      <dgm:t>
        <a:bodyPr/>
        <a:lstStyle/>
        <a:p>
          <a:endParaRPr lang="de-DE"/>
        </a:p>
      </dgm:t>
    </dgm:pt>
    <dgm:pt modelId="{8F0BD56E-054B-4C08-9A12-2C2EF2FC2A12}">
      <dgm:prSet custT="1"/>
      <dgm:spPr>
        <a:solidFill>
          <a:srgbClr val="FFCB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Anhänge I, J, 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Verdana" pitchFamily="34" charset="0"/>
              <a:cs typeface="Arial" charset="0"/>
            </a:rPr>
            <a:t>L, M</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Verdana" pitchFamily="34" charset="0"/>
              <a:cs typeface="Arial" charset="0"/>
            </a:rPr>
            <a:t>Beziehungskenn-zeichnungen</a:t>
          </a:r>
        </a:p>
      </dgm:t>
    </dgm:pt>
    <dgm:pt modelId="{769EE748-5398-41BD-A45B-894E780A8EC6}" type="parTrans" cxnId="{C79CA88C-AD2E-4B4E-83F5-51814C31A70C}">
      <dgm:prSet/>
      <dgm:spPr/>
      <dgm:t>
        <a:bodyPr/>
        <a:lstStyle/>
        <a:p>
          <a:endParaRPr lang="de-DE"/>
        </a:p>
      </dgm:t>
    </dgm:pt>
    <dgm:pt modelId="{C9A62372-2B9E-435E-9F36-EB04CE9CCC6C}" type="sibTrans" cxnId="{C79CA88C-AD2E-4B4E-83F5-51814C31A70C}">
      <dgm:prSet/>
      <dgm:spPr/>
      <dgm:t>
        <a:bodyPr/>
        <a:lstStyle/>
        <a:p>
          <a:endParaRPr lang="de-DE"/>
        </a:p>
      </dgm:t>
    </dgm:pt>
    <dgm:pt modelId="{20259E67-E1BA-471E-8470-2189A02AF868}" type="pres">
      <dgm:prSet presAssocID="{0EE9C353-1298-4958-8157-E24898D25988}" presName="cycle" presStyleCnt="0">
        <dgm:presLayoutVars>
          <dgm:chMax val="1"/>
          <dgm:dir/>
          <dgm:animLvl val="ctr"/>
          <dgm:resizeHandles val="exact"/>
        </dgm:presLayoutVars>
      </dgm:prSet>
      <dgm:spPr/>
    </dgm:pt>
    <dgm:pt modelId="{B5803E00-1D5E-4D00-9062-26263E433D09}" type="pres">
      <dgm:prSet presAssocID="{622FCCC8-8B79-4748-B89C-8C45D5E412FE}" presName="centerShape" presStyleLbl="node0" presStyleIdx="0" presStyleCnt="1"/>
      <dgm:spPr/>
      <dgm:t>
        <a:bodyPr/>
        <a:lstStyle/>
        <a:p>
          <a:endParaRPr lang="de-DE"/>
        </a:p>
      </dgm:t>
    </dgm:pt>
    <dgm:pt modelId="{E96DF8A3-2FE8-4DFD-9AF8-11551768444C}" type="pres">
      <dgm:prSet presAssocID="{6091E968-DE51-424A-87E6-6A73A61451B7}" presName="Name9" presStyleLbl="parChTrans1D2" presStyleIdx="0" presStyleCnt="9"/>
      <dgm:spPr/>
      <dgm:t>
        <a:bodyPr/>
        <a:lstStyle/>
        <a:p>
          <a:endParaRPr lang="de-DE"/>
        </a:p>
      </dgm:t>
    </dgm:pt>
    <dgm:pt modelId="{DD3EB833-34EA-4A26-90E1-B8AF7E605733}" type="pres">
      <dgm:prSet presAssocID="{6091E968-DE51-424A-87E6-6A73A61451B7}" presName="connTx" presStyleLbl="parChTrans1D2" presStyleIdx="0" presStyleCnt="9"/>
      <dgm:spPr/>
      <dgm:t>
        <a:bodyPr/>
        <a:lstStyle/>
        <a:p>
          <a:endParaRPr lang="de-DE"/>
        </a:p>
      </dgm:t>
    </dgm:pt>
    <dgm:pt modelId="{82AC14FD-6CEF-4BF8-9239-AE421B8B1B09}" type="pres">
      <dgm:prSet presAssocID="{39DC038E-4384-44E6-8CDD-DEF7805745AD}" presName="node" presStyleLbl="node1" presStyleIdx="0" presStyleCnt="9" custScaleX="179956" custRadScaleRad="100252" custRadScaleInc="8772">
        <dgm:presLayoutVars>
          <dgm:bulletEnabled val="1"/>
        </dgm:presLayoutVars>
      </dgm:prSet>
      <dgm:spPr/>
      <dgm:t>
        <a:bodyPr/>
        <a:lstStyle/>
        <a:p>
          <a:endParaRPr lang="de-DE"/>
        </a:p>
      </dgm:t>
    </dgm:pt>
    <dgm:pt modelId="{8A16E5DD-CCC8-4A10-A7FE-D38005159DC2}" type="pres">
      <dgm:prSet presAssocID="{CBAA3008-674D-45FD-84A2-F33A80ED7A73}" presName="Name9" presStyleLbl="parChTrans1D2" presStyleIdx="1" presStyleCnt="9"/>
      <dgm:spPr/>
      <dgm:t>
        <a:bodyPr/>
        <a:lstStyle/>
        <a:p>
          <a:endParaRPr lang="de-DE"/>
        </a:p>
      </dgm:t>
    </dgm:pt>
    <dgm:pt modelId="{7B5D2450-DDD5-45ED-A3D2-410F43951D69}" type="pres">
      <dgm:prSet presAssocID="{CBAA3008-674D-45FD-84A2-F33A80ED7A73}" presName="connTx" presStyleLbl="parChTrans1D2" presStyleIdx="1" presStyleCnt="9"/>
      <dgm:spPr/>
      <dgm:t>
        <a:bodyPr/>
        <a:lstStyle/>
        <a:p>
          <a:endParaRPr lang="de-DE"/>
        </a:p>
      </dgm:t>
    </dgm:pt>
    <dgm:pt modelId="{7596DD35-EF0B-436E-8AB5-9C7E191CE475}" type="pres">
      <dgm:prSet presAssocID="{79F2EF11-07A6-4D1C-A4B1-9BFE0BDE6BE1}" presName="node" presStyleLbl="node1" presStyleIdx="1" presStyleCnt="9" custScaleX="187788" custRadScaleRad="113456" custRadScaleInc="58990">
        <dgm:presLayoutVars>
          <dgm:bulletEnabled val="1"/>
        </dgm:presLayoutVars>
      </dgm:prSet>
      <dgm:spPr/>
      <dgm:t>
        <a:bodyPr/>
        <a:lstStyle/>
        <a:p>
          <a:endParaRPr lang="de-DE"/>
        </a:p>
      </dgm:t>
    </dgm:pt>
    <dgm:pt modelId="{81FC6780-A4BF-4450-8AB4-E5F025C6F71F}" type="pres">
      <dgm:prSet presAssocID="{491B09D9-BEFA-4FBB-95FC-2349BCA1ECFB}" presName="Name9" presStyleLbl="parChTrans1D2" presStyleIdx="2" presStyleCnt="9"/>
      <dgm:spPr/>
      <dgm:t>
        <a:bodyPr/>
        <a:lstStyle/>
        <a:p>
          <a:endParaRPr lang="de-DE"/>
        </a:p>
      </dgm:t>
    </dgm:pt>
    <dgm:pt modelId="{25E65757-8117-4FB7-A70E-28F39939D177}" type="pres">
      <dgm:prSet presAssocID="{491B09D9-BEFA-4FBB-95FC-2349BCA1ECFB}" presName="connTx" presStyleLbl="parChTrans1D2" presStyleIdx="2" presStyleCnt="9"/>
      <dgm:spPr/>
      <dgm:t>
        <a:bodyPr/>
        <a:lstStyle/>
        <a:p>
          <a:endParaRPr lang="de-DE"/>
        </a:p>
      </dgm:t>
    </dgm:pt>
    <dgm:pt modelId="{12A87B21-8F46-4987-9FD9-99A7C97725AC}" type="pres">
      <dgm:prSet presAssocID="{C816ED18-7ADD-49CB-9814-DFDB38522A8D}" presName="node" presStyleLbl="node1" presStyleIdx="2" presStyleCnt="9" custScaleX="260342" custRadScaleRad="106287" custRadScaleInc="7308">
        <dgm:presLayoutVars>
          <dgm:bulletEnabled val="1"/>
        </dgm:presLayoutVars>
      </dgm:prSet>
      <dgm:spPr/>
      <dgm:t>
        <a:bodyPr/>
        <a:lstStyle/>
        <a:p>
          <a:endParaRPr lang="de-DE"/>
        </a:p>
      </dgm:t>
    </dgm:pt>
    <dgm:pt modelId="{3F085734-AB41-45FC-8054-E22D33E47417}" type="pres">
      <dgm:prSet presAssocID="{C4A9ECED-155D-459C-9F05-3CA4E35FAC4B}" presName="Name9" presStyleLbl="parChTrans1D2" presStyleIdx="3" presStyleCnt="9"/>
      <dgm:spPr/>
      <dgm:t>
        <a:bodyPr/>
        <a:lstStyle/>
        <a:p>
          <a:endParaRPr lang="de-DE"/>
        </a:p>
      </dgm:t>
    </dgm:pt>
    <dgm:pt modelId="{53CCAA02-843C-4220-95FA-89D7989CF9EF}" type="pres">
      <dgm:prSet presAssocID="{C4A9ECED-155D-459C-9F05-3CA4E35FAC4B}" presName="connTx" presStyleLbl="parChTrans1D2" presStyleIdx="3" presStyleCnt="9"/>
      <dgm:spPr/>
      <dgm:t>
        <a:bodyPr/>
        <a:lstStyle/>
        <a:p>
          <a:endParaRPr lang="de-DE"/>
        </a:p>
      </dgm:t>
    </dgm:pt>
    <dgm:pt modelId="{2F4FA453-87F9-49DB-A9BD-BEC84FD4339E}" type="pres">
      <dgm:prSet presAssocID="{4FC6E92F-FD3C-499A-BC41-5D4023CD6C49}" presName="node" presStyleLbl="node1" presStyleIdx="3" presStyleCnt="9" custScaleX="269509" custRadScaleRad="110522" custRadScaleInc="-50857">
        <dgm:presLayoutVars>
          <dgm:bulletEnabled val="1"/>
        </dgm:presLayoutVars>
      </dgm:prSet>
      <dgm:spPr/>
      <dgm:t>
        <a:bodyPr/>
        <a:lstStyle/>
        <a:p>
          <a:endParaRPr lang="de-DE"/>
        </a:p>
      </dgm:t>
    </dgm:pt>
    <dgm:pt modelId="{194C610D-9C71-4D97-B2DF-C8BEB2D3D325}" type="pres">
      <dgm:prSet presAssocID="{6E6ECE6A-C65F-41EE-BB53-9C3647EBBD0A}" presName="Name9" presStyleLbl="parChTrans1D2" presStyleIdx="4" presStyleCnt="9"/>
      <dgm:spPr/>
      <dgm:t>
        <a:bodyPr/>
        <a:lstStyle/>
        <a:p>
          <a:endParaRPr lang="de-DE"/>
        </a:p>
      </dgm:t>
    </dgm:pt>
    <dgm:pt modelId="{6B006D69-F327-4A33-A279-1E34704C5810}" type="pres">
      <dgm:prSet presAssocID="{6E6ECE6A-C65F-41EE-BB53-9C3647EBBD0A}" presName="connTx" presStyleLbl="parChTrans1D2" presStyleIdx="4" presStyleCnt="9"/>
      <dgm:spPr/>
      <dgm:t>
        <a:bodyPr/>
        <a:lstStyle/>
        <a:p>
          <a:endParaRPr lang="de-DE"/>
        </a:p>
      </dgm:t>
    </dgm:pt>
    <dgm:pt modelId="{EA6F1550-65E1-4E01-96D8-AD87D44E8A0A}" type="pres">
      <dgm:prSet presAssocID="{82E2D774-BCA5-4B54-863D-E16E10D7F779}" presName="node" presStyleLbl="node1" presStyleIdx="4" presStyleCnt="9" custScaleX="247279" custRadScaleRad="115207" custRadScaleInc="-75257">
        <dgm:presLayoutVars>
          <dgm:bulletEnabled val="1"/>
        </dgm:presLayoutVars>
      </dgm:prSet>
      <dgm:spPr/>
      <dgm:t>
        <a:bodyPr/>
        <a:lstStyle/>
        <a:p>
          <a:endParaRPr lang="de-DE"/>
        </a:p>
      </dgm:t>
    </dgm:pt>
    <dgm:pt modelId="{628B7217-2A0C-455E-94E4-D375427E086E}" type="pres">
      <dgm:prSet presAssocID="{D1252D71-BFAE-4E8B-8720-959CEC8FA7AE}" presName="Name9" presStyleLbl="parChTrans1D2" presStyleIdx="5" presStyleCnt="9"/>
      <dgm:spPr/>
      <dgm:t>
        <a:bodyPr/>
        <a:lstStyle/>
        <a:p>
          <a:endParaRPr lang="de-DE"/>
        </a:p>
      </dgm:t>
    </dgm:pt>
    <dgm:pt modelId="{429D1DAC-BAC9-4A02-A82B-730518DD2428}" type="pres">
      <dgm:prSet presAssocID="{D1252D71-BFAE-4E8B-8720-959CEC8FA7AE}" presName="connTx" presStyleLbl="parChTrans1D2" presStyleIdx="5" presStyleCnt="9"/>
      <dgm:spPr/>
      <dgm:t>
        <a:bodyPr/>
        <a:lstStyle/>
        <a:p>
          <a:endParaRPr lang="de-DE"/>
        </a:p>
      </dgm:t>
    </dgm:pt>
    <dgm:pt modelId="{FD938D40-9920-4F91-9EE5-667823C6BDB6}" type="pres">
      <dgm:prSet presAssocID="{4A606A37-E52B-4AB7-A6E2-CADCDD7AC98F}" presName="node" presStyleLbl="node1" presStyleIdx="5" presStyleCnt="9" custScaleX="215677" custRadScaleRad="114447" custRadScaleInc="56147">
        <dgm:presLayoutVars>
          <dgm:bulletEnabled val="1"/>
        </dgm:presLayoutVars>
      </dgm:prSet>
      <dgm:spPr/>
      <dgm:t>
        <a:bodyPr/>
        <a:lstStyle/>
        <a:p>
          <a:endParaRPr lang="de-DE"/>
        </a:p>
      </dgm:t>
    </dgm:pt>
    <dgm:pt modelId="{C8F9780F-E00C-4D41-BAE7-CF153EA91E01}" type="pres">
      <dgm:prSet presAssocID="{9060E846-E410-4284-8EF5-E2B33B578D50}" presName="Name9" presStyleLbl="parChTrans1D2" presStyleIdx="6" presStyleCnt="9"/>
      <dgm:spPr/>
      <dgm:t>
        <a:bodyPr/>
        <a:lstStyle/>
        <a:p>
          <a:endParaRPr lang="de-DE"/>
        </a:p>
      </dgm:t>
    </dgm:pt>
    <dgm:pt modelId="{10895597-2310-4ED4-A9D6-C454602B721E}" type="pres">
      <dgm:prSet presAssocID="{9060E846-E410-4284-8EF5-E2B33B578D50}" presName="connTx" presStyleLbl="parChTrans1D2" presStyleIdx="6" presStyleCnt="9"/>
      <dgm:spPr/>
      <dgm:t>
        <a:bodyPr/>
        <a:lstStyle/>
        <a:p>
          <a:endParaRPr lang="de-DE"/>
        </a:p>
      </dgm:t>
    </dgm:pt>
    <dgm:pt modelId="{0C34ED70-E6C0-45AC-8DEA-BFA9212A3975}" type="pres">
      <dgm:prSet presAssocID="{3FE6E0D9-C0CE-41F7-A29A-354A55E8F724}" presName="node" presStyleLbl="node1" presStyleIdx="6" presStyleCnt="9" custScaleX="243851" custRadScaleRad="106339" custRadScaleInc="36487">
        <dgm:presLayoutVars>
          <dgm:bulletEnabled val="1"/>
        </dgm:presLayoutVars>
      </dgm:prSet>
      <dgm:spPr/>
      <dgm:t>
        <a:bodyPr/>
        <a:lstStyle/>
        <a:p>
          <a:endParaRPr lang="de-DE"/>
        </a:p>
      </dgm:t>
    </dgm:pt>
    <dgm:pt modelId="{13A79886-9214-469E-926E-4BA24E1AE3C8}" type="pres">
      <dgm:prSet presAssocID="{20496D47-46F4-4C3E-BC80-2C80FB38D27E}" presName="Name9" presStyleLbl="parChTrans1D2" presStyleIdx="7" presStyleCnt="9"/>
      <dgm:spPr/>
      <dgm:t>
        <a:bodyPr/>
        <a:lstStyle/>
        <a:p>
          <a:endParaRPr lang="de-DE"/>
        </a:p>
      </dgm:t>
    </dgm:pt>
    <dgm:pt modelId="{4CF7F97D-A0D6-48EB-B984-062591F0225C}" type="pres">
      <dgm:prSet presAssocID="{20496D47-46F4-4C3E-BC80-2C80FB38D27E}" presName="connTx" presStyleLbl="parChTrans1D2" presStyleIdx="7" presStyleCnt="9"/>
      <dgm:spPr/>
      <dgm:t>
        <a:bodyPr/>
        <a:lstStyle/>
        <a:p>
          <a:endParaRPr lang="de-DE"/>
        </a:p>
      </dgm:t>
    </dgm:pt>
    <dgm:pt modelId="{6CF30AC5-6F36-4BBE-8FCF-8ABBB50B69A5}" type="pres">
      <dgm:prSet presAssocID="{18CED733-FCF7-4E1A-9621-A5C302FB6997}" presName="node" presStyleLbl="node1" presStyleIdx="7" presStyleCnt="9" custScaleX="224298" custRadScaleRad="103635" custRadScaleInc="3754">
        <dgm:presLayoutVars>
          <dgm:bulletEnabled val="1"/>
        </dgm:presLayoutVars>
      </dgm:prSet>
      <dgm:spPr/>
      <dgm:t>
        <a:bodyPr/>
        <a:lstStyle/>
        <a:p>
          <a:endParaRPr lang="de-DE"/>
        </a:p>
      </dgm:t>
    </dgm:pt>
    <dgm:pt modelId="{9FFA1305-EA11-46CE-8414-8FC524A04944}" type="pres">
      <dgm:prSet presAssocID="{769EE748-5398-41BD-A45B-894E780A8EC6}" presName="Name9" presStyleLbl="parChTrans1D2" presStyleIdx="8" presStyleCnt="9"/>
      <dgm:spPr/>
      <dgm:t>
        <a:bodyPr/>
        <a:lstStyle/>
        <a:p>
          <a:endParaRPr lang="de-DE"/>
        </a:p>
      </dgm:t>
    </dgm:pt>
    <dgm:pt modelId="{C21E1CC8-146F-4568-A0E1-A60BF9A12C8E}" type="pres">
      <dgm:prSet presAssocID="{769EE748-5398-41BD-A45B-894E780A8EC6}" presName="connTx" presStyleLbl="parChTrans1D2" presStyleIdx="8" presStyleCnt="9"/>
      <dgm:spPr/>
      <dgm:t>
        <a:bodyPr/>
        <a:lstStyle/>
        <a:p>
          <a:endParaRPr lang="de-DE"/>
        </a:p>
      </dgm:t>
    </dgm:pt>
    <dgm:pt modelId="{5C21BA16-979A-4599-9670-DA4ED292A414}" type="pres">
      <dgm:prSet presAssocID="{8F0BD56E-054B-4C08-9A12-2C2EF2FC2A12}" presName="node" presStyleLbl="node1" presStyleIdx="8" presStyleCnt="9" custScaleX="233217" custScaleY="102609" custRadScaleRad="127697" custRadScaleInc="-66948">
        <dgm:presLayoutVars>
          <dgm:bulletEnabled val="1"/>
        </dgm:presLayoutVars>
      </dgm:prSet>
      <dgm:spPr/>
      <dgm:t>
        <a:bodyPr/>
        <a:lstStyle/>
        <a:p>
          <a:endParaRPr lang="de-DE"/>
        </a:p>
      </dgm:t>
    </dgm:pt>
  </dgm:ptLst>
  <dgm:cxnLst>
    <dgm:cxn modelId="{FC1937B1-089E-4551-A50C-69B0FA215259}" type="presOf" srcId="{491B09D9-BEFA-4FBB-95FC-2349BCA1ECFB}" destId="{81FC6780-A4BF-4450-8AB4-E5F025C6F71F}" srcOrd="0" destOrd="0" presId="urn:microsoft.com/office/officeart/2005/8/layout/radial1"/>
    <dgm:cxn modelId="{94EA346E-0C0E-485A-9338-D3738B31BF0E}" type="presOf" srcId="{8F0BD56E-054B-4C08-9A12-2C2EF2FC2A12}" destId="{5C21BA16-979A-4599-9670-DA4ED292A414}" srcOrd="0" destOrd="0" presId="urn:microsoft.com/office/officeart/2005/8/layout/radial1"/>
    <dgm:cxn modelId="{EB9C2E3B-DD18-4992-8CC1-011CCC68BF0D}" type="presOf" srcId="{4A606A37-E52B-4AB7-A6E2-CADCDD7AC98F}" destId="{FD938D40-9920-4F91-9EE5-667823C6BDB6}" srcOrd="0" destOrd="0" presId="urn:microsoft.com/office/officeart/2005/8/layout/radial1"/>
    <dgm:cxn modelId="{5A123539-8D66-448D-BA5C-FDB060976DD4}" srcId="{0EE9C353-1298-4958-8157-E24898D25988}" destId="{622FCCC8-8B79-4748-B89C-8C45D5E412FE}" srcOrd="0" destOrd="0" parTransId="{B02DF650-BA7C-4040-BA83-ADB7CDA331C8}" sibTransId="{16D38DB9-F6C4-4D74-9ABC-21A5A8DED7EC}"/>
    <dgm:cxn modelId="{BD53B718-63C7-46D7-AC69-ACC56A5B79B8}" type="presOf" srcId="{CBAA3008-674D-45FD-84A2-F33A80ED7A73}" destId="{8A16E5DD-CCC8-4A10-A7FE-D38005159DC2}" srcOrd="0" destOrd="0" presId="urn:microsoft.com/office/officeart/2005/8/layout/radial1"/>
    <dgm:cxn modelId="{3CD42ACE-1CE8-4B53-9587-FACFD0ED3575}" type="presOf" srcId="{39DC038E-4384-44E6-8CDD-DEF7805745AD}" destId="{82AC14FD-6CEF-4BF8-9239-AE421B8B1B09}" srcOrd="0" destOrd="0" presId="urn:microsoft.com/office/officeart/2005/8/layout/radial1"/>
    <dgm:cxn modelId="{A197CD72-266C-436C-B693-91180D214844}" type="presOf" srcId="{D1252D71-BFAE-4E8B-8720-959CEC8FA7AE}" destId="{429D1DAC-BAC9-4A02-A82B-730518DD2428}" srcOrd="1" destOrd="0" presId="urn:microsoft.com/office/officeart/2005/8/layout/radial1"/>
    <dgm:cxn modelId="{1CBA701D-10BC-4EA7-BAC1-554DA6ACE41A}" type="presOf" srcId="{20496D47-46F4-4C3E-BC80-2C80FB38D27E}" destId="{13A79886-9214-469E-926E-4BA24E1AE3C8}" srcOrd="0" destOrd="0" presId="urn:microsoft.com/office/officeart/2005/8/layout/radial1"/>
    <dgm:cxn modelId="{15714C52-ACF0-4F86-83A3-CA5F8A9A797B}" type="presOf" srcId="{6091E968-DE51-424A-87E6-6A73A61451B7}" destId="{E96DF8A3-2FE8-4DFD-9AF8-11551768444C}" srcOrd="0" destOrd="0" presId="urn:microsoft.com/office/officeart/2005/8/layout/radial1"/>
    <dgm:cxn modelId="{33066B1D-6616-45AE-A033-DF143C7F8C0B}" type="presOf" srcId="{6E6ECE6A-C65F-41EE-BB53-9C3647EBBD0A}" destId="{194C610D-9C71-4D97-B2DF-C8BEB2D3D325}" srcOrd="0" destOrd="0" presId="urn:microsoft.com/office/officeart/2005/8/layout/radial1"/>
    <dgm:cxn modelId="{2E30B776-9083-42DC-97E6-11D3239BBF43}" type="presOf" srcId="{9060E846-E410-4284-8EF5-E2B33B578D50}" destId="{10895597-2310-4ED4-A9D6-C454602B721E}" srcOrd="1" destOrd="0" presId="urn:microsoft.com/office/officeart/2005/8/layout/radial1"/>
    <dgm:cxn modelId="{CAB9C4F3-1A45-46C7-9DBF-78036BC40ED4}" type="presOf" srcId="{3FE6E0D9-C0CE-41F7-A29A-354A55E8F724}" destId="{0C34ED70-E6C0-45AC-8DEA-BFA9212A3975}" srcOrd="0" destOrd="0" presId="urn:microsoft.com/office/officeart/2005/8/layout/radial1"/>
    <dgm:cxn modelId="{1205E16F-53ED-4CA6-B15C-D9DA9BFB9138}" type="presOf" srcId="{82E2D774-BCA5-4B54-863D-E16E10D7F779}" destId="{EA6F1550-65E1-4E01-96D8-AD87D44E8A0A}" srcOrd="0" destOrd="0" presId="urn:microsoft.com/office/officeart/2005/8/layout/radial1"/>
    <dgm:cxn modelId="{3870EDB7-9778-42BE-BEA2-0805F9933A2A}" srcId="{622FCCC8-8B79-4748-B89C-8C45D5E412FE}" destId="{82E2D774-BCA5-4B54-863D-E16E10D7F779}" srcOrd="4" destOrd="0" parTransId="{6E6ECE6A-C65F-41EE-BB53-9C3647EBBD0A}" sibTransId="{29EA8062-2B3E-4495-A382-1933238D7BFC}"/>
    <dgm:cxn modelId="{A6C83852-6939-4958-B0A6-B9A815CDF5E2}" type="presOf" srcId="{622FCCC8-8B79-4748-B89C-8C45D5E412FE}" destId="{B5803E00-1D5E-4D00-9062-26263E433D09}" srcOrd="0" destOrd="0" presId="urn:microsoft.com/office/officeart/2005/8/layout/radial1"/>
    <dgm:cxn modelId="{CAA972FE-7A5C-40AA-9D20-A169B4CC317D}" type="presOf" srcId="{0EE9C353-1298-4958-8157-E24898D25988}" destId="{20259E67-E1BA-471E-8470-2189A02AF868}" srcOrd="0" destOrd="0" presId="urn:microsoft.com/office/officeart/2005/8/layout/radial1"/>
    <dgm:cxn modelId="{17D8D3DD-5A34-46CE-AEFB-47E653E1B588}" srcId="{622FCCC8-8B79-4748-B89C-8C45D5E412FE}" destId="{4A606A37-E52B-4AB7-A6E2-CADCDD7AC98F}" srcOrd="5" destOrd="0" parTransId="{D1252D71-BFAE-4E8B-8720-959CEC8FA7AE}" sibTransId="{47CDD6A6-7B8F-4C66-B180-CE50D21BDCA5}"/>
    <dgm:cxn modelId="{E8FDCB8C-C96C-4242-811E-824B80FB626B}" type="presOf" srcId="{769EE748-5398-41BD-A45B-894E780A8EC6}" destId="{C21E1CC8-146F-4568-A0E1-A60BF9A12C8E}" srcOrd="1" destOrd="0" presId="urn:microsoft.com/office/officeart/2005/8/layout/radial1"/>
    <dgm:cxn modelId="{CBE7264B-FB0F-4ACB-A952-4A5082C21892}" srcId="{622FCCC8-8B79-4748-B89C-8C45D5E412FE}" destId="{C816ED18-7ADD-49CB-9814-DFDB38522A8D}" srcOrd="2" destOrd="0" parTransId="{491B09D9-BEFA-4FBB-95FC-2349BCA1ECFB}" sibTransId="{7529D2E5-29CF-4174-B52F-B4B261BD85B2}"/>
    <dgm:cxn modelId="{3131E5A8-1508-491D-AC7A-23F468940986}" type="presOf" srcId="{C4A9ECED-155D-459C-9F05-3CA4E35FAC4B}" destId="{3F085734-AB41-45FC-8054-E22D33E47417}" srcOrd="0" destOrd="0" presId="urn:microsoft.com/office/officeart/2005/8/layout/radial1"/>
    <dgm:cxn modelId="{74C4D55D-D0BC-4863-AAE4-D5464532C4BB}" type="presOf" srcId="{6091E968-DE51-424A-87E6-6A73A61451B7}" destId="{DD3EB833-34EA-4A26-90E1-B8AF7E605733}" srcOrd="1" destOrd="0" presId="urn:microsoft.com/office/officeart/2005/8/layout/radial1"/>
    <dgm:cxn modelId="{6FA3B754-DE97-4CB8-A8EE-FF7989040E2A}" srcId="{622FCCC8-8B79-4748-B89C-8C45D5E412FE}" destId="{18CED733-FCF7-4E1A-9621-A5C302FB6997}" srcOrd="7" destOrd="0" parTransId="{20496D47-46F4-4C3E-BC80-2C80FB38D27E}" sibTransId="{CDD57378-B3F4-4D57-8FB7-7BDE1C50EB32}"/>
    <dgm:cxn modelId="{32A11537-A7F2-45C7-B38F-2129FBD862E0}" type="presOf" srcId="{C4A9ECED-155D-459C-9F05-3CA4E35FAC4B}" destId="{53CCAA02-843C-4220-95FA-89D7989CF9EF}" srcOrd="1" destOrd="0" presId="urn:microsoft.com/office/officeart/2005/8/layout/radial1"/>
    <dgm:cxn modelId="{2A4E3902-1192-472C-A131-4247C8D4EF9A}" type="presOf" srcId="{D1252D71-BFAE-4E8B-8720-959CEC8FA7AE}" destId="{628B7217-2A0C-455E-94E4-D375427E086E}" srcOrd="0" destOrd="0" presId="urn:microsoft.com/office/officeart/2005/8/layout/radial1"/>
    <dgm:cxn modelId="{4DB20B0A-287B-4E35-A9EA-75954746005B}" srcId="{622FCCC8-8B79-4748-B89C-8C45D5E412FE}" destId="{3FE6E0D9-C0CE-41F7-A29A-354A55E8F724}" srcOrd="6" destOrd="0" parTransId="{9060E846-E410-4284-8EF5-E2B33B578D50}" sibTransId="{40220C73-EB7E-4405-8F2C-F9759ED77C8F}"/>
    <dgm:cxn modelId="{1F1B01FD-C036-4673-808F-F290D5AFF73A}" type="presOf" srcId="{20496D47-46F4-4C3E-BC80-2C80FB38D27E}" destId="{4CF7F97D-A0D6-48EB-B984-062591F0225C}" srcOrd="1" destOrd="0" presId="urn:microsoft.com/office/officeart/2005/8/layout/radial1"/>
    <dgm:cxn modelId="{B279BC5F-89C2-434B-8025-9ECC76584F33}" srcId="{622FCCC8-8B79-4748-B89C-8C45D5E412FE}" destId="{4FC6E92F-FD3C-499A-BC41-5D4023CD6C49}" srcOrd="3" destOrd="0" parTransId="{C4A9ECED-155D-459C-9F05-3CA4E35FAC4B}" sibTransId="{5CADD5EB-2082-483D-A0CF-B2A55280CE8C}"/>
    <dgm:cxn modelId="{FCB10B50-B8A3-454A-BBA6-ACED01FCB152}" type="presOf" srcId="{491B09D9-BEFA-4FBB-95FC-2349BCA1ECFB}" destId="{25E65757-8117-4FB7-A70E-28F39939D177}" srcOrd="1" destOrd="0" presId="urn:microsoft.com/office/officeart/2005/8/layout/radial1"/>
    <dgm:cxn modelId="{9CCF2A3A-D267-4421-A7D7-AC3C0696E574}" srcId="{622FCCC8-8B79-4748-B89C-8C45D5E412FE}" destId="{79F2EF11-07A6-4D1C-A4B1-9BFE0BDE6BE1}" srcOrd="1" destOrd="0" parTransId="{CBAA3008-674D-45FD-84A2-F33A80ED7A73}" sibTransId="{7F3A60B7-7A10-4369-9A0A-22E601FECC10}"/>
    <dgm:cxn modelId="{CE29E448-602C-4B92-A1ED-3FFC6FFD60FD}" type="presOf" srcId="{769EE748-5398-41BD-A45B-894E780A8EC6}" destId="{9FFA1305-EA11-46CE-8414-8FC524A04944}" srcOrd="0" destOrd="0" presId="urn:microsoft.com/office/officeart/2005/8/layout/radial1"/>
    <dgm:cxn modelId="{5ADD63A8-8232-42E9-BE9E-8827D3D4286D}" type="presOf" srcId="{18CED733-FCF7-4E1A-9621-A5C302FB6997}" destId="{6CF30AC5-6F36-4BBE-8FCF-8ABBB50B69A5}" srcOrd="0" destOrd="0" presId="urn:microsoft.com/office/officeart/2005/8/layout/radial1"/>
    <dgm:cxn modelId="{0A7B9B0D-ADE1-489A-8971-907682CF0830}" type="presOf" srcId="{CBAA3008-674D-45FD-84A2-F33A80ED7A73}" destId="{7B5D2450-DDD5-45ED-A3D2-410F43951D69}" srcOrd="1" destOrd="0" presId="urn:microsoft.com/office/officeart/2005/8/layout/radial1"/>
    <dgm:cxn modelId="{5804A2E5-92E2-4822-878C-9254AC9F41A1}" type="presOf" srcId="{4FC6E92F-FD3C-499A-BC41-5D4023CD6C49}" destId="{2F4FA453-87F9-49DB-A9BD-BEC84FD4339E}" srcOrd="0" destOrd="0" presId="urn:microsoft.com/office/officeart/2005/8/layout/radial1"/>
    <dgm:cxn modelId="{3BFE7584-6572-4AE3-AFEA-B55F454CAFDF}" srcId="{622FCCC8-8B79-4748-B89C-8C45D5E412FE}" destId="{39DC038E-4384-44E6-8CDD-DEF7805745AD}" srcOrd="0" destOrd="0" parTransId="{6091E968-DE51-424A-87E6-6A73A61451B7}" sibTransId="{987E9866-2301-413B-AE57-888F75BFB2AE}"/>
    <dgm:cxn modelId="{812A83D6-E827-4DBE-8BC6-AA28CA5A661D}" type="presOf" srcId="{6E6ECE6A-C65F-41EE-BB53-9C3647EBBD0A}" destId="{6B006D69-F327-4A33-A279-1E34704C5810}" srcOrd="1" destOrd="0" presId="urn:microsoft.com/office/officeart/2005/8/layout/radial1"/>
    <dgm:cxn modelId="{73242FB2-8381-4967-8BB3-F35C5822EECC}" type="presOf" srcId="{C816ED18-7ADD-49CB-9814-DFDB38522A8D}" destId="{12A87B21-8F46-4987-9FD9-99A7C97725AC}" srcOrd="0" destOrd="0" presId="urn:microsoft.com/office/officeart/2005/8/layout/radial1"/>
    <dgm:cxn modelId="{C79CA88C-AD2E-4B4E-83F5-51814C31A70C}" srcId="{622FCCC8-8B79-4748-B89C-8C45D5E412FE}" destId="{8F0BD56E-054B-4C08-9A12-2C2EF2FC2A12}" srcOrd="8" destOrd="0" parTransId="{769EE748-5398-41BD-A45B-894E780A8EC6}" sibTransId="{C9A62372-2B9E-435E-9F36-EB04CE9CCC6C}"/>
    <dgm:cxn modelId="{C07A3E8D-2ADA-4C27-B545-E13C699053C3}" type="presOf" srcId="{9060E846-E410-4284-8EF5-E2B33B578D50}" destId="{C8F9780F-E00C-4D41-BAE7-CF153EA91E01}" srcOrd="0" destOrd="0" presId="urn:microsoft.com/office/officeart/2005/8/layout/radial1"/>
    <dgm:cxn modelId="{5DDC4B91-C950-4F44-93B9-9DB74A9FC4D0}" type="presOf" srcId="{79F2EF11-07A6-4D1C-A4B1-9BFE0BDE6BE1}" destId="{7596DD35-EF0B-436E-8AB5-9C7E191CE475}" srcOrd="0" destOrd="0" presId="urn:microsoft.com/office/officeart/2005/8/layout/radial1"/>
    <dgm:cxn modelId="{0DBA1302-2DF1-4F48-AD64-DAC399E5702D}" type="presParOf" srcId="{20259E67-E1BA-471E-8470-2189A02AF868}" destId="{B5803E00-1D5E-4D00-9062-26263E433D09}" srcOrd="0" destOrd="0" presId="urn:microsoft.com/office/officeart/2005/8/layout/radial1"/>
    <dgm:cxn modelId="{FCCF32A8-6834-4D25-8620-F9C006813742}" type="presParOf" srcId="{20259E67-E1BA-471E-8470-2189A02AF868}" destId="{E96DF8A3-2FE8-4DFD-9AF8-11551768444C}" srcOrd="1" destOrd="0" presId="urn:microsoft.com/office/officeart/2005/8/layout/radial1"/>
    <dgm:cxn modelId="{439B4EB0-CA47-4C79-B4D1-07E2C1F2622A}" type="presParOf" srcId="{E96DF8A3-2FE8-4DFD-9AF8-11551768444C}" destId="{DD3EB833-34EA-4A26-90E1-B8AF7E605733}" srcOrd="0" destOrd="0" presId="urn:microsoft.com/office/officeart/2005/8/layout/radial1"/>
    <dgm:cxn modelId="{DFE4D14C-2B51-4E0A-82CD-1459A71BBA3F}" type="presParOf" srcId="{20259E67-E1BA-471E-8470-2189A02AF868}" destId="{82AC14FD-6CEF-4BF8-9239-AE421B8B1B09}" srcOrd="2" destOrd="0" presId="urn:microsoft.com/office/officeart/2005/8/layout/radial1"/>
    <dgm:cxn modelId="{A0733470-34A5-43D9-8E31-BEABB9F8697C}" type="presParOf" srcId="{20259E67-E1BA-471E-8470-2189A02AF868}" destId="{8A16E5DD-CCC8-4A10-A7FE-D38005159DC2}" srcOrd="3" destOrd="0" presId="urn:microsoft.com/office/officeart/2005/8/layout/radial1"/>
    <dgm:cxn modelId="{12B96449-C320-4425-8401-4DEED33B49D5}" type="presParOf" srcId="{8A16E5DD-CCC8-4A10-A7FE-D38005159DC2}" destId="{7B5D2450-DDD5-45ED-A3D2-410F43951D69}" srcOrd="0" destOrd="0" presId="urn:microsoft.com/office/officeart/2005/8/layout/radial1"/>
    <dgm:cxn modelId="{D366BB31-32F2-410B-BA77-0F2D49E03460}" type="presParOf" srcId="{20259E67-E1BA-471E-8470-2189A02AF868}" destId="{7596DD35-EF0B-436E-8AB5-9C7E191CE475}" srcOrd="4" destOrd="0" presId="urn:microsoft.com/office/officeart/2005/8/layout/radial1"/>
    <dgm:cxn modelId="{F9AAAD93-D6E6-491B-819B-68F5C0AF7F2D}" type="presParOf" srcId="{20259E67-E1BA-471E-8470-2189A02AF868}" destId="{81FC6780-A4BF-4450-8AB4-E5F025C6F71F}" srcOrd="5" destOrd="0" presId="urn:microsoft.com/office/officeart/2005/8/layout/radial1"/>
    <dgm:cxn modelId="{BACC0016-455C-4D0B-933C-EC8741AA6602}" type="presParOf" srcId="{81FC6780-A4BF-4450-8AB4-E5F025C6F71F}" destId="{25E65757-8117-4FB7-A70E-28F39939D177}" srcOrd="0" destOrd="0" presId="urn:microsoft.com/office/officeart/2005/8/layout/radial1"/>
    <dgm:cxn modelId="{F1BAACAB-6C66-404F-A0E3-E783A0A8D0A4}" type="presParOf" srcId="{20259E67-E1BA-471E-8470-2189A02AF868}" destId="{12A87B21-8F46-4987-9FD9-99A7C97725AC}" srcOrd="6" destOrd="0" presId="urn:microsoft.com/office/officeart/2005/8/layout/radial1"/>
    <dgm:cxn modelId="{9841464A-D041-445F-B160-09D6A94877F1}" type="presParOf" srcId="{20259E67-E1BA-471E-8470-2189A02AF868}" destId="{3F085734-AB41-45FC-8054-E22D33E47417}" srcOrd="7" destOrd="0" presId="urn:microsoft.com/office/officeart/2005/8/layout/radial1"/>
    <dgm:cxn modelId="{BDA78319-0448-4298-9C1E-D0A1E93B881A}" type="presParOf" srcId="{3F085734-AB41-45FC-8054-E22D33E47417}" destId="{53CCAA02-843C-4220-95FA-89D7989CF9EF}" srcOrd="0" destOrd="0" presId="urn:microsoft.com/office/officeart/2005/8/layout/radial1"/>
    <dgm:cxn modelId="{E85FF584-934A-4F95-8137-E10BDB923446}" type="presParOf" srcId="{20259E67-E1BA-471E-8470-2189A02AF868}" destId="{2F4FA453-87F9-49DB-A9BD-BEC84FD4339E}" srcOrd="8" destOrd="0" presId="urn:microsoft.com/office/officeart/2005/8/layout/radial1"/>
    <dgm:cxn modelId="{ED8740BE-814D-48A4-9338-90EAE367310E}" type="presParOf" srcId="{20259E67-E1BA-471E-8470-2189A02AF868}" destId="{194C610D-9C71-4D97-B2DF-C8BEB2D3D325}" srcOrd="9" destOrd="0" presId="urn:microsoft.com/office/officeart/2005/8/layout/radial1"/>
    <dgm:cxn modelId="{DEE81651-02DD-4131-A2DA-829C42B68852}" type="presParOf" srcId="{194C610D-9C71-4D97-B2DF-C8BEB2D3D325}" destId="{6B006D69-F327-4A33-A279-1E34704C5810}" srcOrd="0" destOrd="0" presId="urn:microsoft.com/office/officeart/2005/8/layout/radial1"/>
    <dgm:cxn modelId="{7CEFBA39-A9B4-4FA6-9E0B-70B85E986794}" type="presParOf" srcId="{20259E67-E1BA-471E-8470-2189A02AF868}" destId="{EA6F1550-65E1-4E01-96D8-AD87D44E8A0A}" srcOrd="10" destOrd="0" presId="urn:microsoft.com/office/officeart/2005/8/layout/radial1"/>
    <dgm:cxn modelId="{8D1FE450-8BB0-427E-BE7E-0B953895234B}" type="presParOf" srcId="{20259E67-E1BA-471E-8470-2189A02AF868}" destId="{628B7217-2A0C-455E-94E4-D375427E086E}" srcOrd="11" destOrd="0" presId="urn:microsoft.com/office/officeart/2005/8/layout/radial1"/>
    <dgm:cxn modelId="{B5CFA6EC-2594-4A21-B4B9-97126A46E357}" type="presParOf" srcId="{628B7217-2A0C-455E-94E4-D375427E086E}" destId="{429D1DAC-BAC9-4A02-A82B-730518DD2428}" srcOrd="0" destOrd="0" presId="urn:microsoft.com/office/officeart/2005/8/layout/radial1"/>
    <dgm:cxn modelId="{74196EB6-8B27-4788-9398-769F317F01AF}" type="presParOf" srcId="{20259E67-E1BA-471E-8470-2189A02AF868}" destId="{FD938D40-9920-4F91-9EE5-667823C6BDB6}" srcOrd="12" destOrd="0" presId="urn:microsoft.com/office/officeart/2005/8/layout/radial1"/>
    <dgm:cxn modelId="{36D2C30E-87FB-4DEB-8AAB-D1DCB39CF747}" type="presParOf" srcId="{20259E67-E1BA-471E-8470-2189A02AF868}" destId="{C8F9780F-E00C-4D41-BAE7-CF153EA91E01}" srcOrd="13" destOrd="0" presId="urn:microsoft.com/office/officeart/2005/8/layout/radial1"/>
    <dgm:cxn modelId="{CB430D4B-1FA8-4BC6-BF00-FFF4CAC3F3BC}" type="presParOf" srcId="{C8F9780F-E00C-4D41-BAE7-CF153EA91E01}" destId="{10895597-2310-4ED4-A9D6-C454602B721E}" srcOrd="0" destOrd="0" presId="urn:microsoft.com/office/officeart/2005/8/layout/radial1"/>
    <dgm:cxn modelId="{65005C72-89BB-4A8A-B961-C53305583C49}" type="presParOf" srcId="{20259E67-E1BA-471E-8470-2189A02AF868}" destId="{0C34ED70-E6C0-45AC-8DEA-BFA9212A3975}" srcOrd="14" destOrd="0" presId="urn:microsoft.com/office/officeart/2005/8/layout/radial1"/>
    <dgm:cxn modelId="{9FFD0BD1-668D-4516-9EC8-EFDF61300253}" type="presParOf" srcId="{20259E67-E1BA-471E-8470-2189A02AF868}" destId="{13A79886-9214-469E-926E-4BA24E1AE3C8}" srcOrd="15" destOrd="0" presId="urn:microsoft.com/office/officeart/2005/8/layout/radial1"/>
    <dgm:cxn modelId="{81FA5203-3A5B-4FD3-870F-C4ACB9A950AF}" type="presParOf" srcId="{13A79886-9214-469E-926E-4BA24E1AE3C8}" destId="{4CF7F97D-A0D6-48EB-B984-062591F0225C}" srcOrd="0" destOrd="0" presId="urn:microsoft.com/office/officeart/2005/8/layout/radial1"/>
    <dgm:cxn modelId="{17862A16-17F2-4196-9D0D-15599642A286}" type="presParOf" srcId="{20259E67-E1BA-471E-8470-2189A02AF868}" destId="{6CF30AC5-6F36-4BBE-8FCF-8ABBB50B69A5}" srcOrd="16" destOrd="0" presId="urn:microsoft.com/office/officeart/2005/8/layout/radial1"/>
    <dgm:cxn modelId="{68DE9232-C4C9-4B4E-9036-4BAB92D4EDB9}" type="presParOf" srcId="{20259E67-E1BA-471E-8470-2189A02AF868}" destId="{9FFA1305-EA11-46CE-8414-8FC524A04944}" srcOrd="17" destOrd="0" presId="urn:microsoft.com/office/officeart/2005/8/layout/radial1"/>
    <dgm:cxn modelId="{26571C9A-39DE-4A44-B3DC-35A055C6F1D1}" type="presParOf" srcId="{9FFA1305-EA11-46CE-8414-8FC524A04944}" destId="{C21E1CC8-146F-4568-A0E1-A60BF9A12C8E}" srcOrd="0" destOrd="0" presId="urn:microsoft.com/office/officeart/2005/8/layout/radial1"/>
    <dgm:cxn modelId="{0EB63B46-BBCB-432F-9B69-BA49410BF2BA}" type="presParOf" srcId="{20259E67-E1BA-471E-8470-2189A02AF868}" destId="{5C21BA16-979A-4599-9670-DA4ED292A414}"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C937E4-8306-4256-98BE-2853E1A1DDAD}" type="datetimeFigureOut">
              <a:rPr lang="de-DE" smtClean="0"/>
              <a:pPr/>
              <a:t>28.09.2015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DCA550-704A-4CEF-B7C9-46B62E56443F}" type="slidenum">
              <a:rPr lang="de-DE" smtClean="0"/>
              <a:pPr/>
              <a:t>‹Nr.›</a:t>
            </a:fld>
            <a:endParaRPr lang="de-DE"/>
          </a:p>
        </p:txBody>
      </p:sp>
    </p:spTree>
    <p:extLst>
      <p:ext uri="{BB962C8B-B14F-4D97-AF65-F5344CB8AC3E}">
        <p14:creationId xmlns:p14="http://schemas.microsoft.com/office/powerpoint/2010/main" val="4193529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DB1F4-BB4F-44BD-AC26-B758B395BD23}" type="datetimeFigureOut">
              <a:rPr lang="de-DE" smtClean="0"/>
              <a:pPr/>
              <a:t>28.09.2015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F8FF6-6F64-48B5-AF7B-675846B3447E}" type="slidenum">
              <a:rPr lang="de-DE" smtClean="0"/>
              <a:pPr/>
              <a:t>‹Nr.›</a:t>
            </a:fld>
            <a:endParaRPr lang="de-DE"/>
          </a:p>
        </p:txBody>
      </p:sp>
    </p:spTree>
    <p:extLst>
      <p:ext uri="{BB962C8B-B14F-4D97-AF65-F5344CB8AC3E}">
        <p14:creationId xmlns:p14="http://schemas.microsoft.com/office/powerpoint/2010/main" val="272020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Verdana" pitchFamily="34" charset="0"/>
            </a:endParaRPr>
          </a:p>
        </p:txBody>
      </p:sp>
      <p:sp>
        <p:nvSpPr>
          <p:cNvPr id="399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8008DAF-D963-4700-99B3-C42D4B33FF6D}" type="slidenum">
              <a:rPr lang="de-DE" altLang="de-DE">
                <a:solidFill>
                  <a:prstClr val="black"/>
                </a:solidFill>
              </a:rPr>
              <a:pPr eaLnBrk="1" hangingPunct="1">
                <a:spcBef>
                  <a:spcPct val="0"/>
                </a:spcBef>
              </a:pPr>
              <a:t>1</a:t>
            </a:fld>
            <a:endParaRPr lang="de-DE" altLang="de-DE">
              <a:solidFill>
                <a:prstClr val="black"/>
              </a:solidFill>
            </a:endParaRPr>
          </a:p>
        </p:txBody>
      </p:sp>
    </p:spTree>
    <p:extLst>
      <p:ext uri="{BB962C8B-B14F-4D97-AF65-F5344CB8AC3E}">
        <p14:creationId xmlns:p14="http://schemas.microsoft.com/office/powerpoint/2010/main" val="105648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Ein </a:t>
            </a:r>
            <a:r>
              <a:rPr lang="de-DE" baseline="0" dirty="0" smtClean="0">
                <a:latin typeface="Verdana" pitchFamily="34" charset="0"/>
              </a:rPr>
              <a:t>Beispiel für eine Anwendungsregel aus den D-A-CH</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10</a:t>
            </a:fld>
            <a:endParaRPr lang="de-DE"/>
          </a:p>
        </p:txBody>
      </p:sp>
    </p:spTree>
    <p:extLst>
      <p:ext uri="{BB962C8B-B14F-4D97-AF65-F5344CB8AC3E}">
        <p14:creationId xmlns:p14="http://schemas.microsoft.com/office/powerpoint/2010/main" val="279033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Aus dem Regelwerkstext heraus kann jeweils zur zutreffenden Anwendungsrichtlinie gewechselt werden: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Anklicken des violetten D-A-CH-Buttons.</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Von der D-A-CH-WAR zurück zum Regelwerkstext: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Anklicken des blauen RDA-Buttons.</a:t>
            </a:r>
          </a:p>
        </p:txBody>
      </p:sp>
      <p:sp>
        <p:nvSpPr>
          <p:cNvPr id="4" name="Foliennummernplatzhalter 3"/>
          <p:cNvSpPr>
            <a:spLocks noGrp="1"/>
          </p:cNvSpPr>
          <p:nvPr>
            <p:ph type="sldNum" sz="quarter" idx="10"/>
          </p:nvPr>
        </p:nvSpPr>
        <p:spPr/>
        <p:txBody>
          <a:bodyPr/>
          <a:lstStyle/>
          <a:p>
            <a:fld id="{5F9F8FF6-6F64-48B5-AF7B-675846B3447E}" type="slidenum">
              <a:rPr lang="de-DE" smtClean="0"/>
              <a:pPr/>
              <a:t>11</a:t>
            </a:fld>
            <a:endParaRPr lang="de-DE"/>
          </a:p>
        </p:txBody>
      </p:sp>
    </p:spTree>
    <p:extLst>
      <p:ext uri="{BB962C8B-B14F-4D97-AF65-F5344CB8AC3E}">
        <p14:creationId xmlns:p14="http://schemas.microsoft.com/office/powerpoint/2010/main" val="382474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RDA-Schnellsuche:</a:t>
            </a:r>
            <a:r>
              <a:rPr lang="de-DE" baseline="0" dirty="0" smtClean="0"/>
              <a:t> </a:t>
            </a:r>
          </a:p>
          <a:p>
            <a:r>
              <a:rPr lang="de-DE" baseline="0" dirty="0" smtClean="0"/>
              <a:t>Eingabe des Suchbegriffs in den Suchschlitz und Abschicken mit &lt;Enter&gt; oder durch Klicken auf das Ampelsymbol.</a:t>
            </a:r>
          </a:p>
          <a:p>
            <a:r>
              <a:rPr lang="de-DE" baseline="0" dirty="0" smtClean="0"/>
              <a:t>Man erhält die Trefferliste.</a:t>
            </a:r>
          </a:p>
          <a:p>
            <a:r>
              <a:rPr lang="de-DE" baseline="0" dirty="0" smtClean="0"/>
              <a:t>Dazu muss man natürlich die Terminologie kennen (das war bei RAK auch nicht anders, das Inhaltsverzeichnis des RAK-Ordners war nicht einfach zu benutzen)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12</a:t>
            </a:fld>
            <a:endParaRPr lang="de-DE"/>
          </a:p>
        </p:txBody>
      </p:sp>
    </p:spTree>
    <p:extLst>
      <p:ext uri="{BB962C8B-B14F-4D97-AF65-F5344CB8AC3E}">
        <p14:creationId xmlns:p14="http://schemas.microsoft.com/office/powerpoint/2010/main" val="145856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RDA-Schnellsuche:</a:t>
            </a:r>
            <a:r>
              <a:rPr lang="de-DE" baseline="0" dirty="0" smtClean="0"/>
              <a:t> </a:t>
            </a:r>
          </a:p>
          <a:p>
            <a:r>
              <a:rPr lang="de-DE" baseline="0" dirty="0" smtClean="0"/>
              <a:t>gesucht werden kann auch direkt nach einer Regelwerksstelle durch die Eingabe der Nummer</a:t>
            </a:r>
          </a:p>
          <a:p>
            <a:r>
              <a:rPr lang="de-DE" baseline="0" dirty="0" smtClean="0"/>
              <a:t>Beispiel: 2.8.2 Erscheinungsort; Nr. muss man auch kennen – aber wenn Sie z.B. die Schulungsunterlagen sich anschauen, stehen immer die Nr. der Regelwerkstellen dabei;</a:t>
            </a:r>
          </a:p>
          <a:p>
            <a:endParaRPr lang="de-DE" baseline="0" dirty="0" smtClean="0"/>
          </a:p>
          <a:p>
            <a:r>
              <a:rPr lang="de-DE" baseline="0" dirty="0" smtClean="0"/>
              <a:t>Wichtig: in der Schnellsuche wird nur der Regelwerkstext durchsucht!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13</a:t>
            </a:fld>
            <a:endParaRPr lang="de-DE"/>
          </a:p>
        </p:txBody>
      </p:sp>
    </p:spTree>
    <p:extLst>
      <p:ext uri="{BB962C8B-B14F-4D97-AF65-F5344CB8AC3E}">
        <p14:creationId xmlns:p14="http://schemas.microsoft.com/office/powerpoint/2010/main" val="145856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der erweiterten Suche können zusätzlich zum Regelwerkstext z.B. auch die D-A-CH</a:t>
            </a:r>
            <a:r>
              <a:rPr lang="de-DE" baseline="0" dirty="0" smtClean="0"/>
              <a:t> durchsucht werden.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14</a:t>
            </a:fld>
            <a:endParaRPr lang="de-DE"/>
          </a:p>
        </p:txBody>
      </p:sp>
    </p:spTree>
    <p:extLst>
      <p:ext uri="{BB962C8B-B14F-4D97-AF65-F5344CB8AC3E}">
        <p14:creationId xmlns:p14="http://schemas.microsoft.com/office/powerpoint/2010/main" val="1458563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das Toolkit nicht mehr benötigt, sollte man es über das Logout-Symbol verlassen, um keinen</a:t>
            </a:r>
            <a:r>
              <a:rPr lang="de-DE" baseline="0" dirty="0" smtClean="0"/>
              <a:t> Zugriff </a:t>
            </a:r>
            <a:r>
              <a:rPr lang="de-DE" dirty="0" smtClean="0"/>
              <a:t>zu blockieren.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15</a:t>
            </a:fld>
            <a:endParaRPr lang="de-DE"/>
          </a:p>
        </p:txBody>
      </p:sp>
    </p:spTree>
    <p:extLst>
      <p:ext uri="{BB962C8B-B14F-4D97-AF65-F5344CB8AC3E}">
        <p14:creationId xmlns:p14="http://schemas.microsoft.com/office/powerpoint/2010/main" val="1458563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Sie haben jetzt das Arbeitsinstrument RDA Toolkit, kennengelernt.</a:t>
            </a:r>
            <a:endParaRPr lang="de-DE" dirty="0" smtClean="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16</a:t>
            </a:fld>
            <a:endParaRPr lang="de-DE"/>
          </a:p>
        </p:txBody>
      </p:sp>
    </p:spTree>
    <p:extLst>
      <p:ext uri="{BB962C8B-B14F-4D97-AF65-F5344CB8AC3E}">
        <p14:creationId xmlns:p14="http://schemas.microsoft.com/office/powerpoint/2010/main" val="4130015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17</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0"/>
              </a:spcBef>
              <a:spcAft>
                <a:spcPts val="150"/>
              </a:spcAft>
            </a:pPr>
            <a:r>
              <a:rPr lang="de-DE" sz="1200" dirty="0" smtClean="0">
                <a:latin typeface="Verdana" pitchFamily="34" charset="0"/>
              </a:rPr>
              <a:t>Der</a:t>
            </a:r>
            <a:r>
              <a:rPr lang="de-DE" sz="1200" baseline="0" dirty="0" smtClean="0">
                <a:latin typeface="Verdana" pitchFamily="34" charset="0"/>
              </a:rPr>
              <a:t> RDA-Regelwerkstext ist klar strukturiert. </a:t>
            </a:r>
          </a:p>
          <a:p>
            <a:pPr>
              <a:spcBef>
                <a:spcPct val="0"/>
              </a:spcBef>
              <a:spcAft>
                <a:spcPts val="150"/>
              </a:spcAft>
            </a:pPr>
            <a:r>
              <a:rPr lang="de-DE" sz="1200" dirty="0" smtClean="0">
                <a:latin typeface="Verdana" pitchFamily="34" charset="0"/>
              </a:rPr>
              <a:t>Zunächst</a:t>
            </a:r>
            <a:r>
              <a:rPr lang="de-DE" sz="1200" baseline="0" dirty="0" smtClean="0">
                <a:latin typeface="Verdana" pitchFamily="34" charset="0"/>
              </a:rPr>
              <a:t> finden Sie das Kapitel 0. Es ist eine </a:t>
            </a:r>
            <a:r>
              <a:rPr lang="de-DE" sz="1200" b="1" baseline="0" dirty="0" smtClean="0">
                <a:latin typeface="Verdana" pitchFamily="34" charset="0"/>
              </a:rPr>
              <a:t>Einführung</a:t>
            </a:r>
            <a:r>
              <a:rPr lang="de-DE" sz="1200" baseline="0" dirty="0" smtClean="0">
                <a:latin typeface="Verdana" pitchFamily="34" charset="0"/>
              </a:rPr>
              <a:t> in den Standard und ein wichtiger Abschnitt zum Nachschlagen. </a:t>
            </a:r>
          </a:p>
          <a:p>
            <a:pPr>
              <a:spcBef>
                <a:spcPct val="0"/>
              </a:spcBef>
              <a:spcAft>
                <a:spcPts val="150"/>
              </a:spcAft>
            </a:pPr>
            <a:r>
              <a:rPr lang="de-DE" sz="1200" dirty="0" smtClean="0">
                <a:latin typeface="Verdana" pitchFamily="34" charset="0"/>
              </a:rPr>
              <a:t>Danach gliedern sich die</a:t>
            </a:r>
            <a:r>
              <a:rPr lang="de-DE" sz="1200" baseline="0" dirty="0" smtClean="0">
                <a:latin typeface="Verdana" pitchFamily="34" charset="0"/>
              </a:rPr>
              <a:t> RDA in zwei Hauptteile, die Abschnitte 1 bis 4, die sich mit den </a:t>
            </a:r>
            <a:r>
              <a:rPr lang="de-DE" sz="1200" b="1" baseline="0" dirty="0" smtClean="0">
                <a:latin typeface="Verdana" pitchFamily="34" charset="0"/>
              </a:rPr>
              <a:t>Merkmalen</a:t>
            </a:r>
            <a:r>
              <a:rPr lang="de-DE" sz="1200" baseline="0" dirty="0" smtClean="0">
                <a:latin typeface="Verdana" pitchFamily="34" charset="0"/>
              </a:rPr>
              <a:t> der Entitäten beschäftigen und die Abschnitte 5 bis 10, die sich mit den </a:t>
            </a:r>
            <a:r>
              <a:rPr lang="de-DE" sz="1200" b="1" baseline="0" dirty="0" smtClean="0">
                <a:latin typeface="Verdana" pitchFamily="34" charset="0"/>
              </a:rPr>
              <a:t>Beziehungen</a:t>
            </a:r>
            <a:r>
              <a:rPr lang="de-DE" sz="1200" baseline="0" dirty="0" smtClean="0">
                <a:latin typeface="Verdana" pitchFamily="34" charset="0"/>
              </a:rPr>
              <a:t> zwischen den Entitäten beschäftigen. Dazu kommen Anhänge, ein Glossar und das Inhaltsverzeichnis.</a:t>
            </a:r>
            <a:endParaRPr lang="de-DE" sz="1200" dirty="0" smtClean="0">
              <a:latin typeface="Verdana" pitchFamily="34" charset="0"/>
            </a:endParaRPr>
          </a:p>
          <a:p>
            <a:pPr>
              <a:spcBef>
                <a:spcPct val="0"/>
              </a:spcBef>
              <a:spcAft>
                <a:spcPts val="150"/>
              </a:spcAft>
            </a:pPr>
            <a:r>
              <a:rPr lang="de-DE" sz="1200" dirty="0" smtClean="0">
                <a:latin typeface="Verdana" pitchFamily="34" charset="0"/>
              </a:rPr>
              <a:t>Am Aufbau des Regelwerks können Sie sehr gut die Orientierung des Standards am</a:t>
            </a:r>
            <a:r>
              <a:rPr lang="de-DE" sz="1200" baseline="0" dirty="0" smtClean="0">
                <a:latin typeface="Verdana" pitchFamily="34" charset="0"/>
              </a:rPr>
              <a:t> FRBR-Modell erkennen.</a:t>
            </a:r>
            <a:endParaRPr lang="de-DE" sz="1200"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18</a:t>
            </a:fld>
            <a:endParaRPr lang="de-DE"/>
          </a:p>
        </p:txBody>
      </p:sp>
    </p:spTree>
    <p:extLst>
      <p:ext uri="{BB962C8B-B14F-4D97-AF65-F5344CB8AC3E}">
        <p14:creationId xmlns:p14="http://schemas.microsoft.com/office/powerpoint/2010/main" val="2514281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i="1" baseline="0" dirty="0" smtClean="0">
              <a:solidFill>
                <a:schemeClr val="accent1">
                  <a:lumMod val="75000"/>
                </a:schemeClr>
              </a:solidFill>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itchFamily="34" charset="0"/>
              </a:rPr>
              <a:t>Notizen</a:t>
            </a:r>
            <a:r>
              <a:rPr lang="de-DE" sz="1200" baseline="0" dirty="0" smtClean="0">
                <a:latin typeface="Verdana" pitchFamily="34" charset="0"/>
              </a:rPr>
              <a:t> B3Kat: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smtClean="0">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baseline="0" dirty="0" smtClean="0">
                <a:solidFill>
                  <a:schemeClr val="accent1">
                    <a:lumMod val="75000"/>
                  </a:schemeClr>
                </a:solidFill>
                <a:latin typeface="Verdana" pitchFamily="34" charset="0"/>
              </a:rPr>
              <a:t>1. Schaltfläche führt zum Toolkit, um den Aufbau dort live zu zeigen. Es empfiehlt sich, im Toolkit den linken Reiter „RDA“ zu verbreitern, weil dann der Aufbau besser zu erkennen ist.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200" i="0" baseline="0" dirty="0" smtClean="0">
                <a:solidFill>
                  <a:schemeClr val="accent1">
                    <a:lumMod val="75000"/>
                  </a:schemeClr>
                </a:solidFill>
                <a:latin typeface="Verdana" pitchFamily="34" charset="0"/>
              </a:rPr>
              <a:t>an sich werden Regelwerksstellen auf Kapitelebene zitiert; es gibt 37 Kapitel, die in 10 Abschnitte untergliedert sind</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e-DE" sz="1200" i="0" baseline="0" dirty="0" smtClean="0">
              <a:solidFill>
                <a:schemeClr val="accent1">
                  <a:lumMod val="75000"/>
                </a:schemeClr>
              </a:solidFill>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baseline="0" dirty="0" smtClean="0">
                <a:solidFill>
                  <a:schemeClr val="accent1">
                    <a:lumMod val="75000"/>
                  </a:schemeClr>
                </a:solidFill>
                <a:latin typeface="Verdana" pitchFamily="34" charset="0"/>
              </a:rPr>
              <a:t>Ansicht des Regelwerkstextes so anpassen, dass Abschnitte zu sehen (wie im Screenshot auf Folie 20)</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200" i="0" baseline="0" dirty="0" smtClean="0">
                <a:solidFill>
                  <a:schemeClr val="accent1">
                    <a:lumMod val="75000"/>
                  </a:schemeClr>
                </a:solidFill>
                <a:latin typeface="Verdana" pitchFamily="34" charset="0"/>
              </a:rPr>
              <a:t>Aufbau und Struktur der RDA spiegeln FRBR wider!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200" i="0" baseline="0" dirty="0" smtClean="0">
                <a:solidFill>
                  <a:schemeClr val="accent1">
                    <a:lumMod val="75000"/>
                  </a:schemeClr>
                </a:solidFill>
                <a:latin typeface="Verdana" pitchFamily="34" charset="0"/>
              </a:rPr>
              <a:t>Auf Abschnitt 1 (Erfassen der Merkmale von Manifestationen &amp; Exemplaren) hinweisen: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0" baseline="0" dirty="0" smtClean="0">
                <a:solidFill>
                  <a:schemeClr val="accent1">
                    <a:lumMod val="75000"/>
                  </a:schemeClr>
                </a:solidFill>
                <a:latin typeface="Verdana" pitchFamily="34" charset="0"/>
              </a:rPr>
              <a:t>In der Erfassungspraxis wird die Manifestationsebene beschrieben; man hält ein Exemplar in der Hand und erfasst die nächst höhere Ebene, die Manifestationsebene, für die Metadaten.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0" baseline="0" dirty="0" smtClean="0">
                <a:solidFill>
                  <a:schemeClr val="accent1">
                    <a:lumMod val="75000"/>
                  </a:schemeClr>
                </a:solidFill>
                <a:latin typeface="Verdana" pitchFamily="34" charset="0"/>
              </a:rPr>
              <a:t>In Abschnitt 1 sind die entsprechenden Regeln zu finden.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0" baseline="0" dirty="0" smtClean="0">
                <a:solidFill>
                  <a:schemeClr val="accent1">
                    <a:lumMod val="75000"/>
                  </a:schemeClr>
                </a:solidFill>
                <a:latin typeface="Verdana" pitchFamily="34" charset="0"/>
              </a:rPr>
              <a:t>Man kann bei Abschnitt 1 auch darauf hinweisen, dass bei allen Abschnitten der RDA jeweils ein Kapitel mit allgemeinen Richtlinien vorgeschaltet ist.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i="0" baseline="0" dirty="0" smtClean="0">
              <a:solidFill>
                <a:schemeClr val="accent1">
                  <a:lumMod val="75000"/>
                </a:schemeClr>
              </a:solidFill>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baseline="0" dirty="0" smtClean="0">
                <a:solidFill>
                  <a:schemeClr val="accent1">
                    <a:lumMod val="75000"/>
                  </a:schemeClr>
                </a:solidFill>
                <a:latin typeface="Verdana" pitchFamily="34" charset="0"/>
              </a:rPr>
              <a:t>Von Anhängen (live im Toolkit) überleiten zu Folie mit graphischer Darstellung der Anhänge; Schaltfläche führt direkt zu Folie 22.</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baseline="0" dirty="0" smtClean="0">
                <a:solidFill>
                  <a:schemeClr val="accent1">
                    <a:lumMod val="75000"/>
                  </a:schemeClr>
                </a:solidFill>
                <a:latin typeface="Verdana" pitchFamily="34" charset="0"/>
              </a:rPr>
              <a:t>[Folien 20 und 21: falls Toolkit nicht live gezeigt werden kann.]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baseline="0" dirty="0" smtClean="0">
                <a:solidFill>
                  <a:schemeClr val="accent1">
                    <a:lumMod val="75000"/>
                  </a:schemeClr>
                </a:solidFill>
                <a:latin typeface="Verdana"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i="1" baseline="0" dirty="0" smtClean="0">
              <a:solidFill>
                <a:schemeClr val="accent1">
                  <a:lumMod val="75000"/>
                </a:schemeClr>
              </a:solidFill>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Verdana" pitchFamily="34" charset="0"/>
              </a:rPr>
              <a:t>Hier</a:t>
            </a:r>
            <a:r>
              <a:rPr lang="de-DE" sz="1200" baseline="0" dirty="0" smtClean="0">
                <a:latin typeface="Verdana" pitchFamily="34" charset="0"/>
              </a:rPr>
              <a:t> sehen Sie den Aufbau noch einmal schematisch dargestellt.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i="1" baseline="0" dirty="0" smtClean="0">
              <a:solidFill>
                <a:schemeClr val="accent1">
                  <a:lumMod val="75000"/>
                </a:schemeClr>
              </a:solidFill>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i="1" dirty="0" smtClean="0">
              <a:solidFill>
                <a:schemeClr val="accent1">
                  <a:lumMod val="75000"/>
                </a:schemeClr>
              </a:solidFill>
              <a:latin typeface="Verdana" pitchFamily="34" charset="0"/>
            </a:endParaRPr>
          </a:p>
          <a:p>
            <a:endParaRPr lang="de-DE" i="1" dirty="0">
              <a:solidFill>
                <a:schemeClr val="accent1">
                  <a:lumMod val="75000"/>
                </a:schemeClr>
              </a:solidFill>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a:p>
        </p:txBody>
      </p:sp>
    </p:spTree>
    <p:extLst>
      <p:ext uri="{BB962C8B-B14F-4D97-AF65-F5344CB8AC3E}">
        <p14:creationId xmlns:p14="http://schemas.microsoft.com/office/powerpoint/2010/main" val="96243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latin typeface="Verdana" pitchFamily="34" charset="0"/>
              </a:rPr>
              <a:t>Wir kommen zum zweiten Teil der RDA-Grundlagenschulung – und beschäftigen uns nun mit dem Toolkit.</a:t>
            </a:r>
            <a:endParaRPr lang="de-DE" dirty="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r>
              <a:rPr lang="de-DE" dirty="0" smtClean="0"/>
              <a:t>Folie, falls Toolkit nicht benutzt werden kann. (</a:t>
            </a:r>
            <a:r>
              <a:rPr lang="de-DE" dirty="0" err="1" smtClean="0"/>
              <a:t>evt</a:t>
            </a:r>
            <a:r>
              <a:rPr lang="de-DE" dirty="0" smtClean="0"/>
              <a:t>. ausblenden und bei Bedarf</a:t>
            </a:r>
            <a:r>
              <a:rPr lang="de-DE" baseline="0" dirty="0" smtClean="0"/>
              <a:t> einblenden</a:t>
            </a:r>
            <a:r>
              <a:rPr lang="de-DE"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baseline="0" dirty="0" smtClean="0">
                <a:solidFill>
                  <a:schemeClr val="accent1">
                    <a:lumMod val="75000"/>
                  </a:schemeClr>
                </a:solidFill>
                <a:latin typeface="Verdana" pitchFamily="34" charset="0"/>
              </a:rPr>
              <a:t>-----------------------------</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20</a:t>
            </a:fld>
            <a:endParaRPr lang="de-DE"/>
          </a:p>
        </p:txBody>
      </p:sp>
    </p:spTree>
    <p:extLst>
      <p:ext uri="{BB962C8B-B14F-4D97-AF65-F5344CB8AC3E}">
        <p14:creationId xmlns:p14="http://schemas.microsoft.com/office/powerpoint/2010/main" val="217703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Notizen B3Kat:</a:t>
            </a:r>
          </a:p>
          <a:p>
            <a:r>
              <a:rPr lang="de-DE" dirty="0" smtClean="0"/>
              <a:t>Folie, falls Toolkit nicht benutzt werden kann. (</a:t>
            </a:r>
            <a:r>
              <a:rPr lang="de-DE" dirty="0" err="1" smtClean="0"/>
              <a:t>evt</a:t>
            </a:r>
            <a:r>
              <a:rPr lang="de-DE" dirty="0" smtClean="0"/>
              <a:t>. ausblenden und bei Bedarf</a:t>
            </a:r>
            <a:r>
              <a:rPr lang="de-DE" baseline="0" dirty="0" smtClean="0"/>
              <a:t> einblenden</a:t>
            </a:r>
            <a:r>
              <a:rPr lang="de-DE" dirty="0" smtClean="0"/>
              <a:t>)</a:t>
            </a:r>
          </a:p>
          <a:p>
            <a:endParaRPr lang="de-DE"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e-DE" sz="1200" i="0" baseline="0" dirty="0" smtClean="0">
                <a:solidFill>
                  <a:schemeClr val="accent1">
                    <a:lumMod val="75000"/>
                  </a:schemeClr>
                </a:solidFill>
                <a:latin typeface="Verdana" pitchFamily="34" charset="0"/>
              </a:rPr>
              <a:t>Auf Abschnitt 1 (Erfassen der Merkmale von Manifestationen &amp; Exemplaren) hinweisen: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0" baseline="0" dirty="0" smtClean="0">
                <a:solidFill>
                  <a:schemeClr val="accent1">
                    <a:lumMod val="75000"/>
                  </a:schemeClr>
                </a:solidFill>
                <a:latin typeface="Verdana" pitchFamily="34" charset="0"/>
              </a:rPr>
              <a:t>In der Erfassungspraxis wird die Manifestationsebene beschrieben; man hält ein Exemplar in der Hand und erfasst die nächst höhere Ebene, die Manifestationsebene, für die Metadaten.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0" baseline="0" dirty="0" smtClean="0">
                <a:solidFill>
                  <a:schemeClr val="accent1">
                    <a:lumMod val="75000"/>
                  </a:schemeClr>
                </a:solidFill>
                <a:latin typeface="Verdana" pitchFamily="34" charset="0"/>
              </a:rPr>
              <a:t>In Abschnitt 1 sind die entsprechenden Regeln zu finden.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0" baseline="0" dirty="0" smtClean="0">
                <a:solidFill>
                  <a:schemeClr val="accent1">
                    <a:lumMod val="75000"/>
                  </a:schemeClr>
                </a:solidFill>
                <a:latin typeface="Verdana" pitchFamily="34" charset="0"/>
              </a:rPr>
              <a:t>Man kann bei Abschnitt 1 auch darauf hinweisen, dass bei allen Abschnitten der RDA jeweils ein Kapitel mit allgemeinen Richtlinien vorgeschaltet ist.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baseline="0" smtClean="0">
                <a:solidFill>
                  <a:schemeClr val="accent1">
                    <a:lumMod val="75000"/>
                  </a:schemeClr>
                </a:solidFill>
                <a:latin typeface="Verdana" pitchFamily="34" charset="0"/>
              </a:rPr>
              <a:t>-----------------------------</a:t>
            </a:r>
            <a:endParaRPr lang="de-DE" sz="1200" i="1" baseline="0" dirty="0" smtClean="0">
              <a:solidFill>
                <a:schemeClr val="accent1">
                  <a:lumMod val="75000"/>
                </a:schemeClr>
              </a:solidFill>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21</a:t>
            </a:fld>
            <a:endParaRPr lang="de-DE"/>
          </a:p>
        </p:txBody>
      </p:sp>
    </p:spTree>
    <p:extLst>
      <p:ext uri="{BB962C8B-B14F-4D97-AF65-F5344CB8AC3E}">
        <p14:creationId xmlns:p14="http://schemas.microsoft.com/office/powerpoint/2010/main" val="217703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Und hier sehen Sie eine</a:t>
            </a:r>
            <a:r>
              <a:rPr lang="de-DE" baseline="0" dirty="0" smtClean="0">
                <a:latin typeface="Verdana" pitchFamily="34" charset="0"/>
              </a:rPr>
              <a:t> schematische Übersicht der Anhänge der RDA.</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130344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Wir haben </a:t>
            </a:r>
            <a:r>
              <a:rPr lang="de-DE" baseline="0" dirty="0" smtClean="0">
                <a:latin typeface="Verdana" pitchFamily="34" charset="0"/>
              </a:rPr>
              <a:t>Sie nun mit dem Aufbau und der Struktur des Standards RDA vertraut gemacht.</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23</a:t>
            </a:fld>
            <a:endParaRPr lang="de-DE"/>
          </a:p>
        </p:txBody>
      </p:sp>
    </p:spTree>
    <p:extLst>
      <p:ext uri="{BB962C8B-B14F-4D97-AF65-F5344CB8AC3E}">
        <p14:creationId xmlns:p14="http://schemas.microsoft.com/office/powerpoint/2010/main" val="3530480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Der letzte Teil der RDA-Grundlagenschulung stellt Ihnen die Grundbegriffe</a:t>
            </a:r>
            <a:r>
              <a:rPr lang="de-DE" baseline="0" dirty="0" smtClean="0">
                <a:latin typeface="Verdana" pitchFamily="34" charset="0"/>
              </a:rPr>
              <a:t> vor, die Sie für Ihre Arbeit mit dem Standard kennen müssen.</a:t>
            </a:r>
            <a:endParaRPr lang="de-DE" dirty="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24</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Wie bereits erwähnt,</a:t>
            </a:r>
            <a:r>
              <a:rPr lang="de-DE" baseline="0" dirty="0" smtClean="0">
                <a:latin typeface="Verdana" pitchFamily="34" charset="0"/>
              </a:rPr>
              <a:t> verwendet der Standard RDA das Vokabular der FRBR. Diese Begriffe haben wir ausführlich im ersten Teil der Schulung besprochen.</a:t>
            </a:r>
          </a:p>
          <a:p>
            <a:endParaRPr lang="de-DE" baseline="0" dirty="0" smtClean="0">
              <a:latin typeface="Verdana" pitchFamily="34" charset="0"/>
            </a:endParaRPr>
          </a:p>
          <a:p>
            <a:r>
              <a:rPr lang="de-DE" baseline="0" dirty="0" smtClean="0">
                <a:latin typeface="Verdana" pitchFamily="34" charset="0"/>
              </a:rPr>
              <a:t>Im folgenden der RDA-Grundlagenschulung möchten wir Ihnen nun weitere Begriffe vorstellen, auf die Sie bei der Benutzung des Toolkits stoßen werden. Die meisten davon finden Sie auch im Kapitel 0 erläutert. </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25</a:t>
            </a:fld>
            <a:endParaRPr lang="de-DE"/>
          </a:p>
        </p:txBody>
      </p:sp>
    </p:spTree>
    <p:extLst>
      <p:ext uri="{BB962C8B-B14F-4D97-AF65-F5344CB8AC3E}">
        <p14:creationId xmlns:p14="http://schemas.microsoft.com/office/powerpoint/2010/main" val="2567188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Kennzeichnung durch grüne Überschrift „Ausnahme“/“Ausnahmen“ und grünen Strich</a:t>
            </a:r>
            <a:r>
              <a:rPr lang="de-DE" baseline="0" dirty="0" smtClean="0"/>
              <a:t> am linken Rand des Regelwerkstextes</a:t>
            </a:r>
          </a:p>
          <a:p>
            <a:r>
              <a:rPr lang="de-DE" baseline="0" dirty="0" smtClean="0"/>
              <a:t>[genauso bei: Alternativen, Optionalen Ergänzungen oder Weglassungen]</a:t>
            </a:r>
          </a:p>
          <a:p>
            <a:endParaRPr lang="de-DE" baseline="0" dirty="0" smtClean="0"/>
          </a:p>
          <a:p>
            <a:r>
              <a:rPr lang="de-DE" baseline="0" dirty="0" smtClean="0"/>
              <a:t>Sie erinnern sich: RDA EIN Regelwerk für alle Materialen – es gibt nicht RDA-Musik, RDA-Online etc.  Aber natürlich sind nicht immer alle Regeln auf alle Materialarten anwendbar.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26</a:t>
            </a:fld>
            <a:endParaRPr lang="de-DE"/>
          </a:p>
        </p:txBody>
      </p:sp>
    </p:spTree>
    <p:extLst>
      <p:ext uri="{BB962C8B-B14F-4D97-AF65-F5344CB8AC3E}">
        <p14:creationId xmlns:p14="http://schemas.microsoft.com/office/powerpoint/2010/main" val="2720945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Alternativen und Optionen finden sich in den RDA an vielen Regelwerksstellen. Die Anwender der RDA (die im JSC vertretenen Institutionen) haben sich hierzu verständigt, um möglichst einheitliche Voraussetzungen für den Datentausch zu schaffen.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Die AG RDA hat, wiederum im Interesse eines möglichst reibungslosen Datentauschs, für den deutschsprachigen Raum ebenfalls einheitliche Vereinbarungen für jede der betroffenen Stellen getroffen und eine Anwendungsregel dazu formuliert (z. B. „Wenden Sie die Alternative an“ oder auch „Wenden Sie die optionale Weglassung nicht an“.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Zur jeweiligen Anwendungsregel gelangt man, wie schon gesehen, über den violetten D-A-CH-Button.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smtClean="0">
              <a:solidFill>
                <a:schemeClr val="tx1"/>
              </a:solidFill>
              <a:latin typeface="Verdana" pitchFamily="34" charset="0"/>
              <a:ea typeface="+mn-ea"/>
              <a:cs typeface="Arial"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27</a:t>
            </a:fld>
            <a:endParaRPr lang="de-DE"/>
          </a:p>
        </p:txBody>
      </p:sp>
    </p:spTree>
    <p:extLst>
      <p:ext uri="{BB962C8B-B14F-4D97-AF65-F5344CB8AC3E}">
        <p14:creationId xmlns:p14="http://schemas.microsoft.com/office/powerpoint/2010/main" val="1981752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Ziel dieser</a:t>
            </a:r>
            <a:r>
              <a:rPr lang="de-DE" baseline="0" dirty="0" smtClean="0">
                <a:latin typeface="Verdana" pitchFamily="34" charset="0"/>
              </a:rPr>
              <a:t> Festlegungen war es zum einen, sich an den Vereinbarungen der anderen Nationalbibliotheken zu orientieren, zum anderen aber auch eine einheitliche Anwendung für den deutschsprachigen Raum zu haben. </a:t>
            </a:r>
          </a:p>
          <a:p>
            <a:r>
              <a:rPr lang="de-DE" baseline="0" dirty="0" smtClean="0">
                <a:latin typeface="Verdana" pitchFamily="34" charset="0"/>
              </a:rPr>
              <a:t>Hier zwei Beispiele.</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28</a:t>
            </a:fld>
            <a:endParaRPr lang="de-DE"/>
          </a:p>
        </p:txBody>
      </p:sp>
    </p:spTree>
    <p:extLst>
      <p:ext uri="{BB962C8B-B14F-4D97-AF65-F5344CB8AC3E}">
        <p14:creationId xmlns:p14="http://schemas.microsoft.com/office/powerpoint/2010/main" val="1636522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Im Gegensatz zu den Regelwerken, die wir bislang verwendet haben, sind die Beispiele in den RDA nicht präskriptiv sondern nur illustrierend.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a:t>
            </a:r>
            <a:r>
              <a:rPr lang="de-DE" sz="1200" b="0" i="0" u="none" strike="noStrike" kern="1200" baseline="0" dirty="0" err="1" smtClean="0">
                <a:solidFill>
                  <a:schemeClr val="tx1"/>
                </a:solidFill>
                <a:latin typeface="Verdana" pitchFamily="34" charset="0"/>
                <a:ea typeface="+mn-ea"/>
                <a:cs typeface="Arial" charset="0"/>
              </a:rPr>
              <a:t>praescribere</a:t>
            </a:r>
            <a:r>
              <a:rPr lang="de-DE" sz="1200" b="0" i="0" u="none" strike="noStrike" kern="1200" baseline="0" dirty="0" smtClean="0">
                <a:solidFill>
                  <a:schemeClr val="tx1"/>
                </a:solidFill>
                <a:latin typeface="Verdana" pitchFamily="34" charset="0"/>
                <a:ea typeface="+mn-ea"/>
                <a:cs typeface="Arial" charset="0"/>
              </a:rPr>
              <a:t> = vorschreiben. Es ist also </a:t>
            </a:r>
            <a:r>
              <a:rPr lang="de-DE" sz="1200" b="0" i="0" u="sng" strike="noStrike" kern="1200" baseline="0" dirty="0" smtClean="0">
                <a:solidFill>
                  <a:schemeClr val="tx1"/>
                </a:solidFill>
                <a:latin typeface="Verdana" pitchFamily="34" charset="0"/>
                <a:ea typeface="+mn-ea"/>
                <a:cs typeface="Arial" charset="0"/>
              </a:rPr>
              <a:t>nicht</a:t>
            </a:r>
            <a:r>
              <a:rPr lang="de-DE" sz="1200" b="0" i="0" u="none" strike="noStrike" kern="1200" baseline="0" dirty="0" smtClean="0">
                <a:solidFill>
                  <a:schemeClr val="tx1"/>
                </a:solidFill>
                <a:latin typeface="Verdana" pitchFamily="34" charset="0"/>
                <a:ea typeface="+mn-ea"/>
                <a:cs typeface="Arial" charset="0"/>
              </a:rPr>
              <a:t> vorgeschrieben, Daten haargenau so anzugeben wie in den Beispielen.]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smtClean="0">
              <a:solidFill>
                <a:schemeClr val="tx1"/>
              </a:solidFill>
              <a:latin typeface="Verdana" pitchFamily="34"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Darüber hinaus sind die Regeln zurzeit mehr dem anglo-amerikanischen Hintergrund angepasst.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Für den deutschsprachigen Raum werden die Beispiele innerhalb der Anwendungsrichtlinien, den D-A-CH abgelegt, bei Bedarf aber auch in den Standard selbst eingebracht.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Die Beispiele in der deutschen Übersetzung werden sukzessive für die deutschen Bedürfnisse angepasst.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29</a:t>
            </a:fld>
            <a:endParaRPr lang="de-DE"/>
          </a:p>
        </p:txBody>
      </p:sp>
    </p:spTree>
    <p:extLst>
      <p:ext uri="{BB962C8B-B14F-4D97-AF65-F5344CB8AC3E}">
        <p14:creationId xmlns:p14="http://schemas.microsoft.com/office/powerpoint/2010/main" val="65079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Hier sehen Sie das offizielle Logo der RDA</a:t>
            </a:r>
            <a:r>
              <a:rPr lang="de-DE" baseline="0" dirty="0" smtClean="0">
                <a:latin typeface="Verdana" pitchFamily="34" charset="0"/>
              </a:rPr>
              <a:t> und den Link zum RDA Toolkit.</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a:t>
            </a:fld>
            <a:endParaRPr lang="de-DE"/>
          </a:p>
        </p:txBody>
      </p:sp>
    </p:spTree>
    <p:extLst>
      <p:ext uri="{BB962C8B-B14F-4D97-AF65-F5344CB8AC3E}">
        <p14:creationId xmlns:p14="http://schemas.microsoft.com/office/powerpoint/2010/main" val="1771555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So sieht das im Regelwerkstext aus (gelb unterlegt).</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Beispiele gibt es sowohl</a:t>
            </a:r>
            <a:r>
              <a:rPr lang="de-DE" baseline="0" dirty="0" smtClean="0">
                <a:latin typeface="Verdana" pitchFamily="34" charset="0"/>
              </a:rPr>
              <a:t> </a:t>
            </a:r>
            <a:r>
              <a:rPr lang="de-DE" dirty="0" smtClean="0">
                <a:latin typeface="Verdana" pitchFamily="34" charset="0"/>
              </a:rPr>
              <a:t>zu Regelwerksstellen</a:t>
            </a:r>
            <a:r>
              <a:rPr lang="de-DE" baseline="0" dirty="0" smtClean="0">
                <a:latin typeface="Verdana" pitchFamily="34" charset="0"/>
              </a:rPr>
              <a:t> als auch zu Alternativen und Optionen.</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30</a:t>
            </a:fld>
            <a:endParaRPr lang="de-DE"/>
          </a:p>
        </p:txBody>
      </p:sp>
    </p:spTree>
    <p:extLst>
      <p:ext uri="{BB962C8B-B14F-4D97-AF65-F5344CB8AC3E}">
        <p14:creationId xmlns:p14="http://schemas.microsoft.com/office/powerpoint/2010/main" val="975442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Sie haben die </a:t>
            </a:r>
            <a:r>
              <a:rPr lang="de-DE" baseline="0" dirty="0" smtClean="0">
                <a:latin typeface="Verdana" pitchFamily="34" charset="0"/>
              </a:rPr>
              <a:t>D-A-CH bereits kennengelernt. Hier möchten wir Ihnen zeigen, aus welchen Elementen sie sich zusammensetzen.</a:t>
            </a:r>
            <a:endParaRPr lang="de-DE" dirty="0" smtClean="0">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Verdana" pitchFamily="34" charset="0"/>
            </a:endParaRPr>
          </a:p>
          <a:p>
            <a:r>
              <a:rPr lang="de-DE" dirty="0" smtClean="0">
                <a:latin typeface="Verdana" pitchFamily="34" charset="0"/>
              </a:rPr>
              <a:t>Die Anwendungsrichtlinien für den deutschsprachigen Raum (D-A-CH)</a:t>
            </a:r>
            <a:r>
              <a:rPr lang="de-DE" baseline="0" dirty="0" smtClean="0">
                <a:latin typeface="Verdana" pitchFamily="34" charset="0"/>
              </a:rPr>
              <a:t> sind nach einem Baukastenprinzip aufgebaut. Sie können aus mehreren Elementen bestehen, können aber auch nur eines der oben aufgeführten Elemente enthalten. So kann es z. B. vorkommen, dass für eine RDA-Stelle keine Anwendungsregel nötig war, jedoch eine Erläuterung zum besseren Verständnis.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31</a:t>
            </a:fld>
            <a:endParaRPr lang="de-DE"/>
          </a:p>
        </p:txBody>
      </p:sp>
    </p:spTree>
    <p:extLst>
      <p:ext uri="{BB962C8B-B14F-4D97-AF65-F5344CB8AC3E}">
        <p14:creationId xmlns:p14="http://schemas.microsoft.com/office/powerpoint/2010/main" val="567310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Beispiel für Anwendungsregel</a:t>
            </a:r>
            <a:r>
              <a:rPr lang="de-DE" baseline="0" dirty="0" smtClean="0"/>
              <a:t> + Erläuterung</a:t>
            </a:r>
          </a:p>
          <a:p>
            <a:r>
              <a:rPr lang="de-DE" baseline="0" dirty="0" smtClean="0"/>
              <a:t>Hier </a:t>
            </a:r>
            <a:r>
              <a:rPr lang="de-DE" baseline="0" dirty="0" err="1" smtClean="0"/>
              <a:t>evt</a:t>
            </a:r>
            <a:r>
              <a:rPr lang="de-DE" baseline="0" dirty="0" smtClean="0"/>
              <a:t>. noch einmal erwähnen, dass es für alle Alternativen und Optionen eine AWR gibt.</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32</a:t>
            </a:fld>
            <a:endParaRPr lang="de-DE"/>
          </a:p>
        </p:txBody>
      </p:sp>
    </p:spTree>
    <p:extLst>
      <p:ext uri="{BB962C8B-B14F-4D97-AF65-F5344CB8AC3E}">
        <p14:creationId xmlns:p14="http://schemas.microsoft.com/office/powerpoint/2010/main" val="44263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Beispiele + Arbeitshilfen.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latin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Hinter dem Baustein „Arbeitshilfen“ können sich verschiedene Dokumente verbergen, die aus dem RDA Toolkit verlinkt sind. Dies können Listen mit Formangaben oder Sprachcodes sein. Sehr häufig sind es jedoch Katalogisierungs- oder Erfassungshilfen, die Anweisungen zu den Formaten enthalten. Sie müssen getrennt gehalten werden, da, Sie erinnern sich vielleicht, RDA formatneutral formuliert ist.</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33</a:t>
            </a:fld>
            <a:endParaRPr lang="de-DE"/>
          </a:p>
        </p:txBody>
      </p:sp>
    </p:spTree>
    <p:extLst>
      <p:ext uri="{BB962C8B-B14F-4D97-AF65-F5344CB8AC3E}">
        <p14:creationId xmlns:p14="http://schemas.microsoft.com/office/powerpoint/2010/main" val="1331457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Sicher sind Ihnen bereits im Laufe</a:t>
            </a:r>
            <a:r>
              <a:rPr lang="de-DE" baseline="0" dirty="0" smtClean="0">
                <a:latin typeface="Verdana" pitchFamily="34" charset="0"/>
              </a:rPr>
              <a:t> dieser RDA-Grundlagenschulung Begriffe aufgefallen, die Sie nicht kennen. </a:t>
            </a:r>
          </a:p>
          <a:p>
            <a:r>
              <a:rPr lang="de-DE" baseline="0" dirty="0" smtClean="0">
                <a:latin typeface="Verdana" pitchFamily="34" charset="0"/>
              </a:rPr>
              <a:t>Mit den RDA werden Sie neue Begriffe kennenlernen, wie den geistigen Schöpfer. </a:t>
            </a:r>
          </a:p>
          <a:p>
            <a:r>
              <a:rPr lang="de-DE" baseline="0" dirty="0" smtClean="0">
                <a:latin typeface="Verdana" pitchFamily="34" charset="0"/>
              </a:rPr>
              <a:t>Andere Begriffe haben sich geändert. So heißt es nicht mehr Hauptsachtitel, sondern Haupttitel.</a:t>
            </a:r>
          </a:p>
          <a:p>
            <a:r>
              <a:rPr lang="de-DE" baseline="0" dirty="0" smtClean="0">
                <a:latin typeface="Verdana" pitchFamily="34" charset="0"/>
              </a:rPr>
              <a:t>Es gibt aber auch Begriffe, die ersatzlos weggefallen sind. Hierzu gehört z. B. der Einheitssachtitel. Diese Sachverhalte werden in RDA in einem veränderten Zusammenhang gesehen und werden in anderer Form beschrieben.</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34</a:t>
            </a:fld>
            <a:endParaRPr lang="de-DE"/>
          </a:p>
        </p:txBody>
      </p:sp>
    </p:spTree>
    <p:extLst>
      <p:ext uri="{BB962C8B-B14F-4D97-AF65-F5344CB8AC3E}">
        <p14:creationId xmlns:p14="http://schemas.microsoft.com/office/powerpoint/2010/main" val="1498186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Das Prinzip des </a:t>
            </a:r>
            <a:r>
              <a:rPr lang="de-DE" sz="1200" b="0" i="0" u="none" strike="noStrike" kern="1200" baseline="0" dirty="0" err="1" smtClean="0">
                <a:solidFill>
                  <a:schemeClr val="tx1"/>
                </a:solidFill>
                <a:latin typeface="Verdana" pitchFamily="34" charset="0"/>
                <a:ea typeface="+mn-ea"/>
                <a:cs typeface="Arial" charset="0"/>
              </a:rPr>
              <a:t>Cataloguer‘s</a:t>
            </a:r>
            <a:r>
              <a:rPr lang="de-DE" sz="1200" b="0" i="0" u="none" strike="noStrike" kern="1200" baseline="0" dirty="0" smtClean="0">
                <a:solidFill>
                  <a:schemeClr val="tx1"/>
                </a:solidFill>
                <a:latin typeface="Verdana" pitchFamily="34" charset="0"/>
                <a:ea typeface="+mn-ea"/>
                <a:cs typeface="Arial" charset="0"/>
              </a:rPr>
              <a:t> Judgement zieht sich wie ein roter Faden durch den Standard RDA. Für viele von uns ist das vielleicht zunächst gewöhnungsbedürftig. Natürlich ist damit nicht gemeint, dass jeder/jede macht, was er oder sie gerade will. Es ist aber sehr wohl gemeint, dass jeder/jede den vorliegenden Sachverhalt prüft und die für diesen Zusammenhang richtige Entscheidung eigenständig trifft. Angesichts des sehr großen Anwendungsspektrums, dass die RDA anstrebt, kann nur dies der richtige Weg sein. Eine </a:t>
            </a:r>
            <a:r>
              <a:rPr lang="de-DE" sz="1200" b="0" i="0" u="none" strike="noStrike" kern="1200" baseline="0" dirty="0" err="1" smtClean="0">
                <a:solidFill>
                  <a:schemeClr val="tx1"/>
                </a:solidFill>
                <a:latin typeface="Verdana" pitchFamily="34" charset="0"/>
                <a:ea typeface="+mn-ea"/>
                <a:cs typeface="Arial" charset="0"/>
              </a:rPr>
              <a:t>Erfasserin</a:t>
            </a:r>
            <a:r>
              <a:rPr lang="de-DE" sz="1200" b="0" i="0" u="none" strike="noStrike" kern="1200" baseline="0" dirty="0" smtClean="0">
                <a:solidFill>
                  <a:schemeClr val="tx1"/>
                </a:solidFill>
                <a:latin typeface="Verdana" pitchFamily="34" charset="0"/>
                <a:ea typeface="+mn-ea"/>
                <a:cs typeface="Arial" charset="0"/>
              </a:rPr>
              <a:t> in einem Museum benötigt andere Angaben für ihre Materialien als der </a:t>
            </a:r>
            <a:r>
              <a:rPr lang="de-DE" sz="1200" b="0" i="0" u="none" strike="noStrike" kern="1200" baseline="0" dirty="0" err="1" smtClean="0">
                <a:solidFill>
                  <a:schemeClr val="tx1"/>
                </a:solidFill>
                <a:latin typeface="Verdana" pitchFamily="34" charset="0"/>
                <a:ea typeface="+mn-ea"/>
                <a:cs typeface="Arial" charset="0"/>
              </a:rPr>
              <a:t>Katalogisierer</a:t>
            </a:r>
            <a:r>
              <a:rPr lang="de-DE" sz="1200" b="0" i="0" u="none" strike="noStrike" kern="1200" baseline="0" dirty="0" smtClean="0">
                <a:solidFill>
                  <a:schemeClr val="tx1"/>
                </a:solidFill>
                <a:latin typeface="Verdana" pitchFamily="34" charset="0"/>
                <a:ea typeface="+mn-ea"/>
                <a:cs typeface="Arial" charset="0"/>
              </a:rPr>
              <a:t> in einem Verbund.</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smtClean="0">
              <a:solidFill>
                <a:schemeClr val="tx1"/>
              </a:solidFill>
              <a:latin typeface="Verdana" pitchFamily="34"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i="0" u="none" strike="noStrike" kern="1200" baseline="0" dirty="0" smtClean="0">
                <a:solidFill>
                  <a:schemeClr val="tx1"/>
                </a:solidFill>
                <a:latin typeface="Verdana" pitchFamily="34" charset="0"/>
                <a:ea typeface="+mn-ea"/>
                <a:cs typeface="Arial" charset="0"/>
              </a:rPr>
              <a:t> Diese größtmögliche Anpassung an die jeweilige Situation und den Verwendungszweck bei gleichzeitiger Konformität mit dem Regelwerk ist mit „</a:t>
            </a:r>
            <a:r>
              <a:rPr lang="de-DE" sz="1200" b="1" i="0" u="none" strike="noStrike" kern="1200" baseline="0" dirty="0" err="1" smtClean="0">
                <a:solidFill>
                  <a:schemeClr val="tx1"/>
                </a:solidFill>
                <a:latin typeface="Verdana" pitchFamily="34" charset="0"/>
                <a:ea typeface="+mn-ea"/>
                <a:cs typeface="Arial" charset="0"/>
              </a:rPr>
              <a:t>Cataloguer‘s</a:t>
            </a:r>
            <a:r>
              <a:rPr lang="de-DE" sz="1200" b="1" i="0" u="none" strike="noStrike" kern="1200" baseline="0" dirty="0" smtClean="0">
                <a:solidFill>
                  <a:schemeClr val="tx1"/>
                </a:solidFill>
                <a:latin typeface="Verdana" pitchFamily="34" charset="0"/>
                <a:ea typeface="+mn-ea"/>
                <a:cs typeface="Arial" charset="0"/>
              </a:rPr>
              <a:t> Judgement“ gemeint.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smtClean="0">
                <a:solidFill>
                  <a:schemeClr val="tx1"/>
                </a:solidFill>
                <a:latin typeface="Verdana" pitchFamily="34" charset="0"/>
                <a:ea typeface="+mn-ea"/>
                <a:cs typeface="Arial" charset="0"/>
              </a:rPr>
              <a:t>Dies ist für uns neu und muss in der Praxis erst eingeübt werden. Auch hierzu werden Sie im Laufe der weiteren Schulungen Hilfestellung und Beispiele bekommen.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smtClean="0">
              <a:solidFill>
                <a:schemeClr val="tx1"/>
              </a:solidFill>
              <a:latin typeface="Verdana" pitchFamily="34"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smtClean="0">
              <a:solidFill>
                <a:schemeClr val="tx1"/>
              </a:solidFill>
              <a:latin typeface="Verdana" pitchFamily="34" charset="0"/>
              <a:ea typeface="+mn-ea"/>
              <a:cs typeface="Arial"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35</a:t>
            </a:fld>
            <a:endParaRPr lang="de-DE"/>
          </a:p>
        </p:txBody>
      </p:sp>
    </p:spTree>
    <p:extLst>
      <p:ext uri="{BB962C8B-B14F-4D97-AF65-F5344CB8AC3E}">
        <p14:creationId xmlns:p14="http://schemas.microsoft.com/office/powerpoint/2010/main" val="145477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Hier noch einmal im Überblick,</a:t>
            </a:r>
            <a:r>
              <a:rPr lang="de-DE" baseline="0" dirty="0" smtClean="0">
                <a:latin typeface="Verdana" pitchFamily="34" charset="0"/>
              </a:rPr>
              <a:t> welche Lerninhalte in diesem Modul </a:t>
            </a:r>
            <a:r>
              <a:rPr lang="de-DE" baseline="0" smtClean="0">
                <a:latin typeface="Verdana" pitchFamily="34" charset="0"/>
              </a:rPr>
              <a:t>behandelt wurden. </a:t>
            </a:r>
            <a:endParaRPr lang="de-DE"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36</a:t>
            </a:fld>
            <a:endParaRPr lang="de-DE"/>
          </a:p>
        </p:txBody>
      </p:sp>
    </p:spTree>
    <p:extLst>
      <p:ext uri="{BB962C8B-B14F-4D97-AF65-F5344CB8AC3E}">
        <p14:creationId xmlns:p14="http://schemas.microsoft.com/office/powerpoint/2010/main" val="354452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Dies sind die grundlegenden</a:t>
            </a:r>
            <a:r>
              <a:rPr lang="de-DE" baseline="0" dirty="0" smtClean="0">
                <a:latin typeface="Verdana" pitchFamily="34" charset="0"/>
              </a:rPr>
              <a:t> Anforderungen, die der Standard RDA sich selbst gegeben hat. Zu all den Anforderungen haben Sie schon etwas gehört. Hervorheben möchten wir an dieser Stelle die </a:t>
            </a:r>
            <a:r>
              <a:rPr lang="de-DE" b="1" baseline="0" dirty="0" smtClean="0">
                <a:latin typeface="Verdana" pitchFamily="34" charset="0"/>
              </a:rPr>
              <a:t>Formatunabhängigkeit</a:t>
            </a:r>
            <a:r>
              <a:rPr lang="de-DE" baseline="0" dirty="0" smtClean="0">
                <a:latin typeface="Verdana" pitchFamily="34" charset="0"/>
              </a:rPr>
              <a:t>. Sie werden an keiner Regelwerksstelle einen Hinweis auf ein Format finden. Das Regelwerk ist durchweg formatunabhängig formuliert.</a:t>
            </a:r>
          </a:p>
          <a:p>
            <a:endParaRPr lang="de-DE" baseline="0"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4</a:t>
            </a:fld>
            <a:endParaRPr lang="de-DE"/>
          </a:p>
        </p:txBody>
      </p:sp>
    </p:spTree>
    <p:extLst>
      <p:ext uri="{BB962C8B-B14F-4D97-AF65-F5344CB8AC3E}">
        <p14:creationId xmlns:p14="http://schemas.microsoft.com/office/powerpoint/2010/main" val="7873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solidFill>
                  <a:schemeClr val="accent1">
                    <a:lumMod val="75000"/>
                  </a:schemeClr>
                </a:solidFill>
                <a:latin typeface="Verdana" pitchFamily="34" charset="0"/>
              </a:rPr>
              <a:t>B3Kat: Nach</a:t>
            </a:r>
            <a:r>
              <a:rPr lang="de-DE" i="1" baseline="0" dirty="0" smtClean="0">
                <a:solidFill>
                  <a:schemeClr val="accent1">
                    <a:lumMod val="75000"/>
                  </a:schemeClr>
                </a:solidFill>
                <a:latin typeface="Verdana" pitchFamily="34" charset="0"/>
              </a:rPr>
              <a:t> den Erklärungen zur Folie live ins Toolkit wechseln. Die folgenden Folien 6 – 15 können verwendet werden, wenn das Toolkit nicht live benutzt werden kann. </a:t>
            </a:r>
          </a:p>
          <a:p>
            <a:r>
              <a:rPr lang="de-DE" i="1" baseline="0" dirty="0" smtClean="0">
                <a:solidFill>
                  <a:schemeClr val="accent1">
                    <a:lumMod val="75000"/>
                  </a:schemeClr>
                </a:solidFill>
                <a:latin typeface="Verdana" pitchFamily="34" charset="0"/>
              </a:rPr>
              <a:t>Die </a:t>
            </a:r>
            <a:r>
              <a:rPr lang="de-DE" i="1" baseline="0" dirty="0" err="1" smtClean="0">
                <a:solidFill>
                  <a:schemeClr val="accent1">
                    <a:lumMod val="75000"/>
                  </a:schemeClr>
                </a:solidFill>
                <a:latin typeface="Verdana" pitchFamily="34" charset="0"/>
              </a:rPr>
              <a:t>Schaltflächte</a:t>
            </a:r>
            <a:r>
              <a:rPr lang="de-DE" i="1" baseline="0" dirty="0" smtClean="0">
                <a:solidFill>
                  <a:schemeClr val="accent1">
                    <a:lumMod val="75000"/>
                  </a:schemeClr>
                </a:solidFill>
                <a:latin typeface="Verdana" pitchFamily="34" charset="0"/>
              </a:rPr>
              <a:t> „&gt;&gt;“ springt zu Folie 16.]</a:t>
            </a:r>
          </a:p>
          <a:p>
            <a:endParaRPr lang="de-DE" i="1" dirty="0" smtClean="0">
              <a:solidFill>
                <a:schemeClr val="accent1">
                  <a:lumMod val="75000"/>
                </a:schemeClr>
              </a:solidFill>
              <a:latin typeface="Verdana" pitchFamily="34" charset="0"/>
            </a:endParaRPr>
          </a:p>
          <a:p>
            <a:r>
              <a:rPr lang="de-DE" dirty="0" smtClean="0">
                <a:latin typeface="Verdana" pitchFamily="34" charset="0"/>
              </a:rPr>
              <a:t>Kommen wir</a:t>
            </a:r>
            <a:r>
              <a:rPr lang="de-DE" baseline="0" dirty="0" smtClean="0">
                <a:latin typeface="Verdana" pitchFamily="34" charset="0"/>
              </a:rPr>
              <a:t> nun aber zunächst zu der praktischen Anwendung der RDA.</a:t>
            </a:r>
            <a:endParaRPr lang="de-DE" dirty="0" smtClean="0">
              <a:latin typeface="Verdana" pitchFamily="34" charset="0"/>
            </a:endParaRPr>
          </a:p>
          <a:p>
            <a:r>
              <a:rPr lang="de-DE" dirty="0" smtClean="0">
                <a:latin typeface="Verdana" pitchFamily="34" charset="0"/>
              </a:rPr>
              <a:t>Ein grundlegender Unterschied zu unseren</a:t>
            </a:r>
            <a:r>
              <a:rPr lang="de-DE" baseline="0" dirty="0" smtClean="0">
                <a:latin typeface="Verdana" pitchFamily="34" charset="0"/>
              </a:rPr>
              <a:t> bestehenden Regelwerken ist, dass der gültige Regelwerkstext ausschließlich als </a:t>
            </a:r>
            <a:r>
              <a:rPr lang="de-DE" b="1" baseline="0" dirty="0" smtClean="0">
                <a:latin typeface="Verdana" pitchFamily="34" charset="0"/>
              </a:rPr>
              <a:t>Online-Tool </a:t>
            </a:r>
            <a:r>
              <a:rPr lang="de-DE" baseline="0" dirty="0" smtClean="0">
                <a:latin typeface="Verdana" pitchFamily="34" charset="0"/>
              </a:rPr>
              <a:t>zur Verfügung steht. Alle gedruckten Ausgaben sind kein Ersatz für das Online-Tool, da sie i.d.R. nicht genauso aktuell sind. </a:t>
            </a:r>
          </a:p>
          <a:p>
            <a:r>
              <a:rPr lang="de-DE" baseline="0" dirty="0" smtClean="0">
                <a:latin typeface="Verdana" pitchFamily="34" charset="0"/>
              </a:rPr>
              <a:t>Das RDA Toolkit ist lizenzpflichtig und wird von ALA Publishing, den Verlegern der RDA, verwaltet und gehalten. Seit dem Frühjahr 2014 gibt es eine Konsortiallizenz für den deutschsprachigen Raum (Deutschland, Österreich und die Schweiz) mit zur Zeit 400 gleichzeitigen Zugriffen. Die Konsortiallizenz wird von der Arbeitsstelle für Standardisierung der Deutschen Nationalbibliothek verwaltet. </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a:t>
            </a:fld>
            <a:endParaRPr lang="de-DE"/>
          </a:p>
        </p:txBody>
      </p:sp>
    </p:spTree>
    <p:extLst>
      <p:ext uri="{BB962C8B-B14F-4D97-AF65-F5344CB8AC3E}">
        <p14:creationId xmlns:p14="http://schemas.microsoft.com/office/powerpoint/2010/main" val="316263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latin typeface="Verdana" pitchFamily="34" charset="0"/>
              </a:rPr>
              <a:t>Sobald Sie über die D-A-CH-Konsortial-Lizenz  </a:t>
            </a:r>
            <a:r>
              <a:rPr lang="de-DE" baseline="0" dirty="0" smtClean="0">
                <a:latin typeface="Verdana" pitchFamily="34" charset="0"/>
              </a:rPr>
              <a:t>eingeloggt sind (siehe Pfeil oben rechts), können Sie mit dem Toolkit arbeiten. </a:t>
            </a:r>
          </a:p>
          <a:p>
            <a:r>
              <a:rPr lang="de-DE" i="1" baseline="0" dirty="0" smtClean="0">
                <a:latin typeface="Verdana" pitchFamily="34" charset="0"/>
              </a:rPr>
              <a:t>! Hinweis auf </a:t>
            </a:r>
            <a:r>
              <a:rPr lang="de-DE" i="1" u="sng" baseline="0" dirty="0" smtClean="0">
                <a:latin typeface="Verdana" pitchFamily="34" charset="0"/>
              </a:rPr>
              <a:t>Anmeldung mit Nutzerkennung/Passwort</a:t>
            </a:r>
            <a:r>
              <a:rPr lang="de-DE" i="1" baseline="0" dirty="0" smtClean="0">
                <a:latin typeface="Verdana" pitchFamily="34" charset="0"/>
              </a:rPr>
              <a:t>, falls eine Bibliothek nicht IP-Adressen-gesteuert über das D-A-CH-Konsortium eingeloggt wird. Ob Hinweis nötig ist, hängt vom Teilnehmerkreis ab.</a:t>
            </a:r>
          </a:p>
          <a:p>
            <a:endParaRPr lang="de-DE" baseline="0" dirty="0" smtClean="0">
              <a:latin typeface="Verdana" pitchFamily="34" charset="0"/>
            </a:endParaRPr>
          </a:p>
          <a:p>
            <a:r>
              <a:rPr lang="de-DE" baseline="0" dirty="0" smtClean="0">
                <a:latin typeface="Verdana" pitchFamily="34" charset="0"/>
              </a:rPr>
              <a:t>Darüber hinaus können Sie auch eine persönliche Kennung vergeben (mittlerer Pfeil). Für die einfache Recherche benötigen Sie keine persönliche Kennung, jedoch z. B. für die Erstellung von Workflows.</a:t>
            </a:r>
          </a:p>
          <a:p>
            <a:endParaRPr lang="de-DE" baseline="0" dirty="0" smtClean="0">
              <a:latin typeface="Verdana" pitchFamily="34" charset="0"/>
            </a:endParaRPr>
          </a:p>
          <a:p>
            <a:r>
              <a:rPr lang="de-DE" baseline="0" dirty="0" smtClean="0">
                <a:latin typeface="Verdana" pitchFamily="34" charset="0"/>
              </a:rPr>
              <a:t>Auf der linken Seite sehen Sie drei Einstiegsmöglichkeiten. </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6</a:t>
            </a:fld>
            <a:endParaRPr lang="de-DE"/>
          </a:p>
        </p:txBody>
      </p:sp>
    </p:spTree>
    <p:extLst>
      <p:ext uri="{BB962C8B-B14F-4D97-AF65-F5344CB8AC3E}">
        <p14:creationId xmlns:p14="http://schemas.microsoft.com/office/powerpoint/2010/main" val="390493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Bislang sind die deutsche, die französische und die spanische Übersetzung im Toolkit enthalten.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Das RDA Toolkit wird in regelmäßigen Releases (meist vierteljährlich) aktualisiert. Am aktuellsten ist immer die englische Ausgabe. Alle Übersetzungen folgen mit einer ca. halbjährlichen Verzögerung. </a:t>
            </a:r>
          </a:p>
          <a:p>
            <a:pPr marL="0" marR="0" indent="0" algn="l" defTabSz="914400" rtl="0" eaLnBrk="1" fontAlgn="auto" latinLnBrk="0" hangingPunct="1">
              <a:lnSpc>
                <a:spcPct val="100000"/>
              </a:lnSpc>
              <a:spcBef>
                <a:spcPts val="0"/>
              </a:spcBef>
              <a:spcAft>
                <a:spcPts val="0"/>
              </a:spcAft>
              <a:buClrTx/>
              <a:buSzTx/>
              <a:buFontTx/>
              <a:buNone/>
              <a:tabLst/>
              <a:defRPr/>
            </a:pPr>
            <a:r>
              <a:rPr lang="de-DE" u="sng" baseline="0" dirty="0" smtClean="0">
                <a:latin typeface="Verdana" pitchFamily="34" charset="0"/>
              </a:rPr>
              <a:t>Grundlage für die Erfassung im deutschsprachigen Raum ist die jeweils gültige deutsche Ausgabe.   </a:t>
            </a:r>
            <a:endParaRPr lang="de-DE" u="sng" dirty="0" smtClean="0">
              <a:latin typeface="Verdana" pitchFamily="34" charset="0"/>
            </a:endParaRP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7</a:t>
            </a:fld>
            <a:endParaRPr lang="de-DE"/>
          </a:p>
        </p:txBody>
      </p:sp>
    </p:spTree>
    <p:extLst>
      <p:ext uri="{BB962C8B-B14F-4D97-AF65-F5344CB8AC3E}">
        <p14:creationId xmlns:p14="http://schemas.microsoft.com/office/powerpoint/2010/main" val="86275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Einstieg über den Reiter „RDA“: Hier finden Sie den Regelwerkstext.</a:t>
            </a:r>
          </a:p>
          <a:p>
            <a:r>
              <a:rPr lang="de-DE" dirty="0" smtClean="0"/>
              <a:t>links befindet sich der Verzeichnisbaum,  über den im Regelwerk navigiert werden kann.</a:t>
            </a:r>
          </a:p>
          <a:p>
            <a:r>
              <a:rPr lang="de-DE" dirty="0" smtClean="0"/>
              <a:t>Ein Teil des Verzeichnisbaumes</a:t>
            </a:r>
            <a:r>
              <a:rPr lang="de-DE" baseline="0" dirty="0" smtClean="0"/>
              <a:t> wird durch Klicken auf das Plus-Zeichen aufgeklappt oder durch Klicken auf das Minus-Zeichen zugeklappt. </a:t>
            </a:r>
          </a:p>
          <a:p>
            <a:r>
              <a:rPr lang="de-DE" baseline="0" dirty="0" smtClean="0"/>
              <a:t>Durch Klick auf den Text (z.B. „2.3.3 Paralleltitel“) gelangt man zum Regelwerkstext.</a:t>
            </a:r>
          </a:p>
          <a:p>
            <a:endParaRPr lang="de-DE" baseline="0" dirty="0" smtClean="0"/>
          </a:p>
          <a:p>
            <a:r>
              <a:rPr lang="de-DE" baseline="0" dirty="0" smtClean="0"/>
              <a:t>Was sich hinter dem Reiter „Werkzeuge“ verbirgt, sehen wir uns jetzt nicht näher an, das können Sie selbst tun.</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a:p>
        </p:txBody>
      </p:sp>
    </p:spTree>
    <p:extLst>
      <p:ext uri="{BB962C8B-B14F-4D97-AF65-F5344CB8AC3E}">
        <p14:creationId xmlns:p14="http://schemas.microsoft.com/office/powerpoint/2010/main" val="1016551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Verdana" pitchFamily="34" charset="0"/>
              </a:rPr>
              <a:t>Unter dem Einstieg „Ressourcen“ finden</a:t>
            </a:r>
            <a:r>
              <a:rPr lang="de-DE" baseline="0" dirty="0" smtClean="0">
                <a:latin typeface="Verdana" pitchFamily="34" charset="0"/>
              </a:rPr>
              <a:t> Sie die Anwendungsrichtlinien der einzelnen Anwender, darunter auch die Anwendungsrichtlinien für den deutschsprachigen Raum, abgekürzt auch D-A-CH genannt.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Verdana" pitchFamily="34" charset="0"/>
              </a:rPr>
              <a:t>Die Abkürzung D-A-CH steht für Deutschland, Österreich und die Schweiz und ist eine international verständliche und bekannte Abkürzung.</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latin typeface="Verdana"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9</a:t>
            </a:fld>
            <a:endParaRPr lang="de-DE"/>
          </a:p>
        </p:txBody>
      </p:sp>
    </p:spTree>
    <p:extLst>
      <p:ext uri="{BB962C8B-B14F-4D97-AF65-F5344CB8AC3E}">
        <p14:creationId xmlns:p14="http://schemas.microsoft.com/office/powerpoint/2010/main" val="382474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12" name="Fußzeilenplatzhalter 11"/>
          <p:cNvSpPr>
            <a:spLocks noGrp="1"/>
          </p:cNvSpPr>
          <p:nvPr>
            <p:ph type="ftr" sz="quarter" idx="14"/>
          </p:nvPr>
        </p:nvSpPr>
        <p:spPr>
          <a:xfrm>
            <a:off x="467544" y="6376243"/>
            <a:ext cx="6120680" cy="365125"/>
          </a:xfrm>
        </p:spPr>
        <p:txBody>
          <a:bodyPr/>
          <a:lstStyle>
            <a:lvl1pPr algn="l">
              <a:defRPr>
                <a:solidFill>
                  <a:schemeClr val="accent1">
                    <a:lumMod val="75000"/>
                  </a:schemeClr>
                </a:solidFill>
              </a:defRPr>
            </a:lvl1pPr>
          </a:lstStyle>
          <a:p>
            <a:r>
              <a:rPr lang="de-DE" smtClean="0"/>
              <a:t>AG RDA Schulungsunterlagen – Modul 1: Einführung und Grundlagen | Stand: 23.04.2015 | CC BY-NC-SA</a:t>
            </a:r>
            <a:endParaRPr lang="de-DE" dirty="0"/>
          </a:p>
        </p:txBody>
      </p:sp>
      <p:sp>
        <p:nvSpPr>
          <p:cNvPr id="9" name="Foliennummernplatzhalter 5"/>
          <p:cNvSpPr>
            <a:spLocks noGrp="1"/>
          </p:cNvSpPr>
          <p:nvPr>
            <p:ph type="sldNum" sz="quarter" idx="4"/>
          </p:nvPr>
        </p:nvSpPr>
        <p:spPr>
          <a:xfrm>
            <a:off x="7236296" y="6376243"/>
            <a:ext cx="1450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90F1-7CA1-4166-A522-500460961984}" type="slidenum">
              <a:rPr lang="de-DE" smtClean="0"/>
              <a:pPr/>
              <a:t>‹Nr.›</a:t>
            </a:fld>
            <a:endParaRPr lang="de-DE"/>
          </a:p>
        </p:txBody>
      </p:sp>
    </p:spTree>
    <p:extLst>
      <p:ext uri="{BB962C8B-B14F-4D97-AF65-F5344CB8AC3E}">
        <p14:creationId xmlns:p14="http://schemas.microsoft.com/office/powerpoint/2010/main" val="3667794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7" name="Fußzeilenplatzhalter 6"/>
          <p:cNvSpPr>
            <a:spLocks noGrp="1"/>
          </p:cNvSpPr>
          <p:nvPr>
            <p:ph type="ftr" sz="quarter" idx="3"/>
          </p:nvPr>
        </p:nvSpPr>
        <p:spPr>
          <a:xfrm>
            <a:off x="467544" y="6381328"/>
            <a:ext cx="6264696" cy="365125"/>
          </a:xfrm>
          <a:prstGeom prst="rect">
            <a:avLst/>
          </a:prstGeom>
        </p:spPr>
        <p:txBody>
          <a:bodyPr vert="horz" lIns="91440" tIns="45720" rIns="91440" bIns="45720" rtlCol="0" anchor="ctr"/>
          <a:lstStyle>
            <a:lvl1pPr algn="l">
              <a:defRPr sz="1000" baseline="0">
                <a:solidFill>
                  <a:schemeClr val="tx1">
                    <a:lumMod val="50000"/>
                    <a:lumOff val="50000"/>
                  </a:schemeClr>
                </a:solidFill>
                <a:latin typeface="Verdana" panose="020B0604030504040204" pitchFamily="34" charset="0"/>
              </a:defRPr>
            </a:lvl1pPr>
          </a:lstStyle>
          <a:p>
            <a:r>
              <a:rPr lang="de-DE" smtClean="0"/>
              <a:t>AG RDA Schulungsunterlagen – Modul 1: Einführung und Grundlagen | Stand: 23.04.2015 | CC BY-NC-SA</a:t>
            </a:r>
            <a:endParaRPr lang="de-DE" dirty="0"/>
          </a:p>
        </p:txBody>
      </p:sp>
    </p:spTree>
    <p:extLst>
      <p:ext uri="{BB962C8B-B14F-4D97-AF65-F5344CB8AC3E}">
        <p14:creationId xmlns:p14="http://schemas.microsoft.com/office/powerpoint/2010/main" val="331106697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spcBef>
          <a:spcPct val="0"/>
        </a:spcBef>
        <a:buNone/>
        <a:defRPr sz="32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rdatoolkit.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30.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18.tmp"/><Relationship Id="rId4" Type="http://schemas.openxmlformats.org/officeDocument/2006/relationships/hyperlink" Target="http://www.rdatoolkit.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prstClr val="white"/>
              </a:solidFill>
            </a:endParaRPr>
          </a:p>
        </p:txBody>
      </p:sp>
      <p:sp>
        <p:nvSpPr>
          <p:cNvPr id="3075" name="Titel 1"/>
          <p:cNvSpPr>
            <a:spLocks noGrp="1"/>
          </p:cNvSpPr>
          <p:nvPr>
            <p:ph type="title"/>
          </p:nvPr>
        </p:nvSpPr>
        <p:spPr>
          <a:xfrm>
            <a:off x="1692275" y="2781300"/>
            <a:ext cx="6057900" cy="1652588"/>
          </a:xfrm>
        </p:spPr>
        <p:txBody>
          <a:bodyPr/>
          <a:lstStyle/>
          <a:p>
            <a:pPr algn="ctr"/>
            <a:r>
              <a:rPr lang="de-DE" altLang="de-DE" sz="3200" b="1" dirty="0" smtClean="0">
                <a:latin typeface="Verdana" pitchFamily="34" charset="0"/>
                <a:ea typeface="Verdana" pitchFamily="34" charset="0"/>
                <a:cs typeface="Verdana" pitchFamily="34" charset="0"/>
              </a:rPr>
              <a:t>Schulungsunterlagen der</a:t>
            </a:r>
            <a:br>
              <a:rPr lang="de-DE" altLang="de-DE" sz="3200" b="1" dirty="0" smtClean="0">
                <a:latin typeface="Verdana" pitchFamily="34" charset="0"/>
                <a:ea typeface="Verdana" pitchFamily="34" charset="0"/>
                <a:cs typeface="Verdana" pitchFamily="34" charset="0"/>
              </a:rPr>
            </a:br>
            <a:r>
              <a:rPr lang="de-DE" altLang="de-DE" sz="3200" b="1" dirty="0" smtClean="0">
                <a:latin typeface="Verdana" pitchFamily="34" charset="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de-DE" altLang="de-DE" sz="1000" b="1" dirty="0" smtClean="0">
                  <a:solidFill>
                    <a:prstClr val="black"/>
                  </a:solidFill>
                  <a:latin typeface="Verdana" pitchFamily="34" charset="0"/>
                  <a:cs typeface="Arial" pitchFamily="34" charset="0"/>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k 1"/>
          <p:cNvPicPr>
            <a:picLocks noChangeAspect="1"/>
          </p:cNvPicPr>
          <p:nvPr/>
        </p:nvPicPr>
        <p:blipFill rotWithShape="1">
          <a:blip r:embed="rId18" cstate="print">
            <a:extLst>
              <a:ext uri="{28A0092B-C50C-407E-A947-70E740481C1C}">
                <a14:useLocalDpi xmlns:a14="http://schemas.microsoft.com/office/drawing/2010/main" val="0"/>
              </a:ext>
            </a:extLst>
          </a:blip>
          <a:srcRect l="5723" t="17175" b="17717"/>
          <a:stretch/>
        </p:blipFill>
        <p:spPr>
          <a:xfrm>
            <a:off x="677899" y="2348880"/>
            <a:ext cx="1650927" cy="358775"/>
          </a:xfrm>
          <a:prstGeom prst="rect">
            <a:avLst/>
          </a:prstGeom>
        </p:spPr>
      </p:pic>
      <p:sp>
        <p:nvSpPr>
          <p:cNvPr id="4" name="Foliennummernplatzhalter 3"/>
          <p:cNvSpPr>
            <a:spLocks noGrp="1"/>
          </p:cNvSpPr>
          <p:nvPr>
            <p:ph type="sldNum" sz="quarter" idx="4"/>
          </p:nvPr>
        </p:nvSpPr>
        <p:spPr/>
        <p:txBody>
          <a:bodyPr/>
          <a:lstStyle/>
          <a:p>
            <a:fld id="{8A6690F1-7CA1-4166-A522-500460961984}" type="slidenum">
              <a:rPr lang="de-DE" smtClean="0"/>
              <a:pPr/>
              <a:t>1</a:t>
            </a:fld>
            <a:endParaRPr lang="de-DE"/>
          </a:p>
        </p:txBody>
      </p:sp>
    </p:spTree>
    <p:extLst>
      <p:ext uri="{BB962C8B-B14F-4D97-AF65-F5344CB8AC3E}">
        <p14:creationId xmlns:p14="http://schemas.microsoft.com/office/powerpoint/2010/main" val="2332250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0" y="907063"/>
            <a:ext cx="8451930" cy="480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a:t>D-A-CH im </a:t>
            </a:r>
            <a:r>
              <a:rPr lang="de-DE" dirty="0" smtClean="0"/>
              <a:t>RDA Toolkit</a:t>
            </a:r>
            <a:endParaRPr lang="de-DE" dirty="0"/>
          </a:p>
        </p:txBody>
      </p:sp>
      <p:sp>
        <p:nvSpPr>
          <p:cNvPr id="4"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10</a:t>
            </a:fld>
            <a:endParaRPr lang="de-DE"/>
          </a:p>
        </p:txBody>
      </p:sp>
      <p:sp>
        <p:nvSpPr>
          <p:cNvPr id="7" name="Textfeld 6"/>
          <p:cNvSpPr txBox="1"/>
          <p:nvPr/>
        </p:nvSpPr>
        <p:spPr>
          <a:xfrm>
            <a:off x="5570561" y="5805264"/>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2154272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90" y="1052736"/>
            <a:ext cx="7869237" cy="276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RDA Toolkit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11</a:t>
            </a:fld>
            <a:endParaRPr lang="de-DE"/>
          </a:p>
        </p:txBody>
      </p:sp>
      <p:sp>
        <p:nvSpPr>
          <p:cNvPr id="6" name="Fußzeilenplatzhalter 10"/>
          <p:cNvSpPr>
            <a:spLocks noGrp="1"/>
          </p:cNvSpPr>
          <p:nvPr>
            <p:ph type="ftr" sz="quarter" idx="14"/>
          </p:nvPr>
        </p:nvSpPr>
        <p:spPr>
          <a:xfrm>
            <a:off x="467544" y="6376243"/>
            <a:ext cx="7344816" cy="365125"/>
          </a:xfrm>
        </p:spPr>
        <p:txBody>
          <a:bodyPr/>
          <a:lstStyle/>
          <a:p>
            <a:r>
              <a:rPr lang="de-DE" smtClean="0"/>
              <a:t>AG RDA Schulungsunterlagen – Modul 1: Einführung und Grundlagen | Stand: 23.04.2015 | CC BY-NC-SA</a:t>
            </a:r>
            <a:endParaRPr lang="de-DE" dirty="0"/>
          </a:p>
        </p:txBody>
      </p:sp>
      <p:sp>
        <p:nvSpPr>
          <p:cNvPr id="9" name="Textfeld 8"/>
          <p:cNvSpPr txBox="1"/>
          <p:nvPr/>
        </p:nvSpPr>
        <p:spPr>
          <a:xfrm>
            <a:off x="392138" y="5939988"/>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
        <p:nvSpPr>
          <p:cNvPr id="4" name="Rechteck 3"/>
          <p:cNvSpPr/>
          <p:nvPr/>
        </p:nvSpPr>
        <p:spPr>
          <a:xfrm>
            <a:off x="5214739" y="1406851"/>
            <a:ext cx="504056" cy="346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202514"/>
            <a:ext cx="8159824" cy="3506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hteck 11"/>
          <p:cNvSpPr/>
          <p:nvPr/>
        </p:nvSpPr>
        <p:spPr>
          <a:xfrm>
            <a:off x="4663058" y="2458269"/>
            <a:ext cx="504056" cy="346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327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86" y="741965"/>
            <a:ext cx="8721303" cy="2750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RDA-Toolkit: Suche</a:t>
            </a:r>
            <a:endParaRPr lang="de-DE"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12</a:t>
            </a:fld>
            <a:endParaRPr lang="de-DE"/>
          </a:p>
        </p:txBody>
      </p:sp>
      <p:sp>
        <p:nvSpPr>
          <p:cNvPr id="8" name="Textfeld 7"/>
          <p:cNvSpPr txBox="1"/>
          <p:nvPr/>
        </p:nvSpPr>
        <p:spPr>
          <a:xfrm>
            <a:off x="5460271" y="5939988"/>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cxnSp>
        <p:nvCxnSpPr>
          <p:cNvPr id="7" name="Gerade Verbindung mit Pfeil 6"/>
          <p:cNvCxnSpPr/>
          <p:nvPr/>
        </p:nvCxnSpPr>
        <p:spPr>
          <a:xfrm flipH="1">
            <a:off x="4644008" y="476672"/>
            <a:ext cx="475901" cy="958843"/>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527" y="1471333"/>
            <a:ext cx="8002662" cy="42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69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RDA-Toolkit: Suche</a:t>
            </a:r>
            <a:endParaRPr lang="de-DE"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13</a:t>
            </a:fld>
            <a:endParaRPr lang="de-DE"/>
          </a:p>
        </p:txBody>
      </p:sp>
      <p:sp>
        <p:nvSpPr>
          <p:cNvPr id="8" name="Textfeld 7"/>
          <p:cNvSpPr txBox="1"/>
          <p:nvPr/>
        </p:nvSpPr>
        <p:spPr>
          <a:xfrm>
            <a:off x="5703678" y="5949280"/>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2" y="908720"/>
            <a:ext cx="8421687" cy="1952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1763688" y="1124744"/>
            <a:ext cx="2088232"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102" y="2420888"/>
            <a:ext cx="7775972" cy="3257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81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08" y="776486"/>
            <a:ext cx="8945563" cy="207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RDA-Toolkit: Erweiterte Suche</a:t>
            </a:r>
            <a:endParaRPr lang="de-DE"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14</a:t>
            </a:fld>
            <a:endParaRPr lang="de-DE"/>
          </a:p>
        </p:txBody>
      </p:sp>
      <p:sp>
        <p:nvSpPr>
          <p:cNvPr id="8" name="Textfeld 7"/>
          <p:cNvSpPr txBox="1"/>
          <p:nvPr/>
        </p:nvSpPr>
        <p:spPr>
          <a:xfrm>
            <a:off x="5460271" y="5939988"/>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cxnSp>
        <p:nvCxnSpPr>
          <p:cNvPr id="7" name="Gerade Verbindung mit Pfeil 6"/>
          <p:cNvCxnSpPr/>
          <p:nvPr/>
        </p:nvCxnSpPr>
        <p:spPr>
          <a:xfrm flipH="1">
            <a:off x="4881959" y="692696"/>
            <a:ext cx="698153" cy="81482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143" y="908720"/>
            <a:ext cx="7841095" cy="53349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1331640" y="3241551"/>
            <a:ext cx="1440160" cy="3632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1296615" y="5373216"/>
            <a:ext cx="4163655" cy="566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4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712968" cy="35409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RDA-Toolkit: </a:t>
            </a:r>
            <a:r>
              <a:rPr lang="de-DE" dirty="0" err="1" smtClean="0"/>
              <a:t>Logout</a:t>
            </a:r>
            <a:endParaRPr lang="de-DE" dirty="0"/>
          </a:p>
        </p:txBody>
      </p:sp>
      <p:sp>
        <p:nvSpPr>
          <p:cNvPr id="4" name="Fußzeilenplatzhalter 3"/>
          <p:cNvSpPr>
            <a:spLocks noGrp="1"/>
          </p:cNvSpPr>
          <p:nvPr>
            <p:ph type="ftr" sz="quarter" idx="14"/>
          </p:nvPr>
        </p:nvSpPr>
        <p:spPr>
          <a:xfrm>
            <a:off x="467544" y="6376243"/>
            <a:ext cx="7488832"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15</a:t>
            </a:fld>
            <a:endParaRPr lang="de-DE"/>
          </a:p>
        </p:txBody>
      </p:sp>
      <p:sp>
        <p:nvSpPr>
          <p:cNvPr id="8" name="Textfeld 7"/>
          <p:cNvSpPr txBox="1"/>
          <p:nvPr/>
        </p:nvSpPr>
        <p:spPr>
          <a:xfrm>
            <a:off x="5460271" y="5939988"/>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
        <p:nvSpPr>
          <p:cNvPr id="6" name="Rechteck 5"/>
          <p:cNvSpPr/>
          <p:nvPr/>
        </p:nvSpPr>
        <p:spPr>
          <a:xfrm>
            <a:off x="8676456" y="1628800"/>
            <a:ext cx="278532" cy="3632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623" y="2332090"/>
            <a:ext cx="809625" cy="838200"/>
          </a:xfrm>
          <a:prstGeom prst="rect">
            <a:avLst/>
          </a:prstGeom>
          <a:ln w="38100">
            <a:solidFill>
              <a:srgbClr val="FF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cxnSp>
        <p:nvCxnSpPr>
          <p:cNvPr id="9" name="Gerade Verbindung mit Pfeil 8"/>
          <p:cNvCxnSpPr>
            <a:stCxn id="6" idx="2"/>
          </p:cNvCxnSpPr>
          <p:nvPr/>
        </p:nvCxnSpPr>
        <p:spPr>
          <a:xfrm flipH="1">
            <a:off x="8567936" y="1992003"/>
            <a:ext cx="247786" cy="3400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5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wurde bisher behandelt</a:t>
            </a:r>
            <a:r>
              <a:rPr lang="de-DE" dirty="0" smtClean="0"/>
              <a: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16</a:t>
            </a:fld>
            <a:endParaRPr lang="de-DE"/>
          </a:p>
        </p:txBody>
      </p:sp>
      <p:sp>
        <p:nvSpPr>
          <p:cNvPr id="6" name="Ellipse 5"/>
          <p:cNvSpPr/>
          <p:nvPr/>
        </p:nvSpPr>
        <p:spPr>
          <a:xfrm>
            <a:off x="2591780" y="1699598"/>
            <a:ext cx="3960440" cy="2952329"/>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sz="6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RDA</a:t>
            </a:r>
            <a:endParaRPr lang="de-DE" sz="6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eck 6"/>
          <p:cNvSpPr/>
          <p:nvPr/>
        </p:nvSpPr>
        <p:spPr>
          <a:xfrm>
            <a:off x="1088035" y="1170495"/>
            <a:ext cx="1368152"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Entität</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eck 7"/>
          <p:cNvSpPr/>
          <p:nvPr/>
        </p:nvSpPr>
        <p:spPr>
          <a:xfrm>
            <a:off x="1603884" y="204639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Beziehung</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eck 8"/>
          <p:cNvSpPr/>
          <p:nvPr/>
        </p:nvSpPr>
        <p:spPr>
          <a:xfrm>
            <a:off x="2339752" y="146616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Merkmal</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hteck 9"/>
          <p:cNvSpPr/>
          <p:nvPr/>
        </p:nvSpPr>
        <p:spPr>
          <a:xfrm>
            <a:off x="1781264" y="4557960"/>
            <a:ext cx="2160240" cy="11032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RDA Toolkit</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eck 10"/>
          <p:cNvSpPr/>
          <p:nvPr/>
        </p:nvSpPr>
        <p:spPr>
          <a:xfrm>
            <a:off x="260327" y="1699598"/>
            <a:ext cx="1352364" cy="10957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FRBR</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ußzeilenplatzhalter 3"/>
          <p:cNvSpPr>
            <a:spLocks noGrp="1"/>
          </p:cNvSpPr>
          <p:nvPr>
            <p:ph type="ftr" sz="quarter" idx="14"/>
          </p:nvPr>
        </p:nvSpPr>
        <p:spPr>
          <a:xfrm>
            <a:off x="467544" y="6376243"/>
            <a:ext cx="7704856" cy="365125"/>
          </a:xfrm>
        </p:spPr>
        <p:txBody>
          <a:bodyPr/>
          <a:lstStyle/>
          <a:p>
            <a:r>
              <a:rPr lang="de-DE" smtClean="0"/>
              <a:t>AG RDA Schulungsunterlagen – Modul 1: Einführung und Grundlagen | Stand: 23.04.2015 | CC BY-NC-SA</a:t>
            </a:r>
            <a:endParaRPr lang="de-DE" dirty="0"/>
          </a:p>
        </p:txBody>
      </p:sp>
    </p:spTree>
    <p:extLst>
      <p:ext uri="{BB962C8B-B14F-4D97-AF65-F5344CB8AC3E}">
        <p14:creationId xmlns:p14="http://schemas.microsoft.com/office/powerpoint/2010/main" val="2628108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4"/>
          </p:nvPr>
        </p:nvSpPr>
        <p:spPr/>
        <p:txBody>
          <a:bodyPr/>
          <a:lstStyle/>
          <a:p>
            <a:fld id="{8A6690F1-7CA1-4166-A522-500460961984}" type="slidenum">
              <a:rPr lang="de-DE" smtClean="0"/>
              <a:pPr/>
              <a:t>17</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1: Einführung und Grundlagen | Stand: 23.04.2015 | CC BY-NC-SA</a:t>
            </a:r>
            <a:endParaRPr lang="de-DE" dirty="0"/>
          </a:p>
        </p:txBody>
      </p:sp>
      <p:sp>
        <p:nvSpPr>
          <p:cNvPr id="10" name="Rechteck 9"/>
          <p:cNvSpPr/>
          <p:nvPr/>
        </p:nvSpPr>
        <p:spPr>
          <a:xfrm>
            <a:off x="655787" y="2996952"/>
            <a:ext cx="7560840"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Struktur und Aufbau der RDA</a:t>
            </a:r>
            <a:endParaRPr lang="de-DE"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el 3"/>
          <p:cNvSpPr>
            <a:spLocks noGrp="1"/>
          </p:cNvSpPr>
          <p:nvPr>
            <p:ph type="title"/>
          </p:nvPr>
        </p:nvSpPr>
        <p:spPr/>
        <p:txBody>
          <a:bodyPr/>
          <a:lstStyle/>
          <a:p>
            <a:endParaRPr lang="de-DE"/>
          </a:p>
        </p:txBody>
      </p:sp>
    </p:spTree>
    <p:extLst>
      <p:ext uri="{BB962C8B-B14F-4D97-AF65-F5344CB8AC3E}">
        <p14:creationId xmlns:p14="http://schemas.microsoft.com/office/powerpoint/2010/main" val="2967118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Aufbau des </a:t>
            </a:r>
            <a:r>
              <a:rPr lang="de-DE" dirty="0" smtClean="0"/>
              <a:t>RDA-Regelwerkstexts</a:t>
            </a:r>
            <a:endParaRPr lang="de-DE" dirty="0"/>
          </a:p>
        </p:txBody>
      </p:sp>
      <p:sp>
        <p:nvSpPr>
          <p:cNvPr id="3" name="Textplatzhalter 2"/>
          <p:cNvSpPr>
            <a:spLocks noGrp="1"/>
          </p:cNvSpPr>
          <p:nvPr>
            <p:ph type="body" sz="quarter" idx="13"/>
          </p:nvPr>
        </p:nvSpPr>
        <p:spPr/>
        <p:txBody>
          <a:bodyPr/>
          <a:lstStyle/>
          <a:p>
            <a:endParaRPr lang="de-DE" dirty="0" smtClean="0"/>
          </a:p>
          <a:p>
            <a:pPr>
              <a:spcAft>
                <a:spcPts val="1200"/>
              </a:spcAft>
            </a:pPr>
            <a:r>
              <a:rPr lang="de-DE" dirty="0" smtClean="0"/>
              <a:t>Kapitel </a:t>
            </a:r>
            <a:r>
              <a:rPr lang="de-DE" dirty="0"/>
              <a:t>0: Einleitung </a:t>
            </a:r>
          </a:p>
          <a:p>
            <a:pPr>
              <a:spcBef>
                <a:spcPts val="1200"/>
              </a:spcBef>
              <a:spcAft>
                <a:spcPts val="1200"/>
              </a:spcAft>
            </a:pPr>
            <a:r>
              <a:rPr lang="de-DE" dirty="0"/>
              <a:t>Zwei Hauptteile</a:t>
            </a:r>
            <a:br>
              <a:rPr lang="de-DE" dirty="0"/>
            </a:br>
            <a:r>
              <a:rPr lang="de-DE" dirty="0"/>
              <a:t>Abschnitte 1 – 4: 	       </a:t>
            </a:r>
            <a:r>
              <a:rPr lang="de-DE" dirty="0" smtClean="0"/>
              <a:t> der </a:t>
            </a:r>
            <a:r>
              <a:rPr lang="de-DE" dirty="0"/>
              <a:t/>
            </a:r>
            <a:br>
              <a:rPr lang="de-DE" dirty="0"/>
            </a:br>
            <a:r>
              <a:rPr lang="de-DE" dirty="0"/>
              <a:t>Abschnitte 5 – 10: Beziehungen zwischen den </a:t>
            </a:r>
          </a:p>
          <a:p>
            <a:pPr>
              <a:spcAft>
                <a:spcPts val="1200"/>
              </a:spcAft>
            </a:pPr>
            <a:r>
              <a:rPr lang="de-DE" dirty="0" smtClean="0"/>
              <a:t>Anhänge A </a:t>
            </a:r>
            <a:r>
              <a:rPr lang="de-DE" dirty="0"/>
              <a:t>– </a:t>
            </a:r>
            <a:r>
              <a:rPr lang="de-DE" dirty="0" smtClean="0"/>
              <a:t>M</a:t>
            </a:r>
            <a:endParaRPr lang="de-DE" dirty="0"/>
          </a:p>
          <a:p>
            <a:pPr>
              <a:spcAft>
                <a:spcPts val="1200"/>
              </a:spcAft>
            </a:pPr>
            <a:r>
              <a:rPr lang="de-DE" dirty="0"/>
              <a:t>Glossar</a:t>
            </a:r>
          </a:p>
          <a:p>
            <a:pPr>
              <a:spcAft>
                <a:spcPts val="1200"/>
              </a:spcAft>
            </a:pPr>
            <a:r>
              <a:rPr lang="de-DE" dirty="0" smtClean="0"/>
              <a:t>Inhaltsverzeichnis</a:t>
            </a:r>
            <a:endParaRPr lang="de-DE" dirty="0"/>
          </a:p>
        </p:txBody>
      </p:sp>
      <p:sp>
        <p:nvSpPr>
          <p:cNvPr id="4" name="Fußzeilenplatzhalter 3"/>
          <p:cNvSpPr>
            <a:spLocks noGrp="1"/>
          </p:cNvSpPr>
          <p:nvPr>
            <p:ph type="ftr" sz="quarter" idx="14"/>
          </p:nvPr>
        </p:nvSpPr>
        <p:spPr>
          <a:xfrm>
            <a:off x="467544" y="6376243"/>
            <a:ext cx="7344816"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18</a:t>
            </a:fld>
            <a:endParaRPr lang="de-DE"/>
          </a:p>
        </p:txBody>
      </p:sp>
      <p:sp>
        <p:nvSpPr>
          <p:cNvPr id="6" name="Diagonal liegende Ecken des Rechtecks abrunden 5"/>
          <p:cNvSpPr/>
          <p:nvPr/>
        </p:nvSpPr>
        <p:spPr>
          <a:xfrm>
            <a:off x="5508104" y="2348805"/>
            <a:ext cx="1296144" cy="360115"/>
          </a:xfrm>
          <a:prstGeom prst="round2Diag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rPr>
              <a:t>Entitäten</a:t>
            </a:r>
            <a:endParaRPr lang="de-DE" dirty="0">
              <a:solidFill>
                <a:schemeClr val="tx1"/>
              </a:solidFill>
            </a:endParaRPr>
          </a:p>
        </p:txBody>
      </p:sp>
      <p:sp>
        <p:nvSpPr>
          <p:cNvPr id="7" name="Diagonal liegende Ecken des Rechtecks abrunden 6"/>
          <p:cNvSpPr/>
          <p:nvPr/>
        </p:nvSpPr>
        <p:spPr>
          <a:xfrm>
            <a:off x="3353138" y="2348805"/>
            <a:ext cx="1368152" cy="360040"/>
          </a:xfrm>
          <a:prstGeom prst="round2Diag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latin typeface="Verdana" panose="020B0604030504040204" pitchFamily="34" charset="0"/>
                <a:ea typeface="Verdana" panose="020B0604030504040204" pitchFamily="34" charset="0"/>
                <a:cs typeface="Verdana" panose="020B0604030504040204" pitchFamily="34" charset="0"/>
              </a:rPr>
              <a:t>Merkmale</a:t>
            </a:r>
            <a:endParaRPr lang="de-DE"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Diagonal liegende Ecken des Rechtecks abrunden 7"/>
          <p:cNvSpPr/>
          <p:nvPr/>
        </p:nvSpPr>
        <p:spPr>
          <a:xfrm>
            <a:off x="7799582" y="2708845"/>
            <a:ext cx="1296144" cy="360115"/>
          </a:xfrm>
          <a:prstGeom prst="round2Diag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smtClean="0">
                <a:solidFill>
                  <a:schemeClr val="tx1"/>
                </a:solidFill>
              </a:rPr>
              <a:t>Entitäten</a:t>
            </a:r>
            <a:endParaRPr lang="de-DE" dirty="0">
              <a:solidFill>
                <a:schemeClr val="tx1"/>
              </a:solidFill>
            </a:endParaRPr>
          </a:p>
        </p:txBody>
      </p:sp>
    </p:spTree>
    <p:extLst>
      <p:ext uri="{BB962C8B-B14F-4D97-AF65-F5344CB8AC3E}">
        <p14:creationId xmlns:p14="http://schemas.microsoft.com/office/powerpoint/2010/main" val="3809471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Aufbau des </a:t>
            </a:r>
            <a:r>
              <a:rPr lang="de-DE" dirty="0" smtClean="0"/>
              <a:t>RDA-Regelwerkstexts</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19</a:t>
            </a:fld>
            <a:endParaRPr lang="de-DE"/>
          </a:p>
        </p:txBody>
      </p:sp>
      <p:sp>
        <p:nvSpPr>
          <p:cNvPr id="6" name="Fußzeilenplatzhalter 3"/>
          <p:cNvSpPr>
            <a:spLocks noGrp="1"/>
          </p:cNvSpPr>
          <p:nvPr>
            <p:ph type="ftr" sz="quarter" idx="14"/>
          </p:nvPr>
        </p:nvSpPr>
        <p:spPr>
          <a:xfrm>
            <a:off x="467544" y="6376243"/>
            <a:ext cx="7344816" cy="365125"/>
          </a:xfrm>
        </p:spPr>
        <p:txBody>
          <a:bodyPr/>
          <a:lstStyle/>
          <a:p>
            <a:r>
              <a:rPr lang="de-DE" smtClean="0"/>
              <a:t>AG RDA Schulungsunterlagen – Modul 1: Einführung und Grundlagen | Stand: 23.04.2015 | CC BY-NC-SA</a:t>
            </a:r>
            <a:endParaRPr lang="de-DE" dirty="0"/>
          </a:p>
        </p:txBody>
      </p:sp>
      <p:sp>
        <p:nvSpPr>
          <p:cNvPr id="7" name="Ellipse 6"/>
          <p:cNvSpPr/>
          <p:nvPr/>
        </p:nvSpPr>
        <p:spPr>
          <a:xfrm>
            <a:off x="323528" y="1340768"/>
            <a:ext cx="2232248" cy="1807026"/>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Kapitel 0: Einleitung</a:t>
            </a:r>
            <a:endPar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eck 7"/>
          <p:cNvSpPr/>
          <p:nvPr/>
        </p:nvSpPr>
        <p:spPr>
          <a:xfrm>
            <a:off x="2195736" y="2420888"/>
            <a:ext cx="2592288" cy="17281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Abschnitte 1-4: Merkmale der Entitäten</a:t>
            </a:r>
            <a:endPar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eck 8"/>
          <p:cNvSpPr/>
          <p:nvPr/>
        </p:nvSpPr>
        <p:spPr>
          <a:xfrm>
            <a:off x="4427984" y="3429000"/>
            <a:ext cx="2520280" cy="167939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Abschnitte 5-10: Beziehungen zwischen den Entitäten</a:t>
            </a:r>
            <a:endPar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Abgerundetes Rechteck 9"/>
          <p:cNvSpPr/>
          <p:nvPr/>
        </p:nvSpPr>
        <p:spPr>
          <a:xfrm>
            <a:off x="6444208" y="4869160"/>
            <a:ext cx="2617440" cy="91440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Anhänge A-M</a:t>
            </a:r>
            <a:endPar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Interaktive Schaltfläche: Anpassen 2">
            <a:hlinkClick r:id="rId3" highlightClick="1"/>
          </p:cNvPr>
          <p:cNvSpPr/>
          <p:nvPr/>
        </p:nvSpPr>
        <p:spPr>
          <a:xfrm>
            <a:off x="611560" y="5836493"/>
            <a:ext cx="1800200" cy="432048"/>
          </a:xfrm>
          <a:prstGeom prst="actionButtonBlank">
            <a:avLst/>
          </a:prstGeom>
          <a:solidFill>
            <a:schemeClr val="bg2">
              <a:lumMod val="9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solidFill>
                  <a:sysClr val="windowText" lastClr="000000"/>
                </a:solidFill>
              </a:rPr>
              <a:t>zum RDA Toolkit</a:t>
            </a:r>
          </a:p>
        </p:txBody>
      </p:sp>
      <p:sp>
        <p:nvSpPr>
          <p:cNvPr id="4" name="Interaktive Schaltfläche: Anpassen 3">
            <a:hlinkClick r:id="rId4" action="ppaction://hlinksldjump" highlightClick="1"/>
          </p:cNvPr>
          <p:cNvSpPr/>
          <p:nvPr/>
        </p:nvSpPr>
        <p:spPr>
          <a:xfrm>
            <a:off x="2771800" y="5836493"/>
            <a:ext cx="864096" cy="432048"/>
          </a:xfrm>
          <a:prstGeom prst="actionButtonBlank">
            <a:avLst/>
          </a:prstGeom>
          <a:solidFill>
            <a:schemeClr val="bg2">
              <a:lumMod val="9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solidFill>
                  <a:sysClr val="windowText" lastClr="000000"/>
                </a:solidFill>
              </a:rPr>
              <a:t>&gt;&gt;</a:t>
            </a:r>
            <a:endParaRPr lang="de-DE" dirty="0">
              <a:solidFill>
                <a:sysClr val="windowText" lastClr="000000"/>
              </a:solidFill>
            </a:endParaRPr>
          </a:p>
        </p:txBody>
      </p:sp>
    </p:spTree>
    <p:extLst>
      <p:ext uri="{BB962C8B-B14F-4D97-AF65-F5344CB8AC3E}">
        <p14:creationId xmlns:p14="http://schemas.microsoft.com/office/powerpoint/2010/main" val="3533119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060848"/>
            <a:ext cx="8229600" cy="1143000"/>
          </a:xfrm>
        </p:spPr>
        <p:txBody>
          <a:bodyPr/>
          <a:lstStyle/>
          <a:p>
            <a:pPr algn="ctr"/>
            <a:r>
              <a:rPr lang="de-DE" sz="2800" dirty="0" smtClean="0"/>
              <a:t>Einführung und Grundlagen</a:t>
            </a:r>
            <a:br>
              <a:rPr lang="de-DE" sz="2800" dirty="0" smtClean="0"/>
            </a:br>
            <a:r>
              <a:rPr lang="de-DE" dirty="0" smtClean="0"/>
              <a:t>Teil 2</a:t>
            </a:r>
            <a:r>
              <a:rPr lang="de-DE" sz="2800" dirty="0" smtClean="0"/>
              <a:t/>
            </a:r>
            <a:br>
              <a:rPr lang="de-DE" sz="2800" dirty="0" smtClean="0"/>
            </a:br>
            <a:endParaRPr lang="de-DE" sz="2800" dirty="0"/>
          </a:p>
        </p:txBody>
      </p:sp>
      <p:sp>
        <p:nvSpPr>
          <p:cNvPr id="3" name="Rechteck 2"/>
          <p:cNvSpPr/>
          <p:nvPr/>
        </p:nvSpPr>
        <p:spPr>
          <a:xfrm>
            <a:off x="409343" y="548679"/>
            <a:ext cx="2362457" cy="4320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Modul 1</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4"/>
          </p:nvPr>
        </p:nvSpPr>
        <p:spPr/>
        <p:txBody>
          <a:bodyPr/>
          <a:lstStyle/>
          <a:p>
            <a:fld id="{8A6690F1-7CA1-4166-A522-500460961984}" type="slidenum">
              <a:rPr lang="de-DE" smtClean="0"/>
              <a:pPr/>
              <a:t>2</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1: Einführung und Grundlagen | Stand: 23.04.2015 | CC BY-NC-SA</a:t>
            </a:r>
            <a:endParaRPr lang="de-DE" dirty="0"/>
          </a:p>
        </p:txBody>
      </p:sp>
      <p:sp>
        <p:nvSpPr>
          <p:cNvPr id="6" name="Rechteck 5"/>
          <p:cNvSpPr/>
          <p:nvPr/>
        </p:nvSpPr>
        <p:spPr>
          <a:xfrm>
            <a:off x="655209" y="3212976"/>
            <a:ext cx="7560840"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RDA Toolkit</a:t>
            </a:r>
            <a:endParaRPr lang="de-DE"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de-DE" dirty="0">
              <a:solidFill>
                <a:schemeClr val="tx1"/>
              </a:solidFill>
            </a:endParaRPr>
          </a:p>
        </p:txBody>
      </p:sp>
      <p:sp>
        <p:nvSpPr>
          <p:cNvPr id="7" name="Rechteck 6"/>
          <p:cNvSpPr/>
          <p:nvPr/>
        </p:nvSpPr>
        <p:spPr>
          <a:xfrm>
            <a:off x="655787" y="4005064"/>
            <a:ext cx="7560840" cy="86409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Struktur und Aufbau der RDA</a:t>
            </a:r>
            <a:endParaRPr lang="de-DE"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hteck 9"/>
          <p:cNvSpPr/>
          <p:nvPr/>
        </p:nvSpPr>
        <p:spPr>
          <a:xfrm>
            <a:off x="655787" y="4869160"/>
            <a:ext cx="7560840" cy="864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Grundbegriffe für die Einführung der RDA</a:t>
            </a:r>
          </a:p>
        </p:txBody>
      </p:sp>
      <p:sp>
        <p:nvSpPr>
          <p:cNvPr id="4" name="Textfeld 3"/>
          <p:cNvSpPr txBox="1"/>
          <p:nvPr/>
        </p:nvSpPr>
        <p:spPr>
          <a:xfrm>
            <a:off x="529349" y="1074222"/>
            <a:ext cx="2188021" cy="338554"/>
          </a:xfrm>
          <a:prstGeom prst="rect">
            <a:avLst/>
          </a:prstGeom>
          <a:noFill/>
          <a:ln>
            <a:noFill/>
          </a:ln>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B3Kat</a:t>
            </a:r>
            <a:r>
              <a:rPr lang="de-DE" sz="1600" smtClean="0">
                <a:latin typeface="Verdana" panose="020B0604030504040204" pitchFamily="34" charset="0"/>
                <a:ea typeface="Verdana" panose="020B0604030504040204" pitchFamily="34" charset="0"/>
                <a:cs typeface="Verdana" panose="020B0604030504040204" pitchFamily="34" charset="0"/>
              </a:rPr>
              <a:t>: 28.09.2015</a:t>
            </a:r>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7345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347" r="35323" b="6035"/>
          <a:stretch/>
        </p:blipFill>
        <p:spPr bwMode="auto">
          <a:xfrm>
            <a:off x="335657" y="692696"/>
            <a:ext cx="8556823" cy="5616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smtClean="0"/>
              <a:t>Aufbau des RDA-Regelwerkstextes</a:t>
            </a:r>
            <a:endParaRPr lang="de-DE" dirty="0"/>
          </a:p>
        </p:txBody>
      </p:sp>
      <p:sp>
        <p:nvSpPr>
          <p:cNvPr id="4" name="Fußzeilenplatzhalter 3"/>
          <p:cNvSpPr>
            <a:spLocks noGrp="1"/>
          </p:cNvSpPr>
          <p:nvPr>
            <p:ph type="ftr" sz="quarter" idx="14"/>
          </p:nvPr>
        </p:nvSpPr>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20</a:t>
            </a:fld>
            <a:endParaRPr lang="de-DE"/>
          </a:p>
        </p:txBody>
      </p:sp>
      <p:sp>
        <p:nvSpPr>
          <p:cNvPr id="7" name="Textfeld 6"/>
          <p:cNvSpPr txBox="1"/>
          <p:nvPr/>
        </p:nvSpPr>
        <p:spPr>
          <a:xfrm>
            <a:off x="5580112" y="908720"/>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3603226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Aufbau des RDA-Regelwerkstextes</a:t>
            </a:r>
            <a:endParaRPr lang="de-DE" dirty="0"/>
          </a:p>
        </p:txBody>
      </p:sp>
      <p:sp>
        <p:nvSpPr>
          <p:cNvPr id="4" name="Fußzeilenplatzhalter 3"/>
          <p:cNvSpPr>
            <a:spLocks noGrp="1"/>
          </p:cNvSpPr>
          <p:nvPr>
            <p:ph type="ftr" sz="quarter" idx="14"/>
          </p:nvPr>
        </p:nvSpPr>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21</a:t>
            </a:fld>
            <a:endParaRPr lang="de-DE"/>
          </a:p>
        </p:txBody>
      </p:sp>
      <p:sp>
        <p:nvSpPr>
          <p:cNvPr id="7" name="Textfeld 6"/>
          <p:cNvSpPr txBox="1"/>
          <p:nvPr/>
        </p:nvSpPr>
        <p:spPr>
          <a:xfrm>
            <a:off x="5724128" y="5132047"/>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3" y="908720"/>
            <a:ext cx="8640960" cy="3823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323528" y="2204864"/>
            <a:ext cx="813690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52899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Anhänge</a:t>
            </a:r>
            <a:endParaRPr lang="de-DE" dirty="0"/>
          </a:p>
        </p:txBody>
      </p:sp>
      <p:sp>
        <p:nvSpPr>
          <p:cNvPr id="4" name="Fußzeilenplatzhalter 3"/>
          <p:cNvSpPr>
            <a:spLocks noGrp="1"/>
          </p:cNvSpPr>
          <p:nvPr>
            <p:ph type="ftr" sz="quarter" idx="14"/>
          </p:nvPr>
        </p:nvSpPr>
        <p:spPr>
          <a:xfrm>
            <a:off x="467544" y="6376243"/>
            <a:ext cx="7056784"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22</a:t>
            </a:fld>
            <a:endParaRPr lang="de-DE"/>
          </a:p>
        </p:txBody>
      </p:sp>
      <p:sp>
        <p:nvSpPr>
          <p:cNvPr id="6" name="Abgerundetes Rechteck 5"/>
          <p:cNvSpPr/>
          <p:nvPr/>
        </p:nvSpPr>
        <p:spPr>
          <a:xfrm>
            <a:off x="6804248" y="5637976"/>
            <a:ext cx="2113384" cy="65868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smtClean="0">
                <a:solidFill>
                  <a:schemeClr val="tx1"/>
                </a:solidFill>
                <a:latin typeface="Verdana" panose="020B0604030504040204" pitchFamily="34" charset="0"/>
                <a:ea typeface="Verdana" panose="020B0604030504040204" pitchFamily="34" charset="0"/>
                <a:cs typeface="Verdana" panose="020B0604030504040204" pitchFamily="34" charset="0"/>
              </a:rPr>
              <a:t>Anhänge A-M</a:t>
            </a:r>
            <a:endParaRPr lang="de-DE"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Diagramm 6"/>
          <p:cNvGraphicFramePr/>
          <p:nvPr>
            <p:extLst>
              <p:ext uri="{D42A27DB-BD31-4B8C-83A1-F6EECF244321}">
                <p14:modId xmlns:p14="http://schemas.microsoft.com/office/powerpoint/2010/main" val="1409017755"/>
              </p:ext>
            </p:extLst>
          </p:nvPr>
        </p:nvGraphicFramePr>
        <p:xfrm>
          <a:off x="395536" y="476672"/>
          <a:ext cx="7848872" cy="5327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128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wurde bisher behandelt</a:t>
            </a:r>
            <a:r>
              <a:rPr lang="de-DE" dirty="0" smtClean="0"/>
              <a: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23</a:t>
            </a:fld>
            <a:endParaRPr lang="de-DE"/>
          </a:p>
        </p:txBody>
      </p:sp>
      <p:sp>
        <p:nvSpPr>
          <p:cNvPr id="6" name="Fußzeilenplatzhalter 3"/>
          <p:cNvSpPr>
            <a:spLocks noGrp="1"/>
          </p:cNvSpPr>
          <p:nvPr>
            <p:ph type="ftr" sz="quarter" idx="14"/>
          </p:nvPr>
        </p:nvSpPr>
        <p:spPr>
          <a:xfrm>
            <a:off x="467544" y="6376243"/>
            <a:ext cx="7056784" cy="365125"/>
          </a:xfrm>
        </p:spPr>
        <p:txBody>
          <a:bodyPr/>
          <a:lstStyle/>
          <a:p>
            <a:r>
              <a:rPr lang="de-DE" smtClean="0"/>
              <a:t>AG RDA Schulungsunterlagen – Modul 1: Einführung und Grundlagen | Stand: 23.04.2015 | CC BY-NC-SA</a:t>
            </a:r>
            <a:endParaRPr lang="de-DE" dirty="0"/>
          </a:p>
        </p:txBody>
      </p:sp>
      <p:sp>
        <p:nvSpPr>
          <p:cNvPr id="7" name="Ellipse 6"/>
          <p:cNvSpPr/>
          <p:nvPr/>
        </p:nvSpPr>
        <p:spPr>
          <a:xfrm>
            <a:off x="2591780" y="1699598"/>
            <a:ext cx="3960440" cy="2952329"/>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sz="6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RDA</a:t>
            </a:r>
            <a:endParaRPr lang="de-DE" sz="6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Ellipse 7"/>
          <p:cNvSpPr/>
          <p:nvPr/>
        </p:nvSpPr>
        <p:spPr>
          <a:xfrm>
            <a:off x="1153731" y="3086148"/>
            <a:ext cx="2484482" cy="12512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Aufbau und Struktur </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eck 8"/>
          <p:cNvSpPr/>
          <p:nvPr/>
        </p:nvSpPr>
        <p:spPr>
          <a:xfrm>
            <a:off x="1088035" y="1170495"/>
            <a:ext cx="1368152"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Entität</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hteck 9"/>
          <p:cNvSpPr/>
          <p:nvPr/>
        </p:nvSpPr>
        <p:spPr>
          <a:xfrm>
            <a:off x="1603884" y="204639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Beziehung</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eck 10"/>
          <p:cNvSpPr/>
          <p:nvPr/>
        </p:nvSpPr>
        <p:spPr>
          <a:xfrm>
            <a:off x="2339752" y="146616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Merkmal</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hteck 11"/>
          <p:cNvSpPr/>
          <p:nvPr/>
        </p:nvSpPr>
        <p:spPr>
          <a:xfrm>
            <a:off x="1781264" y="4557960"/>
            <a:ext cx="2160240" cy="11032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RDA Toolkit</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hteck 12"/>
          <p:cNvSpPr/>
          <p:nvPr/>
        </p:nvSpPr>
        <p:spPr>
          <a:xfrm>
            <a:off x="260327" y="1699598"/>
            <a:ext cx="1352364" cy="10957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FRBR</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9120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7"/>
          <p:cNvSpPr>
            <a:spLocks noGrp="1"/>
          </p:cNvSpPr>
          <p:nvPr>
            <p:ph type="sldNum" sz="quarter" idx="4"/>
          </p:nvPr>
        </p:nvSpPr>
        <p:spPr/>
        <p:txBody>
          <a:bodyPr/>
          <a:lstStyle/>
          <a:p>
            <a:fld id="{8A6690F1-7CA1-4166-A522-500460961984}" type="slidenum">
              <a:rPr lang="de-DE" smtClean="0"/>
              <a:pPr/>
              <a:t>24</a:t>
            </a:fld>
            <a:endParaRPr lang="de-DE"/>
          </a:p>
        </p:txBody>
      </p:sp>
      <p:sp>
        <p:nvSpPr>
          <p:cNvPr id="9" name="Fußzeilenplatzhalter 8"/>
          <p:cNvSpPr>
            <a:spLocks noGrp="1"/>
          </p:cNvSpPr>
          <p:nvPr>
            <p:ph type="ftr" sz="quarter" idx="14"/>
          </p:nvPr>
        </p:nvSpPr>
        <p:spPr>
          <a:xfrm>
            <a:off x="467544" y="6376243"/>
            <a:ext cx="7776864" cy="365125"/>
          </a:xfrm>
        </p:spPr>
        <p:txBody>
          <a:bodyPr/>
          <a:lstStyle/>
          <a:p>
            <a:r>
              <a:rPr lang="de-DE" smtClean="0"/>
              <a:t>AG RDA Schulungsunterlagen – Modul 1: Einführung und Grundlagen | Stand: 23.04.2015 | CC BY-NC-SA</a:t>
            </a:r>
            <a:endParaRPr lang="de-DE" dirty="0"/>
          </a:p>
        </p:txBody>
      </p:sp>
      <p:sp>
        <p:nvSpPr>
          <p:cNvPr id="7" name="Rechteck 6"/>
          <p:cNvSpPr/>
          <p:nvPr/>
        </p:nvSpPr>
        <p:spPr>
          <a:xfrm>
            <a:off x="655787" y="2996952"/>
            <a:ext cx="7560840" cy="864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Grundbegriffe für die Einführung der RDA</a:t>
            </a:r>
          </a:p>
        </p:txBody>
      </p:sp>
      <p:sp>
        <p:nvSpPr>
          <p:cNvPr id="4" name="Titel 3"/>
          <p:cNvSpPr>
            <a:spLocks noGrp="1"/>
          </p:cNvSpPr>
          <p:nvPr>
            <p:ph type="title"/>
          </p:nvPr>
        </p:nvSpPr>
        <p:spPr/>
        <p:txBody>
          <a:bodyPr/>
          <a:lstStyle/>
          <a:p>
            <a:endParaRPr lang="de-DE"/>
          </a:p>
        </p:txBody>
      </p:sp>
    </p:spTree>
    <p:extLst>
      <p:ext uri="{BB962C8B-B14F-4D97-AF65-F5344CB8AC3E}">
        <p14:creationId xmlns:p14="http://schemas.microsoft.com/office/powerpoint/2010/main" val="759222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Grundlegende Begriffe in </a:t>
            </a:r>
            <a:r>
              <a:rPr lang="de-DE" dirty="0" smtClean="0"/>
              <a:t>RDA</a:t>
            </a:r>
            <a:endParaRPr lang="de-DE" dirty="0"/>
          </a:p>
        </p:txBody>
      </p:sp>
      <p:sp>
        <p:nvSpPr>
          <p:cNvPr id="3" name="Textplatzhalter 2"/>
          <p:cNvSpPr>
            <a:spLocks noGrp="1"/>
          </p:cNvSpPr>
          <p:nvPr>
            <p:ph type="body" sz="quarter" idx="13"/>
          </p:nvPr>
        </p:nvSpPr>
        <p:spPr>
          <a:xfrm>
            <a:off x="251520" y="1340768"/>
            <a:ext cx="8640960" cy="4968552"/>
          </a:xfrm>
        </p:spPr>
        <p:txBody>
          <a:bodyPr/>
          <a:lstStyle/>
          <a:p>
            <a:pPr>
              <a:spcBef>
                <a:spcPts val="300"/>
              </a:spcBef>
            </a:pPr>
            <a:r>
              <a:rPr lang="de-DE" dirty="0">
                <a:solidFill>
                  <a:schemeClr val="tx1">
                    <a:lumMod val="50000"/>
                    <a:lumOff val="50000"/>
                  </a:schemeClr>
                </a:solidFill>
              </a:rPr>
              <a:t>FRBR-Vokabular </a:t>
            </a:r>
            <a:r>
              <a:rPr lang="de-DE" dirty="0" smtClean="0">
                <a:solidFill>
                  <a:schemeClr val="tx1">
                    <a:lumMod val="50000"/>
                    <a:lumOff val="50000"/>
                  </a:schemeClr>
                </a:solidFill>
              </a:rPr>
              <a:t/>
            </a:r>
            <a:br>
              <a:rPr lang="de-DE" dirty="0" smtClean="0">
                <a:solidFill>
                  <a:schemeClr val="tx1">
                    <a:lumMod val="50000"/>
                    <a:lumOff val="50000"/>
                  </a:schemeClr>
                </a:solidFill>
              </a:rPr>
            </a:br>
            <a:r>
              <a:rPr lang="de-DE" sz="1800" dirty="0" smtClean="0">
                <a:solidFill>
                  <a:schemeClr val="tx1">
                    <a:lumMod val="50000"/>
                    <a:lumOff val="50000"/>
                  </a:schemeClr>
                </a:solidFill>
              </a:rPr>
              <a:t>(</a:t>
            </a:r>
            <a:r>
              <a:rPr lang="de-DE" sz="1800" dirty="0">
                <a:solidFill>
                  <a:schemeClr val="tx1">
                    <a:lumMod val="50000"/>
                    <a:lumOff val="50000"/>
                  </a:schemeClr>
                </a:solidFill>
              </a:rPr>
              <a:t>Entitäten – Merkmale - Beziehungen und Werk – Expression - Manifestation - Exemplar</a:t>
            </a:r>
            <a:r>
              <a:rPr lang="de-DE" sz="1800" dirty="0" smtClean="0">
                <a:solidFill>
                  <a:schemeClr val="tx1">
                    <a:lumMod val="50000"/>
                    <a:lumOff val="50000"/>
                  </a:schemeClr>
                </a:solidFill>
              </a:rPr>
              <a:t>)</a:t>
            </a:r>
            <a:r>
              <a:rPr lang="de-DE" sz="1800" dirty="0" smtClean="0"/>
              <a:t/>
            </a:r>
            <a:br>
              <a:rPr lang="de-DE" sz="1800" dirty="0" smtClean="0"/>
            </a:br>
            <a:endParaRPr lang="de-DE" sz="1800" dirty="0"/>
          </a:p>
          <a:p>
            <a:pPr>
              <a:spcBef>
                <a:spcPts val="300"/>
              </a:spcBef>
            </a:pPr>
            <a:r>
              <a:rPr lang="de-DE" dirty="0" smtClean="0"/>
              <a:t>Ausnahmen</a:t>
            </a:r>
          </a:p>
          <a:p>
            <a:pPr>
              <a:spcBef>
                <a:spcPts val="300"/>
              </a:spcBef>
            </a:pPr>
            <a:r>
              <a:rPr lang="de-DE" dirty="0" smtClean="0"/>
              <a:t>Optionen </a:t>
            </a:r>
            <a:r>
              <a:rPr lang="de-DE" dirty="0"/>
              <a:t>und Alternativen</a:t>
            </a:r>
          </a:p>
          <a:p>
            <a:pPr>
              <a:spcBef>
                <a:spcPts val="300"/>
              </a:spcBef>
            </a:pPr>
            <a:r>
              <a:rPr lang="de-DE" dirty="0" smtClean="0"/>
              <a:t>Beispiele</a:t>
            </a:r>
          </a:p>
          <a:p>
            <a:pPr>
              <a:spcBef>
                <a:spcPts val="300"/>
              </a:spcBef>
            </a:pPr>
            <a:r>
              <a:rPr lang="de-DE" dirty="0"/>
              <a:t>Anwendungsrichtlinien D-A-CH</a:t>
            </a:r>
          </a:p>
          <a:p>
            <a:pPr>
              <a:spcBef>
                <a:spcPts val="300"/>
              </a:spcBef>
            </a:pPr>
            <a:r>
              <a:rPr lang="de-DE" dirty="0" err="1" smtClean="0"/>
              <a:t>Cataloguer‘s</a:t>
            </a:r>
            <a:r>
              <a:rPr lang="de-DE" dirty="0" smtClean="0"/>
              <a:t> </a:t>
            </a:r>
            <a:r>
              <a:rPr lang="de-DE" dirty="0" err="1" smtClean="0"/>
              <a:t>Judgement</a:t>
            </a:r>
            <a:endParaRPr lang="de-DE" dirty="0" smtClean="0"/>
          </a:p>
          <a:p>
            <a:pPr>
              <a:spcBef>
                <a:spcPts val="300"/>
              </a:spcBef>
            </a:pPr>
            <a:endParaRPr lang="de-DE" dirty="0"/>
          </a:p>
          <a:p>
            <a:pPr>
              <a:spcBef>
                <a:spcPts val="300"/>
              </a:spcBef>
            </a:pPr>
            <a:r>
              <a:rPr lang="de-DE" dirty="0" smtClean="0">
                <a:solidFill>
                  <a:schemeClr val="tx1">
                    <a:lumMod val="50000"/>
                    <a:lumOff val="50000"/>
                  </a:schemeClr>
                </a:solidFill>
              </a:rPr>
              <a:t>Kernelemente </a:t>
            </a:r>
            <a:r>
              <a:rPr lang="de-DE" sz="1800" dirty="0" smtClean="0">
                <a:solidFill>
                  <a:schemeClr val="tx1">
                    <a:lumMod val="50000"/>
                    <a:lumOff val="50000"/>
                  </a:schemeClr>
                </a:solidFill>
              </a:rPr>
              <a:t>(s. Modul 2.1)</a:t>
            </a:r>
            <a:endParaRPr lang="de-DE" sz="1800" dirty="0">
              <a:solidFill>
                <a:schemeClr val="tx1">
                  <a:lumMod val="50000"/>
                  <a:lumOff val="50000"/>
                </a:schemeClr>
              </a:solidFill>
            </a:endParaRPr>
          </a:p>
          <a:p>
            <a:endParaRPr lang="de-DE" dirty="0"/>
          </a:p>
        </p:txBody>
      </p:sp>
      <p:sp>
        <p:nvSpPr>
          <p:cNvPr id="4"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25</a:t>
            </a:fld>
            <a:endParaRPr lang="de-DE"/>
          </a:p>
        </p:txBody>
      </p:sp>
    </p:spTree>
    <p:extLst>
      <p:ext uri="{BB962C8B-B14F-4D97-AF65-F5344CB8AC3E}">
        <p14:creationId xmlns:p14="http://schemas.microsoft.com/office/powerpoint/2010/main" val="2723582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Ausnahmen</a:t>
            </a:r>
          </a:p>
        </p:txBody>
      </p:sp>
      <p:sp>
        <p:nvSpPr>
          <p:cNvPr id="3" name="Textplatzhalter 2"/>
          <p:cNvSpPr>
            <a:spLocks noGrp="1"/>
          </p:cNvSpPr>
          <p:nvPr>
            <p:ph type="body" sz="quarter" idx="13"/>
          </p:nvPr>
        </p:nvSpPr>
        <p:spPr>
          <a:xfrm>
            <a:off x="251520" y="908720"/>
            <a:ext cx="8640960" cy="5400600"/>
          </a:xfrm>
        </p:spPr>
        <p:txBody>
          <a:bodyPr/>
          <a:lstStyle/>
          <a:p>
            <a:r>
              <a:rPr lang="de-DE" sz="2000" dirty="0"/>
              <a:t>Die RDA enthalten eine Reihe von Bestimmungen, die als Ausnahmen bezeichnet werden. </a:t>
            </a:r>
            <a:r>
              <a:rPr lang="de-DE" sz="2000" dirty="0" smtClean="0"/>
              <a:t>(RDA 0.9)</a:t>
            </a:r>
            <a:endParaRPr lang="de-DE" sz="2000" dirty="0"/>
          </a:p>
          <a:p>
            <a:endParaRPr lang="de-DE" sz="1400" dirty="0"/>
          </a:p>
          <a:p>
            <a:r>
              <a:rPr lang="de-DE" sz="2000" dirty="0"/>
              <a:t>Eine Ausnahme bezieht sich </a:t>
            </a:r>
            <a:endParaRPr lang="de-DE" sz="2000" dirty="0" smtClean="0"/>
          </a:p>
          <a:p>
            <a:pPr lvl="1"/>
            <a:r>
              <a:rPr lang="de-DE" sz="1800" dirty="0" smtClean="0"/>
              <a:t>direkt </a:t>
            </a:r>
            <a:r>
              <a:rPr lang="de-DE" sz="1800" dirty="0"/>
              <a:t>auf die unmittelbar vorangehende Bestimmung und </a:t>
            </a:r>
            <a:endParaRPr lang="de-DE" sz="1800" dirty="0" smtClean="0"/>
          </a:p>
          <a:p>
            <a:pPr lvl="1"/>
            <a:r>
              <a:rPr lang="de-DE" sz="1800" dirty="0" smtClean="0"/>
              <a:t>i.d.R</a:t>
            </a:r>
            <a:r>
              <a:rPr lang="de-DE" sz="1800" dirty="0"/>
              <a:t>. auf eine spezifische Art von Ressource oder eine spezifische Gegebenheit.</a:t>
            </a:r>
          </a:p>
          <a:p>
            <a:endParaRPr lang="de-DE" sz="2000"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26</a:t>
            </a:fld>
            <a:endParaRPr lang="de-DE"/>
          </a:p>
        </p:txBody>
      </p:sp>
      <p:sp>
        <p:nvSpPr>
          <p:cNvPr id="6"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64" y="3212976"/>
            <a:ext cx="8564563" cy="28670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echteck 3"/>
          <p:cNvSpPr/>
          <p:nvPr/>
        </p:nvSpPr>
        <p:spPr>
          <a:xfrm>
            <a:off x="2339752" y="4293096"/>
            <a:ext cx="1080120" cy="353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 Verbindung mit Pfeil 7"/>
          <p:cNvCxnSpPr/>
          <p:nvPr/>
        </p:nvCxnSpPr>
        <p:spPr>
          <a:xfrm flipV="1">
            <a:off x="611560" y="4941168"/>
            <a:ext cx="648072" cy="1440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801998" y="6080001"/>
            <a:ext cx="3179673"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32355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Alternativen und </a:t>
            </a:r>
            <a:r>
              <a:rPr lang="de-DE" dirty="0" smtClean="0"/>
              <a:t>Optionen</a:t>
            </a:r>
            <a:endParaRPr lang="de-DE" dirty="0"/>
          </a:p>
        </p:txBody>
      </p:sp>
      <p:sp>
        <p:nvSpPr>
          <p:cNvPr id="3" name="Textplatzhalter 2"/>
          <p:cNvSpPr>
            <a:spLocks noGrp="1"/>
          </p:cNvSpPr>
          <p:nvPr>
            <p:ph type="body" sz="quarter" idx="13"/>
          </p:nvPr>
        </p:nvSpPr>
        <p:spPr/>
        <p:txBody>
          <a:bodyPr/>
          <a:lstStyle/>
          <a:p>
            <a:pPr marL="0" indent="0">
              <a:buNone/>
            </a:pPr>
            <a:r>
              <a:rPr lang="de-DE" sz="1800" dirty="0"/>
              <a:t>Die RDA enthalten eine Reihe von alternativen Richtlinien und Bestimmungen zu einzelnen Regelwerksstellen. </a:t>
            </a:r>
          </a:p>
          <a:p>
            <a:pPr marL="0" indent="0">
              <a:buNone/>
            </a:pPr>
            <a:endParaRPr lang="de-DE" sz="1800" dirty="0"/>
          </a:p>
          <a:p>
            <a:pPr marL="0" indent="0">
              <a:buNone/>
            </a:pPr>
            <a:r>
              <a:rPr lang="de-DE" sz="1800" dirty="0"/>
              <a:t>Es gibt:</a:t>
            </a:r>
          </a:p>
          <a:p>
            <a:pPr marL="0" indent="0">
              <a:buNone/>
            </a:pPr>
            <a:endParaRPr lang="de-DE" sz="800" dirty="0"/>
          </a:p>
          <a:p>
            <a:pPr lvl="1">
              <a:buFont typeface="Arial" panose="020B0604020202020204" pitchFamily="34" charset="0"/>
              <a:buChar char="•"/>
            </a:pPr>
            <a:r>
              <a:rPr lang="de-DE" sz="1800" dirty="0"/>
              <a:t>Alternativen</a:t>
            </a:r>
          </a:p>
          <a:p>
            <a:pPr lvl="1">
              <a:buFont typeface="Arial" panose="020B0604020202020204" pitchFamily="34" charset="0"/>
              <a:buChar char="•"/>
            </a:pPr>
            <a:r>
              <a:rPr lang="de-DE" sz="1800" dirty="0"/>
              <a:t>Optionale Ergänzungen</a:t>
            </a:r>
          </a:p>
          <a:p>
            <a:pPr lvl="1">
              <a:buFont typeface="Arial" panose="020B0604020202020204" pitchFamily="34" charset="0"/>
              <a:buChar char="•"/>
            </a:pPr>
            <a:r>
              <a:rPr lang="de-DE" sz="1800" dirty="0"/>
              <a:t>Optionale Weglassungen</a:t>
            </a:r>
          </a:p>
          <a:p>
            <a:endParaRPr lang="de-DE" dirty="0"/>
          </a:p>
        </p:txBody>
      </p:sp>
      <p:sp>
        <p:nvSpPr>
          <p:cNvPr id="5" name="Foliennummernplatzhalter 4"/>
          <p:cNvSpPr>
            <a:spLocks noGrp="1"/>
          </p:cNvSpPr>
          <p:nvPr>
            <p:ph type="sldNum" sz="quarter" idx="4"/>
          </p:nvPr>
        </p:nvSpPr>
        <p:spPr>
          <a:xfrm>
            <a:off x="7812360" y="6376243"/>
            <a:ext cx="874440" cy="365125"/>
          </a:xfrm>
        </p:spPr>
        <p:txBody>
          <a:bodyPr/>
          <a:lstStyle/>
          <a:p>
            <a:fld id="{8A6690F1-7CA1-4166-A522-500460961984}" type="slidenum">
              <a:rPr lang="de-DE" smtClean="0"/>
              <a:pPr/>
              <a:t>27</a:t>
            </a:fld>
            <a:endParaRPr lang="de-DE" dirty="0"/>
          </a:p>
        </p:txBody>
      </p:sp>
      <p:pic>
        <p:nvPicPr>
          <p:cNvPr id="11" name="Grafik 10"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8" y="3452320"/>
            <a:ext cx="8784347" cy="2496960"/>
          </a:xfrm>
          <a:prstGeom prst="rect">
            <a:avLst/>
          </a:prstGeom>
          <a:ln>
            <a:solidFill>
              <a:schemeClr val="bg1">
                <a:lumMod val="50000"/>
              </a:schemeClr>
            </a:solidFill>
          </a:ln>
          <a:effectLst>
            <a:outerShdw blurRad="292100" dist="139700" dir="2700000" algn="tl" rotWithShape="0">
              <a:srgbClr val="333333">
                <a:alpha val="65000"/>
              </a:srgbClr>
            </a:outerShdw>
          </a:effectLst>
        </p:spPr>
      </p:pic>
      <p:cxnSp>
        <p:nvCxnSpPr>
          <p:cNvPr id="8" name="Gerade Verbindung mit Pfeil 7"/>
          <p:cNvCxnSpPr/>
          <p:nvPr/>
        </p:nvCxnSpPr>
        <p:spPr>
          <a:xfrm flipV="1">
            <a:off x="323528" y="4558284"/>
            <a:ext cx="792088" cy="95894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4" name="Fußzeilenplatzhalter 3"/>
          <p:cNvSpPr>
            <a:spLocks noGrp="1"/>
          </p:cNvSpPr>
          <p:nvPr>
            <p:ph type="ftr" sz="quarter" idx="14"/>
          </p:nvPr>
        </p:nvSpPr>
        <p:spPr>
          <a:xfrm>
            <a:off x="467544" y="6376243"/>
            <a:ext cx="7056784" cy="365125"/>
          </a:xfrm>
        </p:spPr>
        <p:txBody>
          <a:bodyPr/>
          <a:lstStyle/>
          <a:p>
            <a:r>
              <a:rPr lang="de-DE" dirty="0" smtClean="0"/>
              <a:t>AG RDA Schulungsunterlagen – Modul 1: Einführung und Grundlagen | Stand: 23.04.2015 | CC BY-NC-SA</a:t>
            </a:r>
            <a:endParaRPr lang="de-DE" dirty="0"/>
          </a:p>
        </p:txBody>
      </p:sp>
      <p:sp>
        <p:nvSpPr>
          <p:cNvPr id="9" name="Textfeld 8"/>
          <p:cNvSpPr txBox="1"/>
          <p:nvPr/>
        </p:nvSpPr>
        <p:spPr>
          <a:xfrm>
            <a:off x="5724127" y="5973299"/>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
        <p:nvSpPr>
          <p:cNvPr id="7" name="Rechteck 6"/>
          <p:cNvSpPr/>
          <p:nvPr/>
        </p:nvSpPr>
        <p:spPr>
          <a:xfrm>
            <a:off x="3059832" y="4221088"/>
            <a:ext cx="576064" cy="3371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0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Alternativen und </a:t>
            </a:r>
            <a:r>
              <a:rPr lang="de-DE" dirty="0" smtClean="0"/>
              <a:t>Optionen</a:t>
            </a:r>
            <a:endParaRPr lang="de-DE" dirty="0"/>
          </a:p>
        </p:txBody>
      </p:sp>
      <p:sp>
        <p:nvSpPr>
          <p:cNvPr id="3" name="Textplatzhalter 2"/>
          <p:cNvSpPr>
            <a:spLocks noGrp="1"/>
          </p:cNvSpPr>
          <p:nvPr>
            <p:ph type="body" sz="quarter" idx="13"/>
          </p:nvPr>
        </p:nvSpPr>
        <p:spPr>
          <a:xfrm>
            <a:off x="251520" y="1052736"/>
            <a:ext cx="8640960" cy="5256584"/>
          </a:xfrm>
        </p:spPr>
        <p:txBody>
          <a:bodyPr/>
          <a:lstStyle/>
          <a:p>
            <a:r>
              <a:rPr lang="de-DE" dirty="0"/>
              <a:t>Die AG RDA hat zu jeder optionalen bzw. alternativen Regelung in den RDA eine verbindliche Entscheidung getroffen und diese in einer Anwendungsregel festgehalten.</a:t>
            </a:r>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28</a:t>
            </a:fld>
            <a:endParaRPr lang="de-DE"/>
          </a:p>
        </p:txBody>
      </p:sp>
      <p:sp>
        <p:nvSpPr>
          <p:cNvPr id="6"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068960"/>
            <a:ext cx="8226325" cy="2709848"/>
          </a:xfrm>
          <a:prstGeom prst="rect">
            <a:avLst/>
          </a:prstGeom>
        </p:spPr>
      </p:pic>
    </p:spTree>
    <p:extLst>
      <p:ext uri="{BB962C8B-B14F-4D97-AF65-F5344CB8AC3E}">
        <p14:creationId xmlns:p14="http://schemas.microsoft.com/office/powerpoint/2010/main" val="4579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a:t>
            </a:r>
            <a:endParaRPr lang="de-DE" dirty="0"/>
          </a:p>
        </p:txBody>
      </p:sp>
      <p:sp>
        <p:nvSpPr>
          <p:cNvPr id="3" name="Textplatzhalter 2"/>
          <p:cNvSpPr>
            <a:spLocks noGrp="1"/>
          </p:cNvSpPr>
          <p:nvPr>
            <p:ph type="body" sz="quarter" idx="13"/>
          </p:nvPr>
        </p:nvSpPr>
        <p:spPr>
          <a:xfrm>
            <a:off x="251520" y="1052736"/>
            <a:ext cx="8892480" cy="986271"/>
          </a:xfrm>
        </p:spPr>
        <p:txBody>
          <a:bodyPr/>
          <a:lstStyle/>
          <a:p>
            <a:pPr>
              <a:spcBef>
                <a:spcPts val="600"/>
              </a:spcBef>
              <a:spcAft>
                <a:spcPts val="600"/>
              </a:spcAft>
            </a:pPr>
            <a:r>
              <a:rPr lang="de-DE" dirty="0"/>
              <a:t>Beispiele in RDA sind nicht </a:t>
            </a:r>
            <a:r>
              <a:rPr lang="de-DE" dirty="0" smtClean="0"/>
              <a:t>präskriptiv, </a:t>
            </a:r>
            <a:r>
              <a:rPr lang="de-DE" dirty="0"/>
              <a:t>sondern nur illustrierend</a:t>
            </a:r>
            <a:r>
              <a:rPr lang="de-DE" dirty="0" smtClean="0"/>
              <a:t>.</a:t>
            </a:r>
            <a:br>
              <a:rPr lang="de-DE" dirty="0" smtClean="0"/>
            </a:br>
            <a:endParaRPr lang="de-DE" dirty="0" smtClean="0"/>
          </a:p>
        </p:txBody>
      </p:sp>
      <p:sp>
        <p:nvSpPr>
          <p:cNvPr id="5" name="Foliennummernplatzhalter 4"/>
          <p:cNvSpPr>
            <a:spLocks noGrp="1"/>
          </p:cNvSpPr>
          <p:nvPr>
            <p:ph type="sldNum" sz="quarter" idx="4"/>
          </p:nvPr>
        </p:nvSpPr>
        <p:spPr/>
        <p:txBody>
          <a:bodyPr/>
          <a:lstStyle/>
          <a:p>
            <a:endParaRPr lang="de-DE" dirty="0" smtClean="0"/>
          </a:p>
          <a:p>
            <a:endParaRPr lang="de-DE" dirty="0"/>
          </a:p>
        </p:txBody>
      </p:sp>
      <p:sp>
        <p:nvSpPr>
          <p:cNvPr id="6"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700807"/>
            <a:ext cx="6128880" cy="2376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platzhalter 2"/>
          <p:cNvSpPr txBox="1">
            <a:spLocks/>
          </p:cNvSpPr>
          <p:nvPr/>
        </p:nvSpPr>
        <p:spPr>
          <a:xfrm>
            <a:off x="251520" y="4293096"/>
            <a:ext cx="8892480"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baseline="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600"/>
              </a:spcAft>
            </a:pPr>
            <a:r>
              <a:rPr lang="de-DE" dirty="0" smtClean="0"/>
              <a:t>Beispiele für den deutschsprachigen Raum sind zurzeit innerhalb der Anwendungsrichtlinien (D-A-CH) abgelegt.</a:t>
            </a:r>
          </a:p>
          <a:p>
            <a:pPr>
              <a:spcBef>
                <a:spcPts val="600"/>
              </a:spcBef>
              <a:spcAft>
                <a:spcPts val="600"/>
              </a:spcAft>
            </a:pPr>
            <a:r>
              <a:rPr lang="de-DE" dirty="0" smtClean="0"/>
              <a:t>Die deutsche Übersetzung wird sukzessive für die Bedürfnisse im deutschsprachigen Raum angepasst.</a:t>
            </a:r>
          </a:p>
          <a:p>
            <a:endParaRPr lang="de-DE" dirty="0"/>
          </a:p>
        </p:txBody>
      </p:sp>
    </p:spTree>
    <p:extLst>
      <p:ext uri="{BB962C8B-B14F-4D97-AF65-F5344CB8AC3E}">
        <p14:creationId xmlns:p14="http://schemas.microsoft.com/office/powerpoint/2010/main" val="279594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Resource Description and </a:t>
            </a:r>
            <a:r>
              <a:rPr lang="en-US" dirty="0" smtClean="0"/>
              <a:t>Access</a:t>
            </a:r>
            <a:endParaRPr lang="de-DE" dirty="0"/>
          </a:p>
        </p:txBody>
      </p:sp>
      <p:sp>
        <p:nvSpPr>
          <p:cNvPr id="4" name="Fußzeilenplatzhalter 3"/>
          <p:cNvSpPr>
            <a:spLocks noGrp="1"/>
          </p:cNvSpPr>
          <p:nvPr>
            <p:ph type="ftr" sz="quarter" idx="14"/>
          </p:nvPr>
        </p:nvSpPr>
        <p:spPr>
          <a:xfrm>
            <a:off x="467544" y="6376243"/>
            <a:ext cx="7056784"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a:t>
            </a:fld>
            <a:endParaRPr lang="de-DE"/>
          </a:p>
        </p:txBody>
      </p:sp>
      <p:sp>
        <p:nvSpPr>
          <p:cNvPr id="6" name="Oval 3"/>
          <p:cNvSpPr>
            <a:spLocks noChangeArrowheads="1"/>
          </p:cNvSpPr>
          <p:nvPr/>
        </p:nvSpPr>
        <p:spPr bwMode="auto">
          <a:xfrm>
            <a:off x="7235825" y="2565400"/>
            <a:ext cx="288925" cy="142875"/>
          </a:xfrm>
          <a:prstGeom prst="ellipse">
            <a:avLst/>
          </a:prstGeom>
          <a:solidFill>
            <a:schemeClr val="bg1"/>
          </a:solidFill>
          <a:ln w="9525">
            <a:solidFill>
              <a:schemeClr val="bg1"/>
            </a:solidFill>
            <a:round/>
            <a:headEnd/>
            <a:tailEnd/>
          </a:ln>
        </p:spPr>
        <p:txBody>
          <a:bodyPr wrap="none" anchor="ctr"/>
          <a:lstStyle/>
          <a:p>
            <a:endParaRPr lang="de-DE"/>
          </a:p>
        </p:txBody>
      </p:sp>
      <p:sp>
        <p:nvSpPr>
          <p:cNvPr id="7" name="Textfeld 6"/>
          <p:cNvSpPr txBox="1"/>
          <p:nvPr/>
        </p:nvSpPr>
        <p:spPr>
          <a:xfrm>
            <a:off x="5364088" y="3933057"/>
            <a:ext cx="2850016" cy="646331"/>
          </a:xfrm>
          <a:prstGeom prst="rect">
            <a:avLst/>
          </a:prstGeom>
          <a:noFill/>
        </p:spPr>
        <p:txBody>
          <a:bodyPr wrap="square" rtlCol="0">
            <a:spAutoFit/>
          </a:bodyPr>
          <a:lstStyle/>
          <a:p>
            <a:pPr algn="ctr"/>
            <a:r>
              <a:rPr lang="de-DE" dirty="0" smtClean="0">
                <a:latin typeface="Verdana" pitchFamily="34" charset="0"/>
                <a:hlinkClick r:id="rId3"/>
              </a:rPr>
              <a:t>www.rdatoolkit.org</a:t>
            </a:r>
            <a:endParaRPr lang="de-DE" dirty="0" smtClean="0">
              <a:latin typeface="Verdana" pitchFamily="34" charset="0"/>
            </a:endParaRPr>
          </a:p>
          <a:p>
            <a:pPr algn="ctr"/>
            <a:endParaRPr lang="de-DE" dirty="0">
              <a:latin typeface="Verdana" pitchFamily="34" charset="0"/>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819076"/>
            <a:ext cx="6409908" cy="1778398"/>
          </a:xfrm>
          <a:prstGeom prst="rect">
            <a:avLst/>
          </a:prstGeom>
        </p:spPr>
      </p:pic>
      <p:sp>
        <p:nvSpPr>
          <p:cNvPr id="9" name="Textfeld 8"/>
          <p:cNvSpPr txBox="1"/>
          <p:nvPr/>
        </p:nvSpPr>
        <p:spPr>
          <a:xfrm>
            <a:off x="5681992" y="6084753"/>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874771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a:t>
            </a:r>
          </a:p>
        </p:txBody>
      </p:sp>
      <p:sp>
        <p:nvSpPr>
          <p:cNvPr id="5" name="Foliennummernplatzhalter 4"/>
          <p:cNvSpPr>
            <a:spLocks noGrp="1"/>
          </p:cNvSpPr>
          <p:nvPr>
            <p:ph type="sldNum" sz="quarter" idx="4"/>
          </p:nvPr>
        </p:nvSpPr>
        <p:spPr/>
        <p:txBody>
          <a:bodyPr/>
          <a:lstStyle/>
          <a:p>
            <a:fld id="{8A6690F1-7CA1-4166-A522-500460961984}" type="slidenum">
              <a:rPr lang="de-DE" smtClean="0"/>
              <a:pPr/>
              <a:t>30</a:t>
            </a:fld>
            <a:endParaRPr lang="de-DE"/>
          </a:p>
        </p:txBody>
      </p:sp>
      <p:sp>
        <p:nvSpPr>
          <p:cNvPr id="6"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sp>
        <p:nvSpPr>
          <p:cNvPr id="8" name="Textfeld 7"/>
          <p:cNvSpPr txBox="1"/>
          <p:nvPr/>
        </p:nvSpPr>
        <p:spPr>
          <a:xfrm>
            <a:off x="5354167" y="5949280"/>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20" y="764704"/>
            <a:ext cx="7819213" cy="5128584"/>
          </a:xfrm>
          <a:prstGeom prst="rect">
            <a:avLst/>
          </a:prstGeom>
        </p:spPr>
      </p:pic>
    </p:spTree>
    <p:extLst>
      <p:ext uri="{BB962C8B-B14F-4D97-AF65-F5344CB8AC3E}">
        <p14:creationId xmlns:p14="http://schemas.microsoft.com/office/powerpoint/2010/main" val="1278300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Anwendungsrichtlinien</a:t>
            </a:r>
          </a:p>
        </p:txBody>
      </p:sp>
      <p:sp>
        <p:nvSpPr>
          <p:cNvPr id="5" name="Foliennummernplatzhalter 4"/>
          <p:cNvSpPr>
            <a:spLocks noGrp="1"/>
          </p:cNvSpPr>
          <p:nvPr>
            <p:ph type="sldNum" sz="quarter" idx="4"/>
          </p:nvPr>
        </p:nvSpPr>
        <p:spPr/>
        <p:txBody>
          <a:bodyPr/>
          <a:lstStyle/>
          <a:p>
            <a:fld id="{8A6690F1-7CA1-4166-A522-500460961984}" type="slidenum">
              <a:rPr lang="de-DE" smtClean="0"/>
              <a:pPr/>
              <a:t>31</a:t>
            </a:fld>
            <a:endParaRPr lang="de-DE"/>
          </a:p>
        </p:txBody>
      </p:sp>
      <p:sp>
        <p:nvSpPr>
          <p:cNvPr id="6"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grpSp>
        <p:nvGrpSpPr>
          <p:cNvPr id="7" name="Gruppieren 6"/>
          <p:cNvGrpSpPr/>
          <p:nvPr/>
        </p:nvGrpSpPr>
        <p:grpSpPr>
          <a:xfrm>
            <a:off x="323528" y="1844824"/>
            <a:ext cx="8424936" cy="2520281"/>
            <a:chOff x="971600" y="3156841"/>
            <a:chExt cx="7560840" cy="2089527"/>
          </a:xfrm>
        </p:grpSpPr>
        <p:sp>
          <p:nvSpPr>
            <p:cNvPr id="8" name="Würfel 7"/>
            <p:cNvSpPr/>
            <p:nvPr/>
          </p:nvSpPr>
          <p:spPr>
            <a:xfrm>
              <a:off x="971600" y="4030216"/>
              <a:ext cx="7560840" cy="1216152"/>
            </a:xfrm>
            <a:prstGeom prst="cube">
              <a:avLst/>
            </a:prstGeom>
            <a:solidFill>
              <a:srgbClr val="AFC0EF"/>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Anwendungsrichtlinien für den deutschsprachigen Raum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D-A-CH</a:t>
              </a:r>
            </a:p>
          </p:txBody>
        </p:sp>
        <p:sp>
          <p:nvSpPr>
            <p:cNvPr id="9" name="Rechteck 8"/>
            <p:cNvSpPr/>
            <p:nvPr/>
          </p:nvSpPr>
          <p:spPr>
            <a:xfrm>
              <a:off x="3168767" y="3156841"/>
              <a:ext cx="1872208" cy="914400"/>
            </a:xfrm>
            <a:prstGeom prst="rect">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Erläuterungen</a:t>
              </a:r>
            </a:p>
          </p:txBody>
        </p:sp>
        <p:sp>
          <p:nvSpPr>
            <p:cNvPr id="10" name="Rechteck 9"/>
            <p:cNvSpPr/>
            <p:nvPr/>
          </p:nvSpPr>
          <p:spPr>
            <a:xfrm>
              <a:off x="4978199" y="3274715"/>
              <a:ext cx="1728192" cy="914400"/>
            </a:xfrm>
            <a:prstGeom prst="rect">
              <a:avLst/>
            </a:prstGeom>
            <a:solidFill>
              <a:srgbClr val="D7C7D6"/>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Beispiele</a:t>
              </a:r>
            </a:p>
          </p:txBody>
        </p:sp>
        <p:sp>
          <p:nvSpPr>
            <p:cNvPr id="11" name="Rechteck 10"/>
            <p:cNvSpPr/>
            <p:nvPr/>
          </p:nvSpPr>
          <p:spPr>
            <a:xfrm>
              <a:off x="6660232" y="3166864"/>
              <a:ext cx="1728192" cy="914400"/>
            </a:xfrm>
            <a:prstGeom prst="rect">
              <a:avLst/>
            </a:prstGeom>
            <a:solidFill>
              <a:srgbClr val="AFC0EF"/>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Arbeitshilfen</a:t>
              </a:r>
            </a:p>
          </p:txBody>
        </p:sp>
        <p:sp>
          <p:nvSpPr>
            <p:cNvPr id="12" name="Rechteck 11"/>
            <p:cNvSpPr/>
            <p:nvPr/>
          </p:nvSpPr>
          <p:spPr>
            <a:xfrm>
              <a:off x="1315843" y="3274715"/>
              <a:ext cx="1872208" cy="914400"/>
            </a:xfrm>
            <a:prstGeom prst="rect">
              <a:avLst/>
            </a:prstGeom>
            <a:solidFill>
              <a:srgbClr val="BBE0E3">
                <a:lumMod val="75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Anwendungs-regeln</a:t>
              </a:r>
            </a:p>
          </p:txBody>
        </p:sp>
      </p:grpSp>
    </p:spTree>
    <p:extLst>
      <p:ext uri="{BB962C8B-B14F-4D97-AF65-F5344CB8AC3E}">
        <p14:creationId xmlns:p14="http://schemas.microsoft.com/office/powerpoint/2010/main" val="45128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Anwendungsrichtlinien</a:t>
            </a:r>
            <a:endParaRPr lang="de-DE" dirty="0"/>
          </a:p>
        </p:txBody>
      </p:sp>
      <p:sp>
        <p:nvSpPr>
          <p:cNvPr id="4" name="Fußzeilenplatzhalter 3"/>
          <p:cNvSpPr>
            <a:spLocks noGrp="1"/>
          </p:cNvSpPr>
          <p:nvPr>
            <p:ph type="ftr" sz="quarter" idx="14"/>
          </p:nvPr>
        </p:nvSpPr>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32</a:t>
            </a:fld>
            <a:endParaRPr lang="de-D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19" y="2492896"/>
            <a:ext cx="8174037" cy="3114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a:xfrm>
            <a:off x="2771800" y="1196752"/>
            <a:ext cx="2086175" cy="1102903"/>
          </a:xfrm>
          <a:prstGeom prst="rect">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Erläuterungen</a:t>
            </a:r>
          </a:p>
        </p:txBody>
      </p:sp>
      <p:sp>
        <p:nvSpPr>
          <p:cNvPr id="9" name="Rechteck 8"/>
          <p:cNvSpPr/>
          <p:nvPr/>
        </p:nvSpPr>
        <p:spPr>
          <a:xfrm>
            <a:off x="707113" y="1338926"/>
            <a:ext cx="2086175" cy="1102903"/>
          </a:xfrm>
          <a:prstGeom prst="rect">
            <a:avLst/>
          </a:prstGeom>
          <a:solidFill>
            <a:srgbClr val="BBE0E3">
              <a:lumMod val="75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Anwendungs-regeln</a:t>
            </a:r>
          </a:p>
        </p:txBody>
      </p:sp>
      <p:sp>
        <p:nvSpPr>
          <p:cNvPr id="10" name="Textfeld 9"/>
          <p:cNvSpPr txBox="1"/>
          <p:nvPr/>
        </p:nvSpPr>
        <p:spPr>
          <a:xfrm>
            <a:off x="5354167" y="5805264"/>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cxnSp>
        <p:nvCxnSpPr>
          <p:cNvPr id="7" name="Gerade Verbindung mit Pfeil 6"/>
          <p:cNvCxnSpPr/>
          <p:nvPr/>
        </p:nvCxnSpPr>
        <p:spPr>
          <a:xfrm flipV="1">
            <a:off x="251520" y="4050233"/>
            <a:ext cx="455593" cy="242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51520" y="4869160"/>
            <a:ext cx="455593"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43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Anwendungsregeln</a:t>
            </a:r>
            <a:endParaRPr lang="de-DE" dirty="0"/>
          </a:p>
        </p:txBody>
      </p:sp>
      <p:sp>
        <p:nvSpPr>
          <p:cNvPr id="4" name="Fußzeilenplatzhalter 3"/>
          <p:cNvSpPr>
            <a:spLocks noGrp="1"/>
          </p:cNvSpPr>
          <p:nvPr>
            <p:ph type="ftr" sz="quarter" idx="14"/>
          </p:nvPr>
        </p:nvSpPr>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33</a:t>
            </a:fld>
            <a:endParaRPr lang="de-D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8299826" cy="50828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5436096" y="5661248"/>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cxnSp>
        <p:nvCxnSpPr>
          <p:cNvPr id="10" name="Gerade Verbindung mit Pfeil 9"/>
          <p:cNvCxnSpPr/>
          <p:nvPr/>
        </p:nvCxnSpPr>
        <p:spPr>
          <a:xfrm flipV="1">
            <a:off x="2339752" y="3288845"/>
            <a:ext cx="455593" cy="242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5148064" y="2564904"/>
            <a:ext cx="25922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88024" y="309873"/>
            <a:ext cx="1925700" cy="1102903"/>
          </a:xfrm>
          <a:prstGeom prst="rect">
            <a:avLst/>
          </a:prstGeom>
          <a:solidFill>
            <a:srgbClr val="D7C7D6"/>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Beispiele</a:t>
            </a:r>
          </a:p>
        </p:txBody>
      </p:sp>
      <p:sp>
        <p:nvSpPr>
          <p:cNvPr id="14" name="Rechteck 13"/>
          <p:cNvSpPr/>
          <p:nvPr/>
        </p:nvSpPr>
        <p:spPr>
          <a:xfrm>
            <a:off x="6662289" y="179788"/>
            <a:ext cx="1925700" cy="1102903"/>
          </a:xfrm>
          <a:prstGeom prst="rect">
            <a:avLst/>
          </a:prstGeom>
          <a:solidFill>
            <a:srgbClr val="AFC0EF"/>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a:cs typeface="Arial"/>
              </a:rPr>
              <a:t>Arbeitshilfen</a:t>
            </a:r>
          </a:p>
        </p:txBody>
      </p:sp>
    </p:spTree>
    <p:extLst>
      <p:ext uri="{BB962C8B-B14F-4D97-AF65-F5344CB8AC3E}">
        <p14:creationId xmlns:p14="http://schemas.microsoft.com/office/powerpoint/2010/main" val="393087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Terminologie</a:t>
            </a:r>
            <a:endParaRPr lang="de-DE" dirty="0"/>
          </a:p>
        </p:txBody>
      </p:sp>
      <p:sp>
        <p:nvSpPr>
          <p:cNvPr id="3" name="Textplatzhalter 2"/>
          <p:cNvSpPr>
            <a:spLocks noGrp="1"/>
          </p:cNvSpPr>
          <p:nvPr>
            <p:ph type="body" sz="quarter" idx="13"/>
          </p:nvPr>
        </p:nvSpPr>
        <p:spPr>
          <a:xfrm>
            <a:off x="251520" y="1052736"/>
            <a:ext cx="8784976" cy="5256584"/>
          </a:xfrm>
        </p:spPr>
        <p:txBody>
          <a:bodyPr/>
          <a:lstStyle/>
          <a:p>
            <a:pPr>
              <a:spcBef>
                <a:spcPts val="1675"/>
              </a:spcBef>
            </a:pPr>
            <a:r>
              <a:rPr lang="de-DE" b="1" dirty="0"/>
              <a:t>Neue</a:t>
            </a:r>
            <a:r>
              <a:rPr lang="de-DE" dirty="0"/>
              <a:t> Begriffe </a:t>
            </a:r>
            <a:r>
              <a:rPr lang="de-DE" dirty="0" smtClean="0"/>
              <a:t/>
            </a:r>
            <a:br>
              <a:rPr lang="de-DE" dirty="0" smtClean="0"/>
            </a:br>
            <a:r>
              <a:rPr lang="de-DE" dirty="0" smtClean="0"/>
              <a:t>(</a:t>
            </a:r>
            <a:r>
              <a:rPr lang="de-DE" dirty="0"/>
              <a:t>geistiger Schöpfer, Inhaltstyp, </a:t>
            </a:r>
            <a:r>
              <a:rPr lang="de-DE" dirty="0" smtClean="0"/>
              <a:t>Beziehungs-kennzeichnung </a:t>
            </a:r>
            <a:r>
              <a:rPr lang="de-DE" dirty="0"/>
              <a:t>...)</a:t>
            </a:r>
          </a:p>
          <a:p>
            <a:pPr>
              <a:spcBef>
                <a:spcPts val="1675"/>
              </a:spcBef>
            </a:pPr>
            <a:r>
              <a:rPr lang="de-DE" b="1" dirty="0"/>
              <a:t>Geänderte</a:t>
            </a:r>
            <a:r>
              <a:rPr lang="de-DE" dirty="0"/>
              <a:t> Begriffe </a:t>
            </a:r>
            <a:r>
              <a:rPr lang="de-DE" dirty="0" smtClean="0"/>
              <a:t/>
            </a:r>
            <a:br>
              <a:rPr lang="de-DE" dirty="0" smtClean="0"/>
            </a:br>
            <a:r>
              <a:rPr lang="de-DE" dirty="0" smtClean="0"/>
              <a:t>(</a:t>
            </a:r>
            <a:r>
              <a:rPr lang="de-DE" dirty="0"/>
              <a:t>Haupttitel statt Hauptsachtitel, Veröffentlichungsangabe statt </a:t>
            </a:r>
            <a:r>
              <a:rPr lang="de-DE" dirty="0" smtClean="0"/>
              <a:t>Erscheinungsvermerk</a:t>
            </a:r>
            <a:r>
              <a:rPr lang="de-DE" dirty="0"/>
              <a:t>, </a:t>
            </a:r>
            <a:r>
              <a:rPr lang="de-DE" dirty="0" smtClean="0"/>
              <a:t/>
            </a:r>
            <a:br>
              <a:rPr lang="de-DE" dirty="0" smtClean="0"/>
            </a:br>
            <a:r>
              <a:rPr lang="de-DE" dirty="0" smtClean="0"/>
              <a:t>Anmerkungen </a:t>
            </a:r>
            <a:r>
              <a:rPr lang="de-DE" dirty="0"/>
              <a:t>statt Fußnoten ...)</a:t>
            </a:r>
          </a:p>
          <a:p>
            <a:pPr>
              <a:spcBef>
                <a:spcPts val="1675"/>
              </a:spcBef>
            </a:pPr>
            <a:r>
              <a:rPr lang="de-DE" b="1" dirty="0"/>
              <a:t>Weggefallene</a:t>
            </a:r>
            <a:r>
              <a:rPr lang="de-DE" dirty="0"/>
              <a:t> Begriffe </a:t>
            </a:r>
            <a:r>
              <a:rPr lang="de-DE" dirty="0" smtClean="0"/>
              <a:t/>
            </a:r>
            <a:br>
              <a:rPr lang="de-DE" dirty="0" smtClean="0"/>
            </a:br>
            <a:r>
              <a:rPr lang="de-DE" dirty="0" smtClean="0"/>
              <a:t>(</a:t>
            </a:r>
            <a:r>
              <a:rPr lang="de-DE" dirty="0"/>
              <a:t>Einheitssachtitel, Urheber, allgemeine Materialbenennung ...)</a:t>
            </a:r>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34</a:t>
            </a:fld>
            <a:endParaRPr lang="de-DE"/>
          </a:p>
        </p:txBody>
      </p:sp>
      <p:sp>
        <p:nvSpPr>
          <p:cNvPr id="6"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spTree>
    <p:extLst>
      <p:ext uri="{BB962C8B-B14F-4D97-AF65-F5344CB8AC3E}">
        <p14:creationId xmlns:p14="http://schemas.microsoft.com/office/powerpoint/2010/main" val="30977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t>
            </a:r>
            <a:r>
              <a:rPr lang="de-DE" dirty="0" err="1" smtClean="0"/>
              <a:t>Cataloguer‘s</a:t>
            </a:r>
            <a:r>
              <a:rPr lang="de-DE" dirty="0" smtClean="0"/>
              <a:t> </a:t>
            </a:r>
            <a:r>
              <a:rPr lang="de-DE" dirty="0"/>
              <a:t>Judgement“</a:t>
            </a:r>
          </a:p>
        </p:txBody>
      </p:sp>
      <p:sp>
        <p:nvSpPr>
          <p:cNvPr id="3" name="Textplatzhalter 2"/>
          <p:cNvSpPr>
            <a:spLocks noGrp="1"/>
          </p:cNvSpPr>
          <p:nvPr>
            <p:ph type="body" sz="quarter" idx="13"/>
          </p:nvPr>
        </p:nvSpPr>
        <p:spPr/>
        <p:txBody>
          <a:bodyPr/>
          <a:lstStyle/>
          <a:p>
            <a:pPr marL="0" indent="0">
              <a:lnSpc>
                <a:spcPts val="2200"/>
              </a:lnSpc>
              <a:spcBef>
                <a:spcPts val="0"/>
              </a:spcBef>
              <a:spcAft>
                <a:spcPts val="600"/>
              </a:spcAft>
              <a:buNone/>
            </a:pPr>
            <a:endParaRPr lang="de-DE" dirty="0"/>
          </a:p>
          <a:p>
            <a:pPr marL="0" indent="0" algn="ctr">
              <a:lnSpc>
                <a:spcPts val="4000"/>
              </a:lnSpc>
              <a:spcBef>
                <a:spcPts val="0"/>
              </a:spcBef>
              <a:spcAft>
                <a:spcPts val="600"/>
              </a:spcAft>
              <a:buNone/>
            </a:pPr>
            <a:endParaRPr lang="de-DE" sz="3600" dirty="0" smtClean="0"/>
          </a:p>
          <a:p>
            <a:pPr marL="0" indent="0" algn="ctr">
              <a:lnSpc>
                <a:spcPts val="4000"/>
              </a:lnSpc>
              <a:spcBef>
                <a:spcPts val="0"/>
              </a:spcBef>
              <a:spcAft>
                <a:spcPts val="600"/>
              </a:spcAft>
              <a:buNone/>
            </a:pPr>
            <a:endParaRPr lang="de-DE" sz="3600" dirty="0"/>
          </a:p>
          <a:p>
            <a:pPr marL="0" indent="0" algn="ctr">
              <a:lnSpc>
                <a:spcPts val="4000"/>
              </a:lnSpc>
              <a:spcBef>
                <a:spcPts val="0"/>
              </a:spcBef>
              <a:spcAft>
                <a:spcPts val="600"/>
              </a:spcAft>
              <a:buNone/>
            </a:pPr>
            <a:endParaRPr lang="de-DE" sz="3600" dirty="0" smtClean="0"/>
          </a:p>
          <a:p>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35</a:t>
            </a:fld>
            <a:endParaRPr lang="de-DE"/>
          </a:p>
        </p:txBody>
      </p:sp>
      <p:sp>
        <p:nvSpPr>
          <p:cNvPr id="6"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8496944" cy="264028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Textfeld 6"/>
          <p:cNvSpPr txBox="1"/>
          <p:nvPr/>
        </p:nvSpPr>
        <p:spPr>
          <a:xfrm>
            <a:off x="5496783" y="4941168"/>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34457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wurde bis hierher behandelt</a:t>
            </a:r>
            <a:r>
              <a:rPr lang="de-DE" dirty="0" smtClean="0"/>
              <a: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36</a:t>
            </a:fld>
            <a:endParaRPr lang="de-DE"/>
          </a:p>
        </p:txBody>
      </p:sp>
      <p:sp>
        <p:nvSpPr>
          <p:cNvPr id="6" name="Fußzeilenplatzhalter 3"/>
          <p:cNvSpPr>
            <a:spLocks noGrp="1"/>
          </p:cNvSpPr>
          <p:nvPr>
            <p:ph type="ftr" sz="quarter" idx="14"/>
          </p:nvPr>
        </p:nvSpPr>
        <p:spPr>
          <a:xfrm>
            <a:off x="467544" y="6376243"/>
            <a:ext cx="7272808" cy="365125"/>
          </a:xfrm>
        </p:spPr>
        <p:txBody>
          <a:bodyPr/>
          <a:lstStyle/>
          <a:p>
            <a:r>
              <a:rPr lang="de-DE" smtClean="0"/>
              <a:t>AG RDA Schulungsunterlagen – Modul 1: Einführung und Grundlagen | Stand: 23.04.2015 | CC BY-NC-SA</a:t>
            </a:r>
            <a:endParaRPr lang="de-DE" dirty="0"/>
          </a:p>
        </p:txBody>
      </p:sp>
      <p:sp>
        <p:nvSpPr>
          <p:cNvPr id="7" name="Ellipse 6"/>
          <p:cNvSpPr/>
          <p:nvPr/>
        </p:nvSpPr>
        <p:spPr>
          <a:xfrm>
            <a:off x="2591780" y="1699598"/>
            <a:ext cx="3960440" cy="2952329"/>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sz="6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RDA</a:t>
            </a:r>
            <a:endParaRPr lang="de-DE" sz="6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eck 7"/>
          <p:cNvSpPr/>
          <p:nvPr/>
        </p:nvSpPr>
        <p:spPr>
          <a:xfrm>
            <a:off x="4867436" y="1386946"/>
            <a:ext cx="2016224" cy="914400"/>
          </a:xfrm>
          <a:prstGeom prst="rect">
            <a:avLst/>
          </a:prstGeom>
          <a:solidFill>
            <a:srgbClr val="C1A7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Terminologie</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Ellipse 8"/>
          <p:cNvSpPr/>
          <p:nvPr/>
        </p:nvSpPr>
        <p:spPr>
          <a:xfrm>
            <a:off x="1153731" y="3086148"/>
            <a:ext cx="2484482" cy="12512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Aufbau und Struktur </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hteck 9"/>
          <p:cNvSpPr/>
          <p:nvPr/>
        </p:nvSpPr>
        <p:spPr>
          <a:xfrm>
            <a:off x="1088035" y="1170495"/>
            <a:ext cx="1368152"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Entität</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eck 10"/>
          <p:cNvSpPr/>
          <p:nvPr/>
        </p:nvSpPr>
        <p:spPr>
          <a:xfrm>
            <a:off x="1603884" y="204639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Beziehung</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hteck 11"/>
          <p:cNvSpPr/>
          <p:nvPr/>
        </p:nvSpPr>
        <p:spPr>
          <a:xfrm>
            <a:off x="2339752" y="1466163"/>
            <a:ext cx="1584176" cy="673651"/>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Merkmal</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hteck 14"/>
          <p:cNvSpPr/>
          <p:nvPr/>
        </p:nvSpPr>
        <p:spPr>
          <a:xfrm>
            <a:off x="1781264" y="4557960"/>
            <a:ext cx="2160240" cy="11032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RDA Toolkit</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hteck 18"/>
          <p:cNvSpPr/>
          <p:nvPr/>
        </p:nvSpPr>
        <p:spPr>
          <a:xfrm>
            <a:off x="260327" y="1699598"/>
            <a:ext cx="1352364" cy="10957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FRBR</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hteck 16"/>
          <p:cNvSpPr/>
          <p:nvPr/>
        </p:nvSpPr>
        <p:spPr>
          <a:xfrm>
            <a:off x="4788024" y="3863374"/>
            <a:ext cx="2311660" cy="694586"/>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Beispiele</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hteck 17"/>
          <p:cNvSpPr/>
          <p:nvPr/>
        </p:nvSpPr>
        <p:spPr>
          <a:xfrm>
            <a:off x="6673437" y="4190178"/>
            <a:ext cx="1600797" cy="8112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D-A-CH</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hteck 20"/>
          <p:cNvSpPr/>
          <p:nvPr/>
        </p:nvSpPr>
        <p:spPr>
          <a:xfrm>
            <a:off x="4423583" y="4445188"/>
            <a:ext cx="2016224" cy="1081329"/>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a:solidFill>
                  <a:srgbClr val="000000"/>
                </a:solidFill>
                <a:latin typeface="Verdana" panose="020B0604030504040204" pitchFamily="34" charset="0"/>
                <a:ea typeface="Verdana" panose="020B0604030504040204" pitchFamily="34" charset="0"/>
                <a:cs typeface="Verdana" panose="020B0604030504040204" pitchFamily="34" charset="0"/>
              </a:rPr>
              <a:t>Ausnahmen</a:t>
            </a:r>
          </a:p>
          <a:p>
            <a:pPr algn="ctr" fontAlgn="base">
              <a:spcBef>
                <a:spcPct val="0"/>
              </a:spcBef>
              <a:spcAft>
                <a:spcPct val="0"/>
              </a:spcAft>
            </a:pP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Optionen und Alternativen</a:t>
            </a:r>
          </a:p>
        </p:txBody>
      </p:sp>
      <p:sp>
        <p:nvSpPr>
          <p:cNvPr id="22" name="Rechteck 21"/>
          <p:cNvSpPr/>
          <p:nvPr/>
        </p:nvSpPr>
        <p:spPr>
          <a:xfrm>
            <a:off x="5777529" y="2996617"/>
            <a:ext cx="1791816" cy="914400"/>
          </a:xfrm>
          <a:prstGeom prst="rect">
            <a:avLst/>
          </a:prstGeom>
          <a:solidFill>
            <a:srgbClr val="BFF0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de-DE" b="1"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Cataloguers</a:t>
            </a:r>
            <a:r>
              <a:rPr lang="de-DE"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de-DE" b="1"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Judgement</a:t>
            </a:r>
            <a:endParaRPr lang="de-DE"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59889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8A6690F1-7CA1-4166-A522-500460961984}" type="slidenum">
              <a:rPr lang="de-DE" smtClean="0"/>
              <a:pPr/>
              <a:t>4</a:t>
            </a:fld>
            <a:endParaRPr lang="de-DE"/>
          </a:p>
        </p:txBody>
      </p:sp>
      <p:sp>
        <p:nvSpPr>
          <p:cNvPr id="6" name="Fußzeilenplatzhalter 5"/>
          <p:cNvSpPr>
            <a:spLocks noGrp="1"/>
          </p:cNvSpPr>
          <p:nvPr>
            <p:ph type="ftr" sz="quarter" idx="14"/>
          </p:nvPr>
        </p:nvSpPr>
        <p:spPr>
          <a:xfrm>
            <a:off x="467544" y="6376243"/>
            <a:ext cx="7704856" cy="365125"/>
          </a:xfrm>
        </p:spPr>
        <p:txBody>
          <a:bodyPr/>
          <a:lstStyle/>
          <a:p>
            <a:r>
              <a:rPr lang="de-DE" smtClean="0"/>
              <a:t>AG RDA Schulungsunterlagen – Modul 1: Einführung und Grundlagen | Stand: 23.04.2015 | CC BY-NC-SA</a:t>
            </a:r>
            <a:endParaRPr lang="de-DE" dirty="0"/>
          </a:p>
        </p:txBody>
      </p:sp>
      <p:sp>
        <p:nvSpPr>
          <p:cNvPr id="7" name="Positionsrahmen 6"/>
          <p:cNvSpPr/>
          <p:nvPr/>
        </p:nvSpPr>
        <p:spPr>
          <a:xfrm>
            <a:off x="216024" y="2636912"/>
            <a:ext cx="2915816" cy="1124151"/>
          </a:xfrm>
          <a:prstGeom prst="frame">
            <a:avLst/>
          </a:prstGeom>
          <a:solidFill>
            <a:srgbClr val="0070C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einfach zu nutzen</a:t>
            </a:r>
          </a:p>
        </p:txBody>
      </p:sp>
      <p:sp>
        <p:nvSpPr>
          <p:cNvPr id="8" name="Positionsrahmen 7"/>
          <p:cNvSpPr/>
          <p:nvPr/>
        </p:nvSpPr>
        <p:spPr>
          <a:xfrm>
            <a:off x="3563888" y="2636912"/>
            <a:ext cx="2232248" cy="1058416"/>
          </a:xfrm>
          <a:prstGeom prst="frame">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international</a:t>
            </a:r>
          </a:p>
        </p:txBody>
      </p:sp>
      <p:sp>
        <p:nvSpPr>
          <p:cNvPr id="9" name="Positionsrahmen 8"/>
          <p:cNvSpPr/>
          <p:nvPr/>
        </p:nvSpPr>
        <p:spPr>
          <a:xfrm>
            <a:off x="413792" y="4365104"/>
            <a:ext cx="2520280" cy="914400"/>
          </a:xfrm>
          <a:prstGeom prst="frame">
            <a:avLst/>
          </a:prstGeom>
          <a:solidFill>
            <a:srgbClr val="DAEDEF">
              <a:lumMod val="25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basiert auf Prinzipien</a:t>
            </a:r>
          </a:p>
        </p:txBody>
      </p:sp>
      <p:sp>
        <p:nvSpPr>
          <p:cNvPr id="10" name="Positionsrahmen 9"/>
          <p:cNvSpPr/>
          <p:nvPr/>
        </p:nvSpPr>
        <p:spPr>
          <a:xfrm>
            <a:off x="3160904" y="4843394"/>
            <a:ext cx="2646040" cy="1273817"/>
          </a:xfrm>
          <a:prstGeom prst="frame">
            <a:avLst/>
          </a:prstGeom>
          <a:solidFill>
            <a:srgbClr val="2D2D8A">
              <a:lumMod val="60000"/>
              <a:lumOff val="40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für alle Arten von Ressourcen und Inhalten</a:t>
            </a:r>
          </a:p>
        </p:txBody>
      </p:sp>
      <p:sp>
        <p:nvSpPr>
          <p:cNvPr id="11" name="Positionsrahmen 10"/>
          <p:cNvSpPr/>
          <p:nvPr/>
        </p:nvSpPr>
        <p:spPr>
          <a:xfrm>
            <a:off x="5493544" y="3761063"/>
            <a:ext cx="2678856" cy="914400"/>
          </a:xfrm>
          <a:prstGeom prst="frame">
            <a:avLst/>
          </a:prstGeom>
          <a:solidFill>
            <a:srgbClr val="BBE0E3">
              <a:lumMod val="50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für digitale Umgebungen</a:t>
            </a:r>
          </a:p>
        </p:txBody>
      </p:sp>
      <p:sp>
        <p:nvSpPr>
          <p:cNvPr id="12" name="Positionsrahmen 11"/>
          <p:cNvSpPr/>
          <p:nvPr/>
        </p:nvSpPr>
        <p:spPr>
          <a:xfrm>
            <a:off x="6084168" y="4869160"/>
            <a:ext cx="2808312" cy="914400"/>
          </a:xfrm>
          <a:prstGeom prst="frame">
            <a:avLst/>
          </a:prstGeom>
          <a:solidFill>
            <a:srgbClr val="BBE0E3">
              <a:lumMod val="75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formatunabhängig</a:t>
            </a:r>
          </a:p>
        </p:txBody>
      </p:sp>
      <p:sp>
        <p:nvSpPr>
          <p:cNvPr id="13" name="Positionsrahmen 12"/>
          <p:cNvSpPr/>
          <p:nvPr/>
        </p:nvSpPr>
        <p:spPr>
          <a:xfrm>
            <a:off x="6084167" y="1988840"/>
            <a:ext cx="2621043" cy="1285674"/>
          </a:xfrm>
          <a:prstGeom prst="frame">
            <a:avLst/>
          </a:prstGeom>
          <a:solidFill>
            <a:srgbClr val="2D2D8A">
              <a:lumMod val="75000"/>
            </a:srgbClr>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b="1"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Bibliotheken, Museen, Archive</a:t>
            </a:r>
          </a:p>
        </p:txBody>
      </p:sp>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16" y="645544"/>
            <a:ext cx="4752528" cy="1318566"/>
          </a:xfrm>
          <a:prstGeom prst="rect">
            <a:avLst/>
          </a:prstGeom>
        </p:spPr>
      </p:pic>
      <p:sp>
        <p:nvSpPr>
          <p:cNvPr id="15" name="Textfeld 14"/>
          <p:cNvSpPr txBox="1"/>
          <p:nvPr/>
        </p:nvSpPr>
        <p:spPr>
          <a:xfrm>
            <a:off x="5796136" y="6021288"/>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Tree>
    <p:extLst>
      <p:ext uri="{BB962C8B-B14F-4D97-AF65-F5344CB8AC3E}">
        <p14:creationId xmlns:p14="http://schemas.microsoft.com/office/powerpoint/2010/main" val="1502366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RDA Toolkit</a:t>
            </a:r>
            <a:endParaRPr lang="de-DE" dirty="0"/>
          </a:p>
        </p:txBody>
      </p:sp>
      <p:sp>
        <p:nvSpPr>
          <p:cNvPr id="4" name="Fußzeilenplatzhalter 3"/>
          <p:cNvSpPr>
            <a:spLocks noGrp="1"/>
          </p:cNvSpPr>
          <p:nvPr>
            <p:ph type="ftr" sz="quarter" idx="14"/>
          </p:nvPr>
        </p:nvSpPr>
        <p:spPr>
          <a:xfrm>
            <a:off x="467544" y="6376243"/>
            <a:ext cx="7056784" cy="365125"/>
          </a:xfrm>
        </p:spPr>
        <p:txBody>
          <a:bodyPr/>
          <a:lstStyle/>
          <a:p>
            <a:r>
              <a:rPr lang="de-DE" smtClean="0"/>
              <a:t>AG RDA Schulungsunterlagen – Modul 1: Einführung und Grundlagen | Stand: 23.04.2015 | CC BY-NC-SA</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5</a:t>
            </a:fld>
            <a:endParaRPr lang="de-DE"/>
          </a:p>
        </p:txBody>
      </p:sp>
      <p:sp>
        <p:nvSpPr>
          <p:cNvPr id="8" name="Rechteck 7"/>
          <p:cNvSpPr/>
          <p:nvPr/>
        </p:nvSpPr>
        <p:spPr>
          <a:xfrm>
            <a:off x="4716016" y="5291916"/>
            <a:ext cx="3567002" cy="369332"/>
          </a:xfrm>
          <a:prstGeom prst="rect">
            <a:avLst/>
          </a:prstGeom>
        </p:spPr>
        <p:txBody>
          <a:bodyPr wrap="none">
            <a:spAutoFit/>
          </a:bodyPr>
          <a:lstStyle/>
          <a:p>
            <a:r>
              <a:rPr lang="de-DE" dirty="0">
                <a:latin typeface="Verdana" panose="020B0604030504040204" pitchFamily="34" charset="0"/>
                <a:ea typeface="Verdana" panose="020B0604030504040204" pitchFamily="34" charset="0"/>
                <a:cs typeface="Verdana" panose="020B0604030504040204" pitchFamily="34" charset="0"/>
                <a:hlinkClick r:id="rId3"/>
              </a:rPr>
              <a:t>http://access.rdatoolkit.org</a:t>
            </a:r>
            <a:r>
              <a:rPr lang="de-DE" dirty="0" smtClean="0">
                <a:latin typeface="Verdana" panose="020B0604030504040204" pitchFamily="34" charset="0"/>
                <a:ea typeface="Verdana" panose="020B0604030504040204" pitchFamily="34" charset="0"/>
                <a:cs typeface="Verdana" panose="020B0604030504040204" pitchFamily="34" charset="0"/>
                <a:hlinkClick r:id="rId3"/>
              </a:rPr>
              <a:t>/</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9" name="Rechteck 8"/>
          <p:cNvSpPr/>
          <p:nvPr/>
        </p:nvSpPr>
        <p:spPr>
          <a:xfrm>
            <a:off x="635720" y="5301208"/>
            <a:ext cx="3369962" cy="369332"/>
          </a:xfrm>
          <a:prstGeom prst="rect">
            <a:avLst/>
          </a:prstGeom>
        </p:spPr>
        <p:txBody>
          <a:bodyPr wrap="none">
            <a:spAutoFit/>
          </a:bodyPr>
          <a:lstStyle/>
          <a:p>
            <a:r>
              <a:rPr lang="de-DE" dirty="0">
                <a:latin typeface="Verdana" panose="020B0604030504040204" pitchFamily="34" charset="0"/>
                <a:ea typeface="Verdana" panose="020B0604030504040204" pitchFamily="34" charset="0"/>
                <a:cs typeface="Verdana" panose="020B0604030504040204" pitchFamily="34" charset="0"/>
                <a:hlinkClick r:id="rId4"/>
              </a:rPr>
              <a:t>http://</a:t>
            </a:r>
            <a:r>
              <a:rPr lang="de-DE" dirty="0" smtClean="0">
                <a:latin typeface="Verdana" panose="020B0604030504040204" pitchFamily="34" charset="0"/>
                <a:ea typeface="Verdana" panose="020B0604030504040204" pitchFamily="34" charset="0"/>
                <a:cs typeface="Verdana" panose="020B0604030504040204" pitchFamily="34" charset="0"/>
                <a:hlinkClick r:id="rId4"/>
              </a:rPr>
              <a:t>www.rdatoolkit.org/</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feld 9"/>
          <p:cNvSpPr txBox="1"/>
          <p:nvPr/>
        </p:nvSpPr>
        <p:spPr>
          <a:xfrm>
            <a:off x="953906" y="5949791"/>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pic>
        <p:nvPicPr>
          <p:cNvPr id="3" name="Grafik 2"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764704"/>
            <a:ext cx="6840760" cy="4378498"/>
          </a:xfrm>
          <a:prstGeom prst="rect">
            <a:avLst/>
          </a:prstGeom>
        </p:spPr>
      </p:pic>
      <p:cxnSp>
        <p:nvCxnSpPr>
          <p:cNvPr id="7" name="Gerade Verbindung mit Pfeil 6"/>
          <p:cNvCxnSpPr/>
          <p:nvPr/>
        </p:nvCxnSpPr>
        <p:spPr>
          <a:xfrm flipH="1">
            <a:off x="7164288" y="4869160"/>
            <a:ext cx="648072" cy="4320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Interaktive Schaltfläche: Anpassen 5">
            <a:hlinkClick r:id="rId6" action="ppaction://hlinksldjump" highlightClick="1"/>
          </p:cNvPr>
          <p:cNvSpPr/>
          <p:nvPr/>
        </p:nvSpPr>
        <p:spPr>
          <a:xfrm>
            <a:off x="7812360" y="6021288"/>
            <a:ext cx="720080" cy="369332"/>
          </a:xfrm>
          <a:prstGeom prst="actionButtonBlank">
            <a:avLst/>
          </a:prstGeom>
          <a:solidFill>
            <a:schemeClr val="bg2">
              <a:lumMod val="9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smtClean="0">
                <a:solidFill>
                  <a:sysClr val="windowText" lastClr="000000"/>
                </a:solidFill>
              </a:rPr>
              <a:t>&gt;&gt;</a:t>
            </a:r>
          </a:p>
        </p:txBody>
      </p:sp>
    </p:spTree>
    <p:extLst>
      <p:ext uri="{BB962C8B-B14F-4D97-AF65-F5344CB8AC3E}">
        <p14:creationId xmlns:p14="http://schemas.microsoft.com/office/powerpoint/2010/main" val="36327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3" y="908720"/>
            <a:ext cx="8717444" cy="42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smtClean="0"/>
              <a:t>RDA Toolkit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6</a:t>
            </a:fld>
            <a:endParaRPr lang="de-DE"/>
          </a:p>
        </p:txBody>
      </p:sp>
      <p:sp>
        <p:nvSpPr>
          <p:cNvPr id="10" name="Textfeld 9"/>
          <p:cNvSpPr txBox="1"/>
          <p:nvPr/>
        </p:nvSpPr>
        <p:spPr>
          <a:xfrm>
            <a:off x="5785025" y="5363924"/>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
        <p:nvSpPr>
          <p:cNvPr id="11" name="Fußzeilenplatzhalter 17"/>
          <p:cNvSpPr>
            <a:spLocks noGrp="1"/>
          </p:cNvSpPr>
          <p:nvPr>
            <p:ph type="ftr" sz="quarter" idx="14"/>
          </p:nvPr>
        </p:nvSpPr>
        <p:spPr>
          <a:xfrm>
            <a:off x="467544" y="6376243"/>
            <a:ext cx="7272808" cy="365125"/>
          </a:xfrm>
        </p:spPr>
        <p:txBody>
          <a:bodyPr/>
          <a:lstStyle/>
          <a:p>
            <a:r>
              <a:rPr lang="de-DE" dirty="0" smtClean="0"/>
              <a:t>AG RDA Schulungsunterlagen – Modul 1: Einführung und Grundlagen | Stand: 23.04.2015 | CC BY-NC-SA</a:t>
            </a:r>
            <a:endParaRPr lang="de-DE" dirty="0"/>
          </a:p>
        </p:txBody>
      </p:sp>
      <p:cxnSp>
        <p:nvCxnSpPr>
          <p:cNvPr id="13" name="Gerade Verbindung mit Pfeil 12"/>
          <p:cNvCxnSpPr/>
          <p:nvPr/>
        </p:nvCxnSpPr>
        <p:spPr>
          <a:xfrm flipV="1">
            <a:off x="6300192" y="1692839"/>
            <a:ext cx="442183" cy="73601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p:cNvCxnSpPr/>
          <p:nvPr/>
        </p:nvCxnSpPr>
        <p:spPr>
          <a:xfrm flipV="1">
            <a:off x="7884368" y="1463322"/>
            <a:ext cx="478661" cy="74172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 name="Gerade Verbindung mit Pfeil 14"/>
          <p:cNvCxnSpPr/>
          <p:nvPr/>
        </p:nvCxnSpPr>
        <p:spPr>
          <a:xfrm flipH="1" flipV="1">
            <a:off x="539553" y="1692839"/>
            <a:ext cx="720079" cy="79208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3846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6" y="952209"/>
            <a:ext cx="8964488" cy="448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e-DE" dirty="0" smtClean="0"/>
              <a:t>RDA Toolkit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7</a:t>
            </a:fld>
            <a:endParaRPr lang="de-DE"/>
          </a:p>
        </p:txBody>
      </p:sp>
      <p:sp>
        <p:nvSpPr>
          <p:cNvPr id="9" name="Textfeld 8"/>
          <p:cNvSpPr txBox="1"/>
          <p:nvPr/>
        </p:nvSpPr>
        <p:spPr>
          <a:xfrm>
            <a:off x="5604287" y="5651956"/>
            <a:ext cx="3107665" cy="369332"/>
          </a:xfrm>
          <a:prstGeom prst="rect">
            <a:avLst/>
          </a:prstGeom>
          <a:noFill/>
        </p:spPr>
        <p:txBody>
          <a:bodyPr wrap="square" rtlCol="0">
            <a:spAutoFit/>
          </a:bodyPr>
          <a:lstStyle/>
          <a:p>
            <a:r>
              <a:rPr lang="de-DE" sz="600" dirty="0" smtClean="0"/>
              <a:t>Screenshot </a:t>
            </a:r>
            <a:r>
              <a:rPr lang="de-DE" sz="600" dirty="0"/>
              <a:t>aus dem RDA-Toolkit </a:t>
            </a:r>
            <a:r>
              <a:rPr lang="de-DE" sz="600" dirty="0" smtClean="0"/>
              <a: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
        <p:nvSpPr>
          <p:cNvPr id="11" name="Fußzeilenplatzhalter 10"/>
          <p:cNvSpPr>
            <a:spLocks noGrp="1"/>
          </p:cNvSpPr>
          <p:nvPr>
            <p:ph type="ftr" sz="quarter" idx="14"/>
          </p:nvPr>
        </p:nvSpPr>
        <p:spPr>
          <a:xfrm>
            <a:off x="467544" y="6376243"/>
            <a:ext cx="7344816" cy="365125"/>
          </a:xfrm>
        </p:spPr>
        <p:txBody>
          <a:bodyPr/>
          <a:lstStyle/>
          <a:p>
            <a:r>
              <a:rPr lang="de-DE" smtClean="0"/>
              <a:t>AG RDA Schulungsunterlagen – Modul 1: Einführung und Grundlagen | Stand: 23.04.2015 | CC BY-NC-SA</a:t>
            </a:r>
            <a:endParaRPr lang="de-DE" dirty="0"/>
          </a:p>
        </p:txBody>
      </p:sp>
    </p:spTree>
    <p:extLst>
      <p:ext uri="{BB962C8B-B14F-4D97-AF65-F5344CB8AC3E}">
        <p14:creationId xmlns:p14="http://schemas.microsoft.com/office/powerpoint/2010/main" val="2254718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79784"/>
            <a:ext cx="4319300" cy="621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RDA Toolkit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8</a:t>
            </a:fld>
            <a:endParaRPr lang="de-DE"/>
          </a:p>
        </p:txBody>
      </p:sp>
      <p:cxnSp>
        <p:nvCxnSpPr>
          <p:cNvPr id="7" name="Gerade Verbindung mit Pfeil 6"/>
          <p:cNvCxnSpPr/>
          <p:nvPr/>
        </p:nvCxnSpPr>
        <p:spPr>
          <a:xfrm flipV="1">
            <a:off x="2462598" y="2204864"/>
            <a:ext cx="330374" cy="43204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8" name="Textfeld 7"/>
          <p:cNvSpPr txBox="1"/>
          <p:nvPr/>
        </p:nvSpPr>
        <p:spPr>
          <a:xfrm>
            <a:off x="251521" y="5658070"/>
            <a:ext cx="2376264"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
        <p:nvSpPr>
          <p:cNvPr id="9" name="Fußzeilenplatzhalter 10"/>
          <p:cNvSpPr>
            <a:spLocks noGrp="1"/>
          </p:cNvSpPr>
          <p:nvPr>
            <p:ph type="ftr" sz="quarter" idx="14"/>
          </p:nvPr>
        </p:nvSpPr>
        <p:spPr>
          <a:xfrm>
            <a:off x="467544" y="6376243"/>
            <a:ext cx="7344816" cy="365125"/>
          </a:xfrm>
        </p:spPr>
        <p:txBody>
          <a:bodyPr/>
          <a:lstStyle/>
          <a:p>
            <a:r>
              <a:rPr lang="de-DE" smtClean="0"/>
              <a:t>AG RDA Schulungsunterlagen – Modul 1: Einführung und Grundlagen | Stand: 23.04.2015 | CC BY-NC-SA</a:t>
            </a:r>
            <a:endParaRPr lang="de-DE" dirty="0"/>
          </a:p>
        </p:txBody>
      </p:sp>
      <p:sp>
        <p:nvSpPr>
          <p:cNvPr id="4" name="Rechteck 3"/>
          <p:cNvSpPr/>
          <p:nvPr/>
        </p:nvSpPr>
        <p:spPr>
          <a:xfrm>
            <a:off x="2627785" y="764704"/>
            <a:ext cx="64807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p:cNvCxnSpPr/>
          <p:nvPr/>
        </p:nvCxnSpPr>
        <p:spPr>
          <a:xfrm flipV="1">
            <a:off x="2614998" y="2924944"/>
            <a:ext cx="330374" cy="43204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3" name="Gerade Verbindung mit Pfeil 12"/>
          <p:cNvCxnSpPr/>
          <p:nvPr/>
        </p:nvCxnSpPr>
        <p:spPr>
          <a:xfrm flipV="1">
            <a:off x="2699792" y="3933056"/>
            <a:ext cx="330374" cy="43204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6312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798" y="332656"/>
            <a:ext cx="6192107" cy="59905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RDA Toolkit</a:t>
            </a:r>
            <a:endParaRPr lang="de-DE" dirty="0"/>
          </a:p>
        </p:txBody>
      </p:sp>
      <p:sp>
        <p:nvSpPr>
          <p:cNvPr id="5" name="Foliennummernplatzhalter 4"/>
          <p:cNvSpPr>
            <a:spLocks noGrp="1"/>
          </p:cNvSpPr>
          <p:nvPr>
            <p:ph type="sldNum" sz="quarter" idx="4"/>
          </p:nvPr>
        </p:nvSpPr>
        <p:spPr/>
        <p:txBody>
          <a:bodyPr/>
          <a:lstStyle/>
          <a:p>
            <a:fld id="{8A6690F1-7CA1-4166-A522-500460961984}" type="slidenum">
              <a:rPr lang="de-DE" smtClean="0"/>
              <a:pPr/>
              <a:t>9</a:t>
            </a:fld>
            <a:endParaRPr lang="de-DE"/>
          </a:p>
        </p:txBody>
      </p:sp>
      <p:sp>
        <p:nvSpPr>
          <p:cNvPr id="6" name="Fußzeilenplatzhalter 10"/>
          <p:cNvSpPr>
            <a:spLocks noGrp="1"/>
          </p:cNvSpPr>
          <p:nvPr>
            <p:ph type="ftr" sz="quarter" idx="14"/>
          </p:nvPr>
        </p:nvSpPr>
        <p:spPr>
          <a:xfrm>
            <a:off x="467544" y="6376243"/>
            <a:ext cx="7344816" cy="365125"/>
          </a:xfrm>
        </p:spPr>
        <p:txBody>
          <a:bodyPr/>
          <a:lstStyle/>
          <a:p>
            <a:r>
              <a:rPr lang="de-DE" smtClean="0"/>
              <a:t>AG RDA Schulungsunterlagen – Modul 1: Einführung und Grundlagen | Stand: 23.04.2015 | CC BY-NC-SA</a:t>
            </a:r>
            <a:endParaRPr lang="de-DE" dirty="0"/>
          </a:p>
        </p:txBody>
      </p:sp>
      <p:cxnSp>
        <p:nvCxnSpPr>
          <p:cNvPr id="8" name="Gerade Verbindung mit Pfeil 7"/>
          <p:cNvCxnSpPr/>
          <p:nvPr/>
        </p:nvCxnSpPr>
        <p:spPr>
          <a:xfrm flipH="1" flipV="1">
            <a:off x="4644009" y="1196754"/>
            <a:ext cx="576063" cy="2592286"/>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9" name="Textfeld 8"/>
          <p:cNvSpPr txBox="1"/>
          <p:nvPr/>
        </p:nvSpPr>
        <p:spPr>
          <a:xfrm>
            <a:off x="392138" y="5709166"/>
            <a:ext cx="3107665" cy="369332"/>
          </a:xfrm>
          <a:prstGeom prst="rect">
            <a:avLst/>
          </a:prstGeom>
          <a:noFill/>
        </p:spPr>
        <p:txBody>
          <a:bodyPr wrap="square" rtlCol="0">
            <a:spAutoFit/>
          </a:bodyPr>
          <a:lstStyle/>
          <a:p>
            <a:r>
              <a:rPr lang="de-DE" sz="600" dirty="0" smtClean="0"/>
              <a:t>Screenshot </a:t>
            </a:r>
            <a:r>
              <a:rPr lang="de-DE" sz="600" dirty="0"/>
              <a:t>aus dem </a:t>
            </a:r>
            <a:r>
              <a:rPr lang="de-DE" sz="600" dirty="0" smtClean="0"/>
              <a:t>RDA Toolkit  </a:t>
            </a:r>
            <a:r>
              <a:rPr lang="de-DE" sz="600" dirty="0"/>
              <a:t>mit Genehmigung der RDA-Verleger </a:t>
            </a:r>
            <a:r>
              <a:rPr lang="de-DE" sz="600" dirty="0" smtClean="0"/>
              <a:t/>
            </a:r>
            <a:br>
              <a:rPr lang="de-DE" sz="600" dirty="0" smtClean="0"/>
            </a:br>
            <a:r>
              <a:rPr lang="de-DE" sz="600" dirty="0" smtClean="0"/>
              <a:t>(</a:t>
            </a:r>
            <a:r>
              <a:rPr lang="de-DE" sz="600" dirty="0"/>
              <a:t>American Library </a:t>
            </a:r>
            <a:r>
              <a:rPr lang="de-DE" sz="600" dirty="0" err="1"/>
              <a:t>Association</a:t>
            </a:r>
            <a:r>
              <a:rPr lang="de-DE" sz="600" dirty="0"/>
              <a:t>, </a:t>
            </a:r>
            <a:r>
              <a:rPr lang="de-DE" sz="600" dirty="0" err="1"/>
              <a:t>Canadian</a:t>
            </a:r>
            <a:r>
              <a:rPr lang="de-DE" sz="600" dirty="0"/>
              <a:t> Library </a:t>
            </a:r>
            <a:r>
              <a:rPr lang="de-DE" sz="600" dirty="0" err="1"/>
              <a:t>Association</a:t>
            </a:r>
            <a:r>
              <a:rPr lang="de-DE" sz="600" dirty="0"/>
              <a:t>, und CILIP: </a:t>
            </a:r>
            <a:r>
              <a:rPr lang="de-DE" sz="600" dirty="0" err="1"/>
              <a:t>Chartered</a:t>
            </a:r>
            <a:r>
              <a:rPr lang="de-DE" sz="600" dirty="0"/>
              <a:t> Institute </a:t>
            </a:r>
            <a:r>
              <a:rPr lang="de-DE" sz="600" dirty="0" err="1"/>
              <a:t>of</a:t>
            </a:r>
            <a:r>
              <a:rPr lang="de-DE" sz="600" dirty="0"/>
              <a:t> Library </a:t>
            </a:r>
            <a:r>
              <a:rPr lang="de-DE" sz="600" dirty="0" err="1"/>
              <a:t>and</a:t>
            </a:r>
            <a:r>
              <a:rPr lang="de-DE" sz="600" dirty="0"/>
              <a:t> Information Professionals</a:t>
            </a:r>
            <a:r>
              <a:rPr lang="de-DE" sz="600" dirty="0" smtClean="0"/>
              <a:t>)</a:t>
            </a:r>
            <a:endParaRPr lang="de-DE" sz="600" dirty="0"/>
          </a:p>
        </p:txBody>
      </p:sp>
      <p:sp>
        <p:nvSpPr>
          <p:cNvPr id="4" name="Rechteck 3"/>
          <p:cNvSpPr/>
          <p:nvPr/>
        </p:nvSpPr>
        <p:spPr>
          <a:xfrm>
            <a:off x="2522798" y="1702944"/>
            <a:ext cx="2625266" cy="573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059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3241</Words>
  <Application>Microsoft Office PowerPoint</Application>
  <PresentationFormat>Bildschirmpräsentation (4:3)</PresentationFormat>
  <Paragraphs>392</Paragraphs>
  <Slides>36</Slides>
  <Notes>36</Notes>
  <HiddenSlides>0</HiddenSlides>
  <MMClips>0</MMClips>
  <ScaleCrop>false</ScaleCrop>
  <HeadingPairs>
    <vt:vector size="4" baseType="variant">
      <vt:variant>
        <vt:lpstr>Design</vt:lpstr>
      </vt:variant>
      <vt:variant>
        <vt:i4>1</vt:i4>
      </vt:variant>
      <vt:variant>
        <vt:lpstr>Folientitel</vt:lpstr>
      </vt:variant>
      <vt:variant>
        <vt:i4>36</vt:i4>
      </vt:variant>
    </vt:vector>
  </HeadingPairs>
  <TitlesOfParts>
    <vt:vector size="37" baseType="lpstr">
      <vt:lpstr>Larissa</vt:lpstr>
      <vt:lpstr>Schulungsunterlagen der AG RDA</vt:lpstr>
      <vt:lpstr>Einführung und Grundlagen Teil 2 </vt:lpstr>
      <vt:lpstr>Resource Description and Access</vt:lpstr>
      <vt:lpstr>PowerPoint-Präsentation</vt:lpstr>
      <vt:lpstr>RDA Toolkit</vt:lpstr>
      <vt:lpstr>RDA Toolkit</vt:lpstr>
      <vt:lpstr>RDA Toolkit</vt:lpstr>
      <vt:lpstr>RDA Toolkit</vt:lpstr>
      <vt:lpstr>RDA Toolkit</vt:lpstr>
      <vt:lpstr>D-A-CH im RDA Toolkit</vt:lpstr>
      <vt:lpstr>RDA Toolkit</vt:lpstr>
      <vt:lpstr>RDA-Toolkit: Suche</vt:lpstr>
      <vt:lpstr>RDA-Toolkit: Suche</vt:lpstr>
      <vt:lpstr>RDA-Toolkit: Erweiterte Suche</vt:lpstr>
      <vt:lpstr>RDA-Toolkit: Logout</vt:lpstr>
      <vt:lpstr>Was wurde bisher behandelt?</vt:lpstr>
      <vt:lpstr>PowerPoint-Präsentation</vt:lpstr>
      <vt:lpstr>Aufbau des RDA-Regelwerkstexts</vt:lpstr>
      <vt:lpstr>Aufbau des RDA-Regelwerkstexts</vt:lpstr>
      <vt:lpstr>Aufbau des RDA-Regelwerkstextes</vt:lpstr>
      <vt:lpstr>Aufbau des RDA-Regelwerkstextes</vt:lpstr>
      <vt:lpstr>Anhänge</vt:lpstr>
      <vt:lpstr>Was wurde bisher behandelt?</vt:lpstr>
      <vt:lpstr>PowerPoint-Präsentation</vt:lpstr>
      <vt:lpstr>Grundlegende Begriffe in RDA</vt:lpstr>
      <vt:lpstr>Ausnahmen</vt:lpstr>
      <vt:lpstr>Alternativen und Optionen</vt:lpstr>
      <vt:lpstr>Alternativen und Optionen</vt:lpstr>
      <vt:lpstr>Beispiele</vt:lpstr>
      <vt:lpstr>Beispiel</vt:lpstr>
      <vt:lpstr>Anwendungsrichtlinien</vt:lpstr>
      <vt:lpstr>Anwendungsrichtlinien</vt:lpstr>
      <vt:lpstr>Anwendungsregeln</vt:lpstr>
      <vt:lpstr>Terminologie</vt:lpstr>
      <vt:lpstr>„Cataloguer‘s Judgement“</vt:lpstr>
      <vt:lpstr>Was wurde bis hierher behandelt?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Susanne Winter</cp:lastModifiedBy>
  <cp:revision>110</cp:revision>
  <dcterms:created xsi:type="dcterms:W3CDTF">2014-02-18T07:01:40Z</dcterms:created>
  <dcterms:modified xsi:type="dcterms:W3CDTF">2015-09-28T07:32:11Z</dcterms:modified>
</cp:coreProperties>
</file>