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2" r:id="rId2"/>
  </p:sldMasterIdLst>
  <p:notesMasterIdLst>
    <p:notesMasterId r:id="rId40"/>
  </p:notesMasterIdLst>
  <p:handoutMasterIdLst>
    <p:handoutMasterId r:id="rId41"/>
  </p:handoutMasterIdLst>
  <p:sldIdLst>
    <p:sldId id="285" r:id="rId3"/>
    <p:sldId id="259" r:id="rId4"/>
    <p:sldId id="287" r:id="rId5"/>
    <p:sldId id="302" r:id="rId6"/>
    <p:sldId id="334" r:id="rId7"/>
    <p:sldId id="345" r:id="rId8"/>
    <p:sldId id="308" r:id="rId9"/>
    <p:sldId id="309" r:id="rId10"/>
    <p:sldId id="310" r:id="rId11"/>
    <p:sldId id="311" r:id="rId12"/>
    <p:sldId id="328" r:id="rId13"/>
    <p:sldId id="329" r:id="rId14"/>
    <p:sldId id="326" r:id="rId15"/>
    <p:sldId id="314" r:id="rId16"/>
    <p:sldId id="330" r:id="rId17"/>
    <p:sldId id="315" r:id="rId18"/>
    <p:sldId id="304" r:id="rId19"/>
    <p:sldId id="316" r:id="rId20"/>
    <p:sldId id="331" r:id="rId21"/>
    <p:sldId id="318" r:id="rId22"/>
    <p:sldId id="332" r:id="rId23"/>
    <p:sldId id="327" r:id="rId24"/>
    <p:sldId id="333" r:id="rId25"/>
    <p:sldId id="322" r:id="rId26"/>
    <p:sldId id="323" r:id="rId27"/>
    <p:sldId id="324" r:id="rId28"/>
    <p:sldId id="325" r:id="rId29"/>
    <p:sldId id="335" r:id="rId30"/>
    <p:sldId id="336" r:id="rId31"/>
    <p:sldId id="337" r:id="rId32"/>
    <p:sldId id="338" r:id="rId33"/>
    <p:sldId id="339" r:id="rId34"/>
    <p:sldId id="340" r:id="rId35"/>
    <p:sldId id="341" r:id="rId36"/>
    <p:sldId id="342" r:id="rId37"/>
    <p:sldId id="343" r:id="rId38"/>
    <p:sldId id="344" r:id="rId39"/>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54" autoAdjust="0"/>
    <p:restoredTop sz="92189" autoAdjust="0"/>
  </p:normalViewPr>
  <p:slideViewPr>
    <p:cSldViewPr>
      <p:cViewPr>
        <p:scale>
          <a:sx n="130" d="100"/>
          <a:sy n="130" d="100"/>
        </p:scale>
        <p:origin x="-1134"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DE"/>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C18FDB8F-0336-49A4-9BCF-6DA8548D5854}" type="datetimeFigureOut">
              <a:rPr lang="de-DE"/>
              <a:pPr>
                <a:defRPr/>
              </a:pPr>
              <a:t>07.10.2015</a:t>
            </a:fld>
            <a:endParaRPr lang="de-DE"/>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DE"/>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963257C-3B97-4883-845B-48AC647C8060}" type="slidenum">
              <a:rPr lang="de-DE" altLang="de-DE"/>
              <a:pPr/>
              <a:t>‹Nr.›</a:t>
            </a:fld>
            <a:endParaRPr lang="de-DE" altLang="de-DE"/>
          </a:p>
        </p:txBody>
      </p:sp>
    </p:spTree>
    <p:extLst>
      <p:ext uri="{BB962C8B-B14F-4D97-AF65-F5344CB8AC3E}">
        <p14:creationId xmlns:p14="http://schemas.microsoft.com/office/powerpoint/2010/main" val="417774045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320B8701-0EC6-4CF0-9C34-4D5B36359C0B}" type="datetimeFigureOut">
              <a:rPr lang="de-DE"/>
              <a:pPr>
                <a:defRPr/>
              </a:pPr>
              <a:t>07.10.2015</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DE" noProof="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smtClean="0"/>
              <a:t>Textmasterformat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endParaRPr lang="de-DE" noProof="0"/>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2E88777A-8948-4E92-84FE-AA7866B942D9}" type="slidenum">
              <a:rPr lang="de-DE" altLang="de-DE"/>
              <a:pPr/>
              <a:t>‹Nr.›</a:t>
            </a:fld>
            <a:endParaRPr lang="de-DE" altLang="de-DE"/>
          </a:p>
        </p:txBody>
      </p:sp>
    </p:spTree>
    <p:extLst>
      <p:ext uri="{BB962C8B-B14F-4D97-AF65-F5344CB8AC3E}">
        <p14:creationId xmlns:p14="http://schemas.microsoft.com/office/powerpoint/2010/main" val="595485583"/>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de-DE" altLang="de-DE" smtClean="0"/>
          </a:p>
        </p:txBody>
      </p:sp>
      <p:sp>
        <p:nvSpPr>
          <p:cNvPr id="1638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63854DA-8367-4A2D-A5E4-5C0CECC02273}" type="slidenum">
              <a:rPr lang="de-DE" altLang="de-DE">
                <a:solidFill>
                  <a:srgbClr val="000000"/>
                </a:solidFill>
              </a:rPr>
              <a:pPr/>
              <a:t>1</a:t>
            </a:fld>
            <a:endParaRPr lang="de-DE" altLang="de-DE">
              <a:solidFill>
                <a:srgbClr val="000000"/>
              </a:solidFill>
            </a:endParaRPr>
          </a:p>
        </p:txBody>
      </p:sp>
    </p:spTree>
    <p:extLst>
      <p:ext uri="{BB962C8B-B14F-4D97-AF65-F5344CB8AC3E}">
        <p14:creationId xmlns:p14="http://schemas.microsoft.com/office/powerpoint/2010/main" val="42102219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Hier sind häufiger unterscheidende</a:t>
            </a:r>
            <a:r>
              <a:rPr lang="de-DE" baseline="0" dirty="0" smtClean="0"/>
              <a:t> Merkmale nötig.</a:t>
            </a:r>
            <a:endParaRPr lang="de-DE" dirty="0"/>
          </a:p>
        </p:txBody>
      </p:sp>
      <p:sp>
        <p:nvSpPr>
          <p:cNvPr id="4" name="Foliennummernplatzhalter 3"/>
          <p:cNvSpPr>
            <a:spLocks noGrp="1"/>
          </p:cNvSpPr>
          <p:nvPr>
            <p:ph type="sldNum" sz="quarter" idx="10"/>
          </p:nvPr>
        </p:nvSpPr>
        <p:spPr/>
        <p:txBody>
          <a:bodyPr/>
          <a:lstStyle/>
          <a:p>
            <a:fld id="{2E88777A-8948-4E92-84FE-AA7866B942D9}" type="slidenum">
              <a:rPr lang="de-DE" altLang="de-DE" smtClean="0"/>
              <a:pPr/>
              <a:t>22</a:t>
            </a:fld>
            <a:endParaRPr lang="de-DE" altLang="de-DE"/>
          </a:p>
        </p:txBody>
      </p:sp>
    </p:spTree>
    <p:extLst>
      <p:ext uri="{BB962C8B-B14F-4D97-AF65-F5344CB8AC3E}">
        <p14:creationId xmlns:p14="http://schemas.microsoft.com/office/powerpoint/2010/main" val="4518069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Empfehlung:</a:t>
            </a:r>
            <a:r>
              <a:rPr lang="de-DE" baseline="0" dirty="0" smtClean="0"/>
              <a:t> Ins Toolkit RDA 6.3 gehen. </a:t>
            </a:r>
          </a:p>
          <a:p>
            <a:r>
              <a:rPr lang="de-DE" baseline="0" dirty="0" smtClean="0"/>
              <a:t>Dach Regel zur Angabe der Form des Werks ansehen.</a:t>
            </a:r>
            <a:endParaRPr lang="de-DE" dirty="0"/>
          </a:p>
        </p:txBody>
      </p:sp>
      <p:sp>
        <p:nvSpPr>
          <p:cNvPr id="4" name="Foliennummernplatzhalter 3"/>
          <p:cNvSpPr>
            <a:spLocks noGrp="1"/>
          </p:cNvSpPr>
          <p:nvPr>
            <p:ph type="sldNum" sz="quarter" idx="10"/>
          </p:nvPr>
        </p:nvSpPr>
        <p:spPr/>
        <p:txBody>
          <a:bodyPr/>
          <a:lstStyle/>
          <a:p>
            <a:fld id="{2E88777A-8948-4E92-84FE-AA7866B942D9}" type="slidenum">
              <a:rPr lang="de-DE" altLang="de-DE" smtClean="0"/>
              <a:pPr/>
              <a:t>24</a:t>
            </a:fld>
            <a:endParaRPr lang="de-DE" altLang="de-DE"/>
          </a:p>
        </p:txBody>
      </p:sp>
    </p:spTree>
    <p:extLst>
      <p:ext uri="{BB962C8B-B14F-4D97-AF65-F5344CB8AC3E}">
        <p14:creationId xmlns:p14="http://schemas.microsoft.com/office/powerpoint/2010/main" val="23108997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In </a:t>
            </a:r>
            <a:r>
              <a:rPr lang="de-DE" dirty="0" err="1" smtClean="0"/>
              <a:t>Aleph</a:t>
            </a:r>
            <a:r>
              <a:rPr lang="de-DE" dirty="0" smtClean="0"/>
              <a:t> wird die 4. Variante nicht</a:t>
            </a:r>
            <a:r>
              <a:rPr lang="de-DE" baseline="0" dirty="0" smtClean="0"/>
              <a:t> angewandt</a:t>
            </a:r>
            <a:endParaRPr lang="de-DE" dirty="0"/>
          </a:p>
        </p:txBody>
      </p:sp>
      <p:sp>
        <p:nvSpPr>
          <p:cNvPr id="4" name="Foliennummernplatzhalter 3"/>
          <p:cNvSpPr>
            <a:spLocks noGrp="1"/>
          </p:cNvSpPr>
          <p:nvPr>
            <p:ph type="sldNum" sz="quarter" idx="10"/>
          </p:nvPr>
        </p:nvSpPr>
        <p:spPr/>
        <p:txBody>
          <a:bodyPr/>
          <a:lstStyle/>
          <a:p>
            <a:fld id="{2E88777A-8948-4E92-84FE-AA7866B942D9}" type="slidenum">
              <a:rPr lang="de-DE" altLang="de-DE" smtClean="0"/>
              <a:pPr/>
              <a:t>26</a:t>
            </a:fld>
            <a:endParaRPr lang="de-DE" altLang="de-DE"/>
          </a:p>
        </p:txBody>
      </p:sp>
    </p:spTree>
    <p:extLst>
      <p:ext uri="{BB962C8B-B14F-4D97-AF65-F5344CB8AC3E}">
        <p14:creationId xmlns:p14="http://schemas.microsoft.com/office/powerpoint/2010/main" val="13040003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Handout verteilen</a:t>
            </a:r>
            <a:endParaRPr lang="de-DE" dirty="0"/>
          </a:p>
        </p:txBody>
      </p:sp>
      <p:sp>
        <p:nvSpPr>
          <p:cNvPr id="4" name="Foliennummernplatzhalter 3"/>
          <p:cNvSpPr>
            <a:spLocks noGrp="1"/>
          </p:cNvSpPr>
          <p:nvPr>
            <p:ph type="sldNum" sz="quarter" idx="10"/>
          </p:nvPr>
        </p:nvSpPr>
        <p:spPr/>
        <p:txBody>
          <a:bodyPr/>
          <a:lstStyle/>
          <a:p>
            <a:fld id="{2E88777A-8948-4E92-84FE-AA7866B942D9}" type="slidenum">
              <a:rPr lang="de-DE" altLang="de-DE" smtClean="0"/>
              <a:pPr/>
              <a:t>28</a:t>
            </a:fld>
            <a:endParaRPr lang="de-DE" altLang="de-DE"/>
          </a:p>
        </p:txBody>
      </p:sp>
    </p:spTree>
    <p:extLst>
      <p:ext uri="{BB962C8B-B14F-4D97-AF65-F5344CB8AC3E}">
        <p14:creationId xmlns:p14="http://schemas.microsoft.com/office/powerpoint/2010/main" val="30172245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Wenn „</a:t>
            </a:r>
            <a:r>
              <a:rPr lang="de-DE" dirty="0" err="1" smtClean="0"/>
              <a:t>mercedes</a:t>
            </a:r>
            <a:r>
              <a:rPr lang="de-DE" dirty="0" smtClean="0"/>
              <a:t> </a:t>
            </a:r>
            <a:r>
              <a:rPr lang="de-DE" dirty="0" err="1" smtClean="0"/>
              <a:t>coffin</a:t>
            </a:r>
            <a:r>
              <a:rPr lang="de-DE" dirty="0" smtClean="0"/>
              <a:t>“ noch nicht nachgewiesen ist, wäre bevorzugter</a:t>
            </a:r>
            <a:r>
              <a:rPr lang="de-DE" baseline="0" dirty="0" smtClean="0"/>
              <a:t> Titel: „</a:t>
            </a:r>
            <a:r>
              <a:rPr lang="de-DE" baseline="0" dirty="0" err="1" smtClean="0"/>
              <a:t>cold</a:t>
            </a:r>
            <a:r>
              <a:rPr lang="de-DE" baseline="0" dirty="0" smtClean="0"/>
              <a:t> </a:t>
            </a:r>
            <a:r>
              <a:rPr lang="de-DE" baseline="0" dirty="0" err="1" smtClean="0"/>
              <a:t>case</a:t>
            </a:r>
            <a:r>
              <a:rPr lang="de-DE" baseline="0" dirty="0" smtClean="0"/>
              <a:t>“</a:t>
            </a:r>
            <a:endParaRPr lang="de-DE" dirty="0"/>
          </a:p>
        </p:txBody>
      </p:sp>
      <p:sp>
        <p:nvSpPr>
          <p:cNvPr id="4" name="Foliennummernplatzhalter 3"/>
          <p:cNvSpPr>
            <a:spLocks noGrp="1"/>
          </p:cNvSpPr>
          <p:nvPr>
            <p:ph type="sldNum" sz="quarter" idx="10"/>
          </p:nvPr>
        </p:nvSpPr>
        <p:spPr/>
        <p:txBody>
          <a:bodyPr/>
          <a:lstStyle/>
          <a:p>
            <a:fld id="{2E88777A-8948-4E92-84FE-AA7866B942D9}" type="slidenum">
              <a:rPr lang="de-DE" altLang="de-DE" smtClean="0"/>
              <a:pPr/>
              <a:t>30</a:t>
            </a:fld>
            <a:endParaRPr lang="de-DE" altLang="de-DE"/>
          </a:p>
        </p:txBody>
      </p:sp>
    </p:spTree>
    <p:extLst>
      <p:ext uri="{BB962C8B-B14F-4D97-AF65-F5344CB8AC3E}">
        <p14:creationId xmlns:p14="http://schemas.microsoft.com/office/powerpoint/2010/main" val="223919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Was</a:t>
            </a:r>
            <a:r>
              <a:rPr lang="de-DE" baseline="0" dirty="0" smtClean="0"/>
              <a:t> genau wird in 303 erfasst (Wichtig: Keine Sprachbezeichnung mehr)</a:t>
            </a:r>
            <a:endParaRPr lang="de-DE" dirty="0"/>
          </a:p>
        </p:txBody>
      </p:sp>
      <p:sp>
        <p:nvSpPr>
          <p:cNvPr id="4" name="Foliennummernplatzhalter 3"/>
          <p:cNvSpPr>
            <a:spLocks noGrp="1"/>
          </p:cNvSpPr>
          <p:nvPr>
            <p:ph type="sldNum" sz="quarter" idx="10"/>
          </p:nvPr>
        </p:nvSpPr>
        <p:spPr/>
        <p:txBody>
          <a:bodyPr/>
          <a:lstStyle/>
          <a:p>
            <a:fld id="{2E88777A-8948-4E92-84FE-AA7866B942D9}" type="slidenum">
              <a:rPr lang="de-DE" altLang="de-DE" smtClean="0"/>
              <a:pPr/>
              <a:t>32</a:t>
            </a:fld>
            <a:endParaRPr lang="de-DE" altLang="de-DE"/>
          </a:p>
        </p:txBody>
      </p:sp>
    </p:spTree>
    <p:extLst>
      <p:ext uri="{BB962C8B-B14F-4D97-AF65-F5344CB8AC3E}">
        <p14:creationId xmlns:p14="http://schemas.microsoft.com/office/powerpoint/2010/main" val="223919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Man findet den GND-Satz</a:t>
            </a:r>
            <a:r>
              <a:rPr lang="de-DE" baseline="0" dirty="0" smtClean="0"/>
              <a:t> mit beiden Methoden.</a:t>
            </a:r>
          </a:p>
          <a:p>
            <a:r>
              <a:rPr lang="de-DE" baseline="0" dirty="0" smtClean="0"/>
              <a:t>Überprüfung ist nicht in allen Fällen sinnvoll. Z.B. neues Kochbuch, oder Sachbuch über die Finanzkrise. GND-Satz ist extrem unwahrscheinlich.</a:t>
            </a:r>
            <a:endParaRPr lang="de-DE" dirty="0"/>
          </a:p>
        </p:txBody>
      </p:sp>
      <p:sp>
        <p:nvSpPr>
          <p:cNvPr id="4" name="Foliennummernplatzhalter 3"/>
          <p:cNvSpPr>
            <a:spLocks noGrp="1"/>
          </p:cNvSpPr>
          <p:nvPr>
            <p:ph type="sldNum" sz="quarter" idx="10"/>
          </p:nvPr>
        </p:nvSpPr>
        <p:spPr/>
        <p:txBody>
          <a:bodyPr/>
          <a:lstStyle/>
          <a:p>
            <a:fld id="{2E88777A-8948-4E92-84FE-AA7866B942D9}" type="slidenum">
              <a:rPr lang="de-DE" altLang="de-DE" smtClean="0"/>
              <a:pPr/>
              <a:t>34</a:t>
            </a:fld>
            <a:endParaRPr lang="de-DE" altLang="de-DE"/>
          </a:p>
        </p:txBody>
      </p:sp>
    </p:spTree>
    <p:extLst>
      <p:ext uri="{BB962C8B-B14F-4D97-AF65-F5344CB8AC3E}">
        <p14:creationId xmlns:p14="http://schemas.microsoft.com/office/powerpoint/2010/main" val="35468509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2E88777A-8948-4E92-84FE-AA7866B942D9}" type="slidenum">
              <a:rPr lang="de-DE" altLang="de-DE" smtClean="0"/>
              <a:pPr/>
              <a:t>35</a:t>
            </a:fld>
            <a:endParaRPr lang="de-DE" altLang="de-DE"/>
          </a:p>
        </p:txBody>
      </p:sp>
    </p:spTree>
    <p:extLst>
      <p:ext uri="{BB962C8B-B14F-4D97-AF65-F5344CB8AC3E}">
        <p14:creationId xmlns:p14="http://schemas.microsoft.com/office/powerpoint/2010/main" val="35468509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$t bevorzugter Titel</a:t>
            </a:r>
          </a:p>
          <a:p>
            <a:r>
              <a:rPr lang="de-DE" dirty="0" smtClean="0"/>
              <a:t>$h Form des</a:t>
            </a:r>
            <a:r>
              <a:rPr lang="de-DE" baseline="0" dirty="0" smtClean="0"/>
              <a:t> Werks</a:t>
            </a:r>
            <a:endParaRPr lang="de-DE" dirty="0" smtClean="0"/>
          </a:p>
          <a:p>
            <a:r>
              <a:rPr lang="de-DE" dirty="0" smtClean="0"/>
              <a:t>$f Datum des Werks</a:t>
            </a:r>
            <a:endParaRPr lang="de-DE" dirty="0"/>
          </a:p>
        </p:txBody>
      </p:sp>
      <p:sp>
        <p:nvSpPr>
          <p:cNvPr id="4" name="Foliennummernplatzhalter 3"/>
          <p:cNvSpPr>
            <a:spLocks noGrp="1"/>
          </p:cNvSpPr>
          <p:nvPr>
            <p:ph type="sldNum" sz="quarter" idx="10"/>
          </p:nvPr>
        </p:nvSpPr>
        <p:spPr/>
        <p:txBody>
          <a:bodyPr/>
          <a:lstStyle/>
          <a:p>
            <a:fld id="{2E88777A-8948-4E92-84FE-AA7866B942D9}" type="slidenum">
              <a:rPr lang="de-DE" altLang="de-DE" smtClean="0"/>
              <a:pPr/>
              <a:t>36</a:t>
            </a:fld>
            <a:endParaRPr lang="de-DE" altLang="de-DE"/>
          </a:p>
        </p:txBody>
      </p:sp>
    </p:spTree>
    <p:extLst>
      <p:ext uri="{BB962C8B-B14F-4D97-AF65-F5344CB8AC3E}">
        <p14:creationId xmlns:p14="http://schemas.microsoft.com/office/powerpoint/2010/main" val="223919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2E88777A-8948-4E92-84FE-AA7866B942D9}" type="slidenum">
              <a:rPr lang="de-DE" altLang="de-DE" smtClean="0"/>
              <a:pPr/>
              <a:t>37</a:t>
            </a:fld>
            <a:endParaRPr lang="de-DE" altLang="de-DE"/>
          </a:p>
        </p:txBody>
      </p:sp>
    </p:spTree>
    <p:extLst>
      <p:ext uri="{BB962C8B-B14F-4D97-AF65-F5344CB8AC3E}">
        <p14:creationId xmlns:p14="http://schemas.microsoft.com/office/powerpoint/2010/main" val="35468509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de-DE" altLang="de-DE" dirty="0" smtClean="0">
                <a:latin typeface="Arial" panose="020B0604020202020204" pitchFamily="34" charset="0"/>
                <a:cs typeface="Arial" panose="020B0604020202020204" pitchFamily="34" charset="0"/>
              </a:rPr>
              <a:t>Keine</a:t>
            </a:r>
            <a:r>
              <a:rPr lang="de-DE" altLang="de-DE" baseline="0" dirty="0" smtClean="0">
                <a:latin typeface="Arial" panose="020B0604020202020204" pitchFamily="34" charset="0"/>
                <a:cs typeface="Arial" panose="020B0604020202020204" pitchFamily="34" charset="0"/>
              </a:rPr>
              <a:t> GND-Schulung (die findet für Multiplikatoren im Februar statt)</a:t>
            </a:r>
          </a:p>
          <a:p>
            <a:pPr>
              <a:spcBef>
                <a:spcPct val="0"/>
              </a:spcBef>
            </a:pPr>
            <a:endParaRPr lang="de-DE" altLang="de-DE" baseline="0" dirty="0" smtClean="0">
              <a:latin typeface="Arial" panose="020B0604020202020204" pitchFamily="34" charset="0"/>
              <a:cs typeface="Arial" panose="020B0604020202020204" pitchFamily="34" charset="0"/>
            </a:endParaRPr>
          </a:p>
          <a:p>
            <a:pPr>
              <a:spcBef>
                <a:spcPct val="0"/>
              </a:spcBef>
            </a:pPr>
            <a:r>
              <a:rPr lang="de-DE" altLang="de-DE" baseline="0" dirty="0" smtClean="0">
                <a:latin typeface="Arial" panose="020B0604020202020204" pitchFamily="34" charset="0"/>
                <a:cs typeface="Arial" panose="020B0604020202020204" pitchFamily="34" charset="0"/>
              </a:rPr>
              <a:t>Hier wird Erfassung der Werkebene in zusammengesetzter Beschreibung erläutert und Verknüpfung zu schon vorhandenen Werksätzen</a:t>
            </a:r>
          </a:p>
          <a:p>
            <a:pPr>
              <a:spcBef>
                <a:spcPct val="0"/>
              </a:spcBef>
            </a:pPr>
            <a:endParaRPr lang="de-DE" altLang="de-DE" dirty="0" smtClean="0">
              <a:latin typeface="Arial" panose="020B0604020202020204" pitchFamily="34" charset="0"/>
              <a:cs typeface="Arial" panose="020B0604020202020204" pitchFamily="34" charset="0"/>
            </a:endParaRPr>
          </a:p>
        </p:txBody>
      </p:sp>
      <p:sp>
        <p:nvSpPr>
          <p:cNvPr id="17412"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AB175426-3B1E-4EA7-85BC-B15147B24921}" type="slidenum">
              <a:rPr lang="de-DE" altLang="de-DE"/>
              <a:pPr/>
              <a:t>2</a:t>
            </a:fld>
            <a:endParaRPr lang="de-DE" altLang="de-DE"/>
          </a:p>
        </p:txBody>
      </p:sp>
    </p:spTree>
    <p:extLst>
      <p:ext uri="{BB962C8B-B14F-4D97-AF65-F5344CB8AC3E}">
        <p14:creationId xmlns:p14="http://schemas.microsoft.com/office/powerpoint/2010/main" val="15821067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Abweichender Titel des Werkes nur in GND sinnvoll</a:t>
            </a:r>
            <a:endParaRPr lang="de-DE" dirty="0"/>
          </a:p>
        </p:txBody>
      </p:sp>
      <p:sp>
        <p:nvSpPr>
          <p:cNvPr id="4" name="Foliennummernplatzhalter 3"/>
          <p:cNvSpPr>
            <a:spLocks noGrp="1"/>
          </p:cNvSpPr>
          <p:nvPr>
            <p:ph type="sldNum" sz="quarter" idx="10"/>
          </p:nvPr>
        </p:nvSpPr>
        <p:spPr/>
        <p:txBody>
          <a:bodyPr/>
          <a:lstStyle/>
          <a:p>
            <a:fld id="{2E88777A-8948-4E92-84FE-AA7866B942D9}" type="slidenum">
              <a:rPr lang="de-DE" altLang="de-DE" smtClean="0"/>
              <a:pPr/>
              <a:t>3</a:t>
            </a:fld>
            <a:endParaRPr lang="de-DE" altLang="de-DE"/>
          </a:p>
        </p:txBody>
      </p:sp>
    </p:spTree>
    <p:extLst>
      <p:ext uri="{BB962C8B-B14F-4D97-AF65-F5344CB8AC3E}">
        <p14:creationId xmlns:p14="http://schemas.microsoft.com/office/powerpoint/2010/main" val="13438558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2E88777A-8948-4E92-84FE-AA7866B942D9}" type="slidenum">
              <a:rPr lang="de-DE" altLang="de-DE" smtClean="0">
                <a:solidFill>
                  <a:prstClr val="black"/>
                </a:solidFill>
              </a:rPr>
              <a:pPr/>
              <a:t>5</a:t>
            </a:fld>
            <a:endParaRPr lang="de-DE" altLang="de-DE">
              <a:solidFill>
                <a:prstClr val="black"/>
              </a:solidFill>
            </a:endParaRPr>
          </a:p>
        </p:txBody>
      </p:sp>
    </p:spTree>
    <p:extLst>
      <p:ext uri="{BB962C8B-B14F-4D97-AF65-F5344CB8AC3E}">
        <p14:creationId xmlns:p14="http://schemas.microsoft.com/office/powerpoint/2010/main" val="4191430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Häufigster Fall</a:t>
            </a:r>
            <a:endParaRPr lang="de-DE" dirty="0"/>
          </a:p>
        </p:txBody>
      </p:sp>
      <p:sp>
        <p:nvSpPr>
          <p:cNvPr id="4" name="Foliennummernplatzhalter 3"/>
          <p:cNvSpPr>
            <a:spLocks noGrp="1"/>
          </p:cNvSpPr>
          <p:nvPr>
            <p:ph type="sldNum" sz="quarter" idx="10"/>
          </p:nvPr>
        </p:nvSpPr>
        <p:spPr/>
        <p:txBody>
          <a:bodyPr/>
          <a:lstStyle/>
          <a:p>
            <a:fld id="{2E88777A-8948-4E92-84FE-AA7866B942D9}" type="slidenum">
              <a:rPr lang="de-DE" altLang="de-DE" smtClean="0"/>
              <a:pPr/>
              <a:t>9</a:t>
            </a:fld>
            <a:endParaRPr lang="de-DE" altLang="de-DE"/>
          </a:p>
        </p:txBody>
      </p:sp>
    </p:spTree>
    <p:extLst>
      <p:ext uri="{BB962C8B-B14F-4D97-AF65-F5344CB8AC3E}">
        <p14:creationId xmlns:p14="http://schemas.microsoft.com/office/powerpoint/2010/main" val="25461168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Häufig bei EU-</a:t>
            </a:r>
            <a:r>
              <a:rPr lang="de-DE" baseline="0" dirty="0" smtClean="0"/>
              <a:t> oder UN-Schriften</a:t>
            </a:r>
          </a:p>
          <a:p>
            <a:r>
              <a:rPr lang="de-DE" baseline="0" dirty="0" smtClean="0"/>
              <a:t>Werktitel hängt vom Zufall ab</a:t>
            </a:r>
            <a:endParaRPr lang="de-DE" dirty="0"/>
          </a:p>
        </p:txBody>
      </p:sp>
      <p:sp>
        <p:nvSpPr>
          <p:cNvPr id="4" name="Foliennummernplatzhalter 3"/>
          <p:cNvSpPr>
            <a:spLocks noGrp="1"/>
          </p:cNvSpPr>
          <p:nvPr>
            <p:ph type="sldNum" sz="quarter" idx="10"/>
          </p:nvPr>
        </p:nvSpPr>
        <p:spPr/>
        <p:txBody>
          <a:bodyPr/>
          <a:lstStyle/>
          <a:p>
            <a:fld id="{2E88777A-8948-4E92-84FE-AA7866B942D9}" type="slidenum">
              <a:rPr lang="de-DE" altLang="de-DE" smtClean="0"/>
              <a:pPr/>
              <a:t>10</a:t>
            </a:fld>
            <a:endParaRPr lang="de-DE" altLang="de-DE"/>
          </a:p>
        </p:txBody>
      </p:sp>
    </p:spTree>
    <p:extLst>
      <p:ext uri="{BB962C8B-B14F-4D97-AF65-F5344CB8AC3E}">
        <p14:creationId xmlns:p14="http://schemas.microsoft.com/office/powerpoint/2010/main" val="17925055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Unterscheidende Merkmale hier</a:t>
            </a:r>
            <a:r>
              <a:rPr lang="de-DE" baseline="0" dirty="0" smtClean="0"/>
              <a:t> sehr selten nötig. Nur wenn geistiger Schöpfer für unterschiedliche Werke den gleichen Titel verwendet. </a:t>
            </a:r>
            <a:br>
              <a:rPr lang="de-DE" baseline="0" dirty="0" smtClean="0"/>
            </a:br>
            <a:r>
              <a:rPr lang="de-DE" baseline="0" dirty="0" smtClean="0"/>
              <a:t>Es darf sich nicht nur um unterschiedliche Expressionen handeln.</a:t>
            </a:r>
            <a:endParaRPr lang="de-DE" dirty="0"/>
          </a:p>
        </p:txBody>
      </p:sp>
      <p:sp>
        <p:nvSpPr>
          <p:cNvPr id="4" name="Foliennummernplatzhalter 3"/>
          <p:cNvSpPr>
            <a:spLocks noGrp="1"/>
          </p:cNvSpPr>
          <p:nvPr>
            <p:ph type="sldNum" sz="quarter" idx="10"/>
          </p:nvPr>
        </p:nvSpPr>
        <p:spPr/>
        <p:txBody>
          <a:bodyPr/>
          <a:lstStyle/>
          <a:p>
            <a:fld id="{2E88777A-8948-4E92-84FE-AA7866B942D9}" type="slidenum">
              <a:rPr lang="de-DE" altLang="de-DE" smtClean="0"/>
              <a:pPr/>
              <a:t>18</a:t>
            </a:fld>
            <a:endParaRPr lang="de-DE" altLang="de-DE"/>
          </a:p>
        </p:txBody>
      </p:sp>
    </p:spTree>
    <p:extLst>
      <p:ext uri="{BB962C8B-B14F-4D97-AF65-F5344CB8AC3E}">
        <p14:creationId xmlns:p14="http://schemas.microsoft.com/office/powerpoint/2010/main" val="12947276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2E88777A-8948-4E92-84FE-AA7866B942D9}" type="slidenum">
              <a:rPr lang="de-DE" altLang="de-DE" smtClean="0"/>
              <a:pPr/>
              <a:t>19</a:t>
            </a:fld>
            <a:endParaRPr lang="de-DE" altLang="de-DE"/>
          </a:p>
        </p:txBody>
      </p:sp>
    </p:spTree>
    <p:extLst>
      <p:ext uri="{BB962C8B-B14F-4D97-AF65-F5344CB8AC3E}">
        <p14:creationId xmlns:p14="http://schemas.microsoft.com/office/powerpoint/2010/main" val="21858242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Auch wenn es sehr viele geistige</a:t>
            </a:r>
            <a:r>
              <a:rPr lang="de-DE" baseline="0" dirty="0" smtClean="0"/>
              <a:t> Schöpfer gibt, wir einer zum hauptverantwortlichen bestimmt.</a:t>
            </a:r>
          </a:p>
          <a:p>
            <a:r>
              <a:rPr lang="de-DE" baseline="0" dirty="0" smtClean="0"/>
              <a:t>Achtung: Gilt aber nicht, wenn geistige Schöpfer unterscheidbare Anteile am Werk verfasst haben.</a:t>
            </a:r>
            <a:endParaRPr lang="de-DE" dirty="0"/>
          </a:p>
        </p:txBody>
      </p:sp>
      <p:sp>
        <p:nvSpPr>
          <p:cNvPr id="4" name="Foliennummernplatzhalter 3"/>
          <p:cNvSpPr>
            <a:spLocks noGrp="1"/>
          </p:cNvSpPr>
          <p:nvPr>
            <p:ph type="sldNum" sz="quarter" idx="10"/>
          </p:nvPr>
        </p:nvSpPr>
        <p:spPr/>
        <p:txBody>
          <a:bodyPr/>
          <a:lstStyle/>
          <a:p>
            <a:fld id="{2E88777A-8948-4E92-84FE-AA7866B942D9}" type="slidenum">
              <a:rPr lang="de-DE" altLang="de-DE" smtClean="0"/>
              <a:pPr/>
              <a:t>20</a:t>
            </a:fld>
            <a:endParaRPr lang="de-DE" altLang="de-DE"/>
          </a:p>
        </p:txBody>
      </p:sp>
    </p:spTree>
    <p:extLst>
      <p:ext uri="{BB962C8B-B14F-4D97-AF65-F5344CB8AC3E}">
        <p14:creationId xmlns:p14="http://schemas.microsoft.com/office/powerpoint/2010/main" val="30750770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508918"/>
          </a:xfrm>
        </p:spPr>
        <p:txBody>
          <a:bodyPr/>
          <a:lstStyle>
            <a:lvl1pPr algn="l">
              <a:defRPr sz="2800">
                <a:solidFill>
                  <a:schemeClr val="accent1">
                    <a:lumMod val="75000"/>
                  </a:schemeClr>
                </a:solidFill>
              </a:defRPr>
            </a:lvl1pPr>
          </a:lstStyle>
          <a:p>
            <a:r>
              <a:rPr lang="de-DE" dirty="0" smtClean="0"/>
              <a:t>Titelmasterformat durch Klicken bearbeiten</a:t>
            </a:r>
            <a:endParaRPr lang="de-DE" dirty="0"/>
          </a:p>
        </p:txBody>
      </p:sp>
      <p:sp>
        <p:nvSpPr>
          <p:cNvPr id="7" name="Textplatzhalter 6"/>
          <p:cNvSpPr>
            <a:spLocks noGrp="1"/>
          </p:cNvSpPr>
          <p:nvPr>
            <p:ph type="body" sz="quarter" idx="13"/>
          </p:nvPr>
        </p:nvSpPr>
        <p:spPr>
          <a:xfrm>
            <a:off x="251520" y="836712"/>
            <a:ext cx="8640960" cy="5472608"/>
          </a:xfrm>
        </p:spPr>
        <p:txBody>
          <a:bodyPr>
            <a:noAutofit/>
          </a:bodyPr>
          <a:lstStyle/>
          <a:p>
            <a:pPr lvl="0"/>
            <a:r>
              <a:rPr lang="de-DE" dirty="0" smtClean="0"/>
              <a:t>Textmasterformat bearbeiten</a:t>
            </a:r>
          </a:p>
          <a:p>
            <a:pPr lvl="1"/>
            <a:r>
              <a:rPr lang="de-DE" dirty="0" smtClean="0"/>
              <a:t>Zweite Ebene</a:t>
            </a:r>
          </a:p>
          <a:p>
            <a:pPr lvl="2"/>
            <a:r>
              <a:rPr lang="de-DE" dirty="0" smtClean="0"/>
              <a:t>Dritte Ebene</a:t>
            </a:r>
          </a:p>
        </p:txBody>
      </p:sp>
      <p:sp>
        <p:nvSpPr>
          <p:cNvPr id="4" name="Fußzeilenplatzhalter 11"/>
          <p:cNvSpPr>
            <a:spLocks noGrp="1"/>
          </p:cNvSpPr>
          <p:nvPr>
            <p:ph type="ftr" sz="quarter" idx="14"/>
          </p:nvPr>
        </p:nvSpPr>
        <p:spPr>
          <a:xfrm>
            <a:off x="468313" y="6376988"/>
            <a:ext cx="6119812" cy="365125"/>
          </a:xfrm>
        </p:spPr>
        <p:txBody>
          <a:bodyPr/>
          <a:lstStyle>
            <a:lvl1pPr algn="l">
              <a:defRPr smtClean="0">
                <a:solidFill>
                  <a:schemeClr val="accent1">
                    <a:lumMod val="75000"/>
                  </a:schemeClr>
                </a:solidFill>
              </a:defRPr>
            </a:lvl1pPr>
          </a:lstStyle>
          <a:p>
            <a:pPr>
              <a:defRPr/>
            </a:pPr>
            <a:r>
              <a:rPr lang="de-DE" smtClean="0"/>
              <a:t>AG RDA Schulungsunterlagen – Modul 3.03.03: Werkebene - Aleph | Stand: 29.07.2015 | CC BY-NC-SA</a:t>
            </a:r>
            <a:endParaRPr lang="de-DE" dirty="0"/>
          </a:p>
        </p:txBody>
      </p:sp>
      <p:sp>
        <p:nvSpPr>
          <p:cNvPr id="5" name="Foliennummernplatzhalter 5"/>
          <p:cNvSpPr>
            <a:spLocks noGrp="1"/>
          </p:cNvSpPr>
          <p:nvPr>
            <p:ph type="sldNum" sz="quarter" idx="15"/>
          </p:nvPr>
        </p:nvSpPr>
        <p:spPr>
          <a:xfrm>
            <a:off x="7235825" y="6376988"/>
            <a:ext cx="1450975"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AA5AABF1-B78F-4BEE-8BD7-55374FA27783}" type="slidenum">
              <a:rPr lang="de-DE" altLang="de-DE"/>
              <a:pPr/>
              <a:t>‹Nr.›</a:t>
            </a:fld>
            <a:endParaRPr lang="de-DE" altLang="de-DE"/>
          </a:p>
        </p:txBody>
      </p:sp>
    </p:spTree>
    <p:extLst>
      <p:ext uri="{BB962C8B-B14F-4D97-AF65-F5344CB8AC3E}">
        <p14:creationId xmlns:p14="http://schemas.microsoft.com/office/powerpoint/2010/main" val="3956317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508918"/>
          </a:xfrm>
        </p:spPr>
        <p:txBody>
          <a:bodyPr/>
          <a:lstStyle>
            <a:lvl1pPr algn="l">
              <a:defRPr sz="2800">
                <a:solidFill>
                  <a:schemeClr val="accent1">
                    <a:lumMod val="75000"/>
                  </a:schemeClr>
                </a:solidFill>
              </a:defRPr>
            </a:lvl1pPr>
          </a:lstStyle>
          <a:p>
            <a:r>
              <a:rPr lang="de-DE" dirty="0" smtClean="0"/>
              <a:t>Titelmasterformat durch Klicken bearbeiten</a:t>
            </a:r>
            <a:endParaRPr lang="de-DE" dirty="0"/>
          </a:p>
        </p:txBody>
      </p:sp>
      <p:sp>
        <p:nvSpPr>
          <p:cNvPr id="7" name="Textplatzhalter 6"/>
          <p:cNvSpPr>
            <a:spLocks noGrp="1"/>
          </p:cNvSpPr>
          <p:nvPr>
            <p:ph type="body" sz="quarter" idx="13"/>
          </p:nvPr>
        </p:nvSpPr>
        <p:spPr>
          <a:xfrm>
            <a:off x="251520" y="836712"/>
            <a:ext cx="8640960" cy="5472608"/>
          </a:xfrm>
        </p:spPr>
        <p:txBody>
          <a:bodyPr>
            <a:noAutofit/>
          </a:bodyPr>
          <a:lstStyle/>
          <a:p>
            <a:pPr lvl="0"/>
            <a:r>
              <a:rPr lang="de-DE" dirty="0" smtClean="0"/>
              <a:t>Textmasterformat bearbeiten</a:t>
            </a:r>
          </a:p>
          <a:p>
            <a:pPr lvl="1"/>
            <a:r>
              <a:rPr lang="de-DE" dirty="0" smtClean="0"/>
              <a:t>Zweite Ebene</a:t>
            </a:r>
          </a:p>
          <a:p>
            <a:pPr lvl="2"/>
            <a:r>
              <a:rPr lang="de-DE" dirty="0" smtClean="0"/>
              <a:t>Dritte Ebene</a:t>
            </a:r>
          </a:p>
        </p:txBody>
      </p:sp>
      <p:sp>
        <p:nvSpPr>
          <p:cNvPr id="4" name="Fußzeilenplatzhalter 11"/>
          <p:cNvSpPr>
            <a:spLocks noGrp="1"/>
          </p:cNvSpPr>
          <p:nvPr>
            <p:ph type="ftr" sz="quarter" idx="14"/>
          </p:nvPr>
        </p:nvSpPr>
        <p:spPr>
          <a:xfrm>
            <a:off x="468313" y="6376988"/>
            <a:ext cx="6119812" cy="365125"/>
          </a:xfrm>
        </p:spPr>
        <p:txBody>
          <a:bodyPr/>
          <a:lstStyle>
            <a:lvl1pPr algn="l">
              <a:defRPr smtClean="0">
                <a:solidFill>
                  <a:schemeClr val="accent1">
                    <a:lumMod val="75000"/>
                  </a:schemeClr>
                </a:solidFill>
              </a:defRPr>
            </a:lvl1pPr>
          </a:lstStyle>
          <a:p>
            <a:pPr>
              <a:defRPr/>
            </a:pPr>
            <a:r>
              <a:rPr lang="de-DE" dirty="0">
                <a:solidFill>
                  <a:srgbClr val="4F81BD">
                    <a:lumMod val="75000"/>
                  </a:srgbClr>
                </a:solidFill>
              </a:rPr>
              <a:t>AG RDA Schulungsunterlagen – Modul 3.03.03: Werkebene | Stand: 07.05.2015 | CC BY-NC-SA</a:t>
            </a:r>
          </a:p>
        </p:txBody>
      </p:sp>
      <p:sp>
        <p:nvSpPr>
          <p:cNvPr id="5" name="Foliennummernplatzhalter 5"/>
          <p:cNvSpPr>
            <a:spLocks noGrp="1"/>
          </p:cNvSpPr>
          <p:nvPr>
            <p:ph type="sldNum" sz="quarter" idx="15"/>
          </p:nvPr>
        </p:nvSpPr>
        <p:spPr>
          <a:xfrm>
            <a:off x="7235825" y="6376988"/>
            <a:ext cx="1450975"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AA5AABF1-B78F-4BEE-8BD7-55374FA27783}" type="slidenum">
              <a:rPr lang="de-DE" altLang="de-DE"/>
              <a:pPr/>
              <a:t>‹Nr.›</a:t>
            </a:fld>
            <a:endParaRPr lang="de-DE" altLang="de-DE"/>
          </a:p>
        </p:txBody>
      </p:sp>
    </p:spTree>
    <p:extLst>
      <p:ext uri="{BB962C8B-B14F-4D97-AF65-F5344CB8AC3E}">
        <p14:creationId xmlns:p14="http://schemas.microsoft.com/office/powerpoint/2010/main" val="198023088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elplatzhalt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smtClean="0"/>
              <a:t>Titelmasterformat durch Klicken bearbeiten</a:t>
            </a:r>
          </a:p>
        </p:txBody>
      </p:sp>
      <p:sp>
        <p:nvSpPr>
          <p:cNvPr id="1027" name="Textplatzhalt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smtClean="0"/>
              <a:t>Textmasterformat bearbeiten</a:t>
            </a:r>
          </a:p>
          <a:p>
            <a:pPr lvl="1"/>
            <a:r>
              <a:rPr lang="de-DE" altLang="de-DE" smtClean="0"/>
              <a:t>Zweite Ebene</a:t>
            </a:r>
          </a:p>
          <a:p>
            <a:pPr lvl="2"/>
            <a:r>
              <a:rPr lang="de-DE" altLang="de-DE" smtClean="0"/>
              <a:t>Dritte Ebene</a:t>
            </a:r>
          </a:p>
          <a:p>
            <a:pPr lvl="3"/>
            <a:r>
              <a:rPr lang="de-DE" altLang="de-DE" smtClean="0"/>
              <a:t>Vierte Ebene</a:t>
            </a:r>
          </a:p>
        </p:txBody>
      </p:sp>
      <p:sp>
        <p:nvSpPr>
          <p:cNvPr id="7" name="Fußzeilenplatzhalter 6"/>
          <p:cNvSpPr>
            <a:spLocks noGrp="1"/>
          </p:cNvSpPr>
          <p:nvPr>
            <p:ph type="ftr" sz="quarter" idx="3"/>
          </p:nvPr>
        </p:nvSpPr>
        <p:spPr>
          <a:xfrm>
            <a:off x="468313" y="6381750"/>
            <a:ext cx="6264275" cy="365125"/>
          </a:xfrm>
          <a:prstGeom prst="rect">
            <a:avLst/>
          </a:prstGeom>
        </p:spPr>
        <p:txBody>
          <a:bodyPr vert="horz" lIns="91440" tIns="45720" rIns="91440" bIns="45720" rtlCol="0" anchor="ctr"/>
          <a:lstStyle>
            <a:lvl1pPr algn="l" fontAlgn="auto">
              <a:spcBef>
                <a:spcPts val="0"/>
              </a:spcBef>
              <a:spcAft>
                <a:spcPts val="0"/>
              </a:spcAft>
              <a:defRPr sz="1000" baseline="0" smtClean="0">
                <a:solidFill>
                  <a:schemeClr val="tx1">
                    <a:lumMod val="50000"/>
                    <a:lumOff val="50000"/>
                  </a:schemeClr>
                </a:solidFill>
                <a:latin typeface="Verdana" panose="020B0604030504040204" pitchFamily="34" charset="0"/>
                <a:cs typeface="+mn-cs"/>
              </a:defRPr>
            </a:lvl1pPr>
          </a:lstStyle>
          <a:p>
            <a:pPr>
              <a:defRPr/>
            </a:pPr>
            <a:r>
              <a:rPr lang="de-DE" smtClean="0"/>
              <a:t>AG RDA Schulungsunterlagen – Modul 3.03.03: Werkebene - Aleph | Stand: 29.07.2015 | CC BY-NC-SA</a:t>
            </a:r>
            <a:endParaRPr lang="de-DE" dirty="0"/>
          </a:p>
        </p:txBody>
      </p:sp>
    </p:spTree>
  </p:cSld>
  <p:clrMap bg1="lt1" tx1="dk1" bg2="lt2" tx2="dk2" accent1="accent1" accent2="accent2" accent3="accent3" accent4="accent4" accent5="accent5" accent6="accent6" hlink="hlink" folHlink="folHlink"/>
  <p:sldLayoutIdLst>
    <p:sldLayoutId id="2147483651" r:id="rId1"/>
  </p:sldLayoutIdLst>
  <p:hf hdr="0" dt="0"/>
  <p:txStyles>
    <p:titleStyle>
      <a:lvl1pPr algn="l" rtl="0" fontAlgn="base">
        <a:spcBef>
          <a:spcPct val="0"/>
        </a:spcBef>
        <a:spcAft>
          <a:spcPct val="0"/>
        </a:spcAft>
        <a:defRPr sz="3200" kern="1200">
          <a:solidFill>
            <a:schemeClr val="tx1"/>
          </a:solidFill>
          <a:latin typeface="Verdana" panose="020B0604030504040204" pitchFamily="34" charset="0"/>
          <a:ea typeface="+mj-ea"/>
          <a:cs typeface="+mj-cs"/>
        </a:defRPr>
      </a:lvl1pPr>
      <a:lvl2pPr algn="l" rtl="0" fontAlgn="base">
        <a:spcBef>
          <a:spcPct val="0"/>
        </a:spcBef>
        <a:spcAft>
          <a:spcPct val="0"/>
        </a:spcAft>
        <a:defRPr sz="3200">
          <a:solidFill>
            <a:schemeClr val="tx1"/>
          </a:solidFill>
          <a:latin typeface="Verdana" panose="020B0604030504040204" pitchFamily="34" charset="0"/>
        </a:defRPr>
      </a:lvl2pPr>
      <a:lvl3pPr algn="l" rtl="0" fontAlgn="base">
        <a:spcBef>
          <a:spcPct val="0"/>
        </a:spcBef>
        <a:spcAft>
          <a:spcPct val="0"/>
        </a:spcAft>
        <a:defRPr sz="3200">
          <a:solidFill>
            <a:schemeClr val="tx1"/>
          </a:solidFill>
          <a:latin typeface="Verdana" panose="020B0604030504040204" pitchFamily="34" charset="0"/>
        </a:defRPr>
      </a:lvl3pPr>
      <a:lvl4pPr algn="l" rtl="0" fontAlgn="base">
        <a:spcBef>
          <a:spcPct val="0"/>
        </a:spcBef>
        <a:spcAft>
          <a:spcPct val="0"/>
        </a:spcAft>
        <a:defRPr sz="3200">
          <a:solidFill>
            <a:schemeClr val="tx1"/>
          </a:solidFill>
          <a:latin typeface="Verdana" panose="020B0604030504040204" pitchFamily="34" charset="0"/>
        </a:defRPr>
      </a:lvl4pPr>
      <a:lvl5pPr algn="l" rtl="0" fontAlgn="base">
        <a:spcBef>
          <a:spcPct val="0"/>
        </a:spcBef>
        <a:spcAft>
          <a:spcPct val="0"/>
        </a:spcAft>
        <a:defRPr sz="3200">
          <a:solidFill>
            <a:schemeClr val="tx1"/>
          </a:solidFill>
          <a:latin typeface="Verdana" panose="020B0604030504040204" pitchFamily="34" charset="0"/>
        </a:defRPr>
      </a:lvl5pPr>
      <a:lvl6pPr marL="457200" algn="l" rtl="0" fontAlgn="base">
        <a:spcBef>
          <a:spcPct val="0"/>
        </a:spcBef>
        <a:spcAft>
          <a:spcPct val="0"/>
        </a:spcAft>
        <a:defRPr sz="3200">
          <a:solidFill>
            <a:schemeClr val="tx1"/>
          </a:solidFill>
          <a:latin typeface="Verdana" panose="020B0604030504040204" pitchFamily="34" charset="0"/>
        </a:defRPr>
      </a:lvl6pPr>
      <a:lvl7pPr marL="914400" algn="l" rtl="0" fontAlgn="base">
        <a:spcBef>
          <a:spcPct val="0"/>
        </a:spcBef>
        <a:spcAft>
          <a:spcPct val="0"/>
        </a:spcAft>
        <a:defRPr sz="3200">
          <a:solidFill>
            <a:schemeClr val="tx1"/>
          </a:solidFill>
          <a:latin typeface="Verdana" panose="020B0604030504040204" pitchFamily="34" charset="0"/>
        </a:defRPr>
      </a:lvl7pPr>
      <a:lvl8pPr marL="1371600" algn="l" rtl="0" fontAlgn="base">
        <a:spcBef>
          <a:spcPct val="0"/>
        </a:spcBef>
        <a:spcAft>
          <a:spcPct val="0"/>
        </a:spcAft>
        <a:defRPr sz="3200">
          <a:solidFill>
            <a:schemeClr val="tx1"/>
          </a:solidFill>
          <a:latin typeface="Verdana" panose="020B0604030504040204" pitchFamily="34" charset="0"/>
        </a:defRPr>
      </a:lvl8pPr>
      <a:lvl9pPr marL="1828800" algn="l" rtl="0" fontAlgn="base">
        <a:spcBef>
          <a:spcPct val="0"/>
        </a:spcBef>
        <a:spcAft>
          <a:spcPct val="0"/>
        </a:spcAft>
        <a:defRPr sz="3200">
          <a:solidFill>
            <a:schemeClr val="tx1"/>
          </a:solidFill>
          <a:latin typeface="Verdana" panose="020B060403050404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2400" kern="1200">
          <a:solidFill>
            <a:schemeClr val="tx1"/>
          </a:solidFill>
          <a:latin typeface="Verdana" panose="020B0604030504040204" pitchFamily="34" charset="0"/>
          <a:ea typeface="+mn-ea"/>
          <a:cs typeface="+mn-cs"/>
        </a:defRPr>
      </a:lvl1pPr>
      <a:lvl2pPr marL="742950" indent="-285750" algn="l" rtl="0" fontAlgn="base">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mn-ea"/>
          <a:cs typeface="+mn-cs"/>
        </a:defRPr>
      </a:lvl2pPr>
      <a:lvl3pPr marL="1143000" indent="-228600" algn="l" rtl="0" fontAlgn="base">
        <a:spcBef>
          <a:spcPct val="20000"/>
        </a:spcBef>
        <a:spcAft>
          <a:spcPct val="0"/>
        </a:spcAft>
        <a:buFont typeface="Arial" panose="020B0604020202020204" pitchFamily="34" charset="0"/>
        <a:buChar char="•"/>
        <a:defRPr sz="1600" kern="1200">
          <a:solidFill>
            <a:schemeClr val="tx1"/>
          </a:solidFill>
          <a:latin typeface="Verdana" panose="020B0604030504040204" pitchFamily="34" charset="0"/>
          <a:ea typeface="+mn-ea"/>
          <a:cs typeface="+mn-cs"/>
        </a:defRPr>
      </a:lvl3pPr>
      <a:lvl4pPr marL="1600200" indent="-228600" algn="l" rtl="0" fontAlgn="base">
        <a:spcBef>
          <a:spcPct val="20000"/>
        </a:spcBef>
        <a:spcAft>
          <a:spcPct val="0"/>
        </a:spcAft>
        <a:buFont typeface="Arial" panose="020B0604020202020204" pitchFamily="34" charset="0"/>
        <a:buChar char="–"/>
        <a:defRPr sz="1200" kern="1200">
          <a:solidFill>
            <a:schemeClr val="tx1"/>
          </a:solidFill>
          <a:latin typeface="Verdana" panose="020B0604030504040204" pitchFamily="34" charset="0"/>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elplatzhalt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smtClean="0"/>
              <a:t>Titelmasterformat durch Klicken bearbeiten</a:t>
            </a:r>
          </a:p>
        </p:txBody>
      </p:sp>
      <p:sp>
        <p:nvSpPr>
          <p:cNvPr id="1027" name="Textplatzhalt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smtClean="0"/>
              <a:t>Textmasterformat bearbeiten</a:t>
            </a:r>
          </a:p>
          <a:p>
            <a:pPr lvl="1"/>
            <a:r>
              <a:rPr lang="de-DE" altLang="de-DE" smtClean="0"/>
              <a:t>Zweite Ebene</a:t>
            </a:r>
          </a:p>
          <a:p>
            <a:pPr lvl="2"/>
            <a:r>
              <a:rPr lang="de-DE" altLang="de-DE" smtClean="0"/>
              <a:t>Dritte Ebene</a:t>
            </a:r>
          </a:p>
          <a:p>
            <a:pPr lvl="3"/>
            <a:r>
              <a:rPr lang="de-DE" altLang="de-DE" smtClean="0"/>
              <a:t>Vierte Ebene</a:t>
            </a:r>
          </a:p>
        </p:txBody>
      </p:sp>
      <p:sp>
        <p:nvSpPr>
          <p:cNvPr id="7" name="Fußzeilenplatzhalter 6"/>
          <p:cNvSpPr>
            <a:spLocks noGrp="1"/>
          </p:cNvSpPr>
          <p:nvPr>
            <p:ph type="ftr" sz="quarter" idx="3"/>
          </p:nvPr>
        </p:nvSpPr>
        <p:spPr>
          <a:xfrm>
            <a:off x="468313" y="6381750"/>
            <a:ext cx="6264275" cy="365125"/>
          </a:xfrm>
          <a:prstGeom prst="rect">
            <a:avLst/>
          </a:prstGeom>
        </p:spPr>
        <p:txBody>
          <a:bodyPr vert="horz" lIns="91440" tIns="45720" rIns="91440" bIns="45720" rtlCol="0" anchor="ctr"/>
          <a:lstStyle>
            <a:lvl1pPr algn="l" fontAlgn="auto">
              <a:spcBef>
                <a:spcPts val="0"/>
              </a:spcBef>
              <a:spcAft>
                <a:spcPts val="0"/>
              </a:spcAft>
              <a:defRPr sz="1000" baseline="0" smtClean="0">
                <a:solidFill>
                  <a:schemeClr val="tx1">
                    <a:lumMod val="50000"/>
                    <a:lumOff val="50000"/>
                  </a:schemeClr>
                </a:solidFill>
                <a:latin typeface="Verdana" panose="020B0604030504040204" pitchFamily="34" charset="0"/>
                <a:cs typeface="+mn-cs"/>
              </a:defRPr>
            </a:lvl1pPr>
          </a:lstStyle>
          <a:p>
            <a:pPr>
              <a:defRPr/>
            </a:pPr>
            <a:r>
              <a:rPr lang="de-DE" dirty="0">
                <a:solidFill>
                  <a:prstClr val="black">
                    <a:lumMod val="50000"/>
                    <a:lumOff val="50000"/>
                  </a:prstClr>
                </a:solidFill>
              </a:rPr>
              <a:t>AG RDA Schulungsunterlagen – Modul 3.03.03: Werkebene | Stand: 07.05.2015 | CC BY-NC-SA</a:t>
            </a:r>
          </a:p>
        </p:txBody>
      </p:sp>
    </p:spTree>
    <p:extLst>
      <p:ext uri="{BB962C8B-B14F-4D97-AF65-F5344CB8AC3E}">
        <p14:creationId xmlns:p14="http://schemas.microsoft.com/office/powerpoint/2010/main" val="2614685001"/>
      </p:ext>
    </p:extLst>
  </p:cSld>
  <p:clrMap bg1="lt1" tx1="dk1" bg2="lt2" tx2="dk2" accent1="accent1" accent2="accent2" accent3="accent3" accent4="accent4" accent5="accent5" accent6="accent6" hlink="hlink" folHlink="folHlink"/>
  <p:sldLayoutIdLst>
    <p:sldLayoutId id="2147483653" r:id="rId1"/>
  </p:sldLayoutIdLst>
  <p:hf hdr="0" dt="0"/>
  <p:txStyles>
    <p:titleStyle>
      <a:lvl1pPr algn="l" rtl="0" fontAlgn="base">
        <a:spcBef>
          <a:spcPct val="0"/>
        </a:spcBef>
        <a:spcAft>
          <a:spcPct val="0"/>
        </a:spcAft>
        <a:defRPr sz="3200" kern="1200">
          <a:solidFill>
            <a:schemeClr val="tx1"/>
          </a:solidFill>
          <a:latin typeface="Verdana" panose="020B0604030504040204" pitchFamily="34" charset="0"/>
          <a:ea typeface="+mj-ea"/>
          <a:cs typeface="+mj-cs"/>
        </a:defRPr>
      </a:lvl1pPr>
      <a:lvl2pPr algn="l" rtl="0" fontAlgn="base">
        <a:spcBef>
          <a:spcPct val="0"/>
        </a:spcBef>
        <a:spcAft>
          <a:spcPct val="0"/>
        </a:spcAft>
        <a:defRPr sz="3200">
          <a:solidFill>
            <a:schemeClr val="tx1"/>
          </a:solidFill>
          <a:latin typeface="Verdana" panose="020B0604030504040204" pitchFamily="34" charset="0"/>
        </a:defRPr>
      </a:lvl2pPr>
      <a:lvl3pPr algn="l" rtl="0" fontAlgn="base">
        <a:spcBef>
          <a:spcPct val="0"/>
        </a:spcBef>
        <a:spcAft>
          <a:spcPct val="0"/>
        </a:spcAft>
        <a:defRPr sz="3200">
          <a:solidFill>
            <a:schemeClr val="tx1"/>
          </a:solidFill>
          <a:latin typeface="Verdana" panose="020B0604030504040204" pitchFamily="34" charset="0"/>
        </a:defRPr>
      </a:lvl3pPr>
      <a:lvl4pPr algn="l" rtl="0" fontAlgn="base">
        <a:spcBef>
          <a:spcPct val="0"/>
        </a:spcBef>
        <a:spcAft>
          <a:spcPct val="0"/>
        </a:spcAft>
        <a:defRPr sz="3200">
          <a:solidFill>
            <a:schemeClr val="tx1"/>
          </a:solidFill>
          <a:latin typeface="Verdana" panose="020B0604030504040204" pitchFamily="34" charset="0"/>
        </a:defRPr>
      </a:lvl4pPr>
      <a:lvl5pPr algn="l" rtl="0" fontAlgn="base">
        <a:spcBef>
          <a:spcPct val="0"/>
        </a:spcBef>
        <a:spcAft>
          <a:spcPct val="0"/>
        </a:spcAft>
        <a:defRPr sz="3200">
          <a:solidFill>
            <a:schemeClr val="tx1"/>
          </a:solidFill>
          <a:latin typeface="Verdana" panose="020B0604030504040204" pitchFamily="34" charset="0"/>
        </a:defRPr>
      </a:lvl5pPr>
      <a:lvl6pPr marL="457200" algn="l" rtl="0" fontAlgn="base">
        <a:spcBef>
          <a:spcPct val="0"/>
        </a:spcBef>
        <a:spcAft>
          <a:spcPct val="0"/>
        </a:spcAft>
        <a:defRPr sz="3200">
          <a:solidFill>
            <a:schemeClr val="tx1"/>
          </a:solidFill>
          <a:latin typeface="Verdana" panose="020B0604030504040204" pitchFamily="34" charset="0"/>
        </a:defRPr>
      </a:lvl6pPr>
      <a:lvl7pPr marL="914400" algn="l" rtl="0" fontAlgn="base">
        <a:spcBef>
          <a:spcPct val="0"/>
        </a:spcBef>
        <a:spcAft>
          <a:spcPct val="0"/>
        </a:spcAft>
        <a:defRPr sz="3200">
          <a:solidFill>
            <a:schemeClr val="tx1"/>
          </a:solidFill>
          <a:latin typeface="Verdana" panose="020B0604030504040204" pitchFamily="34" charset="0"/>
        </a:defRPr>
      </a:lvl7pPr>
      <a:lvl8pPr marL="1371600" algn="l" rtl="0" fontAlgn="base">
        <a:spcBef>
          <a:spcPct val="0"/>
        </a:spcBef>
        <a:spcAft>
          <a:spcPct val="0"/>
        </a:spcAft>
        <a:defRPr sz="3200">
          <a:solidFill>
            <a:schemeClr val="tx1"/>
          </a:solidFill>
          <a:latin typeface="Verdana" panose="020B0604030504040204" pitchFamily="34" charset="0"/>
        </a:defRPr>
      </a:lvl8pPr>
      <a:lvl9pPr marL="1828800" algn="l" rtl="0" fontAlgn="base">
        <a:spcBef>
          <a:spcPct val="0"/>
        </a:spcBef>
        <a:spcAft>
          <a:spcPct val="0"/>
        </a:spcAft>
        <a:defRPr sz="3200">
          <a:solidFill>
            <a:schemeClr val="tx1"/>
          </a:solidFill>
          <a:latin typeface="Verdana" panose="020B060403050404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2400" kern="1200">
          <a:solidFill>
            <a:schemeClr val="tx1"/>
          </a:solidFill>
          <a:latin typeface="Verdana" panose="020B0604030504040204" pitchFamily="34" charset="0"/>
          <a:ea typeface="+mn-ea"/>
          <a:cs typeface="+mn-cs"/>
        </a:defRPr>
      </a:lvl1pPr>
      <a:lvl2pPr marL="742950" indent="-285750" algn="l" rtl="0" fontAlgn="base">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mn-ea"/>
          <a:cs typeface="+mn-cs"/>
        </a:defRPr>
      </a:lvl2pPr>
      <a:lvl3pPr marL="1143000" indent="-228600" algn="l" rtl="0" fontAlgn="base">
        <a:spcBef>
          <a:spcPct val="20000"/>
        </a:spcBef>
        <a:spcAft>
          <a:spcPct val="0"/>
        </a:spcAft>
        <a:buFont typeface="Arial" panose="020B0604020202020204" pitchFamily="34" charset="0"/>
        <a:buChar char="•"/>
        <a:defRPr sz="1600" kern="1200">
          <a:solidFill>
            <a:schemeClr val="tx1"/>
          </a:solidFill>
          <a:latin typeface="Verdana" panose="020B0604030504040204" pitchFamily="34" charset="0"/>
          <a:ea typeface="+mn-ea"/>
          <a:cs typeface="+mn-cs"/>
        </a:defRPr>
      </a:lvl3pPr>
      <a:lvl4pPr marL="1600200" indent="-228600" algn="l" rtl="0" fontAlgn="base">
        <a:spcBef>
          <a:spcPct val="20000"/>
        </a:spcBef>
        <a:spcAft>
          <a:spcPct val="0"/>
        </a:spcAft>
        <a:buFont typeface="Arial" panose="020B0604020202020204" pitchFamily="34" charset="0"/>
        <a:buChar char="–"/>
        <a:defRPr sz="1200" kern="1200">
          <a:solidFill>
            <a:schemeClr val="tx1"/>
          </a:solidFill>
          <a:latin typeface="Verdana" panose="020B0604030504040204" pitchFamily="34" charset="0"/>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jpe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jpe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jpeg"/><Relationship Id="rId15" Type="http://schemas.openxmlformats.org/officeDocument/2006/relationships/image" Target="../media/image13.pn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 Id="rId14" Type="http://schemas.openxmlformats.org/officeDocument/2006/relationships/image" Target="../media/image1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image" Target="../media/image17.gif"/><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9.gif"/><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20.gif"/><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21.gif"/><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22.gif"/><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p:cNvSpPr/>
          <p:nvPr/>
        </p:nvSpPr>
        <p:spPr>
          <a:xfrm>
            <a:off x="611188" y="1041400"/>
            <a:ext cx="8032750" cy="3529013"/>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solidFill>
                <a:prstClr val="white"/>
              </a:solidFill>
            </a:endParaRPr>
          </a:p>
        </p:txBody>
      </p:sp>
      <p:sp>
        <p:nvSpPr>
          <p:cNvPr id="3075" name="Titel 1"/>
          <p:cNvSpPr>
            <a:spLocks noGrp="1"/>
          </p:cNvSpPr>
          <p:nvPr>
            <p:ph type="title"/>
          </p:nvPr>
        </p:nvSpPr>
        <p:spPr>
          <a:xfrm>
            <a:off x="1692275" y="2781300"/>
            <a:ext cx="6057900" cy="1652588"/>
          </a:xfrm>
        </p:spPr>
        <p:txBody>
          <a:bodyPr rtlCol="0">
            <a:noAutofit/>
          </a:bodyPr>
          <a:lstStyle/>
          <a:p>
            <a:pPr algn="ctr" fontAlgn="auto">
              <a:spcAft>
                <a:spcPts val="0"/>
              </a:spcAft>
              <a:defRPr/>
            </a:pPr>
            <a:r>
              <a:rPr lang="de-DE" altLang="de-DE" sz="3200" b="1" dirty="0" smtClean="0">
                <a:ea typeface="Verdana" pitchFamily="34" charset="0"/>
                <a:cs typeface="Verdana" pitchFamily="34" charset="0"/>
              </a:rPr>
              <a:t>Schulungsunterlagen der</a:t>
            </a:r>
            <a:br>
              <a:rPr lang="de-DE" altLang="de-DE" sz="3200" b="1" dirty="0" smtClean="0">
                <a:ea typeface="Verdana" pitchFamily="34" charset="0"/>
                <a:cs typeface="Verdana" pitchFamily="34" charset="0"/>
              </a:rPr>
            </a:br>
            <a:r>
              <a:rPr lang="de-DE" altLang="de-DE" sz="3200" b="1" dirty="0" smtClean="0">
                <a:ea typeface="Verdana" pitchFamily="34" charset="0"/>
                <a:cs typeface="Verdana" pitchFamily="34" charset="0"/>
              </a:rPr>
              <a:t>AG RDA</a:t>
            </a:r>
          </a:p>
        </p:txBody>
      </p:sp>
      <p:pic>
        <p:nvPicPr>
          <p:cNvPr id="3076" name="Grafik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68738" y="1171575"/>
            <a:ext cx="98583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Grafik 1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183188" y="1412875"/>
            <a:ext cx="152241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Grafik 19"/>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772275" y="1771650"/>
            <a:ext cx="164782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Grafik 25"/>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556500" y="2420938"/>
            <a:ext cx="15875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Grafik 17"/>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7978775" y="3057525"/>
            <a:ext cx="10287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Grafik 26"/>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7978775" y="3860800"/>
            <a:ext cx="585788"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Grafik 20"/>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6959600" y="4433888"/>
            <a:ext cx="781050"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Grafik 22"/>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5535613" y="4814888"/>
            <a:ext cx="106045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4" name="Grafik 21"/>
          <p:cNvPicPr>
            <a:picLocks noChangeAspect="1"/>
          </p:cNvPicPr>
          <p:nvPr/>
        </p:nvPicPr>
        <p:blipFill>
          <a:blip r:embed="rId11">
            <a:extLst>
              <a:ext uri="{28A0092B-C50C-407E-A947-70E740481C1C}">
                <a14:useLocalDpi xmlns:a14="http://schemas.microsoft.com/office/drawing/2010/main" val="0"/>
              </a:ext>
            </a:extLst>
          </a:blip>
          <a:srcRect r="16844"/>
          <a:stretch>
            <a:fillRect/>
          </a:stretch>
        </p:blipFill>
        <p:spPr bwMode="auto">
          <a:xfrm>
            <a:off x="4138613" y="5045075"/>
            <a:ext cx="1358900" cy="54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5" name="Grafik 23"/>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1908175" y="4829175"/>
            <a:ext cx="216535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6" name="Grafik 24"/>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1258888" y="4254500"/>
            <a:ext cx="136207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7" name="Grafik 27"/>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100013" y="3784600"/>
            <a:ext cx="1403350"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8" name="Grafik 6"/>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a:off x="92075" y="3108325"/>
            <a:ext cx="13462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9" name="Grafik 29"/>
          <p:cNvPicPr>
            <a:picLocks noChangeAspect="1"/>
          </p:cNvPicPr>
          <p:nvPr/>
        </p:nvPicPr>
        <p:blipFill>
          <a:blip r:embed="rId16">
            <a:extLst>
              <a:ext uri="{28A0092B-C50C-407E-A947-70E740481C1C}">
                <a14:useLocalDpi xmlns:a14="http://schemas.microsoft.com/office/drawing/2010/main" val="0"/>
              </a:ext>
            </a:extLst>
          </a:blip>
          <a:srcRect/>
          <a:stretch>
            <a:fillRect/>
          </a:stretch>
        </p:blipFill>
        <p:spPr bwMode="auto">
          <a:xfrm>
            <a:off x="2994025" y="1177925"/>
            <a:ext cx="66675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90" name="Gruppieren 8"/>
          <p:cNvGrpSpPr>
            <a:grpSpLocks/>
          </p:cNvGrpSpPr>
          <p:nvPr/>
        </p:nvGrpSpPr>
        <p:grpSpPr bwMode="auto">
          <a:xfrm>
            <a:off x="949325" y="1700213"/>
            <a:ext cx="2378075" cy="400050"/>
            <a:chOff x="948867" y="1700808"/>
            <a:chExt cx="2378195" cy="400110"/>
          </a:xfrm>
        </p:grpSpPr>
        <p:sp>
          <p:nvSpPr>
            <p:cNvPr id="3092" name="Textfeld 3"/>
            <p:cNvSpPr txBox="1">
              <a:spLocks noChangeArrowheads="1"/>
            </p:cNvSpPr>
            <p:nvPr/>
          </p:nvSpPr>
          <p:spPr bwMode="auto">
            <a:xfrm>
              <a:off x="1259632" y="1700808"/>
              <a:ext cx="206743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2400">
                  <a:solidFill>
                    <a:schemeClr val="tx1"/>
                  </a:solidFill>
                  <a:latin typeface="Verdana" panose="020B0604030504040204" pitchFamily="34" charset="0"/>
                </a:defRPr>
              </a:lvl1pPr>
              <a:lvl2pPr marL="742950" indent="-285750">
                <a:spcBef>
                  <a:spcPct val="20000"/>
                </a:spcBef>
                <a:buFont typeface="Arial" panose="020B0604020202020204" pitchFamily="34" charset="0"/>
                <a:buChar char="–"/>
                <a:defRPr sz="2000">
                  <a:solidFill>
                    <a:schemeClr val="tx1"/>
                  </a:solidFill>
                  <a:latin typeface="Verdana" panose="020B0604030504040204" pitchFamily="34" charset="0"/>
                </a:defRPr>
              </a:lvl2pPr>
              <a:lvl3pPr marL="1143000" indent="-228600">
                <a:spcBef>
                  <a:spcPct val="20000"/>
                </a:spcBef>
                <a:buFont typeface="Arial" panose="020B0604020202020204" pitchFamily="34" charset="0"/>
                <a:buChar char="•"/>
                <a:defRPr sz="1600">
                  <a:solidFill>
                    <a:schemeClr val="tx1"/>
                  </a:solidFill>
                  <a:latin typeface="Verdana" panose="020B0604030504040204" pitchFamily="34" charset="0"/>
                </a:defRPr>
              </a:lvl3pPr>
              <a:lvl4pPr marL="1600200" indent="-228600">
                <a:spcBef>
                  <a:spcPct val="20000"/>
                </a:spcBef>
                <a:buFont typeface="Arial" panose="020B0604020202020204" pitchFamily="34" charset="0"/>
                <a:buChar char="–"/>
                <a:defRPr sz="1200">
                  <a:solidFill>
                    <a:schemeClr val="tx1"/>
                  </a:solidFill>
                  <a:latin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defRPr>
              </a:lvl5pPr>
              <a:lvl6pPr marL="2514600" indent="-228600" fontAlgn="base">
                <a:spcBef>
                  <a:spcPct val="20000"/>
                </a:spcBef>
                <a:spcAft>
                  <a:spcPct val="0"/>
                </a:spcAft>
                <a:buFont typeface="Arial" panose="020B0604020202020204" pitchFamily="34" charset="0"/>
                <a:buChar char="»"/>
                <a:defRPr sz="2000">
                  <a:solidFill>
                    <a:schemeClr val="tx1"/>
                  </a:solidFill>
                  <a:latin typeface="Verdana" panose="020B0604030504040204" pitchFamily="34" charset="0"/>
                </a:defRPr>
              </a:lvl6pPr>
              <a:lvl7pPr marL="2971800" indent="-228600" fontAlgn="base">
                <a:spcBef>
                  <a:spcPct val="20000"/>
                </a:spcBef>
                <a:spcAft>
                  <a:spcPct val="0"/>
                </a:spcAft>
                <a:buFont typeface="Arial" panose="020B0604020202020204" pitchFamily="34" charset="0"/>
                <a:buChar char="»"/>
                <a:defRPr sz="2000">
                  <a:solidFill>
                    <a:schemeClr val="tx1"/>
                  </a:solidFill>
                  <a:latin typeface="Verdana" panose="020B0604030504040204" pitchFamily="34" charset="0"/>
                </a:defRPr>
              </a:lvl7pPr>
              <a:lvl8pPr marL="3429000" indent="-228600" fontAlgn="base">
                <a:spcBef>
                  <a:spcPct val="20000"/>
                </a:spcBef>
                <a:spcAft>
                  <a:spcPct val="0"/>
                </a:spcAft>
                <a:buFont typeface="Arial" panose="020B0604020202020204" pitchFamily="34" charset="0"/>
                <a:buChar char="»"/>
                <a:defRPr sz="2000">
                  <a:solidFill>
                    <a:schemeClr val="tx1"/>
                  </a:solidFill>
                  <a:latin typeface="Verdana" panose="020B0604030504040204" pitchFamily="34" charset="0"/>
                </a:defRPr>
              </a:lvl8pPr>
              <a:lvl9pPr marL="3886200" indent="-228600" fontAlgn="base">
                <a:spcBef>
                  <a:spcPct val="20000"/>
                </a:spcBef>
                <a:spcAft>
                  <a:spcPct val="0"/>
                </a:spcAft>
                <a:buFont typeface="Arial" panose="020B0604020202020204" pitchFamily="34" charset="0"/>
                <a:buChar char="»"/>
                <a:defRPr sz="2000">
                  <a:solidFill>
                    <a:schemeClr val="tx1"/>
                  </a:solidFill>
                  <a:latin typeface="Verdana" panose="020B0604030504040204" pitchFamily="34" charset="0"/>
                </a:defRPr>
              </a:lvl9pPr>
            </a:lstStyle>
            <a:p>
              <a:pPr>
                <a:spcBef>
                  <a:spcPct val="0"/>
                </a:spcBef>
                <a:buFontTx/>
                <a:buNone/>
              </a:pPr>
              <a:r>
                <a:rPr lang="de-DE" altLang="de-DE" sz="1000" b="1">
                  <a:solidFill>
                    <a:srgbClr val="000000"/>
                  </a:solidFill>
                </a:rPr>
                <a:t>Vertretungen der Öffentlichen Bibliotheken</a:t>
              </a:r>
            </a:p>
          </p:txBody>
        </p:sp>
        <p:pic>
          <p:nvPicPr>
            <p:cNvPr id="3093" name="Grafik 5"/>
            <p:cNvPicPr>
              <a:picLocks noChangeAspect="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948867" y="1709892"/>
              <a:ext cx="310765"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3091" name="Grafik 1"/>
          <p:cNvPicPr>
            <a:picLocks noChangeAspect="1"/>
          </p:cNvPicPr>
          <p:nvPr/>
        </p:nvPicPr>
        <p:blipFill>
          <a:blip r:embed="rId18">
            <a:extLst>
              <a:ext uri="{28A0092B-C50C-407E-A947-70E740481C1C}">
                <a14:useLocalDpi xmlns:a14="http://schemas.microsoft.com/office/drawing/2010/main" val="0"/>
              </a:ext>
            </a:extLst>
          </a:blip>
          <a:srcRect l="5724" t="17175" b="17717"/>
          <a:stretch>
            <a:fillRect/>
          </a:stretch>
        </p:blipFill>
        <p:spPr bwMode="auto">
          <a:xfrm>
            <a:off x="677863" y="2349500"/>
            <a:ext cx="16510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Fußzeilenplatzhalter 1"/>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3" name="Foliennummernplatzhalter 2"/>
          <p:cNvSpPr>
            <a:spLocks noGrp="1"/>
          </p:cNvSpPr>
          <p:nvPr>
            <p:ph type="sldNum" sz="quarter" idx="15"/>
          </p:nvPr>
        </p:nvSpPr>
        <p:spPr/>
        <p:txBody>
          <a:bodyPr/>
          <a:lstStyle/>
          <a:p>
            <a:fld id="{AA5AABF1-B78F-4BEE-8BD7-55374FA27783}" type="slidenum">
              <a:rPr lang="de-DE" altLang="de-DE" smtClean="0"/>
              <a:pPr/>
              <a:t>1</a:t>
            </a:fld>
            <a:endParaRPr lang="de-DE" altLang="de-DE"/>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Sprache des bevorzugten Titels </a:t>
            </a:r>
            <a:r>
              <a:rPr lang="de-DE" dirty="0" smtClean="0"/>
              <a:t>-2- </a:t>
            </a:r>
            <a:endParaRPr lang="de-DE" dirty="0"/>
          </a:p>
        </p:txBody>
      </p:sp>
      <p:sp>
        <p:nvSpPr>
          <p:cNvPr id="3" name="Textplatzhalter 2"/>
          <p:cNvSpPr>
            <a:spLocks noGrp="1"/>
          </p:cNvSpPr>
          <p:nvPr>
            <p:ph type="body" sz="quarter" idx="13"/>
          </p:nvPr>
        </p:nvSpPr>
        <p:spPr/>
        <p:txBody>
          <a:bodyPr/>
          <a:lstStyle/>
          <a:p>
            <a:r>
              <a:rPr lang="de-DE" dirty="0" smtClean="0"/>
              <a:t>Das </a:t>
            </a:r>
            <a:r>
              <a:rPr lang="de-DE" dirty="0"/>
              <a:t>Werk </a:t>
            </a:r>
            <a:r>
              <a:rPr lang="de-DE" dirty="0" smtClean="0"/>
              <a:t>wird gleichzeitig </a:t>
            </a:r>
            <a:r>
              <a:rPr lang="de-DE" dirty="0"/>
              <a:t>unter verschiedenen Titeln </a:t>
            </a:r>
            <a:r>
              <a:rPr lang="de-DE" b="1" dirty="0"/>
              <a:t>in </a:t>
            </a:r>
            <a:r>
              <a:rPr lang="de-DE" b="1" dirty="0" smtClean="0"/>
              <a:t>verschiedenen Sprachen </a:t>
            </a:r>
            <a:r>
              <a:rPr lang="de-DE" dirty="0" smtClean="0"/>
              <a:t>veröffentlicht:</a:t>
            </a:r>
            <a:br>
              <a:rPr lang="de-DE" dirty="0" smtClean="0"/>
            </a:br>
            <a:r>
              <a:rPr lang="de-DE" dirty="0" smtClean="0"/>
              <a:t>-&gt; </a:t>
            </a:r>
            <a:r>
              <a:rPr lang="de-DE" dirty="0"/>
              <a:t>Haupttitel der Ausgabe in Originalsprache als bevorzugter Titel</a:t>
            </a:r>
          </a:p>
          <a:p>
            <a:r>
              <a:rPr lang="de-DE" dirty="0" smtClean="0"/>
              <a:t>Beispiel</a:t>
            </a:r>
            <a:r>
              <a:rPr lang="de-DE" dirty="0"/>
              <a:t>: </a:t>
            </a:r>
            <a:r>
              <a:rPr lang="de-DE" dirty="0" smtClean="0"/>
              <a:t/>
            </a:r>
            <a:br>
              <a:rPr lang="de-DE" dirty="0" smtClean="0"/>
            </a:br>
            <a:r>
              <a:rPr lang="de-DE" dirty="0" smtClean="0"/>
              <a:t>„</a:t>
            </a:r>
            <a:r>
              <a:rPr lang="de-DE" dirty="0"/>
              <a:t>Die </a:t>
            </a:r>
            <a:r>
              <a:rPr lang="de-DE" dirty="0" err="1"/>
              <a:t>Dreiflüssestadt</a:t>
            </a:r>
            <a:r>
              <a:rPr lang="de-DE" dirty="0"/>
              <a:t> Passau“ ist gleichzeitig in mehreren Sprachen erschienen, Originalsprache ist Deutsch. Die deutsche Ausgabe wird für die Bestimmung des bevorzugten Titels des Werks zu Grunde gelegt.</a:t>
            </a:r>
          </a:p>
          <a:p>
            <a:endParaRPr lang="de-DE" dirty="0"/>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10</a:t>
            </a:fld>
            <a:endParaRPr lang="de-DE" altLang="de-DE"/>
          </a:p>
        </p:txBody>
      </p:sp>
      <p:graphicFrame>
        <p:nvGraphicFramePr>
          <p:cNvPr id="8" name="Tabelle 7"/>
          <p:cNvGraphicFramePr>
            <a:graphicFrameLocks noGrp="1"/>
          </p:cNvGraphicFramePr>
          <p:nvPr>
            <p:extLst>
              <p:ext uri="{D42A27DB-BD31-4B8C-83A1-F6EECF244321}">
                <p14:modId xmlns:p14="http://schemas.microsoft.com/office/powerpoint/2010/main" val="986031747"/>
              </p:ext>
            </p:extLst>
          </p:nvPr>
        </p:nvGraphicFramePr>
        <p:xfrm>
          <a:off x="539552" y="4653136"/>
          <a:ext cx="7920880" cy="1674620"/>
        </p:xfrm>
        <a:graphic>
          <a:graphicData uri="http://schemas.openxmlformats.org/drawingml/2006/table">
            <a:tbl>
              <a:tblPr firstRow="1" bandRow="1">
                <a:tableStyleId>{5C22544A-7EE6-4342-B048-85BDC9FD1C3A}</a:tableStyleId>
              </a:tblPr>
              <a:tblGrid>
                <a:gridCol w="1008112"/>
                <a:gridCol w="1008112"/>
                <a:gridCol w="2592288"/>
                <a:gridCol w="3312368"/>
              </a:tblGrid>
              <a:tr h="394436">
                <a:tc>
                  <a:txBody>
                    <a:bodyPr/>
                    <a:lstStyle/>
                    <a:p>
                      <a:r>
                        <a:rPr lang="de-DE" sz="1800" dirty="0" err="1" smtClean="0">
                          <a:latin typeface="Verdana" panose="020B0604030504040204" pitchFamily="34" charset="0"/>
                          <a:ea typeface="Verdana" panose="020B0604030504040204" pitchFamily="34" charset="0"/>
                          <a:cs typeface="Verdana" panose="020B0604030504040204" pitchFamily="34" charset="0"/>
                        </a:rPr>
                        <a:t>Aleph</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800" dirty="0" smtClean="0">
                          <a:latin typeface="Verdana" panose="020B0604030504040204" pitchFamily="34" charset="0"/>
                          <a:ea typeface="Verdana" panose="020B0604030504040204" pitchFamily="34" charset="0"/>
                          <a:cs typeface="Verdana" panose="020B0604030504040204" pitchFamily="34" charset="0"/>
                        </a:rPr>
                        <a:t>RDA</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800" dirty="0" smtClean="0">
                          <a:latin typeface="Verdana" panose="020B0604030504040204" pitchFamily="34" charset="0"/>
                          <a:ea typeface="Verdana" panose="020B0604030504040204" pitchFamily="34" charset="0"/>
                          <a:cs typeface="Verdana" panose="020B0604030504040204" pitchFamily="34" charset="0"/>
                        </a:rPr>
                        <a:t>Element</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800" dirty="0" smtClean="0">
                          <a:latin typeface="Verdana" panose="020B0604030504040204" pitchFamily="34" charset="0"/>
                          <a:ea typeface="Verdana" panose="020B0604030504040204" pitchFamily="34" charset="0"/>
                          <a:cs typeface="Verdana" panose="020B0604030504040204" pitchFamily="34" charset="0"/>
                        </a:rPr>
                        <a:t>Erfassung</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r>
              <a:tr h="630874">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331</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2.3.2</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Haupttitel</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ct val="100000"/>
                        </a:lnSpc>
                        <a:spcBef>
                          <a:spcPts val="600"/>
                        </a:spcBef>
                        <a:spcAft>
                          <a:spcPts val="600"/>
                        </a:spcAft>
                      </a:pP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DE" sz="1800" dirty="0" smtClean="0">
                          <a:latin typeface="Verdana" panose="020B0604030504040204" pitchFamily="34" charset="0"/>
                          <a:ea typeface="Verdana" panose="020B0604030504040204" pitchFamily="34" charset="0"/>
                          <a:cs typeface="Verdana" panose="020B0604030504040204" pitchFamily="34" charset="0"/>
                        </a:rPr>
                        <a:t> </a:t>
                      </a:r>
                      <a:r>
                        <a:rPr lang="en-US" sz="1800" dirty="0" err="1" smtClean="0">
                          <a:latin typeface="Verdana" panose="020B0604030504040204" pitchFamily="34" charset="0"/>
                          <a:ea typeface="Verdana" panose="020B0604030504040204" pitchFamily="34" charset="0"/>
                          <a:cs typeface="Verdana" panose="020B0604030504040204" pitchFamily="34" charset="0"/>
                        </a:rPr>
                        <a:t>Stad</a:t>
                      </a:r>
                      <a:r>
                        <a:rPr lang="en-US" sz="1800" dirty="0" smtClean="0">
                          <a:latin typeface="Verdana" panose="020B0604030504040204" pitchFamily="34" charset="0"/>
                          <a:ea typeface="Verdana" panose="020B0604030504040204" pitchFamily="34" charset="0"/>
                          <a:cs typeface="Verdana" panose="020B0604030504040204" pitchFamily="34" charset="0"/>
                        </a:rPr>
                        <a:t> van </a:t>
                      </a:r>
                      <a:r>
                        <a:rPr lang="en-US" sz="1800" dirty="0" err="1" smtClean="0">
                          <a:latin typeface="Verdana" panose="020B0604030504040204" pitchFamily="34" charset="0"/>
                          <a:ea typeface="Verdana" panose="020B0604030504040204" pitchFamily="34" charset="0"/>
                          <a:cs typeface="Verdana" panose="020B0604030504040204" pitchFamily="34" charset="0"/>
                        </a:rPr>
                        <a:t>drie</a:t>
                      </a:r>
                      <a:r>
                        <a:rPr lang="en-US" sz="1800" dirty="0" smtClean="0">
                          <a:latin typeface="Verdana" panose="020B0604030504040204" pitchFamily="34" charset="0"/>
                          <a:ea typeface="Verdana" panose="020B0604030504040204" pitchFamily="34" charset="0"/>
                          <a:cs typeface="Verdana" panose="020B0604030504040204" pitchFamily="34" charset="0"/>
                        </a:rPr>
                        <a:t> </a:t>
                      </a:r>
                      <a:r>
                        <a:rPr lang="en-US" sz="1800" dirty="0" err="1" smtClean="0">
                          <a:latin typeface="Verdana" panose="020B0604030504040204" pitchFamily="34" charset="0"/>
                          <a:ea typeface="Verdana" panose="020B0604030504040204" pitchFamily="34" charset="0"/>
                          <a:cs typeface="Verdana" panose="020B0604030504040204" pitchFamily="34" charset="0"/>
                        </a:rPr>
                        <a:t>rivieren</a:t>
                      </a:r>
                      <a:r>
                        <a:rPr lang="en-US" sz="1800" dirty="0" smtClean="0">
                          <a:latin typeface="Verdana" panose="020B0604030504040204" pitchFamily="34" charset="0"/>
                          <a:ea typeface="Verdana" panose="020B0604030504040204" pitchFamily="34" charset="0"/>
                          <a:cs typeface="Verdana" panose="020B0604030504040204" pitchFamily="34" charset="0"/>
                        </a:rPr>
                        <a:t> Passau</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r h="630874">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303</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6.2.2</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Bevorzugter Titel des Werks</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ct val="100000"/>
                        </a:lnSpc>
                        <a:spcBef>
                          <a:spcPts val="600"/>
                        </a:spcBef>
                        <a:spcAft>
                          <a:spcPts val="600"/>
                        </a:spcAft>
                      </a:pP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$t</a:t>
                      </a:r>
                      <a:r>
                        <a:rPr lang="de-DE" sz="1800" dirty="0" smtClean="0">
                          <a:latin typeface="Verdana" panose="020B0604030504040204" pitchFamily="34" charset="0"/>
                          <a:ea typeface="Verdana" panose="020B0604030504040204" pitchFamily="34" charset="0"/>
                          <a:cs typeface="Verdana" panose="020B0604030504040204" pitchFamily="34" charset="0"/>
                        </a:rPr>
                        <a:t> </a:t>
                      </a:r>
                      <a:r>
                        <a:rPr lang="en-US"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&lt;&lt;</a:t>
                      </a:r>
                      <a:r>
                        <a:rPr lang="en-US" sz="1800" dirty="0" smtClean="0">
                          <a:latin typeface="Verdana" panose="020B0604030504040204" pitchFamily="34" charset="0"/>
                          <a:ea typeface="Verdana" panose="020B0604030504040204" pitchFamily="34" charset="0"/>
                          <a:cs typeface="Verdana" panose="020B0604030504040204" pitchFamily="34" charset="0"/>
                        </a:rPr>
                        <a:t>Die</a:t>
                      </a:r>
                      <a:r>
                        <a:rPr lang="en-US"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&gt;&gt;</a:t>
                      </a:r>
                      <a:r>
                        <a:rPr lang="en-US" sz="1800" dirty="0" smtClean="0">
                          <a:latin typeface="Verdana" panose="020B0604030504040204" pitchFamily="34" charset="0"/>
                          <a:ea typeface="Verdana" panose="020B0604030504040204" pitchFamily="34" charset="0"/>
                          <a:cs typeface="Verdana" panose="020B0604030504040204" pitchFamily="34" charset="0"/>
                        </a:rPr>
                        <a:t> </a:t>
                      </a:r>
                      <a:r>
                        <a:rPr lang="en-US" sz="1800" dirty="0" err="1" smtClean="0">
                          <a:latin typeface="Verdana" panose="020B0604030504040204" pitchFamily="34" charset="0"/>
                          <a:ea typeface="Verdana" panose="020B0604030504040204" pitchFamily="34" charset="0"/>
                          <a:cs typeface="Verdana" panose="020B0604030504040204" pitchFamily="34" charset="0"/>
                        </a:rPr>
                        <a:t>Dreiflüssestadt</a:t>
                      </a:r>
                      <a:r>
                        <a:rPr lang="en-US" sz="1800" baseline="0" dirty="0" smtClean="0">
                          <a:latin typeface="Verdana" panose="020B0604030504040204" pitchFamily="34" charset="0"/>
                          <a:ea typeface="Verdana" panose="020B0604030504040204" pitchFamily="34" charset="0"/>
                          <a:cs typeface="Verdana" panose="020B0604030504040204" pitchFamily="34" charset="0"/>
                        </a:rPr>
                        <a:t> Passau</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bl>
          </a:graphicData>
        </a:graphic>
      </p:graphicFrame>
    </p:spTree>
    <p:extLst>
      <p:ext uri="{BB962C8B-B14F-4D97-AF65-F5344CB8AC3E}">
        <p14:creationId xmlns:p14="http://schemas.microsoft.com/office/powerpoint/2010/main" val="22224144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Sprache des bevorzugten Titels </a:t>
            </a:r>
            <a:r>
              <a:rPr lang="de-DE" dirty="0" smtClean="0"/>
              <a:t>-3- </a:t>
            </a:r>
            <a:endParaRPr lang="de-DE" dirty="0"/>
          </a:p>
        </p:txBody>
      </p:sp>
      <p:sp>
        <p:nvSpPr>
          <p:cNvPr id="3" name="Textplatzhalter 2"/>
          <p:cNvSpPr>
            <a:spLocks noGrp="1"/>
          </p:cNvSpPr>
          <p:nvPr>
            <p:ph type="body" sz="quarter" idx="13"/>
          </p:nvPr>
        </p:nvSpPr>
        <p:spPr/>
        <p:txBody>
          <a:bodyPr/>
          <a:lstStyle/>
          <a:p>
            <a:r>
              <a:rPr lang="de-DE" dirty="0"/>
              <a:t>Das Werk wird gleichzeitig in verschiedenen Sprachen veröffentlicht und die Originalsprache kann nicht bestimmt werden</a:t>
            </a:r>
            <a:br>
              <a:rPr lang="de-DE" dirty="0"/>
            </a:br>
            <a:r>
              <a:rPr lang="de-DE" dirty="0"/>
              <a:t>-&gt; Haupttitel der ersten vorliegenden Ressource als bevorzugter </a:t>
            </a:r>
            <a:r>
              <a:rPr lang="de-DE" dirty="0" smtClean="0"/>
              <a:t>Titel</a:t>
            </a:r>
            <a:endParaRPr lang="de-DE" dirty="0"/>
          </a:p>
          <a:p>
            <a:r>
              <a:rPr lang="de-DE" dirty="0" smtClean="0"/>
              <a:t>Beispiel: </a:t>
            </a:r>
            <a:br>
              <a:rPr lang="de-DE" dirty="0" smtClean="0"/>
            </a:br>
            <a:r>
              <a:rPr lang="de-DE" dirty="0"/>
              <a:t>Das Werk ist in vielen verschiedenen Sprachen erschienen, die deutsche Ausgabe lag zuerst zum Katalogisieren vor.</a:t>
            </a:r>
          </a:p>
          <a:p>
            <a:pPr marL="0" indent="0">
              <a:buNone/>
            </a:pPr>
            <a:endParaRPr lang="de-DE" dirty="0"/>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z="800" smtClean="0">
                <a:latin typeface="Verdana" panose="020B0604030504040204" pitchFamily="34" charset="0"/>
                <a:ea typeface="Verdana" panose="020B0604030504040204" pitchFamily="34" charset="0"/>
                <a:cs typeface="Verdana" panose="020B0604030504040204" pitchFamily="34" charset="0"/>
              </a:rPr>
              <a:pPr/>
              <a:t>11</a:t>
            </a:fld>
            <a:endParaRPr lang="de-DE" altLang="de-DE" sz="800" dirty="0">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9" name="Tabelle 8"/>
          <p:cNvGraphicFramePr>
            <a:graphicFrameLocks noGrp="1"/>
          </p:cNvGraphicFramePr>
          <p:nvPr>
            <p:extLst>
              <p:ext uri="{D42A27DB-BD31-4B8C-83A1-F6EECF244321}">
                <p14:modId xmlns:p14="http://schemas.microsoft.com/office/powerpoint/2010/main" val="726122132"/>
              </p:ext>
            </p:extLst>
          </p:nvPr>
        </p:nvGraphicFramePr>
        <p:xfrm>
          <a:off x="539552" y="4294926"/>
          <a:ext cx="7920880" cy="1796540"/>
        </p:xfrm>
        <a:graphic>
          <a:graphicData uri="http://schemas.openxmlformats.org/drawingml/2006/table">
            <a:tbl>
              <a:tblPr firstRow="1" bandRow="1">
                <a:tableStyleId>{5C22544A-7EE6-4342-B048-85BDC9FD1C3A}</a:tableStyleId>
              </a:tblPr>
              <a:tblGrid>
                <a:gridCol w="1173464"/>
                <a:gridCol w="914768"/>
                <a:gridCol w="2232248"/>
                <a:gridCol w="3600400"/>
              </a:tblGrid>
              <a:tr h="394436">
                <a:tc>
                  <a:txBody>
                    <a:bodyPr/>
                    <a:lstStyle/>
                    <a:p>
                      <a:r>
                        <a:rPr lang="de-DE" sz="1800" dirty="0" err="1" smtClean="0">
                          <a:latin typeface="Verdana" panose="020B0604030504040204" pitchFamily="34" charset="0"/>
                          <a:ea typeface="Verdana" panose="020B0604030504040204" pitchFamily="34" charset="0"/>
                          <a:cs typeface="Verdana" panose="020B0604030504040204" pitchFamily="34" charset="0"/>
                        </a:rPr>
                        <a:t>Aleph</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800" dirty="0" smtClean="0">
                          <a:latin typeface="Verdana" panose="020B0604030504040204" pitchFamily="34" charset="0"/>
                          <a:ea typeface="Verdana" panose="020B0604030504040204" pitchFamily="34" charset="0"/>
                          <a:cs typeface="Verdana" panose="020B0604030504040204" pitchFamily="34" charset="0"/>
                        </a:rPr>
                        <a:t>RDA</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800" dirty="0" smtClean="0">
                          <a:latin typeface="Verdana" panose="020B0604030504040204" pitchFamily="34" charset="0"/>
                          <a:ea typeface="Verdana" panose="020B0604030504040204" pitchFamily="34" charset="0"/>
                          <a:cs typeface="Verdana" panose="020B0604030504040204" pitchFamily="34" charset="0"/>
                        </a:rPr>
                        <a:t>Element</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800" dirty="0" smtClean="0">
                          <a:latin typeface="Verdana" panose="020B0604030504040204" pitchFamily="34" charset="0"/>
                          <a:ea typeface="Verdana" panose="020B0604030504040204" pitchFamily="34" charset="0"/>
                          <a:cs typeface="Verdana" panose="020B0604030504040204" pitchFamily="34" charset="0"/>
                        </a:rPr>
                        <a:t>Erfassung</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r>
              <a:tr h="630874">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331</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2.3.2</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Haupttitel</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en-US" sz="1800" kern="1200" dirty="0" smtClean="0">
                          <a:solidFill>
                            <a:srgbClr val="FF0000"/>
                          </a:solidFill>
                          <a:effectLst/>
                          <a:latin typeface="Verdana" panose="020B0604030504040204" pitchFamily="34" charset="0"/>
                          <a:ea typeface="Verdana" panose="020B0604030504040204" pitchFamily="34" charset="0"/>
                          <a:cs typeface="Verdana" panose="020B0604030504040204" pitchFamily="34" charset="0"/>
                        </a:rPr>
                        <a:t>$a</a:t>
                      </a:r>
                      <a:r>
                        <a:rPr lang="en-US" sz="1800" kern="1200" baseline="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 </a:t>
                      </a:r>
                      <a:r>
                        <a:rPr lang="en-US" sz="1800" kern="1200" baseline="0" dirty="0" smtClean="0">
                          <a:solidFill>
                            <a:srgbClr val="FF0000"/>
                          </a:solidFill>
                          <a:effectLst/>
                          <a:latin typeface="Verdana" panose="020B0604030504040204" pitchFamily="34" charset="0"/>
                          <a:ea typeface="Verdana" panose="020B0604030504040204" pitchFamily="34" charset="0"/>
                          <a:cs typeface="Verdana" panose="020B0604030504040204" pitchFamily="34" charset="0"/>
                        </a:rPr>
                        <a:t>&lt;&lt;</a:t>
                      </a:r>
                      <a:r>
                        <a:rPr lang="en-US" sz="1800"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The</a:t>
                      </a:r>
                      <a:r>
                        <a:rPr lang="en-US" sz="1800" kern="1200" dirty="0" smtClean="0">
                          <a:solidFill>
                            <a:srgbClr val="FF0000"/>
                          </a:solidFill>
                          <a:effectLst/>
                          <a:latin typeface="Verdana" panose="020B0604030504040204" pitchFamily="34" charset="0"/>
                          <a:ea typeface="Verdana" panose="020B0604030504040204" pitchFamily="34" charset="0"/>
                          <a:cs typeface="Verdana" panose="020B0604030504040204" pitchFamily="34" charset="0"/>
                        </a:rPr>
                        <a:t>&gt;&gt;</a:t>
                      </a:r>
                      <a:r>
                        <a:rPr lang="en-US" sz="1800"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 single monetary policy in the Euro area</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r h="630874">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303</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6.2.2</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Bevorzugter Titel des Werks</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en-US" sz="1800" kern="1200" dirty="0" smtClean="0">
                          <a:solidFill>
                            <a:srgbClr val="FF0000"/>
                          </a:solidFill>
                          <a:effectLst/>
                          <a:latin typeface="Verdana" panose="020B0604030504040204" pitchFamily="34" charset="0"/>
                          <a:ea typeface="Verdana" panose="020B0604030504040204" pitchFamily="34" charset="0"/>
                          <a:cs typeface="Verdana" panose="020B0604030504040204" pitchFamily="34" charset="0"/>
                        </a:rPr>
                        <a:t>$t &lt;&lt;</a:t>
                      </a:r>
                      <a:r>
                        <a:rPr lang="de-DE" sz="1800" dirty="0" smtClean="0">
                          <a:latin typeface="Verdana" panose="020B0604030504040204" pitchFamily="34" charset="0"/>
                          <a:ea typeface="Verdana" panose="020B0604030504040204" pitchFamily="34" charset="0"/>
                          <a:cs typeface="Verdana" panose="020B0604030504040204" pitchFamily="34" charset="0"/>
                        </a:rPr>
                        <a:t>Die</a:t>
                      </a: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&gt;&gt; </a:t>
                      </a:r>
                      <a:r>
                        <a:rPr lang="de-DE" sz="1800"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einheitliche Geldpolitik im Euro-Währungsgebiet</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bl>
          </a:graphicData>
        </a:graphic>
      </p:graphicFrame>
    </p:spTree>
    <p:extLst>
      <p:ext uri="{BB962C8B-B14F-4D97-AF65-F5344CB8AC3E}">
        <p14:creationId xmlns:p14="http://schemas.microsoft.com/office/powerpoint/2010/main" val="28859247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Sprache des bevorzugten Titels </a:t>
            </a:r>
            <a:r>
              <a:rPr lang="de-DE" dirty="0" smtClean="0"/>
              <a:t>-4- </a:t>
            </a:r>
            <a:endParaRPr lang="de-DE" dirty="0"/>
          </a:p>
        </p:txBody>
      </p:sp>
      <p:sp>
        <p:nvSpPr>
          <p:cNvPr id="3" name="Textplatzhalter 2"/>
          <p:cNvSpPr>
            <a:spLocks noGrp="1"/>
          </p:cNvSpPr>
          <p:nvPr>
            <p:ph type="body" sz="quarter" idx="13"/>
          </p:nvPr>
        </p:nvSpPr>
        <p:spPr/>
        <p:txBody>
          <a:bodyPr/>
          <a:lstStyle/>
          <a:p>
            <a:r>
              <a:rPr lang="de-DE" dirty="0" smtClean="0"/>
              <a:t>Die </a:t>
            </a:r>
            <a:r>
              <a:rPr lang="de-DE" dirty="0"/>
              <a:t>Sprachausgaben </a:t>
            </a:r>
            <a:r>
              <a:rPr lang="de-DE" dirty="0" smtClean="0"/>
              <a:t>sind in </a:t>
            </a:r>
            <a:r>
              <a:rPr lang="de-DE" dirty="0"/>
              <a:t>derselben Ressource </a:t>
            </a:r>
            <a:r>
              <a:rPr lang="de-DE" dirty="0" smtClean="0"/>
              <a:t> </a:t>
            </a:r>
            <a:r>
              <a:rPr lang="de-DE" dirty="0"/>
              <a:t>(z. B. ein Werk, das mit demselben Text auf Französisch und auf Englisch herausgegeben wird</a:t>
            </a:r>
            <a:r>
              <a:rPr lang="de-DE" dirty="0" smtClean="0"/>
              <a:t>)</a:t>
            </a:r>
            <a:br>
              <a:rPr lang="de-DE" dirty="0" smtClean="0"/>
            </a:br>
            <a:r>
              <a:rPr lang="de-DE" dirty="0" smtClean="0"/>
              <a:t/>
            </a:r>
            <a:br>
              <a:rPr lang="de-DE" dirty="0" smtClean="0"/>
            </a:br>
            <a:r>
              <a:rPr lang="de-DE" dirty="0" smtClean="0"/>
              <a:t>-&gt; Haupttitel, </a:t>
            </a:r>
            <a:r>
              <a:rPr lang="de-DE" dirty="0"/>
              <a:t>der auf der bevorzugten Informationsquelle genannt </a:t>
            </a:r>
            <a:r>
              <a:rPr lang="de-DE" dirty="0" smtClean="0"/>
              <a:t>ist, </a:t>
            </a:r>
            <a:r>
              <a:rPr lang="de-DE" dirty="0"/>
              <a:t>als bevorzugter </a:t>
            </a:r>
            <a:r>
              <a:rPr lang="de-DE" dirty="0" smtClean="0"/>
              <a:t>Titel</a:t>
            </a:r>
            <a:endParaRPr lang="de-DE" dirty="0"/>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z="800" smtClean="0">
                <a:latin typeface="Verdana" panose="020B0604030504040204" pitchFamily="34" charset="0"/>
                <a:ea typeface="Verdana" panose="020B0604030504040204" pitchFamily="34" charset="0"/>
                <a:cs typeface="Verdana" panose="020B0604030504040204" pitchFamily="34" charset="0"/>
              </a:rPr>
              <a:pPr/>
              <a:t>12</a:t>
            </a:fld>
            <a:endParaRPr lang="de-DE" altLang="de-DE" sz="8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3517479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Sprache des bevorzugten Titels </a:t>
            </a:r>
            <a:r>
              <a:rPr lang="de-DE" dirty="0" smtClean="0"/>
              <a:t>-5- </a:t>
            </a:r>
            <a:endParaRPr lang="de-DE" dirty="0"/>
          </a:p>
        </p:txBody>
      </p:sp>
      <p:sp>
        <p:nvSpPr>
          <p:cNvPr id="3" name="Textplatzhalter 2"/>
          <p:cNvSpPr>
            <a:spLocks noGrp="1"/>
          </p:cNvSpPr>
          <p:nvPr>
            <p:ph type="body" sz="quarter" idx="13"/>
          </p:nvPr>
        </p:nvSpPr>
        <p:spPr/>
        <p:txBody>
          <a:bodyPr/>
          <a:lstStyle/>
          <a:p>
            <a:r>
              <a:rPr lang="de-DE" dirty="0" smtClean="0"/>
              <a:t>Das </a:t>
            </a:r>
            <a:r>
              <a:rPr lang="de-DE" dirty="0"/>
              <a:t>Werk </a:t>
            </a:r>
            <a:r>
              <a:rPr lang="de-DE" dirty="0" smtClean="0"/>
              <a:t>wird gleichzeitig </a:t>
            </a:r>
            <a:r>
              <a:rPr lang="de-DE" dirty="0"/>
              <a:t>unter verschiedenen Titeln </a:t>
            </a:r>
            <a:r>
              <a:rPr lang="de-DE" b="1" dirty="0"/>
              <a:t>in derselben Sprache </a:t>
            </a:r>
            <a:r>
              <a:rPr lang="de-DE" dirty="0" smtClean="0"/>
              <a:t>veröffentlicht:</a:t>
            </a:r>
            <a:br>
              <a:rPr lang="de-DE" dirty="0" smtClean="0"/>
            </a:br>
            <a:r>
              <a:rPr lang="de-DE" dirty="0" smtClean="0"/>
              <a:t>-&gt; </a:t>
            </a:r>
            <a:r>
              <a:rPr lang="de-DE" dirty="0"/>
              <a:t>Haupttitel der Ressource, die </a:t>
            </a:r>
            <a:r>
              <a:rPr lang="de-DE" dirty="0" smtClean="0"/>
              <a:t>beim </a:t>
            </a:r>
            <a:r>
              <a:rPr lang="de-DE" dirty="0"/>
              <a:t>Katalogisieren zuerst </a:t>
            </a:r>
            <a:r>
              <a:rPr lang="de-DE" dirty="0" smtClean="0"/>
              <a:t>vorliegt, </a:t>
            </a:r>
            <a:r>
              <a:rPr lang="de-DE" dirty="0"/>
              <a:t>als </a:t>
            </a:r>
            <a:r>
              <a:rPr lang="de-DE" dirty="0" smtClean="0"/>
              <a:t>bevorzugter Titel</a:t>
            </a:r>
            <a:endParaRPr lang="de-DE" dirty="0"/>
          </a:p>
          <a:p>
            <a:endParaRPr lang="de-DE" sz="2200" dirty="0" smtClean="0"/>
          </a:p>
          <a:p>
            <a:r>
              <a:rPr lang="de-DE" sz="2200" dirty="0" smtClean="0"/>
              <a:t>Beispiel</a:t>
            </a:r>
            <a:r>
              <a:rPr lang="de-DE" sz="2200" dirty="0"/>
              <a:t>:</a:t>
            </a:r>
            <a:r>
              <a:rPr lang="de-DE" dirty="0"/>
              <a:t/>
            </a:r>
            <a:br>
              <a:rPr lang="de-DE" dirty="0"/>
            </a:br>
            <a:r>
              <a:rPr lang="de-DE" sz="2200" dirty="0"/>
              <a:t>Dieses Werk wurde im gleichen Jahr in England unter dem Titel „Aphrodite </a:t>
            </a:r>
            <a:r>
              <a:rPr lang="de-DE" sz="2200" dirty="0" err="1"/>
              <a:t>means</a:t>
            </a:r>
            <a:r>
              <a:rPr lang="de-DE" sz="2200" dirty="0"/>
              <a:t> </a:t>
            </a:r>
            <a:r>
              <a:rPr lang="de-DE" sz="2200" dirty="0" err="1"/>
              <a:t>death</a:t>
            </a:r>
            <a:r>
              <a:rPr lang="de-DE" sz="2200" dirty="0"/>
              <a:t>“ und in Amerika unter dem Titel „The </a:t>
            </a:r>
            <a:r>
              <a:rPr lang="de-DE" sz="2200" dirty="0" err="1"/>
              <a:t>arms</a:t>
            </a:r>
            <a:r>
              <a:rPr lang="de-DE" sz="2200" dirty="0"/>
              <a:t> </a:t>
            </a:r>
            <a:r>
              <a:rPr lang="de-DE" sz="2200" dirty="0" err="1"/>
              <a:t>of</a:t>
            </a:r>
            <a:r>
              <a:rPr lang="de-DE" sz="2200" dirty="0"/>
              <a:t> Venus“ veröffentlicht. Die englische Ausgabe lag zuerst zum Katalogisieren vor. </a:t>
            </a:r>
          </a:p>
          <a:p>
            <a:endParaRPr lang="de-DE" dirty="0"/>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13</a:t>
            </a:fld>
            <a:endParaRPr lang="de-DE" altLang="de-DE"/>
          </a:p>
        </p:txBody>
      </p:sp>
      <p:graphicFrame>
        <p:nvGraphicFramePr>
          <p:cNvPr id="8" name="Tabelle 7"/>
          <p:cNvGraphicFramePr>
            <a:graphicFrameLocks noGrp="1"/>
          </p:cNvGraphicFramePr>
          <p:nvPr>
            <p:extLst>
              <p:ext uri="{D42A27DB-BD31-4B8C-83A1-F6EECF244321}">
                <p14:modId xmlns:p14="http://schemas.microsoft.com/office/powerpoint/2010/main" val="2883074063"/>
              </p:ext>
            </p:extLst>
          </p:nvPr>
        </p:nvGraphicFramePr>
        <p:xfrm>
          <a:off x="539552" y="4581128"/>
          <a:ext cx="7920880" cy="1674620"/>
        </p:xfrm>
        <a:graphic>
          <a:graphicData uri="http://schemas.openxmlformats.org/drawingml/2006/table">
            <a:tbl>
              <a:tblPr firstRow="1" bandRow="1">
                <a:tableStyleId>{5C22544A-7EE6-4342-B048-85BDC9FD1C3A}</a:tableStyleId>
              </a:tblPr>
              <a:tblGrid>
                <a:gridCol w="1173464"/>
                <a:gridCol w="1173464"/>
                <a:gridCol w="2477608"/>
                <a:gridCol w="3096344"/>
              </a:tblGrid>
              <a:tr h="394436">
                <a:tc>
                  <a:txBody>
                    <a:bodyPr/>
                    <a:lstStyle/>
                    <a:p>
                      <a:r>
                        <a:rPr lang="de-DE" sz="1800" dirty="0" err="1" smtClean="0">
                          <a:latin typeface="Verdana" panose="020B0604030504040204" pitchFamily="34" charset="0"/>
                          <a:ea typeface="Verdana" panose="020B0604030504040204" pitchFamily="34" charset="0"/>
                          <a:cs typeface="Verdana" panose="020B0604030504040204" pitchFamily="34" charset="0"/>
                        </a:rPr>
                        <a:t>Aleph</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800" dirty="0" smtClean="0">
                          <a:latin typeface="Verdana" panose="020B0604030504040204" pitchFamily="34" charset="0"/>
                          <a:ea typeface="Verdana" panose="020B0604030504040204" pitchFamily="34" charset="0"/>
                          <a:cs typeface="Verdana" panose="020B0604030504040204" pitchFamily="34" charset="0"/>
                        </a:rPr>
                        <a:t>RDA</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800" dirty="0" smtClean="0">
                          <a:latin typeface="Verdana" panose="020B0604030504040204" pitchFamily="34" charset="0"/>
                          <a:ea typeface="Verdana" panose="020B0604030504040204" pitchFamily="34" charset="0"/>
                          <a:cs typeface="Verdana" panose="020B0604030504040204" pitchFamily="34" charset="0"/>
                        </a:rPr>
                        <a:t>Element</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800" dirty="0" smtClean="0">
                          <a:latin typeface="Verdana" panose="020B0604030504040204" pitchFamily="34" charset="0"/>
                          <a:ea typeface="Verdana" panose="020B0604030504040204" pitchFamily="34" charset="0"/>
                          <a:cs typeface="Verdana" panose="020B0604030504040204" pitchFamily="34" charset="0"/>
                        </a:rPr>
                        <a:t>Erfassung</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r>
              <a:tr h="630874">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331</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2.3.2</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Haupttitel</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ct val="100000"/>
                        </a:lnSpc>
                        <a:spcBef>
                          <a:spcPts val="600"/>
                        </a:spcBef>
                        <a:spcAft>
                          <a:spcPts val="600"/>
                        </a:spcAft>
                      </a:pP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DE" sz="1800" dirty="0" smtClean="0">
                          <a:latin typeface="Verdana" panose="020B0604030504040204" pitchFamily="34" charset="0"/>
                          <a:ea typeface="Verdana" panose="020B0604030504040204" pitchFamily="34" charset="0"/>
                          <a:cs typeface="Verdana" panose="020B0604030504040204" pitchFamily="34" charset="0"/>
                        </a:rPr>
                        <a:t> </a:t>
                      </a: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&lt;&lt;</a:t>
                      </a:r>
                      <a:r>
                        <a:rPr lang="de-DE" sz="1800" dirty="0" smtClean="0">
                          <a:latin typeface="Verdana" panose="020B0604030504040204" pitchFamily="34" charset="0"/>
                          <a:ea typeface="Verdana" panose="020B0604030504040204" pitchFamily="34" charset="0"/>
                          <a:cs typeface="Verdana" panose="020B0604030504040204" pitchFamily="34" charset="0"/>
                        </a:rPr>
                        <a:t>The</a:t>
                      </a: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&gt;&gt;</a:t>
                      </a:r>
                      <a:r>
                        <a:rPr lang="de-DE" sz="1800" dirty="0" smtClean="0">
                          <a:latin typeface="Verdana" panose="020B0604030504040204" pitchFamily="34" charset="0"/>
                          <a:ea typeface="Verdana" panose="020B0604030504040204" pitchFamily="34" charset="0"/>
                          <a:cs typeface="Verdana" panose="020B0604030504040204" pitchFamily="34" charset="0"/>
                        </a:rPr>
                        <a:t> </a:t>
                      </a:r>
                      <a:r>
                        <a:rPr lang="de-DE" sz="1800" dirty="0" err="1" smtClean="0">
                          <a:latin typeface="Verdana" panose="020B0604030504040204" pitchFamily="34" charset="0"/>
                          <a:ea typeface="Verdana" panose="020B0604030504040204" pitchFamily="34" charset="0"/>
                          <a:cs typeface="Verdana" panose="020B0604030504040204" pitchFamily="34" charset="0"/>
                        </a:rPr>
                        <a:t>arms</a:t>
                      </a:r>
                      <a:r>
                        <a:rPr lang="de-DE" sz="1800" dirty="0" smtClean="0">
                          <a:latin typeface="Verdana" panose="020B0604030504040204" pitchFamily="34" charset="0"/>
                          <a:ea typeface="Verdana" panose="020B0604030504040204" pitchFamily="34" charset="0"/>
                          <a:cs typeface="Verdana" panose="020B0604030504040204" pitchFamily="34" charset="0"/>
                        </a:rPr>
                        <a:t> </a:t>
                      </a:r>
                      <a:r>
                        <a:rPr lang="de-DE" sz="1800" dirty="0" err="1" smtClean="0">
                          <a:latin typeface="Verdana" panose="020B0604030504040204" pitchFamily="34" charset="0"/>
                          <a:ea typeface="Verdana" panose="020B0604030504040204" pitchFamily="34" charset="0"/>
                          <a:cs typeface="Verdana" panose="020B0604030504040204" pitchFamily="34" charset="0"/>
                        </a:rPr>
                        <a:t>of</a:t>
                      </a:r>
                      <a:r>
                        <a:rPr lang="de-DE" sz="1800" dirty="0" smtClean="0">
                          <a:latin typeface="Verdana" panose="020B0604030504040204" pitchFamily="34" charset="0"/>
                          <a:ea typeface="Verdana" panose="020B0604030504040204" pitchFamily="34" charset="0"/>
                          <a:cs typeface="Verdana" panose="020B0604030504040204" pitchFamily="34" charset="0"/>
                        </a:rPr>
                        <a:t> Venus</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r h="630874">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303</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6.2.2</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Bevorzugter Titel des Werks</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ct val="100000"/>
                        </a:lnSpc>
                        <a:spcBef>
                          <a:spcPts val="600"/>
                        </a:spcBef>
                        <a:spcAft>
                          <a:spcPts val="600"/>
                        </a:spcAft>
                      </a:pP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$t</a:t>
                      </a:r>
                      <a:r>
                        <a:rPr lang="de-DE" sz="1800" dirty="0" smtClean="0">
                          <a:latin typeface="Verdana" panose="020B0604030504040204" pitchFamily="34" charset="0"/>
                          <a:ea typeface="Verdana" panose="020B0604030504040204" pitchFamily="34" charset="0"/>
                          <a:cs typeface="Verdana" panose="020B0604030504040204" pitchFamily="34" charset="0"/>
                        </a:rPr>
                        <a:t> </a:t>
                      </a:r>
                      <a:r>
                        <a:rPr lang="en-US" sz="1800" dirty="0" smtClean="0">
                          <a:latin typeface="Verdana" panose="020B0604030504040204" pitchFamily="34" charset="0"/>
                          <a:ea typeface="Verdana" panose="020B0604030504040204" pitchFamily="34" charset="0"/>
                          <a:cs typeface="Verdana" panose="020B0604030504040204" pitchFamily="34" charset="0"/>
                        </a:rPr>
                        <a:t>Aphrodite means death</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bl>
          </a:graphicData>
        </a:graphic>
      </p:graphicFrame>
    </p:spTree>
    <p:extLst>
      <p:ext uri="{BB962C8B-B14F-4D97-AF65-F5344CB8AC3E}">
        <p14:creationId xmlns:p14="http://schemas.microsoft.com/office/powerpoint/2010/main" val="15772245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327794"/>
            <a:ext cx="8640960" cy="508918"/>
          </a:xfrm>
        </p:spPr>
        <p:txBody>
          <a:bodyPr/>
          <a:lstStyle/>
          <a:p>
            <a:r>
              <a:rPr lang="de-DE" dirty="0" smtClean="0"/>
              <a:t>Bevorzugter </a:t>
            </a:r>
            <a:r>
              <a:rPr lang="de-DE" dirty="0"/>
              <a:t>Titel des Werks </a:t>
            </a:r>
            <a:r>
              <a:rPr lang="de-DE" dirty="0" smtClean="0"/>
              <a:t>/ Haupttitel </a:t>
            </a:r>
            <a:r>
              <a:rPr lang="de-DE" dirty="0"/>
              <a:t>der </a:t>
            </a:r>
            <a:r>
              <a:rPr lang="de-DE" dirty="0" smtClean="0"/>
              <a:t>Manifestation</a:t>
            </a:r>
            <a:endParaRPr lang="de-DE" dirty="0"/>
          </a:p>
        </p:txBody>
      </p:sp>
      <p:sp>
        <p:nvSpPr>
          <p:cNvPr id="3" name="Textplatzhalter 2"/>
          <p:cNvSpPr>
            <a:spLocks noGrp="1"/>
          </p:cNvSpPr>
          <p:nvPr>
            <p:ph type="body" sz="quarter" idx="13"/>
          </p:nvPr>
        </p:nvSpPr>
        <p:spPr>
          <a:xfrm>
            <a:off x="251520" y="1052736"/>
            <a:ext cx="8640960" cy="5472608"/>
          </a:xfrm>
        </p:spPr>
        <p:txBody>
          <a:bodyPr/>
          <a:lstStyle/>
          <a:p>
            <a:pPr marL="0" indent="0">
              <a:buNone/>
            </a:pPr>
            <a:r>
              <a:rPr lang="de-DE" dirty="0" smtClean="0"/>
              <a:t>Der bevorzugte Titel des Werks </a:t>
            </a:r>
          </a:p>
          <a:p>
            <a:r>
              <a:rPr lang="de-DE" dirty="0" smtClean="0"/>
              <a:t>ist grundsätzlich vom Haupttitel der Manifestation (RDA 2.3.2) zu unterscheiden. </a:t>
            </a:r>
          </a:p>
          <a:p>
            <a:r>
              <a:rPr lang="de-DE" dirty="0" smtClean="0"/>
              <a:t>ist häufig identisch mit dem Haupttitel der Manifestation. </a:t>
            </a:r>
          </a:p>
          <a:p>
            <a:r>
              <a:rPr lang="de-DE" dirty="0" smtClean="0"/>
              <a:t>Fälle, bei denen sich die Titel unterscheiden: </a:t>
            </a:r>
          </a:p>
          <a:p>
            <a:pPr lvl="1"/>
            <a:r>
              <a:rPr lang="de-DE" dirty="0" smtClean="0"/>
              <a:t>z. B. Übersetzungen oder spätere Ausgaben eines Werks in derselben Sprache</a:t>
            </a:r>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14</a:t>
            </a:fld>
            <a:endParaRPr lang="de-DE" altLang="de-DE"/>
          </a:p>
        </p:txBody>
      </p:sp>
    </p:spTree>
    <p:extLst>
      <p:ext uri="{BB962C8B-B14F-4D97-AF65-F5344CB8AC3E}">
        <p14:creationId xmlns:p14="http://schemas.microsoft.com/office/powerpoint/2010/main" val="19001451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327794"/>
            <a:ext cx="8640960" cy="508918"/>
          </a:xfrm>
        </p:spPr>
        <p:txBody>
          <a:bodyPr/>
          <a:lstStyle/>
          <a:p>
            <a:r>
              <a:rPr lang="de-DE" dirty="0" smtClean="0"/>
              <a:t>Bevorzugter </a:t>
            </a:r>
            <a:r>
              <a:rPr lang="de-DE" dirty="0"/>
              <a:t>Titel des Werks </a:t>
            </a:r>
            <a:r>
              <a:rPr lang="de-DE" dirty="0" smtClean="0"/>
              <a:t>/ Haupttitel </a:t>
            </a:r>
            <a:r>
              <a:rPr lang="de-DE" dirty="0"/>
              <a:t>der </a:t>
            </a:r>
            <a:r>
              <a:rPr lang="de-DE" dirty="0" smtClean="0"/>
              <a:t>Manifestation</a:t>
            </a:r>
            <a:endParaRPr lang="de-DE" dirty="0"/>
          </a:p>
        </p:txBody>
      </p:sp>
      <p:sp>
        <p:nvSpPr>
          <p:cNvPr id="3" name="Textplatzhalter 2"/>
          <p:cNvSpPr>
            <a:spLocks noGrp="1"/>
          </p:cNvSpPr>
          <p:nvPr>
            <p:ph type="body" sz="quarter" idx="13"/>
          </p:nvPr>
        </p:nvSpPr>
        <p:spPr>
          <a:xfrm>
            <a:off x="251520" y="1052736"/>
            <a:ext cx="8640960" cy="5472608"/>
          </a:xfrm>
        </p:spPr>
        <p:txBody>
          <a:bodyPr/>
          <a:lstStyle/>
          <a:p>
            <a:r>
              <a:rPr lang="de-DE" dirty="0" smtClean="0"/>
              <a:t>dasselbe Werk </a:t>
            </a:r>
            <a:br>
              <a:rPr lang="de-DE" dirty="0" smtClean="0"/>
            </a:br>
            <a:r>
              <a:rPr lang="de-DE" dirty="0" smtClean="0"/>
              <a:t>-&gt; Titel </a:t>
            </a:r>
            <a:r>
              <a:rPr lang="de-DE" dirty="0"/>
              <a:t>des Werks bleibt </a:t>
            </a:r>
            <a:r>
              <a:rPr lang="de-DE" dirty="0" smtClean="0"/>
              <a:t>immer derselbe</a:t>
            </a:r>
          </a:p>
          <a:p>
            <a:r>
              <a:rPr lang="de-DE" dirty="0" smtClean="0"/>
              <a:t>neues Werk </a:t>
            </a:r>
            <a:br>
              <a:rPr lang="de-DE" dirty="0" smtClean="0"/>
            </a:br>
            <a:r>
              <a:rPr lang="de-DE" dirty="0" smtClean="0"/>
              <a:t>-&gt; ein </a:t>
            </a:r>
            <a:r>
              <a:rPr lang="de-DE" dirty="0"/>
              <a:t>neuer Titel des Werks </a:t>
            </a:r>
            <a:r>
              <a:rPr lang="de-DE" dirty="0" smtClean="0"/>
              <a:t>wird bestimmt</a:t>
            </a:r>
          </a:p>
          <a:p>
            <a:r>
              <a:rPr lang="de-DE" dirty="0" smtClean="0"/>
              <a:t>Ausnahme: Integrierende Ressourcen, fortlaufende Ressourcen</a:t>
            </a:r>
            <a:endParaRPr lang="de-DE" dirty="0"/>
          </a:p>
          <a:p>
            <a:pPr marL="0" indent="0">
              <a:buNone/>
            </a:pPr>
            <a:endParaRPr lang="de-DE" dirty="0"/>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15</a:t>
            </a:fld>
            <a:endParaRPr lang="de-DE" altLang="de-DE"/>
          </a:p>
        </p:txBody>
      </p:sp>
    </p:spTree>
    <p:extLst>
      <p:ext uri="{BB962C8B-B14F-4D97-AF65-F5344CB8AC3E}">
        <p14:creationId xmlns:p14="http://schemas.microsoft.com/office/powerpoint/2010/main" val="18568446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Beispiel</a:t>
            </a:r>
            <a:endParaRPr lang="de-DE" dirty="0"/>
          </a:p>
        </p:txBody>
      </p:sp>
      <p:sp>
        <p:nvSpPr>
          <p:cNvPr id="3" name="Textplatzhalter 2"/>
          <p:cNvSpPr>
            <a:spLocks noGrp="1"/>
          </p:cNvSpPr>
          <p:nvPr>
            <p:ph type="body" sz="quarter" idx="13"/>
          </p:nvPr>
        </p:nvSpPr>
        <p:spPr/>
        <p:txBody>
          <a:bodyPr/>
          <a:lstStyle/>
          <a:p>
            <a:r>
              <a:rPr lang="de-DE" sz="2000" dirty="0" smtClean="0"/>
              <a:t>erste Manifestation der Dissertation: </a:t>
            </a:r>
            <a:br>
              <a:rPr lang="de-DE" sz="2000" dirty="0" smtClean="0"/>
            </a:br>
            <a:r>
              <a:rPr lang="de-DE" sz="2000" dirty="0" smtClean="0"/>
              <a:t>Titel „Die geschlechterspezifische Strukturierung des Niedriglohnsektors in Frankreich, Großbritannien, Schweden und Deutschland aus vergleichender Perspektive“</a:t>
            </a:r>
            <a:endParaRPr lang="de-DE" sz="2000" dirty="0"/>
          </a:p>
          <a:p>
            <a:r>
              <a:rPr lang="de-DE" sz="2000" dirty="0" smtClean="0"/>
              <a:t>zweite Manifestation: Verlagsausgabe mit Titel „Die geschlechtsspezifische Strukturierung des Niedriglohnsektors“</a:t>
            </a:r>
            <a:endParaRPr lang="de-DE" sz="2000" dirty="0"/>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16</a:t>
            </a:fld>
            <a:endParaRPr lang="de-DE" altLang="de-DE"/>
          </a:p>
        </p:txBody>
      </p:sp>
      <p:graphicFrame>
        <p:nvGraphicFramePr>
          <p:cNvPr id="6" name="Tabelle 5"/>
          <p:cNvGraphicFramePr>
            <a:graphicFrameLocks noGrp="1"/>
          </p:cNvGraphicFramePr>
          <p:nvPr>
            <p:extLst>
              <p:ext uri="{D42A27DB-BD31-4B8C-83A1-F6EECF244321}">
                <p14:modId xmlns:p14="http://schemas.microsoft.com/office/powerpoint/2010/main" val="3867644169"/>
              </p:ext>
            </p:extLst>
          </p:nvPr>
        </p:nvGraphicFramePr>
        <p:xfrm>
          <a:off x="539552" y="3284984"/>
          <a:ext cx="7920880" cy="2119663"/>
        </p:xfrm>
        <a:graphic>
          <a:graphicData uri="http://schemas.openxmlformats.org/drawingml/2006/table">
            <a:tbl>
              <a:tblPr firstRow="1" bandRow="1">
                <a:tableStyleId>{5C22544A-7EE6-4342-B048-85BDC9FD1C3A}</a:tableStyleId>
              </a:tblPr>
              <a:tblGrid>
                <a:gridCol w="936104"/>
                <a:gridCol w="864096"/>
                <a:gridCol w="1800200"/>
                <a:gridCol w="4320480"/>
              </a:tblGrid>
              <a:tr h="368478">
                <a:tc>
                  <a:txBody>
                    <a:bodyPr/>
                    <a:lstStyle/>
                    <a:p>
                      <a:r>
                        <a:rPr lang="de-DE" sz="1800" dirty="0" err="1" smtClean="0">
                          <a:latin typeface="Verdana" panose="020B0604030504040204" pitchFamily="34" charset="0"/>
                          <a:ea typeface="Verdana" panose="020B0604030504040204" pitchFamily="34" charset="0"/>
                          <a:cs typeface="Verdana" panose="020B0604030504040204" pitchFamily="34" charset="0"/>
                        </a:rPr>
                        <a:t>Aleph</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800" dirty="0" smtClean="0">
                          <a:latin typeface="Verdana" panose="020B0604030504040204" pitchFamily="34" charset="0"/>
                          <a:ea typeface="Verdana" panose="020B0604030504040204" pitchFamily="34" charset="0"/>
                          <a:cs typeface="Verdana" panose="020B0604030504040204" pitchFamily="34" charset="0"/>
                        </a:rPr>
                        <a:t>RDA</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800" dirty="0" smtClean="0">
                          <a:latin typeface="Verdana" panose="020B0604030504040204" pitchFamily="34" charset="0"/>
                          <a:ea typeface="Verdana" panose="020B0604030504040204" pitchFamily="34" charset="0"/>
                          <a:cs typeface="Verdana" panose="020B0604030504040204" pitchFamily="34" charset="0"/>
                        </a:rPr>
                        <a:t>Element</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800" dirty="0" smtClean="0">
                          <a:latin typeface="Verdana" panose="020B0604030504040204" pitchFamily="34" charset="0"/>
                          <a:ea typeface="Verdana" panose="020B0604030504040204" pitchFamily="34" charset="0"/>
                          <a:cs typeface="Verdana" panose="020B0604030504040204" pitchFamily="34" charset="0"/>
                        </a:rPr>
                        <a:t>Erfassung</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r>
              <a:tr h="635541">
                <a:tc>
                  <a:txBody>
                    <a:bodyPr/>
                    <a:lstStyle/>
                    <a:p>
                      <a:pPr>
                        <a:lnSpc>
                          <a:spcPts val="1600"/>
                        </a:lnSpc>
                        <a:spcBef>
                          <a:spcPts val="600"/>
                        </a:spcBef>
                        <a:spcAft>
                          <a:spcPts val="600"/>
                        </a:spcAft>
                      </a:pPr>
                      <a:r>
                        <a:rPr lang="de-DE" sz="1600" b="1" dirty="0" smtClean="0">
                          <a:latin typeface="Verdana" panose="020B0604030504040204" pitchFamily="34" charset="0"/>
                          <a:ea typeface="Verdana" panose="020B0604030504040204" pitchFamily="34" charset="0"/>
                          <a:cs typeface="Verdana" panose="020B0604030504040204" pitchFamily="34" charset="0"/>
                        </a:rPr>
                        <a:t>331</a:t>
                      </a:r>
                      <a:endParaRPr lang="de-DE" sz="16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600" b="1" dirty="0" smtClean="0">
                          <a:latin typeface="Verdana" panose="020B0604030504040204" pitchFamily="34" charset="0"/>
                          <a:ea typeface="Verdana" panose="020B0604030504040204" pitchFamily="34" charset="0"/>
                          <a:cs typeface="Verdana" panose="020B0604030504040204" pitchFamily="34" charset="0"/>
                        </a:rPr>
                        <a:t>2.3.2</a:t>
                      </a:r>
                      <a:endParaRPr lang="de-DE" sz="16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600" b="1" dirty="0" smtClean="0">
                          <a:latin typeface="Verdana" panose="020B0604030504040204" pitchFamily="34" charset="0"/>
                          <a:ea typeface="Verdana" panose="020B0604030504040204" pitchFamily="34" charset="0"/>
                          <a:cs typeface="Verdana" panose="020B0604030504040204" pitchFamily="34" charset="0"/>
                        </a:rPr>
                        <a:t>Haupttitel</a:t>
                      </a:r>
                      <a:endParaRPr lang="de-DE" sz="16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&lt;&lt;</a:t>
                      </a:r>
                      <a:r>
                        <a:rPr lang="de-DE" sz="1600" dirty="0" smtClean="0">
                          <a:latin typeface="Verdana" panose="020B0604030504040204" pitchFamily="34" charset="0"/>
                          <a:ea typeface="Verdana" panose="020B0604030504040204" pitchFamily="34" charset="0"/>
                          <a:cs typeface="Verdana" panose="020B0604030504040204" pitchFamily="34" charset="0"/>
                        </a:rPr>
                        <a:t>Die</a:t>
                      </a:r>
                      <a:r>
                        <a:rPr lang="de-DE"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&gt;&gt;</a:t>
                      </a:r>
                      <a:r>
                        <a:rPr lang="de-DE" sz="1600" dirty="0" smtClean="0">
                          <a:latin typeface="Verdana" panose="020B0604030504040204" pitchFamily="34" charset="0"/>
                          <a:ea typeface="Verdana" panose="020B0604030504040204" pitchFamily="34" charset="0"/>
                          <a:cs typeface="Verdana" panose="020B0604030504040204" pitchFamily="34" charset="0"/>
                        </a:rPr>
                        <a:t> geschlechtsspezifische Strukturierung des Niedriglohnsektors</a:t>
                      </a:r>
                      <a:endParaRPr lang="de-DE" sz="16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r h="1115644">
                <a:tc>
                  <a:txBody>
                    <a:bodyPr/>
                    <a:lstStyle/>
                    <a:p>
                      <a:pPr>
                        <a:lnSpc>
                          <a:spcPts val="1600"/>
                        </a:lnSpc>
                        <a:spcBef>
                          <a:spcPts val="600"/>
                        </a:spcBef>
                        <a:spcAft>
                          <a:spcPts val="600"/>
                        </a:spcAft>
                      </a:pPr>
                      <a:r>
                        <a:rPr lang="de-DE" sz="1600" b="1" dirty="0" smtClean="0">
                          <a:latin typeface="Verdana" panose="020B0604030504040204" pitchFamily="34" charset="0"/>
                          <a:ea typeface="Verdana" panose="020B0604030504040204" pitchFamily="34" charset="0"/>
                          <a:cs typeface="Verdana" panose="020B0604030504040204" pitchFamily="34" charset="0"/>
                        </a:rPr>
                        <a:t>303</a:t>
                      </a:r>
                      <a:endParaRPr lang="de-DE" sz="16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600" b="1" dirty="0" smtClean="0">
                          <a:latin typeface="Verdana" panose="020B0604030504040204" pitchFamily="34" charset="0"/>
                          <a:ea typeface="Verdana" panose="020B0604030504040204" pitchFamily="34" charset="0"/>
                          <a:cs typeface="Verdana" panose="020B0604030504040204" pitchFamily="34" charset="0"/>
                        </a:rPr>
                        <a:t>6.2.2</a:t>
                      </a:r>
                      <a:endParaRPr lang="de-DE" sz="16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600" b="1" dirty="0" smtClean="0">
                          <a:latin typeface="Verdana" panose="020B0604030504040204" pitchFamily="34" charset="0"/>
                          <a:ea typeface="Verdana" panose="020B0604030504040204" pitchFamily="34" charset="0"/>
                          <a:cs typeface="Verdana" panose="020B0604030504040204" pitchFamily="34" charset="0"/>
                        </a:rPr>
                        <a:t>Bevorzugter Titel des Werks</a:t>
                      </a:r>
                      <a:endParaRPr lang="de-DE" sz="16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$t</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&lt;&lt;</a:t>
                      </a:r>
                      <a:r>
                        <a:rPr lang="de-DE" sz="1600" dirty="0" smtClean="0">
                          <a:latin typeface="Verdana" panose="020B0604030504040204" pitchFamily="34" charset="0"/>
                          <a:ea typeface="Verdana" panose="020B0604030504040204" pitchFamily="34" charset="0"/>
                          <a:cs typeface="Verdana" panose="020B0604030504040204" pitchFamily="34" charset="0"/>
                        </a:rPr>
                        <a:t>Die</a:t>
                      </a:r>
                      <a:r>
                        <a:rPr lang="de-DE"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&gt;&gt;</a:t>
                      </a:r>
                      <a:r>
                        <a:rPr lang="de-DE" sz="1600" dirty="0" smtClean="0">
                          <a:latin typeface="Verdana" panose="020B0604030504040204" pitchFamily="34" charset="0"/>
                          <a:ea typeface="Verdana" panose="020B0604030504040204" pitchFamily="34" charset="0"/>
                          <a:cs typeface="Verdana" panose="020B0604030504040204" pitchFamily="34" charset="0"/>
                        </a:rPr>
                        <a:t> geschlechterspezifische Strukturierung des Niedriglohnsektors in Frankreich, Großbritannien, Schweden und Deutschland aus vergleichender Perspektive</a:t>
                      </a:r>
                      <a:endParaRPr lang="de-DE" sz="16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bl>
          </a:graphicData>
        </a:graphic>
      </p:graphicFrame>
    </p:spTree>
    <p:extLst>
      <p:ext uri="{BB962C8B-B14F-4D97-AF65-F5344CB8AC3E}">
        <p14:creationId xmlns:p14="http://schemas.microsoft.com/office/powerpoint/2010/main" val="16135834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46455"/>
            <a:ext cx="8640960" cy="508918"/>
          </a:xfrm>
        </p:spPr>
        <p:txBody>
          <a:bodyPr/>
          <a:lstStyle/>
          <a:p>
            <a:r>
              <a:rPr lang="de-DE" dirty="0"/>
              <a:t>N</a:t>
            </a:r>
            <a:r>
              <a:rPr lang="de-DE" dirty="0" smtClean="0"/>
              <a:t>ormierter Sucheinstieg </a:t>
            </a:r>
            <a:r>
              <a:rPr lang="de-DE" dirty="0"/>
              <a:t>für Werke</a:t>
            </a:r>
          </a:p>
        </p:txBody>
      </p:sp>
      <p:sp>
        <p:nvSpPr>
          <p:cNvPr id="3" name="Textplatzhalter 2"/>
          <p:cNvSpPr>
            <a:spLocks noGrp="1"/>
          </p:cNvSpPr>
          <p:nvPr>
            <p:ph type="body" sz="quarter" idx="13"/>
          </p:nvPr>
        </p:nvSpPr>
        <p:spPr/>
        <p:txBody>
          <a:bodyPr/>
          <a:lstStyle/>
          <a:p>
            <a:pPr marL="0" indent="0">
              <a:buNone/>
            </a:pPr>
            <a:r>
              <a:rPr lang="de-DE" dirty="0" smtClean="0"/>
              <a:t>Unterscheidung:</a:t>
            </a:r>
          </a:p>
          <a:p>
            <a:r>
              <a:rPr lang="de-DE" dirty="0" smtClean="0"/>
              <a:t>Werke, die von </a:t>
            </a:r>
            <a:r>
              <a:rPr lang="de-DE" b="1" dirty="0" smtClean="0"/>
              <a:t>einer</a:t>
            </a:r>
            <a:r>
              <a:rPr lang="de-DE" dirty="0" smtClean="0"/>
              <a:t> Person, Familie oder Körperschaft geschaffen wurden </a:t>
            </a:r>
          </a:p>
          <a:p>
            <a:r>
              <a:rPr lang="de-DE" dirty="0" smtClean="0"/>
              <a:t>gemeinschaftliche Werke von </a:t>
            </a:r>
            <a:r>
              <a:rPr lang="de-DE" b="1" dirty="0" smtClean="0"/>
              <a:t>mehreren</a:t>
            </a:r>
            <a:r>
              <a:rPr lang="de-DE" dirty="0" smtClean="0"/>
              <a:t> Personen, Familien oder Körperschaften</a:t>
            </a:r>
          </a:p>
          <a:p>
            <a:r>
              <a:rPr lang="de-DE" dirty="0" smtClean="0"/>
              <a:t>Werke von </a:t>
            </a:r>
            <a:r>
              <a:rPr lang="de-DE" b="1" dirty="0" smtClean="0"/>
              <a:t>ungesicherter</a:t>
            </a:r>
            <a:r>
              <a:rPr lang="de-DE" dirty="0" smtClean="0"/>
              <a:t> oder </a:t>
            </a:r>
            <a:r>
              <a:rPr lang="de-DE" b="1" dirty="0" smtClean="0"/>
              <a:t>unbekannter</a:t>
            </a:r>
            <a:r>
              <a:rPr lang="de-DE" dirty="0" smtClean="0"/>
              <a:t> Herkunft </a:t>
            </a:r>
          </a:p>
          <a:p>
            <a:r>
              <a:rPr lang="de-DE" dirty="0" smtClean="0"/>
              <a:t>Werke, die </a:t>
            </a:r>
            <a:r>
              <a:rPr lang="de-DE" b="1" dirty="0" smtClean="0"/>
              <a:t>keinen</a:t>
            </a:r>
            <a:r>
              <a:rPr lang="de-DE" dirty="0" smtClean="0"/>
              <a:t> geistigen Schöpfer haben</a:t>
            </a:r>
          </a:p>
          <a:p>
            <a:endParaRPr lang="de-DE" dirty="0"/>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17</a:t>
            </a:fld>
            <a:endParaRPr lang="de-DE" altLang="de-DE"/>
          </a:p>
        </p:txBody>
      </p:sp>
    </p:spTree>
    <p:extLst>
      <p:ext uri="{BB962C8B-B14F-4D97-AF65-F5344CB8AC3E}">
        <p14:creationId xmlns:p14="http://schemas.microsoft.com/office/powerpoint/2010/main" val="32809513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Werke von einem geistigen Schöpfer</a:t>
            </a:r>
            <a:endParaRPr lang="de-DE" dirty="0"/>
          </a:p>
        </p:txBody>
      </p:sp>
      <p:sp>
        <p:nvSpPr>
          <p:cNvPr id="3" name="Textplatzhalter 2"/>
          <p:cNvSpPr>
            <a:spLocks noGrp="1"/>
          </p:cNvSpPr>
          <p:nvPr>
            <p:ph type="body" sz="quarter" idx="13"/>
          </p:nvPr>
        </p:nvSpPr>
        <p:spPr/>
        <p:txBody>
          <a:bodyPr/>
          <a:lstStyle/>
          <a:p>
            <a:r>
              <a:rPr lang="de-DE" dirty="0" smtClean="0"/>
              <a:t>Eine einzige Person, Familie oder Körperschaft ist für die Schaffung des Werks verantwortlich (= geistiger Schöpfer): </a:t>
            </a:r>
            <a:br>
              <a:rPr lang="de-DE" dirty="0" smtClean="0"/>
            </a:br>
            <a:r>
              <a:rPr lang="de-DE" dirty="0" smtClean="0"/>
              <a:t>normierter Sucheinstieg für den geistigen Schöpfer + bevorzugter Titel des Werks, ggf. mit einem oder mehreren unterscheidenden Merkmalen </a:t>
            </a:r>
            <a:br>
              <a:rPr lang="de-DE" dirty="0" smtClean="0"/>
            </a:br>
            <a:r>
              <a:rPr lang="de-DE" dirty="0" smtClean="0"/>
              <a:t>= normierter Sucheinstieg</a:t>
            </a:r>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18</a:t>
            </a:fld>
            <a:endParaRPr lang="de-DE" altLang="de-DE" dirty="0"/>
          </a:p>
        </p:txBody>
      </p:sp>
    </p:spTree>
    <p:extLst>
      <p:ext uri="{BB962C8B-B14F-4D97-AF65-F5344CB8AC3E}">
        <p14:creationId xmlns:p14="http://schemas.microsoft.com/office/powerpoint/2010/main" val="25765246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Werke von einem geistigen Schöpfer</a:t>
            </a:r>
            <a:endParaRPr lang="de-DE" dirty="0"/>
          </a:p>
        </p:txBody>
      </p:sp>
      <p:sp>
        <p:nvSpPr>
          <p:cNvPr id="3" name="Textplatzhalter 2"/>
          <p:cNvSpPr>
            <a:spLocks noGrp="1"/>
          </p:cNvSpPr>
          <p:nvPr>
            <p:ph type="body" sz="quarter" idx="13"/>
          </p:nvPr>
        </p:nvSpPr>
        <p:spPr/>
        <p:txBody>
          <a:bodyPr/>
          <a:lstStyle/>
          <a:p>
            <a:r>
              <a:rPr lang="de-DE" dirty="0" smtClean="0"/>
              <a:t>Beispiel: </a:t>
            </a:r>
            <a:endParaRPr lang="de-DE" dirty="0"/>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19</a:t>
            </a:fld>
            <a:endParaRPr lang="de-DE" altLang="de-DE" dirty="0"/>
          </a:p>
        </p:txBody>
      </p:sp>
      <p:graphicFrame>
        <p:nvGraphicFramePr>
          <p:cNvPr id="9" name="Tabelle 8"/>
          <p:cNvGraphicFramePr>
            <a:graphicFrameLocks noGrp="1"/>
          </p:cNvGraphicFramePr>
          <p:nvPr>
            <p:extLst>
              <p:ext uri="{D42A27DB-BD31-4B8C-83A1-F6EECF244321}">
                <p14:modId xmlns:p14="http://schemas.microsoft.com/office/powerpoint/2010/main" val="3071765142"/>
              </p:ext>
            </p:extLst>
          </p:nvPr>
        </p:nvGraphicFramePr>
        <p:xfrm>
          <a:off x="468313" y="1700808"/>
          <a:ext cx="8424167" cy="3960439"/>
        </p:xfrm>
        <a:graphic>
          <a:graphicData uri="http://schemas.openxmlformats.org/drawingml/2006/table">
            <a:tbl>
              <a:tblPr firstRow="1" bandRow="1">
                <a:tableStyleId>{5C22544A-7EE6-4342-B048-85BDC9FD1C3A}</a:tableStyleId>
              </a:tblPr>
              <a:tblGrid>
                <a:gridCol w="935335"/>
                <a:gridCol w="1296144"/>
                <a:gridCol w="2394908"/>
                <a:gridCol w="3797780"/>
              </a:tblGrid>
              <a:tr h="395508">
                <a:tc>
                  <a:txBody>
                    <a:bodyPr/>
                    <a:lstStyle/>
                    <a:p>
                      <a:r>
                        <a:rPr lang="de-DE" sz="1800" dirty="0" err="1" smtClean="0">
                          <a:latin typeface="Verdana" panose="020B0604030504040204" pitchFamily="34" charset="0"/>
                          <a:ea typeface="Verdana" panose="020B0604030504040204" pitchFamily="34" charset="0"/>
                          <a:cs typeface="Verdana" panose="020B0604030504040204" pitchFamily="34" charset="0"/>
                        </a:rPr>
                        <a:t>Aleph</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800" dirty="0" smtClean="0">
                          <a:latin typeface="Verdana" panose="020B0604030504040204" pitchFamily="34" charset="0"/>
                          <a:ea typeface="Verdana" panose="020B0604030504040204" pitchFamily="34" charset="0"/>
                          <a:cs typeface="Verdana" panose="020B0604030504040204" pitchFamily="34" charset="0"/>
                        </a:rPr>
                        <a:t>RDA</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800" dirty="0" smtClean="0">
                          <a:latin typeface="Verdana" panose="020B0604030504040204" pitchFamily="34" charset="0"/>
                          <a:ea typeface="Verdana" panose="020B0604030504040204" pitchFamily="34" charset="0"/>
                          <a:cs typeface="Verdana" panose="020B0604030504040204" pitchFamily="34" charset="0"/>
                        </a:rPr>
                        <a:t>Element</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800" dirty="0" smtClean="0">
                          <a:latin typeface="Verdana" panose="020B0604030504040204" pitchFamily="34" charset="0"/>
                          <a:ea typeface="Verdana" panose="020B0604030504040204" pitchFamily="34" charset="0"/>
                          <a:cs typeface="Verdana" panose="020B0604030504040204" pitchFamily="34" charset="0"/>
                        </a:rPr>
                        <a:t>Erfassung</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r>
              <a:tr h="497215">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331</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2.3.2</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Haupttitel</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DE" sz="1800" dirty="0" smtClean="0">
                          <a:latin typeface="Verdana" panose="020B0604030504040204" pitchFamily="34" charset="0"/>
                          <a:ea typeface="Verdana" panose="020B0604030504040204" pitchFamily="34" charset="0"/>
                          <a:cs typeface="Verdana" panose="020B0604030504040204" pitchFamily="34" charset="0"/>
                        </a:rPr>
                        <a:t> Stolz und Vorurteil</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r h="538324">
                <a:tc>
                  <a:txBody>
                    <a:bodyPr/>
                    <a:lstStyle/>
                    <a:p>
                      <a:pPr>
                        <a:lnSpc>
                          <a:spcPts val="1600"/>
                        </a:lnSpc>
                        <a:spcBef>
                          <a:spcPts val="600"/>
                        </a:spcBef>
                        <a:spcAft>
                          <a:spcPts val="600"/>
                        </a:spcAft>
                      </a:pPr>
                      <a:r>
                        <a:rPr lang="de-DE" sz="1800" b="1" dirty="0" smtClean="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rPr>
                        <a:t>303 s.u.</a:t>
                      </a:r>
                      <a:endParaRPr lang="de-DE" sz="1800" b="1" dirty="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6.2.2</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Bevorzugter Titel des Werks</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dirty="0" smtClean="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rPr>
                        <a:t>Pride </a:t>
                      </a:r>
                      <a:r>
                        <a:rPr lang="de-DE" sz="1800" dirty="0" err="1" smtClean="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rPr>
                        <a:t>and</a:t>
                      </a:r>
                      <a:r>
                        <a:rPr lang="de-DE" sz="1800" dirty="0" smtClean="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rPr>
                        <a:t> </a:t>
                      </a:r>
                      <a:r>
                        <a:rPr lang="de-DE" sz="1800" dirty="0" err="1" smtClean="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rPr>
                        <a:t>prejudice</a:t>
                      </a:r>
                      <a:endParaRPr lang="de-DE" sz="1800" dirty="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r h="840758">
                <a:tc rowSpan="2">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100</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19.2</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Geistiger Schöpfer</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$p</a:t>
                      </a:r>
                      <a:r>
                        <a:rPr lang="de-DE" sz="1800" dirty="0" smtClean="0">
                          <a:latin typeface="Verdana" panose="020B0604030504040204" pitchFamily="34" charset="0"/>
                          <a:ea typeface="Verdana" panose="020B0604030504040204" pitchFamily="34" charset="0"/>
                          <a:cs typeface="Verdana" panose="020B0604030504040204" pitchFamily="34" charset="0"/>
                        </a:rPr>
                        <a:t> Austen, Jane</a:t>
                      </a:r>
                      <a:br>
                        <a:rPr lang="de-DE" sz="1800" dirty="0" smtClean="0">
                          <a:latin typeface="Verdana" panose="020B0604030504040204" pitchFamily="34" charset="0"/>
                          <a:ea typeface="Verdana" panose="020B0604030504040204" pitchFamily="34" charset="0"/>
                          <a:cs typeface="Verdana" panose="020B0604030504040204" pitchFamily="34" charset="0"/>
                        </a:rPr>
                      </a:b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$d</a:t>
                      </a:r>
                      <a:r>
                        <a:rPr lang="de-DE" sz="1800" dirty="0" smtClean="0">
                          <a:latin typeface="Verdana" panose="020B0604030504040204" pitchFamily="34" charset="0"/>
                          <a:ea typeface="Verdana" panose="020B0604030504040204" pitchFamily="34" charset="0"/>
                          <a:cs typeface="Verdana" panose="020B0604030504040204" pitchFamily="34" charset="0"/>
                        </a:rPr>
                        <a:t> 1775-1817</a:t>
                      </a:r>
                      <a:br>
                        <a:rPr lang="de-DE" sz="1800" dirty="0" smtClean="0">
                          <a:latin typeface="Verdana" panose="020B0604030504040204" pitchFamily="34" charset="0"/>
                          <a:ea typeface="Verdana" panose="020B0604030504040204" pitchFamily="34" charset="0"/>
                          <a:cs typeface="Verdana" panose="020B0604030504040204" pitchFamily="34" charset="0"/>
                        </a:rPr>
                      </a:br>
                      <a:r>
                        <a:rPr lang="en-US" sz="1800" kern="1200" dirty="0" smtClean="0">
                          <a:solidFill>
                            <a:srgbClr val="FF0000"/>
                          </a:solidFill>
                          <a:effectLst/>
                          <a:latin typeface="Verdana" panose="020B0604030504040204" pitchFamily="34" charset="0"/>
                          <a:ea typeface="Verdana" panose="020B0604030504040204" pitchFamily="34" charset="0"/>
                          <a:cs typeface="Verdana" panose="020B0604030504040204" pitchFamily="34" charset="0"/>
                        </a:rPr>
                        <a:t>$9 </a:t>
                      </a:r>
                      <a:r>
                        <a:rPr lang="en-US" sz="1800" i="1"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GND-IDN</a:t>
                      </a:r>
                      <a:endParaRPr lang="de-DE" sz="1800" i="1" dirty="0">
                        <a:solidFill>
                          <a:schemeClr val="tx1">
                            <a:lumMod val="50000"/>
                            <a:lumOff val="50000"/>
                          </a:schemeClr>
                        </a:solidFill>
                        <a:latin typeface="Cambria" panose="02040503050406030204" pitchFamily="18" charset="0"/>
                        <a:ea typeface="Verdana" panose="020B0604030504040204" pitchFamily="34" charset="0"/>
                        <a:cs typeface="Verdana" panose="020B0604030504040204" pitchFamily="34" charset="0"/>
                      </a:endParaRPr>
                    </a:p>
                  </a:txBody>
                  <a:tcPr marL="91439" marR="91439" marT="45726" marB="45726" anchor="ctr"/>
                </a:tc>
              </a:tr>
              <a:tr h="672430">
                <a:tc vMerge="1">
                  <a:txBody>
                    <a:bodyPr/>
                    <a:lstStyle/>
                    <a:p>
                      <a:pPr>
                        <a:lnSpc>
                          <a:spcPts val="1600"/>
                        </a:lnSpc>
                        <a:spcBef>
                          <a:spcPts val="600"/>
                        </a:spcBef>
                        <a:spcAft>
                          <a:spcPts val="600"/>
                        </a:spcAft>
                      </a:pPr>
                      <a:endParaRPr lang="de-DE" sz="16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0" dirty="0" smtClean="0">
                          <a:latin typeface="Verdana" panose="020B0604030504040204" pitchFamily="34" charset="0"/>
                          <a:ea typeface="Verdana" panose="020B0604030504040204" pitchFamily="34" charset="0"/>
                          <a:cs typeface="Verdana" panose="020B0604030504040204" pitchFamily="34" charset="0"/>
                        </a:rPr>
                        <a:t>18.5</a:t>
                      </a:r>
                      <a:endParaRPr lang="de-DE" sz="1800" b="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0" dirty="0" smtClean="0">
                          <a:latin typeface="Verdana" panose="020B0604030504040204" pitchFamily="34" charset="0"/>
                          <a:ea typeface="Verdana" panose="020B0604030504040204" pitchFamily="34" charset="0"/>
                          <a:cs typeface="Verdana" panose="020B0604030504040204" pitchFamily="34" charset="0"/>
                        </a:rPr>
                        <a:t>Beziehungs-kennzeichnung</a:t>
                      </a:r>
                      <a:endParaRPr lang="de-DE" sz="1800" b="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800" dirty="0" smtClean="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rPr>
                        <a:t>$4</a:t>
                      </a:r>
                      <a:r>
                        <a:rPr lang="de-DE" sz="1800" baseline="0" dirty="0" smtClean="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rPr>
                        <a:t> </a:t>
                      </a:r>
                      <a:r>
                        <a:rPr lang="de-DE" sz="1800" baseline="0" dirty="0" err="1" smtClean="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rPr>
                        <a:t>aut</a:t>
                      </a:r>
                      <a:r>
                        <a:rPr lang="de-DE" sz="1800" baseline="0" dirty="0" smtClean="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rPr>
                        <a:t> </a:t>
                      </a:r>
                      <a:r>
                        <a:rPr lang="de-DE" sz="1800" i="1" baseline="0" dirty="0" smtClean="0">
                          <a:solidFill>
                            <a:schemeClr val="tx1">
                              <a:lumMod val="50000"/>
                              <a:lumOff val="50000"/>
                            </a:schemeClr>
                          </a:solidFill>
                          <a:latin typeface="Cambria" panose="02040503050406030204" pitchFamily="18" charset="0"/>
                          <a:ea typeface="Verdana" panose="020B0604030504040204" pitchFamily="34" charset="0"/>
                          <a:cs typeface="Verdana" panose="020B0604030504040204" pitchFamily="34" charset="0"/>
                        </a:rPr>
                        <a:t>(</a:t>
                      </a:r>
                      <a:r>
                        <a:rPr lang="de-DE" sz="1800" i="1" dirty="0" smtClean="0">
                          <a:solidFill>
                            <a:schemeClr val="tx1">
                              <a:lumMod val="50000"/>
                              <a:lumOff val="50000"/>
                            </a:schemeClr>
                          </a:solidFill>
                          <a:latin typeface="Cambria" panose="02040503050406030204" pitchFamily="18" charset="0"/>
                          <a:ea typeface="Verdana" panose="020B0604030504040204" pitchFamily="34" charset="0"/>
                          <a:cs typeface="Verdana" panose="020B0604030504040204" pitchFamily="34" charset="0"/>
                        </a:rPr>
                        <a:t>Verfasser) [Erfassung nicht nötig]</a:t>
                      </a:r>
                    </a:p>
                  </a:txBody>
                  <a:tcPr marL="91439" marR="91439" marT="45726" marB="45726" anchor="ctr"/>
                </a:tc>
              </a:tr>
              <a:tr h="1016204">
                <a:tc>
                  <a:txBody>
                    <a:bodyPr/>
                    <a:lstStyle/>
                    <a:p>
                      <a:pPr>
                        <a:lnSpc>
                          <a:spcPts val="1600"/>
                        </a:lnSpc>
                        <a:spcBef>
                          <a:spcPts val="600"/>
                        </a:spcBef>
                        <a:spcAft>
                          <a:spcPts val="600"/>
                        </a:spcAft>
                      </a:pPr>
                      <a:r>
                        <a:rPr lang="de-DE" sz="1800" b="0" dirty="0" smtClean="0">
                          <a:solidFill>
                            <a:schemeClr val="tx1"/>
                          </a:solidFill>
                          <a:latin typeface="Verdana" panose="020B0604030504040204" pitchFamily="34" charset="0"/>
                          <a:ea typeface="Verdana" panose="020B0604030504040204" pitchFamily="34" charset="0"/>
                          <a:cs typeface="Verdana" panose="020B0604030504040204" pitchFamily="34" charset="0"/>
                        </a:rPr>
                        <a:t>303</a:t>
                      </a:r>
                      <a:endParaRPr lang="de-DE" sz="1800" b="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800" b="0" dirty="0" smtClean="0">
                          <a:latin typeface="Verdana" panose="020B0604030504040204" pitchFamily="34" charset="0"/>
                          <a:ea typeface="Verdana" panose="020B0604030504040204" pitchFamily="34" charset="0"/>
                          <a:cs typeface="Verdana" panose="020B0604030504040204" pitchFamily="34" charset="0"/>
                        </a:rPr>
                        <a:t>6.27.1</a:t>
                      </a:r>
                    </a:p>
                  </a:txBody>
                  <a:tcPr marL="91439" marR="91439" marT="45726" marB="45726" anchor="ct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800" b="0" dirty="0" smtClean="0">
                          <a:latin typeface="Verdana" panose="020B0604030504040204" pitchFamily="34" charset="0"/>
                          <a:ea typeface="Verdana" panose="020B0604030504040204" pitchFamily="34" charset="0"/>
                          <a:cs typeface="Verdana" panose="020B0604030504040204" pitchFamily="34" charset="0"/>
                        </a:rPr>
                        <a:t>Normierter Sucheinstieg,</a:t>
                      </a:r>
                      <a:r>
                        <a:rPr lang="de-DE" sz="1800" b="0" baseline="0" dirty="0" smtClean="0">
                          <a:latin typeface="Verdana" panose="020B0604030504040204" pitchFamily="34" charset="0"/>
                          <a:ea typeface="Verdana" panose="020B0604030504040204" pitchFamily="34" charset="0"/>
                          <a:cs typeface="Verdana" panose="020B0604030504040204" pitchFamily="34" charset="0"/>
                        </a:rPr>
                        <a:t> der ein Werk repräsentiert</a:t>
                      </a:r>
                      <a:endParaRPr lang="de-DE" sz="1800" b="0" dirty="0" smtClean="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$p</a:t>
                      </a:r>
                      <a:r>
                        <a:rPr lang="de-DE" sz="1800" dirty="0" smtClean="0">
                          <a:latin typeface="Verdana" panose="020B0604030504040204" pitchFamily="34" charset="0"/>
                          <a:ea typeface="Verdana" panose="020B0604030504040204" pitchFamily="34" charset="0"/>
                          <a:cs typeface="Verdana" panose="020B0604030504040204" pitchFamily="34" charset="0"/>
                        </a:rPr>
                        <a:t> Austen, Jane</a:t>
                      </a:r>
                      <a:r>
                        <a:rPr lang="de-DE" sz="1800" i="0"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
                      </a:r>
                      <a:br>
                        <a:rPr lang="de-DE" sz="1800" i="0"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b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$d</a:t>
                      </a:r>
                      <a:r>
                        <a:rPr lang="de-DE" sz="18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1775-1817</a:t>
                      </a:r>
                      <a:br>
                        <a:rPr lang="de-DE" sz="1800" dirty="0" smtClean="0">
                          <a:solidFill>
                            <a:schemeClr val="tx1"/>
                          </a:solidFill>
                          <a:latin typeface="Verdana" panose="020B0604030504040204" pitchFamily="34" charset="0"/>
                          <a:ea typeface="Verdana" panose="020B0604030504040204" pitchFamily="34" charset="0"/>
                          <a:cs typeface="Verdana" panose="020B0604030504040204" pitchFamily="34" charset="0"/>
                        </a:rPr>
                      </a:b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$t</a:t>
                      </a:r>
                      <a:r>
                        <a:rPr lang="de-DE" sz="18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Pride </a:t>
                      </a:r>
                      <a:r>
                        <a:rPr lang="de-DE" sz="1800" dirty="0" err="1" smtClean="0">
                          <a:solidFill>
                            <a:schemeClr val="tx1"/>
                          </a:solidFill>
                          <a:latin typeface="Verdana" panose="020B0604030504040204" pitchFamily="34" charset="0"/>
                          <a:ea typeface="Verdana" panose="020B0604030504040204" pitchFamily="34" charset="0"/>
                          <a:cs typeface="Verdana" panose="020B0604030504040204" pitchFamily="34" charset="0"/>
                        </a:rPr>
                        <a:t>and</a:t>
                      </a:r>
                      <a:r>
                        <a:rPr lang="de-DE" sz="18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a:t>
                      </a:r>
                      <a:r>
                        <a:rPr lang="de-DE" sz="1800" dirty="0" err="1" smtClean="0">
                          <a:solidFill>
                            <a:schemeClr val="tx1"/>
                          </a:solidFill>
                          <a:latin typeface="Verdana" panose="020B0604030504040204" pitchFamily="34" charset="0"/>
                          <a:ea typeface="Verdana" panose="020B0604030504040204" pitchFamily="34" charset="0"/>
                          <a:cs typeface="Verdana" panose="020B0604030504040204" pitchFamily="34" charset="0"/>
                        </a:rPr>
                        <a:t>prejudice</a:t>
                      </a:r>
                      <a:r>
                        <a:rPr lang="de-DE" sz="18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a:r>
                      <a:br>
                        <a:rPr lang="de-DE" sz="1800" dirty="0" smtClean="0">
                          <a:solidFill>
                            <a:schemeClr val="tx1"/>
                          </a:solidFill>
                          <a:latin typeface="Verdana" panose="020B0604030504040204" pitchFamily="34" charset="0"/>
                          <a:ea typeface="Verdana" panose="020B0604030504040204" pitchFamily="34" charset="0"/>
                          <a:cs typeface="Verdana" panose="020B0604030504040204" pitchFamily="34" charset="0"/>
                        </a:rPr>
                      </a:br>
                      <a:r>
                        <a:rPr lang="en-US" sz="1800" kern="1200" dirty="0" smtClean="0">
                          <a:solidFill>
                            <a:srgbClr val="FF0000"/>
                          </a:solidFill>
                          <a:effectLst/>
                          <a:latin typeface="Verdana" panose="020B0604030504040204" pitchFamily="34" charset="0"/>
                          <a:ea typeface="Verdana" panose="020B0604030504040204" pitchFamily="34" charset="0"/>
                          <a:cs typeface="Verdana" panose="020B0604030504040204" pitchFamily="34" charset="0"/>
                        </a:rPr>
                        <a:t>$9 </a:t>
                      </a:r>
                      <a:r>
                        <a:rPr lang="en-US" sz="1800" i="1"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GND-IDN</a:t>
                      </a:r>
                      <a:endParaRPr lang="de-DE" sz="1800" dirty="0" smtClean="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bl>
          </a:graphicData>
        </a:graphic>
      </p:graphicFrame>
    </p:spTree>
    <p:extLst>
      <p:ext uri="{BB962C8B-B14F-4D97-AF65-F5344CB8AC3E}">
        <p14:creationId xmlns:p14="http://schemas.microsoft.com/office/powerpoint/2010/main" val="7700216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288" y="2565400"/>
            <a:ext cx="8229600" cy="1143000"/>
          </a:xfrm>
        </p:spPr>
        <p:txBody>
          <a:bodyPr rtlCol="0">
            <a:noAutofit/>
          </a:bodyPr>
          <a:lstStyle/>
          <a:p>
            <a:pPr algn="ctr" fontAlgn="auto">
              <a:spcAft>
                <a:spcPts val="0"/>
              </a:spcAft>
              <a:defRPr/>
            </a:pPr>
            <a:r>
              <a:rPr lang="de-DE" dirty="0"/>
              <a:t>Behandlung der Werkebene</a:t>
            </a:r>
            <a:r>
              <a:rPr lang="de-DE" dirty="0" smtClean="0"/>
              <a:t/>
            </a:r>
            <a:br>
              <a:rPr lang="de-DE" dirty="0" smtClean="0"/>
            </a:br>
            <a:endParaRPr lang="de-DE" dirty="0"/>
          </a:p>
        </p:txBody>
      </p:sp>
      <p:sp>
        <p:nvSpPr>
          <p:cNvPr id="3" name="Rechteck 2"/>
          <p:cNvSpPr/>
          <p:nvPr/>
        </p:nvSpPr>
        <p:spPr>
          <a:xfrm>
            <a:off x="409575" y="549275"/>
            <a:ext cx="2362200" cy="4318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de-DE" b="1" dirty="0">
                <a:solidFill>
                  <a:schemeClr val="tx1"/>
                </a:solidFill>
                <a:latin typeface="Verdana" panose="020B0604030504040204" pitchFamily="34" charset="0"/>
                <a:ea typeface="Verdana" panose="020B0604030504040204" pitchFamily="34" charset="0"/>
                <a:cs typeface="Verdana" panose="020B0604030504040204" pitchFamily="34" charset="0"/>
              </a:rPr>
              <a:t>Modul </a:t>
            </a:r>
            <a:r>
              <a:rPr lang="de-DE"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3.03.03</a:t>
            </a:r>
            <a:endParaRPr lang="de-DE"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8" name="Foliennummernplatzhalter 7"/>
          <p:cNvSpPr>
            <a:spLocks noGrp="1"/>
          </p:cNvSpPr>
          <p:nvPr>
            <p:ph type="sldNum" sz="quarter" idx="15"/>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A8C2509D-A0F2-4D27-8C46-74366A61916F}" type="slidenum">
              <a:rPr lang="de-DE" altLang="de-DE">
                <a:solidFill>
                  <a:srgbClr val="898989"/>
                </a:solidFill>
              </a:rPr>
              <a:pPr/>
              <a:t>2</a:t>
            </a:fld>
            <a:endParaRPr lang="de-DE" altLang="de-DE">
              <a:solidFill>
                <a:srgbClr val="898989"/>
              </a:solidFill>
            </a:endParaRPr>
          </a:p>
        </p:txBody>
      </p:sp>
      <p:sp>
        <p:nvSpPr>
          <p:cNvPr id="9" name="Fußzeilenplatzhalter 8"/>
          <p:cNvSpPr>
            <a:spLocks noGrp="1"/>
          </p:cNvSpPr>
          <p:nvPr>
            <p:ph type="ftr" sz="quarter" idx="14"/>
          </p:nvPr>
        </p:nvSpPr>
        <p:spPr>
          <a:xfrm>
            <a:off x="468313" y="6376988"/>
            <a:ext cx="7775575" cy="365125"/>
          </a:xfrm>
        </p:spPr>
        <p:txBody>
          <a:bodyPr/>
          <a:lstStyle/>
          <a:p>
            <a:pPr>
              <a:defRPr/>
            </a:pPr>
            <a:r>
              <a:rPr lang="de-DE" smtClean="0"/>
              <a:t>AG RDA Schulungsunterlagen – Modul 3.03.03: Werkebene - Aleph | Stand: 29.07.2015 | CC BY-NC-SA</a:t>
            </a:r>
            <a:endParaRPr lang="de-DE" dirty="0"/>
          </a:p>
        </p:txBody>
      </p:sp>
      <p:sp>
        <p:nvSpPr>
          <p:cNvPr id="4" name="Rechteck 3"/>
          <p:cNvSpPr/>
          <p:nvPr/>
        </p:nvSpPr>
        <p:spPr>
          <a:xfrm>
            <a:off x="409575" y="1164550"/>
            <a:ext cx="2406108" cy="369332"/>
          </a:xfrm>
          <a:prstGeom prst="rect">
            <a:avLst/>
          </a:prstGeom>
        </p:spPr>
        <p:txBody>
          <a:bodyPr wrap="none">
            <a:spAutoFit/>
          </a:bodyPr>
          <a:lstStyle/>
          <a:p>
            <a:r>
              <a:rPr lang="de-DE" dirty="0">
                <a:latin typeface="Verdana" panose="020B0604030504040204" pitchFamily="34" charset="0"/>
                <a:ea typeface="Verdana" panose="020B0604030504040204" pitchFamily="34" charset="0"/>
                <a:cs typeface="Verdana" panose="020B0604030504040204" pitchFamily="34" charset="0"/>
              </a:rPr>
              <a:t>B3Kat: </a:t>
            </a:r>
            <a:r>
              <a:rPr lang="de-DE" dirty="0" smtClean="0">
                <a:latin typeface="Verdana" panose="020B0604030504040204" pitchFamily="34" charset="0"/>
                <a:ea typeface="Verdana" panose="020B0604030504040204" pitchFamily="34" charset="0"/>
                <a:cs typeface="Verdana" panose="020B0604030504040204" pitchFamily="34" charset="0"/>
              </a:rPr>
              <a:t>07.10.2015</a:t>
            </a:r>
            <a:endParaRPr lang="de-DE" dirty="0">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Werke von mehreren geistigen Schöpfern</a:t>
            </a:r>
            <a:endParaRPr lang="de-DE" dirty="0"/>
          </a:p>
        </p:txBody>
      </p:sp>
      <p:sp>
        <p:nvSpPr>
          <p:cNvPr id="3" name="Textplatzhalter 2"/>
          <p:cNvSpPr>
            <a:spLocks noGrp="1"/>
          </p:cNvSpPr>
          <p:nvPr>
            <p:ph type="body" sz="quarter" idx="13"/>
          </p:nvPr>
        </p:nvSpPr>
        <p:spPr/>
        <p:txBody>
          <a:bodyPr/>
          <a:lstStyle/>
          <a:p>
            <a:r>
              <a:rPr lang="de-DE" sz="2000" dirty="0" smtClean="0"/>
              <a:t>Mehrere geistige Schöpfer sind für die Schaffung des Werks verantwortlich: </a:t>
            </a:r>
            <a:br>
              <a:rPr lang="de-DE" sz="2000" dirty="0" smtClean="0"/>
            </a:br>
            <a:r>
              <a:rPr lang="de-DE" sz="2000" dirty="0" smtClean="0"/>
              <a:t>normierter Sucheinstieg für den geistigen Schöpfer mit der </a:t>
            </a:r>
            <a:r>
              <a:rPr lang="de-DE" sz="2000" b="1" dirty="0" smtClean="0"/>
              <a:t>Hauptverantwortlichkeit</a:t>
            </a:r>
            <a:r>
              <a:rPr lang="de-DE" sz="2000" dirty="0" smtClean="0"/>
              <a:t> </a:t>
            </a:r>
            <a:r>
              <a:rPr lang="de-DE" sz="2000" b="1" dirty="0" smtClean="0"/>
              <a:t>bzw. der erstgenannte geistige Schöpfer </a:t>
            </a:r>
            <a:r>
              <a:rPr lang="de-DE" sz="2000" dirty="0" smtClean="0"/>
              <a:t> + bevorzugter Titel des Werks, ggf. mit einem oder mehreren unterscheidenden Merkmalen </a:t>
            </a:r>
            <a:br>
              <a:rPr lang="de-DE" sz="2000" dirty="0" smtClean="0"/>
            </a:br>
            <a:r>
              <a:rPr lang="de-DE" sz="2000" dirty="0" smtClean="0"/>
              <a:t>= normierter Sucheinstieg</a:t>
            </a:r>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20</a:t>
            </a:fld>
            <a:endParaRPr lang="de-DE" altLang="de-DE" dirty="0"/>
          </a:p>
        </p:txBody>
      </p:sp>
    </p:spTree>
    <p:extLst>
      <p:ext uri="{BB962C8B-B14F-4D97-AF65-F5344CB8AC3E}">
        <p14:creationId xmlns:p14="http://schemas.microsoft.com/office/powerpoint/2010/main" val="25147382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Werke von mehreren geistigen Schöpfern</a:t>
            </a:r>
            <a:endParaRPr lang="de-DE" dirty="0"/>
          </a:p>
        </p:txBody>
      </p:sp>
      <p:sp>
        <p:nvSpPr>
          <p:cNvPr id="3" name="Textplatzhalter 2"/>
          <p:cNvSpPr>
            <a:spLocks noGrp="1"/>
          </p:cNvSpPr>
          <p:nvPr>
            <p:ph type="body" sz="quarter" idx="13"/>
          </p:nvPr>
        </p:nvSpPr>
        <p:spPr/>
        <p:txBody>
          <a:bodyPr/>
          <a:lstStyle/>
          <a:p>
            <a:r>
              <a:rPr lang="de-DE" dirty="0" smtClean="0"/>
              <a:t>Beispiel: </a:t>
            </a:r>
            <a:endParaRPr lang="de-DE" dirty="0"/>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21</a:t>
            </a:fld>
            <a:endParaRPr lang="de-DE" altLang="de-DE" dirty="0"/>
          </a:p>
        </p:txBody>
      </p:sp>
      <p:graphicFrame>
        <p:nvGraphicFramePr>
          <p:cNvPr id="9" name="Tabelle 8"/>
          <p:cNvGraphicFramePr>
            <a:graphicFrameLocks noGrp="1"/>
          </p:cNvGraphicFramePr>
          <p:nvPr>
            <p:extLst>
              <p:ext uri="{D42A27DB-BD31-4B8C-83A1-F6EECF244321}">
                <p14:modId xmlns:p14="http://schemas.microsoft.com/office/powerpoint/2010/main" val="3573356917"/>
              </p:ext>
            </p:extLst>
          </p:nvPr>
        </p:nvGraphicFramePr>
        <p:xfrm>
          <a:off x="611560" y="1340768"/>
          <a:ext cx="7848874" cy="4896544"/>
        </p:xfrm>
        <a:graphic>
          <a:graphicData uri="http://schemas.openxmlformats.org/drawingml/2006/table">
            <a:tbl>
              <a:tblPr firstRow="1" bandRow="1">
                <a:tableStyleId>{5C22544A-7EE6-4342-B048-85BDC9FD1C3A}</a:tableStyleId>
              </a:tblPr>
              <a:tblGrid>
                <a:gridCol w="927594"/>
                <a:gridCol w="856241"/>
                <a:gridCol w="2640075"/>
                <a:gridCol w="3424964"/>
              </a:tblGrid>
              <a:tr h="418467">
                <a:tc>
                  <a:txBody>
                    <a:bodyPr/>
                    <a:lstStyle/>
                    <a:p>
                      <a:r>
                        <a:rPr lang="de-DE" sz="1600" dirty="0" err="1" smtClean="0">
                          <a:latin typeface="Verdana" panose="020B0604030504040204" pitchFamily="34" charset="0"/>
                          <a:ea typeface="Verdana" panose="020B0604030504040204" pitchFamily="34" charset="0"/>
                          <a:cs typeface="Verdana" panose="020B0604030504040204" pitchFamily="34" charset="0"/>
                        </a:rPr>
                        <a:t>Aleph</a:t>
                      </a:r>
                      <a:endParaRPr lang="de-DE" sz="16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600" dirty="0" smtClean="0">
                          <a:latin typeface="Verdana" panose="020B0604030504040204" pitchFamily="34" charset="0"/>
                          <a:ea typeface="Verdana" panose="020B0604030504040204" pitchFamily="34" charset="0"/>
                          <a:cs typeface="Verdana" panose="020B0604030504040204" pitchFamily="34" charset="0"/>
                        </a:rPr>
                        <a:t>RDA</a:t>
                      </a:r>
                      <a:endParaRPr lang="de-DE" sz="16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600" dirty="0" smtClean="0">
                          <a:latin typeface="Verdana" panose="020B0604030504040204" pitchFamily="34" charset="0"/>
                          <a:ea typeface="Verdana" panose="020B0604030504040204" pitchFamily="34" charset="0"/>
                          <a:cs typeface="Verdana" panose="020B0604030504040204" pitchFamily="34" charset="0"/>
                        </a:rPr>
                        <a:t>Element</a:t>
                      </a:r>
                      <a:endParaRPr lang="de-DE" sz="16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600" dirty="0" smtClean="0">
                          <a:latin typeface="Verdana" panose="020B0604030504040204" pitchFamily="34" charset="0"/>
                          <a:ea typeface="Verdana" panose="020B0604030504040204" pitchFamily="34" charset="0"/>
                          <a:cs typeface="Verdana" panose="020B0604030504040204" pitchFamily="34" charset="0"/>
                        </a:rPr>
                        <a:t>Erfassung</a:t>
                      </a:r>
                      <a:endParaRPr lang="de-DE" sz="16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r>
              <a:tr h="367746">
                <a:tc>
                  <a:txBody>
                    <a:bodyPr/>
                    <a:lstStyle/>
                    <a:p>
                      <a:pPr>
                        <a:lnSpc>
                          <a:spcPts val="1600"/>
                        </a:lnSpc>
                        <a:spcBef>
                          <a:spcPts val="600"/>
                        </a:spcBef>
                        <a:spcAft>
                          <a:spcPts val="600"/>
                        </a:spcAft>
                      </a:pPr>
                      <a:r>
                        <a:rPr lang="de-DE" sz="1600" b="1" dirty="0" smtClean="0">
                          <a:latin typeface="Verdana" panose="020B0604030504040204" pitchFamily="34" charset="0"/>
                          <a:ea typeface="Verdana" panose="020B0604030504040204" pitchFamily="34" charset="0"/>
                          <a:cs typeface="Verdana" panose="020B0604030504040204" pitchFamily="34" charset="0"/>
                        </a:rPr>
                        <a:t>331</a:t>
                      </a:r>
                      <a:endParaRPr lang="de-DE" sz="16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600" b="1" dirty="0" smtClean="0">
                          <a:latin typeface="Verdana" panose="020B0604030504040204" pitchFamily="34" charset="0"/>
                          <a:ea typeface="Verdana" panose="020B0604030504040204" pitchFamily="34" charset="0"/>
                          <a:cs typeface="Verdana" panose="020B0604030504040204" pitchFamily="34" charset="0"/>
                        </a:rPr>
                        <a:t>2.3.2</a:t>
                      </a:r>
                      <a:endParaRPr lang="de-DE" sz="16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600" b="1" dirty="0" smtClean="0">
                          <a:latin typeface="Verdana" panose="020B0604030504040204" pitchFamily="34" charset="0"/>
                          <a:ea typeface="Verdana" panose="020B0604030504040204" pitchFamily="34" charset="0"/>
                          <a:cs typeface="Verdana" panose="020B0604030504040204" pitchFamily="34" charset="0"/>
                        </a:rPr>
                        <a:t>Haupttitel</a:t>
                      </a:r>
                      <a:endParaRPr lang="de-DE" sz="16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DE" sz="1600" dirty="0" smtClean="0">
                          <a:latin typeface="Verdana" panose="020B0604030504040204" pitchFamily="34" charset="0"/>
                          <a:ea typeface="Verdana" panose="020B0604030504040204" pitchFamily="34" charset="0"/>
                          <a:cs typeface="Verdana" panose="020B0604030504040204" pitchFamily="34" charset="0"/>
                        </a:rPr>
                        <a:t> Paletten-Handbuch</a:t>
                      </a:r>
                      <a:endParaRPr lang="de-DE" sz="16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r h="621353">
                <a:tc>
                  <a:txBody>
                    <a:bodyPr/>
                    <a:lstStyle/>
                    <a:p>
                      <a:pPr>
                        <a:lnSpc>
                          <a:spcPts val="1600"/>
                        </a:lnSpc>
                        <a:spcBef>
                          <a:spcPts val="600"/>
                        </a:spcBef>
                        <a:spcAft>
                          <a:spcPts val="600"/>
                        </a:spcAft>
                      </a:pPr>
                      <a:r>
                        <a:rPr lang="de-DE" sz="1600" b="1" dirty="0" smtClean="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rPr>
                        <a:t>=331</a:t>
                      </a:r>
                      <a:endParaRPr lang="de-DE" sz="1600" b="1" dirty="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600" b="1" dirty="0" smtClean="0">
                          <a:latin typeface="Verdana" panose="020B0604030504040204" pitchFamily="34" charset="0"/>
                          <a:ea typeface="Verdana" panose="020B0604030504040204" pitchFamily="34" charset="0"/>
                          <a:cs typeface="Verdana" panose="020B0604030504040204" pitchFamily="34" charset="0"/>
                        </a:rPr>
                        <a:t>6.2.2</a:t>
                      </a:r>
                      <a:endParaRPr lang="de-DE" sz="16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600" b="1" dirty="0" smtClean="0">
                          <a:latin typeface="Verdana" panose="020B0604030504040204" pitchFamily="34" charset="0"/>
                          <a:ea typeface="Verdana" panose="020B0604030504040204" pitchFamily="34" charset="0"/>
                          <a:cs typeface="Verdana" panose="020B0604030504040204" pitchFamily="34" charset="0"/>
                        </a:rPr>
                        <a:t>Bevorzugter Titel des Werks</a:t>
                      </a:r>
                      <a:endParaRPr lang="de-DE" sz="16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600" dirty="0" smtClean="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rPr>
                        <a:t>Paletten-Handbuch</a:t>
                      </a:r>
                      <a:endParaRPr lang="de-DE" sz="1600" dirty="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r h="874961">
                <a:tc rowSpan="2">
                  <a:txBody>
                    <a:bodyPr/>
                    <a:lstStyle/>
                    <a:p>
                      <a:pPr>
                        <a:lnSpc>
                          <a:spcPts val="1600"/>
                        </a:lnSpc>
                        <a:spcBef>
                          <a:spcPts val="600"/>
                        </a:spcBef>
                        <a:spcAft>
                          <a:spcPts val="600"/>
                        </a:spcAft>
                      </a:pPr>
                      <a:r>
                        <a:rPr lang="de-DE" sz="1600" b="1" dirty="0" smtClean="0">
                          <a:latin typeface="Verdana" panose="020B0604030504040204" pitchFamily="34" charset="0"/>
                          <a:ea typeface="Verdana" panose="020B0604030504040204" pitchFamily="34" charset="0"/>
                          <a:cs typeface="Verdana" panose="020B0604030504040204" pitchFamily="34" charset="0"/>
                        </a:rPr>
                        <a:t>100</a:t>
                      </a:r>
                      <a:endParaRPr lang="de-DE" sz="16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600" b="1" dirty="0" smtClean="0">
                          <a:latin typeface="Verdana" panose="020B0604030504040204" pitchFamily="34" charset="0"/>
                          <a:ea typeface="Verdana" panose="020B0604030504040204" pitchFamily="34" charset="0"/>
                          <a:cs typeface="Verdana" panose="020B0604030504040204" pitchFamily="34" charset="0"/>
                        </a:rPr>
                        <a:t>19.2</a:t>
                      </a:r>
                      <a:endParaRPr lang="de-DE" sz="16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600" b="1" dirty="0" smtClean="0">
                          <a:latin typeface="Verdana" panose="020B0604030504040204" pitchFamily="34" charset="0"/>
                          <a:ea typeface="Verdana" panose="020B0604030504040204" pitchFamily="34" charset="0"/>
                          <a:cs typeface="Verdana" panose="020B0604030504040204" pitchFamily="34" charset="0"/>
                        </a:rPr>
                        <a:t>Geistiger Schöpfer</a:t>
                      </a:r>
                      <a:endParaRPr lang="de-DE" sz="16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$p</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Knorre, Jürgen</a:t>
                      </a:r>
                      <a:br>
                        <a:rPr lang="de-DE" sz="1600"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br>
                      <a:r>
                        <a:rPr lang="de-DE"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$d</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1944-</a:t>
                      </a:r>
                      <a:br>
                        <a:rPr lang="de-DE" sz="1600"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br>
                      <a:r>
                        <a:rPr lang="de-DE" sz="1600" kern="1200" dirty="0" smtClean="0">
                          <a:solidFill>
                            <a:srgbClr val="FF0000"/>
                          </a:solidFill>
                          <a:effectLst/>
                          <a:latin typeface="Verdana" panose="020B0604030504040204" pitchFamily="34" charset="0"/>
                          <a:ea typeface="Verdana" panose="020B0604030504040204" pitchFamily="34" charset="0"/>
                          <a:cs typeface="Verdana" panose="020B0604030504040204" pitchFamily="34" charset="0"/>
                        </a:rPr>
                        <a:t>$9</a:t>
                      </a:r>
                      <a:r>
                        <a:rPr lang="de-DE" sz="1600"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 </a:t>
                      </a:r>
                      <a:r>
                        <a:rPr lang="de-DE" sz="1600" i="1"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GND-IDN</a:t>
                      </a:r>
                      <a:endParaRPr lang="de-DE" sz="1600" i="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r h="597793">
                <a:tc vMerge="1">
                  <a:txBody>
                    <a:bodyPr/>
                    <a:lstStyle/>
                    <a:p>
                      <a:pPr>
                        <a:lnSpc>
                          <a:spcPts val="1600"/>
                        </a:lnSpc>
                        <a:spcBef>
                          <a:spcPts val="600"/>
                        </a:spcBef>
                        <a:spcAft>
                          <a:spcPts val="600"/>
                        </a:spcAft>
                      </a:pPr>
                      <a:endParaRPr lang="de-DE" sz="16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600" b="0" dirty="0" smtClean="0">
                          <a:latin typeface="Verdana" panose="020B0604030504040204" pitchFamily="34" charset="0"/>
                          <a:ea typeface="Verdana" panose="020B0604030504040204" pitchFamily="34" charset="0"/>
                          <a:cs typeface="Verdana" panose="020B0604030504040204" pitchFamily="34" charset="0"/>
                        </a:rPr>
                        <a:t>18.5</a:t>
                      </a:r>
                      <a:endParaRPr lang="de-DE" sz="1600" b="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600" b="0" dirty="0" smtClean="0">
                          <a:latin typeface="Verdana" panose="020B0604030504040204" pitchFamily="34" charset="0"/>
                          <a:ea typeface="Verdana" panose="020B0604030504040204" pitchFamily="34" charset="0"/>
                          <a:cs typeface="Verdana" panose="020B0604030504040204" pitchFamily="34" charset="0"/>
                        </a:rPr>
                        <a:t>Beziehungs-kennzeichnung</a:t>
                      </a:r>
                      <a:endParaRPr lang="de-DE" sz="1600" b="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600" dirty="0" smtClean="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rPr>
                        <a:t>$4</a:t>
                      </a:r>
                      <a:r>
                        <a:rPr lang="de-DE" sz="1600" baseline="0" dirty="0" smtClean="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rPr>
                        <a:t> </a:t>
                      </a:r>
                      <a:r>
                        <a:rPr lang="de-DE" sz="1600" baseline="0" dirty="0" err="1" smtClean="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rPr>
                        <a:t>aut</a:t>
                      </a:r>
                      <a:r>
                        <a:rPr lang="de-DE" sz="1600" baseline="0" dirty="0" smtClean="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rPr>
                        <a:t> </a:t>
                      </a:r>
                      <a:r>
                        <a:rPr lang="de-DE" sz="1600" i="1" baseline="0" dirty="0" smtClean="0">
                          <a:solidFill>
                            <a:schemeClr val="tx1">
                              <a:lumMod val="50000"/>
                              <a:lumOff val="50000"/>
                            </a:schemeClr>
                          </a:solidFill>
                          <a:latin typeface="Cambria" panose="02040503050406030204" pitchFamily="18" charset="0"/>
                          <a:ea typeface="Verdana" panose="020B0604030504040204" pitchFamily="34" charset="0"/>
                          <a:cs typeface="Verdana" panose="020B0604030504040204" pitchFamily="34" charset="0"/>
                        </a:rPr>
                        <a:t>(</a:t>
                      </a:r>
                      <a:r>
                        <a:rPr lang="de-DE" sz="1600" i="1" dirty="0" smtClean="0">
                          <a:solidFill>
                            <a:schemeClr val="tx1">
                              <a:lumMod val="50000"/>
                              <a:lumOff val="50000"/>
                            </a:schemeClr>
                          </a:solidFill>
                          <a:latin typeface="Cambria" panose="02040503050406030204" pitchFamily="18" charset="0"/>
                          <a:ea typeface="Verdana" panose="020B0604030504040204" pitchFamily="34" charset="0"/>
                          <a:cs typeface="Verdana" panose="020B0604030504040204" pitchFamily="34" charset="0"/>
                        </a:rPr>
                        <a:t>Verfasser) [Erfassung nicht nötig]</a:t>
                      </a:r>
                    </a:p>
                  </a:txBody>
                  <a:tcPr marL="91439" marR="91439" marT="45726" marB="45726" anchor="ctr"/>
                </a:tc>
              </a:tr>
              <a:tr h="648072">
                <a:tc rowSpan="2">
                  <a:txBody>
                    <a:bodyPr/>
                    <a:lstStyle/>
                    <a:p>
                      <a:pPr>
                        <a:lnSpc>
                          <a:spcPts val="1600"/>
                        </a:lnSpc>
                        <a:spcBef>
                          <a:spcPts val="600"/>
                        </a:spcBef>
                        <a:spcAft>
                          <a:spcPts val="600"/>
                        </a:spcAft>
                      </a:pPr>
                      <a:r>
                        <a:rPr lang="de-DE" sz="1600" b="0" dirty="0" smtClean="0">
                          <a:latin typeface="Verdana" panose="020B0604030504040204" pitchFamily="34" charset="0"/>
                          <a:ea typeface="Verdana" panose="020B0604030504040204" pitchFamily="34" charset="0"/>
                          <a:cs typeface="Verdana" panose="020B0604030504040204" pitchFamily="34" charset="0"/>
                        </a:rPr>
                        <a:t>104a</a:t>
                      </a:r>
                      <a:endParaRPr lang="de-DE" sz="1600" b="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600" b="0" dirty="0" smtClean="0">
                          <a:latin typeface="Verdana" panose="020B0604030504040204" pitchFamily="34" charset="0"/>
                          <a:ea typeface="Verdana" panose="020B0604030504040204" pitchFamily="34" charset="0"/>
                          <a:cs typeface="Verdana" panose="020B0604030504040204" pitchFamily="34" charset="0"/>
                        </a:rPr>
                        <a:t>19.2</a:t>
                      </a:r>
                      <a:endParaRPr lang="de-DE" sz="1600" b="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600" b="0" dirty="0" smtClean="0">
                          <a:latin typeface="Verdana" panose="020B0604030504040204" pitchFamily="34" charset="0"/>
                          <a:ea typeface="Verdana" panose="020B0604030504040204" pitchFamily="34" charset="0"/>
                          <a:cs typeface="Verdana" panose="020B0604030504040204" pitchFamily="34" charset="0"/>
                        </a:rPr>
                        <a:t>Weitere geistige Schöpfer</a:t>
                      </a:r>
                      <a:endParaRPr lang="de-DE" sz="1600" b="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$p</a:t>
                      </a:r>
                      <a:r>
                        <a:rPr lang="de-DE" sz="1600" dirty="0" smtClean="0">
                          <a:latin typeface="Verdana" panose="020B0604030504040204" pitchFamily="34" charset="0"/>
                          <a:ea typeface="Verdana" panose="020B0604030504040204" pitchFamily="34" charset="0"/>
                          <a:cs typeface="Verdana" panose="020B0604030504040204" pitchFamily="34" charset="0"/>
                        </a:rPr>
                        <a:t> Hector, Bernhard</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$d</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baseline="0" dirty="0" smtClean="0">
                          <a:latin typeface="Verdana" panose="020B0604030504040204" pitchFamily="34" charset="0"/>
                          <a:ea typeface="Verdana" panose="020B0604030504040204" pitchFamily="34" charset="0"/>
                          <a:cs typeface="Verdana" panose="020B0604030504040204" pitchFamily="34" charset="0"/>
                        </a:rPr>
                        <a:t>1953-</a:t>
                      </a:r>
                      <a:br>
                        <a:rPr lang="de-DE" sz="1600" baseline="0" dirty="0" smtClean="0">
                          <a:latin typeface="Verdana" panose="020B0604030504040204" pitchFamily="34" charset="0"/>
                          <a:ea typeface="Verdana" panose="020B0604030504040204" pitchFamily="34" charset="0"/>
                          <a:cs typeface="Verdana" panose="020B0604030504040204" pitchFamily="34" charset="0"/>
                        </a:rPr>
                      </a:br>
                      <a:r>
                        <a:rPr lang="de-DE" sz="1600" kern="1200" dirty="0" smtClean="0">
                          <a:solidFill>
                            <a:srgbClr val="FF0000"/>
                          </a:solidFill>
                          <a:effectLst/>
                          <a:latin typeface="Verdana" panose="020B0604030504040204" pitchFamily="34" charset="0"/>
                          <a:ea typeface="Verdana" panose="020B0604030504040204" pitchFamily="34" charset="0"/>
                          <a:cs typeface="Verdana" panose="020B0604030504040204" pitchFamily="34" charset="0"/>
                        </a:rPr>
                        <a:t>$9</a:t>
                      </a:r>
                      <a:r>
                        <a:rPr lang="de-DE" sz="1600"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 </a:t>
                      </a:r>
                      <a:r>
                        <a:rPr lang="de-DE" sz="1600" i="1"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GND-IDN</a:t>
                      </a:r>
                      <a:endParaRPr lang="de-DE" sz="1600" i="1" dirty="0" smtClean="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r h="523084">
                <a:tc vMerge="1">
                  <a:txBody>
                    <a:bodyPr/>
                    <a:lstStyle/>
                    <a:p>
                      <a:pPr>
                        <a:lnSpc>
                          <a:spcPts val="1600"/>
                        </a:lnSpc>
                        <a:spcBef>
                          <a:spcPts val="600"/>
                        </a:spcBef>
                        <a:spcAft>
                          <a:spcPts val="600"/>
                        </a:spcAft>
                      </a:pPr>
                      <a:endParaRPr lang="de-DE" sz="16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600" b="0" dirty="0" smtClean="0">
                          <a:latin typeface="Verdana" panose="020B0604030504040204" pitchFamily="34" charset="0"/>
                          <a:ea typeface="Verdana" panose="020B0604030504040204" pitchFamily="34" charset="0"/>
                          <a:cs typeface="Verdana" panose="020B0604030504040204" pitchFamily="34" charset="0"/>
                        </a:rPr>
                        <a:t>18.5</a:t>
                      </a:r>
                      <a:endParaRPr lang="de-DE" sz="1600" b="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600" b="0" dirty="0" smtClean="0">
                          <a:latin typeface="Verdana" panose="020B0604030504040204" pitchFamily="34" charset="0"/>
                          <a:ea typeface="Verdana" panose="020B0604030504040204" pitchFamily="34" charset="0"/>
                          <a:cs typeface="Verdana" panose="020B0604030504040204" pitchFamily="34" charset="0"/>
                        </a:rPr>
                        <a:t>Beziehungs-kennzeichnung</a:t>
                      </a:r>
                    </a:p>
                  </a:txBody>
                  <a:tcPr marL="91439" marR="91439" marT="45726" marB="45726" anchor="ct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600" dirty="0" smtClean="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rPr>
                        <a:t>$4</a:t>
                      </a:r>
                      <a:r>
                        <a:rPr lang="de-DE" sz="1600" baseline="0" dirty="0" smtClean="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rPr>
                        <a:t> </a:t>
                      </a:r>
                      <a:r>
                        <a:rPr lang="de-DE" sz="1600" baseline="0" dirty="0" err="1" smtClean="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rPr>
                        <a:t>aut</a:t>
                      </a:r>
                      <a:r>
                        <a:rPr lang="de-DE" sz="1600" baseline="0" dirty="0" smtClean="0">
                          <a:solidFill>
                            <a:schemeClr val="tx1">
                              <a:lumMod val="50000"/>
                              <a:lumOff val="50000"/>
                            </a:schemeClr>
                          </a:solidFill>
                          <a:latin typeface="Verdana" panose="020B0604030504040204" pitchFamily="34" charset="0"/>
                          <a:ea typeface="Verdana" panose="020B0604030504040204" pitchFamily="34" charset="0"/>
                          <a:cs typeface="Verdana" panose="020B0604030504040204" pitchFamily="34" charset="0"/>
                        </a:rPr>
                        <a:t> </a:t>
                      </a:r>
                      <a:r>
                        <a:rPr lang="de-DE" sz="1600" i="1" baseline="0" dirty="0" smtClean="0">
                          <a:solidFill>
                            <a:schemeClr val="tx1">
                              <a:lumMod val="50000"/>
                              <a:lumOff val="50000"/>
                            </a:schemeClr>
                          </a:solidFill>
                          <a:latin typeface="Cambria" panose="02040503050406030204" pitchFamily="18" charset="0"/>
                          <a:ea typeface="Verdana" panose="020B0604030504040204" pitchFamily="34" charset="0"/>
                          <a:cs typeface="Verdana" panose="020B0604030504040204" pitchFamily="34" charset="0"/>
                        </a:rPr>
                        <a:t>(</a:t>
                      </a:r>
                      <a:r>
                        <a:rPr lang="de-DE" sz="1600" i="1" dirty="0" smtClean="0">
                          <a:solidFill>
                            <a:schemeClr val="tx1">
                              <a:lumMod val="50000"/>
                              <a:lumOff val="50000"/>
                            </a:schemeClr>
                          </a:solidFill>
                          <a:latin typeface="Cambria" panose="02040503050406030204" pitchFamily="18" charset="0"/>
                          <a:ea typeface="Verdana" panose="020B0604030504040204" pitchFamily="34" charset="0"/>
                          <a:cs typeface="Verdana" panose="020B0604030504040204" pitchFamily="34" charset="0"/>
                        </a:rPr>
                        <a:t>Verfasser) [Erfassung nicht nötig]</a:t>
                      </a:r>
                    </a:p>
                  </a:txBody>
                  <a:tcPr marL="91439" marR="91439" marT="45726" marB="45726" anchor="ctr"/>
                </a:tc>
              </a:tr>
              <a:tr h="792088">
                <a:tc>
                  <a:txBody>
                    <a:bodyPr/>
                    <a:lstStyle/>
                    <a:p>
                      <a:pPr>
                        <a:lnSpc>
                          <a:spcPts val="1600"/>
                        </a:lnSpc>
                        <a:spcBef>
                          <a:spcPts val="600"/>
                        </a:spcBef>
                        <a:spcAft>
                          <a:spcPts val="600"/>
                        </a:spcAft>
                      </a:pPr>
                      <a:r>
                        <a:rPr lang="de-DE" sz="1600" b="1" dirty="0" smtClean="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rPr>
                        <a:t>=100</a:t>
                      </a:r>
                      <a:br>
                        <a:rPr lang="de-DE" sz="1600" b="1" dirty="0" smtClean="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rPr>
                      </a:br>
                      <a:r>
                        <a:rPr lang="de-DE" sz="1600" b="1" dirty="0" smtClean="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rPr>
                        <a:t>=331</a:t>
                      </a:r>
                      <a:endParaRPr lang="de-DE" sz="1600" b="1" dirty="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600" b="0" dirty="0" smtClean="0">
                          <a:latin typeface="Verdana" panose="020B0604030504040204" pitchFamily="34" charset="0"/>
                          <a:ea typeface="Verdana" panose="020B0604030504040204" pitchFamily="34" charset="0"/>
                          <a:cs typeface="Verdana" panose="020B0604030504040204" pitchFamily="34" charset="0"/>
                        </a:rPr>
                        <a:t>6.27.1</a:t>
                      </a:r>
                    </a:p>
                  </a:txBody>
                  <a:tcPr marL="91439" marR="91439" marT="45726" marB="45726" anchor="ct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600" b="0" dirty="0" smtClean="0">
                          <a:latin typeface="Verdana" panose="020B0604030504040204" pitchFamily="34" charset="0"/>
                          <a:ea typeface="Verdana" panose="020B0604030504040204" pitchFamily="34" charset="0"/>
                          <a:cs typeface="Verdana" panose="020B0604030504040204" pitchFamily="34" charset="0"/>
                        </a:rPr>
                        <a:t>Normierter Sucheinstieg,</a:t>
                      </a:r>
                      <a:r>
                        <a:rPr lang="de-DE" sz="1600" b="0" baseline="0" dirty="0" smtClean="0">
                          <a:latin typeface="Verdana" panose="020B0604030504040204" pitchFamily="34" charset="0"/>
                          <a:ea typeface="Verdana" panose="020B0604030504040204" pitchFamily="34" charset="0"/>
                          <a:cs typeface="Verdana" panose="020B0604030504040204" pitchFamily="34" charset="0"/>
                        </a:rPr>
                        <a:t> der ein Werk repräsentiert</a:t>
                      </a:r>
                      <a:endParaRPr lang="de-DE" sz="1600" b="0" dirty="0" smtClean="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600" kern="1200" dirty="0" smtClean="0">
                          <a:solidFill>
                            <a:schemeClr val="bg1">
                              <a:lumMod val="50000"/>
                            </a:schemeClr>
                          </a:solidFill>
                          <a:effectLst/>
                          <a:latin typeface="Verdana" panose="020B0604030504040204" pitchFamily="34" charset="0"/>
                          <a:ea typeface="Verdana" panose="020B0604030504040204" pitchFamily="34" charset="0"/>
                          <a:cs typeface="Verdana" panose="020B0604030504040204" pitchFamily="34" charset="0"/>
                        </a:rPr>
                        <a:t>Knorre, Jürgen, 1944-. </a:t>
                      </a:r>
                      <a:r>
                        <a:rPr lang="de-DE" sz="1600" dirty="0" smtClean="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rPr>
                        <a:t>Paletten-Handbuch</a:t>
                      </a:r>
                    </a:p>
                  </a:txBody>
                  <a:tcPr marL="91439" marR="91439" marT="45726" marB="45726" anchor="ctr"/>
                </a:tc>
              </a:tr>
            </a:tbl>
          </a:graphicData>
        </a:graphic>
      </p:graphicFrame>
    </p:spTree>
    <p:extLst>
      <p:ext uri="{BB962C8B-B14F-4D97-AF65-F5344CB8AC3E}">
        <p14:creationId xmlns:p14="http://schemas.microsoft.com/office/powerpoint/2010/main" val="4509060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Werk hat keinen geistigen Schöpfer</a:t>
            </a:r>
          </a:p>
        </p:txBody>
      </p:sp>
      <p:sp>
        <p:nvSpPr>
          <p:cNvPr id="3" name="Textplatzhalter 2"/>
          <p:cNvSpPr>
            <a:spLocks noGrp="1"/>
          </p:cNvSpPr>
          <p:nvPr>
            <p:ph type="body" sz="quarter" idx="13"/>
          </p:nvPr>
        </p:nvSpPr>
        <p:spPr/>
        <p:txBody>
          <a:bodyPr/>
          <a:lstStyle/>
          <a:p>
            <a:r>
              <a:rPr lang="de-DE" dirty="0"/>
              <a:t>Das Werk hat keinen geistigen Schöpfer</a:t>
            </a:r>
            <a:r>
              <a:rPr lang="de-DE" dirty="0" smtClean="0"/>
              <a:t>:</a:t>
            </a:r>
            <a:br>
              <a:rPr lang="de-DE" dirty="0" smtClean="0"/>
            </a:br>
            <a:r>
              <a:rPr lang="de-DE" dirty="0"/>
              <a:t/>
            </a:r>
            <a:br>
              <a:rPr lang="de-DE" dirty="0"/>
            </a:br>
            <a:r>
              <a:rPr lang="de-DE" dirty="0" smtClean="0"/>
              <a:t>bevorzugter </a:t>
            </a:r>
            <a:r>
              <a:rPr lang="de-DE" dirty="0"/>
              <a:t>Titel des Werks, ggf. mit einem oder mehreren unterscheidenden Merkmalen </a:t>
            </a:r>
            <a:br>
              <a:rPr lang="de-DE" dirty="0"/>
            </a:br>
            <a:r>
              <a:rPr lang="de-DE" dirty="0"/>
              <a:t>= normierter </a:t>
            </a:r>
            <a:r>
              <a:rPr lang="de-DE" dirty="0" smtClean="0"/>
              <a:t>Sucheinstieg</a:t>
            </a:r>
            <a:endParaRPr lang="de-DE" dirty="0"/>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22</a:t>
            </a:fld>
            <a:endParaRPr lang="de-DE" altLang="de-DE" dirty="0"/>
          </a:p>
        </p:txBody>
      </p:sp>
    </p:spTree>
    <p:extLst>
      <p:ext uri="{BB962C8B-B14F-4D97-AF65-F5344CB8AC3E}">
        <p14:creationId xmlns:p14="http://schemas.microsoft.com/office/powerpoint/2010/main" val="27198246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Werk hat keinen geistigen Schöpfer</a:t>
            </a:r>
          </a:p>
        </p:txBody>
      </p:sp>
      <p:sp>
        <p:nvSpPr>
          <p:cNvPr id="3" name="Textplatzhalter 2"/>
          <p:cNvSpPr>
            <a:spLocks noGrp="1"/>
          </p:cNvSpPr>
          <p:nvPr>
            <p:ph type="body" sz="quarter" idx="13"/>
          </p:nvPr>
        </p:nvSpPr>
        <p:spPr/>
        <p:txBody>
          <a:bodyPr/>
          <a:lstStyle/>
          <a:p>
            <a:r>
              <a:rPr lang="de-DE" dirty="0" smtClean="0"/>
              <a:t>Beispiel: </a:t>
            </a:r>
          </a:p>
          <a:p>
            <a:pPr marL="355600" indent="0">
              <a:buNone/>
            </a:pPr>
            <a:r>
              <a:rPr lang="de-DE" dirty="0" smtClean="0"/>
              <a:t>Verantwortlichkeitsangabe: Herausgeber: Junge Journalisten Saar e.V.</a:t>
            </a:r>
            <a:endParaRPr lang="de-DE" dirty="0"/>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23</a:t>
            </a:fld>
            <a:endParaRPr lang="de-DE" altLang="de-DE" dirty="0"/>
          </a:p>
        </p:txBody>
      </p:sp>
      <p:graphicFrame>
        <p:nvGraphicFramePr>
          <p:cNvPr id="9" name="Tabelle 8"/>
          <p:cNvGraphicFramePr>
            <a:graphicFrameLocks noGrp="1"/>
          </p:cNvGraphicFramePr>
          <p:nvPr>
            <p:extLst>
              <p:ext uri="{D42A27DB-BD31-4B8C-83A1-F6EECF244321}">
                <p14:modId xmlns:p14="http://schemas.microsoft.com/office/powerpoint/2010/main" val="4194919329"/>
              </p:ext>
            </p:extLst>
          </p:nvPr>
        </p:nvGraphicFramePr>
        <p:xfrm>
          <a:off x="539552" y="2132857"/>
          <a:ext cx="7920881" cy="4024550"/>
        </p:xfrm>
        <a:graphic>
          <a:graphicData uri="http://schemas.openxmlformats.org/drawingml/2006/table">
            <a:tbl>
              <a:tblPr firstRow="1" bandRow="1">
                <a:tableStyleId>{5C22544A-7EE6-4342-B048-85BDC9FD1C3A}</a:tableStyleId>
              </a:tblPr>
              <a:tblGrid>
                <a:gridCol w="936104"/>
                <a:gridCol w="1080120"/>
                <a:gridCol w="2664296"/>
                <a:gridCol w="3240361"/>
              </a:tblGrid>
              <a:tr h="432169">
                <a:tc>
                  <a:txBody>
                    <a:bodyPr/>
                    <a:lstStyle/>
                    <a:p>
                      <a:r>
                        <a:rPr lang="de-DE" sz="1800" dirty="0" err="1" smtClean="0">
                          <a:latin typeface="Verdana" panose="020B0604030504040204" pitchFamily="34" charset="0"/>
                          <a:ea typeface="Verdana" panose="020B0604030504040204" pitchFamily="34" charset="0"/>
                          <a:cs typeface="Verdana" panose="020B0604030504040204" pitchFamily="34" charset="0"/>
                        </a:rPr>
                        <a:t>Aleph</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800" dirty="0" smtClean="0">
                          <a:latin typeface="Verdana" panose="020B0604030504040204" pitchFamily="34" charset="0"/>
                          <a:ea typeface="Verdana" panose="020B0604030504040204" pitchFamily="34" charset="0"/>
                          <a:cs typeface="Verdana" panose="020B0604030504040204" pitchFamily="34" charset="0"/>
                        </a:rPr>
                        <a:t>RDA</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800" dirty="0" smtClean="0">
                          <a:latin typeface="Verdana" panose="020B0604030504040204" pitchFamily="34" charset="0"/>
                          <a:ea typeface="Verdana" panose="020B0604030504040204" pitchFamily="34" charset="0"/>
                          <a:cs typeface="Verdana" panose="020B0604030504040204" pitchFamily="34" charset="0"/>
                        </a:rPr>
                        <a:t>Element</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800" dirty="0" smtClean="0">
                          <a:latin typeface="Verdana" panose="020B0604030504040204" pitchFamily="34" charset="0"/>
                          <a:ea typeface="Verdana" panose="020B0604030504040204" pitchFamily="34" charset="0"/>
                          <a:cs typeface="Verdana" panose="020B0604030504040204" pitchFamily="34" charset="0"/>
                        </a:rPr>
                        <a:t>Erfassung</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r>
              <a:tr h="588224">
                <a:tc>
                  <a:txBody>
                    <a:bodyPr/>
                    <a:lstStyle/>
                    <a:p>
                      <a:pPr>
                        <a:lnSpc>
                          <a:spcPts val="1600"/>
                        </a:lnSpc>
                        <a:spcBef>
                          <a:spcPts val="600"/>
                        </a:spcBef>
                        <a:spcAft>
                          <a:spcPts val="600"/>
                        </a:spcAft>
                      </a:pPr>
                      <a:r>
                        <a:rPr lang="de-DE" sz="1800" b="1" dirty="0" smtClean="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rPr>
                        <a:t>=331</a:t>
                      </a:r>
                      <a:endParaRPr lang="de-DE" sz="1800" b="1" dirty="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6.2.2</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Bevorzugter Titel des Werks</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dirty="0" smtClean="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rPr>
                        <a:t>Farbe tut gut</a:t>
                      </a:r>
                      <a:endParaRPr lang="de-DE" sz="1800" dirty="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r h="1043342">
                <a:tc rowSpan="2">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200b</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19.3</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Sonstige</a:t>
                      </a:r>
                      <a:r>
                        <a:rPr lang="de-DE" sz="1800" b="1" baseline="0" dirty="0" smtClean="0">
                          <a:latin typeface="Verdana" panose="020B0604030504040204" pitchFamily="34" charset="0"/>
                          <a:ea typeface="Verdana" panose="020B0604030504040204" pitchFamily="34" charset="0"/>
                          <a:cs typeface="Verdana" panose="020B0604030504040204" pitchFamily="34" charset="0"/>
                        </a:rPr>
                        <a:t> Person, Familie oder Körperschaft, die mit einem Werk in Verbindung steht</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$k</a:t>
                      </a:r>
                      <a:r>
                        <a:rPr lang="de-DE" sz="1800" dirty="0" smtClean="0">
                          <a:latin typeface="Verdana" panose="020B0604030504040204" pitchFamily="34" charset="0"/>
                          <a:ea typeface="Verdana" panose="020B0604030504040204" pitchFamily="34" charset="0"/>
                          <a:cs typeface="Verdana" panose="020B0604030504040204" pitchFamily="34" charset="0"/>
                        </a:rPr>
                        <a:t> Junge Journalisten Saar e.V.</a:t>
                      </a:r>
                      <a:br>
                        <a:rPr lang="de-DE" sz="1800" dirty="0" smtClean="0">
                          <a:latin typeface="Verdana" panose="020B0604030504040204" pitchFamily="34" charset="0"/>
                          <a:ea typeface="Verdana" panose="020B0604030504040204" pitchFamily="34" charset="0"/>
                          <a:cs typeface="Verdana" panose="020B0604030504040204" pitchFamily="34" charset="0"/>
                        </a:rPr>
                      </a:br>
                      <a:r>
                        <a:rPr lang="de-DE" sz="1800" kern="1200" dirty="0" smtClean="0">
                          <a:solidFill>
                            <a:srgbClr val="FF0000"/>
                          </a:solidFill>
                          <a:effectLst/>
                          <a:latin typeface="Verdana" panose="020B0604030504040204" pitchFamily="34" charset="0"/>
                          <a:ea typeface="Verdana" panose="020B0604030504040204" pitchFamily="34" charset="0"/>
                          <a:cs typeface="Verdana" panose="020B0604030504040204" pitchFamily="34" charset="0"/>
                        </a:rPr>
                        <a:t>$9</a:t>
                      </a:r>
                      <a:r>
                        <a:rPr lang="de-DE" sz="1800"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 </a:t>
                      </a:r>
                      <a:r>
                        <a:rPr lang="de-DE" sz="1800" i="1"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GND-IDN</a:t>
                      </a:r>
                      <a:endParaRPr lang="de-DE" sz="1800" i="1" dirty="0" smtClean="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r h="828310">
                <a:tc vMerge="1">
                  <a:txBody>
                    <a:bodyPr/>
                    <a:lstStyle/>
                    <a:p>
                      <a:pPr>
                        <a:lnSpc>
                          <a:spcPts val="1600"/>
                        </a:lnSpc>
                        <a:spcBef>
                          <a:spcPts val="600"/>
                        </a:spcBef>
                        <a:spcAft>
                          <a:spcPts val="600"/>
                        </a:spcAft>
                      </a:pP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0" dirty="0" smtClean="0">
                          <a:latin typeface="Verdana" panose="020B0604030504040204" pitchFamily="34" charset="0"/>
                          <a:ea typeface="Verdana" panose="020B0604030504040204" pitchFamily="34" charset="0"/>
                          <a:cs typeface="Verdana" panose="020B0604030504040204" pitchFamily="34" charset="0"/>
                        </a:rPr>
                        <a:t>18.5</a:t>
                      </a:r>
                      <a:endParaRPr lang="de-DE" sz="1800" b="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0" dirty="0" smtClean="0">
                          <a:latin typeface="Verdana" panose="020B0604030504040204" pitchFamily="34" charset="0"/>
                          <a:ea typeface="Verdana" panose="020B0604030504040204" pitchFamily="34" charset="0"/>
                          <a:cs typeface="Verdana" panose="020B0604030504040204" pitchFamily="34" charset="0"/>
                        </a:rPr>
                        <a:t>Beziehungs-kennzeichnung</a:t>
                      </a:r>
                      <a:endParaRPr lang="de-DE" sz="1800" b="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800" i="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$4</a:t>
                      </a:r>
                      <a:r>
                        <a:rPr lang="de-DE" sz="1800" i="0" dirty="0" smtClean="0">
                          <a:latin typeface="Verdana" panose="020B0604030504040204" pitchFamily="34" charset="0"/>
                          <a:ea typeface="Verdana" panose="020B0604030504040204" pitchFamily="34" charset="0"/>
                          <a:cs typeface="Verdana" panose="020B0604030504040204" pitchFamily="34" charset="0"/>
                        </a:rPr>
                        <a:t> </a:t>
                      </a:r>
                      <a:r>
                        <a:rPr lang="de-DE" sz="1800" i="0" dirty="0" err="1" smtClean="0">
                          <a:latin typeface="Verdana" panose="020B0604030504040204" pitchFamily="34" charset="0"/>
                          <a:ea typeface="Verdana" panose="020B0604030504040204" pitchFamily="34" charset="0"/>
                          <a:cs typeface="Verdana" panose="020B0604030504040204" pitchFamily="34" charset="0"/>
                        </a:rPr>
                        <a:t>isb</a:t>
                      </a:r>
                      <a:r>
                        <a:rPr lang="de-DE" sz="1800" i="0" dirty="0" smtClean="0">
                          <a:latin typeface="Verdana" panose="020B0604030504040204" pitchFamily="34" charset="0"/>
                          <a:ea typeface="Verdana" panose="020B0604030504040204" pitchFamily="34" charset="0"/>
                          <a:cs typeface="Verdana" panose="020B0604030504040204" pitchFamily="34" charset="0"/>
                        </a:rPr>
                        <a:t> </a:t>
                      </a:r>
                      <a:r>
                        <a:rPr lang="de-DE" sz="1800" i="1" dirty="0" smtClean="0">
                          <a:latin typeface="Verdana" panose="020B0604030504040204" pitchFamily="34" charset="0"/>
                          <a:ea typeface="Verdana" panose="020B0604030504040204" pitchFamily="34" charset="0"/>
                          <a:cs typeface="Verdana" panose="020B0604030504040204" pitchFamily="34" charset="0"/>
                        </a:rPr>
                        <a:t>(Herausgebendes Organ)</a:t>
                      </a:r>
                    </a:p>
                  </a:txBody>
                  <a:tcPr marL="91439" marR="91439" marT="45726" marB="45726" anchor="ctr"/>
                </a:tc>
              </a:tr>
              <a:tr h="1068395">
                <a:tc>
                  <a:txBody>
                    <a:bodyPr/>
                    <a:lstStyle/>
                    <a:p>
                      <a:pPr>
                        <a:lnSpc>
                          <a:spcPts val="1600"/>
                        </a:lnSpc>
                        <a:spcBef>
                          <a:spcPts val="600"/>
                        </a:spcBef>
                        <a:spcAft>
                          <a:spcPts val="600"/>
                        </a:spcAft>
                      </a:pPr>
                      <a:r>
                        <a:rPr lang="de-DE" sz="1800" b="1" dirty="0" smtClean="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rPr>
                        <a:t>=331</a:t>
                      </a:r>
                      <a:endParaRPr lang="de-DE" sz="1800" b="1" dirty="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0" dirty="0" smtClean="0">
                          <a:latin typeface="Verdana" panose="020B0604030504040204" pitchFamily="34" charset="0"/>
                          <a:ea typeface="Verdana" panose="020B0604030504040204" pitchFamily="34" charset="0"/>
                          <a:cs typeface="Verdana" panose="020B0604030504040204" pitchFamily="34" charset="0"/>
                        </a:rPr>
                        <a:t>6.27.1</a:t>
                      </a:r>
                      <a:endParaRPr lang="de-DE" sz="1800" b="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800" b="0" dirty="0" smtClean="0">
                          <a:latin typeface="Verdana" panose="020B0604030504040204" pitchFamily="34" charset="0"/>
                          <a:ea typeface="Verdana" panose="020B0604030504040204" pitchFamily="34" charset="0"/>
                          <a:cs typeface="Verdana" panose="020B0604030504040204" pitchFamily="34" charset="0"/>
                        </a:rPr>
                        <a:t>Normierter Sucheinstieg,</a:t>
                      </a:r>
                      <a:r>
                        <a:rPr lang="de-DE" sz="1800" b="0" baseline="0" dirty="0" smtClean="0">
                          <a:latin typeface="Verdana" panose="020B0604030504040204" pitchFamily="34" charset="0"/>
                          <a:ea typeface="Verdana" panose="020B0604030504040204" pitchFamily="34" charset="0"/>
                          <a:cs typeface="Verdana" panose="020B0604030504040204" pitchFamily="34" charset="0"/>
                        </a:rPr>
                        <a:t> der ein Werk repräsentiert</a:t>
                      </a:r>
                      <a:endParaRPr lang="de-DE" sz="1800" b="0" dirty="0" smtClean="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dirty="0" smtClean="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rPr>
                        <a:t>Farbe tut gut</a:t>
                      </a:r>
                      <a:endParaRPr lang="de-DE" sz="1800" dirty="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bl>
          </a:graphicData>
        </a:graphic>
      </p:graphicFrame>
    </p:spTree>
    <p:extLst>
      <p:ext uri="{BB962C8B-B14F-4D97-AF65-F5344CB8AC3E}">
        <p14:creationId xmlns:p14="http://schemas.microsoft.com/office/powerpoint/2010/main" val="187394667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
            </a:r>
            <a:br>
              <a:rPr lang="de-DE" dirty="0" smtClean="0"/>
            </a:br>
            <a:r>
              <a:rPr lang="de-DE" dirty="0" smtClean="0"/>
              <a:t>Merkmale zur Unterscheidung -1-</a:t>
            </a:r>
            <a:br>
              <a:rPr lang="de-DE" dirty="0" smtClean="0"/>
            </a:br>
            <a:endParaRPr lang="de-DE" dirty="0"/>
          </a:p>
        </p:txBody>
      </p:sp>
      <p:sp>
        <p:nvSpPr>
          <p:cNvPr id="3" name="Textplatzhalter 2"/>
          <p:cNvSpPr>
            <a:spLocks noGrp="1"/>
          </p:cNvSpPr>
          <p:nvPr>
            <p:ph type="body" sz="quarter" idx="13"/>
          </p:nvPr>
        </p:nvSpPr>
        <p:spPr/>
        <p:txBody>
          <a:bodyPr/>
          <a:lstStyle/>
          <a:p>
            <a:r>
              <a:rPr lang="de-DE" dirty="0"/>
              <a:t>Der normierte Sucheinstieg muss immer eindeutig sein. Zur Unterscheidung identischer Werktitel werden ggf. weitere identifizierende Merkmale ergänzt: </a:t>
            </a:r>
          </a:p>
          <a:p>
            <a:pPr lvl="1"/>
            <a:r>
              <a:rPr lang="de-DE" dirty="0" smtClean="0"/>
              <a:t>Form des Werks (RDA 6.3)</a:t>
            </a:r>
          </a:p>
          <a:p>
            <a:pPr lvl="1"/>
            <a:r>
              <a:rPr lang="de-DE" dirty="0" smtClean="0"/>
              <a:t>Datum des Werks (RDA 6.4)</a:t>
            </a:r>
          </a:p>
          <a:p>
            <a:pPr lvl="1"/>
            <a:r>
              <a:rPr lang="de-DE" dirty="0" smtClean="0"/>
              <a:t>Ursprungsort des Werks (RDA 6.5)</a:t>
            </a:r>
          </a:p>
          <a:p>
            <a:pPr lvl="1"/>
            <a:r>
              <a:rPr lang="de-DE" dirty="0" smtClean="0"/>
              <a:t>Sonstige unterscheidende Eigenschaft des Werks (RDA 6.6)</a:t>
            </a:r>
          </a:p>
          <a:p>
            <a:r>
              <a:rPr lang="de-DE" dirty="0" smtClean="0"/>
              <a:t>Erfassung</a:t>
            </a:r>
          </a:p>
          <a:p>
            <a:pPr lvl="1"/>
            <a:r>
              <a:rPr lang="de-DE" dirty="0" smtClean="0"/>
              <a:t>in der zusammengesetzten Beschreibung als Ergänzung zum normierten Sucheinstieg</a:t>
            </a:r>
          </a:p>
          <a:p>
            <a:pPr lvl="1"/>
            <a:r>
              <a:rPr lang="de-DE" dirty="0" smtClean="0"/>
              <a:t>im Normdatensatz zusätzlich auch als separate Elemente</a:t>
            </a:r>
            <a:br>
              <a:rPr lang="de-DE" dirty="0" smtClean="0"/>
            </a:br>
            <a:r>
              <a:rPr lang="de-DE" dirty="0"/>
              <a:t/>
            </a:r>
            <a:br>
              <a:rPr lang="de-DE" dirty="0"/>
            </a:br>
            <a:r>
              <a:rPr lang="de-DE" dirty="0" smtClean="0"/>
              <a:t/>
            </a:r>
            <a:br>
              <a:rPr lang="de-DE" dirty="0" smtClean="0"/>
            </a:br>
            <a:r>
              <a:rPr lang="de-DE" dirty="0" smtClean="0"/>
              <a:t/>
            </a:r>
            <a:br>
              <a:rPr lang="de-DE" dirty="0" smtClean="0"/>
            </a:br>
            <a:endParaRPr lang="de-DE" dirty="0"/>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24</a:t>
            </a:fld>
            <a:endParaRPr lang="de-DE" altLang="de-DE" dirty="0"/>
          </a:p>
        </p:txBody>
      </p:sp>
    </p:spTree>
    <p:extLst>
      <p:ext uri="{BB962C8B-B14F-4D97-AF65-F5344CB8AC3E}">
        <p14:creationId xmlns:p14="http://schemas.microsoft.com/office/powerpoint/2010/main" val="289525616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
            </a:r>
            <a:br>
              <a:rPr lang="de-DE" dirty="0" smtClean="0"/>
            </a:br>
            <a:r>
              <a:rPr lang="de-DE" dirty="0" smtClean="0"/>
              <a:t>Merkmale zur Unterscheidung -2-</a:t>
            </a:r>
            <a:br>
              <a:rPr lang="de-DE" dirty="0" smtClean="0"/>
            </a:br>
            <a:endParaRPr lang="de-DE" dirty="0"/>
          </a:p>
        </p:txBody>
      </p:sp>
      <p:sp>
        <p:nvSpPr>
          <p:cNvPr id="3" name="Textplatzhalter 2"/>
          <p:cNvSpPr>
            <a:spLocks noGrp="1"/>
          </p:cNvSpPr>
          <p:nvPr>
            <p:ph type="body" sz="quarter" idx="13"/>
          </p:nvPr>
        </p:nvSpPr>
        <p:spPr/>
        <p:txBody>
          <a:bodyPr/>
          <a:lstStyle/>
          <a:p>
            <a:r>
              <a:rPr lang="de-DE" dirty="0" smtClean="0"/>
              <a:t>Beispiele:</a:t>
            </a:r>
            <a:br>
              <a:rPr lang="de-DE" dirty="0" smtClean="0"/>
            </a:br>
            <a:r>
              <a:rPr lang="de-DE" dirty="0" smtClean="0"/>
              <a:t/>
            </a:r>
            <a:br>
              <a:rPr lang="de-DE" dirty="0" smtClean="0"/>
            </a:br>
            <a:endParaRPr lang="de-DE" dirty="0"/>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25</a:t>
            </a:fld>
            <a:endParaRPr lang="de-DE" altLang="de-DE" dirty="0"/>
          </a:p>
        </p:txBody>
      </p:sp>
      <p:graphicFrame>
        <p:nvGraphicFramePr>
          <p:cNvPr id="6" name="Tabelle 5"/>
          <p:cNvGraphicFramePr>
            <a:graphicFrameLocks noGrp="1"/>
          </p:cNvGraphicFramePr>
          <p:nvPr>
            <p:extLst>
              <p:ext uri="{D42A27DB-BD31-4B8C-83A1-F6EECF244321}">
                <p14:modId xmlns:p14="http://schemas.microsoft.com/office/powerpoint/2010/main" val="2452113068"/>
              </p:ext>
            </p:extLst>
          </p:nvPr>
        </p:nvGraphicFramePr>
        <p:xfrm>
          <a:off x="539552" y="1340494"/>
          <a:ext cx="7920881" cy="2304530"/>
        </p:xfrm>
        <a:graphic>
          <a:graphicData uri="http://schemas.openxmlformats.org/drawingml/2006/table">
            <a:tbl>
              <a:tblPr firstRow="1" bandRow="1">
                <a:tableStyleId>{5C22544A-7EE6-4342-B048-85BDC9FD1C3A}</a:tableStyleId>
              </a:tblPr>
              <a:tblGrid>
                <a:gridCol w="950506"/>
                <a:gridCol w="1065718"/>
                <a:gridCol w="2808312"/>
                <a:gridCol w="3096345"/>
              </a:tblGrid>
              <a:tr h="327090">
                <a:tc>
                  <a:txBody>
                    <a:bodyPr/>
                    <a:lstStyle/>
                    <a:p>
                      <a:r>
                        <a:rPr lang="de-DE" sz="1800" dirty="0" err="1" smtClean="0">
                          <a:latin typeface="Verdana" panose="020B0604030504040204" pitchFamily="34" charset="0"/>
                          <a:ea typeface="Verdana" panose="020B0604030504040204" pitchFamily="34" charset="0"/>
                          <a:cs typeface="Verdana" panose="020B0604030504040204" pitchFamily="34" charset="0"/>
                        </a:rPr>
                        <a:t>Aleph</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800" dirty="0" smtClean="0">
                          <a:latin typeface="Verdana" panose="020B0604030504040204" pitchFamily="34" charset="0"/>
                          <a:ea typeface="Verdana" panose="020B0604030504040204" pitchFamily="34" charset="0"/>
                          <a:cs typeface="Verdana" panose="020B0604030504040204" pitchFamily="34" charset="0"/>
                        </a:rPr>
                        <a:t>RDA</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800" dirty="0" smtClean="0">
                          <a:latin typeface="Verdana" panose="020B0604030504040204" pitchFamily="34" charset="0"/>
                          <a:ea typeface="Verdana" panose="020B0604030504040204" pitchFamily="34" charset="0"/>
                          <a:cs typeface="Verdana" panose="020B0604030504040204" pitchFamily="34" charset="0"/>
                        </a:rPr>
                        <a:t>Element</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800" dirty="0" smtClean="0">
                          <a:latin typeface="Verdana" panose="020B0604030504040204" pitchFamily="34" charset="0"/>
                          <a:ea typeface="Verdana" panose="020B0604030504040204" pitchFamily="34" charset="0"/>
                          <a:cs typeface="Verdana" panose="020B0604030504040204" pitchFamily="34" charset="0"/>
                        </a:rPr>
                        <a:t>Erfassung</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r>
              <a:tr h="445202">
                <a:tc rowSpan="3">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303</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6.2.2</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Bevorzugter Titel des Werks</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$t</a:t>
                      </a:r>
                      <a:r>
                        <a:rPr lang="de-DE" sz="1800" dirty="0" smtClean="0">
                          <a:latin typeface="Verdana" panose="020B0604030504040204" pitchFamily="34" charset="0"/>
                          <a:ea typeface="Verdana" panose="020B0604030504040204" pitchFamily="34" charset="0"/>
                          <a:cs typeface="Verdana" panose="020B0604030504040204" pitchFamily="34" charset="0"/>
                        </a:rPr>
                        <a:t> King Kong</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r h="291353">
                <a:tc vMerge="1">
                  <a:txBody>
                    <a:bodyPr/>
                    <a:lstStyle/>
                    <a:p>
                      <a:pPr>
                        <a:lnSpc>
                          <a:spcPts val="1600"/>
                        </a:lnSpc>
                        <a:spcBef>
                          <a:spcPts val="600"/>
                        </a:spcBef>
                        <a:spcAft>
                          <a:spcPts val="600"/>
                        </a:spcAft>
                      </a:pP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6.3.1</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Form</a:t>
                      </a:r>
                      <a:r>
                        <a:rPr lang="de-DE" sz="1800" b="1" baseline="0" dirty="0" smtClean="0">
                          <a:latin typeface="Verdana" panose="020B0604030504040204" pitchFamily="34" charset="0"/>
                          <a:ea typeface="Verdana" panose="020B0604030504040204" pitchFamily="34" charset="0"/>
                          <a:cs typeface="Verdana" panose="020B0604030504040204" pitchFamily="34" charset="0"/>
                        </a:rPr>
                        <a:t> des Werks</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$h</a:t>
                      </a:r>
                      <a:r>
                        <a:rPr lang="de-DE" sz="1800" dirty="0" smtClean="0">
                          <a:latin typeface="Verdana" panose="020B0604030504040204" pitchFamily="34" charset="0"/>
                          <a:ea typeface="Verdana" panose="020B0604030504040204" pitchFamily="34" charset="0"/>
                          <a:cs typeface="Verdana" panose="020B0604030504040204" pitchFamily="34" charset="0"/>
                        </a:rPr>
                        <a:t> </a:t>
                      </a:r>
                      <a:r>
                        <a:rPr lang="de-DE" sz="1800"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Film</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r h="445202">
                <a:tc vMerge="1">
                  <a:txBody>
                    <a:bodyPr/>
                    <a:lstStyle/>
                    <a:p>
                      <a:pPr>
                        <a:lnSpc>
                          <a:spcPts val="1600"/>
                        </a:lnSpc>
                        <a:spcBef>
                          <a:spcPts val="600"/>
                        </a:spcBef>
                        <a:spcAft>
                          <a:spcPts val="600"/>
                        </a:spcAft>
                      </a:pP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6.4.1</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Datum des Werks</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$f </a:t>
                      </a:r>
                      <a:r>
                        <a:rPr lang="de-DE" sz="1800" dirty="0" smtClean="0">
                          <a:latin typeface="Verdana" panose="020B0604030504040204" pitchFamily="34" charset="0"/>
                          <a:ea typeface="Verdana" panose="020B0604030504040204" pitchFamily="34" charset="0"/>
                          <a:cs typeface="Verdana" panose="020B0604030504040204" pitchFamily="34" charset="0"/>
                        </a:rPr>
                        <a:t>1933</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r h="445202">
                <a:tc>
                  <a:txBody>
                    <a:bodyPr/>
                    <a:lstStyle/>
                    <a:p>
                      <a:pPr marL="0" marR="0" indent="0" algn="l" defTabSz="914400" rtl="0" eaLnBrk="1" fontAlgn="auto" latinLnBrk="0" hangingPunct="1">
                        <a:lnSpc>
                          <a:spcPts val="1600"/>
                        </a:lnSpc>
                        <a:spcBef>
                          <a:spcPts val="600"/>
                        </a:spcBef>
                        <a:spcAft>
                          <a:spcPts val="600"/>
                        </a:spcAft>
                        <a:buClrTx/>
                        <a:buSzTx/>
                        <a:buFontTx/>
                        <a:buNone/>
                        <a:tabLst/>
                        <a:defRPr/>
                      </a:pPr>
                      <a:r>
                        <a:rPr lang="de-DE" sz="1800" b="1" dirty="0" smtClean="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rPr>
                        <a:t>= 303</a:t>
                      </a:r>
                    </a:p>
                  </a:txBody>
                  <a:tcPr marL="91439" marR="91439" marT="45726" marB="45726" anchor="ctr"/>
                </a:tc>
                <a:tc>
                  <a:txBody>
                    <a:bodyPr/>
                    <a:lstStyle/>
                    <a:p>
                      <a:pPr>
                        <a:lnSpc>
                          <a:spcPts val="1600"/>
                        </a:lnSpc>
                        <a:spcBef>
                          <a:spcPts val="600"/>
                        </a:spcBef>
                        <a:spcAft>
                          <a:spcPts val="600"/>
                        </a:spcAft>
                      </a:pPr>
                      <a:r>
                        <a:rPr lang="de-DE" sz="1800" b="0" dirty="0" smtClean="0">
                          <a:latin typeface="Verdana" panose="020B0604030504040204" pitchFamily="34" charset="0"/>
                          <a:ea typeface="Verdana" panose="020B0604030504040204" pitchFamily="34" charset="0"/>
                          <a:cs typeface="Verdana" panose="020B0604030504040204" pitchFamily="34" charset="0"/>
                        </a:rPr>
                        <a:t>6.27.1</a:t>
                      </a:r>
                      <a:endParaRPr lang="de-DE" sz="1800" b="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0" dirty="0" smtClean="0">
                          <a:latin typeface="Verdana" panose="020B0604030504040204" pitchFamily="34" charset="0"/>
                          <a:ea typeface="Verdana" panose="020B0604030504040204" pitchFamily="34" charset="0"/>
                          <a:cs typeface="Verdana" panose="020B0604030504040204" pitchFamily="34" charset="0"/>
                        </a:rPr>
                        <a:t>Normierter Sucheinstieg, der ein Werk repräsentiert</a:t>
                      </a:r>
                      <a:endParaRPr lang="de-DE" sz="1800" b="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dirty="0" smtClean="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rPr>
                        <a:t>King</a:t>
                      </a:r>
                      <a:r>
                        <a:rPr lang="de-DE" sz="1800" baseline="0" dirty="0" smtClean="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rPr>
                        <a:t> Kong (Film : 1933)</a:t>
                      </a:r>
                      <a:endParaRPr lang="de-DE" sz="1800" dirty="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bl>
          </a:graphicData>
        </a:graphic>
      </p:graphicFrame>
      <p:graphicFrame>
        <p:nvGraphicFramePr>
          <p:cNvPr id="7" name="Tabelle 6"/>
          <p:cNvGraphicFramePr>
            <a:graphicFrameLocks noGrp="1"/>
          </p:cNvGraphicFramePr>
          <p:nvPr>
            <p:extLst>
              <p:ext uri="{D42A27DB-BD31-4B8C-83A1-F6EECF244321}">
                <p14:modId xmlns:p14="http://schemas.microsoft.com/office/powerpoint/2010/main" val="763424963"/>
              </p:ext>
            </p:extLst>
          </p:nvPr>
        </p:nvGraphicFramePr>
        <p:xfrm>
          <a:off x="539552" y="3801590"/>
          <a:ext cx="7920881" cy="2304530"/>
        </p:xfrm>
        <a:graphic>
          <a:graphicData uri="http://schemas.openxmlformats.org/drawingml/2006/table">
            <a:tbl>
              <a:tblPr firstRow="1" bandRow="1">
                <a:tableStyleId>{5C22544A-7EE6-4342-B048-85BDC9FD1C3A}</a:tableStyleId>
              </a:tblPr>
              <a:tblGrid>
                <a:gridCol w="950506"/>
                <a:gridCol w="1065718"/>
                <a:gridCol w="2672938"/>
                <a:gridCol w="3231719"/>
              </a:tblGrid>
              <a:tr h="327090">
                <a:tc>
                  <a:txBody>
                    <a:bodyPr/>
                    <a:lstStyle/>
                    <a:p>
                      <a:r>
                        <a:rPr lang="de-DE" sz="1800" dirty="0" err="1" smtClean="0">
                          <a:latin typeface="Verdana" panose="020B0604030504040204" pitchFamily="34" charset="0"/>
                          <a:ea typeface="Verdana" panose="020B0604030504040204" pitchFamily="34" charset="0"/>
                          <a:cs typeface="Verdana" panose="020B0604030504040204" pitchFamily="34" charset="0"/>
                        </a:rPr>
                        <a:t>Aleph</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800" dirty="0" smtClean="0">
                          <a:latin typeface="Verdana" panose="020B0604030504040204" pitchFamily="34" charset="0"/>
                          <a:ea typeface="Verdana" panose="020B0604030504040204" pitchFamily="34" charset="0"/>
                          <a:cs typeface="Verdana" panose="020B0604030504040204" pitchFamily="34" charset="0"/>
                        </a:rPr>
                        <a:t>RDA</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800" dirty="0" smtClean="0">
                          <a:latin typeface="Verdana" panose="020B0604030504040204" pitchFamily="34" charset="0"/>
                          <a:ea typeface="Verdana" panose="020B0604030504040204" pitchFamily="34" charset="0"/>
                          <a:cs typeface="Verdana" panose="020B0604030504040204" pitchFamily="34" charset="0"/>
                        </a:rPr>
                        <a:t>Element</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800" dirty="0" smtClean="0">
                          <a:latin typeface="Verdana" panose="020B0604030504040204" pitchFamily="34" charset="0"/>
                          <a:ea typeface="Verdana" panose="020B0604030504040204" pitchFamily="34" charset="0"/>
                          <a:cs typeface="Verdana" panose="020B0604030504040204" pitchFamily="34" charset="0"/>
                        </a:rPr>
                        <a:t>Erfassung</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r>
              <a:tr h="445202">
                <a:tc rowSpan="3">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303</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6.2.2</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Bevorzugter Titel des Werks</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$t</a:t>
                      </a:r>
                      <a:r>
                        <a:rPr lang="de-DE" sz="1800" dirty="0" smtClean="0">
                          <a:latin typeface="Verdana" panose="020B0604030504040204" pitchFamily="34" charset="0"/>
                          <a:ea typeface="Verdana" panose="020B0604030504040204" pitchFamily="34" charset="0"/>
                          <a:cs typeface="Verdana" panose="020B0604030504040204" pitchFamily="34" charset="0"/>
                        </a:rPr>
                        <a:t> King Kong</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r h="291353">
                <a:tc vMerge="1">
                  <a:txBody>
                    <a:bodyPr/>
                    <a:lstStyle/>
                    <a:p>
                      <a:pPr>
                        <a:lnSpc>
                          <a:spcPts val="1600"/>
                        </a:lnSpc>
                        <a:spcBef>
                          <a:spcPts val="600"/>
                        </a:spcBef>
                        <a:spcAft>
                          <a:spcPts val="600"/>
                        </a:spcAft>
                      </a:pP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6.3.1</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Form</a:t>
                      </a:r>
                      <a:r>
                        <a:rPr lang="de-DE" sz="1800" b="1" baseline="0" dirty="0" smtClean="0">
                          <a:latin typeface="Verdana" panose="020B0604030504040204" pitchFamily="34" charset="0"/>
                          <a:ea typeface="Verdana" panose="020B0604030504040204" pitchFamily="34" charset="0"/>
                          <a:cs typeface="Verdana" panose="020B0604030504040204" pitchFamily="34" charset="0"/>
                        </a:rPr>
                        <a:t> des Werks</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$h</a:t>
                      </a:r>
                      <a:r>
                        <a:rPr lang="de-DE" sz="1800" dirty="0" smtClean="0">
                          <a:latin typeface="Verdana" panose="020B0604030504040204" pitchFamily="34" charset="0"/>
                          <a:ea typeface="Verdana" panose="020B0604030504040204" pitchFamily="34" charset="0"/>
                          <a:cs typeface="Verdana" panose="020B0604030504040204" pitchFamily="34" charset="0"/>
                        </a:rPr>
                        <a:t> </a:t>
                      </a:r>
                      <a:r>
                        <a:rPr lang="de-DE" sz="1800"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Film</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r h="445202">
                <a:tc vMerge="1">
                  <a:txBody>
                    <a:bodyPr/>
                    <a:lstStyle/>
                    <a:p>
                      <a:pPr>
                        <a:lnSpc>
                          <a:spcPts val="1600"/>
                        </a:lnSpc>
                        <a:spcBef>
                          <a:spcPts val="600"/>
                        </a:spcBef>
                        <a:spcAft>
                          <a:spcPts val="600"/>
                        </a:spcAft>
                      </a:pP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6.4.1</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Datum des Werks</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$f </a:t>
                      </a:r>
                      <a:r>
                        <a:rPr lang="de-DE" sz="1800" dirty="0" smtClean="0">
                          <a:latin typeface="Verdana" panose="020B0604030504040204" pitchFamily="34" charset="0"/>
                          <a:ea typeface="Verdana" panose="020B0604030504040204" pitchFamily="34" charset="0"/>
                          <a:cs typeface="Verdana" panose="020B0604030504040204" pitchFamily="34" charset="0"/>
                        </a:rPr>
                        <a:t>1976</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r h="445202">
                <a:tc>
                  <a:txBody>
                    <a:bodyPr/>
                    <a:lstStyle/>
                    <a:p>
                      <a:pPr>
                        <a:lnSpc>
                          <a:spcPts val="1600"/>
                        </a:lnSpc>
                        <a:spcBef>
                          <a:spcPts val="600"/>
                        </a:spcBef>
                        <a:spcAft>
                          <a:spcPts val="600"/>
                        </a:spcAft>
                      </a:pPr>
                      <a:r>
                        <a:rPr lang="de-DE" sz="1800" b="1" dirty="0" smtClean="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rPr>
                        <a:t>= 303</a:t>
                      </a:r>
                      <a:endParaRPr lang="de-DE" sz="1800" b="1" dirty="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0" dirty="0" smtClean="0">
                          <a:latin typeface="Verdana" panose="020B0604030504040204" pitchFamily="34" charset="0"/>
                          <a:ea typeface="Verdana" panose="020B0604030504040204" pitchFamily="34" charset="0"/>
                          <a:cs typeface="Verdana" panose="020B0604030504040204" pitchFamily="34" charset="0"/>
                        </a:rPr>
                        <a:t>6.27.1</a:t>
                      </a:r>
                      <a:endParaRPr lang="de-DE" sz="1800" b="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0" dirty="0" smtClean="0">
                          <a:latin typeface="Verdana" panose="020B0604030504040204" pitchFamily="34" charset="0"/>
                          <a:ea typeface="Verdana" panose="020B0604030504040204" pitchFamily="34" charset="0"/>
                          <a:cs typeface="Verdana" panose="020B0604030504040204" pitchFamily="34" charset="0"/>
                        </a:rPr>
                        <a:t>Normierter Sucheinstieg, der ein Werk repräsentiert</a:t>
                      </a:r>
                      <a:endParaRPr lang="de-DE" sz="1800" b="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dirty="0" smtClean="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rPr>
                        <a:t>King</a:t>
                      </a:r>
                      <a:r>
                        <a:rPr lang="de-DE" sz="1800" baseline="0" dirty="0" smtClean="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rPr>
                        <a:t> Kong (Film : 1976)</a:t>
                      </a:r>
                      <a:endParaRPr lang="de-DE" sz="1800" dirty="0">
                        <a:solidFill>
                          <a:schemeClr val="bg1">
                            <a:lumMod val="50000"/>
                          </a:schemeClr>
                        </a:solidFill>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bl>
          </a:graphicData>
        </a:graphic>
      </p:graphicFrame>
    </p:spTree>
    <p:extLst>
      <p:ext uri="{BB962C8B-B14F-4D97-AF65-F5344CB8AC3E}">
        <p14:creationId xmlns:p14="http://schemas.microsoft.com/office/powerpoint/2010/main" val="178817857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
            </a:r>
            <a:br>
              <a:rPr lang="de-DE" dirty="0" smtClean="0"/>
            </a:br>
            <a:r>
              <a:rPr lang="de-DE" dirty="0" smtClean="0"/>
              <a:t>Werkebene in der zusammengesetzten Beschreibung -1-</a:t>
            </a:r>
            <a:endParaRPr lang="de-DE" dirty="0"/>
          </a:p>
        </p:txBody>
      </p:sp>
      <p:sp>
        <p:nvSpPr>
          <p:cNvPr id="3" name="Textplatzhalter 2"/>
          <p:cNvSpPr>
            <a:spLocks noGrp="1"/>
          </p:cNvSpPr>
          <p:nvPr>
            <p:ph type="body" sz="quarter" idx="13"/>
          </p:nvPr>
        </p:nvSpPr>
        <p:spPr/>
        <p:txBody>
          <a:bodyPr/>
          <a:lstStyle/>
          <a:p>
            <a:endParaRPr lang="de-DE" dirty="0" smtClean="0"/>
          </a:p>
          <a:p>
            <a:r>
              <a:rPr lang="de-DE" dirty="0" smtClean="0"/>
              <a:t>Möglichkeiten der Abbildung</a:t>
            </a:r>
          </a:p>
          <a:p>
            <a:pPr marL="914400" lvl="1" indent="-457200">
              <a:buAutoNum type="arabicPeriod"/>
            </a:pPr>
            <a:r>
              <a:rPr lang="de-DE" dirty="0" smtClean="0"/>
              <a:t>Wenn der Haupttitel der Manifestation + ggf. der erste geistige Schöpfer identisch zum Werktitel ist, wird die Werkebene nicht gesondert angegeben</a:t>
            </a:r>
          </a:p>
          <a:p>
            <a:pPr marL="914400" lvl="1" indent="-457200">
              <a:buAutoNum type="arabicPeriod"/>
            </a:pPr>
            <a:r>
              <a:rPr lang="de-DE" dirty="0" smtClean="0"/>
              <a:t>Verknüpfung mit einem Normdatensatz der Gemeinsamen Normdatei (GND) – nicht für fortlaufende Ressourcen</a:t>
            </a:r>
          </a:p>
          <a:p>
            <a:pPr marL="914400" lvl="1" indent="-457200">
              <a:buAutoNum type="arabicPeriod"/>
            </a:pPr>
            <a:r>
              <a:rPr lang="de-DE" dirty="0" smtClean="0"/>
              <a:t>Textliche Erfassung des Titels und ggf. zusätzlichen identifizierenden Merkmalen des Werks in einem spezifischen Feld und </a:t>
            </a:r>
            <a:r>
              <a:rPr lang="de-DE" b="1" dirty="0" smtClean="0"/>
              <a:t>getrennten Unterfeldern</a:t>
            </a:r>
          </a:p>
          <a:p>
            <a:pPr marL="914400" lvl="1" indent="-457200">
              <a:buFont typeface="Arial" panose="020B0604020202020204" pitchFamily="34" charset="0"/>
              <a:buAutoNum type="arabicPeriod"/>
            </a:pPr>
            <a:r>
              <a:rPr lang="de-DE" dirty="0" smtClean="0"/>
              <a:t>Textliche </a:t>
            </a:r>
            <a:r>
              <a:rPr lang="de-DE" dirty="0"/>
              <a:t>Erfassung des Titels und ggf. zusätzlichen identifizierenden Merkmalen des Werks in einem spezifischen Feld </a:t>
            </a:r>
            <a:r>
              <a:rPr lang="de-DE" b="1" dirty="0" smtClean="0"/>
              <a:t>mit Deskriptionszeichen</a:t>
            </a:r>
            <a:endParaRPr lang="de-DE" b="1" dirty="0"/>
          </a:p>
          <a:p>
            <a:pPr marL="457200" lvl="1" indent="0">
              <a:buNone/>
            </a:pPr>
            <a:r>
              <a:rPr lang="de-DE" b="1" dirty="0" smtClean="0"/>
              <a:t/>
            </a:r>
            <a:br>
              <a:rPr lang="de-DE" b="1" dirty="0" smtClean="0"/>
            </a:br>
            <a:r>
              <a:rPr lang="de-DE" dirty="0"/>
              <a:t/>
            </a:r>
            <a:br>
              <a:rPr lang="de-DE" dirty="0"/>
            </a:br>
            <a:r>
              <a:rPr lang="de-DE" dirty="0" smtClean="0"/>
              <a:t/>
            </a:r>
            <a:br>
              <a:rPr lang="de-DE" dirty="0" smtClean="0"/>
            </a:br>
            <a:r>
              <a:rPr lang="de-DE" dirty="0" smtClean="0"/>
              <a:t/>
            </a:r>
            <a:br>
              <a:rPr lang="de-DE" dirty="0" smtClean="0"/>
            </a:br>
            <a:endParaRPr lang="de-DE" dirty="0"/>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26</a:t>
            </a:fld>
            <a:endParaRPr lang="de-DE" altLang="de-DE" dirty="0"/>
          </a:p>
        </p:txBody>
      </p:sp>
    </p:spTree>
    <p:extLst>
      <p:ext uri="{BB962C8B-B14F-4D97-AF65-F5344CB8AC3E}">
        <p14:creationId xmlns:p14="http://schemas.microsoft.com/office/powerpoint/2010/main" val="183960428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
            </a:r>
            <a:br>
              <a:rPr lang="de-DE" dirty="0" smtClean="0"/>
            </a:br>
            <a:r>
              <a:rPr lang="de-DE" dirty="0" smtClean="0"/>
              <a:t>Werkebene in der zusammengesetzten Beschreibung -2-</a:t>
            </a:r>
            <a:endParaRPr lang="de-DE" dirty="0"/>
          </a:p>
        </p:txBody>
      </p:sp>
      <p:sp>
        <p:nvSpPr>
          <p:cNvPr id="3" name="Textplatzhalter 2"/>
          <p:cNvSpPr>
            <a:spLocks noGrp="1"/>
          </p:cNvSpPr>
          <p:nvPr>
            <p:ph type="body" sz="quarter" idx="13"/>
          </p:nvPr>
        </p:nvSpPr>
        <p:spPr/>
        <p:txBody>
          <a:bodyPr/>
          <a:lstStyle/>
          <a:p>
            <a:endParaRPr lang="de-DE" dirty="0" smtClean="0"/>
          </a:p>
          <a:p>
            <a:r>
              <a:rPr lang="de-DE" dirty="0" smtClean="0"/>
              <a:t>Festlegung für den deutschsprachigen Raum</a:t>
            </a:r>
          </a:p>
          <a:p>
            <a:pPr lvl="1"/>
            <a:r>
              <a:rPr lang="de-DE" dirty="0" smtClean="0"/>
              <a:t>Textliche Erfassung der Werkebene (s. 3. und 4. Möglichkeit der Abbildung) wird lediglich dann angegeben, wenn der bevorzugte Titel des Werks vom Haupttitel der Manifestation abweicht oder wenn ein zusätzliches unterscheidendes Merkmal erfasst werden muss (RDA 6.3 bis 6.6)</a:t>
            </a:r>
          </a:p>
          <a:p>
            <a:pPr lvl="1"/>
            <a:r>
              <a:rPr lang="de-DE" dirty="0" smtClean="0"/>
              <a:t>Ansonsten übernimmt der Haupttitel der Manifestation zugleich die Funktion des bevorzugten Titels des Werks</a:t>
            </a:r>
          </a:p>
          <a:p>
            <a:pPr lvl="1"/>
            <a:r>
              <a:rPr lang="de-DE" dirty="0" smtClean="0"/>
              <a:t>Unabhängig davon ist es möglich (Ausnahme: fortlaufende Ressourcen) eine Verknüpfung zum entsprechenden Normdatensatz für das Werk anzulegen</a:t>
            </a:r>
          </a:p>
          <a:p>
            <a:pPr marL="400050">
              <a:buFont typeface="Wingdings"/>
              <a:buChar char="à"/>
            </a:pPr>
            <a:r>
              <a:rPr lang="de-DE" dirty="0" smtClean="0"/>
              <a:t>Entscheidung </a:t>
            </a:r>
            <a:r>
              <a:rPr lang="de-DE" dirty="0"/>
              <a:t>des Verbundes / der </a:t>
            </a:r>
            <a:r>
              <a:rPr lang="de-DE" dirty="0" smtClean="0"/>
              <a:t>Institution</a:t>
            </a:r>
          </a:p>
          <a:p>
            <a:pPr marL="57150" indent="0">
              <a:buNone/>
            </a:pPr>
            <a:endParaRPr lang="de-DE" dirty="0" smtClean="0"/>
          </a:p>
          <a:p>
            <a:pPr lvl="1"/>
            <a:endParaRPr lang="de-DE" dirty="0"/>
          </a:p>
          <a:p>
            <a:pPr marL="457200" lvl="1" indent="0">
              <a:buNone/>
            </a:pPr>
            <a:r>
              <a:rPr lang="de-DE" dirty="0" smtClean="0"/>
              <a:t/>
            </a:r>
            <a:br>
              <a:rPr lang="de-DE" dirty="0" smtClean="0"/>
            </a:br>
            <a:r>
              <a:rPr lang="de-DE" dirty="0"/>
              <a:t/>
            </a:r>
            <a:br>
              <a:rPr lang="de-DE" dirty="0"/>
            </a:br>
            <a:r>
              <a:rPr lang="de-DE" dirty="0" smtClean="0"/>
              <a:t/>
            </a:r>
            <a:br>
              <a:rPr lang="de-DE" dirty="0" smtClean="0"/>
            </a:br>
            <a:r>
              <a:rPr lang="de-DE" dirty="0" smtClean="0"/>
              <a:t/>
            </a:r>
            <a:br>
              <a:rPr lang="de-DE" dirty="0" smtClean="0"/>
            </a:br>
            <a:endParaRPr lang="de-DE" dirty="0"/>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27</a:t>
            </a:fld>
            <a:endParaRPr lang="de-DE" altLang="de-DE" dirty="0"/>
          </a:p>
        </p:txBody>
      </p:sp>
    </p:spTree>
    <p:extLst>
      <p:ext uri="{BB962C8B-B14F-4D97-AF65-F5344CB8AC3E}">
        <p14:creationId xmlns:p14="http://schemas.microsoft.com/office/powerpoint/2010/main" val="253116009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Verbundfestlegungen - 1</a:t>
            </a:r>
            <a:endParaRPr lang="de-DE" dirty="0"/>
          </a:p>
        </p:txBody>
      </p:sp>
      <p:sp>
        <p:nvSpPr>
          <p:cNvPr id="3" name="Textplatzhalter 2"/>
          <p:cNvSpPr>
            <a:spLocks noGrp="1"/>
          </p:cNvSpPr>
          <p:nvPr>
            <p:ph type="body" sz="quarter" idx="13"/>
          </p:nvPr>
        </p:nvSpPr>
        <p:spPr/>
        <p:txBody>
          <a:bodyPr/>
          <a:lstStyle/>
          <a:p>
            <a:r>
              <a:rPr lang="de-DE" b="1" dirty="0"/>
              <a:t>Festlegungen zu Angaben zum </a:t>
            </a:r>
            <a:r>
              <a:rPr lang="de-DE" b="1" dirty="0" smtClean="0"/>
              <a:t>Werk </a:t>
            </a:r>
            <a:r>
              <a:rPr lang="de-DE" dirty="0" smtClean="0"/>
              <a:t>(gekürzt)</a:t>
            </a:r>
            <a:endParaRPr lang="de-DE" dirty="0"/>
          </a:p>
          <a:p>
            <a:pPr marL="0" indent="0">
              <a:buNone/>
            </a:pPr>
            <a:r>
              <a:rPr lang="de-DE" b="1" dirty="0"/>
              <a:t> </a:t>
            </a:r>
            <a:endParaRPr lang="de-DE" dirty="0"/>
          </a:p>
          <a:p>
            <a:pPr lvl="0"/>
            <a:r>
              <a:rPr lang="de-DE" dirty="0" smtClean="0"/>
              <a:t>Primäre Quelle </a:t>
            </a:r>
            <a:r>
              <a:rPr lang="de-DE" dirty="0"/>
              <a:t>ist die Ressource selbst.</a:t>
            </a:r>
          </a:p>
          <a:p>
            <a:pPr marL="0" indent="0">
              <a:buNone/>
            </a:pPr>
            <a:r>
              <a:rPr lang="de-DE" dirty="0"/>
              <a:t> </a:t>
            </a:r>
          </a:p>
          <a:p>
            <a:pPr lvl="0"/>
            <a:r>
              <a:rPr lang="de-DE" dirty="0" smtClean="0"/>
              <a:t>In Ressource überprüfen, ob vorliegender </a:t>
            </a:r>
            <a:r>
              <a:rPr lang="de-DE" dirty="0"/>
              <a:t>Manifestationstitel vom Werktitel </a:t>
            </a:r>
            <a:r>
              <a:rPr lang="de-DE" dirty="0" smtClean="0"/>
              <a:t>abweicht.</a:t>
            </a:r>
            <a:br>
              <a:rPr lang="de-DE" dirty="0" smtClean="0"/>
            </a:br>
            <a:r>
              <a:rPr lang="de-DE" dirty="0" smtClean="0"/>
              <a:t>Wenn ja</a:t>
            </a:r>
            <a:r>
              <a:rPr lang="de-DE" dirty="0"/>
              <a:t>:</a:t>
            </a:r>
            <a:r>
              <a:rPr lang="de-DE" dirty="0" smtClean="0"/>
              <a:t> </a:t>
            </a:r>
            <a:r>
              <a:rPr lang="de-DE" dirty="0"/>
              <a:t>Informationen zum Werk im Feld 303 </a:t>
            </a:r>
            <a:r>
              <a:rPr lang="de-DE" dirty="0" smtClean="0"/>
              <a:t>erfassen</a:t>
            </a:r>
            <a:r>
              <a:rPr lang="de-DE" dirty="0"/>
              <a:t>. </a:t>
            </a:r>
            <a:endParaRPr lang="de-DE" dirty="0" smtClean="0"/>
          </a:p>
          <a:p>
            <a:pPr lvl="0"/>
            <a:endParaRPr lang="de-DE" dirty="0"/>
          </a:p>
          <a:p>
            <a:pPr lvl="0"/>
            <a:r>
              <a:rPr lang="de-DE" dirty="0" smtClean="0"/>
              <a:t>In </a:t>
            </a:r>
            <a:r>
              <a:rPr lang="de-DE" dirty="0"/>
              <a:t>B3Kat (BVB01</a:t>
            </a:r>
            <a:r>
              <a:rPr lang="de-DE" dirty="0" smtClean="0"/>
              <a:t>) überprüfen, ob normierter </a:t>
            </a:r>
            <a:r>
              <a:rPr lang="de-DE" dirty="0"/>
              <a:t>Sucheinstieg des </a:t>
            </a:r>
            <a:r>
              <a:rPr lang="de-DE" dirty="0" smtClean="0"/>
              <a:t>Werkes </a:t>
            </a:r>
            <a:r>
              <a:rPr lang="de-DE" dirty="0"/>
              <a:t>identisch ist mit dem eines anderen </a:t>
            </a:r>
            <a:r>
              <a:rPr lang="de-DE" dirty="0" smtClean="0"/>
              <a:t>Werkes.</a:t>
            </a:r>
            <a:r>
              <a:rPr lang="de-DE" dirty="0"/>
              <a:t> </a:t>
            </a:r>
            <a:r>
              <a:rPr lang="de-DE" dirty="0" smtClean="0"/>
              <a:t>Wenn </a:t>
            </a:r>
            <a:r>
              <a:rPr lang="de-DE" dirty="0"/>
              <a:t>ja</a:t>
            </a:r>
            <a:r>
              <a:rPr lang="de-DE" dirty="0" smtClean="0"/>
              <a:t>, </a:t>
            </a:r>
            <a:r>
              <a:rPr lang="de-DE" dirty="0"/>
              <a:t>Informationen zum Werk im Feld 303 </a:t>
            </a:r>
            <a:r>
              <a:rPr lang="de-DE" dirty="0" smtClean="0"/>
              <a:t>erfassen</a:t>
            </a:r>
            <a:endParaRPr lang="de-DE" dirty="0"/>
          </a:p>
          <a:p>
            <a:endParaRPr lang="de-DE" dirty="0"/>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28</a:t>
            </a:fld>
            <a:endParaRPr lang="de-DE" altLang="de-DE"/>
          </a:p>
        </p:txBody>
      </p:sp>
    </p:spTree>
    <p:extLst>
      <p:ext uri="{BB962C8B-B14F-4D97-AF65-F5344CB8AC3E}">
        <p14:creationId xmlns:p14="http://schemas.microsoft.com/office/powerpoint/2010/main" val="198931903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Verbundfestlegungen - </a:t>
            </a:r>
            <a:r>
              <a:rPr lang="de-DE" dirty="0" smtClean="0"/>
              <a:t>2</a:t>
            </a:r>
            <a:endParaRPr lang="de-DE" dirty="0"/>
          </a:p>
        </p:txBody>
      </p:sp>
      <p:sp>
        <p:nvSpPr>
          <p:cNvPr id="3" name="Textplatzhalter 2"/>
          <p:cNvSpPr>
            <a:spLocks noGrp="1"/>
          </p:cNvSpPr>
          <p:nvPr>
            <p:ph type="body" sz="quarter" idx="13"/>
          </p:nvPr>
        </p:nvSpPr>
        <p:spPr/>
        <p:txBody>
          <a:bodyPr/>
          <a:lstStyle/>
          <a:p>
            <a:pPr lvl="0"/>
            <a:r>
              <a:rPr lang="de-DE" dirty="0"/>
              <a:t>Wenn Informationen zum Werk im Feld 303 erfasst </a:t>
            </a:r>
            <a:r>
              <a:rPr lang="de-DE" dirty="0" smtClean="0"/>
              <a:t>werden, prüfen, </a:t>
            </a:r>
            <a:r>
              <a:rPr lang="de-DE" dirty="0"/>
              <a:t>ob bereits </a:t>
            </a:r>
            <a:r>
              <a:rPr lang="de-DE" dirty="0" smtClean="0"/>
              <a:t>GND-Satz für das Werk </a:t>
            </a:r>
            <a:r>
              <a:rPr lang="de-DE" dirty="0"/>
              <a:t>vorhanden </a:t>
            </a:r>
            <a:r>
              <a:rPr lang="de-DE" dirty="0" smtClean="0"/>
              <a:t>ist.</a:t>
            </a:r>
            <a:r>
              <a:rPr lang="de-DE" dirty="0"/>
              <a:t/>
            </a:r>
            <a:br>
              <a:rPr lang="de-DE" dirty="0"/>
            </a:br>
            <a:r>
              <a:rPr lang="de-DE" dirty="0" smtClean="0"/>
              <a:t>Wenn </a:t>
            </a:r>
            <a:r>
              <a:rPr lang="de-DE" dirty="0"/>
              <a:t>ja</a:t>
            </a:r>
            <a:r>
              <a:rPr lang="de-DE" dirty="0" smtClean="0"/>
              <a:t>, </a:t>
            </a:r>
            <a:r>
              <a:rPr lang="de-DE" dirty="0"/>
              <a:t>Titeldatensatz </a:t>
            </a:r>
            <a:r>
              <a:rPr lang="de-DE" dirty="0" smtClean="0"/>
              <a:t>mit </a:t>
            </a:r>
            <a:r>
              <a:rPr lang="de-DE" dirty="0"/>
              <a:t>Normdatensatz für das Werk </a:t>
            </a:r>
            <a:r>
              <a:rPr lang="de-DE" dirty="0" smtClean="0"/>
              <a:t>verknüpfen.</a:t>
            </a:r>
            <a:endParaRPr lang="de-DE" dirty="0"/>
          </a:p>
          <a:p>
            <a:r>
              <a:rPr lang="de-DE" dirty="0" smtClean="0"/>
              <a:t>Kein </a:t>
            </a:r>
            <a:r>
              <a:rPr lang="de-DE" dirty="0"/>
              <a:t>Normdatensatz für das Werk, liegt es </a:t>
            </a:r>
            <a:r>
              <a:rPr lang="de-DE" dirty="0" smtClean="0"/>
              <a:t>in ihrem Ermessen, </a:t>
            </a:r>
            <a:r>
              <a:rPr lang="de-DE" dirty="0"/>
              <a:t>ob die Angaben </a:t>
            </a:r>
            <a:r>
              <a:rPr lang="de-DE" dirty="0" smtClean="0"/>
              <a:t>in 303 als </a:t>
            </a:r>
            <a:r>
              <a:rPr lang="de-DE" dirty="0"/>
              <a:t>Text erfasst werden (zusammengesetzte Beschreibung) oder </a:t>
            </a:r>
            <a:r>
              <a:rPr lang="de-DE" dirty="0" smtClean="0"/>
              <a:t>ob </a:t>
            </a:r>
            <a:r>
              <a:rPr lang="de-DE" dirty="0"/>
              <a:t>neuer Normdatensatz erfasst und verknüpft wird.</a:t>
            </a:r>
          </a:p>
          <a:p>
            <a:endParaRPr lang="de-DE" dirty="0"/>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29</a:t>
            </a:fld>
            <a:endParaRPr lang="de-DE" altLang="de-DE"/>
          </a:p>
        </p:txBody>
      </p:sp>
    </p:spTree>
    <p:extLst>
      <p:ext uri="{BB962C8B-B14F-4D97-AF65-F5344CB8AC3E}">
        <p14:creationId xmlns:p14="http://schemas.microsoft.com/office/powerpoint/2010/main" val="30287567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0825" y="184150"/>
            <a:ext cx="8642350" cy="508000"/>
          </a:xfrm>
        </p:spPr>
        <p:txBody>
          <a:bodyPr rtlCol="0">
            <a:noAutofit/>
          </a:bodyPr>
          <a:lstStyle/>
          <a:p>
            <a:pPr fontAlgn="auto">
              <a:spcAft>
                <a:spcPts val="0"/>
              </a:spcAft>
              <a:defRPr/>
            </a:pPr>
            <a:r>
              <a:rPr lang="de-DE" dirty="0" smtClean="0"/>
              <a:t>Grundsätzliches</a:t>
            </a:r>
            <a:endParaRPr lang="de-DE" dirty="0"/>
          </a:p>
        </p:txBody>
      </p:sp>
      <p:sp>
        <p:nvSpPr>
          <p:cNvPr id="5123" name="Textplatzhalter 2"/>
          <p:cNvSpPr>
            <a:spLocks noGrp="1"/>
          </p:cNvSpPr>
          <p:nvPr>
            <p:ph type="body" sz="quarter" idx="13"/>
          </p:nvPr>
        </p:nvSpPr>
        <p:spPr>
          <a:xfrm>
            <a:off x="250825" y="836613"/>
            <a:ext cx="8642350" cy="5472112"/>
          </a:xfrm>
        </p:spPr>
        <p:txBody>
          <a:bodyPr/>
          <a:lstStyle/>
          <a:p>
            <a:r>
              <a:rPr lang="de-DE" dirty="0" smtClean="0"/>
              <a:t>Definition „Werk“ (RDA 5.1.2): </a:t>
            </a:r>
            <a:r>
              <a:rPr lang="de-DE" dirty="0"/>
              <a:t/>
            </a:r>
            <a:br>
              <a:rPr lang="de-DE" dirty="0"/>
            </a:br>
            <a:r>
              <a:rPr lang="de-DE" altLang="de-DE" dirty="0" smtClean="0"/>
              <a:t>Der Begriff Werk bezieht sich auf eine individuelle intellektuelle bzw. künstlerische Schöpfung (d. h. den intellektuellen oder künstlerischen Inhalt)</a:t>
            </a:r>
            <a:endParaRPr lang="de-DE" dirty="0" smtClean="0"/>
          </a:p>
          <a:p>
            <a:pPr lvl="1"/>
            <a:endParaRPr lang="de-DE" altLang="de-DE" sz="2400" dirty="0" smtClean="0"/>
          </a:p>
          <a:p>
            <a:r>
              <a:rPr lang="de-DE" altLang="de-DE" dirty="0" smtClean="0"/>
              <a:t>nicht identisch mit dem bisherigen Einheitssachtitel, der nur in bestimmten Fällen vergeben wurde</a:t>
            </a:r>
          </a:p>
          <a:p>
            <a:r>
              <a:rPr lang="de-DE" altLang="de-DE" dirty="0" smtClean="0"/>
              <a:t>Die Werkebene ist in jedem Fall vorhanden.</a:t>
            </a:r>
            <a:br>
              <a:rPr lang="de-DE" altLang="de-DE" dirty="0" smtClean="0"/>
            </a:br>
            <a:endParaRPr lang="de-DE" altLang="de-DE" dirty="0" smtClean="0"/>
          </a:p>
          <a:p>
            <a:r>
              <a:rPr lang="de-DE" altLang="de-DE" dirty="0" smtClean="0"/>
              <a:t>Allerdings:</a:t>
            </a:r>
            <a:br>
              <a:rPr lang="de-DE" altLang="de-DE" dirty="0" smtClean="0"/>
            </a:br>
            <a:r>
              <a:rPr lang="de-DE" altLang="de-DE" dirty="0" smtClean="0"/>
              <a:t>Der bevorzugte Titel des Werks wird nicht in jedem Fall als eigenes Datenelement in der zusammengesetzten Beschreibung erfasst!</a:t>
            </a:r>
          </a:p>
        </p:txBody>
      </p:sp>
      <p:sp>
        <p:nvSpPr>
          <p:cNvPr id="4" name="Fußzeilenplatzhalter 3"/>
          <p:cNvSpPr>
            <a:spLocks noGrp="1"/>
          </p:cNvSpPr>
          <p:nvPr>
            <p:ph type="ftr" sz="quarter" idx="14"/>
          </p:nvPr>
        </p:nvSpPr>
        <p:spPr>
          <a:xfrm>
            <a:off x="468313" y="6376988"/>
            <a:ext cx="7632700" cy="365125"/>
          </a:xfrm>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516D09BD-55F0-4DD4-AF96-DC3E0541BC7D}" type="slidenum">
              <a:rPr lang="de-DE" altLang="de-DE">
                <a:solidFill>
                  <a:srgbClr val="898989"/>
                </a:solidFill>
              </a:rPr>
              <a:pPr/>
              <a:t>3</a:t>
            </a:fld>
            <a:endParaRPr lang="de-DE" altLang="de-DE">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1000"/>
                                        <p:tgtEl>
                                          <p:spTgt spid="5123">
                                            <p:txEl>
                                              <p:pRg st="0" end="0"/>
                                            </p:txEl>
                                          </p:spTgt>
                                        </p:tgtEl>
                                      </p:cBhvr>
                                    </p:animEffect>
                                    <p:anim calcmode="lin" valueType="num">
                                      <p:cBhvr>
                                        <p:cTn id="8"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123">
                                            <p:txEl>
                                              <p:pRg st="2" end="2"/>
                                            </p:txEl>
                                          </p:spTgt>
                                        </p:tgtEl>
                                        <p:attrNameLst>
                                          <p:attrName>style.visibility</p:attrName>
                                        </p:attrNameLst>
                                      </p:cBhvr>
                                      <p:to>
                                        <p:strVal val="visible"/>
                                      </p:to>
                                    </p:set>
                                    <p:animEffect transition="in" filter="fade">
                                      <p:cBhvr>
                                        <p:cTn id="14" dur="1000"/>
                                        <p:tgtEl>
                                          <p:spTgt spid="5123">
                                            <p:txEl>
                                              <p:pRg st="2" end="2"/>
                                            </p:txEl>
                                          </p:spTgt>
                                        </p:tgtEl>
                                      </p:cBhvr>
                                    </p:animEffect>
                                    <p:anim calcmode="lin" valueType="num">
                                      <p:cBhvr>
                                        <p:cTn id="15" dur="1000" fill="hold"/>
                                        <p:tgtEl>
                                          <p:spTgt spid="512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12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5123">
                                            <p:txEl>
                                              <p:pRg st="3" end="3"/>
                                            </p:txEl>
                                          </p:spTgt>
                                        </p:tgtEl>
                                        <p:attrNameLst>
                                          <p:attrName>style.visibility</p:attrName>
                                        </p:attrNameLst>
                                      </p:cBhvr>
                                      <p:to>
                                        <p:strVal val="visible"/>
                                      </p:to>
                                    </p:set>
                                    <p:animEffect transition="in" filter="fade">
                                      <p:cBhvr>
                                        <p:cTn id="19" dur="1000"/>
                                        <p:tgtEl>
                                          <p:spTgt spid="5123">
                                            <p:txEl>
                                              <p:pRg st="3" end="3"/>
                                            </p:txEl>
                                          </p:spTgt>
                                        </p:tgtEl>
                                      </p:cBhvr>
                                    </p:animEffect>
                                    <p:anim calcmode="lin" valueType="num">
                                      <p:cBhvr>
                                        <p:cTn id="20" dur="1000" fill="hold"/>
                                        <p:tgtEl>
                                          <p:spTgt spid="512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512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5123">
                                            <p:txEl>
                                              <p:pRg st="4" end="4"/>
                                            </p:txEl>
                                          </p:spTgt>
                                        </p:tgtEl>
                                        <p:attrNameLst>
                                          <p:attrName>style.visibility</p:attrName>
                                        </p:attrNameLst>
                                      </p:cBhvr>
                                      <p:to>
                                        <p:strVal val="visible"/>
                                      </p:to>
                                    </p:set>
                                    <p:animEffect transition="in" filter="fade">
                                      <p:cBhvr>
                                        <p:cTn id="26" dur="1000"/>
                                        <p:tgtEl>
                                          <p:spTgt spid="5123">
                                            <p:txEl>
                                              <p:pRg st="4" end="4"/>
                                            </p:txEl>
                                          </p:spTgt>
                                        </p:tgtEl>
                                      </p:cBhvr>
                                    </p:animEffect>
                                    <p:anim calcmode="lin" valueType="num">
                                      <p:cBhvr>
                                        <p:cTn id="27" dur="1000" fill="hold"/>
                                        <p:tgtEl>
                                          <p:spTgt spid="512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512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Übung 1</a:t>
            </a:r>
            <a:endParaRPr lang="de-DE" dirty="0"/>
          </a:p>
        </p:txBody>
      </p:sp>
      <p:sp>
        <p:nvSpPr>
          <p:cNvPr id="3" name="Textplatzhalter 2"/>
          <p:cNvSpPr>
            <a:spLocks noGrp="1"/>
          </p:cNvSpPr>
          <p:nvPr>
            <p:ph type="body" sz="quarter" idx="13"/>
          </p:nvPr>
        </p:nvSpPr>
        <p:spPr/>
        <p:txBody>
          <a:bodyPr/>
          <a:lstStyle/>
          <a:p>
            <a:r>
              <a:rPr lang="de-DE" dirty="0" smtClean="0"/>
              <a:t>Ihnen liegt vor: </a:t>
            </a:r>
            <a:br>
              <a:rPr lang="de-DE" dirty="0" smtClean="0"/>
            </a:br>
            <a:r>
              <a:rPr lang="de-DE" dirty="0" err="1" smtClean="0"/>
              <a:t>Kellerman</a:t>
            </a:r>
            <a:r>
              <a:rPr lang="de-DE" dirty="0" smtClean="0"/>
              <a:t>, Fay: </a:t>
            </a:r>
            <a:r>
              <a:rPr lang="de-DE" dirty="0" err="1" smtClean="0"/>
              <a:t>Cold</a:t>
            </a:r>
            <a:r>
              <a:rPr lang="de-DE" dirty="0" smtClean="0"/>
              <a:t> </a:t>
            </a:r>
            <a:r>
              <a:rPr lang="de-DE" dirty="0" err="1" smtClean="0"/>
              <a:t>case</a:t>
            </a:r>
            <a:r>
              <a:rPr lang="de-DE" dirty="0" smtClean="0"/>
              <a:t> (erschienen in London)</a:t>
            </a:r>
          </a:p>
          <a:p>
            <a:endParaRPr lang="de-DE" dirty="0"/>
          </a:p>
          <a:p>
            <a:r>
              <a:rPr lang="de-DE" dirty="0" smtClean="0"/>
              <a:t>In BVB01 ist bereits nachgewiesen</a:t>
            </a:r>
            <a:br>
              <a:rPr lang="de-DE" dirty="0" smtClean="0"/>
            </a:br>
            <a:r>
              <a:rPr lang="de-DE" dirty="0" err="1" smtClean="0"/>
              <a:t>Kellerman</a:t>
            </a:r>
            <a:r>
              <a:rPr lang="de-DE" dirty="0" smtClean="0"/>
              <a:t>, Fay: The </a:t>
            </a:r>
            <a:r>
              <a:rPr lang="de-DE" dirty="0" err="1" smtClean="0"/>
              <a:t>mercedes</a:t>
            </a:r>
            <a:r>
              <a:rPr lang="de-DE" dirty="0" smtClean="0"/>
              <a:t> </a:t>
            </a:r>
            <a:r>
              <a:rPr lang="de-DE" dirty="0" err="1" smtClean="0"/>
              <a:t>coffin</a:t>
            </a:r>
            <a:r>
              <a:rPr lang="de-DE" dirty="0" smtClean="0"/>
              <a:t> (erschienen in New York)</a:t>
            </a:r>
          </a:p>
          <a:p>
            <a:endParaRPr lang="de-DE" dirty="0"/>
          </a:p>
          <a:p>
            <a:r>
              <a:rPr lang="de-DE" dirty="0" smtClean="0"/>
              <a:t>Es handelt sich um das gleiche Werk das mit verschiedenen Titeln in den USA und Großbritannien erschienen ist</a:t>
            </a:r>
            <a:endParaRPr lang="de-DE" dirty="0"/>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30</a:t>
            </a:fld>
            <a:endParaRPr lang="de-DE" altLang="de-DE"/>
          </a:p>
        </p:txBody>
      </p:sp>
    </p:spTree>
    <p:extLst>
      <p:ext uri="{BB962C8B-B14F-4D97-AF65-F5344CB8AC3E}">
        <p14:creationId xmlns:p14="http://schemas.microsoft.com/office/powerpoint/2010/main" val="11630416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Erfassen in </a:t>
            </a:r>
            <a:r>
              <a:rPr lang="de-DE" dirty="0" err="1" smtClean="0"/>
              <a:t>Aleph</a:t>
            </a:r>
            <a:endParaRPr lang="de-DE" dirty="0"/>
          </a:p>
        </p:txBody>
      </p:sp>
      <p:sp>
        <p:nvSpPr>
          <p:cNvPr id="3" name="Textplatzhalter 2"/>
          <p:cNvSpPr>
            <a:spLocks noGrp="1"/>
          </p:cNvSpPr>
          <p:nvPr>
            <p:ph type="body" sz="quarter" idx="13"/>
          </p:nvPr>
        </p:nvSpPr>
        <p:spPr/>
        <p:txBody>
          <a:bodyPr/>
          <a:lstStyle/>
          <a:p>
            <a:r>
              <a:rPr lang="de-DE" dirty="0" smtClean="0"/>
              <a:t>Vor dem Abspeichern in der BVB01</a:t>
            </a:r>
          </a:p>
          <a:p>
            <a:endParaRPr lang="de-DE" dirty="0" smtClean="0"/>
          </a:p>
          <a:p>
            <a:endParaRPr lang="de-DE" dirty="0"/>
          </a:p>
          <a:p>
            <a:endParaRPr lang="de-DE" dirty="0" smtClean="0"/>
          </a:p>
          <a:p>
            <a:endParaRPr lang="de-DE" dirty="0"/>
          </a:p>
          <a:p>
            <a:r>
              <a:rPr lang="de-DE" dirty="0" smtClean="0"/>
              <a:t>Nach dem Abspeichern in der BVB01</a:t>
            </a:r>
          </a:p>
          <a:p>
            <a:endParaRPr lang="de-DE" dirty="0"/>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31</a:t>
            </a:fld>
            <a:endParaRPr lang="de-DE" altLang="de-DE"/>
          </a:p>
        </p:txBody>
      </p:sp>
      <p:pic>
        <p:nvPicPr>
          <p:cNvPr id="6" name="Grafi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7543" y="1412776"/>
            <a:ext cx="4486275" cy="1219200"/>
          </a:xfrm>
          <a:prstGeom prst="rect">
            <a:avLst/>
          </a:prstGeom>
        </p:spPr>
      </p:pic>
      <p:pic>
        <p:nvPicPr>
          <p:cNvPr id="7" name="Grafik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8346" y="3645024"/>
            <a:ext cx="4495800" cy="1504950"/>
          </a:xfrm>
          <a:prstGeom prst="rect">
            <a:avLst/>
          </a:prstGeom>
        </p:spPr>
      </p:pic>
    </p:spTree>
    <p:extLst>
      <p:ext uri="{BB962C8B-B14F-4D97-AF65-F5344CB8AC3E}">
        <p14:creationId xmlns:p14="http://schemas.microsoft.com/office/powerpoint/2010/main" val="230930932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Übung 2</a:t>
            </a:r>
            <a:endParaRPr lang="de-DE" dirty="0"/>
          </a:p>
        </p:txBody>
      </p:sp>
      <p:sp>
        <p:nvSpPr>
          <p:cNvPr id="3" name="Textplatzhalter 2"/>
          <p:cNvSpPr>
            <a:spLocks noGrp="1"/>
          </p:cNvSpPr>
          <p:nvPr>
            <p:ph type="body" sz="quarter" idx="13"/>
          </p:nvPr>
        </p:nvSpPr>
        <p:spPr/>
        <p:txBody>
          <a:bodyPr/>
          <a:lstStyle/>
          <a:p>
            <a:r>
              <a:rPr lang="de-DE" dirty="0" smtClean="0"/>
              <a:t>Ihnen liegt vor: </a:t>
            </a:r>
            <a:br>
              <a:rPr lang="de-DE" dirty="0" smtClean="0"/>
            </a:br>
            <a:r>
              <a:rPr lang="de-DE" dirty="0" smtClean="0"/>
              <a:t>Rowling, J. K.: Harry Potter und die Kammer des Schreckens</a:t>
            </a:r>
          </a:p>
          <a:p>
            <a:endParaRPr lang="de-DE" dirty="0"/>
          </a:p>
          <a:p>
            <a:r>
              <a:rPr lang="de-DE" dirty="0" smtClean="0"/>
              <a:t>Titel der Originalausgabe:</a:t>
            </a:r>
            <a:br>
              <a:rPr lang="de-DE" dirty="0" smtClean="0"/>
            </a:br>
            <a:r>
              <a:rPr lang="de-DE" dirty="0" smtClean="0"/>
              <a:t>Harry Potter </a:t>
            </a:r>
            <a:r>
              <a:rPr lang="de-DE" dirty="0" err="1" smtClean="0"/>
              <a:t>and</a:t>
            </a:r>
            <a:r>
              <a:rPr lang="de-DE" dirty="0" smtClean="0"/>
              <a:t> </a:t>
            </a:r>
            <a:r>
              <a:rPr lang="de-DE" dirty="0" err="1" smtClean="0"/>
              <a:t>the</a:t>
            </a:r>
            <a:r>
              <a:rPr lang="de-DE" dirty="0" smtClean="0"/>
              <a:t> </a:t>
            </a:r>
            <a:r>
              <a:rPr lang="de-DE" dirty="0" err="1" smtClean="0"/>
              <a:t>chamber</a:t>
            </a:r>
            <a:r>
              <a:rPr lang="de-DE" dirty="0" smtClean="0"/>
              <a:t> </a:t>
            </a:r>
            <a:r>
              <a:rPr lang="de-DE" dirty="0" err="1" smtClean="0"/>
              <a:t>of</a:t>
            </a:r>
            <a:r>
              <a:rPr lang="de-DE" dirty="0" smtClean="0"/>
              <a:t> </a:t>
            </a:r>
            <a:r>
              <a:rPr lang="de-DE" dirty="0" err="1" smtClean="0"/>
              <a:t>secrets</a:t>
            </a:r>
            <a:endParaRPr lang="de-DE" dirty="0"/>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32</a:t>
            </a:fld>
            <a:endParaRPr lang="de-DE" altLang="de-DE"/>
          </a:p>
        </p:txBody>
      </p:sp>
    </p:spTree>
    <p:extLst>
      <p:ext uri="{BB962C8B-B14F-4D97-AF65-F5344CB8AC3E}">
        <p14:creationId xmlns:p14="http://schemas.microsoft.com/office/powerpoint/2010/main" val="331390243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Erfassen in </a:t>
            </a:r>
            <a:r>
              <a:rPr lang="de-DE" dirty="0" err="1" smtClean="0"/>
              <a:t>Aleph</a:t>
            </a:r>
            <a:endParaRPr lang="de-DE" dirty="0"/>
          </a:p>
        </p:txBody>
      </p:sp>
      <p:sp>
        <p:nvSpPr>
          <p:cNvPr id="3" name="Textplatzhalter 2"/>
          <p:cNvSpPr>
            <a:spLocks noGrp="1"/>
          </p:cNvSpPr>
          <p:nvPr>
            <p:ph type="body" sz="quarter" idx="13"/>
          </p:nvPr>
        </p:nvSpPr>
        <p:spPr/>
        <p:txBody>
          <a:bodyPr/>
          <a:lstStyle/>
          <a:p>
            <a:r>
              <a:rPr lang="de-DE" dirty="0" smtClean="0"/>
              <a:t>Verknüpfung mit GND prüfen</a:t>
            </a:r>
          </a:p>
          <a:p>
            <a:r>
              <a:rPr lang="de-DE" dirty="0" smtClean="0"/>
              <a:t>Vor dem Abspeichern</a:t>
            </a:r>
          </a:p>
          <a:p>
            <a:endParaRPr lang="de-DE" dirty="0"/>
          </a:p>
          <a:p>
            <a:endParaRPr lang="de-DE" dirty="0" smtClean="0"/>
          </a:p>
          <a:p>
            <a:endParaRPr lang="de-DE" dirty="0"/>
          </a:p>
          <a:p>
            <a:endParaRPr lang="de-DE" dirty="0" smtClean="0"/>
          </a:p>
          <a:p>
            <a:endParaRPr lang="de-DE" dirty="0"/>
          </a:p>
          <a:p>
            <a:endParaRPr lang="de-DE" dirty="0" smtClean="0"/>
          </a:p>
          <a:p>
            <a:endParaRPr lang="de-DE" dirty="0"/>
          </a:p>
          <a:p>
            <a:endParaRPr lang="de-DE" dirty="0" smtClean="0"/>
          </a:p>
          <a:p>
            <a:endParaRPr lang="de-DE" dirty="0"/>
          </a:p>
          <a:p>
            <a:r>
              <a:rPr lang="de-DE" sz="2000" dirty="0" smtClean="0">
                <a:solidFill>
                  <a:srgbClr val="FF0000"/>
                </a:solidFill>
              </a:rPr>
              <a:t>Achtung! Der blau hinterlegte GND-Satz ist der Film. Ein anderes Werk!</a:t>
            </a:r>
          </a:p>
          <a:p>
            <a:endParaRPr lang="de-DE" dirty="0"/>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33</a:t>
            </a:fld>
            <a:endParaRPr lang="de-DE" altLang="de-DE"/>
          </a:p>
        </p:txBody>
      </p:sp>
      <p:pic>
        <p:nvPicPr>
          <p:cNvPr id="7" name="Grafik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512" y="2204864"/>
            <a:ext cx="8856984" cy="2948510"/>
          </a:xfrm>
          <a:prstGeom prst="rect">
            <a:avLst/>
          </a:prstGeom>
        </p:spPr>
      </p:pic>
    </p:spTree>
    <p:extLst>
      <p:ext uri="{BB962C8B-B14F-4D97-AF65-F5344CB8AC3E}">
        <p14:creationId xmlns:p14="http://schemas.microsoft.com/office/powerpoint/2010/main" val="310165598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Erfassen in </a:t>
            </a:r>
            <a:r>
              <a:rPr lang="de-DE" dirty="0" err="1" smtClean="0"/>
              <a:t>Aleph</a:t>
            </a:r>
            <a:endParaRPr lang="de-DE" dirty="0"/>
          </a:p>
        </p:txBody>
      </p:sp>
      <p:sp>
        <p:nvSpPr>
          <p:cNvPr id="3" name="Textplatzhalter 2"/>
          <p:cNvSpPr>
            <a:spLocks noGrp="1"/>
          </p:cNvSpPr>
          <p:nvPr>
            <p:ph type="body" sz="quarter" idx="13"/>
          </p:nvPr>
        </p:nvSpPr>
        <p:spPr/>
        <p:txBody>
          <a:bodyPr/>
          <a:lstStyle/>
          <a:p>
            <a:r>
              <a:rPr lang="de-DE" dirty="0" smtClean="0"/>
              <a:t>Verknüpfung mit GND prüfen</a:t>
            </a:r>
          </a:p>
          <a:p>
            <a:r>
              <a:rPr lang="de-DE" dirty="0" smtClean="0"/>
              <a:t>Nach dem Abspeichern</a:t>
            </a:r>
          </a:p>
          <a:p>
            <a:endParaRPr lang="de-DE" dirty="0"/>
          </a:p>
          <a:p>
            <a:endParaRPr lang="de-DE" dirty="0" smtClean="0"/>
          </a:p>
          <a:p>
            <a:endParaRPr lang="de-DE" dirty="0"/>
          </a:p>
          <a:p>
            <a:endParaRPr lang="de-DE" dirty="0" smtClean="0"/>
          </a:p>
          <a:p>
            <a:endParaRPr lang="de-DE" dirty="0"/>
          </a:p>
          <a:p>
            <a:endParaRPr lang="de-DE" dirty="0" smtClean="0"/>
          </a:p>
          <a:p>
            <a:endParaRPr lang="de-DE" dirty="0"/>
          </a:p>
          <a:p>
            <a:endParaRPr lang="de-DE" dirty="0" smtClean="0"/>
          </a:p>
          <a:p>
            <a:endParaRPr lang="de-DE" dirty="0"/>
          </a:p>
          <a:p>
            <a:pPr marL="0" indent="0">
              <a:buNone/>
            </a:pPr>
            <a:endParaRPr lang="de-DE" dirty="0"/>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34</a:t>
            </a:fld>
            <a:endParaRPr lang="de-DE" altLang="de-DE"/>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512" y="2132856"/>
            <a:ext cx="8712968" cy="3600794"/>
          </a:xfrm>
          <a:prstGeom prst="rect">
            <a:avLst/>
          </a:prstGeom>
        </p:spPr>
      </p:pic>
    </p:spTree>
    <p:extLst>
      <p:ext uri="{BB962C8B-B14F-4D97-AF65-F5344CB8AC3E}">
        <p14:creationId xmlns:p14="http://schemas.microsoft.com/office/powerpoint/2010/main" val="330518527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Erfassen in </a:t>
            </a:r>
            <a:r>
              <a:rPr lang="de-DE" dirty="0" err="1" smtClean="0"/>
              <a:t>Aleph</a:t>
            </a:r>
            <a:endParaRPr lang="de-DE" dirty="0"/>
          </a:p>
        </p:txBody>
      </p:sp>
      <p:sp>
        <p:nvSpPr>
          <p:cNvPr id="3" name="Textplatzhalter 2"/>
          <p:cNvSpPr>
            <a:spLocks noGrp="1"/>
          </p:cNvSpPr>
          <p:nvPr>
            <p:ph type="body" sz="quarter" idx="13"/>
          </p:nvPr>
        </p:nvSpPr>
        <p:spPr/>
        <p:txBody>
          <a:bodyPr/>
          <a:lstStyle/>
          <a:p>
            <a:r>
              <a:rPr lang="de-DE" dirty="0" smtClean="0"/>
              <a:t>Nach dem Verknüpfen</a:t>
            </a:r>
          </a:p>
          <a:p>
            <a:endParaRPr lang="de-DE" dirty="0"/>
          </a:p>
          <a:p>
            <a:endParaRPr lang="de-DE" dirty="0" smtClean="0"/>
          </a:p>
          <a:p>
            <a:endParaRPr lang="de-DE" dirty="0"/>
          </a:p>
          <a:p>
            <a:endParaRPr lang="de-DE" dirty="0" smtClean="0"/>
          </a:p>
          <a:p>
            <a:endParaRPr lang="de-DE" dirty="0"/>
          </a:p>
          <a:p>
            <a:endParaRPr lang="de-DE" dirty="0" smtClean="0"/>
          </a:p>
          <a:p>
            <a:endParaRPr lang="de-DE" dirty="0"/>
          </a:p>
          <a:p>
            <a:endParaRPr lang="de-DE" dirty="0" smtClean="0"/>
          </a:p>
          <a:p>
            <a:endParaRPr lang="de-DE" dirty="0"/>
          </a:p>
          <a:p>
            <a:pPr marL="0" indent="0">
              <a:buNone/>
            </a:pPr>
            <a:endParaRPr lang="de-DE" dirty="0"/>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35</a:t>
            </a:fld>
            <a:endParaRPr lang="de-DE" altLang="de-DE"/>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5616" y="2276872"/>
            <a:ext cx="6162675" cy="1666875"/>
          </a:xfrm>
          <a:prstGeom prst="rect">
            <a:avLst/>
          </a:prstGeom>
        </p:spPr>
      </p:pic>
    </p:spTree>
    <p:extLst>
      <p:ext uri="{BB962C8B-B14F-4D97-AF65-F5344CB8AC3E}">
        <p14:creationId xmlns:p14="http://schemas.microsoft.com/office/powerpoint/2010/main" val="248440087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Übung 3</a:t>
            </a:r>
            <a:endParaRPr lang="de-DE" dirty="0"/>
          </a:p>
        </p:txBody>
      </p:sp>
      <p:sp>
        <p:nvSpPr>
          <p:cNvPr id="3" name="Textplatzhalter 2"/>
          <p:cNvSpPr>
            <a:spLocks noGrp="1"/>
          </p:cNvSpPr>
          <p:nvPr>
            <p:ph type="body" sz="quarter" idx="13"/>
          </p:nvPr>
        </p:nvSpPr>
        <p:spPr/>
        <p:txBody>
          <a:bodyPr/>
          <a:lstStyle/>
          <a:p>
            <a:r>
              <a:rPr lang="de-DE" dirty="0" smtClean="0"/>
              <a:t>Ihnen liegt vor: </a:t>
            </a:r>
            <a:br>
              <a:rPr lang="de-DE" dirty="0" smtClean="0"/>
            </a:br>
            <a:r>
              <a:rPr lang="de-DE" dirty="0" smtClean="0"/>
              <a:t>Ein Bildband mit dem Titel: Regensburg, erschienen 2015</a:t>
            </a:r>
            <a:br>
              <a:rPr lang="de-DE" dirty="0" smtClean="0"/>
            </a:br>
            <a:r>
              <a:rPr lang="de-DE" dirty="0" smtClean="0"/>
              <a:t>Die Bilder stammen von verschiedenen Fotografen. </a:t>
            </a:r>
            <a:r>
              <a:rPr lang="de-DE" dirty="0"/>
              <a:t/>
            </a:r>
            <a:br>
              <a:rPr lang="de-DE" dirty="0"/>
            </a:br>
            <a:r>
              <a:rPr lang="de-DE" dirty="0" smtClean="0"/>
              <a:t>Kein geistiger Schöpfer</a:t>
            </a:r>
          </a:p>
          <a:p>
            <a:endParaRPr lang="de-DE" dirty="0"/>
          </a:p>
          <a:p>
            <a:r>
              <a:rPr lang="de-DE" dirty="0" smtClean="0"/>
              <a:t>Recherche im </a:t>
            </a:r>
            <a:r>
              <a:rPr lang="de-DE" dirty="0" smtClean="0"/>
              <a:t>B3Kat:</a:t>
            </a:r>
            <a:r>
              <a:rPr lang="de-DE" dirty="0" smtClean="0"/>
              <a:t/>
            </a:r>
            <a:br>
              <a:rPr lang="de-DE" dirty="0" smtClean="0"/>
            </a:br>
            <a:r>
              <a:rPr lang="de-DE" dirty="0" smtClean="0"/>
              <a:t>Es gibt schon mehrere Bildbände mit dem gleichen Titel aber unterschiedlichem Inhalt (andere Seitenzahl …), die auch keinen geistigen Schöpfer haben.</a:t>
            </a:r>
          </a:p>
          <a:p>
            <a:endParaRPr lang="de-DE" dirty="0"/>
          </a:p>
          <a:p>
            <a:r>
              <a:rPr lang="de-DE" dirty="0" smtClean="0"/>
              <a:t>Werktitel in 303 ja/nein?</a:t>
            </a:r>
            <a:br>
              <a:rPr lang="de-DE" dirty="0" smtClean="0"/>
            </a:br>
            <a:r>
              <a:rPr lang="de-DE" dirty="0" smtClean="0"/>
              <a:t>Wenn ja, wie sieht er aus?</a:t>
            </a:r>
            <a:endParaRPr lang="de-DE" dirty="0"/>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36</a:t>
            </a:fld>
            <a:endParaRPr lang="de-DE" altLang="de-DE"/>
          </a:p>
        </p:txBody>
      </p:sp>
    </p:spTree>
    <p:extLst>
      <p:ext uri="{BB962C8B-B14F-4D97-AF65-F5344CB8AC3E}">
        <p14:creationId xmlns:p14="http://schemas.microsoft.com/office/powerpoint/2010/main" val="238461175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Erfassen in </a:t>
            </a:r>
            <a:r>
              <a:rPr lang="de-DE" dirty="0" err="1" smtClean="0"/>
              <a:t>Aleph</a:t>
            </a:r>
            <a:endParaRPr lang="de-DE" dirty="0"/>
          </a:p>
        </p:txBody>
      </p:sp>
      <p:sp>
        <p:nvSpPr>
          <p:cNvPr id="3" name="Textplatzhalter 2"/>
          <p:cNvSpPr>
            <a:spLocks noGrp="1"/>
          </p:cNvSpPr>
          <p:nvPr>
            <p:ph type="body" sz="quarter" idx="13"/>
          </p:nvPr>
        </p:nvSpPr>
        <p:spPr/>
        <p:txBody>
          <a:bodyPr/>
          <a:lstStyle/>
          <a:p>
            <a:endParaRPr lang="de-DE" dirty="0"/>
          </a:p>
          <a:p>
            <a:endParaRPr lang="de-DE" dirty="0" smtClean="0"/>
          </a:p>
          <a:p>
            <a:endParaRPr lang="de-DE" dirty="0"/>
          </a:p>
          <a:p>
            <a:endParaRPr lang="de-DE" dirty="0" smtClean="0"/>
          </a:p>
          <a:p>
            <a:endParaRPr lang="de-DE" dirty="0"/>
          </a:p>
          <a:p>
            <a:endParaRPr lang="de-DE" dirty="0" smtClean="0"/>
          </a:p>
          <a:p>
            <a:endParaRPr lang="de-DE" dirty="0"/>
          </a:p>
          <a:p>
            <a:endParaRPr lang="de-DE" dirty="0" smtClean="0"/>
          </a:p>
          <a:p>
            <a:endParaRPr lang="de-DE" dirty="0"/>
          </a:p>
          <a:p>
            <a:pPr marL="0" indent="0">
              <a:buNone/>
            </a:pPr>
            <a:endParaRPr lang="de-DE" dirty="0"/>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37</a:t>
            </a:fld>
            <a:endParaRPr lang="de-DE" altLang="de-DE"/>
          </a:p>
        </p:txBody>
      </p:sp>
      <p:pic>
        <p:nvPicPr>
          <p:cNvPr id="7" name="Grafik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19672" y="1484784"/>
            <a:ext cx="4076700" cy="2095500"/>
          </a:xfrm>
          <a:prstGeom prst="rect">
            <a:avLst/>
          </a:prstGeom>
        </p:spPr>
      </p:pic>
    </p:spTree>
    <p:extLst>
      <p:ext uri="{BB962C8B-B14F-4D97-AF65-F5344CB8AC3E}">
        <p14:creationId xmlns:p14="http://schemas.microsoft.com/office/powerpoint/2010/main" val="15607652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Titel des Werks</a:t>
            </a:r>
            <a:endParaRPr lang="de-DE" dirty="0"/>
          </a:p>
        </p:txBody>
      </p:sp>
      <p:sp>
        <p:nvSpPr>
          <p:cNvPr id="3" name="Textplatzhalter 2"/>
          <p:cNvSpPr>
            <a:spLocks noGrp="1"/>
          </p:cNvSpPr>
          <p:nvPr>
            <p:ph type="body" sz="quarter" idx="13"/>
          </p:nvPr>
        </p:nvSpPr>
        <p:spPr/>
        <p:txBody>
          <a:bodyPr/>
          <a:lstStyle/>
          <a:p>
            <a:pPr marL="0" indent="0">
              <a:buNone/>
            </a:pPr>
            <a:r>
              <a:rPr lang="de-DE" dirty="0" smtClean="0"/>
              <a:t>Definition (Glossar):</a:t>
            </a:r>
          </a:p>
          <a:p>
            <a:r>
              <a:rPr lang="de-DE" dirty="0" smtClean="0"/>
              <a:t>„Ein Titel des Werks ist ein Wort, ein Zeichen, eine Gruppe von Wörtern und/oder Zeichen, unter dem/der ein Werk bekannt ist.“</a:t>
            </a:r>
          </a:p>
          <a:p>
            <a:endParaRPr lang="de-DE" dirty="0"/>
          </a:p>
          <a:p>
            <a:r>
              <a:rPr lang="de-DE" dirty="0" smtClean="0"/>
              <a:t>zwei Kategorien von Titeln:</a:t>
            </a:r>
            <a:br>
              <a:rPr lang="de-DE" dirty="0" smtClean="0"/>
            </a:br>
            <a:r>
              <a:rPr lang="de-DE" sz="2400" dirty="0" smtClean="0"/>
              <a:t>a) bevorzugter Titel des Werks (</a:t>
            </a:r>
            <a:r>
              <a:rPr lang="de-DE" dirty="0" smtClean="0"/>
              <a:t>RDA </a:t>
            </a:r>
            <a:r>
              <a:rPr lang="de-DE" dirty="0"/>
              <a:t>6.2.2</a:t>
            </a:r>
            <a:r>
              <a:rPr lang="de-DE" dirty="0" smtClean="0"/>
              <a:t>)</a:t>
            </a:r>
            <a:r>
              <a:rPr lang="de-DE" sz="2400" dirty="0" smtClean="0"/>
              <a:t/>
            </a:r>
            <a:br>
              <a:rPr lang="de-DE" sz="2400" dirty="0" smtClean="0"/>
            </a:br>
            <a:r>
              <a:rPr lang="de-DE" sz="2400" dirty="0" smtClean="0"/>
              <a:t>    = Standardelement </a:t>
            </a:r>
            <a:r>
              <a:rPr lang="de-DE" dirty="0"/>
              <a:t/>
            </a:r>
            <a:br>
              <a:rPr lang="de-DE" dirty="0"/>
            </a:br>
            <a:r>
              <a:rPr lang="de-DE" sz="2400" dirty="0" smtClean="0"/>
              <a:t>b) abweichender Titel des </a:t>
            </a:r>
            <a:r>
              <a:rPr lang="de-DE" dirty="0"/>
              <a:t>Werks (RDA </a:t>
            </a:r>
            <a:r>
              <a:rPr lang="de-DE" dirty="0" smtClean="0"/>
              <a:t>6.2.3)</a:t>
            </a:r>
            <a:br>
              <a:rPr lang="de-DE" dirty="0" smtClean="0"/>
            </a:br>
            <a:r>
              <a:rPr lang="de-DE" dirty="0" smtClean="0"/>
              <a:t>    = </a:t>
            </a:r>
            <a:r>
              <a:rPr lang="de-DE" u="sng" dirty="0"/>
              <a:t>kein</a:t>
            </a:r>
            <a:r>
              <a:rPr lang="de-DE" dirty="0"/>
              <a:t> </a:t>
            </a:r>
            <a:r>
              <a:rPr lang="de-DE" dirty="0" smtClean="0"/>
              <a:t>Standardelement</a:t>
            </a:r>
            <a:endParaRPr lang="de-DE" sz="2400" dirty="0" smtClean="0"/>
          </a:p>
          <a:p>
            <a:endParaRPr lang="de-DE" dirty="0"/>
          </a:p>
          <a:p>
            <a:r>
              <a:rPr lang="de-DE" dirty="0"/>
              <a:t>Titel des Werks können aus jeder beliebigen Informationsquelle entnommen werden</a:t>
            </a:r>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4</a:t>
            </a:fld>
            <a:endParaRPr lang="de-DE" altLang="de-DE"/>
          </a:p>
        </p:txBody>
      </p:sp>
    </p:spTree>
    <p:extLst>
      <p:ext uri="{BB962C8B-B14F-4D97-AF65-F5344CB8AC3E}">
        <p14:creationId xmlns:p14="http://schemas.microsoft.com/office/powerpoint/2010/main" val="22528860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Groß-und </a:t>
            </a:r>
            <a:r>
              <a:rPr lang="de-DE" dirty="0" smtClean="0"/>
              <a:t>Kleinschreibung, Symbole etc.</a:t>
            </a:r>
            <a:endParaRPr lang="de-DE" dirty="0"/>
          </a:p>
        </p:txBody>
      </p:sp>
      <p:sp>
        <p:nvSpPr>
          <p:cNvPr id="3" name="Textplatzhalter 2"/>
          <p:cNvSpPr>
            <a:spLocks noGrp="1"/>
          </p:cNvSpPr>
          <p:nvPr>
            <p:ph type="body" sz="quarter" idx="13"/>
          </p:nvPr>
        </p:nvSpPr>
        <p:spPr/>
        <p:txBody>
          <a:bodyPr/>
          <a:lstStyle/>
          <a:p>
            <a:r>
              <a:rPr lang="de-DE" sz="2200" dirty="0"/>
              <a:t>Es gelten im Prinzip die gleichen Regeln, wie für die Titel der </a:t>
            </a:r>
            <a:r>
              <a:rPr lang="de-DE" sz="2200" dirty="0" smtClean="0"/>
              <a:t>Manifestation</a:t>
            </a:r>
          </a:p>
          <a:p>
            <a:endParaRPr lang="de-DE" sz="2200" dirty="0"/>
          </a:p>
          <a:p>
            <a:r>
              <a:rPr lang="de-DE" sz="2200" dirty="0" smtClean="0"/>
              <a:t>aber</a:t>
            </a:r>
            <a:endParaRPr lang="de-DE" sz="2200" dirty="0"/>
          </a:p>
          <a:p>
            <a:endParaRPr lang="de-DE" sz="2200" dirty="0" smtClean="0"/>
          </a:p>
          <a:p>
            <a:r>
              <a:rPr lang="de-DE" sz="2200" dirty="0" smtClean="0"/>
              <a:t>Verfasser am Anfang und am Ende wird in  der Regel weggelassen</a:t>
            </a:r>
          </a:p>
          <a:p>
            <a:endParaRPr lang="de-DE" sz="2200" dirty="0"/>
          </a:p>
          <a:p>
            <a:r>
              <a:rPr lang="de-DE" sz="2200" dirty="0" smtClean="0"/>
              <a:t>Sonderregeln für Alte Drucke (u/v und i/j)</a:t>
            </a:r>
            <a:endParaRPr lang="de-DE" sz="2200" dirty="0"/>
          </a:p>
        </p:txBody>
      </p:sp>
      <p:sp>
        <p:nvSpPr>
          <p:cNvPr id="4" name="Fußzeilenplatzhalter 3"/>
          <p:cNvSpPr>
            <a:spLocks noGrp="1"/>
          </p:cNvSpPr>
          <p:nvPr>
            <p:ph type="ftr" sz="quarter" idx="14"/>
          </p:nvPr>
        </p:nvSpPr>
        <p:spPr/>
        <p:txBody>
          <a:bodyPr/>
          <a:lstStyle/>
          <a:p>
            <a:pPr>
              <a:defRPr/>
            </a:pPr>
            <a:r>
              <a:rPr lang="de-DE" sz="800" dirty="0">
                <a:solidFill>
                  <a:srgbClr val="4F81BD">
                    <a:lumMod val="75000"/>
                  </a:srgbClr>
                </a:solidFill>
              </a:rPr>
              <a:t>AG RDA Schulungsunterlagen – Modul 3.03.03: Werkebene | Stand: 07.05.2015 | CC BY-NC-SA</a:t>
            </a:r>
          </a:p>
        </p:txBody>
      </p:sp>
      <p:sp>
        <p:nvSpPr>
          <p:cNvPr id="5" name="Foliennummernplatzhalter 4"/>
          <p:cNvSpPr>
            <a:spLocks noGrp="1"/>
          </p:cNvSpPr>
          <p:nvPr>
            <p:ph type="sldNum" sz="quarter" idx="15"/>
          </p:nvPr>
        </p:nvSpPr>
        <p:spPr/>
        <p:txBody>
          <a:bodyPr/>
          <a:lstStyle/>
          <a:p>
            <a:fld id="{AA5AABF1-B78F-4BEE-8BD7-55374FA27783}" type="slidenum">
              <a:rPr lang="de-DE" altLang="de-DE" sz="800" smtClean="0">
                <a:latin typeface="Verdana" panose="020B0604030504040204" pitchFamily="34" charset="0"/>
                <a:ea typeface="Verdana" panose="020B0604030504040204" pitchFamily="34" charset="0"/>
                <a:cs typeface="Verdana" panose="020B0604030504040204" pitchFamily="34" charset="0"/>
              </a:rPr>
              <a:pPr/>
              <a:t>5</a:t>
            </a:fld>
            <a:endParaRPr lang="de-DE" altLang="de-DE" sz="8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8260604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Alternativtitel </a:t>
            </a:r>
            <a:endParaRPr lang="de-DE" dirty="0"/>
          </a:p>
        </p:txBody>
      </p:sp>
      <p:sp>
        <p:nvSpPr>
          <p:cNvPr id="3" name="Textplatzhalter 2"/>
          <p:cNvSpPr>
            <a:spLocks noGrp="1"/>
          </p:cNvSpPr>
          <p:nvPr>
            <p:ph type="body" sz="quarter" idx="13"/>
          </p:nvPr>
        </p:nvSpPr>
        <p:spPr/>
        <p:txBody>
          <a:bodyPr/>
          <a:lstStyle/>
          <a:p>
            <a:r>
              <a:rPr lang="de-DE" dirty="0" smtClean="0"/>
              <a:t>Nach RDA 6.2.2.8 werden Alternativtitel nicht als Teil des bevorzugten Titels erfasst.</a:t>
            </a:r>
            <a:br>
              <a:rPr lang="de-DE" dirty="0" smtClean="0"/>
            </a:br>
            <a:r>
              <a:rPr lang="de-DE" dirty="0" smtClean="0"/>
              <a:t/>
            </a:r>
            <a:br>
              <a:rPr lang="de-DE" dirty="0" smtClean="0"/>
            </a:br>
            <a:endParaRPr lang="de-DE" dirty="0"/>
          </a:p>
          <a:p>
            <a:r>
              <a:rPr lang="de-DE" dirty="0" smtClean="0"/>
              <a:t>Beispiel: </a:t>
            </a:r>
            <a:br>
              <a:rPr lang="de-DE" dirty="0" smtClean="0"/>
            </a:br>
            <a:endParaRPr lang="de-DE" dirty="0"/>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z="800" smtClean="0">
                <a:latin typeface="Verdana" panose="020B0604030504040204" pitchFamily="34" charset="0"/>
                <a:ea typeface="Verdana" panose="020B0604030504040204" pitchFamily="34" charset="0"/>
                <a:cs typeface="Verdana" panose="020B0604030504040204" pitchFamily="34" charset="0"/>
              </a:rPr>
              <a:pPr/>
              <a:t>6</a:t>
            </a:fld>
            <a:endParaRPr lang="de-DE" altLang="de-DE" sz="800" dirty="0">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9" name="Tabelle 8"/>
          <p:cNvGraphicFramePr>
            <a:graphicFrameLocks noGrp="1"/>
          </p:cNvGraphicFramePr>
          <p:nvPr>
            <p:extLst>
              <p:ext uri="{D42A27DB-BD31-4B8C-83A1-F6EECF244321}">
                <p14:modId xmlns:p14="http://schemas.microsoft.com/office/powerpoint/2010/main" val="3222277166"/>
              </p:ext>
            </p:extLst>
          </p:nvPr>
        </p:nvGraphicFramePr>
        <p:xfrm>
          <a:off x="467544" y="3068960"/>
          <a:ext cx="7920880" cy="1726362"/>
        </p:xfrm>
        <a:graphic>
          <a:graphicData uri="http://schemas.openxmlformats.org/drawingml/2006/table">
            <a:tbl>
              <a:tblPr firstRow="1" bandRow="1">
                <a:tableStyleId>{5C22544A-7EE6-4342-B048-85BDC9FD1C3A}</a:tableStyleId>
              </a:tblPr>
              <a:tblGrid>
                <a:gridCol w="1173464"/>
                <a:gridCol w="914768"/>
                <a:gridCol w="2232248"/>
                <a:gridCol w="3600400"/>
              </a:tblGrid>
              <a:tr h="394436">
                <a:tc>
                  <a:txBody>
                    <a:bodyPr/>
                    <a:lstStyle/>
                    <a:p>
                      <a:r>
                        <a:rPr lang="de-DE" sz="1800" dirty="0" err="1" smtClean="0">
                          <a:latin typeface="Verdana" panose="020B0604030504040204" pitchFamily="34" charset="0"/>
                          <a:ea typeface="Verdana" panose="020B0604030504040204" pitchFamily="34" charset="0"/>
                          <a:cs typeface="Verdana" panose="020B0604030504040204" pitchFamily="34" charset="0"/>
                        </a:rPr>
                        <a:t>Aleph</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800" dirty="0" smtClean="0">
                          <a:latin typeface="Verdana" panose="020B0604030504040204" pitchFamily="34" charset="0"/>
                          <a:ea typeface="Verdana" panose="020B0604030504040204" pitchFamily="34" charset="0"/>
                          <a:cs typeface="Verdana" panose="020B0604030504040204" pitchFamily="34" charset="0"/>
                        </a:rPr>
                        <a:t>RDA</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800" dirty="0" smtClean="0">
                          <a:latin typeface="Verdana" panose="020B0604030504040204" pitchFamily="34" charset="0"/>
                          <a:ea typeface="Verdana" panose="020B0604030504040204" pitchFamily="34" charset="0"/>
                          <a:cs typeface="Verdana" panose="020B0604030504040204" pitchFamily="34" charset="0"/>
                        </a:rPr>
                        <a:t>Element</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c>
                  <a:txBody>
                    <a:bodyPr/>
                    <a:lstStyle/>
                    <a:p>
                      <a:r>
                        <a:rPr lang="de-DE" sz="1800" dirty="0" smtClean="0">
                          <a:latin typeface="Verdana" panose="020B0604030504040204" pitchFamily="34" charset="0"/>
                          <a:ea typeface="Verdana" panose="020B0604030504040204" pitchFamily="34" charset="0"/>
                          <a:cs typeface="Verdana" panose="020B0604030504040204" pitchFamily="34" charset="0"/>
                        </a:rPr>
                        <a:t>Erfassung</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tc>
              </a:tr>
              <a:tr h="630874">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331</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2.3.2</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Haupttitel</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en-US" sz="1800" kern="1200" dirty="0" smtClean="0">
                          <a:solidFill>
                            <a:srgbClr val="FF0000"/>
                          </a:solidFill>
                          <a:effectLst/>
                          <a:latin typeface="Verdana" panose="020B0604030504040204" pitchFamily="34" charset="0"/>
                          <a:ea typeface="Verdana" panose="020B0604030504040204" pitchFamily="34" charset="0"/>
                          <a:cs typeface="Verdana" panose="020B0604030504040204" pitchFamily="34" charset="0"/>
                        </a:rPr>
                        <a:t>$a</a:t>
                      </a:r>
                      <a:r>
                        <a:rPr lang="en-US" sz="1800" kern="1200" baseline="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 </a:t>
                      </a:r>
                      <a:r>
                        <a:rPr lang="en-US" sz="1800" kern="1200" baseline="0" dirty="0" smtClean="0">
                          <a:solidFill>
                            <a:srgbClr val="FF0000"/>
                          </a:solidFill>
                          <a:effectLst/>
                          <a:latin typeface="Verdana" panose="020B0604030504040204" pitchFamily="34" charset="0"/>
                          <a:ea typeface="Verdana" panose="020B0604030504040204" pitchFamily="34" charset="0"/>
                          <a:cs typeface="Verdana" panose="020B0604030504040204" pitchFamily="34" charset="0"/>
                        </a:rPr>
                        <a:t>&lt;&lt;</a:t>
                      </a:r>
                      <a:r>
                        <a:rPr lang="en-US" sz="1800" kern="1200" baseline="0" dirty="0" err="1"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Ein</a:t>
                      </a:r>
                      <a:r>
                        <a:rPr lang="en-US" sz="1800" kern="1200" dirty="0" smtClean="0">
                          <a:solidFill>
                            <a:srgbClr val="FF0000"/>
                          </a:solidFill>
                          <a:effectLst/>
                          <a:latin typeface="Verdana" panose="020B0604030504040204" pitchFamily="34" charset="0"/>
                          <a:ea typeface="Verdana" panose="020B0604030504040204" pitchFamily="34" charset="0"/>
                          <a:cs typeface="Verdana" panose="020B0604030504040204" pitchFamily="34" charset="0"/>
                        </a:rPr>
                        <a:t>&gt;&gt;</a:t>
                      </a:r>
                      <a:r>
                        <a:rPr lang="de-DE" sz="1800"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 kleiner Strohhalm oder Die Geburt des Photographischen</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r h="630874">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303</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6.2.2</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de-DE" sz="1800" b="1" dirty="0" smtClean="0">
                          <a:latin typeface="Verdana" panose="020B0604030504040204" pitchFamily="34" charset="0"/>
                          <a:ea typeface="Verdana" panose="020B0604030504040204" pitchFamily="34" charset="0"/>
                          <a:cs typeface="Verdana" panose="020B0604030504040204" pitchFamily="34" charset="0"/>
                        </a:rPr>
                        <a:t>Bevorzugter Titel des Werks</a:t>
                      </a:r>
                      <a:endParaRPr lang="de-DE" sz="1800" b="1"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c>
                  <a:txBody>
                    <a:bodyPr/>
                    <a:lstStyle/>
                    <a:p>
                      <a:pPr>
                        <a:lnSpc>
                          <a:spcPts val="1600"/>
                        </a:lnSpc>
                        <a:spcBef>
                          <a:spcPts val="600"/>
                        </a:spcBef>
                        <a:spcAft>
                          <a:spcPts val="600"/>
                        </a:spcAft>
                      </a:pPr>
                      <a:r>
                        <a:rPr lang="en-US" sz="1800" kern="1200" dirty="0" smtClean="0">
                          <a:solidFill>
                            <a:srgbClr val="FF0000"/>
                          </a:solidFill>
                          <a:effectLst/>
                          <a:latin typeface="Verdana" panose="020B0604030504040204" pitchFamily="34" charset="0"/>
                          <a:ea typeface="Verdana" panose="020B0604030504040204" pitchFamily="34" charset="0"/>
                          <a:cs typeface="Verdana" panose="020B0604030504040204" pitchFamily="34" charset="0"/>
                        </a:rPr>
                        <a:t>$t &lt;&lt;</a:t>
                      </a:r>
                      <a:r>
                        <a:rPr lang="de-DE" sz="1800"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Ein</a:t>
                      </a:r>
                      <a:r>
                        <a:rPr lang="de-DE" sz="18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&gt;&gt; </a:t>
                      </a:r>
                      <a:r>
                        <a:rPr lang="de-DE" sz="1800"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kleiner Strohhalm</a:t>
                      </a:r>
                      <a:endParaRPr lang="de-DE" sz="1800" dirty="0">
                        <a:latin typeface="Verdana" panose="020B0604030504040204" pitchFamily="34" charset="0"/>
                        <a:ea typeface="Verdana" panose="020B0604030504040204" pitchFamily="34" charset="0"/>
                        <a:cs typeface="Verdana" panose="020B0604030504040204" pitchFamily="34" charset="0"/>
                      </a:endParaRPr>
                    </a:p>
                  </a:txBody>
                  <a:tcPr marL="91439" marR="91439" marT="45726" marB="45726" anchor="ctr"/>
                </a:tc>
              </a:tr>
            </a:tbl>
          </a:graphicData>
        </a:graphic>
      </p:graphicFrame>
    </p:spTree>
    <p:extLst>
      <p:ext uri="{BB962C8B-B14F-4D97-AF65-F5344CB8AC3E}">
        <p14:creationId xmlns:p14="http://schemas.microsoft.com/office/powerpoint/2010/main" val="6274717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Bevorzugter Titel des </a:t>
            </a:r>
            <a:r>
              <a:rPr lang="de-DE" dirty="0" smtClean="0"/>
              <a:t>Werks</a:t>
            </a:r>
            <a:endParaRPr lang="de-DE" dirty="0"/>
          </a:p>
        </p:txBody>
      </p:sp>
      <p:sp>
        <p:nvSpPr>
          <p:cNvPr id="3" name="Textplatzhalter 2"/>
          <p:cNvSpPr>
            <a:spLocks noGrp="1"/>
          </p:cNvSpPr>
          <p:nvPr>
            <p:ph type="body" sz="quarter" idx="13"/>
          </p:nvPr>
        </p:nvSpPr>
        <p:spPr/>
        <p:txBody>
          <a:bodyPr/>
          <a:lstStyle/>
          <a:p>
            <a:pPr marL="0" indent="0">
              <a:buNone/>
            </a:pPr>
            <a:r>
              <a:rPr lang="de-DE" dirty="0" smtClean="0"/>
              <a:t>RDA 6.2.2 </a:t>
            </a:r>
          </a:p>
          <a:p>
            <a:r>
              <a:rPr lang="de-DE" dirty="0"/>
              <a:t>Der bevorzugte Titel des Werks ist der Titel oder die Titelform, der/die gewählt wurde, um das Werk zu identifizieren. </a:t>
            </a:r>
            <a:r>
              <a:rPr lang="de-DE" dirty="0" smtClean="0"/>
              <a:t>Der bevorzugte Titel ist </a:t>
            </a:r>
            <a:r>
              <a:rPr lang="de-DE" dirty="0"/>
              <a:t>auch die Grundlage für den normierten Sucheinstieg, der dieses Werk repräsentiert</a:t>
            </a:r>
            <a:r>
              <a:rPr lang="de-DE" dirty="0" smtClean="0"/>
              <a:t>.</a:t>
            </a:r>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7</a:t>
            </a:fld>
            <a:endParaRPr lang="de-DE" altLang="de-DE"/>
          </a:p>
        </p:txBody>
      </p:sp>
    </p:spTree>
    <p:extLst>
      <p:ext uri="{BB962C8B-B14F-4D97-AF65-F5344CB8AC3E}">
        <p14:creationId xmlns:p14="http://schemas.microsoft.com/office/powerpoint/2010/main" val="17996170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Bestimmung des bevorzugten Titels</a:t>
            </a:r>
          </a:p>
        </p:txBody>
      </p:sp>
      <p:sp>
        <p:nvSpPr>
          <p:cNvPr id="3" name="Textplatzhalter 2"/>
          <p:cNvSpPr>
            <a:spLocks noGrp="1"/>
          </p:cNvSpPr>
          <p:nvPr>
            <p:ph type="body" sz="quarter" idx="13"/>
          </p:nvPr>
        </p:nvSpPr>
        <p:spPr/>
        <p:txBody>
          <a:bodyPr/>
          <a:lstStyle/>
          <a:p>
            <a:pPr marL="0" indent="0">
              <a:buNone/>
            </a:pPr>
            <a:r>
              <a:rPr lang="de-DE" dirty="0" smtClean="0"/>
              <a:t>Werke nach 1500 (d. h. ab 1501):</a:t>
            </a:r>
          </a:p>
          <a:p>
            <a:r>
              <a:rPr lang="de-DE" dirty="0" smtClean="0"/>
              <a:t>Der bevorzugte Titel wird anhand von Ressourcen, die das Werk verkörpern, oder anhand von Nachschlagewerken bestimmt.</a:t>
            </a:r>
          </a:p>
          <a:p>
            <a:endParaRPr lang="de-DE" dirty="0" smtClean="0"/>
          </a:p>
          <a:p>
            <a:pPr marL="0" indent="0">
              <a:buNone/>
            </a:pPr>
            <a:r>
              <a:rPr lang="de-DE" dirty="0" smtClean="0"/>
              <a:t>Werke bis 1500 (d. h. vor 1501):</a:t>
            </a:r>
          </a:p>
          <a:p>
            <a:r>
              <a:rPr lang="de-DE" dirty="0" smtClean="0"/>
              <a:t>Der bevorzugte Titel wird anhand von Nachschlagewerken bestimmt. </a:t>
            </a:r>
          </a:p>
          <a:p>
            <a:endParaRPr lang="de-DE" dirty="0" smtClean="0"/>
          </a:p>
          <a:p>
            <a:r>
              <a:rPr lang="de-DE" dirty="0" smtClean="0"/>
              <a:t>detaillierte Regelungen zu den Informationsquellen siehe RDA 6.2.2.2 D-A-CH </a:t>
            </a:r>
          </a:p>
          <a:p>
            <a:pPr marL="0" indent="0">
              <a:buNone/>
            </a:pPr>
            <a:endParaRPr lang="de-DE" dirty="0"/>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8</a:t>
            </a:fld>
            <a:endParaRPr lang="de-DE" altLang="de-DE"/>
          </a:p>
        </p:txBody>
      </p:sp>
    </p:spTree>
    <p:extLst>
      <p:ext uri="{BB962C8B-B14F-4D97-AF65-F5344CB8AC3E}">
        <p14:creationId xmlns:p14="http://schemas.microsoft.com/office/powerpoint/2010/main" val="34218125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Sprache des bevorzugten </a:t>
            </a:r>
            <a:r>
              <a:rPr lang="de-DE" dirty="0" smtClean="0"/>
              <a:t>Titels -1- </a:t>
            </a:r>
            <a:endParaRPr lang="de-DE" dirty="0"/>
          </a:p>
        </p:txBody>
      </p:sp>
      <p:sp>
        <p:nvSpPr>
          <p:cNvPr id="3" name="Textplatzhalter 2"/>
          <p:cNvSpPr>
            <a:spLocks noGrp="1"/>
          </p:cNvSpPr>
          <p:nvPr>
            <p:ph type="body" sz="quarter" idx="13"/>
          </p:nvPr>
        </p:nvSpPr>
        <p:spPr/>
        <p:txBody>
          <a:bodyPr/>
          <a:lstStyle/>
          <a:p>
            <a:r>
              <a:rPr lang="de-DE" dirty="0" smtClean="0"/>
              <a:t>in der Regel: Originalsprache</a:t>
            </a:r>
          </a:p>
          <a:p>
            <a:pPr marL="0" indent="0">
              <a:buNone/>
            </a:pPr>
            <a:endParaRPr lang="de-DE" dirty="0" smtClean="0"/>
          </a:p>
          <a:p>
            <a:pPr marL="0" indent="0">
              <a:buNone/>
            </a:pPr>
            <a:r>
              <a:rPr lang="de-DE" dirty="0" smtClean="0"/>
              <a:t>Werke nach 1500 (d. h. ab 1501):</a:t>
            </a:r>
          </a:p>
          <a:p>
            <a:r>
              <a:rPr lang="de-DE" dirty="0" smtClean="0"/>
              <a:t>Der </a:t>
            </a:r>
            <a:r>
              <a:rPr lang="de-DE" dirty="0"/>
              <a:t>am besten bekannte Titel in der Originalsprache </a:t>
            </a:r>
            <a:r>
              <a:rPr lang="de-DE" dirty="0" smtClean="0"/>
              <a:t>wird anhand </a:t>
            </a:r>
            <a:r>
              <a:rPr lang="de-DE" dirty="0"/>
              <a:t>der originalsprachlichen Ausgaben des Werks oder in Nachschlagewerken bestimmt. </a:t>
            </a:r>
            <a:endParaRPr lang="de-DE" dirty="0" smtClean="0"/>
          </a:p>
          <a:p>
            <a:r>
              <a:rPr lang="de-DE" dirty="0" smtClean="0"/>
              <a:t>wenn nicht möglich:</a:t>
            </a:r>
            <a:br>
              <a:rPr lang="de-DE" dirty="0" smtClean="0"/>
            </a:br>
            <a:r>
              <a:rPr lang="de-DE" dirty="0" smtClean="0"/>
              <a:t>Haupttitel </a:t>
            </a:r>
            <a:r>
              <a:rPr lang="de-DE" dirty="0"/>
              <a:t>der ersten Originalausgabe </a:t>
            </a:r>
            <a:r>
              <a:rPr lang="de-DE" dirty="0" smtClean="0"/>
              <a:t>(RDA </a:t>
            </a:r>
            <a:r>
              <a:rPr lang="de-DE" dirty="0"/>
              <a:t>2.3.2) </a:t>
            </a:r>
          </a:p>
        </p:txBody>
      </p:sp>
      <p:sp>
        <p:nvSpPr>
          <p:cNvPr id="4" name="Fußzeilenplatzhalter 3"/>
          <p:cNvSpPr>
            <a:spLocks noGrp="1"/>
          </p:cNvSpPr>
          <p:nvPr>
            <p:ph type="ftr" sz="quarter" idx="14"/>
          </p:nvPr>
        </p:nvSpPr>
        <p:spPr/>
        <p:txBody>
          <a:bodyPr/>
          <a:lstStyle/>
          <a:p>
            <a:pPr>
              <a:defRPr/>
            </a:pPr>
            <a:r>
              <a:rPr lang="de-DE" smtClean="0"/>
              <a:t>AG RDA Schulungsunterlagen – Modul 3.03.03: Werkebene - Aleph | Stand: 29.07.2015 | CC BY-NC-SA</a:t>
            </a:r>
            <a:endParaRPr lang="de-DE" dirty="0"/>
          </a:p>
        </p:txBody>
      </p:sp>
      <p:sp>
        <p:nvSpPr>
          <p:cNvPr id="5" name="Foliennummernplatzhalter 4"/>
          <p:cNvSpPr>
            <a:spLocks noGrp="1"/>
          </p:cNvSpPr>
          <p:nvPr>
            <p:ph type="sldNum" sz="quarter" idx="15"/>
          </p:nvPr>
        </p:nvSpPr>
        <p:spPr/>
        <p:txBody>
          <a:bodyPr/>
          <a:lstStyle/>
          <a:p>
            <a:fld id="{AA5AABF1-B78F-4BEE-8BD7-55374FA27783}" type="slidenum">
              <a:rPr lang="de-DE" altLang="de-DE" smtClean="0"/>
              <a:pPr/>
              <a:t>9</a:t>
            </a:fld>
            <a:endParaRPr lang="de-DE" altLang="de-DE"/>
          </a:p>
        </p:txBody>
      </p:sp>
    </p:spTree>
    <p:extLst>
      <p:ext uri="{BB962C8B-B14F-4D97-AF65-F5344CB8AC3E}">
        <p14:creationId xmlns:p14="http://schemas.microsoft.com/office/powerpoint/2010/main" val="3276331939"/>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solidFill>
        <a:ln>
          <a:solidFill>
            <a:schemeClr val="tx1"/>
          </a:solidFill>
        </a:ln>
      </a:spPr>
      <a:bodyPr wrap="square" rtlCol="0">
        <a:spAutoFit/>
      </a:bodyPr>
      <a:lstStyle>
        <a:defPPr>
          <a:defRPr dirty="0" smtClean="0">
            <a:latin typeface="Verdana" panose="020B0604030504040204" pitchFamily="34" charset="0"/>
            <a:ea typeface="Verdana" panose="020B0604030504040204" pitchFamily="34" charset="0"/>
            <a:cs typeface="Verdana" panose="020B0604030504040204" pitchFamily="34" charset="0"/>
          </a:defRPr>
        </a:defPPr>
      </a:lstStyle>
    </a:txDef>
  </a:objectDefaults>
  <a:extraClrSchemeLst/>
</a:theme>
</file>

<file path=ppt/theme/theme2.xml><?xml version="1.0" encoding="utf-8"?>
<a:theme xmlns:a="http://schemas.openxmlformats.org/drawingml/2006/main" name="1_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solidFill>
        <a:ln>
          <a:solidFill>
            <a:schemeClr val="tx1"/>
          </a:solidFill>
        </a:ln>
      </a:spPr>
      <a:bodyPr wrap="square" rtlCol="0">
        <a:spAutoFit/>
      </a:bodyPr>
      <a:lstStyle>
        <a:defPPr>
          <a:defRPr dirty="0" smtClean="0">
            <a:latin typeface="Verdana" panose="020B0604030504040204" pitchFamily="34" charset="0"/>
            <a:ea typeface="Verdana" panose="020B0604030504040204" pitchFamily="34" charset="0"/>
            <a:cs typeface="Verdana" panose="020B0604030504040204" pitchFamily="34" charset="0"/>
          </a:defRPr>
        </a:defPPr>
      </a:lstStyle>
    </a:txDef>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2244</Words>
  <Application>Microsoft Office PowerPoint</Application>
  <PresentationFormat>Bildschirmpräsentation (4:3)</PresentationFormat>
  <Paragraphs>479</Paragraphs>
  <Slides>37</Slides>
  <Notes>19</Notes>
  <HiddenSlides>0</HiddenSlides>
  <MMClips>0</MMClips>
  <ScaleCrop>false</ScaleCrop>
  <HeadingPairs>
    <vt:vector size="4" baseType="variant">
      <vt:variant>
        <vt:lpstr>Design</vt:lpstr>
      </vt:variant>
      <vt:variant>
        <vt:i4>2</vt:i4>
      </vt:variant>
      <vt:variant>
        <vt:lpstr>Folientitel</vt:lpstr>
      </vt:variant>
      <vt:variant>
        <vt:i4>37</vt:i4>
      </vt:variant>
    </vt:vector>
  </HeadingPairs>
  <TitlesOfParts>
    <vt:vector size="39" baseType="lpstr">
      <vt:lpstr>Larissa</vt:lpstr>
      <vt:lpstr>1_Larissa</vt:lpstr>
      <vt:lpstr>Schulungsunterlagen der AG RDA</vt:lpstr>
      <vt:lpstr>Behandlung der Werkebene </vt:lpstr>
      <vt:lpstr>Grundsätzliches</vt:lpstr>
      <vt:lpstr>Titel des Werks</vt:lpstr>
      <vt:lpstr>Groß-und Kleinschreibung, Symbole etc.</vt:lpstr>
      <vt:lpstr>Alternativtitel </vt:lpstr>
      <vt:lpstr>Bevorzugter Titel des Werks</vt:lpstr>
      <vt:lpstr>Bestimmung des bevorzugten Titels</vt:lpstr>
      <vt:lpstr>Sprache des bevorzugten Titels -1- </vt:lpstr>
      <vt:lpstr>Sprache des bevorzugten Titels -2- </vt:lpstr>
      <vt:lpstr>Sprache des bevorzugten Titels -3- </vt:lpstr>
      <vt:lpstr>Sprache des bevorzugten Titels -4- </vt:lpstr>
      <vt:lpstr>Sprache des bevorzugten Titels -5- </vt:lpstr>
      <vt:lpstr>Bevorzugter Titel des Werks / Haupttitel der Manifestation</vt:lpstr>
      <vt:lpstr>Bevorzugter Titel des Werks / Haupttitel der Manifestation</vt:lpstr>
      <vt:lpstr>Beispiel</vt:lpstr>
      <vt:lpstr>Normierter Sucheinstieg für Werke</vt:lpstr>
      <vt:lpstr>Werke von einem geistigen Schöpfer</vt:lpstr>
      <vt:lpstr>Werke von einem geistigen Schöpfer</vt:lpstr>
      <vt:lpstr>Werke von mehreren geistigen Schöpfern</vt:lpstr>
      <vt:lpstr>Werke von mehreren geistigen Schöpfern</vt:lpstr>
      <vt:lpstr>Werk hat keinen geistigen Schöpfer</vt:lpstr>
      <vt:lpstr>Werk hat keinen geistigen Schöpfer</vt:lpstr>
      <vt:lpstr> Merkmale zur Unterscheidung -1- </vt:lpstr>
      <vt:lpstr> Merkmale zur Unterscheidung -2- </vt:lpstr>
      <vt:lpstr> Werkebene in der zusammengesetzten Beschreibung -1-</vt:lpstr>
      <vt:lpstr> Werkebene in der zusammengesetzten Beschreibung -2-</vt:lpstr>
      <vt:lpstr>Verbundfestlegungen - 1</vt:lpstr>
      <vt:lpstr>Verbundfestlegungen - 2</vt:lpstr>
      <vt:lpstr>Übung 1</vt:lpstr>
      <vt:lpstr>Erfassen in Aleph</vt:lpstr>
      <vt:lpstr>Übung 2</vt:lpstr>
      <vt:lpstr>Erfassen in Aleph</vt:lpstr>
      <vt:lpstr>Erfassen in Aleph</vt:lpstr>
      <vt:lpstr>Erfassen in Aleph</vt:lpstr>
      <vt:lpstr>Übung 3</vt:lpstr>
      <vt:lpstr>Erfassen in Aleph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Schulungsunterlagen der AG RDA</dc:title>
  <dc:creator>Bufalino, Cinzia</dc:creator>
  <cp:lastModifiedBy>Michael Beer</cp:lastModifiedBy>
  <cp:revision>89</cp:revision>
  <dcterms:created xsi:type="dcterms:W3CDTF">2014-02-18T07:01:40Z</dcterms:created>
  <dcterms:modified xsi:type="dcterms:W3CDTF">2015-10-07T17:10:56Z</dcterms:modified>
</cp:coreProperties>
</file>