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5" r:id="rId2"/>
    <p:sldId id="259" r:id="rId3"/>
    <p:sldId id="302" r:id="rId4"/>
    <p:sldId id="303" r:id="rId5"/>
    <p:sldId id="305" r:id="rId6"/>
    <p:sldId id="306" r:id="rId7"/>
    <p:sldId id="304" r:id="rId8"/>
    <p:sldId id="298" r:id="rId9"/>
    <p:sldId id="307" r:id="rId10"/>
    <p:sldId id="310" r:id="rId11"/>
    <p:sldId id="309" r:id="rId12"/>
    <p:sldId id="311" r:id="rId13"/>
    <p:sldId id="312" r:id="rId1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59" autoAdjust="0"/>
    <p:restoredTop sz="92189" autoAdjust="0"/>
  </p:normalViewPr>
  <p:slideViewPr>
    <p:cSldViewPr>
      <p:cViewPr>
        <p:scale>
          <a:sx n="100" d="100"/>
          <a:sy n="100" d="100"/>
        </p:scale>
        <p:origin x="-1932" y="-6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08.10.2015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08.10.2015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239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Hier</a:t>
            </a:r>
            <a:r>
              <a:rPr lang="de-DE" baseline="0" dirty="0" smtClean="0"/>
              <a:t> ins RDA-TOOLKIT </a:t>
            </a:r>
            <a:r>
              <a:rPr lang="de-DE" baseline="0" dirty="0" smtClean="0">
                <a:sym typeface="Wingdings" panose="05000000000000000000" pitchFamily="2" charset="2"/>
              </a:rPr>
              <a:t> RDA 3.1.4 D-A-CH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9974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Zu den Maßen der Karte: RDA 3.5.2</a:t>
            </a:r>
            <a:r>
              <a:rPr lang="de-DE" baseline="0" dirty="0" smtClean="0"/>
              <a:t> Maße einer Karte sieht die Erfassung von Kartenmaßen in Höhe x Breite in cm vor. Folglich auch bei Karten, die in der Umfangsangabe als Begleitmaterial aufgeführt sind.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4070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1239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552728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5A: Begleitmaterial | Stand: 21.05.2015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7687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AG RDA Schulungsunterlagen – Modul 5A: Begleitmaterial | Stand: 21.05.2015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365894"/>
              </p:ext>
            </p:extLst>
          </p:nvPr>
        </p:nvGraphicFramePr>
        <p:xfrm>
          <a:off x="411917" y="1772816"/>
          <a:ext cx="8424934" cy="2147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3.4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Umfang</a:t>
                      </a:r>
                      <a:r>
                        <a:rPr lang="de-DE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b="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(Hauptkomponente)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 CD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437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3.4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Umfang </a:t>
                      </a: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(Begleitmaterial)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 Beiheft (13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Seiten)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Maße (Hauptkomponente)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12 cm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0" y="183778"/>
            <a:ext cx="9144000" cy="508918"/>
          </a:xfrm>
        </p:spPr>
        <p:txBody>
          <a:bodyPr/>
          <a:lstStyle/>
          <a:p>
            <a:r>
              <a:rPr lang="de-DE" dirty="0" smtClean="0"/>
              <a:t>Erfassung und Beschreibung – Umfangsangabe 4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395536" y="1196752"/>
            <a:ext cx="792088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 Umfangsangabe des Begleitmaterials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411917" y="5492343"/>
            <a:ext cx="7992888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Darstellung im ISBD-Format:</a:t>
            </a:r>
          </a:p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CD , 12 cm + 1 Beiheft (13 Seiten)</a:t>
            </a:r>
          </a:p>
        </p:txBody>
      </p:sp>
      <p:sp>
        <p:nvSpPr>
          <p:cNvPr id="5" name="Rechteck 4"/>
          <p:cNvSpPr/>
          <p:nvPr/>
        </p:nvSpPr>
        <p:spPr>
          <a:xfrm>
            <a:off x="387582" y="4326195"/>
            <a:ext cx="84328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 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Fall von Text wird zusätzlich zur Umfangsangabe 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        die 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Anzahl der Datenträger zusammen mit einer 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spezifischen 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Benennung (i. d. R. „Booklet“ oder „Beiheft“) erfasst.</a:t>
            </a:r>
          </a:p>
        </p:txBody>
      </p:sp>
    </p:spTree>
    <p:extLst>
      <p:ext uri="{BB962C8B-B14F-4D97-AF65-F5344CB8AC3E}">
        <p14:creationId xmlns:p14="http://schemas.microsoft.com/office/powerpoint/2010/main" val="52174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376033"/>
              </p:ext>
            </p:extLst>
          </p:nvPr>
        </p:nvGraphicFramePr>
        <p:xfrm>
          <a:off x="410005" y="1700808"/>
          <a:ext cx="8424934" cy="3431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32048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3.4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Umfang</a:t>
                      </a:r>
                      <a:r>
                        <a:rPr lang="de-DE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b="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(Hauptkomponente)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190 Seiten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437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3.4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Umfang </a:t>
                      </a: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(Begleitmaterial)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 Karte 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80 x 57 cm, gefaltet 21 x 10 cm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</a:p>
                  </a:txBody>
                  <a:tcPr anchor="ctr"/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Maße (Hauptkomponente)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 cm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=437</a:t>
                      </a:r>
                      <a:endParaRPr lang="de-DE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Maße (Begleitmaterial)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80 x 57 cm, gefaltet 21 x 10 cm</a:t>
                      </a:r>
                      <a:endParaRPr lang="de-DE" dirty="0">
                        <a:solidFill>
                          <a:schemeClr val="bg1">
                            <a:lumMod val="65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434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7.15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Illustrierender Inhalt </a:t>
                      </a:r>
                      <a:r>
                        <a:rPr lang="de-DE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(Hauptkomponente)</a:t>
                      </a:r>
                      <a:endParaRPr lang="de-DE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Illustrationen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0" y="183778"/>
            <a:ext cx="9144000" cy="508918"/>
          </a:xfrm>
        </p:spPr>
        <p:txBody>
          <a:bodyPr/>
          <a:lstStyle/>
          <a:p>
            <a:r>
              <a:rPr lang="de-DE" dirty="0" smtClean="0"/>
              <a:t>Erfassung und Beschreibung – Umfangsangabe 6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378024" y="980728"/>
            <a:ext cx="792088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 Angabe des Umfangs und weiterer Datenträgereigenschaften des Begleitmaterials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95536" y="5373216"/>
            <a:ext cx="7992888" cy="923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Darstellung im ISBD-Format:</a:t>
            </a:r>
          </a:p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190 Seiten : Illustrationen ; 25 cm + 1 Karte (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80 x 57 cm, gefaltet 21 x 10 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cm)</a:t>
            </a:r>
          </a:p>
        </p:txBody>
      </p:sp>
    </p:spTree>
    <p:extLst>
      <p:ext uri="{BB962C8B-B14F-4D97-AF65-F5344CB8AC3E}">
        <p14:creationId xmlns:p14="http://schemas.microsoft.com/office/powerpoint/2010/main" val="69803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056490"/>
              </p:ext>
            </p:extLst>
          </p:nvPr>
        </p:nvGraphicFramePr>
        <p:xfrm>
          <a:off x="401151" y="3299718"/>
          <a:ext cx="8424934" cy="252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504056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Hubble, das Universum im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Visier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370a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2.3.6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Abweichender Titel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Best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of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Hubblecast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93610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27.1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 Beziehung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stehende Manifestation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 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"Best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of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Hubblecast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" (1 DVD-Video) beigelegt in einer Tasche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Erfassung und Beschreibung – eigener Titel 1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395536" y="980728"/>
            <a:ext cx="7920880" cy="23083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Eigener Titel des Begleitmaterials 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 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abweichender Titel             (gemäß RDA 2.3.6.1a)</a:t>
            </a: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Begleitmaterial zusätzlich zur Umfangsangabe als in Beziehung stehende Manifestation (RDA 27.1)</a:t>
            </a:r>
          </a:p>
          <a:p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Beispiel: Buch „Hubble, das Universum im Visier“ mit beiliegender DVD „Best </a:t>
            </a:r>
            <a:r>
              <a:rPr lang="de-DE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Hubblecast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 (Auswahl von Video-Clips)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95535" y="5951305"/>
            <a:ext cx="8430549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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Form einer unstrukturierten Beschreibung gemäß RDA 24.4.3</a:t>
            </a:r>
          </a:p>
        </p:txBody>
      </p:sp>
    </p:spTree>
    <p:extLst>
      <p:ext uri="{BB962C8B-B14F-4D97-AF65-F5344CB8AC3E}">
        <p14:creationId xmlns:p14="http://schemas.microsoft.com/office/powerpoint/2010/main" val="93739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868958"/>
          </a:xfrm>
        </p:spPr>
        <p:txBody>
          <a:bodyPr/>
          <a:lstStyle/>
          <a:p>
            <a:r>
              <a:rPr lang="de-DE" dirty="0" smtClean="0"/>
              <a:t>Weitere Fälle </a:t>
            </a:r>
            <a:br>
              <a:rPr lang="de-DE" dirty="0" smtClean="0"/>
            </a:br>
            <a:r>
              <a:rPr lang="de-DE" dirty="0" smtClean="0"/>
              <a:t>siehe Schulungsunterlage Word-Dokument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268760"/>
            <a:ext cx="8640960" cy="5472608"/>
          </a:xfrm>
        </p:spPr>
        <p:txBody>
          <a:bodyPr/>
          <a:lstStyle/>
          <a:p>
            <a:endParaRPr lang="de-DE" dirty="0" smtClean="0"/>
          </a:p>
          <a:p>
            <a:r>
              <a:rPr lang="de-DE" dirty="0" smtClean="0"/>
              <a:t>Ressource mit einem Werk auf unterschiedlichen Datenträgern</a:t>
            </a:r>
          </a:p>
          <a:p>
            <a:pPr lvl="1"/>
            <a:r>
              <a:rPr lang="de-DE" dirty="0" smtClean="0"/>
              <a:t>Ein Werk – zwei Expressionen</a:t>
            </a:r>
          </a:p>
          <a:p>
            <a:pPr lvl="1"/>
            <a:r>
              <a:rPr lang="de-DE" dirty="0" smtClean="0"/>
              <a:t>Ein Werk – eine Expression - zwei Manifestationen</a:t>
            </a:r>
          </a:p>
          <a:p>
            <a:pPr lvl="1"/>
            <a:endParaRPr lang="de-DE" dirty="0" smtClean="0"/>
          </a:p>
          <a:p>
            <a:r>
              <a:rPr lang="de-DE" dirty="0" smtClean="0"/>
              <a:t>Sonderfälle</a:t>
            </a:r>
          </a:p>
          <a:p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136904" cy="365125"/>
          </a:xfrm>
        </p:spPr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530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Begleitmaterial</a:t>
            </a: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5A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776864" cy="365125"/>
          </a:xfrm>
        </p:spPr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805308" y="1052735"/>
            <a:ext cx="200241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/>
            <a:r>
              <a:rPr lang="de-DE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 </a:t>
            </a:r>
            <a:r>
              <a:rPr lang="de-DE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08.10.2015</a:t>
            </a:r>
            <a:endParaRPr lang="de-DE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Übersicht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Definition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Abgrenzung Begleitmaterial – mehrteilige Ressource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Erfassung und Beschreibung</a:t>
            </a:r>
          </a:p>
          <a:p>
            <a:pPr marL="0" indent="0">
              <a:buNone/>
            </a:pPr>
            <a:endParaRPr lang="de-DE" sz="800" dirty="0" smtClean="0"/>
          </a:p>
          <a:p>
            <a:pPr lvl="1"/>
            <a:r>
              <a:rPr lang="de-DE" sz="2400" dirty="0" smtClean="0"/>
              <a:t>IMD-Typen</a:t>
            </a:r>
          </a:p>
          <a:p>
            <a:pPr lvl="1"/>
            <a:r>
              <a:rPr lang="de-DE" sz="2400" dirty="0" smtClean="0"/>
              <a:t>Begleitmaterial mit eigenem Titel</a:t>
            </a:r>
          </a:p>
          <a:p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8136904" cy="365125"/>
          </a:xfrm>
        </p:spPr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811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Definition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Begleitmaterial ist eine Ressource, die einer anderen beigegeben wird, um diese zu ergänzen.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Ergänzte Ressource kann ein- oder mehrteilig sein</a:t>
            </a:r>
          </a:p>
          <a:p>
            <a:r>
              <a:rPr lang="de-DE" dirty="0" smtClean="0"/>
              <a:t>Ergänzte Ressource wird als Hauptressource oder Hauptkomponente bezeichnet</a:t>
            </a:r>
          </a:p>
          <a:p>
            <a:r>
              <a:rPr lang="de-DE" dirty="0" smtClean="0"/>
              <a:t>Begleitmaterial hat untergeordnete Rolle</a:t>
            </a:r>
          </a:p>
          <a:p>
            <a:r>
              <a:rPr lang="de-DE" dirty="0" smtClean="0"/>
              <a:t>Nicht berücksichtigt werden Kriterien wie	</a:t>
            </a:r>
          </a:p>
          <a:p>
            <a:pPr lvl="1"/>
            <a:r>
              <a:rPr lang="de-DE" dirty="0" smtClean="0"/>
              <a:t>Einzeln erwerbbar</a:t>
            </a:r>
          </a:p>
          <a:p>
            <a:pPr lvl="1"/>
            <a:r>
              <a:rPr lang="de-DE" dirty="0" smtClean="0"/>
              <a:t>Eigene ISBN</a:t>
            </a:r>
          </a:p>
          <a:p>
            <a:pPr lvl="1"/>
            <a:r>
              <a:rPr lang="de-DE" dirty="0" smtClean="0"/>
              <a:t>In </a:t>
            </a:r>
            <a:r>
              <a:rPr lang="de-DE" dirty="0"/>
              <a:t>T</a:t>
            </a:r>
            <a:r>
              <a:rPr lang="de-DE" dirty="0" smtClean="0"/>
              <a:t>asche oder lose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804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Regelwerk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Herleitung aus RDA 3.1.4</a:t>
            </a:r>
          </a:p>
          <a:p>
            <a:pPr lvl="1"/>
            <a:r>
              <a:rPr lang="de-DE" dirty="0" smtClean="0"/>
              <a:t>Ressourcen, die aus verschiedenen Datenträgern bestehen</a:t>
            </a:r>
          </a:p>
          <a:p>
            <a:pPr marL="457200" lvl="1" indent="0">
              <a:buNone/>
            </a:pPr>
            <a:endParaRPr lang="de-DE" dirty="0" smtClean="0"/>
          </a:p>
          <a:p>
            <a:pPr lvl="1"/>
            <a:r>
              <a:rPr lang="de-DE" dirty="0" smtClean="0"/>
              <a:t>Allerdings kann Begleitmaterial auch denselben Datenträgertyp wie die Hauptressource aufweisen</a:t>
            </a:r>
          </a:p>
          <a:p>
            <a:pPr marL="457200" lvl="1" indent="0">
              <a:buNone/>
            </a:pPr>
            <a:endParaRPr lang="de-DE" dirty="0" smtClean="0"/>
          </a:p>
          <a:p>
            <a:pPr lvl="1"/>
            <a:r>
              <a:rPr lang="de-DE" dirty="0" smtClean="0"/>
              <a:t>Beispiele</a:t>
            </a:r>
          </a:p>
          <a:p>
            <a:pPr lvl="2"/>
            <a:r>
              <a:rPr lang="de-DE" dirty="0" smtClean="0"/>
              <a:t>Buch und CD mit Hörbeispielen (verschiedene Datenträgertypen)</a:t>
            </a:r>
          </a:p>
          <a:p>
            <a:pPr lvl="2"/>
            <a:r>
              <a:rPr lang="de-DE" dirty="0" smtClean="0"/>
              <a:t>Buch und Lösungsheft (gleicher Datenträgertyp)</a:t>
            </a:r>
          </a:p>
          <a:p>
            <a:pPr lvl="2"/>
            <a:r>
              <a:rPr lang="de-DE" dirty="0" smtClean="0"/>
              <a:t>Hinweis: Liste von möglichen Datenträgertypen s. RDA 3.3</a:t>
            </a:r>
          </a:p>
          <a:p>
            <a:pPr lvl="2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267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Abgrenzung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Voraussetzung</a:t>
            </a:r>
          </a:p>
          <a:p>
            <a:pPr lvl="1"/>
            <a:r>
              <a:rPr lang="de-DE" dirty="0" smtClean="0"/>
              <a:t>Ressource besteht aus mehreren Datenträgertypen</a:t>
            </a:r>
          </a:p>
          <a:p>
            <a:pPr lvl="1"/>
            <a:r>
              <a:rPr lang="de-DE" dirty="0" smtClean="0"/>
              <a:t>Ressource besteht aus mehreren Komponenten mit demselben Datenträgertyp</a:t>
            </a:r>
          </a:p>
          <a:p>
            <a:pPr marL="457200" lvl="1" indent="0">
              <a:buNone/>
            </a:pPr>
            <a:endParaRPr lang="de-DE" dirty="0" smtClean="0"/>
          </a:p>
          <a:p>
            <a:r>
              <a:rPr lang="de-DE" dirty="0" smtClean="0"/>
              <a:t>Beispiele für Begleitmaterialien</a:t>
            </a:r>
          </a:p>
          <a:p>
            <a:pPr lvl="1"/>
            <a:r>
              <a:rPr lang="de-DE" dirty="0"/>
              <a:t>Booklets</a:t>
            </a:r>
          </a:p>
          <a:p>
            <a:pPr lvl="1"/>
            <a:r>
              <a:rPr lang="de-DE" dirty="0"/>
              <a:t>Abbildungsverzeichnisse zu Dias</a:t>
            </a:r>
          </a:p>
          <a:p>
            <a:pPr lvl="1"/>
            <a:r>
              <a:rPr lang="de-DE" dirty="0"/>
              <a:t>Karten und Pläne bei Reiseführern</a:t>
            </a:r>
          </a:p>
          <a:p>
            <a:pPr lvl="1"/>
            <a:r>
              <a:rPr lang="de-DE" dirty="0"/>
              <a:t>Mikroformbeilagen</a:t>
            </a:r>
          </a:p>
          <a:p>
            <a:pPr lvl="1"/>
            <a:r>
              <a:rPr lang="de-DE" dirty="0"/>
              <a:t>Verbrauchsmaterialien wie Stifte, Knete etc.</a:t>
            </a:r>
          </a:p>
          <a:p>
            <a:pPr lvl="1"/>
            <a:r>
              <a:rPr lang="de-DE" dirty="0"/>
              <a:t>Gegenstände wie 3-D-Brille, Stempel etc.</a:t>
            </a:r>
          </a:p>
          <a:p>
            <a:pPr lvl="1"/>
            <a:r>
              <a:rPr lang="de-DE" dirty="0" smtClean="0"/>
              <a:t>Installationsanleitungen</a:t>
            </a:r>
            <a:endParaRPr lang="de-DE" dirty="0"/>
          </a:p>
          <a:p>
            <a:pPr lvl="1"/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186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Abgrenzung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764704"/>
            <a:ext cx="8640960" cy="5472608"/>
          </a:xfrm>
        </p:spPr>
        <p:txBody>
          <a:bodyPr/>
          <a:lstStyle/>
          <a:p>
            <a:r>
              <a:rPr lang="de-DE" dirty="0" smtClean="0"/>
              <a:t>Lässt sich eine überwiegende oder dominierende Komponente bestimmen, gilt diese als Hauptkomponente.</a:t>
            </a:r>
          </a:p>
          <a:p>
            <a:pPr marL="0" indent="0">
              <a:buNone/>
            </a:pPr>
            <a:endParaRPr lang="de-DE" sz="800" dirty="0" smtClean="0"/>
          </a:p>
          <a:p>
            <a:r>
              <a:rPr lang="de-DE" dirty="0" smtClean="0"/>
              <a:t>Alle anderen Komponenten sind Begleitmaterial.</a:t>
            </a:r>
          </a:p>
          <a:p>
            <a:pPr marL="0" indent="0">
              <a:buNone/>
            </a:pPr>
            <a:endParaRPr lang="de-DE" sz="800" dirty="0" smtClean="0"/>
          </a:p>
          <a:p>
            <a:r>
              <a:rPr lang="de-DE" dirty="0" smtClean="0"/>
              <a:t>Mehrteilige Monografien als Ganzes oder Teile von mehrteiligen Monografien können Begleitmaterial aufweisen</a:t>
            </a:r>
          </a:p>
          <a:p>
            <a:pPr lvl="1"/>
            <a:r>
              <a:rPr lang="de-DE" dirty="0" smtClean="0"/>
              <a:t>Begleitmaterial wird bei entsprechendem Teil, entsprechenden Teilen oder der Ressource als Ganzes beschrieben</a:t>
            </a:r>
          </a:p>
          <a:p>
            <a:pPr marL="457200" lvl="1" indent="0">
              <a:buNone/>
            </a:pPr>
            <a:endParaRPr lang="de-DE" sz="800" dirty="0" smtClean="0"/>
          </a:p>
          <a:p>
            <a:r>
              <a:rPr lang="de-DE" dirty="0" smtClean="0"/>
              <a:t>Zweifelsfallregelung: Beschreibung als Hauptkomponente mit Begleitmaterial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212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336704" cy="365125"/>
          </a:xfrm>
        </p:spPr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600301"/>
              </p:ext>
            </p:extLst>
          </p:nvPr>
        </p:nvGraphicFramePr>
        <p:xfrm>
          <a:off x="395536" y="3284984"/>
          <a:ext cx="8424934" cy="2464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8"/>
                <a:gridCol w="1248138"/>
                <a:gridCol w="3016334"/>
                <a:gridCol w="2912324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n (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ohne Hilfsmittel</a:t>
                      </a:r>
                      <a:r>
                        <a:rPr lang="de-DE" i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zu benutzen</a:t>
                      </a:r>
                      <a:r>
                        <a:rPr lang="de-DE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Datenträgertyp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nc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Band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68174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060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6.9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Inhaltstyp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txt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(</a:t>
                      </a:r>
                      <a:r>
                        <a:rPr lang="de-DE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Text</a:t>
                      </a: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/>
          <a:p>
            <a:r>
              <a:rPr lang="de-DE" dirty="0" smtClean="0"/>
              <a:t>Erfassung und Beschreibung – IMD-Typen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395536" y="1196752"/>
            <a:ext cx="8424936" cy="1938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Inhalts-, Medien- und Datenträgertyp                                            von Begleitmaterial wird nicht berücksichtigt                                                             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RDA 6.9.1.3 D-A-CH, RDA 3.2.1.3 D-A-CH sowie RDA 3.3.1.3 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D-A-CH)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 einer Dissertation bestehend aus einem Textteil in gedruckter Form und einer CD-ROM mit statistischen Daten:</a:t>
            </a:r>
          </a:p>
        </p:txBody>
      </p:sp>
    </p:spTree>
    <p:extLst>
      <p:ext uri="{BB962C8B-B14F-4D97-AF65-F5344CB8AC3E}">
        <p14:creationId xmlns:p14="http://schemas.microsoft.com/office/powerpoint/2010/main" val="417030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smtClean="0"/>
              <a:t>AG RDA Schulungsunterlagen – Modul 5A: Begleitmaterial | Stand: </a:t>
            </a:r>
            <a:r>
              <a:rPr lang="de-DE" dirty="0"/>
              <a:t>15.06.2015 | </a:t>
            </a:r>
            <a:r>
              <a:rPr lang="de-DE" dirty="0" smtClean="0"/>
              <a:t>CC BY-NC-SA</a:t>
            </a:r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62126"/>
              </p:ext>
            </p:extLst>
          </p:nvPr>
        </p:nvGraphicFramePr>
        <p:xfrm>
          <a:off x="395536" y="3284984"/>
          <a:ext cx="8208912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3"/>
                <a:gridCol w="4032449"/>
              </a:tblGrid>
              <a:tr h="419444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Datenträger nach RDA 3.3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Alternative zu RDA 3.4.1.3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4465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Videodisk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Blu-Ray-Disc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Videodisk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DVD-Video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Audiodisk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Computerdisk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CD-ROM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Computerchip-Cartridge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USB-Stick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Gegenstand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Backförmchen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0" y="183778"/>
            <a:ext cx="9036496" cy="508918"/>
          </a:xfrm>
        </p:spPr>
        <p:txBody>
          <a:bodyPr/>
          <a:lstStyle/>
          <a:p>
            <a:r>
              <a:rPr lang="de-DE" dirty="0" smtClean="0"/>
              <a:t>Erfassung und Beschreibung – Umfangsangabe 1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381404" y="836712"/>
            <a:ext cx="8583084" cy="23083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Begleitmaterial wird mittels Angabe seines Umfangs und – wenn es als wichtig erachtet wird – über eine detaillierte Beschreibung seiner Datenträgereigenschaften (RDA 3.5 bis 3.19) beschrieben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Spezifischere Begriffe gemäß RDA 3.4.1.3 D-A-CH                         anstelle von Datenträgertypen in RDA 3.3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Datenträgertyp Gegenstand ggf. spezifischerer Begriff nach RDA 3.4.6 oder Benennung der Vorlage</a:t>
            </a:r>
          </a:p>
        </p:txBody>
      </p:sp>
    </p:spTree>
    <p:extLst>
      <p:ext uri="{BB962C8B-B14F-4D97-AF65-F5344CB8AC3E}">
        <p14:creationId xmlns:p14="http://schemas.microsoft.com/office/powerpoint/2010/main" val="229295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937</Words>
  <Application>Microsoft Office PowerPoint</Application>
  <PresentationFormat>Bildschirmpräsentation (4:3)</PresentationFormat>
  <Paragraphs>196</Paragraphs>
  <Slides>13</Slides>
  <Notes>6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Larissa</vt:lpstr>
      <vt:lpstr>Schulungsunterlagen der AG RDA</vt:lpstr>
      <vt:lpstr>Begleitmaterial</vt:lpstr>
      <vt:lpstr>Übersicht</vt:lpstr>
      <vt:lpstr>Definition</vt:lpstr>
      <vt:lpstr>Regelwerk</vt:lpstr>
      <vt:lpstr>Abgrenzung</vt:lpstr>
      <vt:lpstr>Abgrenzung</vt:lpstr>
      <vt:lpstr>Erfassung und Beschreibung – IMD-Typen</vt:lpstr>
      <vt:lpstr>Erfassung und Beschreibung – Umfangsangabe 1</vt:lpstr>
      <vt:lpstr>Erfassung und Beschreibung – Umfangsangabe 4</vt:lpstr>
      <vt:lpstr>Erfassung und Beschreibung – Umfangsangabe 6</vt:lpstr>
      <vt:lpstr>Erfassung und Beschreibung – eigener Titel 1</vt:lpstr>
      <vt:lpstr>Weitere Fälle  siehe Schulungsunterlage Word-Dokument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Manfred Müller</cp:lastModifiedBy>
  <cp:revision>72</cp:revision>
  <dcterms:created xsi:type="dcterms:W3CDTF">2014-02-18T07:01:40Z</dcterms:created>
  <dcterms:modified xsi:type="dcterms:W3CDTF">2015-10-08T15:14:05Z</dcterms:modified>
</cp:coreProperties>
</file>