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5" r:id="rId2"/>
    <p:sldId id="259" r:id="rId3"/>
    <p:sldId id="287" r:id="rId4"/>
    <p:sldId id="302" r:id="rId5"/>
    <p:sldId id="307" r:id="rId6"/>
    <p:sldId id="308" r:id="rId7"/>
    <p:sldId id="310" r:id="rId8"/>
    <p:sldId id="298" r:id="rId9"/>
    <p:sldId id="306" r:id="rId10"/>
    <p:sldId id="315" r:id="rId11"/>
    <p:sldId id="318" r:id="rId12"/>
    <p:sldId id="305" r:id="rId13"/>
    <p:sldId id="338" r:id="rId14"/>
    <p:sldId id="304" r:id="rId15"/>
    <p:sldId id="329" r:id="rId16"/>
    <p:sldId id="340" r:id="rId17"/>
    <p:sldId id="341" r:id="rId18"/>
    <p:sldId id="342" r:id="rId19"/>
  </p:sldIdLst>
  <p:sldSz cx="9144000" cy="6858000" type="screen4x3"/>
  <p:notesSz cx="6797675" cy="987425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84047" autoAdjust="0"/>
  </p:normalViewPr>
  <p:slideViewPr>
    <p:cSldViewPr>
      <p:cViewPr>
        <p:scale>
          <a:sx n="92" d="100"/>
          <a:sy n="92" d="100"/>
        </p:scale>
        <p:origin x="-2256" y="-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934EBBC-1CF2-4DFF-BA3C-B767B0D16848}" type="datetimeFigureOut">
              <a:rPr lang="de-DE"/>
              <a:pPr>
                <a:defRPr/>
              </a:pPr>
              <a:t>10.12.2015</a:t>
            </a:fld>
            <a:endParaRPr lang="de-DE"/>
          </a:p>
        </p:txBody>
      </p:sp>
      <p:sp>
        <p:nvSpPr>
          <p:cNvPr id="4" name="Fußzeilenplatzhalt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32D0C71-6343-40F0-AC53-86A605D04ACE}" type="slidenum">
              <a:rPr lang="de-DE"/>
              <a:pPr>
                <a:defRPr/>
              </a:pPr>
              <a:t>‹Nr.›</a:t>
            </a:fld>
            <a:endParaRPr lang="de-DE"/>
          </a:p>
        </p:txBody>
      </p:sp>
    </p:spTree>
    <p:extLst>
      <p:ext uri="{BB962C8B-B14F-4D97-AF65-F5344CB8AC3E}">
        <p14:creationId xmlns:p14="http://schemas.microsoft.com/office/powerpoint/2010/main" val="1042397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64667F-D928-4E9D-87E0-891ECD286F87}" type="datetimeFigureOut">
              <a:rPr lang="de-DE"/>
              <a:pPr>
                <a:defRPr/>
              </a:pPr>
              <a:t>10.12.2015</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28B15A0-984A-436B-9F80-39F61121B752}" type="slidenum">
              <a:rPr lang="de-DE"/>
              <a:pPr>
                <a:defRPr/>
              </a:pPr>
              <a:t>‹Nr.›</a:t>
            </a:fld>
            <a:endParaRPr lang="de-DE"/>
          </a:p>
        </p:txBody>
      </p:sp>
    </p:spTree>
    <p:extLst>
      <p:ext uri="{BB962C8B-B14F-4D97-AF65-F5344CB8AC3E}">
        <p14:creationId xmlns:p14="http://schemas.microsoft.com/office/powerpoint/2010/main" val="345950867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8788F8-18A2-468D-8F6F-3B60720E7757}" type="slidenum">
              <a:rPr lang="de-DE" altLang="de-DE">
                <a:solidFill>
                  <a:srgbClr val="000000"/>
                </a:solidFill>
              </a:rPr>
              <a:pPr fontAlgn="base">
                <a:spcBef>
                  <a:spcPct val="0"/>
                </a:spcBef>
                <a:spcAft>
                  <a:spcPct val="0"/>
                </a:spcAft>
              </a:pPr>
              <a:t>1</a:t>
            </a:fld>
            <a:endParaRPr lang="de-DE" altLang="de-DE">
              <a:solidFill>
                <a:srgbClr val="000000"/>
              </a:solidFill>
            </a:endParaRPr>
          </a:p>
        </p:txBody>
      </p:sp>
    </p:spTree>
    <p:extLst>
      <p:ext uri="{BB962C8B-B14F-4D97-AF65-F5344CB8AC3E}">
        <p14:creationId xmlns:p14="http://schemas.microsoft.com/office/powerpoint/2010/main" val="348444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de-DE" baseline="0" dirty="0" smtClean="0"/>
              <a:t>Die Rollenangabe Dirigent wurde außerhalb der Ressource ermittelt.</a:t>
            </a:r>
          </a:p>
          <a:p>
            <a:r>
              <a:rPr lang="de-DE" baseline="0" dirty="0" smtClean="0"/>
              <a:t>Die Rollenangabe Königin der Nacht wurde der Ressource entnommen. Die Ressource (Beispiel fingiert) beinhaltet eine Liste der Darsteller / Künstler mit Ihren Rollen.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46228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Beispiel Parsifal !!!</a:t>
            </a:r>
            <a:endParaRPr lang="de-DE" baseline="0" dirty="0" smtClean="0"/>
          </a:p>
          <a:p>
            <a:endParaRPr lang="de-DE" baseline="0" dirty="0" smtClean="0"/>
          </a:p>
          <a:p>
            <a:r>
              <a:rPr lang="de-DE" baseline="0" dirty="0" smtClean="0"/>
              <a:t>Alternative Möglichkeit der Verantwortlichkeitsangabe mit Rollenangabe</a:t>
            </a:r>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46228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Ressource</a:t>
            </a:r>
            <a:r>
              <a:rPr lang="de-DE" sz="1200" kern="1200" baseline="0" dirty="0" smtClean="0">
                <a:solidFill>
                  <a:schemeClr val="tx1"/>
                </a:solidFill>
                <a:effectLst/>
                <a:latin typeface="+mn-lt"/>
                <a:ea typeface="+mn-ea"/>
                <a:cs typeface="+mn-cs"/>
              </a:rPr>
              <a:t> auf der nächsten Folie abgebildet</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Verantwortlichkeitsangaben, die auf der Hauptinformationsquelle, dem Silberling genannt sind, werden als nicht zu umfangreich für die Erfassung nach RDA 2.4.2 angesehen. Die Informationen, die in der Anmerkung erfasst sind, stehen nicht auf der Hauptinformationsquelle.</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extLst>
      <p:ext uri="{BB962C8B-B14F-4D97-AF65-F5344CB8AC3E}">
        <p14:creationId xmlns:p14="http://schemas.microsoft.com/office/powerpoint/2010/main" val="46228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B20EF1C-47A6-422D-973A-11BD2488590F}" type="slidenum">
              <a:rPr lang="de-DE" altLang="de-DE"/>
              <a:pPr fontAlgn="base">
                <a:spcBef>
                  <a:spcPct val="0"/>
                </a:spcBef>
                <a:spcAft>
                  <a:spcPct val="0"/>
                </a:spcAft>
              </a:pPr>
              <a:t>2</a:t>
            </a:fld>
            <a:endParaRPr lang="de-DE" altLang="de-DE"/>
          </a:p>
        </p:txBody>
      </p:sp>
    </p:spTree>
    <p:extLst>
      <p:ext uri="{BB962C8B-B14F-4D97-AF65-F5344CB8AC3E}">
        <p14:creationId xmlns:p14="http://schemas.microsoft.com/office/powerpoint/2010/main" val="152079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Voraussetzung:</a:t>
            </a:r>
          </a:p>
          <a:p>
            <a:r>
              <a:rPr lang="de-DE" sz="1200" kern="1200" dirty="0" smtClean="0">
                <a:solidFill>
                  <a:schemeClr val="tx1"/>
                </a:solidFill>
                <a:effectLst/>
                <a:latin typeface="+mn-lt"/>
                <a:ea typeface="+mn-ea"/>
                <a:cs typeface="+mn-cs"/>
              </a:rPr>
              <a:t>Die folgenden Themen aus der Schulungsunterlage Verantwortlichkeitsangabe werden für diese spezielle Schulungsunterlage vorausgesetzt:</a:t>
            </a:r>
          </a:p>
          <a:p>
            <a:pPr lvl="0"/>
            <a:r>
              <a:rPr lang="de-DE" sz="1200" kern="1200" dirty="0" smtClean="0">
                <a:solidFill>
                  <a:schemeClr val="tx1"/>
                </a:solidFill>
                <a:effectLst/>
                <a:latin typeface="+mn-lt"/>
                <a:ea typeface="+mn-ea"/>
                <a:cs typeface="+mn-cs"/>
              </a:rPr>
              <a:t>Informationsquellen für die Verantwortlichkeitsangabe (RDA 2.4.1.2)</a:t>
            </a:r>
          </a:p>
          <a:p>
            <a:pPr lvl="0"/>
            <a:r>
              <a:rPr lang="de-DE" sz="1200" kern="1200" dirty="0" smtClean="0">
                <a:solidFill>
                  <a:schemeClr val="tx1"/>
                </a:solidFill>
                <a:effectLst/>
                <a:latin typeface="+mn-lt"/>
                <a:ea typeface="+mn-ea"/>
                <a:cs typeface="+mn-cs"/>
              </a:rPr>
              <a:t>Arten der Verantwortlichkeitsangabe</a:t>
            </a:r>
          </a:p>
          <a:p>
            <a:pPr lvl="0"/>
            <a:r>
              <a:rPr lang="de-DE" sz="1200" kern="1200" dirty="0" smtClean="0">
                <a:solidFill>
                  <a:schemeClr val="tx1"/>
                </a:solidFill>
                <a:effectLst/>
                <a:latin typeface="+mn-lt"/>
                <a:ea typeface="+mn-ea"/>
                <a:cs typeface="+mn-cs"/>
              </a:rPr>
              <a:t>Regeln zum Übertragen der Verantwortlichkeitsangabe (RDA 2.4.1.4) </a:t>
            </a:r>
          </a:p>
          <a:p>
            <a:pPr lvl="0"/>
            <a:r>
              <a:rPr lang="de-DE" sz="1200" kern="1200" dirty="0" smtClean="0">
                <a:solidFill>
                  <a:schemeClr val="tx1"/>
                </a:solidFill>
                <a:effectLst/>
                <a:latin typeface="+mn-lt"/>
                <a:ea typeface="+mn-ea"/>
                <a:cs typeface="+mn-cs"/>
              </a:rPr>
              <a:t>ISBD-Deskriptionszeichen sowie Weglassungen in der Verantwortlichkeitsangabe</a:t>
            </a:r>
          </a:p>
          <a:p>
            <a:pPr lvl="0"/>
            <a:r>
              <a:rPr lang="de-DE" sz="1200" kern="1200" dirty="0" smtClean="0">
                <a:solidFill>
                  <a:schemeClr val="tx1"/>
                </a:solidFill>
                <a:effectLst/>
                <a:latin typeface="+mn-lt"/>
                <a:ea typeface="+mn-ea"/>
                <a:cs typeface="+mn-cs"/>
              </a:rPr>
              <a:t>Verantwortlichkeitsangaben mit mehreren Personen (RDA 2.4.1.5)</a:t>
            </a:r>
          </a:p>
          <a:p>
            <a:pPr lvl="0"/>
            <a:r>
              <a:rPr lang="de-DE" sz="1200" kern="1200" dirty="0" smtClean="0">
                <a:solidFill>
                  <a:schemeClr val="tx1"/>
                </a:solidFill>
                <a:effectLst/>
                <a:latin typeface="+mn-lt"/>
                <a:ea typeface="+mn-ea"/>
                <a:cs typeface="+mn-cs"/>
              </a:rPr>
              <a:t>Mehrere Verantwortlichkeitsangaben (RDA 2.4.1.6)</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128B15A0-984A-436B-9F80-39F61121B752}" type="slidenum">
              <a:rPr lang="de-DE" smtClean="0"/>
              <a:pPr>
                <a:defRPr/>
              </a:pPr>
              <a:t>3</a:t>
            </a:fld>
            <a:endParaRPr lang="de-DE"/>
          </a:p>
        </p:txBody>
      </p:sp>
    </p:spTree>
    <p:extLst>
      <p:ext uri="{BB962C8B-B14F-4D97-AF65-F5344CB8AC3E}">
        <p14:creationId xmlns:p14="http://schemas.microsoft.com/office/powerpoint/2010/main" val="137753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Verpflichtend ist nur die erste</a:t>
            </a:r>
            <a:r>
              <a:rPr lang="de-DE" baseline="0" dirty="0" smtClean="0"/>
              <a:t> Verantwortlichkeitsangabe – dies ist in der Regel die, die sich auf den geistigen Schöpfer bezieht</a:t>
            </a:r>
          </a:p>
          <a:p>
            <a:endParaRPr lang="de-DE" baseline="0" dirty="0" smtClean="0"/>
          </a:p>
          <a:p>
            <a:r>
              <a:rPr lang="de-DE" baseline="0" dirty="0" smtClean="0"/>
              <a:t>Bitte nicht verwechseln mit mehreren Personen in einer Verantwortlichkeitsangabe (also  mehrere Interpreten)</a:t>
            </a:r>
            <a:endParaRPr lang="de-DE" dirty="0"/>
          </a:p>
        </p:txBody>
      </p:sp>
      <p:sp>
        <p:nvSpPr>
          <p:cNvPr id="4" name="Foliennummernplatzhalter 3"/>
          <p:cNvSpPr>
            <a:spLocks noGrp="1"/>
          </p:cNvSpPr>
          <p:nvPr>
            <p:ph type="sldNum" sz="quarter" idx="10"/>
          </p:nvPr>
        </p:nvSpPr>
        <p:spPr/>
        <p:txBody>
          <a:bodyPr/>
          <a:lstStyle/>
          <a:p>
            <a:pPr>
              <a:defRPr/>
            </a:pPr>
            <a:fld id="{128B15A0-984A-436B-9F80-39F61121B752}" type="slidenum">
              <a:rPr lang="de-DE" smtClean="0"/>
              <a:pPr>
                <a:defRPr/>
              </a:pPr>
              <a:t>4</a:t>
            </a:fld>
            <a:endParaRPr lang="de-DE"/>
          </a:p>
        </p:txBody>
      </p:sp>
    </p:spTree>
    <p:extLst>
      <p:ext uri="{BB962C8B-B14F-4D97-AF65-F5344CB8AC3E}">
        <p14:creationId xmlns:p14="http://schemas.microsoft.com/office/powerpoint/2010/main" val="26512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Formulierung einer Erläuterung wird von der UAG Musik geprüft</a:t>
            </a:r>
            <a:endParaRPr lang="de-DE" dirty="0"/>
          </a:p>
        </p:txBody>
      </p:sp>
      <p:sp>
        <p:nvSpPr>
          <p:cNvPr id="4" name="Foliennummernplatzhalter 3"/>
          <p:cNvSpPr>
            <a:spLocks noGrp="1"/>
          </p:cNvSpPr>
          <p:nvPr>
            <p:ph type="sldNum" sz="quarter" idx="10"/>
          </p:nvPr>
        </p:nvSpPr>
        <p:spPr/>
        <p:txBody>
          <a:bodyPr/>
          <a:lstStyle/>
          <a:p>
            <a:pPr>
              <a:defRPr/>
            </a:pPr>
            <a:fld id="{128B15A0-984A-436B-9F80-39F61121B752}" type="slidenum">
              <a:rPr lang="de-DE" smtClean="0"/>
              <a:pPr>
                <a:defRPr/>
              </a:pPr>
              <a:t>5</a:t>
            </a:fld>
            <a:endParaRPr lang="de-DE"/>
          </a:p>
        </p:txBody>
      </p:sp>
    </p:spTree>
    <p:extLst>
      <p:ext uri="{BB962C8B-B14F-4D97-AF65-F5344CB8AC3E}">
        <p14:creationId xmlns:p14="http://schemas.microsoft.com/office/powerpoint/2010/main" val="279070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erste Verantwortlichkeitsangabe wurde der Hauptinformationsquelle, dem</a:t>
            </a:r>
          </a:p>
          <a:p>
            <a:r>
              <a:rPr lang="de-DE" sz="1200" kern="1200" dirty="0" smtClean="0">
                <a:solidFill>
                  <a:schemeClr val="tx1"/>
                </a:solidFill>
                <a:effectLst/>
                <a:latin typeface="+mn-lt"/>
                <a:ea typeface="+mn-ea"/>
                <a:cs typeface="+mn-cs"/>
              </a:rPr>
              <a:t>Silberling entnommen. Die  weiteren Verantwortlichkeitsangaben wurden der Darstellung von der Vorderseite der Ressource entnommen (RDA 2.4.2.2). Weitere </a:t>
            </a:r>
            <a:r>
              <a:rPr lang="de-DE" sz="1200" kern="1200" dirty="0" err="1" smtClean="0">
                <a:solidFill>
                  <a:schemeClr val="tx1"/>
                </a:solidFill>
                <a:effectLst/>
                <a:latin typeface="+mn-lt"/>
                <a:ea typeface="+mn-ea"/>
                <a:cs typeface="+mn-cs"/>
              </a:rPr>
              <a:t>Verantwortlichkeits­­angaben</a:t>
            </a:r>
            <a:r>
              <a:rPr lang="de-DE" sz="1200" kern="1200" dirty="0" smtClean="0">
                <a:solidFill>
                  <a:schemeClr val="tx1"/>
                </a:solidFill>
                <a:effectLst/>
                <a:latin typeface="+mn-lt"/>
                <a:ea typeface="+mn-ea"/>
                <a:cs typeface="+mn-cs"/>
              </a:rPr>
              <a:t> wurden weggelassen, ohne dies zu kennzeichnen. Es besteht die Möglichkeit, umfangreiche und weitere Verantwortlichkeitsangaben als Anmerkung RDA 2.17.3 zu erfassen. Das wurde hier nicht genutzt um die Gruppierungen in der Verantwortlichkeitsangabe darzustellen.</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128B15A0-984A-436B-9F80-39F61121B752}" type="slidenum">
              <a:rPr lang="de-DE" smtClean="0"/>
              <a:pPr>
                <a:defRPr/>
              </a:pPr>
              <a:t>8</a:t>
            </a:fld>
            <a:endParaRPr lang="de-DE"/>
          </a:p>
        </p:txBody>
      </p:sp>
    </p:spTree>
    <p:extLst>
      <p:ext uri="{BB962C8B-B14F-4D97-AF65-F5344CB8AC3E}">
        <p14:creationId xmlns:p14="http://schemas.microsoft.com/office/powerpoint/2010/main" val="123040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Kein normiertes Vokabular</a:t>
            </a:r>
            <a:r>
              <a:rPr lang="de-DE" baseline="0" dirty="0" smtClean="0"/>
              <a:t> verwenden</a:t>
            </a:r>
            <a:endParaRPr lang="de-DE" dirty="0"/>
          </a:p>
        </p:txBody>
      </p:sp>
      <p:sp>
        <p:nvSpPr>
          <p:cNvPr id="4" name="Foliennummernplatzhalter 3"/>
          <p:cNvSpPr>
            <a:spLocks noGrp="1"/>
          </p:cNvSpPr>
          <p:nvPr>
            <p:ph type="sldNum" sz="quarter" idx="10"/>
          </p:nvPr>
        </p:nvSpPr>
        <p:spPr/>
        <p:txBody>
          <a:bodyPr/>
          <a:lstStyle/>
          <a:p>
            <a:pPr>
              <a:defRPr/>
            </a:pPr>
            <a:fld id="{128B15A0-984A-436B-9F80-39F61121B752}" type="slidenum">
              <a:rPr lang="de-DE" smtClean="0"/>
              <a:pPr>
                <a:defRPr/>
              </a:pPr>
              <a:t>9</a:t>
            </a:fld>
            <a:endParaRPr lang="de-DE"/>
          </a:p>
        </p:txBody>
      </p:sp>
    </p:spTree>
    <p:extLst>
      <p:ext uri="{BB962C8B-B14F-4D97-AF65-F5344CB8AC3E}">
        <p14:creationId xmlns:p14="http://schemas.microsoft.com/office/powerpoint/2010/main" val="294703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Fußzeilenplatzhalter 11"/>
          <p:cNvSpPr>
            <a:spLocks noGrp="1"/>
          </p:cNvSpPr>
          <p:nvPr>
            <p:ph type="ftr" sz="quarter" idx="14"/>
          </p:nvPr>
        </p:nvSpPr>
        <p:spPr>
          <a:xfrm>
            <a:off x="468313" y="6376988"/>
            <a:ext cx="6119812" cy="365125"/>
          </a:xfrm>
        </p:spPr>
        <p:txBody>
          <a:bodyPr/>
          <a:lstStyle>
            <a:lvl1pPr algn="l">
              <a:defRPr smtClean="0">
                <a:solidFill>
                  <a:schemeClr val="accent1">
                    <a:lumMod val="75000"/>
                  </a:schemeClr>
                </a:solidFill>
              </a:defRPr>
            </a:lvl1pPr>
          </a:lstStyle>
          <a:p>
            <a:pPr>
              <a:defRPr/>
            </a:pPr>
            <a:r>
              <a:rPr lang="de-DE" smtClean="0"/>
              <a:t>AG RDA Schulungsunterlagen – Modul 6M Teil 04.04 Verantwortlichkeitsangabe für AV-Medien | Stand: 15.11.2015 | CC BY-NC-SA</a:t>
            </a:r>
            <a:endParaRPr lang="de-DE" dirty="0"/>
          </a:p>
        </p:txBody>
      </p:sp>
      <p:sp>
        <p:nvSpPr>
          <p:cNvPr id="5" name="Foliennummernplatzhalter 5"/>
          <p:cNvSpPr>
            <a:spLocks noGrp="1"/>
          </p:cNvSpPr>
          <p:nvPr>
            <p:ph type="sldNum" sz="quarter" idx="15"/>
          </p:nvPr>
        </p:nvSpPr>
        <p:spPr>
          <a:xfrm>
            <a:off x="7235825" y="6376988"/>
            <a:ext cx="1450975"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C1C19A0-5D15-48EE-A61B-0410C874E6E0}" type="slidenum">
              <a:rPr lang="de-DE"/>
              <a:pPr>
                <a:defRPr/>
              </a:pPr>
              <a:t>‹Nr.›</a:t>
            </a:fld>
            <a:endParaRPr lang="de-DE"/>
          </a:p>
        </p:txBody>
      </p:sp>
    </p:spTree>
    <p:extLst>
      <p:ext uri="{BB962C8B-B14F-4D97-AF65-F5344CB8AC3E}">
        <p14:creationId xmlns:p14="http://schemas.microsoft.com/office/powerpoint/2010/main" val="14102366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p:txBody>
      </p:sp>
      <p:sp>
        <p:nvSpPr>
          <p:cNvPr id="7" name="Fußzeilenplatzhalter 6"/>
          <p:cNvSpPr>
            <a:spLocks noGrp="1"/>
          </p:cNvSpPr>
          <p:nvPr>
            <p:ph type="ftr" sz="quarter" idx="3"/>
          </p:nvPr>
        </p:nvSpPr>
        <p:spPr>
          <a:xfrm>
            <a:off x="468313" y="6381750"/>
            <a:ext cx="6264275" cy="365125"/>
          </a:xfrm>
          <a:prstGeom prst="rect">
            <a:avLst/>
          </a:prstGeom>
        </p:spPr>
        <p:txBody>
          <a:bodyPr vert="horz" lIns="91440" tIns="45720" rIns="91440" bIns="45720" rtlCol="0" anchor="ctr"/>
          <a:lstStyle>
            <a:lvl1pPr algn="l" fontAlgn="auto">
              <a:spcBef>
                <a:spcPts val="0"/>
              </a:spcBef>
              <a:spcAft>
                <a:spcPts val="0"/>
              </a:spcAft>
              <a:defRPr sz="1000" baseline="0" smtClean="0">
                <a:solidFill>
                  <a:schemeClr val="tx1">
                    <a:lumMod val="50000"/>
                    <a:lumOff val="50000"/>
                  </a:schemeClr>
                </a:solidFill>
                <a:latin typeface="Verdana" panose="020B0604030504040204" pitchFamily="34" charset="0"/>
                <a:cs typeface="+mn-cs"/>
              </a:defRPr>
            </a:lvl1pPr>
          </a:lstStyle>
          <a:p>
            <a:pPr>
              <a:defRPr/>
            </a:pPr>
            <a:r>
              <a:rPr lang="de-DE" smtClean="0"/>
              <a:t>AG RDA Schulungsunterlagen – Modul 6M Teil 04.04 Verantwortlichkeitsangabe für AV-Medien | Stand: 15.11.2015 | CC BY-NC-SA</a:t>
            </a:r>
            <a:endParaRPr lang="de-DE" dirty="0"/>
          </a:p>
        </p:txBody>
      </p:sp>
    </p:spTree>
  </p:cSld>
  <p:clrMap bg1="lt1" tx1="dk1" bg2="lt2" tx2="dk2" accent1="accent1" accent2="accent2" accent3="accent3" accent4="accent4" accent5="accent5" accent6="accent6" hlink="hlink" folHlink="folHlink"/>
  <p:sldLayoutIdLst>
    <p:sldLayoutId id="2147483651" r:id="rId1"/>
  </p:sldLayoutIdLst>
  <p:hf hdr="0" dt="0"/>
  <p:txStyles>
    <p:titleStyle>
      <a:lvl1pPr algn="l" rtl="0" fontAlgn="base">
        <a:spcBef>
          <a:spcPct val="0"/>
        </a:spcBef>
        <a:spcAft>
          <a:spcPct val="0"/>
        </a:spcAft>
        <a:defRPr sz="3200" kern="1200">
          <a:solidFill>
            <a:schemeClr val="tx1"/>
          </a:solidFill>
          <a:latin typeface="Verdana" panose="020B0604030504040204" pitchFamily="34" charset="0"/>
          <a:ea typeface="+mj-ea"/>
          <a:cs typeface="+mj-cs"/>
        </a:defRPr>
      </a:lvl1pPr>
      <a:lvl2pPr algn="l" rtl="0" fontAlgn="base">
        <a:spcBef>
          <a:spcPct val="0"/>
        </a:spcBef>
        <a:spcAft>
          <a:spcPct val="0"/>
        </a:spcAft>
        <a:defRPr sz="3200">
          <a:solidFill>
            <a:schemeClr val="tx1"/>
          </a:solidFill>
          <a:latin typeface="Verdana" pitchFamily="34" charset="0"/>
        </a:defRPr>
      </a:lvl2pPr>
      <a:lvl3pPr algn="l" rtl="0" fontAlgn="base">
        <a:spcBef>
          <a:spcPct val="0"/>
        </a:spcBef>
        <a:spcAft>
          <a:spcPct val="0"/>
        </a:spcAft>
        <a:defRPr sz="3200">
          <a:solidFill>
            <a:schemeClr val="tx1"/>
          </a:solidFill>
          <a:latin typeface="Verdana" pitchFamily="34" charset="0"/>
        </a:defRPr>
      </a:lvl3pPr>
      <a:lvl4pPr algn="l" rtl="0" fontAlgn="base">
        <a:spcBef>
          <a:spcPct val="0"/>
        </a:spcBef>
        <a:spcAft>
          <a:spcPct val="0"/>
        </a:spcAft>
        <a:defRPr sz="3200">
          <a:solidFill>
            <a:schemeClr val="tx1"/>
          </a:solidFill>
          <a:latin typeface="Verdana" pitchFamily="34" charset="0"/>
        </a:defRPr>
      </a:lvl4pPr>
      <a:lvl5pPr algn="l" rtl="0" fontAlgn="base">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Verdana" panose="020B0604030504040204" pitchFamily="34" charset="0"/>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Verdana" panose="020B0604030504040204" pitchFamily="34" charset="0"/>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Verdan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3075" name="Titel 1"/>
          <p:cNvSpPr>
            <a:spLocks noGrp="1"/>
          </p:cNvSpPr>
          <p:nvPr>
            <p:ph type="title"/>
          </p:nvPr>
        </p:nvSpPr>
        <p:spPr>
          <a:xfrm>
            <a:off x="1692275" y="2781300"/>
            <a:ext cx="6057900" cy="1652588"/>
          </a:xfrm>
        </p:spPr>
        <p:txBody>
          <a:bodyPr rtlCol="0">
            <a:noAutofit/>
          </a:bodyPr>
          <a:lstStyle/>
          <a:p>
            <a:pPr algn="ctr" fontAlgn="auto">
              <a:spcAft>
                <a:spcPts val="0"/>
              </a:spcAft>
              <a:defRPr/>
            </a:pPr>
            <a:r>
              <a:rPr lang="de-DE" altLang="de-DE" sz="3200" b="1" dirty="0" smtClean="0">
                <a:ea typeface="Verdana" pitchFamily="34" charset="0"/>
                <a:cs typeface="Verdana" pitchFamily="34" charset="0"/>
              </a:rPr>
              <a:t>Schulungsunterlagen der</a:t>
            </a:r>
            <a:br>
              <a:rPr lang="de-DE" altLang="de-DE" sz="3200" b="1" dirty="0" smtClean="0">
                <a:ea typeface="Verdana" pitchFamily="34" charset="0"/>
                <a:cs typeface="Verdana" pitchFamily="34" charset="0"/>
              </a:rPr>
            </a:br>
            <a:r>
              <a:rPr lang="de-DE" altLang="de-DE" sz="3200" b="1" dirty="0" smtClean="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0"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Verdana" pitchFamily="34" charset="0"/>
                </a:defRPr>
              </a:lvl1pPr>
              <a:lvl2pPr marL="742950" indent="-285750">
                <a:spcBef>
                  <a:spcPct val="20000"/>
                </a:spcBef>
                <a:buFont typeface="Arial" charset="0"/>
                <a:buChar char="–"/>
                <a:defRPr sz="2000">
                  <a:solidFill>
                    <a:schemeClr val="tx1"/>
                  </a:solidFill>
                  <a:latin typeface="Verdana" pitchFamily="34" charset="0"/>
                </a:defRPr>
              </a:lvl2pPr>
              <a:lvl3pPr marL="1143000" indent="-228600">
                <a:spcBef>
                  <a:spcPct val="20000"/>
                </a:spcBef>
                <a:buFont typeface="Arial" charset="0"/>
                <a:buChar char="•"/>
                <a:defRPr sz="1600">
                  <a:solidFill>
                    <a:schemeClr val="tx1"/>
                  </a:solidFill>
                  <a:latin typeface="Verdana" pitchFamily="34" charset="0"/>
                </a:defRPr>
              </a:lvl3pPr>
              <a:lvl4pPr marL="1600200" indent="-228600">
                <a:spcBef>
                  <a:spcPct val="20000"/>
                </a:spcBef>
                <a:buFont typeface="Arial" charset="0"/>
                <a:buChar char="–"/>
                <a:defRPr sz="12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fontAlgn="base">
                <a:spcBef>
                  <a:spcPct val="20000"/>
                </a:spcBef>
                <a:spcAft>
                  <a:spcPct val="0"/>
                </a:spcAft>
                <a:buFont typeface="Arial" charset="0"/>
                <a:buChar char="»"/>
                <a:defRPr sz="2000">
                  <a:solidFill>
                    <a:schemeClr val="tx1"/>
                  </a:solidFill>
                  <a:latin typeface="Verdana" pitchFamily="34" charset="0"/>
                </a:defRPr>
              </a:lvl6pPr>
              <a:lvl7pPr marL="2971800" indent="-228600" fontAlgn="base">
                <a:spcBef>
                  <a:spcPct val="20000"/>
                </a:spcBef>
                <a:spcAft>
                  <a:spcPct val="0"/>
                </a:spcAft>
                <a:buFont typeface="Arial" charset="0"/>
                <a:buChar char="»"/>
                <a:defRPr sz="2000">
                  <a:solidFill>
                    <a:schemeClr val="tx1"/>
                  </a:solidFill>
                  <a:latin typeface="Verdana" pitchFamily="34" charset="0"/>
                </a:defRPr>
              </a:lvl7pPr>
              <a:lvl8pPr marL="3429000" indent="-228600" fontAlgn="base">
                <a:spcBef>
                  <a:spcPct val="20000"/>
                </a:spcBef>
                <a:spcAft>
                  <a:spcPct val="0"/>
                </a:spcAft>
                <a:buFont typeface="Arial" charset="0"/>
                <a:buChar char="»"/>
                <a:defRPr sz="2000">
                  <a:solidFill>
                    <a:schemeClr val="tx1"/>
                  </a:solidFill>
                  <a:latin typeface="Verdana" pitchFamily="34" charset="0"/>
                </a:defRPr>
              </a:lvl8pPr>
              <a:lvl9pPr marL="3886200" indent="-228600" fontAlgn="base">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r>
                <a:rPr lang="de-DE" altLang="de-DE" sz="1000" b="1">
                  <a:solidFill>
                    <a:srgbClr val="000000"/>
                  </a:solidFill>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1" name="Grafik 1"/>
          <p:cNvPicPr>
            <a:picLocks noChangeAspect="1"/>
          </p:cNvPicPr>
          <p:nvPr/>
        </p:nvPicPr>
        <p:blipFill>
          <a:blip r:embed="rId18">
            <a:extLst>
              <a:ext uri="{28A0092B-C50C-407E-A947-70E740481C1C}">
                <a14:useLocalDpi xmlns:a14="http://schemas.microsoft.com/office/drawing/2010/main" val="0"/>
              </a:ext>
            </a:extLst>
          </a:blip>
          <a:srcRect l="5724" t="17175" b="17717"/>
          <a:stretch>
            <a:fillRect/>
          </a:stretch>
        </p:blipFill>
        <p:spPr bwMode="auto">
          <a:xfrm>
            <a:off x="677863" y="2349500"/>
            <a:ext cx="1651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4"/>
          </p:nvPr>
        </p:nvSpPr>
        <p:spPr/>
        <p:txBody>
          <a:bodyPr/>
          <a:lstStyle/>
          <a:p>
            <a:pPr>
              <a:defRPr/>
            </a:pPr>
            <a:r>
              <a:rPr lang="de-DE" dirty="0" smtClean="0"/>
              <a:t>AG RDA Schulungsunterlagen – Modul 6M Teil 04.04 Verantwortlichkeitsangabe für AV-Medien | Stand: 15.11.2015 | CC BY-NC-SA</a:t>
            </a:r>
            <a:endParaRPr lang="de-DE" dirty="0"/>
          </a:p>
        </p:txBody>
      </p:sp>
      <p:sp>
        <p:nvSpPr>
          <p:cNvPr id="3" name="Foliennummernplatzhalter 2"/>
          <p:cNvSpPr>
            <a:spLocks noGrp="1"/>
          </p:cNvSpPr>
          <p:nvPr>
            <p:ph type="sldNum" sz="quarter" idx="15"/>
          </p:nvPr>
        </p:nvSpPr>
        <p:spPr/>
        <p:txBody>
          <a:bodyPr/>
          <a:lstStyle/>
          <a:p>
            <a:pPr>
              <a:defRPr/>
            </a:pPr>
            <a:fld id="{0C1C19A0-5D15-48EE-A61B-0410C874E6E0}" type="slidenum">
              <a:rPr lang="de-DE" smtClean="0"/>
              <a:pPr>
                <a:defRPr/>
              </a:pPr>
              <a:t>1</a:t>
            </a:fld>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811589977"/>
              </p:ext>
            </p:extLst>
          </p:nvPr>
        </p:nvGraphicFramePr>
        <p:xfrm>
          <a:off x="395536" y="1268760"/>
          <a:ext cx="8424934" cy="1101185"/>
        </p:xfrm>
        <a:graphic>
          <a:graphicData uri="http://schemas.openxmlformats.org/drawingml/2006/table">
            <a:tbl>
              <a:tblPr firstRow="1" bandRow="1">
                <a:tableStyleId>{5C22544A-7EE6-4342-B048-85BDC9FD1C3A}</a:tableStyleId>
              </a:tblPr>
              <a:tblGrid>
                <a:gridCol w="1080120"/>
                <a:gridCol w="936104"/>
                <a:gridCol w="3384376"/>
                <a:gridCol w="302433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359</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Daniel</a:t>
                      </a:r>
                      <a:r>
                        <a:rPr lang="de-DE" baseline="0" dirty="0" smtClean="0">
                          <a:latin typeface="Verdana" panose="020B0604030504040204" pitchFamily="34" charset="0"/>
                          <a:ea typeface="Verdana" panose="020B0604030504040204" pitchFamily="34" charset="0"/>
                          <a:cs typeface="Verdana" panose="020B0604030504040204" pitchFamily="34" charset="0"/>
                        </a:rPr>
                        <a:t> Harding [Dirigent]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Rollenangaben</a:t>
            </a:r>
            <a:endParaRPr lang="de-DE" dirty="0"/>
          </a:p>
        </p:txBody>
      </p:sp>
      <p:sp>
        <p:nvSpPr>
          <p:cNvPr id="10" name="Fußzeilenplatzhalter 8"/>
          <p:cNvSpPr>
            <a:spLocks noGrp="1"/>
          </p:cNvSpPr>
          <p:nvPr>
            <p:ph type="ftr" sz="quarter" idx="14"/>
          </p:nvPr>
        </p:nvSpPr>
        <p:spPr>
          <a:xfrm>
            <a:off x="467544" y="6237312"/>
            <a:ext cx="7992888" cy="365125"/>
          </a:xfrm>
        </p:spPr>
        <p:txBody>
          <a:bodyPr/>
          <a:lstStyle/>
          <a:p>
            <a:r>
              <a:rPr lang="de-DE" smtClean="0"/>
              <a:t>AG RDA Schulungsunterlagen – Modul 6M Teil 04.04 Verantwortlichkeitsangabe für AV-Medien | Stand: 15.11.2015 | CC BY-NC-SA</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118651057"/>
              </p:ext>
            </p:extLst>
          </p:nvPr>
        </p:nvGraphicFramePr>
        <p:xfrm>
          <a:off x="426432" y="3140968"/>
          <a:ext cx="8424934" cy="2194560"/>
        </p:xfrm>
        <a:graphic>
          <a:graphicData uri="http://schemas.openxmlformats.org/drawingml/2006/table">
            <a:tbl>
              <a:tblPr firstRow="1" bandRow="1">
                <a:tableStyleId>{5C22544A-7EE6-4342-B048-85BDC9FD1C3A}</a:tableStyleId>
              </a:tblPr>
              <a:tblGrid>
                <a:gridCol w="1121232"/>
                <a:gridCol w="936104"/>
                <a:gridCol w="3312368"/>
                <a:gridCol w="3055230"/>
              </a:tblGrid>
              <a:tr h="139796">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rowSpan="2">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359</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Wolfgang</a:t>
                      </a:r>
                      <a:r>
                        <a:rPr lang="de-DE" baseline="0" dirty="0" smtClean="0">
                          <a:latin typeface="Verdana" panose="020B0604030504040204" pitchFamily="34" charset="0"/>
                          <a:ea typeface="Verdana" panose="020B0604030504040204" pitchFamily="34" charset="0"/>
                          <a:cs typeface="Verdana" panose="020B0604030504040204" pitchFamily="34" charset="0"/>
                        </a:rPr>
                        <a:t> Amadeus Mozart</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Simone Schulz (Königin der Nacht), Hannes Müller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Zarastro</a:t>
                      </a:r>
                      <a:r>
                        <a:rPr lang="de-DE" baseline="0" dirty="0" smtClean="0">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3" name="Foliennummernplatzhalter 2"/>
          <p:cNvSpPr>
            <a:spLocks noGrp="1"/>
          </p:cNvSpPr>
          <p:nvPr>
            <p:ph type="sldNum" sz="quarter" idx="15"/>
          </p:nvPr>
        </p:nvSpPr>
        <p:spPr/>
        <p:txBody>
          <a:bodyPr/>
          <a:lstStyle/>
          <a:p>
            <a:pPr>
              <a:defRPr/>
            </a:pPr>
            <a:fld id="{0C1C19A0-5D15-48EE-A61B-0410C874E6E0}" type="slidenum">
              <a:rPr lang="de-DE" smtClean="0"/>
              <a:pPr>
                <a:defRPr/>
              </a:pPr>
              <a:t>10</a:t>
            </a:fld>
            <a:endParaRPr lang="de-DE"/>
          </a:p>
        </p:txBody>
      </p:sp>
    </p:spTree>
    <p:extLst>
      <p:ext uri="{BB962C8B-B14F-4D97-AF65-F5344CB8AC3E}">
        <p14:creationId xmlns:p14="http://schemas.microsoft.com/office/powerpoint/2010/main" val="219794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178348845"/>
              </p:ext>
            </p:extLst>
          </p:nvPr>
        </p:nvGraphicFramePr>
        <p:xfrm>
          <a:off x="395536" y="1268760"/>
          <a:ext cx="8424934" cy="4164425"/>
        </p:xfrm>
        <a:graphic>
          <a:graphicData uri="http://schemas.openxmlformats.org/drawingml/2006/table">
            <a:tbl>
              <a:tblPr firstRow="1" bandRow="1">
                <a:tableStyleId>{5C22544A-7EE6-4342-B048-85BDC9FD1C3A}</a:tableStyleId>
              </a:tblPr>
              <a:tblGrid>
                <a:gridCol w="936104"/>
                <a:gridCol w="864096"/>
                <a:gridCol w="3312368"/>
                <a:gridCol w="3312366"/>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359</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Johan Botha, Michaela Schuster, Wolfgang Koch, Stephen</a:t>
                      </a:r>
                      <a:r>
                        <a:rPr lang="de-DE" sz="1800" baseline="0" dirty="0" smtClean="0">
                          <a:latin typeface="Verdana" panose="020B0604030504040204" pitchFamily="34" charset="0"/>
                          <a:ea typeface="Verdana" panose="020B0604030504040204" pitchFamily="34" charset="0"/>
                          <a:cs typeface="Verdana" panose="020B0604030504040204" pitchFamily="34" charset="0"/>
                        </a:rPr>
                        <a:t> </a:t>
                      </a:r>
                      <a:r>
                        <a:rPr lang="de-DE" sz="1800" baseline="0" dirty="0" err="1" smtClean="0">
                          <a:latin typeface="Verdana" panose="020B0604030504040204" pitchFamily="34" charset="0"/>
                          <a:ea typeface="Verdana" panose="020B0604030504040204" pitchFamily="34" charset="0"/>
                          <a:cs typeface="Verdana" panose="020B0604030504040204" pitchFamily="34" charset="0"/>
                        </a:rPr>
                        <a:t>Milling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oder</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359</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2.4</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50000"/>
                        </a:lnSpc>
                        <a:spcBef>
                          <a:spcPts val="600"/>
                        </a:spcBef>
                        <a:spcAft>
                          <a:spcPts val="600"/>
                        </a:spcAft>
                        <a:buClrTx/>
                        <a:buSzTx/>
                        <a:buFontTx/>
                        <a:buNone/>
                        <a:tabLst/>
                        <a:defRPr/>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Sänger: Johan Botha, Michaela Schuster, Wolfgang Koch, Stephen</a:t>
                      </a:r>
                      <a:r>
                        <a:rPr lang="de-DE" sz="1800" baseline="0" dirty="0" smtClean="0">
                          <a:latin typeface="Verdana" panose="020B0604030504040204" pitchFamily="34" charset="0"/>
                          <a:ea typeface="Verdana" panose="020B0604030504040204" pitchFamily="34" charset="0"/>
                          <a:cs typeface="Verdana" panose="020B0604030504040204" pitchFamily="34" charset="0"/>
                        </a:rPr>
                        <a:t> </a:t>
                      </a:r>
                      <a:r>
                        <a:rPr lang="de-DE" sz="1800" baseline="0" dirty="0" err="1" smtClean="0">
                          <a:latin typeface="Verdana" panose="020B0604030504040204" pitchFamily="34" charset="0"/>
                          <a:ea typeface="Verdana" panose="020B0604030504040204" pitchFamily="34" charset="0"/>
                          <a:cs typeface="Verdana" panose="020B0604030504040204" pitchFamily="34" charset="0"/>
                        </a:rPr>
                        <a:t>Milling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Rollenangabe</a:t>
            </a:r>
            <a:endParaRPr lang="de-DE" dirty="0"/>
          </a:p>
        </p:txBody>
      </p:sp>
      <p:sp>
        <p:nvSpPr>
          <p:cNvPr id="8" name="Titel 1"/>
          <p:cNvSpPr txBox="1">
            <a:spLocks/>
          </p:cNvSpPr>
          <p:nvPr/>
        </p:nvSpPr>
        <p:spPr>
          <a:xfrm>
            <a:off x="395536" y="5645149"/>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Beide Möglichkeiten sind RDA-gerecht.</a:t>
            </a:r>
            <a:endParaRPr lang="de-DE" sz="1800" dirty="0">
              <a:solidFill>
                <a:schemeClr val="tx1"/>
              </a:solidFill>
            </a:endParaRPr>
          </a:p>
        </p:txBody>
      </p:sp>
      <p:sp>
        <p:nvSpPr>
          <p:cNvPr id="10" name="Fußzeilenplatzhalter 8"/>
          <p:cNvSpPr>
            <a:spLocks noGrp="1"/>
          </p:cNvSpPr>
          <p:nvPr>
            <p:ph type="ftr" sz="quarter" idx="14"/>
          </p:nvPr>
        </p:nvSpPr>
        <p:spPr>
          <a:xfrm>
            <a:off x="611560" y="6309320"/>
            <a:ext cx="7992888" cy="365125"/>
          </a:xfrm>
        </p:spPr>
        <p:txBody>
          <a:bodyPr/>
          <a:lstStyle/>
          <a:p>
            <a:r>
              <a:rPr lang="de-DE" smtClean="0"/>
              <a:t>AG RDA Schulungsunterlagen – Modul 6M Teil 04.04 Verantwortlichkeitsangabe für AV-Medien | Stand: 15.11.2015 | CC BY-NC-SA</a:t>
            </a:r>
            <a:endParaRPr lang="de-DE" dirty="0"/>
          </a:p>
        </p:txBody>
      </p:sp>
      <p:sp>
        <p:nvSpPr>
          <p:cNvPr id="3" name="Foliennummernplatzhalter 2"/>
          <p:cNvSpPr>
            <a:spLocks noGrp="1"/>
          </p:cNvSpPr>
          <p:nvPr>
            <p:ph type="sldNum" sz="quarter" idx="15"/>
          </p:nvPr>
        </p:nvSpPr>
        <p:spPr/>
        <p:txBody>
          <a:bodyPr/>
          <a:lstStyle/>
          <a:p>
            <a:pPr>
              <a:defRPr/>
            </a:pPr>
            <a:fld id="{0C1C19A0-5D15-48EE-A61B-0410C874E6E0}" type="slidenum">
              <a:rPr lang="de-DE" smtClean="0"/>
              <a:pPr>
                <a:defRPr/>
              </a:pPr>
              <a:t>11</a:t>
            </a:fld>
            <a:endParaRPr lang="de-DE"/>
          </a:p>
        </p:txBody>
      </p:sp>
    </p:spTree>
    <p:extLst>
      <p:ext uri="{BB962C8B-B14F-4D97-AF65-F5344CB8AC3E}">
        <p14:creationId xmlns:p14="http://schemas.microsoft.com/office/powerpoint/2010/main" val="339466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Anmerkung zur Verantwortlichkeitsangabe</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Informationen, die nicht in der Verantwortlichkeitsangabe untergebracht werden können oder sollen. </a:t>
            </a:r>
          </a:p>
          <a:p>
            <a:endParaRPr lang="de-DE" altLang="de-DE" dirty="0" smtClean="0"/>
          </a:p>
          <a:p>
            <a:r>
              <a:rPr lang="de-DE" altLang="de-DE" dirty="0" smtClean="0"/>
              <a:t>RDA 2.17.3</a:t>
            </a:r>
          </a:p>
          <a:p>
            <a:endParaRPr lang="de-DE" altLang="de-DE" dirty="0" smtClean="0"/>
          </a:p>
          <a:p>
            <a:r>
              <a:rPr lang="de-DE" altLang="de-DE" dirty="0" smtClean="0"/>
              <a:t>Beispiele:</a:t>
            </a:r>
          </a:p>
          <a:p>
            <a:pPr lvl="1"/>
            <a:r>
              <a:rPr lang="de-DE" altLang="de-DE" dirty="0" smtClean="0"/>
              <a:t>abweichende Namensformen</a:t>
            </a:r>
          </a:p>
          <a:p>
            <a:pPr lvl="1"/>
            <a:r>
              <a:rPr lang="de-DE" altLang="de-DE" dirty="0" smtClean="0"/>
              <a:t>Änderungen in Verantwortlichkeitsangaben </a:t>
            </a:r>
          </a:p>
          <a:p>
            <a:pPr lvl="1"/>
            <a:r>
              <a:rPr lang="de-DE" altLang="de-DE" dirty="0" smtClean="0"/>
              <a:t>Sonstige Informationen, die nicht in der Verantwortlichkeitsangabe untergebracht werden können oder sollen.</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
        <p:nvSpPr>
          <p:cNvPr id="5" name="Foliennummernplatzhalter 4"/>
          <p:cNvSpPr>
            <a:spLocks noGrp="1"/>
          </p:cNvSpPr>
          <p:nvPr>
            <p:ph type="sldNum" sz="quarter" idx="15"/>
          </p:nvPr>
        </p:nvSpPr>
        <p:spPr/>
        <p:txBody>
          <a:bodyPr/>
          <a:lstStyle/>
          <a:p>
            <a:pPr>
              <a:defRPr/>
            </a:pPr>
            <a:fld id="{AFF1F0DA-F4DC-4E9B-8090-AE74C4DA5A18}" type="slidenum">
              <a:rPr lang="de-DE"/>
              <a:pPr>
                <a:defRPr/>
              </a:pPr>
              <a:t>12</a:t>
            </a:fld>
            <a:endParaRPr lang="de-DE"/>
          </a:p>
        </p:txBody>
      </p:sp>
    </p:spTree>
    <p:extLst>
      <p:ext uri="{BB962C8B-B14F-4D97-AF65-F5344CB8AC3E}">
        <p14:creationId xmlns:p14="http://schemas.microsoft.com/office/powerpoint/2010/main" val="155329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Anmerkung zur Verantwortlichkeitsangabe</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Beliebige Informationsquelle</a:t>
            </a:r>
          </a:p>
          <a:p>
            <a:r>
              <a:rPr lang="de-DE" altLang="de-DE" dirty="0" smtClean="0"/>
              <a:t>Freie Formulierung der Anmerkung</a:t>
            </a:r>
          </a:p>
          <a:p>
            <a:r>
              <a:rPr lang="de-DE" altLang="de-DE" dirty="0" smtClean="0"/>
              <a:t>Rollenangaben möglich</a:t>
            </a:r>
          </a:p>
          <a:p>
            <a:endParaRPr lang="de-DE" altLang="de-DE" dirty="0"/>
          </a:p>
          <a:p>
            <a:endParaRPr lang="de-DE" altLang="de-DE" dirty="0" smtClean="0"/>
          </a:p>
          <a:p>
            <a:r>
              <a:rPr lang="de-DE" altLang="de-DE" dirty="0" smtClean="0"/>
              <a:t>Für umfangreiche Verantwortlichkeitsangaben</a:t>
            </a:r>
          </a:p>
          <a:p>
            <a:endParaRPr lang="de-DE" altLang="de-DE" dirty="0"/>
          </a:p>
          <a:p>
            <a:endParaRPr lang="de-DE" altLang="de-DE" dirty="0" smtClean="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
        <p:nvSpPr>
          <p:cNvPr id="5" name="Foliennummernplatzhalter 4"/>
          <p:cNvSpPr>
            <a:spLocks noGrp="1"/>
          </p:cNvSpPr>
          <p:nvPr>
            <p:ph type="sldNum" sz="quarter" idx="15"/>
          </p:nvPr>
        </p:nvSpPr>
        <p:spPr/>
        <p:txBody>
          <a:bodyPr/>
          <a:lstStyle/>
          <a:p>
            <a:pPr>
              <a:defRPr/>
            </a:pPr>
            <a:fld id="{AFF1F0DA-F4DC-4E9B-8090-AE74C4DA5A18}" type="slidenum">
              <a:rPr lang="de-DE"/>
              <a:pPr>
                <a:defRPr/>
              </a:pPr>
              <a:t>13</a:t>
            </a:fld>
            <a:endParaRPr lang="de-DE"/>
          </a:p>
        </p:txBody>
      </p:sp>
    </p:spTree>
    <p:extLst>
      <p:ext uri="{BB962C8B-B14F-4D97-AF65-F5344CB8AC3E}">
        <p14:creationId xmlns:p14="http://schemas.microsoft.com/office/powerpoint/2010/main" val="38735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Anmerkung zur Verantwortlichkeitsangabe</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RDA 2.4 Verantwortlichkeitsangabe</a:t>
            </a:r>
          </a:p>
          <a:p>
            <a:r>
              <a:rPr lang="de-DE" altLang="de-DE" dirty="0" smtClean="0"/>
              <a:t>RDA 2.17.3 Anmerkung zur Verantwortlichkeitsangabe</a:t>
            </a:r>
          </a:p>
          <a:p>
            <a:endParaRPr lang="de-DE" altLang="de-DE" dirty="0"/>
          </a:p>
          <a:p>
            <a:r>
              <a:rPr lang="de-DE" altLang="de-DE" dirty="0" smtClean="0"/>
              <a:t>Ermessen des Katalogisierenden </a:t>
            </a:r>
          </a:p>
          <a:p>
            <a:endParaRPr lang="de-DE" altLang="de-DE" dirty="0" smtClean="0"/>
          </a:p>
          <a:p>
            <a:endParaRPr lang="de-DE" altLang="de-DE" dirty="0"/>
          </a:p>
          <a:p>
            <a:r>
              <a:rPr lang="de-DE" altLang="de-DE" dirty="0" smtClean="0"/>
              <a:t>Anhaltspunkte:</a:t>
            </a:r>
          </a:p>
          <a:p>
            <a:pPr lvl="1"/>
            <a:r>
              <a:rPr lang="de-DE" altLang="de-DE" dirty="0" smtClean="0"/>
              <a:t>Übersichtlichkeit</a:t>
            </a:r>
          </a:p>
          <a:p>
            <a:pPr lvl="1"/>
            <a:r>
              <a:rPr lang="de-DE" altLang="de-DE" dirty="0" smtClean="0"/>
              <a:t>Informationen der Hauptinformationsquelle</a:t>
            </a:r>
          </a:p>
          <a:p>
            <a:pPr lvl="1"/>
            <a:endParaRPr lang="de-DE" altLang="de-DE" dirty="0" smtClean="0"/>
          </a:p>
          <a:p>
            <a:r>
              <a:rPr lang="de-DE" altLang="de-DE" dirty="0" smtClean="0"/>
              <a:t>RDA 2.4.1.2 Informationsquellen für die Verantwortlichkeitsangabe lässt Ermessen zu</a:t>
            </a:r>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
        <p:nvSpPr>
          <p:cNvPr id="5" name="Foliennummernplatzhalter 4"/>
          <p:cNvSpPr>
            <a:spLocks noGrp="1"/>
          </p:cNvSpPr>
          <p:nvPr>
            <p:ph type="sldNum" sz="quarter" idx="15"/>
          </p:nvPr>
        </p:nvSpPr>
        <p:spPr/>
        <p:txBody>
          <a:bodyPr/>
          <a:lstStyle/>
          <a:p>
            <a:pPr>
              <a:defRPr/>
            </a:pPr>
            <a:fld id="{AFF1F0DA-F4DC-4E9B-8090-AE74C4DA5A18}" type="slidenum">
              <a:rPr lang="de-DE"/>
              <a:pPr>
                <a:defRPr/>
              </a:pPr>
              <a:t>14</a:t>
            </a:fld>
            <a:endParaRPr lang="de-DE" dirty="0"/>
          </a:p>
        </p:txBody>
      </p:sp>
      <p:sp>
        <p:nvSpPr>
          <p:cNvPr id="6" name="Rechteck 5"/>
          <p:cNvSpPr/>
          <p:nvPr/>
        </p:nvSpPr>
        <p:spPr>
          <a:xfrm>
            <a:off x="7067560" y="2185535"/>
            <a:ext cx="410689" cy="923330"/>
          </a:xfrm>
          <a:prstGeom prst="rect">
            <a:avLst/>
          </a:prstGeom>
          <a:noFill/>
        </p:spPr>
        <p:txBody>
          <a:bodyPr wrap="none" lIns="91440" tIns="45720" rIns="91440" bIns="45720">
            <a:spAutoFit/>
          </a:bodyPr>
          <a:lstStyle/>
          <a:p>
            <a:pPr algn="ctr"/>
            <a:r>
              <a:rPr lang="de-DE" altLang="de-DE"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de-DE"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hteck 6"/>
          <p:cNvSpPr/>
          <p:nvPr/>
        </p:nvSpPr>
        <p:spPr>
          <a:xfrm>
            <a:off x="7020272" y="1052736"/>
            <a:ext cx="505267" cy="923330"/>
          </a:xfrm>
          <a:prstGeom prst="rect">
            <a:avLst/>
          </a:prstGeom>
          <a:noFill/>
        </p:spPr>
        <p:txBody>
          <a:bodyPr wrap="none" lIns="91440" tIns="45720" rIns="91440" bIns="45720">
            <a:spAutoFit/>
          </a:bodyPr>
          <a:lstStyle/>
          <a:p>
            <a:pPr algn="ctr"/>
            <a:r>
              <a:rPr lang="de-DE" altLang="de-DE"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de-DE"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76119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996169681"/>
              </p:ext>
            </p:extLst>
          </p:nvPr>
        </p:nvGraphicFramePr>
        <p:xfrm>
          <a:off x="323528" y="980728"/>
          <a:ext cx="8424934" cy="5271457"/>
        </p:xfrm>
        <a:graphic>
          <a:graphicData uri="http://schemas.openxmlformats.org/drawingml/2006/table">
            <a:tbl>
              <a:tblPr firstRow="1" bandRow="1">
                <a:tableStyleId>{5C22544A-7EE6-4342-B048-85BDC9FD1C3A}</a:tableStyleId>
              </a:tblPr>
              <a:tblGrid>
                <a:gridCol w="1008112"/>
                <a:gridCol w="1080120"/>
                <a:gridCol w="2952328"/>
                <a:gridCol w="338437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876700">
                <a:tc rowSpan="4">
                  <a:txBody>
                    <a:bodyPr/>
                    <a:lstStyle/>
                    <a:p>
                      <a:pPr>
                        <a:lnSpc>
                          <a:spcPct val="150000"/>
                        </a:lnSpc>
                        <a:spcAft>
                          <a:spcPts val="600"/>
                        </a:spcAft>
                      </a:pPr>
                      <a:r>
                        <a:rPr lang="de-DE" sz="1600" dirty="0" smtClean="0">
                          <a:effectLst/>
                          <a:latin typeface="Verdana"/>
                          <a:ea typeface="Calibri"/>
                          <a:cs typeface="Times New Roman"/>
                        </a:rPr>
                        <a:t>359</a:t>
                      </a:r>
                      <a:endParaRPr lang="de-DE" sz="16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600" dirty="0">
                          <a:solidFill>
                            <a:srgbClr val="000000"/>
                          </a:solidFill>
                          <a:effectLst/>
                          <a:latin typeface="Verdana"/>
                          <a:ea typeface="Times New Roman"/>
                          <a:cs typeface="Arial"/>
                        </a:rPr>
                        <a:t>2.4.2</a:t>
                      </a:r>
                      <a:endParaRPr lang="de-DE" sz="16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a:solidFill>
                            <a:srgbClr val="000000"/>
                          </a:solidFill>
                          <a:effectLst/>
                          <a:latin typeface="Verdana"/>
                          <a:ea typeface="Times New Roman"/>
                          <a:cs typeface="Arial"/>
                        </a:rPr>
                        <a:t>Verantwortlichkeitsangabe, die sich auf den Haupttitel bezieht</a:t>
                      </a:r>
                      <a:endParaRPr lang="de-DE" sz="16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smtClean="0">
                          <a:solidFill>
                            <a:srgbClr val="FF0000"/>
                          </a:solidFill>
                          <a:effectLst/>
                          <a:latin typeface="Verdana"/>
                          <a:ea typeface="Times New Roman"/>
                          <a:cs typeface="Arial"/>
                        </a:rPr>
                        <a:t>$a </a:t>
                      </a:r>
                      <a:r>
                        <a:rPr lang="de-DE" sz="1600" dirty="0" smtClean="0">
                          <a:effectLst/>
                          <a:latin typeface="Verdana"/>
                          <a:ea typeface="Times New Roman"/>
                          <a:cs typeface="Arial"/>
                        </a:rPr>
                        <a:t>Johannes Brahms</a:t>
                      </a:r>
                      <a:r>
                        <a:rPr lang="de-DE" sz="1600" dirty="0" smtClean="0">
                          <a:solidFill>
                            <a:srgbClr val="FF0000"/>
                          </a:solidFill>
                          <a:effectLst/>
                          <a:latin typeface="Verdana"/>
                          <a:ea typeface="Times New Roman"/>
                          <a:cs typeface="Arial"/>
                        </a:rPr>
                        <a:t>_;_</a:t>
                      </a:r>
                      <a:endParaRPr lang="de-DE" sz="1600" dirty="0">
                        <a:solidFill>
                          <a:srgbClr val="FF0000"/>
                        </a:solidFill>
                        <a:effectLst/>
                        <a:latin typeface="Verdana"/>
                        <a:ea typeface="Calibri"/>
                        <a:cs typeface="Times New Roman"/>
                      </a:endParaRPr>
                    </a:p>
                  </a:txBody>
                  <a:tcPr marL="68580" marR="68580" marT="0" marB="0"/>
                </a:tc>
              </a:tr>
              <a:tr h="864096">
                <a:tc vMerge="1">
                  <a:txBody>
                    <a:bodyPr/>
                    <a:lstStyle/>
                    <a:p>
                      <a:pPr>
                        <a:lnSpc>
                          <a:spcPct val="150000"/>
                        </a:lnSpc>
                        <a:spcAft>
                          <a:spcPts val="600"/>
                        </a:spcAft>
                      </a:pPr>
                      <a:endParaRPr lang="de-DE" sz="16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600">
                          <a:solidFill>
                            <a:srgbClr val="000000"/>
                          </a:solidFill>
                          <a:effectLst/>
                          <a:latin typeface="Verdana"/>
                          <a:ea typeface="Times New Roman"/>
                          <a:cs typeface="Arial"/>
                        </a:rPr>
                        <a:t>2.4.2</a:t>
                      </a:r>
                      <a:endParaRPr lang="de-DE" sz="160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a:solidFill>
                            <a:srgbClr val="000000"/>
                          </a:solidFill>
                          <a:effectLst/>
                          <a:latin typeface="Verdana"/>
                          <a:ea typeface="Times New Roman"/>
                          <a:cs typeface="Arial"/>
                        </a:rPr>
                        <a:t>Verantwortlichkeitsangabe, die sich auf den Haupttitel bezieht</a:t>
                      </a:r>
                      <a:endParaRPr lang="de-DE" sz="1600" dirty="0">
                        <a:effectLst/>
                        <a:latin typeface="Verdana"/>
                        <a:ea typeface="Calibri"/>
                        <a:cs typeface="Times New Roman"/>
                      </a:endParaRPr>
                    </a:p>
                  </a:txBody>
                  <a:tcPr marL="68580" marR="68580" marT="0" marB="0"/>
                </a:tc>
                <a:tc>
                  <a:txBody>
                    <a:bodyPr/>
                    <a:lstStyle/>
                    <a:p>
                      <a:pPr>
                        <a:lnSpc>
                          <a:spcPct val="100000"/>
                        </a:lnSpc>
                        <a:spcAft>
                          <a:spcPts val="600"/>
                        </a:spcAft>
                      </a:pPr>
                      <a:r>
                        <a:rPr lang="en-US" sz="1600" dirty="0">
                          <a:effectLst/>
                          <a:latin typeface="Verdana"/>
                          <a:ea typeface="Calibri"/>
                          <a:cs typeface="Times New Roman"/>
                        </a:rPr>
                        <a:t>Christiane Libor</a:t>
                      </a:r>
                      <a:r>
                        <a:rPr lang="en-US" sz="1600">
                          <a:effectLst/>
                          <a:latin typeface="Verdana"/>
                          <a:ea typeface="Calibri"/>
                          <a:cs typeface="Times New Roman"/>
                        </a:rPr>
                        <a:t>, </a:t>
                      </a:r>
                      <a:r>
                        <a:rPr lang="en-US" sz="1600" smtClean="0">
                          <a:effectLst/>
                          <a:latin typeface="Verdana"/>
                          <a:ea typeface="Calibri"/>
                          <a:cs typeface="Times New Roman"/>
                        </a:rPr>
                        <a:t>soprano,  </a:t>
                      </a:r>
                      <a:r>
                        <a:rPr lang="en-US" sz="1600" smtClean="0">
                          <a:effectLst/>
                          <a:latin typeface="Verdana"/>
                          <a:ea typeface="Calibri"/>
                          <a:cs typeface="Cambria Math"/>
                        </a:rPr>
                        <a:t>Thomas </a:t>
                      </a:r>
                      <a:r>
                        <a:rPr lang="en-US" sz="1600" dirty="0">
                          <a:effectLst/>
                          <a:latin typeface="Verdana"/>
                          <a:ea typeface="Calibri"/>
                          <a:cs typeface="Cambria Math"/>
                        </a:rPr>
                        <a:t>E. Bauer, </a:t>
                      </a:r>
                      <a:r>
                        <a:rPr lang="en-US" sz="1600" dirty="0" smtClean="0">
                          <a:effectLst/>
                          <a:latin typeface="Verdana"/>
                          <a:ea typeface="Calibri"/>
                          <a:cs typeface="Cambria Math"/>
                        </a:rPr>
                        <a:t>baritone</a:t>
                      </a:r>
                      <a:r>
                        <a:rPr lang="de-DE" sz="1600" dirty="0" smtClean="0">
                          <a:solidFill>
                            <a:srgbClr val="FF0000"/>
                          </a:solidFill>
                          <a:effectLst/>
                          <a:latin typeface="Verdana"/>
                          <a:ea typeface="Times New Roman"/>
                          <a:cs typeface="Arial"/>
                        </a:rPr>
                        <a:t>_;_</a:t>
                      </a:r>
                      <a:r>
                        <a:rPr lang="en-US" sz="1600" dirty="0" smtClean="0">
                          <a:effectLst/>
                          <a:latin typeface="Verdana"/>
                          <a:ea typeface="Calibri"/>
                          <a:cs typeface="Cambria Math"/>
                        </a:rPr>
                        <a:t> </a:t>
                      </a:r>
                      <a:endParaRPr lang="de-DE" sz="1600" dirty="0">
                        <a:effectLst/>
                        <a:latin typeface="Verdana"/>
                        <a:ea typeface="Calibri"/>
                        <a:cs typeface="Times New Roman"/>
                      </a:endParaRPr>
                    </a:p>
                  </a:txBody>
                  <a:tcPr marL="68580" marR="68580" marT="0" marB="0"/>
                </a:tc>
              </a:tr>
              <a:tr h="940932">
                <a:tc vMerge="1">
                  <a:txBody>
                    <a:bodyPr/>
                    <a:lstStyle/>
                    <a:p>
                      <a:pPr>
                        <a:lnSpc>
                          <a:spcPct val="150000"/>
                        </a:lnSpc>
                        <a:spcAft>
                          <a:spcPts val="600"/>
                        </a:spcAft>
                      </a:pPr>
                      <a:endParaRPr lang="de-DE" sz="16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600">
                          <a:solidFill>
                            <a:srgbClr val="000000"/>
                          </a:solidFill>
                          <a:effectLst/>
                          <a:latin typeface="Verdana"/>
                          <a:ea typeface="Times New Roman"/>
                          <a:cs typeface="Arial"/>
                        </a:rPr>
                        <a:t>2.4.2</a:t>
                      </a:r>
                      <a:endParaRPr lang="de-DE" sz="160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a:solidFill>
                            <a:srgbClr val="000000"/>
                          </a:solidFill>
                          <a:effectLst/>
                          <a:latin typeface="Verdana"/>
                          <a:ea typeface="Times New Roman"/>
                          <a:cs typeface="Arial"/>
                        </a:rPr>
                        <a:t>Verantwortlichkeitsangabe, die sich auf den Haupttitel bezieht</a:t>
                      </a:r>
                      <a:endParaRPr lang="de-DE" sz="1600" dirty="0">
                        <a:effectLst/>
                        <a:latin typeface="Verdana"/>
                        <a:ea typeface="Calibri"/>
                        <a:cs typeface="Times New Roman"/>
                      </a:endParaRPr>
                    </a:p>
                  </a:txBody>
                  <a:tcPr marL="68580" marR="68580" marT="0" marB="0"/>
                </a:tc>
                <a:tc>
                  <a:txBody>
                    <a:bodyPr/>
                    <a:lstStyle/>
                    <a:p>
                      <a:pPr>
                        <a:lnSpc>
                          <a:spcPct val="100000"/>
                        </a:lnSpc>
                        <a:spcAft>
                          <a:spcPts val="600"/>
                        </a:spcAft>
                      </a:pPr>
                      <a:r>
                        <a:rPr lang="en-US" sz="1600" dirty="0">
                          <a:effectLst/>
                          <a:latin typeface="Verdana"/>
                          <a:ea typeface="Calibri"/>
                          <a:cs typeface="Cambria Math"/>
                        </a:rPr>
                        <a:t>Warsaw Philharmonic Choir, Warsaw Philharmonic </a:t>
                      </a:r>
                      <a:r>
                        <a:rPr lang="en-US" sz="1600" dirty="0" smtClean="0">
                          <a:effectLst/>
                          <a:latin typeface="Verdana"/>
                          <a:ea typeface="Calibri"/>
                          <a:cs typeface="Cambria Math"/>
                        </a:rPr>
                        <a:t>Orchestra</a:t>
                      </a:r>
                      <a:r>
                        <a:rPr lang="de-DE" sz="1600" dirty="0" smtClean="0">
                          <a:solidFill>
                            <a:srgbClr val="FF0000"/>
                          </a:solidFill>
                          <a:effectLst/>
                          <a:latin typeface="Verdana"/>
                          <a:ea typeface="Times New Roman"/>
                          <a:cs typeface="Arial"/>
                        </a:rPr>
                        <a:t>_;_</a:t>
                      </a:r>
                      <a:endParaRPr lang="de-DE" sz="1600" dirty="0">
                        <a:effectLst/>
                        <a:latin typeface="Verdana"/>
                        <a:ea typeface="Calibri"/>
                        <a:cs typeface="Times New Roman"/>
                      </a:endParaRPr>
                    </a:p>
                  </a:txBody>
                  <a:tcPr marL="68580" marR="68580" marT="0" marB="0"/>
                </a:tc>
              </a:tr>
              <a:tr h="757024">
                <a:tc vMerge="1">
                  <a:txBody>
                    <a:bodyPr/>
                    <a:lstStyle/>
                    <a:p>
                      <a:pPr>
                        <a:lnSpc>
                          <a:spcPct val="150000"/>
                        </a:lnSpc>
                        <a:spcAft>
                          <a:spcPts val="600"/>
                        </a:spcAft>
                      </a:pPr>
                      <a:endParaRPr lang="de-DE" sz="16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600">
                          <a:solidFill>
                            <a:srgbClr val="000000"/>
                          </a:solidFill>
                          <a:effectLst/>
                          <a:latin typeface="Verdana"/>
                          <a:ea typeface="Times New Roman"/>
                          <a:cs typeface="Arial"/>
                        </a:rPr>
                        <a:t>2.4.2</a:t>
                      </a:r>
                      <a:endParaRPr lang="de-DE" sz="160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a:solidFill>
                            <a:srgbClr val="000000"/>
                          </a:solidFill>
                          <a:effectLst/>
                          <a:latin typeface="Verdana"/>
                          <a:ea typeface="Times New Roman"/>
                          <a:cs typeface="Arial"/>
                        </a:rPr>
                        <a:t>Verantwortlichkeitsangabe, die sich auf den Haupttitel bezieht</a:t>
                      </a:r>
                      <a:endParaRPr lang="de-DE" sz="1600" dirty="0">
                        <a:effectLst/>
                        <a:latin typeface="Verdana"/>
                        <a:ea typeface="Calibri"/>
                        <a:cs typeface="Times New Roman"/>
                      </a:endParaRPr>
                    </a:p>
                  </a:txBody>
                  <a:tcPr marL="68580" marR="68580" marT="0" marB="0"/>
                </a:tc>
                <a:tc>
                  <a:txBody>
                    <a:bodyPr/>
                    <a:lstStyle/>
                    <a:p>
                      <a:pPr>
                        <a:lnSpc>
                          <a:spcPct val="100000"/>
                        </a:lnSpc>
                        <a:spcAft>
                          <a:spcPts val="600"/>
                        </a:spcAft>
                      </a:pPr>
                      <a:r>
                        <a:rPr lang="en-US" sz="1600" dirty="0">
                          <a:effectLst/>
                          <a:latin typeface="Verdana"/>
                          <a:ea typeface="Calibri"/>
                          <a:cs typeface="Cambria Math"/>
                        </a:rPr>
                        <a:t>Antoni Wit [</a:t>
                      </a:r>
                      <a:r>
                        <a:rPr lang="en-US" sz="1600" dirty="0" err="1">
                          <a:effectLst/>
                          <a:latin typeface="Verdana"/>
                          <a:ea typeface="Calibri"/>
                          <a:cs typeface="Cambria Math"/>
                        </a:rPr>
                        <a:t>Dirigent</a:t>
                      </a:r>
                      <a:r>
                        <a:rPr lang="en-US" sz="1600" dirty="0" smtClean="0">
                          <a:effectLst/>
                          <a:latin typeface="Verdana"/>
                          <a:ea typeface="Calibri"/>
                          <a:cs typeface="Cambria Math"/>
                        </a:rPr>
                        <a:t>]</a:t>
                      </a:r>
                      <a:r>
                        <a:rPr lang="de-DE" sz="1600" dirty="0" smtClean="0">
                          <a:solidFill>
                            <a:srgbClr val="FF0000"/>
                          </a:solidFill>
                          <a:effectLst/>
                          <a:latin typeface="Verdana"/>
                          <a:ea typeface="Times New Roman"/>
                          <a:cs typeface="Arial"/>
                        </a:rPr>
                        <a:t> _;_</a:t>
                      </a:r>
                      <a:endParaRPr lang="de-DE" sz="1600" dirty="0">
                        <a:effectLst/>
                        <a:latin typeface="Verdana"/>
                        <a:ea typeface="Calibri"/>
                        <a:cs typeface="Times New Roman"/>
                      </a:endParaRPr>
                    </a:p>
                  </a:txBody>
                  <a:tcPr marL="68580" marR="68580" marT="0" marB="0"/>
                </a:tc>
              </a:tr>
              <a:tr h="681741">
                <a:tc>
                  <a:txBody>
                    <a:bodyPr/>
                    <a:lstStyle/>
                    <a:p>
                      <a:pPr>
                        <a:lnSpc>
                          <a:spcPct val="150000"/>
                        </a:lnSpc>
                        <a:spcAft>
                          <a:spcPts val="600"/>
                        </a:spcAft>
                      </a:pPr>
                      <a:r>
                        <a:rPr lang="de-DE" sz="1600" dirty="0" smtClean="0">
                          <a:effectLst/>
                          <a:latin typeface="Verdana"/>
                          <a:ea typeface="Calibri"/>
                          <a:cs typeface="Times New Roman"/>
                        </a:rPr>
                        <a:t>501</a:t>
                      </a:r>
                      <a:endParaRPr lang="de-DE" sz="16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600">
                          <a:solidFill>
                            <a:srgbClr val="000000"/>
                          </a:solidFill>
                          <a:effectLst/>
                          <a:latin typeface="Verdana"/>
                          <a:ea typeface="Times New Roman"/>
                          <a:cs typeface="Arial"/>
                        </a:rPr>
                        <a:t>2.17.3</a:t>
                      </a:r>
                      <a:endParaRPr lang="de-DE" sz="160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a:solidFill>
                            <a:srgbClr val="000000"/>
                          </a:solidFill>
                          <a:effectLst/>
                          <a:latin typeface="Verdana"/>
                          <a:ea typeface="Times New Roman"/>
                          <a:cs typeface="Arial"/>
                        </a:rPr>
                        <a:t>Anmerkung zur Verantwortlichkeitsangabe</a:t>
                      </a:r>
                      <a:endParaRPr lang="de-DE" sz="16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smtClean="0">
                          <a:solidFill>
                            <a:srgbClr val="FF0000"/>
                          </a:solidFill>
                          <a:effectLst/>
                          <a:latin typeface="Verdana"/>
                          <a:ea typeface="Times New Roman"/>
                          <a:cs typeface="Arial"/>
                        </a:rPr>
                        <a:t>$a </a:t>
                      </a:r>
                      <a:r>
                        <a:rPr lang="en-US" sz="1600" dirty="0" smtClean="0">
                          <a:effectLst/>
                          <a:latin typeface="Verdana"/>
                          <a:ea typeface="Calibri"/>
                          <a:cs typeface="Cambria Math"/>
                        </a:rPr>
                        <a:t>Produced</a:t>
                      </a:r>
                      <a:r>
                        <a:rPr lang="en-US" sz="1600" dirty="0">
                          <a:effectLst/>
                          <a:latin typeface="Verdana"/>
                          <a:ea typeface="Calibri"/>
                          <a:cs typeface="Cambria Math"/>
                        </a:rPr>
                        <a:t>, engineered and edited by Andrzej Sasin and Aleksandra </a:t>
                      </a:r>
                      <a:r>
                        <a:rPr lang="en-US" sz="1600" dirty="0" err="1" smtClean="0">
                          <a:effectLst/>
                          <a:latin typeface="Verdana"/>
                          <a:ea typeface="Calibri"/>
                          <a:cs typeface="Cambria Math"/>
                        </a:rPr>
                        <a:t>Nagórko</a:t>
                      </a:r>
                      <a:endParaRPr lang="de-DE" sz="1600" dirty="0">
                        <a:effectLst/>
                        <a:latin typeface="Verdana"/>
                        <a:ea typeface="Calibri"/>
                        <a:cs typeface="Times New Roman"/>
                      </a:endParaRPr>
                    </a:p>
                  </a:txBody>
                  <a:tcPr marL="68580" marR="68580" marT="0" marB="0"/>
                </a:tc>
              </a:tr>
              <a:tr h="681741">
                <a:tc>
                  <a:txBody>
                    <a:bodyPr/>
                    <a:lstStyle/>
                    <a:p>
                      <a:pPr>
                        <a:lnSpc>
                          <a:spcPct val="150000"/>
                        </a:lnSpc>
                        <a:spcAft>
                          <a:spcPts val="600"/>
                        </a:spcAft>
                      </a:pPr>
                      <a:r>
                        <a:rPr lang="de-DE" sz="1600" dirty="0" smtClean="0">
                          <a:effectLst/>
                          <a:latin typeface="Verdana"/>
                          <a:ea typeface="Calibri"/>
                          <a:cs typeface="Times New Roman"/>
                        </a:rPr>
                        <a:t>501</a:t>
                      </a:r>
                      <a:endParaRPr lang="de-DE" sz="16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600">
                          <a:solidFill>
                            <a:srgbClr val="000000"/>
                          </a:solidFill>
                          <a:effectLst/>
                          <a:latin typeface="Verdana"/>
                          <a:ea typeface="Times New Roman"/>
                          <a:cs typeface="Arial"/>
                        </a:rPr>
                        <a:t>2.17.3</a:t>
                      </a:r>
                      <a:endParaRPr lang="de-DE" sz="1600">
                        <a:effectLst/>
                        <a:latin typeface="Verdana"/>
                        <a:ea typeface="Calibri"/>
                        <a:cs typeface="Times New Roman"/>
                      </a:endParaRPr>
                    </a:p>
                  </a:txBody>
                  <a:tcPr marL="68580" marR="68580" marT="0" marB="0"/>
                </a:tc>
                <a:tc>
                  <a:txBody>
                    <a:bodyPr/>
                    <a:lstStyle/>
                    <a:p>
                      <a:pPr>
                        <a:lnSpc>
                          <a:spcPct val="100000"/>
                        </a:lnSpc>
                        <a:spcAft>
                          <a:spcPts val="600"/>
                        </a:spcAft>
                      </a:pPr>
                      <a:r>
                        <a:rPr lang="de-DE" sz="1600">
                          <a:solidFill>
                            <a:srgbClr val="000000"/>
                          </a:solidFill>
                          <a:effectLst/>
                          <a:latin typeface="Verdana"/>
                          <a:ea typeface="Times New Roman"/>
                          <a:cs typeface="Arial"/>
                        </a:rPr>
                        <a:t>Anmerkungen zur Verantwortlichkeitsangabe</a:t>
                      </a:r>
                      <a:endParaRPr lang="de-DE" sz="1600">
                        <a:effectLst/>
                        <a:latin typeface="Verdana"/>
                        <a:ea typeface="Calibri"/>
                        <a:cs typeface="Times New Roman"/>
                      </a:endParaRPr>
                    </a:p>
                  </a:txBody>
                  <a:tcPr marL="68580" marR="68580" marT="0" marB="0"/>
                </a:tc>
                <a:tc>
                  <a:txBody>
                    <a:bodyPr/>
                    <a:lstStyle/>
                    <a:p>
                      <a:pPr>
                        <a:lnSpc>
                          <a:spcPct val="100000"/>
                        </a:lnSpc>
                        <a:spcAft>
                          <a:spcPts val="600"/>
                        </a:spcAft>
                      </a:pPr>
                      <a:r>
                        <a:rPr lang="de-DE" sz="1600" dirty="0" smtClean="0">
                          <a:solidFill>
                            <a:srgbClr val="FF0000"/>
                          </a:solidFill>
                          <a:effectLst/>
                          <a:latin typeface="Verdana"/>
                          <a:ea typeface="Times New Roman"/>
                          <a:cs typeface="Arial"/>
                        </a:rPr>
                        <a:t>$a </a:t>
                      </a:r>
                      <a:r>
                        <a:rPr lang="de-DE" sz="1600" dirty="0" smtClean="0">
                          <a:effectLst/>
                          <a:latin typeface="Verdana"/>
                          <a:ea typeface="Calibri"/>
                          <a:cs typeface="Cambria Math"/>
                        </a:rPr>
                        <a:t>Booklet </a:t>
                      </a:r>
                      <a:r>
                        <a:rPr lang="de-DE" sz="1600" dirty="0" err="1">
                          <a:effectLst/>
                          <a:latin typeface="Verdana"/>
                          <a:ea typeface="Calibri"/>
                          <a:cs typeface="Cambria Math"/>
                        </a:rPr>
                        <a:t>notes</a:t>
                      </a:r>
                      <a:r>
                        <a:rPr lang="de-DE" sz="1600" dirty="0">
                          <a:effectLst/>
                          <a:latin typeface="Verdana"/>
                          <a:ea typeface="Calibri"/>
                          <a:cs typeface="Cambria Math"/>
                        </a:rPr>
                        <a:t>: Keith Anderson</a:t>
                      </a:r>
                      <a:endParaRPr lang="de-DE" sz="1600" dirty="0">
                        <a:effectLst/>
                        <a:latin typeface="Verdana"/>
                        <a:ea typeface="Calibri"/>
                        <a:cs typeface="Times New Roman"/>
                      </a:endParaRPr>
                    </a:p>
                  </a:txBody>
                  <a:tcPr marL="68580" marR="68580" marT="0" marB="0"/>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Anmerkung zur Verantwortlichkeitsangabe</a:t>
            </a:r>
            <a:endParaRPr lang="de-DE" dirty="0"/>
          </a:p>
        </p:txBody>
      </p:sp>
      <p:sp>
        <p:nvSpPr>
          <p:cNvPr id="2" name="Fußzeilenplatzhalter 1"/>
          <p:cNvSpPr>
            <a:spLocks noGrp="1"/>
          </p:cNvSpPr>
          <p:nvPr>
            <p:ph type="ftr" sz="quarter" idx="14"/>
          </p:nvPr>
        </p:nvSpPr>
        <p:spPr/>
        <p:txBody>
          <a:bodyPr/>
          <a:lstStyle/>
          <a:p>
            <a:pPr>
              <a:defRPr/>
            </a:pPr>
            <a:r>
              <a:rPr lang="de-DE" smtClean="0"/>
              <a:t>AG RDA Schulungsunterlagen – Modul 6M Teil 04.04 Verantwortlichkeitsangabe für AV-Medien | Stand: 15.11.2015 | CC BY-NC-SA</a:t>
            </a:r>
            <a:endParaRPr lang="de-DE" dirty="0"/>
          </a:p>
        </p:txBody>
      </p:sp>
      <p:sp>
        <p:nvSpPr>
          <p:cNvPr id="3" name="Foliennummernplatzhalter 2"/>
          <p:cNvSpPr>
            <a:spLocks noGrp="1"/>
          </p:cNvSpPr>
          <p:nvPr>
            <p:ph type="sldNum" sz="quarter" idx="15"/>
          </p:nvPr>
        </p:nvSpPr>
        <p:spPr/>
        <p:txBody>
          <a:bodyPr/>
          <a:lstStyle/>
          <a:p>
            <a:pPr>
              <a:defRPr/>
            </a:pPr>
            <a:fld id="{0C1C19A0-5D15-48EE-A61B-0410C874E6E0}" type="slidenum">
              <a:rPr lang="de-DE" smtClean="0"/>
              <a:pPr>
                <a:defRPr/>
              </a:pPr>
              <a:t>15</a:t>
            </a:fld>
            <a:endParaRPr lang="de-DE"/>
          </a:p>
        </p:txBody>
      </p:sp>
    </p:spTree>
    <p:extLst>
      <p:ext uri="{BB962C8B-B14F-4D97-AF65-F5344CB8AC3E}">
        <p14:creationId xmlns:p14="http://schemas.microsoft.com/office/powerpoint/2010/main" val="3809790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696744" cy="365125"/>
          </a:xfrm>
        </p:spPr>
        <p:txBody>
          <a:bodyPr/>
          <a:lstStyle/>
          <a:p>
            <a:r>
              <a:rPr lang="de-DE" smtClean="0"/>
              <a:t>AG RDA Schulungsunterlagen – Modul 6M Teil 04.04 Verantwortlichkeitsangabe für AV-Medien | Stand: 15.11.2015 | CC BY-NC-SA</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763688" y="1916832"/>
            <a:ext cx="2448272"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Titel und Personen</a:t>
            </a:r>
            <a:endParaRPr lang="de-DE" dirty="0">
              <a:solidFill>
                <a:schemeClr val="tx1"/>
              </a:solidFill>
              <a:latin typeface="Verdana"/>
              <a:cs typeface="Verdana"/>
            </a:endParaRPr>
          </a:p>
        </p:txBody>
      </p:sp>
      <p:sp>
        <p:nvSpPr>
          <p:cNvPr id="7" name="Titel 1"/>
          <p:cNvSpPr>
            <a:spLocks noGrp="1"/>
          </p:cNvSpPr>
          <p:nvPr>
            <p:ph type="title"/>
          </p:nvPr>
        </p:nvSpPr>
        <p:spPr>
          <a:xfrm>
            <a:off x="251520" y="183778"/>
            <a:ext cx="8640960" cy="796950"/>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6M.04.02 </a:t>
            </a:r>
            <a:r>
              <a:rPr lang="de-DE" dirty="0" smtClean="0"/>
              <a:t>Ein deutsches Requiem / Brahms - Silberling</a:t>
            </a:r>
            <a:endParaRPr lang="de-DE" dirty="0"/>
          </a:p>
        </p:txBody>
      </p:sp>
      <p:pic>
        <p:nvPicPr>
          <p:cNvPr id="8" name="Grafik 7" descr="Bildschirmausschnitt"/>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23528" y="1305458"/>
            <a:ext cx="5112568" cy="4625741"/>
          </a:xfrm>
          <a:prstGeom prst="rect">
            <a:avLst/>
          </a:prstGeom>
        </p:spPr>
      </p:pic>
      <p:sp>
        <p:nvSpPr>
          <p:cNvPr id="2" name="Foliennummernplatzhalter 1"/>
          <p:cNvSpPr>
            <a:spLocks noGrp="1"/>
          </p:cNvSpPr>
          <p:nvPr>
            <p:ph type="sldNum" sz="quarter" idx="15"/>
          </p:nvPr>
        </p:nvSpPr>
        <p:spPr/>
        <p:txBody>
          <a:bodyPr/>
          <a:lstStyle/>
          <a:p>
            <a:pPr>
              <a:defRPr/>
            </a:pPr>
            <a:fld id="{0C1C19A0-5D15-48EE-A61B-0410C874E6E0}" type="slidenum">
              <a:rPr lang="de-DE" smtClean="0"/>
              <a:pPr>
                <a:defRPr/>
              </a:pPr>
              <a:t>16</a:t>
            </a:fld>
            <a:endParaRPr lang="de-DE"/>
          </a:p>
        </p:txBody>
      </p:sp>
    </p:spTree>
    <p:extLst>
      <p:ext uri="{BB962C8B-B14F-4D97-AF65-F5344CB8AC3E}">
        <p14:creationId xmlns:p14="http://schemas.microsoft.com/office/powerpoint/2010/main" val="897463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ea typeface="Verdana" panose="020B0604030504040204" pitchFamily="34" charset="0"/>
                <a:cs typeface="Verdana" panose="020B0604030504040204" pitchFamily="34" charset="0"/>
              </a:rPr>
              <a:t>Bsp. 6M.04.02 </a:t>
            </a:r>
            <a:r>
              <a:rPr lang="de-DE" dirty="0" smtClean="0"/>
              <a:t> </a:t>
            </a:r>
            <a:r>
              <a:rPr lang="de-DE" dirty="0"/>
              <a:t>Ein deutsches Requiem / Brahms - gesamte Ressource</a:t>
            </a:r>
          </a:p>
        </p:txBody>
      </p:sp>
      <p:sp>
        <p:nvSpPr>
          <p:cNvPr id="4" name="Fußzeilenplatzhalter 3"/>
          <p:cNvSpPr>
            <a:spLocks noGrp="1"/>
          </p:cNvSpPr>
          <p:nvPr>
            <p:ph type="ftr" sz="quarter" idx="14"/>
          </p:nvPr>
        </p:nvSpPr>
        <p:spPr>
          <a:xfrm>
            <a:off x="659149" y="6381328"/>
            <a:ext cx="6984776" cy="365125"/>
          </a:xfrm>
        </p:spPr>
        <p:txBody>
          <a:bodyPr/>
          <a:lstStyle/>
          <a:p>
            <a:r>
              <a:rPr lang="de-DE" smtClean="0"/>
              <a:t>AG RDA Schulungsunterlagen – Modul 6M Teil 04.04 Verantwortlichkeitsangabe für AV-Medien | Stand: 15.11.2015 | CC BY-NC-SA</a:t>
            </a:r>
            <a:endParaRPr lang="de-DE" dirty="0"/>
          </a:p>
        </p:txBody>
      </p:sp>
      <p:pic>
        <p:nvPicPr>
          <p:cNvPr id="6" name="Grafik 5"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64904"/>
            <a:ext cx="7353938" cy="3744416"/>
          </a:xfrm>
          <a:prstGeom prst="rect">
            <a:avLst/>
          </a:prstGeom>
        </p:spPr>
        <p:style>
          <a:lnRef idx="2">
            <a:schemeClr val="accent1"/>
          </a:lnRef>
          <a:fillRef idx="1">
            <a:schemeClr val="lt1"/>
          </a:fillRef>
          <a:effectRef idx="0">
            <a:schemeClr val="accent1"/>
          </a:effectRef>
          <a:fontRef idx="minor">
            <a:schemeClr val="dk1"/>
          </a:fontRef>
        </p:style>
      </p:pic>
      <p:sp>
        <p:nvSpPr>
          <p:cNvPr id="7" name="Textfeld 6"/>
          <p:cNvSpPr txBox="1"/>
          <p:nvPr/>
        </p:nvSpPr>
        <p:spPr>
          <a:xfrm>
            <a:off x="611560" y="1700808"/>
            <a:ext cx="5228034" cy="369332"/>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Vergrößerung des Textes von der Rückseite</a:t>
            </a:r>
            <a:endParaRPr lang="de-DE" dirty="0">
              <a:latin typeface="Verdana" pitchFamily="34" charset="0"/>
              <a:ea typeface="Verdana" pitchFamily="34" charset="0"/>
              <a:cs typeface="Verdana" pitchFamily="34" charset="0"/>
            </a:endParaRPr>
          </a:p>
        </p:txBody>
      </p:sp>
      <p:sp>
        <p:nvSpPr>
          <p:cNvPr id="9" name="Rechteck 8"/>
          <p:cNvSpPr/>
          <p:nvPr/>
        </p:nvSpPr>
        <p:spPr>
          <a:xfrm>
            <a:off x="755576" y="5589240"/>
            <a:ext cx="518457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5"/>
          </p:nvPr>
        </p:nvSpPr>
        <p:spPr/>
        <p:txBody>
          <a:bodyPr/>
          <a:lstStyle/>
          <a:p>
            <a:pPr>
              <a:defRPr/>
            </a:pPr>
            <a:fld id="{0C1C19A0-5D15-48EE-A61B-0410C874E6E0}" type="slidenum">
              <a:rPr lang="de-DE" smtClean="0"/>
              <a:pPr>
                <a:defRPr/>
              </a:pPr>
              <a:t>17</a:t>
            </a:fld>
            <a:endParaRPr lang="de-DE"/>
          </a:p>
        </p:txBody>
      </p:sp>
    </p:spTree>
    <p:extLst>
      <p:ext uri="{BB962C8B-B14F-4D97-AF65-F5344CB8AC3E}">
        <p14:creationId xmlns:p14="http://schemas.microsoft.com/office/powerpoint/2010/main" val="397455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552728" cy="365125"/>
          </a:xfrm>
        </p:spPr>
        <p:txBody>
          <a:bodyPr/>
          <a:lstStyle/>
          <a:p>
            <a:r>
              <a:rPr lang="de-DE" smtClean="0"/>
              <a:t>AG RDA Schulungsunterlagen – Modul 6M Teil 04.04 Verantwortlichkeitsangabe für AV-Medien | Stand: 15.11.2015 | CC BY-NC-SA</a:t>
            </a:r>
            <a:endParaRPr lang="de-DE" dirty="0"/>
          </a:p>
        </p:txBody>
      </p:sp>
      <p:sp>
        <p:nvSpPr>
          <p:cNvPr id="9" name="Titel 1"/>
          <p:cNvSpPr>
            <a:spLocks noGrp="1"/>
          </p:cNvSpPr>
          <p:nvPr>
            <p:ph type="title"/>
          </p:nvPr>
        </p:nvSpPr>
        <p:spPr>
          <a:xfrm>
            <a:off x="323528" y="188640"/>
            <a:ext cx="8640960" cy="508918"/>
          </a:xfrm>
        </p:spPr>
        <p:txBody>
          <a:bodyPr/>
          <a:lstStyle/>
          <a:p>
            <a:r>
              <a:rPr lang="de-DE" dirty="0">
                <a:ea typeface="Verdana" panose="020B0604030504040204" pitchFamily="34" charset="0"/>
                <a:cs typeface="Verdana" panose="020B0604030504040204" pitchFamily="34" charset="0"/>
              </a:rPr>
              <a:t>Bsp. 6M.04.02 </a:t>
            </a:r>
            <a:r>
              <a:rPr lang="de-DE" dirty="0" smtClean="0">
                <a:ea typeface="Verdana" panose="020B0604030504040204" pitchFamily="34" charset="0"/>
                <a:cs typeface="Verdana" panose="020B0604030504040204" pitchFamily="34" charset="0"/>
              </a:rPr>
              <a:t> </a:t>
            </a:r>
            <a:r>
              <a:rPr lang="de-DE" dirty="0" smtClean="0"/>
              <a:t>Ein deutsches Requiem / Brahms - gesamte Ressource</a:t>
            </a:r>
            <a:endParaRPr lang="de-DE" dirty="0"/>
          </a:p>
        </p:txBody>
      </p:sp>
      <p:pic>
        <p:nvPicPr>
          <p:cNvPr id="10" name="Grafik 9"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00808"/>
            <a:ext cx="8223966" cy="4548758"/>
          </a:xfrm>
          <a:prstGeom prst="rect">
            <a:avLst/>
          </a:prstGeom>
        </p:spPr>
        <p:style>
          <a:lnRef idx="2">
            <a:schemeClr val="accent1"/>
          </a:lnRef>
          <a:fillRef idx="1">
            <a:schemeClr val="lt1"/>
          </a:fillRef>
          <a:effectRef idx="0">
            <a:schemeClr val="accent1"/>
          </a:effectRef>
          <a:fontRef idx="minor">
            <a:schemeClr val="dk1"/>
          </a:fontRef>
        </p:style>
      </p:pic>
      <p:sp>
        <p:nvSpPr>
          <p:cNvPr id="3" name="Textfeld 2"/>
          <p:cNvSpPr txBox="1"/>
          <p:nvPr/>
        </p:nvSpPr>
        <p:spPr>
          <a:xfrm>
            <a:off x="1115616" y="1206319"/>
            <a:ext cx="129875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e-DE" dirty="0" smtClean="0">
                <a:latin typeface="Verdana" pitchFamily="34" charset="0"/>
                <a:ea typeface="Verdana" pitchFamily="34" charset="0"/>
                <a:cs typeface="Verdana" pitchFamily="34" charset="0"/>
              </a:rPr>
              <a:t>Rückseite</a:t>
            </a:r>
            <a:endParaRPr lang="de-DE" dirty="0">
              <a:latin typeface="Verdana" pitchFamily="34" charset="0"/>
              <a:ea typeface="Verdana" pitchFamily="34" charset="0"/>
              <a:cs typeface="Verdana" pitchFamily="34" charset="0"/>
            </a:endParaRPr>
          </a:p>
        </p:txBody>
      </p:sp>
      <p:sp>
        <p:nvSpPr>
          <p:cNvPr id="8" name="Rechteck 7"/>
          <p:cNvSpPr/>
          <p:nvPr/>
        </p:nvSpPr>
        <p:spPr>
          <a:xfrm>
            <a:off x="5940152" y="1206319"/>
            <a:ext cx="187220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de-DE" dirty="0">
                <a:solidFill>
                  <a:prstClr val="black"/>
                </a:solidFill>
                <a:latin typeface="Verdana" pitchFamily="34" charset="0"/>
                <a:ea typeface="Verdana" pitchFamily="34" charset="0"/>
                <a:cs typeface="Verdana" pitchFamily="34" charset="0"/>
              </a:rPr>
              <a:t>Vorderseite</a:t>
            </a:r>
          </a:p>
        </p:txBody>
      </p:sp>
      <p:sp>
        <p:nvSpPr>
          <p:cNvPr id="12" name="Textfeld 11"/>
          <p:cNvSpPr txBox="1"/>
          <p:nvPr/>
        </p:nvSpPr>
        <p:spPr>
          <a:xfrm>
            <a:off x="3923928" y="1206319"/>
            <a:ext cx="10801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smtClean="0">
                <a:latin typeface="Verdana" pitchFamily="34" charset="0"/>
                <a:ea typeface="Verdana" pitchFamily="34" charset="0"/>
                <a:cs typeface="Verdana" pitchFamily="34" charset="0"/>
              </a:rPr>
              <a:t>Rücken</a:t>
            </a:r>
            <a:endParaRPr lang="de-DE" dirty="0">
              <a:latin typeface="Verdana" pitchFamily="34" charset="0"/>
              <a:ea typeface="Verdana" pitchFamily="34" charset="0"/>
              <a:cs typeface="Verdana" pitchFamily="34" charset="0"/>
            </a:endParaRPr>
          </a:p>
        </p:txBody>
      </p:sp>
      <p:sp>
        <p:nvSpPr>
          <p:cNvPr id="13" name="Rechteck 12"/>
          <p:cNvSpPr/>
          <p:nvPr/>
        </p:nvSpPr>
        <p:spPr>
          <a:xfrm>
            <a:off x="6732240" y="2564904"/>
            <a:ext cx="1656184" cy="2664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228184" y="4149080"/>
            <a:ext cx="50405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C1C19A0-5D15-48EE-A61B-0410C874E6E0}" type="slidenum">
              <a:rPr lang="de-DE" smtClean="0"/>
              <a:pPr>
                <a:defRPr/>
              </a:pPr>
              <a:t>18</a:t>
            </a:fld>
            <a:endParaRPr lang="de-DE"/>
          </a:p>
        </p:txBody>
      </p:sp>
    </p:spTree>
    <p:extLst>
      <p:ext uri="{BB962C8B-B14F-4D97-AF65-F5344CB8AC3E}">
        <p14:creationId xmlns:p14="http://schemas.microsoft.com/office/powerpoint/2010/main" val="319820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Verantwortlichkeitsangabe für AV-Medien</a:t>
            </a:r>
            <a:br>
              <a:rPr lang="de-DE" dirty="0" smtClean="0"/>
            </a:br>
            <a:endParaRPr lang="de-DE" dirty="0"/>
          </a:p>
        </p:txBody>
      </p:sp>
      <p:sp>
        <p:nvSpPr>
          <p:cNvPr id="3" name="Rechteck 2"/>
          <p:cNvSpPr/>
          <p:nvPr/>
        </p:nvSpPr>
        <p:spPr>
          <a:xfrm>
            <a:off x="409574" y="549274"/>
            <a:ext cx="2578249" cy="71948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 </a:t>
            </a:r>
          </a:p>
          <a:p>
            <a:pPr algn="ctr" fontAlgn="auto">
              <a:spcBef>
                <a:spcPts val="0"/>
              </a:spcBef>
              <a:spcAft>
                <a:spcPts val="0"/>
              </a:spcAft>
              <a:defRPr/>
            </a:pP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Teil 04.04</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FD5943EF-73ED-4A00-BEE0-D2F4809188B6}" type="slidenum">
              <a:rPr lang="de-DE"/>
              <a:pPr>
                <a:defRPr/>
              </a:pPr>
              <a:t>2</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6M Teil 04.04 Verantwortlichkeitsangabe für AV-Medien | </a:t>
            </a:r>
            <a:r>
              <a:rPr lang="de-DE" dirty="0"/>
              <a:t>Stand: </a:t>
            </a:r>
            <a:r>
              <a:rPr lang="de-DE" dirty="0" smtClean="0"/>
              <a:t>15.11.2015 </a:t>
            </a:r>
            <a:r>
              <a:rPr lang="de-DE" dirty="0"/>
              <a:t>| CC BY-NC-SA</a:t>
            </a:r>
          </a:p>
        </p:txBody>
      </p:sp>
      <p:sp>
        <p:nvSpPr>
          <p:cNvPr id="4" name="Rechteck 3"/>
          <p:cNvSpPr/>
          <p:nvPr/>
        </p:nvSpPr>
        <p:spPr>
          <a:xfrm>
            <a:off x="495644" y="1412776"/>
            <a:ext cx="2406108" cy="369332"/>
          </a:xfrm>
          <a:prstGeom prst="rect">
            <a:avLst/>
          </a:prstGeom>
        </p:spPr>
        <p:txBody>
          <a:bodyPr wrap="none">
            <a:spAutoFit/>
          </a:bodyPr>
          <a:lstStyle/>
          <a:p>
            <a:pPr lvl="0" fontAlgn="auto">
              <a:spcBef>
                <a:spcPts val="0"/>
              </a:spcBef>
              <a:spcAft>
                <a:spcPts val="0"/>
              </a:spcAft>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B3Kat: 03.12.2015</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Voraussetzung:</a:t>
            </a:r>
          </a:p>
          <a:p>
            <a:pPr lvl="1"/>
            <a:r>
              <a:rPr lang="de-DE" altLang="de-DE" dirty="0" smtClean="0"/>
              <a:t>Modul 3 Teil 2.02 Verantwortlichkeitsangabe</a:t>
            </a:r>
          </a:p>
          <a:p>
            <a:endParaRPr lang="de-DE" altLang="de-DE" dirty="0" smtClean="0"/>
          </a:p>
          <a:p>
            <a:endParaRPr lang="de-DE" altLang="de-DE" dirty="0"/>
          </a:p>
          <a:p>
            <a:r>
              <a:rPr lang="de-DE" altLang="de-DE" dirty="0" smtClean="0"/>
              <a:t>Themen:</a:t>
            </a:r>
          </a:p>
          <a:p>
            <a:pPr lvl="1">
              <a:buFont typeface="Symbol" panose="05050102010706020507" pitchFamily="18" charset="2"/>
              <a:buChar char="-"/>
            </a:pPr>
            <a:r>
              <a:rPr lang="de-DE" altLang="de-DE" dirty="0" smtClean="0"/>
              <a:t>Mehrere Verantwortlichkeitsangaben (RDA 2.4.1.6)</a:t>
            </a:r>
          </a:p>
          <a:p>
            <a:pPr lvl="1">
              <a:buFont typeface="Symbol" panose="05050102010706020507" pitchFamily="18" charset="2"/>
              <a:buChar char="-"/>
            </a:pPr>
            <a:r>
              <a:rPr lang="de-DE" altLang="de-DE" dirty="0" smtClean="0"/>
              <a:t>Rollenangaben (RDA 2.4.1.7)</a:t>
            </a:r>
          </a:p>
          <a:p>
            <a:pPr lvl="1">
              <a:buFont typeface="Symbol" panose="05050102010706020507" pitchFamily="18" charset="2"/>
              <a:buChar char="-"/>
            </a:pPr>
            <a:r>
              <a:rPr lang="de-DE" altLang="de-DE" dirty="0" smtClean="0"/>
              <a:t>Anmerkung zur Verantwortlichkeitsangabe (RDA 2.17.3)</a:t>
            </a:r>
          </a:p>
          <a:p>
            <a:pPr lvl="1">
              <a:buFont typeface="Symbol" panose="05050102010706020507" pitchFamily="18" charset="2"/>
              <a:buChar char="-"/>
            </a:pPr>
            <a:r>
              <a:rPr lang="de-DE" altLang="de-DE" dirty="0" smtClean="0"/>
              <a:t>Verantwortlichkeitsangabe bei Zusammenstellungen (Herr Beer)</a:t>
            </a:r>
          </a:p>
          <a:p>
            <a:pPr lvl="1">
              <a:buFont typeface="Symbol" panose="05050102010706020507" pitchFamily="18" charset="2"/>
              <a:buChar char="-"/>
            </a:pPr>
            <a:r>
              <a:rPr lang="de-DE" altLang="de-DE" dirty="0" smtClean="0">
                <a:solidFill>
                  <a:schemeClr val="bg1">
                    <a:lumMod val="85000"/>
                  </a:schemeClr>
                </a:solidFill>
              </a:rPr>
              <a:t>Verantwortlichkeitsangabe und Standardelemente-Set</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
        <p:nvSpPr>
          <p:cNvPr id="5" name="Foliennummernplatzhalter 4"/>
          <p:cNvSpPr>
            <a:spLocks noGrp="1"/>
          </p:cNvSpPr>
          <p:nvPr>
            <p:ph type="sldNum" sz="quarter" idx="15"/>
          </p:nvPr>
        </p:nvSpPr>
        <p:spPr/>
        <p:txBody>
          <a:bodyPr/>
          <a:lstStyle/>
          <a:p>
            <a:pPr>
              <a:defRPr/>
            </a:pPr>
            <a:fld id="{AFF1F0DA-F4DC-4E9B-8090-AE74C4DA5A18}" type="slidenum">
              <a:rPr lang="de-DE"/>
              <a:pPr>
                <a:defRPr/>
              </a:pPr>
              <a:t>3</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Mehrere Verantwortlichkeitsangaben </a:t>
            </a:r>
            <a:endParaRPr lang="de-DE" dirty="0"/>
          </a:p>
        </p:txBody>
      </p:sp>
      <p:sp>
        <p:nvSpPr>
          <p:cNvPr id="5123" name="Textplatzhalter 2"/>
          <p:cNvSpPr>
            <a:spLocks noGrp="1"/>
          </p:cNvSpPr>
          <p:nvPr>
            <p:ph type="body" sz="quarter" idx="13"/>
          </p:nvPr>
        </p:nvSpPr>
        <p:spPr>
          <a:xfrm>
            <a:off x="251520" y="836712"/>
            <a:ext cx="8642350" cy="2160339"/>
          </a:xfrm>
        </p:spPr>
        <p:txBody>
          <a:bodyPr/>
          <a:lstStyle/>
          <a:p>
            <a:endParaRPr lang="de-DE" altLang="de-DE" dirty="0" smtClean="0"/>
          </a:p>
          <a:p>
            <a:r>
              <a:rPr lang="de-DE" altLang="de-DE" dirty="0" smtClean="0"/>
              <a:t>RDA 2.4.1.6 Mehrere Verantwortlichkeitsangaben</a:t>
            </a:r>
          </a:p>
          <a:p>
            <a:r>
              <a:rPr lang="de-DE" altLang="de-DE" dirty="0" smtClean="0"/>
              <a:t>Beispiel: Komponist ; Interpret ; Darsteller</a:t>
            </a:r>
          </a:p>
          <a:p>
            <a:r>
              <a:rPr lang="de-DE" altLang="de-DE" dirty="0" smtClean="0"/>
              <a:t>Mehrere Verantwortlichkeitsangaben können ohne Kennzeichnung weggelassen werden.</a:t>
            </a:r>
          </a:p>
          <a:p>
            <a:endParaRPr lang="de-DE" altLang="de-DE" dirty="0" smtClean="0"/>
          </a:p>
          <a:p>
            <a:endParaRPr lang="de-DE" altLang="de-DE" dirty="0"/>
          </a:p>
          <a:p>
            <a:endParaRPr lang="de-DE" altLang="de-DE" dirty="0" smtClean="0"/>
          </a:p>
          <a:p>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
        <p:nvSpPr>
          <p:cNvPr id="5" name="Foliennummernplatzhalter 4"/>
          <p:cNvSpPr>
            <a:spLocks noGrp="1"/>
          </p:cNvSpPr>
          <p:nvPr>
            <p:ph type="sldNum" sz="quarter" idx="15"/>
          </p:nvPr>
        </p:nvSpPr>
        <p:spPr/>
        <p:txBody>
          <a:bodyPr/>
          <a:lstStyle/>
          <a:p>
            <a:pPr>
              <a:defRPr/>
            </a:pPr>
            <a:fld id="{AFF1F0DA-F4DC-4E9B-8090-AE74C4DA5A18}" type="slidenum">
              <a:rPr lang="de-DE"/>
              <a:pPr>
                <a:defRPr/>
              </a:pPr>
              <a:t>4</a:t>
            </a:fld>
            <a:endParaRPr lang="de-DE"/>
          </a:p>
        </p:txBody>
      </p:sp>
    </p:spTree>
    <p:extLst>
      <p:ext uri="{BB962C8B-B14F-4D97-AF65-F5344CB8AC3E}">
        <p14:creationId xmlns:p14="http://schemas.microsoft.com/office/powerpoint/2010/main" val="1703801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Mehrere Verantwortlichkeitsangaben</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Erfassung wie Reihenfolge, Layout, Typografie der Informationsquelle</a:t>
            </a:r>
          </a:p>
          <a:p>
            <a:endParaRPr lang="de-DE" altLang="de-DE" dirty="0" smtClean="0"/>
          </a:p>
          <a:p>
            <a:r>
              <a:rPr lang="de-DE" altLang="de-DE" dirty="0" smtClean="0"/>
              <a:t>Informationsquelle nicht eindeutig?</a:t>
            </a:r>
          </a:p>
          <a:p>
            <a:pPr marL="0" indent="0">
              <a:buNone/>
            </a:pPr>
            <a:r>
              <a:rPr lang="de-DE" altLang="de-DE" dirty="0" smtClean="0">
                <a:sym typeface="Wingdings" panose="05000000000000000000" pitchFamily="2" charset="2"/>
              </a:rPr>
              <a:t>	 sinnvolle Reihenfolge bilden</a:t>
            </a:r>
            <a:br>
              <a:rPr lang="de-DE" altLang="de-DE" dirty="0" smtClean="0">
                <a:sym typeface="Wingdings" panose="05000000000000000000" pitchFamily="2" charset="2"/>
              </a:rPr>
            </a:br>
            <a:r>
              <a:rPr lang="de-DE" altLang="de-DE" dirty="0" smtClean="0">
                <a:sym typeface="Wingdings" panose="05000000000000000000" pitchFamily="2" charset="2"/>
              </a:rPr>
              <a:t>	 Anhang I Beziehungskennzeichnungen</a:t>
            </a:r>
            <a:endParaRPr lang="de-DE" altLang="de-DE" dirty="0" smtClean="0"/>
          </a:p>
          <a:p>
            <a:endParaRPr lang="de-DE" altLang="de-DE" dirty="0" smtClean="0"/>
          </a:p>
          <a:p>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
        <p:nvSpPr>
          <p:cNvPr id="5" name="Foliennummernplatzhalter 4"/>
          <p:cNvSpPr>
            <a:spLocks noGrp="1"/>
          </p:cNvSpPr>
          <p:nvPr>
            <p:ph type="sldNum" sz="quarter" idx="15"/>
          </p:nvPr>
        </p:nvSpPr>
        <p:spPr/>
        <p:txBody>
          <a:bodyPr/>
          <a:lstStyle/>
          <a:p>
            <a:pPr>
              <a:defRPr/>
            </a:pPr>
            <a:fld id="{AFF1F0DA-F4DC-4E9B-8090-AE74C4DA5A18}" type="slidenum">
              <a:rPr lang="de-DE"/>
              <a:pPr>
                <a:defRPr/>
              </a:pPr>
              <a:t>5</a:t>
            </a:fld>
            <a:endParaRPr lang="de-DE"/>
          </a:p>
        </p:txBody>
      </p:sp>
    </p:spTree>
    <p:extLst>
      <p:ext uri="{BB962C8B-B14F-4D97-AF65-F5344CB8AC3E}">
        <p14:creationId xmlns:p14="http://schemas.microsoft.com/office/powerpoint/2010/main" val="422858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768752" cy="365125"/>
          </a:xfrm>
        </p:spPr>
        <p:txBody>
          <a:bodyPr/>
          <a:lstStyle/>
          <a:p>
            <a:r>
              <a:rPr lang="de-DE" smtClean="0"/>
              <a:t>AG RDA Schulungsunterlagen – Modul 6M Teil 04.04 Verantwortlichkeitsangabe für AV-Medien | Stand: 15.11.2015 | CC BY-NC-SA</a:t>
            </a:r>
            <a:endParaRPr lang="de-DE" dirty="0"/>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6M.04.03 </a:t>
            </a:r>
            <a:r>
              <a:rPr lang="de-DE" dirty="0" smtClean="0"/>
              <a:t> Parsifal / Wagner - Silberling</a:t>
            </a:r>
            <a:endParaRPr lang="de-DE" dirty="0"/>
          </a:p>
        </p:txBody>
      </p:sp>
      <p:pic>
        <p:nvPicPr>
          <p:cNvPr id="3" name="Grafik 2"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7" y="1772816"/>
            <a:ext cx="7561191" cy="3744416"/>
          </a:xfrm>
          <a:prstGeom prst="rect">
            <a:avLst/>
          </a:prstGeom>
        </p:spPr>
        <p:style>
          <a:lnRef idx="2">
            <a:schemeClr val="accent1"/>
          </a:lnRef>
          <a:fillRef idx="1">
            <a:schemeClr val="lt1"/>
          </a:fillRef>
          <a:effectRef idx="0">
            <a:schemeClr val="accent1"/>
          </a:effectRef>
          <a:fontRef idx="minor">
            <a:schemeClr val="dk1"/>
          </a:fontRef>
        </p:style>
      </p:pic>
      <p:sp>
        <p:nvSpPr>
          <p:cNvPr id="2" name="Foliennummernplatzhalter 1"/>
          <p:cNvSpPr>
            <a:spLocks noGrp="1"/>
          </p:cNvSpPr>
          <p:nvPr>
            <p:ph type="sldNum" sz="quarter" idx="15"/>
          </p:nvPr>
        </p:nvSpPr>
        <p:spPr/>
        <p:txBody>
          <a:bodyPr/>
          <a:lstStyle/>
          <a:p>
            <a:pPr>
              <a:defRPr/>
            </a:pPr>
            <a:fld id="{0C1C19A0-5D15-48EE-A61B-0410C874E6E0}" type="slidenum">
              <a:rPr lang="de-DE" smtClean="0"/>
              <a:pPr>
                <a:defRPr/>
              </a:pPr>
              <a:t>6</a:t>
            </a:fld>
            <a:endParaRPr lang="de-DE"/>
          </a:p>
        </p:txBody>
      </p:sp>
    </p:spTree>
    <p:extLst>
      <p:ext uri="{BB962C8B-B14F-4D97-AF65-F5344CB8AC3E}">
        <p14:creationId xmlns:p14="http://schemas.microsoft.com/office/powerpoint/2010/main" val="761699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539552" y="6381328"/>
            <a:ext cx="6601949" cy="365125"/>
          </a:xfrm>
        </p:spPr>
        <p:txBody>
          <a:bodyPr/>
          <a:lstStyle/>
          <a:p>
            <a:r>
              <a:rPr lang="de-DE" smtClean="0"/>
              <a:t>AG RDA Schulungsunterlagen – Modul 6M Teil 04.04 Verantwortlichkeitsangabe für AV-Medien | Stand: 15.11.2015 | CC BY-NC-SA</a:t>
            </a:r>
            <a:endParaRPr lang="de-DE"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3694113"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1021438" y="970242"/>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9" name="Titel 1"/>
          <p:cNvSpPr>
            <a:spLocks noGrp="1"/>
          </p:cNvSpPr>
          <p:nvPr>
            <p:ph type="title"/>
          </p:nvPr>
        </p:nvSpPr>
        <p:spPr>
          <a:xfrm>
            <a:off x="250726" y="188640"/>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6M.04.03 </a:t>
            </a:r>
            <a:r>
              <a:rPr lang="de-DE" dirty="0" smtClean="0"/>
              <a:t> Parsifal/Wagner - gesamte Ressource</a:t>
            </a:r>
            <a:endParaRPr lang="de-DE" dirty="0"/>
          </a:p>
        </p:txBody>
      </p:sp>
      <p:pic>
        <p:nvPicPr>
          <p:cNvPr id="3" name="Grafik 2"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504" y="1785863"/>
            <a:ext cx="2880320" cy="3456384"/>
          </a:xfrm>
          <a:prstGeom prst="rect">
            <a:avLst/>
          </a:prstGeom>
        </p:spPr>
      </p:pic>
      <p:sp>
        <p:nvSpPr>
          <p:cNvPr id="16" name="Rechteck 15"/>
          <p:cNvSpPr/>
          <p:nvPr/>
        </p:nvSpPr>
        <p:spPr>
          <a:xfrm>
            <a:off x="5580113" y="934238"/>
            <a:ext cx="2088232" cy="2520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Rücken</a:t>
            </a:r>
            <a:endParaRPr lang="de-DE" dirty="0">
              <a:solidFill>
                <a:schemeClr val="tx1"/>
              </a:solidFill>
              <a:latin typeface="Verdana"/>
              <a:cs typeface="Verdana"/>
            </a:endParaRPr>
          </a:p>
        </p:txBody>
      </p:sp>
      <p:sp>
        <p:nvSpPr>
          <p:cNvPr id="4" name="Textfeld 3"/>
          <p:cNvSpPr txBox="1"/>
          <p:nvPr/>
        </p:nvSpPr>
        <p:spPr>
          <a:xfrm>
            <a:off x="5970886" y="1340769"/>
            <a:ext cx="1477328" cy="4536503"/>
          </a:xfrm>
          <a:prstGeom prst="rect">
            <a:avLst/>
          </a:prstGeom>
        </p:spPr>
        <p:style>
          <a:lnRef idx="2">
            <a:schemeClr val="accent1"/>
          </a:lnRef>
          <a:fillRef idx="1">
            <a:schemeClr val="lt1"/>
          </a:fillRef>
          <a:effectRef idx="0">
            <a:schemeClr val="accent1"/>
          </a:effectRef>
          <a:fontRef idx="minor">
            <a:schemeClr val="dk1"/>
          </a:fontRef>
        </p:style>
        <p:txBody>
          <a:bodyPr vert="vert" wrap="square" rtlCol="0">
            <a:spAutoFit/>
          </a:bodyPr>
          <a:lstStyle/>
          <a:p>
            <a:r>
              <a:rPr lang="de-DE" sz="1200" dirty="0">
                <a:latin typeface="Verdana" pitchFamily="34" charset="0"/>
                <a:ea typeface="Verdana" pitchFamily="34" charset="0"/>
                <a:cs typeface="Verdana" pitchFamily="34" charset="0"/>
              </a:rPr>
              <a:t> </a:t>
            </a:r>
            <a:r>
              <a:rPr lang="de-DE" sz="1000" dirty="0">
                <a:latin typeface="Verdana" pitchFamily="34" charset="0"/>
                <a:ea typeface="Verdana" pitchFamily="34" charset="0"/>
                <a:cs typeface="Verdana" pitchFamily="34" charset="0"/>
              </a:rPr>
              <a:t>Deutsche</a:t>
            </a:r>
            <a:r>
              <a:rPr lang="de-DE" sz="1200" dirty="0">
                <a:latin typeface="Verdana" pitchFamily="34" charset="0"/>
                <a:ea typeface="Verdana" pitchFamily="34" charset="0"/>
                <a:cs typeface="Verdana" pitchFamily="34" charset="0"/>
              </a:rPr>
              <a:t>       </a:t>
            </a:r>
            <a:r>
              <a:rPr lang="de-DE" sz="1200" dirty="0" smtClean="0">
                <a:latin typeface="Verdana" pitchFamily="34" charset="0"/>
                <a:ea typeface="Verdana" pitchFamily="34" charset="0"/>
                <a:cs typeface="Verdana" pitchFamily="34" charset="0"/>
              </a:rPr>
              <a:t>WAGNER: PARSIFAL</a:t>
            </a:r>
          </a:p>
          <a:p>
            <a:r>
              <a:rPr lang="de-DE" sz="1200" dirty="0">
                <a:latin typeface="Verdana" pitchFamily="34" charset="0"/>
                <a:ea typeface="Verdana" pitchFamily="34" charset="0"/>
                <a:cs typeface="Verdana" pitchFamily="34" charset="0"/>
              </a:rPr>
              <a:t> </a:t>
            </a:r>
            <a:r>
              <a:rPr lang="de-DE" sz="1000" dirty="0" smtClean="0">
                <a:latin typeface="Verdana" pitchFamily="34" charset="0"/>
                <a:ea typeface="Verdana" pitchFamily="34" charset="0"/>
                <a:cs typeface="Verdana" pitchFamily="34" charset="0"/>
              </a:rPr>
              <a:t>Grammophon</a:t>
            </a:r>
          </a:p>
          <a:p>
            <a:r>
              <a:rPr lang="de-DE" sz="1200" dirty="0" smtClean="0">
                <a:latin typeface="Verdana" pitchFamily="34" charset="0"/>
                <a:ea typeface="Verdana" pitchFamily="34" charset="0"/>
                <a:cs typeface="Verdana" pitchFamily="34" charset="0"/>
              </a:rPr>
              <a:t>                   BOTHA / SCHUSTER / KOCH / </a:t>
            </a:r>
          </a:p>
          <a:p>
            <a:r>
              <a:rPr lang="de-DE" sz="1200" dirty="0">
                <a:latin typeface="Verdana" pitchFamily="34" charset="0"/>
                <a:ea typeface="Verdana" pitchFamily="34" charset="0"/>
                <a:cs typeface="Verdana" pitchFamily="34" charset="0"/>
              </a:rPr>
              <a:t> </a:t>
            </a:r>
            <a:r>
              <a:rPr lang="de-DE" sz="1200" dirty="0" smtClean="0">
                <a:latin typeface="Verdana" pitchFamily="34" charset="0"/>
                <a:ea typeface="Verdana" pitchFamily="34" charset="0"/>
                <a:cs typeface="Verdana" pitchFamily="34" charset="0"/>
              </a:rPr>
              <a:t>                  MILLING / THIELEMANN</a:t>
            </a:r>
          </a:p>
          <a:p>
            <a:r>
              <a:rPr lang="de-DE" sz="1200" dirty="0" smtClean="0">
                <a:latin typeface="Verdana" pitchFamily="34" charset="0"/>
                <a:ea typeface="Verdana" pitchFamily="34" charset="0"/>
                <a:cs typeface="Verdana" pitchFamily="34" charset="0"/>
              </a:rPr>
              <a:t> </a:t>
            </a:r>
          </a:p>
          <a:p>
            <a:r>
              <a:rPr lang="de-DE" sz="1200" dirty="0" smtClean="0">
                <a:latin typeface="Verdana" pitchFamily="34" charset="0"/>
                <a:ea typeface="Verdana" pitchFamily="34" charset="0"/>
                <a:cs typeface="Verdana" pitchFamily="34" charset="0"/>
              </a:rPr>
              <a:t>                                       2 DVD </a:t>
            </a:r>
          </a:p>
          <a:p>
            <a:r>
              <a:rPr lang="de-DE" sz="1200" dirty="0" smtClean="0">
                <a:latin typeface="Verdana" pitchFamily="34" charset="0"/>
                <a:ea typeface="Verdana" pitchFamily="34" charset="0"/>
                <a:cs typeface="Verdana" pitchFamily="34" charset="0"/>
              </a:rPr>
              <a:t>                                        Video    00440 073 49397</a:t>
            </a:r>
            <a:endParaRPr lang="de-DE" sz="1200" dirty="0">
              <a:latin typeface="Verdana" pitchFamily="34" charset="0"/>
              <a:ea typeface="Verdana" pitchFamily="34" charset="0"/>
              <a:cs typeface="Verdana" pitchFamily="34" charset="0"/>
            </a:endParaRPr>
          </a:p>
        </p:txBody>
      </p:sp>
      <p:sp>
        <p:nvSpPr>
          <p:cNvPr id="2" name="Foliennummernplatzhalter 1"/>
          <p:cNvSpPr>
            <a:spLocks noGrp="1"/>
          </p:cNvSpPr>
          <p:nvPr>
            <p:ph type="sldNum" sz="quarter" idx="15"/>
          </p:nvPr>
        </p:nvSpPr>
        <p:spPr/>
        <p:txBody>
          <a:bodyPr/>
          <a:lstStyle/>
          <a:p>
            <a:pPr>
              <a:defRPr/>
            </a:pPr>
            <a:fld id="{0C1C19A0-5D15-48EE-A61B-0410C874E6E0}" type="slidenum">
              <a:rPr lang="de-DE" smtClean="0"/>
              <a:pPr>
                <a:defRPr/>
              </a:pPr>
              <a:t>7</a:t>
            </a:fld>
            <a:endParaRPr lang="de-DE"/>
          </a:p>
        </p:txBody>
      </p:sp>
    </p:spTree>
    <p:extLst>
      <p:ext uri="{BB962C8B-B14F-4D97-AF65-F5344CB8AC3E}">
        <p14:creationId xmlns:p14="http://schemas.microsoft.com/office/powerpoint/2010/main" val="346047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5"/>
          </p:nvPr>
        </p:nvSpPr>
        <p:spPr/>
        <p:txBody>
          <a:bodyPr/>
          <a:lstStyle/>
          <a:p>
            <a:pPr>
              <a:defRPr/>
            </a:pPr>
            <a:fld id="{C37E8FE9-F965-4392-AE1D-04ED7C139A5C}" type="slidenum">
              <a:rPr lang="de-DE"/>
              <a:pPr>
                <a:defRPr/>
              </a:pPr>
              <a:t>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305970175"/>
              </p:ext>
            </p:extLst>
          </p:nvPr>
        </p:nvGraphicFramePr>
        <p:xfrm>
          <a:off x="452422" y="1268760"/>
          <a:ext cx="8424860" cy="4252074"/>
        </p:xfrm>
        <a:graphic>
          <a:graphicData uri="http://schemas.openxmlformats.org/drawingml/2006/table">
            <a:tbl>
              <a:tblPr firstRow="1" bandRow="1">
                <a:tableStyleId>{5C22544A-7EE6-4342-B048-85BDC9FD1C3A}</a:tableStyleId>
              </a:tblPr>
              <a:tblGrid>
                <a:gridCol w="935335"/>
                <a:gridCol w="792088"/>
                <a:gridCol w="3384376"/>
                <a:gridCol w="3313061"/>
              </a:tblGrid>
              <a:tr h="419498">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tc>
              </a:tr>
              <a:tr h="681830">
                <a:tc rowSpan="5">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359</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2.4</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ct val="150000"/>
                        </a:lnSpc>
                        <a:spcBef>
                          <a:spcPts val="600"/>
                        </a:spcBef>
                        <a:spcAft>
                          <a:spcPts val="6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latin typeface="Verdana" panose="020B0604030504040204" pitchFamily="34" charset="0"/>
                          <a:ea typeface="Verdana" panose="020B0604030504040204" pitchFamily="34" charset="0"/>
                          <a:cs typeface="Verdana" panose="020B0604030504040204" pitchFamily="34" charset="0"/>
                        </a:rPr>
                        <a:t> Richard Wagner</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r>
              <a:tr h="681830">
                <a:tc vMerge="1">
                  <a:txBody>
                    <a:bodyPr/>
                    <a:lstStyle/>
                    <a:p>
                      <a:pPr>
                        <a:lnSpc>
                          <a:spcPts val="1600"/>
                        </a:lnSpc>
                        <a:spcBef>
                          <a:spcPts val="600"/>
                        </a:spcBef>
                        <a:spcAft>
                          <a:spcPts val="600"/>
                        </a:spcAft>
                      </a:pP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2.4</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ct val="100000"/>
                        </a:lnSpc>
                        <a:spcBef>
                          <a:spcPts val="600"/>
                        </a:spcBef>
                        <a:spcAft>
                          <a:spcPts val="600"/>
                        </a:spcAft>
                      </a:pPr>
                      <a:r>
                        <a:rPr lang="de-DE" sz="1800" dirty="0" smtClean="0">
                          <a:latin typeface="Verdana" panose="020B0604030504040204" pitchFamily="34" charset="0"/>
                          <a:ea typeface="Verdana" panose="020B0604030504040204" pitchFamily="34" charset="0"/>
                          <a:cs typeface="Verdana" panose="020B0604030504040204" pitchFamily="34" charset="0"/>
                        </a:rPr>
                        <a:t>Johan Botha, Michaela Schuster, Wolfgang Koch, Stephen</a:t>
                      </a:r>
                      <a:r>
                        <a:rPr lang="de-DE" sz="1800" baseline="0" dirty="0" smtClean="0">
                          <a:latin typeface="Verdana" panose="020B0604030504040204" pitchFamily="34" charset="0"/>
                          <a:ea typeface="Verdana" panose="020B0604030504040204" pitchFamily="34" charset="0"/>
                          <a:cs typeface="Verdana" panose="020B0604030504040204" pitchFamily="34" charset="0"/>
                        </a:rPr>
                        <a:t> </a:t>
                      </a:r>
                      <a:r>
                        <a:rPr lang="de-DE" sz="1800" baseline="0" dirty="0" err="1" smtClean="0">
                          <a:latin typeface="Verdana" panose="020B0604030504040204" pitchFamily="34" charset="0"/>
                          <a:ea typeface="Verdana" panose="020B0604030504040204" pitchFamily="34" charset="0"/>
                          <a:cs typeface="Verdana" panose="020B0604030504040204" pitchFamily="34" charset="0"/>
                        </a:rPr>
                        <a:t>Milling</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r>
              <a:tr h="681830">
                <a:tc vMerge="1">
                  <a:txBody>
                    <a:bodyPr/>
                    <a:lstStyle/>
                    <a:p>
                      <a:pPr>
                        <a:lnSpc>
                          <a:spcPts val="1600"/>
                        </a:lnSpc>
                        <a:spcBef>
                          <a:spcPts val="600"/>
                        </a:spcBef>
                        <a:spcAft>
                          <a:spcPts val="600"/>
                        </a:spcAft>
                      </a:pP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2.4</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ct val="100000"/>
                        </a:lnSpc>
                        <a:spcBef>
                          <a:spcPts val="600"/>
                        </a:spcBef>
                        <a:spcAft>
                          <a:spcPts val="600"/>
                        </a:spcAft>
                      </a:pPr>
                      <a:r>
                        <a:rPr lang="de-DE" sz="1800" dirty="0" smtClean="0">
                          <a:latin typeface="Verdana" panose="020B0604030504040204" pitchFamily="34" charset="0"/>
                          <a:ea typeface="Verdana" panose="020B0604030504040204" pitchFamily="34" charset="0"/>
                          <a:cs typeface="Verdana" panose="020B0604030504040204" pitchFamily="34" charset="0"/>
                        </a:rPr>
                        <a:t>Sächsischer</a:t>
                      </a:r>
                      <a:r>
                        <a:rPr lang="de-DE" sz="1800" baseline="0" dirty="0" smtClean="0">
                          <a:latin typeface="Verdana" panose="020B0604030504040204" pitchFamily="34" charset="0"/>
                          <a:ea typeface="Verdana" panose="020B0604030504040204" pitchFamily="34" charset="0"/>
                          <a:cs typeface="Verdana" panose="020B0604030504040204" pitchFamily="34" charset="0"/>
                        </a:rPr>
                        <a:t> Staatsopernchor, Chor der Bayerischen Staatsoper</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r>
              <a:tr h="681830">
                <a:tc vMerge="1">
                  <a:txBody>
                    <a:bodyPr/>
                    <a:lstStyle/>
                    <a:p>
                      <a:pPr>
                        <a:lnSpc>
                          <a:spcPts val="1600"/>
                        </a:lnSpc>
                        <a:spcBef>
                          <a:spcPts val="600"/>
                        </a:spcBef>
                        <a:spcAft>
                          <a:spcPts val="600"/>
                        </a:spcAft>
                      </a:pP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2.4</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marL="0" indent="0">
                        <a:lnSpc>
                          <a:spcPct val="150000"/>
                        </a:lnSpc>
                        <a:spcBef>
                          <a:spcPts val="600"/>
                        </a:spcBef>
                        <a:spcAft>
                          <a:spcPts val="600"/>
                        </a:spcAft>
                        <a:buNone/>
                      </a:pPr>
                      <a:r>
                        <a:rPr lang="de-DE" sz="1800" dirty="0" smtClean="0">
                          <a:latin typeface="Verdana" panose="020B0604030504040204" pitchFamily="34" charset="0"/>
                          <a:ea typeface="Verdana" panose="020B0604030504040204" pitchFamily="34" charset="0"/>
                          <a:cs typeface="Verdana" panose="020B0604030504040204" pitchFamily="34" charset="0"/>
                        </a:rPr>
                        <a:t>Staatskapelle</a:t>
                      </a:r>
                      <a:r>
                        <a:rPr lang="de-DE" sz="1800" baseline="0" dirty="0" smtClean="0">
                          <a:latin typeface="Verdana" panose="020B0604030504040204" pitchFamily="34" charset="0"/>
                          <a:ea typeface="Verdana" panose="020B0604030504040204" pitchFamily="34" charset="0"/>
                          <a:cs typeface="Verdana" panose="020B0604030504040204" pitchFamily="34" charset="0"/>
                        </a:rPr>
                        <a:t> Dresden</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r>
              <a:tr h="419498">
                <a:tc vMerge="1">
                  <a:txBody>
                    <a:bodyPr/>
                    <a:lstStyle/>
                    <a:p>
                      <a:pPr>
                        <a:lnSpc>
                          <a:spcPts val="1600"/>
                        </a:lnSpc>
                        <a:spcBef>
                          <a:spcPts val="600"/>
                        </a:spcBef>
                        <a:spcAft>
                          <a:spcPts val="600"/>
                        </a:spcAft>
                      </a:pP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2.4</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ts val="1600"/>
                        </a:lnSpc>
                        <a:spcBef>
                          <a:spcPts val="600"/>
                        </a:spcBef>
                        <a:spcAft>
                          <a:spcPts val="600"/>
                        </a:spcAft>
                      </a:pPr>
                      <a:r>
                        <a:rPr lang="de-DE" sz="180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c>
                  <a:txBody>
                    <a:bodyPr/>
                    <a:lstStyle/>
                    <a:p>
                      <a:pPr>
                        <a:lnSpc>
                          <a:spcPct val="100000"/>
                        </a:lnSpc>
                        <a:spcBef>
                          <a:spcPts val="600"/>
                        </a:spcBef>
                        <a:spcAft>
                          <a:spcPts val="600"/>
                        </a:spcAft>
                      </a:pPr>
                      <a:r>
                        <a:rPr lang="de-DE" sz="1800" dirty="0" smtClean="0">
                          <a:latin typeface="Verdana" panose="020B0604030504040204" pitchFamily="34" charset="0"/>
                          <a:ea typeface="Verdana" panose="020B0604030504040204" pitchFamily="34" charset="0"/>
                          <a:cs typeface="Verdana" panose="020B0604030504040204" pitchFamily="34" charset="0"/>
                        </a:rPr>
                        <a:t>Christian</a:t>
                      </a:r>
                      <a:r>
                        <a:rPr lang="de-DE" sz="1800" baseline="0" dirty="0" smtClean="0">
                          <a:latin typeface="Verdana" panose="020B0604030504040204" pitchFamily="34" charset="0"/>
                          <a:ea typeface="Verdana" panose="020B0604030504040204" pitchFamily="34" charset="0"/>
                          <a:cs typeface="Verdana" panose="020B0604030504040204" pitchFamily="34" charset="0"/>
                        </a:rPr>
                        <a:t> Thielemann [Dirigent]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26" marB="45726" anchor="ctr"/>
                </a:tc>
              </a:tr>
            </a:tbl>
          </a:graphicData>
        </a:graphic>
      </p:graphicFrame>
      <p:sp>
        <p:nvSpPr>
          <p:cNvPr id="9"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Beispiel 6M.04.03 - Verantwortlichkeitsangabe</a:t>
            </a:r>
            <a:endParaRPr lang="de-DE" dirty="0"/>
          </a:p>
        </p:txBody>
      </p:sp>
      <p:sp>
        <p:nvSpPr>
          <p:cNvPr id="7"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Rollenangaben</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RDA 2.4.1.7</a:t>
            </a:r>
          </a:p>
          <a:p>
            <a:r>
              <a:rPr lang="de-DE" altLang="de-DE" dirty="0" smtClean="0"/>
              <a:t>Die Rolle der Person, Familie oder Körperschaft kann in der Verantwortlichkeitsangabe ergänzt werden. </a:t>
            </a:r>
          </a:p>
          <a:p>
            <a:endParaRPr lang="de-DE" altLang="de-DE" dirty="0"/>
          </a:p>
          <a:p>
            <a:r>
              <a:rPr lang="de-DE" altLang="de-DE" dirty="0" smtClean="0"/>
              <a:t>Rollenangaben:</a:t>
            </a:r>
          </a:p>
          <a:p>
            <a:pPr lvl="1"/>
            <a:r>
              <a:rPr lang="de-DE" altLang="de-DE" dirty="0" smtClean="0"/>
              <a:t>Singstimme</a:t>
            </a:r>
          </a:p>
          <a:p>
            <a:pPr lvl="1"/>
            <a:r>
              <a:rPr lang="de-DE" altLang="de-DE" dirty="0" smtClean="0"/>
              <a:t>Instrumente</a:t>
            </a:r>
          </a:p>
          <a:p>
            <a:pPr lvl="1"/>
            <a:r>
              <a:rPr lang="de-DE" altLang="de-DE" dirty="0" smtClean="0"/>
              <a:t>Funktionen der technischen Mitwirkenden</a:t>
            </a:r>
          </a:p>
          <a:p>
            <a:pPr lvl="1"/>
            <a:r>
              <a:rPr lang="de-DE" altLang="de-DE" dirty="0"/>
              <a:t>d</a:t>
            </a:r>
            <a:r>
              <a:rPr lang="de-DE" altLang="de-DE" dirty="0" smtClean="0"/>
              <a:t>argestellte Rollen </a:t>
            </a:r>
          </a:p>
          <a:p>
            <a:pPr lvl="1"/>
            <a:endParaRPr lang="de-DE" altLang="de-DE" dirty="0"/>
          </a:p>
          <a:p>
            <a:r>
              <a:rPr lang="de-DE" altLang="de-DE" dirty="0" smtClean="0"/>
              <a:t>Rollenangabe entsprechend den Angaben in der Ressource</a:t>
            </a:r>
          </a:p>
          <a:p>
            <a:r>
              <a:rPr lang="de-DE" altLang="de-DE" dirty="0" smtClean="0"/>
              <a:t>Mehrere Rollenangaben möglich</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 Teil 04.04 Verantwortlichkeitsangabe für AV-Medien | Stand: 15.11.2015 | CC BY-NC-SA</a:t>
            </a:r>
            <a:endParaRPr lang="de-DE" dirty="0"/>
          </a:p>
        </p:txBody>
      </p:sp>
      <p:sp>
        <p:nvSpPr>
          <p:cNvPr id="5" name="Foliennummernplatzhalter 4"/>
          <p:cNvSpPr>
            <a:spLocks noGrp="1"/>
          </p:cNvSpPr>
          <p:nvPr>
            <p:ph type="sldNum" sz="quarter" idx="15"/>
          </p:nvPr>
        </p:nvSpPr>
        <p:spPr/>
        <p:txBody>
          <a:bodyPr/>
          <a:lstStyle/>
          <a:p>
            <a:pPr>
              <a:defRPr/>
            </a:pPr>
            <a:fld id="{AFF1F0DA-F4DC-4E9B-8090-AE74C4DA5A18}" type="slidenum">
              <a:rPr lang="de-DE"/>
              <a:pPr>
                <a:defRPr/>
              </a:pPr>
              <a:t>9</a:t>
            </a:fld>
            <a:endParaRPr lang="de-DE"/>
          </a:p>
        </p:txBody>
      </p:sp>
    </p:spTree>
    <p:extLst>
      <p:ext uri="{BB962C8B-B14F-4D97-AF65-F5344CB8AC3E}">
        <p14:creationId xmlns:p14="http://schemas.microsoft.com/office/powerpoint/2010/main" val="1511488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1165</Words>
  <Application>Microsoft Office PowerPoint</Application>
  <PresentationFormat>Bildschirmpräsentation (4:3)</PresentationFormat>
  <Paragraphs>247</Paragraphs>
  <Slides>18</Slides>
  <Notes>14</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vt:lpstr>
      <vt:lpstr>Schulungsunterlagen der AG RDA</vt:lpstr>
      <vt:lpstr>Verantwortlichkeitsangabe für AV-Medien </vt:lpstr>
      <vt:lpstr>PowerPoint-Präsentation</vt:lpstr>
      <vt:lpstr>Mehrere Verantwortlichkeitsangaben </vt:lpstr>
      <vt:lpstr>Mehrere Verantwortlichkeitsangaben</vt:lpstr>
      <vt:lpstr>Bsp. 6M.04.03  Parsifal / Wagner - Silberling</vt:lpstr>
      <vt:lpstr>Bsp. 6M.04.03  Parsifal/Wagner - gesamte Ressource</vt:lpstr>
      <vt:lpstr>Beispiel 6M.04.03 - Verantwortlichkeitsangabe</vt:lpstr>
      <vt:lpstr>Rollenangaben</vt:lpstr>
      <vt:lpstr>Rollenangaben</vt:lpstr>
      <vt:lpstr>Rollenangabe</vt:lpstr>
      <vt:lpstr>Anmerkung zur Verantwortlichkeitsangabe</vt:lpstr>
      <vt:lpstr>Anmerkung zur Verantwortlichkeitsangabe</vt:lpstr>
      <vt:lpstr>Anmerkung zur Verantwortlichkeitsangabe</vt:lpstr>
      <vt:lpstr>Anmerkung zur Verantwortlichkeitsangabe</vt:lpstr>
      <vt:lpstr>Bsp. 6M.04.02 Ein deutsches Requiem / Brahms - Silberling</vt:lpstr>
      <vt:lpstr>Bsp. 6M.04.02  Ein deutsches Requiem / Brahms - gesamte Ressource</vt:lpstr>
      <vt:lpstr>Bsp. 6M.04.02  Ein deutsches Requiem / Brahms - gesamte Ressource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Michael Beer</cp:lastModifiedBy>
  <cp:revision>60</cp:revision>
  <cp:lastPrinted>2015-11-17T13:22:12Z</cp:lastPrinted>
  <dcterms:created xsi:type="dcterms:W3CDTF">2014-02-18T07:01:40Z</dcterms:created>
  <dcterms:modified xsi:type="dcterms:W3CDTF">2015-12-10T08:33:44Z</dcterms:modified>
</cp:coreProperties>
</file>