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docx" ContentType="application/vnd.openxmlformats-officedocument.wordprocessingml.document"/>
  <Default Extension="vml" ContentType="application/vnd.openxmlformats-officedocument.vmlDrawing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  <p:sldMasterId id="2147483650" r:id="rId2"/>
  </p:sldMasterIdLst>
  <p:notesMasterIdLst>
    <p:notesMasterId r:id="rId27"/>
  </p:notesMasterIdLst>
  <p:handoutMasterIdLst>
    <p:handoutMasterId r:id="rId28"/>
  </p:handoutMasterIdLst>
  <p:sldIdLst>
    <p:sldId id="285" r:id="rId3"/>
    <p:sldId id="288" r:id="rId4"/>
    <p:sldId id="339" r:id="rId5"/>
    <p:sldId id="340" r:id="rId6"/>
    <p:sldId id="347" r:id="rId7"/>
    <p:sldId id="341" r:id="rId8"/>
    <p:sldId id="342" r:id="rId9"/>
    <p:sldId id="329" r:id="rId10"/>
    <p:sldId id="289" r:id="rId11"/>
    <p:sldId id="291" r:id="rId12"/>
    <p:sldId id="302" r:id="rId13"/>
    <p:sldId id="333" r:id="rId14"/>
    <p:sldId id="303" r:id="rId15"/>
    <p:sldId id="335" r:id="rId16"/>
    <p:sldId id="304" r:id="rId17"/>
    <p:sldId id="337" r:id="rId18"/>
    <p:sldId id="305" r:id="rId19"/>
    <p:sldId id="296" r:id="rId20"/>
    <p:sldId id="338" r:id="rId21"/>
    <p:sldId id="298" r:id="rId22"/>
    <p:sldId id="307" r:id="rId23"/>
    <p:sldId id="343" r:id="rId24"/>
    <p:sldId id="344" r:id="rId25"/>
    <p:sldId id="346" r:id="rId26"/>
  </p:sldIdLst>
  <p:sldSz cx="9144000" cy="6858000" type="screen4x3"/>
  <p:notesSz cx="6662738" cy="9926638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ladisch" initials="l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C20C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Keine Formatvorlage, Tabellengitternetz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B301B821-A1FF-4177-AEE7-76D212191A09}" styleName="Mittlere Formatvorlage 1 - Akz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859" autoAdjust="0"/>
    <p:restoredTop sz="92298" autoAdjust="0"/>
  </p:normalViewPr>
  <p:slideViewPr>
    <p:cSldViewPr>
      <p:cViewPr>
        <p:scale>
          <a:sx n="100" d="100"/>
          <a:sy n="100" d="100"/>
        </p:scale>
        <p:origin x="-366" y="-13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83" d="100"/>
          <a:sy n="83" d="100"/>
        </p:scale>
        <p:origin x="-2040" y="-90"/>
      </p:cViewPr>
      <p:guideLst>
        <p:guide orient="horz" pos="3127"/>
        <p:guide pos="2099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notesMaster" Target="notesMasters/notesMaster1.xml"/><Relationship Id="rId30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7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7186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774010" y="0"/>
            <a:ext cx="2887186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AC937E4-8306-4256-98BE-2853E1A1DDAD}" type="datetimeFigureOut">
              <a:rPr lang="de-DE" smtClean="0"/>
              <a:pPr/>
              <a:t>19.11.2015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887186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774010" y="9428583"/>
            <a:ext cx="2887186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9DCA550-704A-4CEF-B7C9-46B62E56443F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93529180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7186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774010" y="0"/>
            <a:ext cx="2887186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5EDB1F4-BB4F-44BD-AC26-B758B395BD23}" type="datetimeFigureOut">
              <a:rPr lang="de-DE" smtClean="0"/>
              <a:pPr/>
              <a:t>19.11.2015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850900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66274" y="4715153"/>
            <a:ext cx="533019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887186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774010" y="9428583"/>
            <a:ext cx="2887186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F9F8FF6-6F64-48B5-AF7B-675846B3447E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2020102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Folienbildplatzhalt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9939" name="Notizenplatzhalt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de-DE" altLang="de-DE" dirty="0" smtClean="0"/>
          </a:p>
        </p:txBody>
      </p:sp>
      <p:sp>
        <p:nvSpPr>
          <p:cNvPr id="39940" name="Foliennummernplatzhalt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48008DAF-D963-4700-99B3-C42D4B33FF6D}" type="slidenum">
              <a:rPr lang="de-DE" altLang="de-DE">
                <a:solidFill>
                  <a:prstClr val="black"/>
                </a:solidFill>
              </a:rPr>
              <a:pPr eaLnBrk="1" hangingPunct="1">
                <a:spcBef>
                  <a:spcPct val="0"/>
                </a:spcBef>
              </a:pPr>
              <a:t>1</a:t>
            </a:fld>
            <a:endParaRPr lang="de-DE" altLang="de-DE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922074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 smtClean="0"/>
              <a:t>Notizen B3Kat:</a:t>
            </a:r>
          </a:p>
          <a:p>
            <a:pPr marL="171450" indent="-171450">
              <a:buFontTx/>
              <a:buChar char="-"/>
            </a:pPr>
            <a:r>
              <a:rPr lang="de-DE" dirty="0" smtClean="0"/>
              <a:t>tragen</a:t>
            </a:r>
            <a:r>
              <a:rPr lang="de-DE" baseline="0" dirty="0" smtClean="0"/>
              <a:t> nun die einzelnen Elemente für eine Titelaufnahme zusammen und beginnen mit der Manifestationsebene</a:t>
            </a:r>
          </a:p>
          <a:p>
            <a:pPr marL="171450" indent="-171450">
              <a:buFontTx/>
              <a:buChar char="-"/>
            </a:pPr>
            <a:r>
              <a:rPr lang="de-DE" baseline="0" dirty="0" smtClean="0"/>
              <a:t>Abfolge der einzelnen Elemente folgt wieder der Sortierung der RDA-Regelwerksstellen</a:t>
            </a:r>
          </a:p>
          <a:p>
            <a:r>
              <a:rPr lang="de-DE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------------------------------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9F8FF6-6F64-48B5-AF7B-675846B3447E}" type="slidenum">
              <a:rPr lang="de-DE" smtClean="0"/>
              <a:pPr/>
              <a:t>10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6397537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de-DE" dirty="0" smtClean="0"/>
              <a:t>Notizen B3Kat:</a:t>
            </a:r>
          </a:p>
          <a:p>
            <a:pPr marL="171450" indent="-171450">
              <a:buFontTx/>
              <a:buChar char="-"/>
            </a:pPr>
            <a:r>
              <a:rPr lang="de-DE" dirty="0" smtClean="0"/>
              <a:t>Titelzusatz gilt nur dann als Titelzusatz, wenn</a:t>
            </a:r>
            <a:r>
              <a:rPr lang="de-DE" baseline="0" dirty="0" smtClean="0"/>
              <a:t> der gleichen </a:t>
            </a:r>
            <a:r>
              <a:rPr lang="de-DE" baseline="0" dirty="0" err="1" smtClean="0"/>
              <a:t>Info.quelle</a:t>
            </a:r>
            <a:r>
              <a:rPr lang="de-DE" baseline="0" dirty="0" smtClean="0"/>
              <a:t> wie Haupttitel entnommen -&gt; ansonsten als abweichenden Titel oder als Anmerkung erfassen</a:t>
            </a:r>
          </a:p>
          <a:p>
            <a:pPr marL="171450" marR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de-DE" dirty="0" smtClean="0"/>
              <a:t>(Zur Abgrenzung zwischen Haupttitel und Titelzusatz gibt es eine ausführliche Anwendungsregel (RDA D-A-CH 2.3.4.3),</a:t>
            </a:r>
            <a:r>
              <a:rPr lang="de-DE" baseline="0" dirty="0" smtClean="0"/>
              <a:t> auf die im Modul Titel eingegangen wird)</a:t>
            </a:r>
          </a:p>
          <a:p>
            <a:r>
              <a:rPr lang="de-DE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------------------------------</a:t>
            </a:r>
            <a:endParaRPr lang="de-DE" dirty="0" smtClean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9F8FF6-6F64-48B5-AF7B-675846B3447E}" type="slidenum">
              <a:rPr lang="de-DE" smtClean="0"/>
              <a:pPr/>
              <a:t>11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5570499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9F8FF6-6F64-48B5-AF7B-675846B3447E}" type="slidenum">
              <a:rPr lang="de-DE" smtClean="0"/>
              <a:pPr/>
              <a:t>12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2041115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9F8FF6-6F64-48B5-AF7B-675846B3447E}" type="slidenum">
              <a:rPr lang="de-DE" smtClean="0"/>
              <a:pPr/>
              <a:t>13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147258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9F8FF6-6F64-48B5-AF7B-675846B3447E}" type="slidenum">
              <a:rPr lang="de-DE" smtClean="0"/>
              <a:pPr/>
              <a:t>14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4012115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9F8FF6-6F64-48B5-AF7B-675846B3447E}" type="slidenum">
              <a:rPr lang="de-DE" smtClean="0"/>
              <a:pPr/>
              <a:t>15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00988175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9F8FF6-6F64-48B5-AF7B-675846B3447E}" type="slidenum">
              <a:rPr lang="de-DE" smtClean="0"/>
              <a:pPr/>
              <a:t>16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24597065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9F8FF6-6F64-48B5-AF7B-675846B3447E}" type="slidenum">
              <a:rPr lang="de-DE" smtClean="0"/>
              <a:pPr/>
              <a:t>17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09640655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9F8FF6-6F64-48B5-AF7B-675846B3447E}" type="slidenum">
              <a:rPr lang="de-DE" smtClean="0"/>
              <a:pPr/>
              <a:t>18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60416209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 smtClean="0"/>
              <a:t>Notizen B3Kat:</a:t>
            </a:r>
          </a:p>
          <a:p>
            <a:pPr marL="171450" marR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de-DE" dirty="0" smtClean="0"/>
              <a:t>Bevorzugter Titel des Werks („Werktitel“) ist</a:t>
            </a:r>
            <a:r>
              <a:rPr lang="de-DE" baseline="0" dirty="0" smtClean="0"/>
              <a:t> auf der Werkebene und ein Standardelement; muss hier nicht erfasst werden, da er dem Haupttitel (Element auf der Manifestationsebene) entspricht und als solcher schon in der Aufnahme verzeichnet ist</a:t>
            </a:r>
            <a:br>
              <a:rPr lang="de-DE" baseline="0" dirty="0" smtClean="0"/>
            </a:br>
            <a:r>
              <a:rPr lang="de-DE" baseline="0" dirty="0" smtClean="0"/>
              <a:t>=&gt; funktioniert, da wir in einer Titelaufnahme Elemente aller WEMI-Ebenen außer </a:t>
            </a:r>
            <a:r>
              <a:rPr lang="de-DE" baseline="0" dirty="0" err="1" smtClean="0"/>
              <a:t>Exemplarebene</a:t>
            </a:r>
            <a:r>
              <a:rPr lang="de-DE" baseline="0" dirty="0" smtClean="0"/>
              <a:t> erfassen</a:t>
            </a:r>
            <a:br>
              <a:rPr lang="de-DE" baseline="0" dirty="0" smtClean="0"/>
            </a:br>
            <a:r>
              <a:rPr lang="de-DE" baseline="0" dirty="0" smtClean="0"/>
              <a:t>=&gt; man macht sich Prinzip der zusammengesetzten Beschreibung zunutze</a:t>
            </a:r>
          </a:p>
          <a:p>
            <a:pPr marL="171450" marR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de-DE" baseline="0" dirty="0" smtClean="0"/>
              <a:t>Dieses Element muss schon aktiv erfasst werden, wenn Werktitel und Manifestationstitel nicht übereinstimmen -&gt; wird in Modul „Behandlung der Werkebene“ erklärt (</a:t>
            </a:r>
            <a:r>
              <a:rPr lang="de-DE" baseline="0" dirty="0" err="1" smtClean="0"/>
              <a:t>Aleph</a:t>
            </a:r>
            <a:r>
              <a:rPr lang="de-DE" baseline="0" smtClean="0"/>
              <a:t>-Feld 303)</a:t>
            </a:r>
            <a:endParaRPr lang="de-DE" baseline="0" dirty="0" smtClean="0"/>
          </a:p>
          <a:p>
            <a:r>
              <a:rPr lang="de-DE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------------------------------</a:t>
            </a:r>
            <a:endParaRPr lang="de-DE" dirty="0" smtClean="0"/>
          </a:p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9F8FF6-6F64-48B5-AF7B-675846B3447E}" type="slidenum">
              <a:rPr lang="de-DE" smtClean="0"/>
              <a:pPr/>
              <a:t>19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2101166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dirty="0" smtClean="0">
                <a:latin typeface="Arial" pitchFamily="34" charset="0"/>
                <a:cs typeface="Arial" pitchFamily="34" charset="0"/>
              </a:rPr>
              <a:t>Notizen</a:t>
            </a:r>
            <a:r>
              <a:rPr lang="de-DE" baseline="0" dirty="0" smtClean="0">
                <a:latin typeface="Arial" pitchFamily="34" charset="0"/>
                <a:cs typeface="Arial" pitchFamily="34" charset="0"/>
              </a:rPr>
              <a:t> B3Kat: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baseline="0" dirty="0" smtClean="0">
                <a:latin typeface="Arial" pitchFamily="34" charset="0"/>
                <a:cs typeface="Arial" pitchFamily="34" charset="0"/>
              </a:rPr>
              <a:t>- Kopien des Handouts „Beispiele in den Schulungsunterlagen – Legende“ austeilen</a:t>
            </a:r>
            <a:endParaRPr lang="de-DE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9F8FF6-6F64-48B5-AF7B-675846B3447E}" type="slidenum">
              <a:rPr lang="de-DE" smtClean="0"/>
              <a:pPr/>
              <a:t>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446418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9F8FF6-6F64-48B5-AF7B-675846B3447E}" type="slidenum">
              <a:rPr lang="de-DE" smtClean="0"/>
              <a:pPr/>
              <a:t>20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51666640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9F8FF6-6F64-48B5-AF7B-675846B3447E}" type="slidenum">
              <a:rPr lang="de-DE" smtClean="0"/>
              <a:pPr/>
              <a:t>21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09455517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9F8FF6-6F64-48B5-AF7B-675846B3447E}" type="slidenum">
              <a:rPr lang="de-DE" smtClean="0"/>
              <a:pPr/>
              <a:t>22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15232458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9F8FF6-6F64-48B5-AF7B-675846B3447E}" type="slidenum">
              <a:rPr lang="de-DE" smtClean="0"/>
              <a:pPr/>
              <a:t>23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5566027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9F8FF6-6F64-48B5-AF7B-675846B3447E}" type="slidenum">
              <a:rPr lang="de-DE" smtClean="0"/>
              <a:pPr/>
              <a:t>24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8420690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9F8FF6-6F64-48B5-AF7B-675846B3447E}" type="slidenum">
              <a:rPr lang="de-DE" smtClean="0"/>
              <a:pPr/>
              <a:t>3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0018079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Notizen</a:t>
            </a:r>
            <a:r>
              <a:rPr lang="de-DE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B3Kat:</a:t>
            </a:r>
            <a:r>
              <a:rPr lang="de-DE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/>
            </a:r>
            <a:br>
              <a:rPr lang="de-DE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de-DE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/>
            </a:r>
            <a:br>
              <a:rPr lang="de-DE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de-DE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Spalte „</a:t>
            </a:r>
            <a:r>
              <a:rPr lang="de-DE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Aleph</a:t>
            </a:r>
            <a:r>
              <a:rPr lang="de-DE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“:	MAB/ASEQ-Feld inkl. Indikator</a:t>
            </a:r>
          </a:p>
          <a:p>
            <a:r>
              <a:rPr lang="de-DE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Spalte „RDA“:	RDA-Nummer der entsprechenden Regelwerksstelle</a:t>
            </a:r>
          </a:p>
          <a:p>
            <a:r>
              <a:rPr lang="de-DE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Spalte „Elemente“: 	Name des RDA-Elements</a:t>
            </a:r>
          </a:p>
          <a:p>
            <a:r>
              <a:rPr lang="de-DE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Spalte „Erfassung“:	einzugebender Text in schwarzer Schrift, in Rotschrift</a:t>
            </a:r>
            <a:r>
              <a:rPr lang="de-DE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/>
            </a:r>
            <a:br>
              <a:rPr lang="de-DE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de-DE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		</a:t>
            </a:r>
            <a:r>
              <a:rPr lang="de-DE" sz="1200" kern="1200" baseline="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Aleph</a:t>
            </a:r>
            <a:r>
              <a:rPr lang="de-DE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-Unterfelder (Bsp.: $a) und Ergänzungen wie</a:t>
            </a:r>
            <a:br>
              <a:rPr lang="de-DE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de-DE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		einzugebende Deskriptionszeichen und </a:t>
            </a:r>
            <a:br>
              <a:rPr lang="de-DE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de-DE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		Nichtsortierzeichen. </a:t>
            </a:r>
            <a:br>
              <a:rPr lang="de-DE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de-DE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		=&gt; Oft werden mehrere Elemente in das gleiche</a:t>
            </a:r>
            <a:br>
              <a:rPr lang="de-DE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de-DE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		</a:t>
            </a:r>
            <a:r>
              <a:rPr lang="de-DE" sz="1200" kern="1200" baseline="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Aleph</a:t>
            </a:r>
            <a:r>
              <a:rPr lang="de-DE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-Unterfeld geschrieben. Dann ist der Text </a:t>
            </a:r>
            <a:br>
              <a:rPr lang="de-DE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de-DE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		fortlaufend, unter Angabe der Deskriptionszeichen</a:t>
            </a:r>
            <a:br>
              <a:rPr lang="de-DE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de-DE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		zu erfassen.</a:t>
            </a:r>
            <a:endParaRPr lang="de-DE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de-DE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r>
              <a:rPr lang="de-DE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Fettdruck</a:t>
            </a:r>
            <a:r>
              <a:rPr lang="de-DE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		= Standardelement (muss erfasst werden)</a:t>
            </a:r>
          </a:p>
          <a:p>
            <a:r>
              <a:rPr lang="de-DE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Normaldruck		= die Angabe ist fakultativ</a:t>
            </a:r>
          </a:p>
          <a:p>
            <a:r>
              <a:rPr lang="de-DE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ausgegraut</a:t>
            </a:r>
            <a:r>
              <a:rPr lang="de-DE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		= muss nicht erfasst werden (meist</a:t>
            </a:r>
            <a:br>
              <a:rPr lang="de-DE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de-DE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		   technisch oder logisch abgedeckt)</a:t>
            </a:r>
            <a:br>
              <a:rPr lang="de-DE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de-DE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		Beziehungskennzeichnung </a:t>
            </a:r>
            <a:r>
              <a:rPr lang="de-DE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aut</a:t>
            </a:r>
            <a:r>
              <a:rPr lang="de-DE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wird</a:t>
            </a:r>
            <a:r>
              <a:rPr lang="de-DE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in 100_ </a:t>
            </a:r>
            <a:r>
              <a:rPr lang="de-DE" sz="1200" kern="1200" baseline="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automa</a:t>
            </a:r>
            <a:r>
              <a:rPr lang="de-DE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</a:t>
            </a:r>
            <a:br>
              <a:rPr lang="de-DE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de-DE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		tisch ergänzt, wenn es sich um die einzige </a:t>
            </a:r>
            <a:br>
              <a:rPr lang="de-DE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de-DE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		Beziehungskennzeichnung handelt</a:t>
            </a:r>
            <a:br>
              <a:rPr lang="de-DE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endParaRPr lang="de-DE" sz="1200" kern="1200" baseline="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de-DE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------------------------------</a:t>
            </a:r>
            <a:r>
              <a:rPr lang="de-DE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/>
            </a:r>
            <a:br>
              <a:rPr lang="de-DE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endParaRPr lang="de-DE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9F8FF6-6F64-48B5-AF7B-675846B3447E}" type="slidenum">
              <a:rPr lang="de-DE" smtClean="0"/>
              <a:pPr/>
              <a:t>4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087639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 smtClean="0"/>
              <a:t>Notizen</a:t>
            </a:r>
            <a:r>
              <a:rPr lang="de-DE" baseline="0" dirty="0" smtClean="0"/>
              <a:t> B3Kat:</a:t>
            </a:r>
          </a:p>
          <a:p>
            <a:pPr marL="171450" indent="-171450">
              <a:buFontTx/>
              <a:buChar char="-"/>
            </a:pPr>
            <a:r>
              <a:rPr lang="de-DE" baseline="0" dirty="0" smtClean="0"/>
              <a:t>d</a:t>
            </a:r>
            <a:r>
              <a:rPr lang="de-DE" dirty="0" smtClean="0"/>
              <a:t>iese Darstellung beruht auf den formatunabhängigen Beispielen, die für </a:t>
            </a:r>
            <a:r>
              <a:rPr lang="de-DE" dirty="0" err="1" smtClean="0"/>
              <a:t>Aleph</a:t>
            </a:r>
            <a:r>
              <a:rPr lang="de-DE" dirty="0" smtClean="0"/>
              <a:t> nur angereichert, aber nicht verändert wurden. Manchmal etwas schwer</a:t>
            </a:r>
            <a:r>
              <a:rPr lang="de-DE" baseline="0" dirty="0" smtClean="0"/>
              <a:t> zu verstehen. Deshalb wurden in den B3KAT-Schulungsunterlagen diese Beispiele häufig durch Screenshots aus </a:t>
            </a:r>
            <a:r>
              <a:rPr lang="de-DE" baseline="0" dirty="0" err="1" smtClean="0"/>
              <a:t>Aleph</a:t>
            </a:r>
            <a:r>
              <a:rPr lang="de-DE" baseline="0" dirty="0" smtClean="0"/>
              <a:t> ersetzt.</a:t>
            </a:r>
          </a:p>
          <a:p>
            <a:pPr marL="0" indent="0">
              <a:buFontTx/>
              <a:buNone/>
            </a:pPr>
            <a:r>
              <a:rPr lang="de-DE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------------------------------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9F8FF6-6F64-48B5-AF7B-675846B3447E}" type="slidenum">
              <a:rPr lang="de-DE" smtClean="0">
                <a:solidFill>
                  <a:prstClr val="black"/>
                </a:solidFill>
              </a:rPr>
              <a:pPr/>
              <a:t>5</a:t>
            </a:fld>
            <a:endParaRPr lang="de-DE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050986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9F8FF6-6F64-48B5-AF7B-675846B3447E}" type="slidenum">
              <a:rPr lang="de-DE" smtClean="0"/>
              <a:pPr/>
              <a:t>6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2720393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rtl="0"/>
            <a:r>
              <a:rPr lang="de-DE" dirty="0" smtClean="0"/>
              <a:t>In den formatabhängigen Schulungsunterlagen kann Ihnen der Begriff ASEQ begegnen.</a:t>
            </a:r>
            <a:endParaRPr lang="de-DE" sz="1200" b="0" i="0" u="none" strike="noStrike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rtl="0"/>
            <a:r>
              <a:rPr lang="de-DE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Mit ASEQ wird das </a:t>
            </a:r>
            <a:r>
              <a:rPr lang="de-DE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Aleph-Internformat</a:t>
            </a:r>
            <a:r>
              <a:rPr lang="de-DE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der </a:t>
            </a:r>
            <a:r>
              <a:rPr lang="de-DE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Aleph</a:t>
            </a:r>
            <a:r>
              <a:rPr lang="de-DE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-Verbünde BVB, HBZ, KOBV, OBV bezeichnet. </a:t>
            </a:r>
          </a:p>
          <a:p>
            <a:pPr rtl="0"/>
            <a:r>
              <a:rPr lang="de-DE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Viele der Felder sind Ihnen bereits bekannt (100, 331, 335, …), andere sind aufgrund der RDA-Anforderungen neu (419).</a:t>
            </a:r>
          </a:p>
          <a:p>
            <a:pPr rtl="0"/>
            <a:r>
              <a:rPr lang="de-DE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Die ASEQ-Felder entsprechen im Prinzip den Feldern des erweiterten MAB2.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9F8FF6-6F64-48B5-AF7B-675846B3447E}" type="slidenum">
              <a:rPr lang="de-DE" smtClean="0"/>
              <a:pPr/>
              <a:t>7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9770406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 smtClean="0"/>
              <a:t>Notizen B3Kat:</a:t>
            </a:r>
          </a:p>
          <a:p>
            <a:r>
              <a:rPr lang="de-DE" dirty="0" smtClean="0"/>
              <a:t>- zur Erinnerung: die spezifischste WEMI-Ebene</a:t>
            </a:r>
            <a:r>
              <a:rPr lang="de-DE" baseline="0" dirty="0" smtClean="0"/>
              <a:t>, die im B3Kat erfasst wird, ist Manifestationsebene (</a:t>
            </a:r>
            <a:r>
              <a:rPr lang="de-DE" baseline="0" dirty="0" err="1" smtClean="0"/>
              <a:t>Exemplarebene</a:t>
            </a:r>
            <a:r>
              <a:rPr lang="de-DE" baseline="0" dirty="0" smtClean="0"/>
              <a:t> nur in Lokalsystemen)</a:t>
            </a:r>
            <a:endParaRPr lang="de-DE" dirty="0" smtClean="0"/>
          </a:p>
          <a:p>
            <a:r>
              <a:rPr lang="de-DE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------------------------------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9F8FF6-6F64-48B5-AF7B-675846B3447E}" type="slidenum">
              <a:rPr lang="de-DE" smtClean="0"/>
              <a:pPr/>
              <a:t>8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3538679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9F8FF6-6F64-48B5-AF7B-675846B3447E}" type="slidenum">
              <a:rPr lang="de-DE" smtClean="0"/>
              <a:pPr/>
              <a:t>9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327244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enutzerdefinierte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51520" y="183778"/>
            <a:ext cx="8640960" cy="508918"/>
          </a:xfrm>
        </p:spPr>
        <p:txBody>
          <a:bodyPr/>
          <a:lstStyle>
            <a:lvl1pPr algn="l">
              <a:defRPr sz="28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de-DE" dirty="0" smtClean="0"/>
              <a:t>Titelmasterformat durch Klicken bearbeiten</a:t>
            </a:r>
            <a:endParaRPr lang="de-DE" dirty="0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3"/>
          </p:nvPr>
        </p:nvSpPr>
        <p:spPr>
          <a:xfrm>
            <a:off x="251520" y="836712"/>
            <a:ext cx="8640960" cy="5472608"/>
          </a:xfrm>
        </p:spPr>
        <p:txBody>
          <a:bodyPr>
            <a:noAutofit/>
          </a:bodyPr>
          <a:lstStyle/>
          <a:p>
            <a:pPr lvl="0"/>
            <a:r>
              <a:rPr lang="de-DE" dirty="0" smtClean="0"/>
              <a:t>Textmasterformat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</p:txBody>
      </p:sp>
      <p:sp>
        <p:nvSpPr>
          <p:cNvPr id="12" name="Fußzeilenplatzhalter 11"/>
          <p:cNvSpPr>
            <a:spLocks noGrp="1"/>
          </p:cNvSpPr>
          <p:nvPr>
            <p:ph type="ftr" sz="quarter" idx="14"/>
          </p:nvPr>
        </p:nvSpPr>
        <p:spPr>
          <a:xfrm>
            <a:off x="467544" y="6376243"/>
            <a:ext cx="6120680" cy="365125"/>
          </a:xfrm>
        </p:spPr>
        <p:txBody>
          <a:bodyPr/>
          <a:lstStyle>
            <a:lvl1pPr algn="l">
              <a:defRPr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de-DE" smtClean="0"/>
              <a:t>AG RDA Schulungsunterlagen – Modul 3.01: Zusammengesetzte Beschreibung | Stand: 23.06.2015 | CC BY-NC-SA</a:t>
            </a:r>
            <a:endParaRPr lang="de-DE" dirty="0"/>
          </a:p>
        </p:txBody>
      </p:sp>
      <p:sp>
        <p:nvSpPr>
          <p:cNvPr id="9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7236296" y="6376243"/>
            <a:ext cx="14505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6690F1-7CA1-4166-A522-500460961984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6779431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enutzerdefinierte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51520" y="183778"/>
            <a:ext cx="8640960" cy="508918"/>
          </a:xfrm>
        </p:spPr>
        <p:txBody>
          <a:bodyPr/>
          <a:lstStyle>
            <a:lvl1pPr algn="l">
              <a:defRPr sz="28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de-DE" smtClean="0"/>
              <a:t>Titelmasterformat durch Klicken bearbeiten</a:t>
            </a:r>
            <a:endParaRPr lang="de-DE" dirty="0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3"/>
          </p:nvPr>
        </p:nvSpPr>
        <p:spPr>
          <a:xfrm>
            <a:off x="251520" y="836712"/>
            <a:ext cx="8640960" cy="5472608"/>
          </a:xfrm>
        </p:spPr>
        <p:txBody>
          <a:bodyPr>
            <a:noAutofit/>
          </a:bodyPr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</p:txBody>
      </p:sp>
      <p:sp>
        <p:nvSpPr>
          <p:cNvPr id="12" name="Fußzeilenplatzhalter 11"/>
          <p:cNvSpPr>
            <a:spLocks noGrp="1"/>
          </p:cNvSpPr>
          <p:nvPr>
            <p:ph type="ftr" sz="quarter" idx="14"/>
          </p:nvPr>
        </p:nvSpPr>
        <p:spPr>
          <a:xfrm>
            <a:off x="467544" y="6376243"/>
            <a:ext cx="6120680" cy="365125"/>
          </a:xfrm>
        </p:spPr>
        <p:txBody>
          <a:bodyPr/>
          <a:lstStyle>
            <a:lvl1pPr algn="l">
              <a:defRPr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de-DE" smtClean="0">
                <a:solidFill>
                  <a:srgbClr val="4F81BD">
                    <a:lumMod val="75000"/>
                  </a:srgbClr>
                </a:solidFill>
              </a:rPr>
              <a:t>B3Kat Schulungsunterlagen – Modul 0: Einführung | Stand: 07.09.2015 | CC BY-NC-SA</a:t>
            </a:r>
            <a:endParaRPr lang="de-DE" dirty="0">
              <a:solidFill>
                <a:srgbClr val="4F81BD">
                  <a:lumMod val="75000"/>
                </a:srgbClr>
              </a:solidFill>
            </a:endParaRPr>
          </a:p>
        </p:txBody>
      </p:sp>
      <p:sp>
        <p:nvSpPr>
          <p:cNvPr id="9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7236296" y="6376243"/>
            <a:ext cx="14505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6690F1-7CA1-4166-A522-500460961984}" type="slidenum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‹Nr.›</a:t>
            </a:fld>
            <a:endParaRPr lang="de-DE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266410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de-DE" dirty="0" smtClean="0"/>
              <a:t>Titelmasterformat durch Klicken bearbeiten</a:t>
            </a:r>
            <a:endParaRPr lang="de-DE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dirty="0" smtClean="0"/>
              <a:t>Textmasterformat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3"/>
          </p:nvPr>
        </p:nvSpPr>
        <p:spPr>
          <a:xfrm>
            <a:off x="467544" y="6381328"/>
            <a:ext cx="626469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aseline="0">
                <a:solidFill>
                  <a:schemeClr val="tx1">
                    <a:lumMod val="50000"/>
                    <a:lumOff val="50000"/>
                  </a:schemeClr>
                </a:solidFill>
                <a:latin typeface="Verdana" panose="020B0604030504040204" pitchFamily="34" charset="0"/>
              </a:defRPr>
            </a:lvl1pPr>
          </a:lstStyle>
          <a:p>
            <a:r>
              <a:rPr lang="de-DE" smtClean="0"/>
              <a:t>AG RDA Schulungsunterlagen – Modul 3.01: Zusammengesetzte Beschreibung | Stand: 23.06.2015 | CC BY-NC-SA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3110669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3200" kern="1200" baseline="0">
          <a:solidFill>
            <a:schemeClr val="tx1"/>
          </a:solidFill>
          <a:latin typeface="Verdana" panose="020B0604030504040204" pitchFamily="34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 baseline="0">
          <a:solidFill>
            <a:schemeClr val="tx1"/>
          </a:solidFill>
          <a:latin typeface="Verdana" panose="020B0604030504040204" pitchFamily="34" charset="0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 baseline="0">
          <a:solidFill>
            <a:schemeClr val="tx1"/>
          </a:solidFill>
          <a:latin typeface="Verdana" panose="020B0604030504040204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Verdana" panose="020B0604030504040204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200" kern="1200" baseline="0">
          <a:solidFill>
            <a:schemeClr val="tx1"/>
          </a:solidFill>
          <a:latin typeface="Verdana" panose="020B0604030504040204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 baseline="0">
          <a:solidFill>
            <a:schemeClr val="tx1"/>
          </a:solidFill>
          <a:latin typeface="Verdana" panose="020B060403050404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de-DE" dirty="0" smtClean="0"/>
              <a:t>Titelmasterformat durch Klicken bearbeiten</a:t>
            </a:r>
            <a:endParaRPr lang="de-DE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dirty="0" smtClean="0"/>
              <a:t>Textmasterformat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3"/>
          </p:nvPr>
        </p:nvSpPr>
        <p:spPr>
          <a:xfrm>
            <a:off x="467544" y="6381328"/>
            <a:ext cx="626469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aseline="0">
                <a:solidFill>
                  <a:schemeClr val="tx1">
                    <a:lumMod val="50000"/>
                    <a:lumOff val="50000"/>
                  </a:schemeClr>
                </a:solidFill>
                <a:latin typeface="Verdana" panose="020B0604030504040204" pitchFamily="34" charset="0"/>
              </a:defRPr>
            </a:lvl1pPr>
          </a:lstStyle>
          <a:p>
            <a:r>
              <a:rPr lang="de-DE" smtClean="0">
                <a:solidFill>
                  <a:prstClr val="black">
                    <a:lumMod val="50000"/>
                    <a:lumOff val="50000"/>
                  </a:prstClr>
                </a:solidFill>
              </a:rPr>
              <a:t>B3Kat Schulungsunterlagen – Modul 0: Einführung | Stand: 07.09.2015 | CC BY-NC-SA</a:t>
            </a:r>
            <a:endParaRPr lang="de-DE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77739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</p:sldLayoutIdLst>
  <p:hf hdr="0" dt="0"/>
  <p:txStyles>
    <p:titleStyle>
      <a:lvl1pPr algn="l" defTabSz="914400" rtl="0" eaLnBrk="1" latinLnBrk="0" hangingPunct="1">
        <a:spcBef>
          <a:spcPct val="0"/>
        </a:spcBef>
        <a:buNone/>
        <a:defRPr sz="3200" kern="1200" baseline="0">
          <a:solidFill>
            <a:schemeClr val="tx1"/>
          </a:solidFill>
          <a:latin typeface="Verdana" panose="020B0604030504040204" pitchFamily="34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 baseline="0">
          <a:solidFill>
            <a:schemeClr val="tx1"/>
          </a:solidFill>
          <a:latin typeface="Verdana" panose="020B0604030504040204" pitchFamily="34" charset="0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 baseline="0">
          <a:solidFill>
            <a:schemeClr val="tx1"/>
          </a:solidFill>
          <a:latin typeface="Verdana" panose="020B0604030504040204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Verdana" panose="020B0604030504040204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200" kern="1200" baseline="0">
          <a:solidFill>
            <a:schemeClr val="tx1"/>
          </a:solidFill>
          <a:latin typeface="Verdana" panose="020B0604030504040204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 baseline="0">
          <a:solidFill>
            <a:schemeClr val="tx1"/>
          </a:solidFill>
          <a:latin typeface="Verdana" panose="020B060403050404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18" Type="http://schemas.openxmlformats.org/officeDocument/2006/relationships/image" Target="../media/image16.jpeg"/><Relationship Id="rId3" Type="http://schemas.openxmlformats.org/officeDocument/2006/relationships/image" Target="../media/image1.jpeg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17" Type="http://schemas.openxmlformats.org/officeDocument/2006/relationships/image" Target="../media/image15.pn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4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jpeg"/><Relationship Id="rId15" Type="http://schemas.openxmlformats.org/officeDocument/2006/relationships/image" Target="../media/image13.png"/><Relationship Id="rId10" Type="http://schemas.openxmlformats.org/officeDocument/2006/relationships/image" Target="../media/image8.jpeg"/><Relationship Id="rId4" Type="http://schemas.openxmlformats.org/officeDocument/2006/relationships/image" Target="../media/image2.png"/><Relationship Id="rId9" Type="http://schemas.openxmlformats.org/officeDocument/2006/relationships/image" Target="../media/image7.jpeg"/><Relationship Id="rId14" Type="http://schemas.openxmlformats.org/officeDocument/2006/relationships/image" Target="../media/image1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1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1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1.pn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1.pn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1.png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1.png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jpe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17.emf"/><Relationship Id="rId5" Type="http://schemas.openxmlformats.org/officeDocument/2006/relationships/package" Target="../embeddings/Microsoft_Word_Document1.docx"/><Relationship Id="rId4" Type="http://schemas.openxmlformats.org/officeDocument/2006/relationships/oleObject" Target="../embeddings/oleObject1.bin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gi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1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llipse 7"/>
          <p:cNvSpPr/>
          <p:nvPr/>
        </p:nvSpPr>
        <p:spPr>
          <a:xfrm>
            <a:off x="611188" y="1041400"/>
            <a:ext cx="8032750" cy="3529013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de-DE">
              <a:solidFill>
                <a:prstClr val="white"/>
              </a:solidFill>
            </a:endParaRPr>
          </a:p>
        </p:txBody>
      </p:sp>
      <p:sp>
        <p:nvSpPr>
          <p:cNvPr id="3075" name="Titel 1"/>
          <p:cNvSpPr>
            <a:spLocks noGrp="1"/>
          </p:cNvSpPr>
          <p:nvPr>
            <p:ph type="title"/>
          </p:nvPr>
        </p:nvSpPr>
        <p:spPr>
          <a:xfrm>
            <a:off x="1692275" y="2781300"/>
            <a:ext cx="6057900" cy="1652588"/>
          </a:xfrm>
        </p:spPr>
        <p:txBody>
          <a:bodyPr/>
          <a:lstStyle/>
          <a:p>
            <a:pPr algn="ctr"/>
            <a:r>
              <a:rPr lang="de-DE" altLang="de-DE" sz="32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Schulungsunterlagen der</a:t>
            </a:r>
            <a:br>
              <a:rPr lang="de-DE" altLang="de-DE" sz="32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lang="de-DE" altLang="de-DE" sz="32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AG RDA</a:t>
            </a:r>
          </a:p>
        </p:txBody>
      </p:sp>
      <p:pic>
        <p:nvPicPr>
          <p:cNvPr id="3076" name="Grafik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68738" y="1171575"/>
            <a:ext cx="985837" cy="48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7" name="Grafik 1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3188" y="1412875"/>
            <a:ext cx="1522412" cy="360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8" name="Grafik 19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72275" y="1771650"/>
            <a:ext cx="1647825" cy="360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9" name="Grafik 25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6500" y="2420938"/>
            <a:ext cx="1587500" cy="360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0" name="Grafik 17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78775" y="3057525"/>
            <a:ext cx="1028700" cy="649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1" name="Grafik 26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78775" y="3860800"/>
            <a:ext cx="585788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2" name="Grafik 20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59600" y="4433888"/>
            <a:ext cx="781050" cy="441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3" name="Grafik 22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35613" y="4814888"/>
            <a:ext cx="1060450" cy="55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4" name="Grafik 21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6844"/>
          <a:stretch>
            <a:fillRect/>
          </a:stretch>
        </p:blipFill>
        <p:spPr bwMode="auto">
          <a:xfrm>
            <a:off x="4138613" y="5045075"/>
            <a:ext cx="1358900" cy="544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5" name="Grafik 23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8175" y="4829175"/>
            <a:ext cx="2165350" cy="358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6" name="Grafik 24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8888" y="4254500"/>
            <a:ext cx="1362075" cy="360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7" name="Grafik 27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013" y="3784600"/>
            <a:ext cx="1403350" cy="469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8" name="Grafik 6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075" y="3108325"/>
            <a:ext cx="1346200" cy="498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9" name="Grafik 28"/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6275" y="2349500"/>
            <a:ext cx="1641475" cy="358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90" name="Grafik 29"/>
          <p:cNvPicPr>
            <a:picLocks noChangeAspect="1"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94025" y="1177925"/>
            <a:ext cx="666750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3091" name="Gruppieren 8"/>
          <p:cNvGrpSpPr>
            <a:grpSpLocks/>
          </p:cNvGrpSpPr>
          <p:nvPr/>
        </p:nvGrpSpPr>
        <p:grpSpPr bwMode="auto">
          <a:xfrm>
            <a:off x="949325" y="1700213"/>
            <a:ext cx="2378075" cy="400050"/>
            <a:chOff x="948867" y="1700808"/>
            <a:chExt cx="2378195" cy="400110"/>
          </a:xfrm>
        </p:grpSpPr>
        <p:sp>
          <p:nvSpPr>
            <p:cNvPr id="3092" name="Textfeld 3"/>
            <p:cNvSpPr txBox="1">
              <a:spLocks noChangeArrowheads="1"/>
            </p:cNvSpPr>
            <p:nvPr/>
          </p:nvSpPr>
          <p:spPr bwMode="auto">
            <a:xfrm>
              <a:off x="1259632" y="1700808"/>
              <a:ext cx="2067430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Font typeface="Arial" pitchFamily="34" charset="0"/>
                <a:buChar char="•"/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pitchFamily="34" charset="0"/>
                <a:buChar char="–"/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pitchFamily="34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pitchFamily="34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r>
                <a:rPr lang="de-DE" altLang="de-DE" sz="1000" b="1" dirty="0" smtClean="0">
                  <a:solidFill>
                    <a:prstClr val="black"/>
                  </a:solidFill>
                  <a:latin typeface="Verdana" pitchFamily="34" charset="0"/>
                  <a:cs typeface="Arial" pitchFamily="34" charset="0"/>
                </a:rPr>
                <a:t>Vertretungen der Öffentlichen Bibliotheken</a:t>
              </a:r>
            </a:p>
          </p:txBody>
        </p:sp>
        <p:pic>
          <p:nvPicPr>
            <p:cNvPr id="3093" name="Grafik 5"/>
            <p:cNvPicPr>
              <a:picLocks noChangeAspect="1"/>
            </p:cNvPicPr>
            <p:nvPr/>
          </p:nvPicPr>
          <p:blipFill>
            <a:blip r:embed="rId1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48867" y="1709892"/>
              <a:ext cx="310765" cy="360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23322504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51520" y="332656"/>
            <a:ext cx="8640960" cy="432048"/>
          </a:xfrm>
        </p:spPr>
        <p:txBody>
          <a:bodyPr/>
          <a:lstStyle/>
          <a:p>
            <a:r>
              <a:rPr lang="de-DE" dirty="0" smtClean="0"/>
              <a:t>Beschreibung der Manifestation:          einzelne Einheit</a:t>
            </a:r>
            <a:endParaRPr lang="de-DE" dirty="0"/>
          </a:p>
        </p:txBody>
      </p:sp>
      <p:pic>
        <p:nvPicPr>
          <p:cNvPr id="8" name="Grafik 7" descr="Vor_der_Zeit_Titelseite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187624" y="987376"/>
            <a:ext cx="2583132" cy="5328592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10" name="Rechteck 9"/>
          <p:cNvSpPr/>
          <p:nvPr/>
        </p:nvSpPr>
        <p:spPr>
          <a:xfrm>
            <a:off x="1331640" y="1078634"/>
            <a:ext cx="2376264" cy="360040"/>
          </a:xfrm>
          <a:prstGeom prst="rect">
            <a:avLst/>
          </a:prstGeom>
          <a:noFill/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1" name="Rechteck 10"/>
          <p:cNvSpPr/>
          <p:nvPr/>
        </p:nvSpPr>
        <p:spPr>
          <a:xfrm>
            <a:off x="2051720" y="1851472"/>
            <a:ext cx="936104" cy="216024"/>
          </a:xfrm>
          <a:prstGeom prst="rect">
            <a:avLst/>
          </a:prstGeom>
          <a:noFill/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3" name="Rechteck 12"/>
          <p:cNvSpPr/>
          <p:nvPr/>
        </p:nvSpPr>
        <p:spPr>
          <a:xfrm>
            <a:off x="1547664" y="1477174"/>
            <a:ext cx="1944216" cy="288032"/>
          </a:xfrm>
          <a:prstGeom prst="rect">
            <a:avLst/>
          </a:prstGeom>
          <a:noFill/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4" name="Rechteck 13"/>
          <p:cNvSpPr/>
          <p:nvPr/>
        </p:nvSpPr>
        <p:spPr>
          <a:xfrm>
            <a:off x="2051720" y="5883920"/>
            <a:ext cx="936104" cy="216024"/>
          </a:xfrm>
          <a:prstGeom prst="rect">
            <a:avLst/>
          </a:prstGeom>
          <a:noFill/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6" name="Rechteck 15"/>
          <p:cNvSpPr/>
          <p:nvPr/>
        </p:nvSpPr>
        <p:spPr>
          <a:xfrm>
            <a:off x="7092280" y="1302266"/>
            <a:ext cx="360040" cy="187200"/>
          </a:xfrm>
          <a:prstGeom prst="rect">
            <a:avLst/>
          </a:prstGeom>
          <a:noFill/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220072" y="1268760"/>
            <a:ext cx="3200400" cy="256222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</p:pic>
      <p:sp>
        <p:nvSpPr>
          <p:cNvPr id="15" name="Rechteck 14"/>
          <p:cNvSpPr/>
          <p:nvPr/>
        </p:nvSpPr>
        <p:spPr>
          <a:xfrm>
            <a:off x="6175426" y="1297635"/>
            <a:ext cx="916854" cy="187149"/>
          </a:xfrm>
          <a:prstGeom prst="rect">
            <a:avLst/>
          </a:prstGeom>
          <a:noFill/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7" name="Rechteck 16"/>
          <p:cNvSpPr/>
          <p:nvPr/>
        </p:nvSpPr>
        <p:spPr>
          <a:xfrm>
            <a:off x="6895506" y="1504034"/>
            <a:ext cx="432048" cy="144016"/>
          </a:xfrm>
          <a:prstGeom prst="rect">
            <a:avLst/>
          </a:prstGeom>
          <a:noFill/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8" name="Rechteck 17"/>
          <p:cNvSpPr/>
          <p:nvPr/>
        </p:nvSpPr>
        <p:spPr>
          <a:xfrm>
            <a:off x="6012160" y="3582641"/>
            <a:ext cx="1656184" cy="216024"/>
          </a:xfrm>
          <a:prstGeom prst="rect">
            <a:avLst/>
          </a:prstGeom>
          <a:noFill/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4" name="Textfeld 23"/>
          <p:cNvSpPr txBox="1"/>
          <p:nvPr/>
        </p:nvSpPr>
        <p:spPr>
          <a:xfrm>
            <a:off x="4788024" y="4365104"/>
            <a:ext cx="3024336" cy="1077218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de-DE" sz="16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186 Seiten, Christoph Hein wurde 1944 geboren, </a:t>
            </a:r>
          </a:p>
          <a:p>
            <a:r>
              <a:rPr lang="de-DE" sz="16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die Sprache des Textes ist Deutsch</a:t>
            </a:r>
            <a:endParaRPr lang="de-DE" sz="16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19" name="Rechteck 18"/>
          <p:cNvSpPr/>
          <p:nvPr/>
        </p:nvSpPr>
        <p:spPr>
          <a:xfrm>
            <a:off x="4879282" y="4408237"/>
            <a:ext cx="1152128" cy="259157"/>
          </a:xfrm>
          <a:prstGeom prst="rect">
            <a:avLst/>
          </a:prstGeom>
          <a:noFill/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3" name="Rechteck 22"/>
          <p:cNvSpPr/>
          <p:nvPr/>
        </p:nvSpPr>
        <p:spPr>
          <a:xfrm>
            <a:off x="7092280" y="1302268"/>
            <a:ext cx="360000" cy="187200"/>
          </a:xfrm>
          <a:prstGeom prst="rect">
            <a:avLst/>
          </a:prstGeom>
          <a:noFill/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4"/>
          </p:nvPr>
        </p:nvSpPr>
        <p:spPr>
          <a:xfrm>
            <a:off x="467544" y="6376243"/>
            <a:ext cx="8136904" cy="365125"/>
          </a:xfrm>
        </p:spPr>
        <p:txBody>
          <a:bodyPr/>
          <a:lstStyle/>
          <a:p>
            <a:r>
              <a:rPr lang="de-DE" dirty="0" smtClean="0"/>
              <a:t>AG RDA Schulungsunterlagen – Modul 3.01: Zusammengesetzte Beschreibung | Stand: 23.06.2015 | CC BY-NC-SA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9814383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Beschreibung der Manifestation:              einzelne Einheit</a:t>
            </a:r>
            <a:endParaRPr lang="de-DE" dirty="0"/>
          </a:p>
        </p:txBody>
      </p:sp>
      <p:sp>
        <p:nvSpPr>
          <p:cNvPr id="3" name="Textplatzhalter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buNone/>
            </a:pPr>
            <a:r>
              <a:rPr lang="de-DE" dirty="0" smtClean="0"/>
              <a:t>Titel- und Verantwortlichkeitsangaben</a:t>
            </a:r>
          </a:p>
          <a:p>
            <a:pPr>
              <a:buNone/>
            </a:pPr>
            <a:endParaRPr lang="de-DE" dirty="0" smtClean="0"/>
          </a:p>
          <a:p>
            <a:pPr>
              <a:buNone/>
            </a:pPr>
            <a:endParaRPr lang="de-DE" dirty="0" smtClean="0"/>
          </a:p>
          <a:p>
            <a:pPr>
              <a:buNone/>
            </a:pPr>
            <a:endParaRPr lang="de-DE" dirty="0" smtClean="0"/>
          </a:p>
          <a:p>
            <a:pPr>
              <a:buNone/>
            </a:pPr>
            <a:endParaRPr lang="de-DE" dirty="0" smtClean="0"/>
          </a:p>
          <a:p>
            <a:endParaRPr lang="de-DE" dirty="0" smtClean="0"/>
          </a:p>
          <a:p>
            <a:endParaRPr lang="de-DE" dirty="0" smtClean="0"/>
          </a:p>
          <a:p>
            <a:r>
              <a:rPr lang="de-DE" dirty="0" smtClean="0"/>
              <a:t>Haupttitel und Verantwortlichkeitsangabe möglichst aus der bevorzugten Informationsquelle entnehmen (RDA 2.3.1.4, 2.4.1.4)</a:t>
            </a:r>
          </a:p>
          <a:p>
            <a:r>
              <a:rPr lang="de-DE" dirty="0" smtClean="0"/>
              <a:t>Titelzusatz der </a:t>
            </a:r>
            <a:r>
              <a:rPr lang="de-DE" u="sng" dirty="0" smtClean="0"/>
              <a:t>gleichen</a:t>
            </a:r>
            <a:r>
              <a:rPr lang="de-DE" dirty="0" smtClean="0"/>
              <a:t> Informationsquelle entnehmen wie Haupttitel (RDA 2.3.4.2)</a:t>
            </a:r>
          </a:p>
        </p:txBody>
      </p:sp>
      <p:graphicFrame>
        <p:nvGraphicFramePr>
          <p:cNvPr id="7" name="Tabel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57320988"/>
              </p:ext>
            </p:extLst>
          </p:nvPr>
        </p:nvGraphicFramePr>
        <p:xfrm>
          <a:off x="395536" y="1431032"/>
          <a:ext cx="8136904" cy="204868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9824"/>
                <a:gridCol w="990580"/>
                <a:gridCol w="3175161"/>
                <a:gridCol w="3051339"/>
              </a:tblGrid>
              <a:tr h="297956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de-DE" sz="1800" b="1" kern="1200" dirty="0" err="1" smtClean="0">
                          <a:solidFill>
                            <a:schemeClr val="lt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Aleph</a:t>
                      </a:r>
                      <a:endParaRPr lang="de-DE" sz="1800" b="1" kern="1200" dirty="0">
                        <a:solidFill>
                          <a:schemeClr val="lt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de-DE" sz="1800" b="1" kern="1200" dirty="0" smtClean="0">
                          <a:solidFill>
                            <a:schemeClr val="lt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RDA</a:t>
                      </a:r>
                      <a:endParaRPr lang="de-DE" sz="1800" b="1" kern="1200" dirty="0">
                        <a:solidFill>
                          <a:schemeClr val="lt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Element</a:t>
                      </a:r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Erfassung</a:t>
                      </a:r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</a:tr>
              <a:tr h="52142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800" b="1" dirty="0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331</a:t>
                      </a:r>
                      <a:endParaRPr lang="de-DE" sz="1800" b="1" dirty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800" b="1" kern="1200" baseline="0" dirty="0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2.3.2</a:t>
                      </a:r>
                      <a:endParaRPr lang="de-DE" sz="1800" b="1" dirty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800" b="1" dirty="0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Haupttitel</a:t>
                      </a:r>
                      <a:endParaRPr lang="de-DE" sz="1800" b="1" dirty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de-DE" sz="1800" dirty="0" smtClean="0">
                          <a:solidFill>
                            <a:srgbClr val="FF0000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$a</a:t>
                      </a:r>
                      <a:r>
                        <a:rPr lang="de-DE" sz="1800" dirty="0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Vor der Zeit</a:t>
                      </a:r>
                      <a:endParaRPr lang="de-DE" sz="1800" dirty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anchor="ctr"/>
                </a:tc>
              </a:tr>
              <a:tr h="52142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800" b="1" dirty="0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335</a:t>
                      </a:r>
                      <a:endParaRPr lang="de-DE" sz="1800" b="1" dirty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800" b="1" dirty="0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2.3.4</a:t>
                      </a:r>
                      <a:endParaRPr lang="de-DE" sz="1800" b="1" dirty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800" b="1" dirty="0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Titelzusatz</a:t>
                      </a:r>
                      <a:endParaRPr lang="de-DE" sz="1800" b="1" dirty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de-DE" sz="1800" dirty="0" smtClean="0">
                          <a:solidFill>
                            <a:srgbClr val="FF0000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$a </a:t>
                      </a:r>
                      <a:r>
                        <a:rPr lang="de-DE" sz="1800" dirty="0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Korrekturen</a:t>
                      </a:r>
                      <a:endParaRPr lang="de-DE" sz="1800" dirty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anchor="ctr"/>
                </a:tc>
              </a:tr>
              <a:tr h="52142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800" b="1" dirty="0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359</a:t>
                      </a:r>
                      <a:endParaRPr lang="de-DE" sz="1800" b="1" dirty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800" b="1" dirty="0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2.4.2</a:t>
                      </a:r>
                      <a:endParaRPr lang="de-DE" sz="1800" b="1" dirty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800" b="1" dirty="0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Verantwortlichkeits-angabe</a:t>
                      </a:r>
                      <a:endParaRPr lang="de-DE" sz="1800" b="1" dirty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de-DE" sz="1800" dirty="0" smtClean="0">
                          <a:solidFill>
                            <a:srgbClr val="FF0000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$a </a:t>
                      </a:r>
                      <a:r>
                        <a:rPr lang="de-DE" sz="1800" dirty="0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Christoph Hein</a:t>
                      </a:r>
                      <a:endParaRPr lang="de-DE" sz="1800" dirty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4" name="Fußzeilenplatzhalter 3"/>
          <p:cNvSpPr>
            <a:spLocks noGrp="1"/>
          </p:cNvSpPr>
          <p:nvPr>
            <p:ph type="ftr" sz="quarter" idx="14"/>
          </p:nvPr>
        </p:nvSpPr>
        <p:spPr>
          <a:xfrm>
            <a:off x="467544" y="6376243"/>
            <a:ext cx="7992888" cy="365125"/>
          </a:xfrm>
        </p:spPr>
        <p:txBody>
          <a:bodyPr/>
          <a:lstStyle/>
          <a:p>
            <a:r>
              <a:rPr lang="de-DE" dirty="0" smtClean="0"/>
              <a:t>AG RDA Schulungsunterlagen – Modul 3.01: Zusammengesetzte Beschreibung | Stand: 23.06.2015 | CC BY-NC-SA</a:t>
            </a:r>
            <a:endParaRPr lang="de-D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51520" y="332656"/>
            <a:ext cx="8640960" cy="432048"/>
          </a:xfrm>
        </p:spPr>
        <p:txBody>
          <a:bodyPr/>
          <a:lstStyle/>
          <a:p>
            <a:r>
              <a:rPr lang="de-DE" dirty="0" smtClean="0"/>
              <a:t>Beschreibung der Manifestation:            einzelne Einheit</a:t>
            </a:r>
            <a:endParaRPr lang="de-DE" dirty="0"/>
          </a:p>
        </p:txBody>
      </p:sp>
      <p:pic>
        <p:nvPicPr>
          <p:cNvPr id="8" name="Grafik 7" descr="Vor_der_Zeit_Titelseite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187624" y="987376"/>
            <a:ext cx="2583132" cy="5328592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14" name="Rechteck 13"/>
          <p:cNvSpPr/>
          <p:nvPr/>
        </p:nvSpPr>
        <p:spPr>
          <a:xfrm>
            <a:off x="2051720" y="5883920"/>
            <a:ext cx="936104" cy="216024"/>
          </a:xfrm>
          <a:prstGeom prst="rect">
            <a:avLst/>
          </a:prstGeom>
          <a:noFill/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6" name="Rechteck 15"/>
          <p:cNvSpPr/>
          <p:nvPr/>
        </p:nvSpPr>
        <p:spPr>
          <a:xfrm>
            <a:off x="7092280" y="1302266"/>
            <a:ext cx="360040" cy="187200"/>
          </a:xfrm>
          <a:prstGeom prst="rect">
            <a:avLst/>
          </a:prstGeom>
          <a:noFill/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220072" y="1268760"/>
            <a:ext cx="3200400" cy="256222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</p:pic>
      <p:sp>
        <p:nvSpPr>
          <p:cNvPr id="15" name="Rechteck 14"/>
          <p:cNvSpPr/>
          <p:nvPr/>
        </p:nvSpPr>
        <p:spPr>
          <a:xfrm>
            <a:off x="6175426" y="1297635"/>
            <a:ext cx="916854" cy="187149"/>
          </a:xfrm>
          <a:prstGeom prst="rect">
            <a:avLst/>
          </a:prstGeom>
          <a:noFill/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7" name="Rechteck 16"/>
          <p:cNvSpPr/>
          <p:nvPr/>
        </p:nvSpPr>
        <p:spPr>
          <a:xfrm>
            <a:off x="6895506" y="1504034"/>
            <a:ext cx="432048" cy="144016"/>
          </a:xfrm>
          <a:prstGeom prst="rect">
            <a:avLst/>
          </a:prstGeom>
          <a:noFill/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4" name="Textfeld 23"/>
          <p:cNvSpPr txBox="1"/>
          <p:nvPr/>
        </p:nvSpPr>
        <p:spPr>
          <a:xfrm>
            <a:off x="4788024" y="4365104"/>
            <a:ext cx="3024336" cy="1077218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de-DE" sz="16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186 Seiten, Christoph Hein wurde 1944 geboren, </a:t>
            </a:r>
          </a:p>
          <a:p>
            <a:r>
              <a:rPr lang="de-DE" sz="16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die Sprache des Textes ist Deutsch</a:t>
            </a:r>
            <a:endParaRPr lang="de-DE" sz="16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23" name="Rechteck 22"/>
          <p:cNvSpPr/>
          <p:nvPr/>
        </p:nvSpPr>
        <p:spPr>
          <a:xfrm>
            <a:off x="7092280" y="1302268"/>
            <a:ext cx="360000" cy="187200"/>
          </a:xfrm>
          <a:prstGeom prst="rect">
            <a:avLst/>
          </a:prstGeom>
          <a:noFill/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4"/>
          </p:nvPr>
        </p:nvSpPr>
        <p:spPr>
          <a:xfrm>
            <a:off x="467544" y="6376243"/>
            <a:ext cx="8064896" cy="365125"/>
          </a:xfrm>
        </p:spPr>
        <p:txBody>
          <a:bodyPr/>
          <a:lstStyle/>
          <a:p>
            <a:r>
              <a:rPr lang="de-DE" dirty="0" smtClean="0"/>
              <a:t>AG RDA Schulungsunterlagen – Modul 3.01: Zusammengesetzte Beschreibung | Stand: 23.06.2015 | CC BY-NC-SA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9814383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Beschreibung der Manifestation:             einzelne Einheit</a:t>
            </a:r>
            <a:endParaRPr lang="de-DE" dirty="0"/>
          </a:p>
        </p:txBody>
      </p:sp>
      <p:sp>
        <p:nvSpPr>
          <p:cNvPr id="3" name="Textplatzhalter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buNone/>
            </a:pPr>
            <a:r>
              <a:rPr lang="de-DE" dirty="0" smtClean="0"/>
              <a:t>Ausgabebezeichnung und Veröffentlichungsangabe</a:t>
            </a:r>
          </a:p>
          <a:p>
            <a:pPr>
              <a:buNone/>
            </a:pPr>
            <a:endParaRPr lang="de-DE" dirty="0" smtClean="0"/>
          </a:p>
          <a:p>
            <a:pPr>
              <a:buNone/>
            </a:pPr>
            <a:endParaRPr lang="de-DE" dirty="0" smtClean="0"/>
          </a:p>
          <a:p>
            <a:pPr>
              <a:buNone/>
            </a:pPr>
            <a:endParaRPr lang="de-DE" dirty="0" smtClean="0"/>
          </a:p>
          <a:p>
            <a:pPr>
              <a:buNone/>
            </a:pPr>
            <a:endParaRPr lang="de-DE" dirty="0" smtClean="0"/>
          </a:p>
          <a:p>
            <a:pPr>
              <a:buNone/>
            </a:pPr>
            <a:endParaRPr lang="de-DE" dirty="0" smtClean="0"/>
          </a:p>
          <a:p>
            <a:endParaRPr lang="de-DE" dirty="0" smtClean="0"/>
          </a:p>
          <a:p>
            <a:r>
              <a:rPr lang="de-DE" dirty="0" smtClean="0"/>
              <a:t>Ausgabebezeichnungen nicht abkürzen!</a:t>
            </a:r>
          </a:p>
          <a:p>
            <a:r>
              <a:rPr lang="de-DE" dirty="0" smtClean="0"/>
              <a:t>Verlagsname übernehmen, wie er auf der bevorzugten Informationsquelle steht, </a:t>
            </a:r>
            <a:r>
              <a:rPr lang="de-DE" smtClean="0"/>
              <a:t>d</a:t>
            </a:r>
            <a:r>
              <a:rPr lang="de-DE" smtClean="0"/>
              <a:t>. h</a:t>
            </a:r>
            <a:r>
              <a:rPr lang="de-DE" dirty="0" smtClean="0"/>
              <a:t>. </a:t>
            </a:r>
          </a:p>
          <a:p>
            <a:pPr lvl="1"/>
            <a:r>
              <a:rPr lang="de-DE" dirty="0" smtClean="0"/>
              <a:t>es wird KEIN Bindestrich ergänzt</a:t>
            </a:r>
          </a:p>
          <a:p>
            <a:pPr lvl="1"/>
            <a:r>
              <a:rPr lang="de-DE" dirty="0" smtClean="0"/>
              <a:t>das Wort Verlag wird NICHT abgekürzt!</a:t>
            </a:r>
          </a:p>
          <a:p>
            <a:endParaRPr lang="de-DE" dirty="0" smtClean="0"/>
          </a:p>
          <a:p>
            <a:pPr>
              <a:buNone/>
            </a:pPr>
            <a:endParaRPr lang="de-DE" dirty="0"/>
          </a:p>
        </p:txBody>
      </p:sp>
      <p:graphicFrame>
        <p:nvGraphicFramePr>
          <p:cNvPr id="7" name="Tabel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49157636"/>
              </p:ext>
            </p:extLst>
          </p:nvPr>
        </p:nvGraphicFramePr>
        <p:xfrm>
          <a:off x="323528" y="1412776"/>
          <a:ext cx="8136904" cy="242228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36104"/>
                <a:gridCol w="1152128"/>
                <a:gridCol w="3240360"/>
                <a:gridCol w="2808312"/>
              </a:tblGrid>
              <a:tr h="391954">
                <a:tc>
                  <a:txBody>
                    <a:bodyPr/>
                    <a:lstStyle/>
                    <a:p>
                      <a:r>
                        <a:rPr lang="de-DE" dirty="0" err="1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Aleph</a:t>
                      </a:r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RDA</a:t>
                      </a:r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Element</a:t>
                      </a:r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Erfassung</a:t>
                      </a:r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</a:tr>
              <a:tr h="40606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800" b="1" dirty="0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403</a:t>
                      </a:r>
                      <a:endParaRPr lang="de-DE" sz="1800" b="1" dirty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800" b="1" kern="1200" baseline="0" dirty="0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2.5.2</a:t>
                      </a:r>
                      <a:endParaRPr lang="de-DE" sz="1800" b="1" dirty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800" b="1" dirty="0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Ausgabebezeichnung</a:t>
                      </a:r>
                      <a:endParaRPr lang="de-DE" sz="1800" b="1" dirty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de-DE" sz="1800" dirty="0" smtClean="0">
                          <a:solidFill>
                            <a:srgbClr val="FF0000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$a </a:t>
                      </a:r>
                      <a:r>
                        <a:rPr lang="de-DE" sz="1800" dirty="0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Erste Auflage</a:t>
                      </a:r>
                      <a:endParaRPr lang="de-DE" sz="1800" dirty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anchor="ctr"/>
                </a:tc>
              </a:tr>
              <a:tr h="406067">
                <a:tc rowSpan="3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800" b="1" dirty="0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419</a:t>
                      </a:r>
                      <a:endParaRPr lang="de-DE" sz="1800" b="1" dirty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800" b="1" dirty="0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2.8.2</a:t>
                      </a:r>
                      <a:endParaRPr lang="de-DE" sz="1800" b="1" dirty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800" b="1" dirty="0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Erscheinungsort</a:t>
                      </a:r>
                      <a:endParaRPr lang="de-DE" sz="1800" b="1" dirty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anchor="ctr"/>
                </a:tc>
                <a:tc rowSpan="3">
                  <a:txBody>
                    <a:bodyPr/>
                    <a:lstStyle/>
                    <a:p>
                      <a:r>
                        <a:rPr lang="de-DE" sz="1800" dirty="0" smtClean="0">
                          <a:solidFill>
                            <a:srgbClr val="FF0000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$a</a:t>
                      </a:r>
                      <a:r>
                        <a:rPr lang="de-DE" sz="1800" dirty="0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Berlin</a:t>
                      </a:r>
                      <a:endParaRPr lang="de-DE" sz="1800" dirty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  <a:p>
                      <a:r>
                        <a:rPr lang="de-DE" sz="1800" dirty="0" smtClean="0">
                          <a:solidFill>
                            <a:srgbClr val="FF0000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$b </a:t>
                      </a:r>
                      <a:r>
                        <a:rPr lang="de-DE" sz="1800" dirty="0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Insel Verlag</a:t>
                      </a:r>
                      <a:endParaRPr lang="de-DE" sz="1800" dirty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  <a:p>
                      <a:r>
                        <a:rPr lang="de-DE" sz="1800" dirty="0" smtClean="0">
                          <a:solidFill>
                            <a:srgbClr val="FF0000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$c </a:t>
                      </a:r>
                      <a:r>
                        <a:rPr lang="de-DE" sz="1800" dirty="0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2013</a:t>
                      </a:r>
                      <a:endParaRPr lang="de-DE" sz="1800" dirty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anchor="ctr"/>
                </a:tc>
              </a:tr>
              <a:tr h="406067">
                <a:tc vMerge="1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800" b="1" dirty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800" b="1" dirty="0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2.8.4</a:t>
                      </a:r>
                      <a:endParaRPr lang="de-DE" sz="1800" b="1" dirty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800" b="1" dirty="0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Verlagsname</a:t>
                      </a:r>
                      <a:endParaRPr lang="de-DE" sz="1800" b="1" dirty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endParaRPr lang="de-DE" sz="1800" dirty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anchor="ctr"/>
                </a:tc>
              </a:tr>
              <a:tr h="406067">
                <a:tc vMerge="1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800" b="1" dirty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800" b="1" dirty="0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2.8.6</a:t>
                      </a:r>
                      <a:endParaRPr lang="de-DE" sz="1800" b="1" dirty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800" b="1" dirty="0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Erscheinungsdatum</a:t>
                      </a:r>
                      <a:endParaRPr lang="de-DE" sz="1800" b="1" dirty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endParaRPr lang="de-DE" sz="1800" dirty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anchor="ctr"/>
                </a:tc>
              </a:tr>
              <a:tr h="40606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800" b="1" dirty="0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425a</a:t>
                      </a:r>
                      <a:endParaRPr lang="de-DE" sz="1800" b="1" dirty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800" b="1" dirty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800" b="1" dirty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de-DE" sz="1800" dirty="0" smtClean="0">
                          <a:solidFill>
                            <a:srgbClr val="FF0000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$a </a:t>
                      </a:r>
                      <a:r>
                        <a:rPr lang="de-DE" sz="1800" dirty="0" smtClean="0">
                          <a:solidFill>
                            <a:schemeClr val="tx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2013</a:t>
                      </a:r>
                      <a:endParaRPr lang="de-DE" sz="1800" dirty="0">
                        <a:solidFill>
                          <a:schemeClr val="tx1"/>
                        </a:solidFill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4" name="Fußzeilenplatzhalter 3"/>
          <p:cNvSpPr>
            <a:spLocks noGrp="1"/>
          </p:cNvSpPr>
          <p:nvPr>
            <p:ph type="ftr" sz="quarter" idx="14"/>
          </p:nvPr>
        </p:nvSpPr>
        <p:spPr>
          <a:xfrm>
            <a:off x="467544" y="6376243"/>
            <a:ext cx="7920880" cy="365125"/>
          </a:xfrm>
        </p:spPr>
        <p:txBody>
          <a:bodyPr/>
          <a:lstStyle/>
          <a:p>
            <a:r>
              <a:rPr lang="de-DE" smtClean="0"/>
              <a:t>AG RDA Schulungsunterlagen – Modul 3.01: Zusammengesetzte Beschreibung | Stand: 23.06.2015 | CC BY-NC-SA</a:t>
            </a:r>
            <a:endParaRPr lang="de-D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51520" y="332656"/>
            <a:ext cx="8640960" cy="432048"/>
          </a:xfrm>
        </p:spPr>
        <p:txBody>
          <a:bodyPr/>
          <a:lstStyle/>
          <a:p>
            <a:r>
              <a:rPr lang="de-DE" dirty="0" smtClean="0"/>
              <a:t>Beschreibung der Manifestation:              einzelne Einheit</a:t>
            </a:r>
            <a:endParaRPr lang="de-DE" dirty="0"/>
          </a:p>
        </p:txBody>
      </p:sp>
      <p:pic>
        <p:nvPicPr>
          <p:cNvPr id="8" name="Grafik 7" descr="Vor_der_Zeit_Titelseite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187624" y="987376"/>
            <a:ext cx="2583132" cy="5328592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16" name="Rechteck 15"/>
          <p:cNvSpPr/>
          <p:nvPr/>
        </p:nvSpPr>
        <p:spPr>
          <a:xfrm>
            <a:off x="7092280" y="1302266"/>
            <a:ext cx="360040" cy="187200"/>
          </a:xfrm>
          <a:prstGeom prst="rect">
            <a:avLst/>
          </a:prstGeom>
          <a:noFill/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220072" y="1268760"/>
            <a:ext cx="3200400" cy="256222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</p:pic>
      <p:sp>
        <p:nvSpPr>
          <p:cNvPr id="18" name="Rechteck 17"/>
          <p:cNvSpPr/>
          <p:nvPr/>
        </p:nvSpPr>
        <p:spPr>
          <a:xfrm>
            <a:off x="6012160" y="3582641"/>
            <a:ext cx="1656184" cy="216024"/>
          </a:xfrm>
          <a:prstGeom prst="rect">
            <a:avLst/>
          </a:prstGeom>
          <a:noFill/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4" name="Textfeld 23"/>
          <p:cNvSpPr txBox="1"/>
          <p:nvPr/>
        </p:nvSpPr>
        <p:spPr>
          <a:xfrm>
            <a:off x="4788024" y="4365104"/>
            <a:ext cx="3024336" cy="1077218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de-DE" sz="16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186 Seiten, Christoph Hein wurde 1944 geboren, </a:t>
            </a:r>
          </a:p>
          <a:p>
            <a:r>
              <a:rPr lang="de-DE" sz="16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die Sprache des Textes ist Deutsch</a:t>
            </a:r>
            <a:endParaRPr lang="de-DE" sz="16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4"/>
          </p:nvPr>
        </p:nvSpPr>
        <p:spPr>
          <a:xfrm>
            <a:off x="467544" y="6376243"/>
            <a:ext cx="8064896" cy="365125"/>
          </a:xfrm>
        </p:spPr>
        <p:txBody>
          <a:bodyPr/>
          <a:lstStyle/>
          <a:p>
            <a:r>
              <a:rPr lang="de-DE" dirty="0" smtClean="0"/>
              <a:t>AG RDA Schulungsunterlagen – Modul 3.01: Zusammengesetzte Beschreibung | Stand: 23.06.2015 | CC BY-NC-SA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9814383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Beschreibung der Manifestation:                einzelne Einheit</a:t>
            </a:r>
            <a:endParaRPr lang="de-DE" dirty="0"/>
          </a:p>
        </p:txBody>
      </p:sp>
      <p:sp>
        <p:nvSpPr>
          <p:cNvPr id="3" name="Textplatzhalter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dirty="0" smtClean="0"/>
              <a:t>Erscheinungsweise und </a:t>
            </a:r>
            <a:r>
              <a:rPr lang="de-DE" dirty="0" err="1" smtClean="0"/>
              <a:t>Identifikator</a:t>
            </a:r>
            <a:r>
              <a:rPr lang="de-DE" dirty="0" smtClean="0"/>
              <a:t> für die Manifestation</a:t>
            </a:r>
          </a:p>
          <a:p>
            <a:pPr marL="0" indent="0">
              <a:buNone/>
            </a:pPr>
            <a:endParaRPr lang="de-DE" dirty="0" smtClean="0"/>
          </a:p>
          <a:p>
            <a:pPr marL="0" indent="0">
              <a:buNone/>
            </a:pPr>
            <a:endParaRPr lang="de-DE" dirty="0" smtClean="0"/>
          </a:p>
          <a:p>
            <a:pPr marL="0" indent="0">
              <a:buNone/>
            </a:pPr>
            <a:endParaRPr lang="de-DE" dirty="0" smtClean="0"/>
          </a:p>
          <a:p>
            <a:pPr marL="0" indent="0">
              <a:buNone/>
            </a:pPr>
            <a:endParaRPr lang="de-DE" dirty="0" smtClean="0"/>
          </a:p>
          <a:p>
            <a:pPr marL="342000" indent="-342000"/>
            <a:endParaRPr lang="de-DE" dirty="0" smtClean="0"/>
          </a:p>
          <a:p>
            <a:pPr marL="342000" indent="-342000"/>
            <a:r>
              <a:rPr lang="de-DE" dirty="0" smtClean="0"/>
              <a:t>Erscheinungsweise: es handelt sich um eine einzelne Einheit (RDA 2.13) </a:t>
            </a:r>
            <a:endParaRPr lang="de-DE" strike="sngStrike" dirty="0" smtClean="0"/>
          </a:p>
          <a:p>
            <a:pPr marL="342000" indent="-342000"/>
            <a:r>
              <a:rPr lang="de-DE" dirty="0" err="1" smtClean="0"/>
              <a:t>Identifikator</a:t>
            </a:r>
            <a:r>
              <a:rPr lang="de-DE" dirty="0" smtClean="0"/>
              <a:t> kann z.B. auch sein: </a:t>
            </a:r>
          </a:p>
          <a:p>
            <a:pPr marL="342000" indent="-342000">
              <a:buNone/>
            </a:pPr>
            <a:r>
              <a:rPr lang="de-DE" dirty="0" smtClean="0"/>
              <a:t>	URN, ISSN, Produktnummern …</a:t>
            </a:r>
          </a:p>
        </p:txBody>
      </p:sp>
      <p:graphicFrame>
        <p:nvGraphicFramePr>
          <p:cNvPr id="7" name="Tabel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24493564"/>
              </p:ext>
            </p:extLst>
          </p:nvPr>
        </p:nvGraphicFramePr>
        <p:xfrm>
          <a:off x="395536" y="1912272"/>
          <a:ext cx="8064896" cy="1645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31153"/>
                <a:gridCol w="972733"/>
                <a:gridCol w="2659876"/>
                <a:gridCol w="3301134"/>
              </a:tblGrid>
              <a:tr h="358629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de-DE" sz="1800" b="1" kern="1200" dirty="0" err="1" smtClean="0">
                          <a:solidFill>
                            <a:schemeClr val="lt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Aleph</a:t>
                      </a:r>
                      <a:endParaRPr lang="de-DE" sz="1800" b="1" kern="1200" dirty="0">
                        <a:solidFill>
                          <a:schemeClr val="lt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de-DE" sz="1800" b="1" kern="1200" dirty="0" smtClean="0">
                          <a:solidFill>
                            <a:schemeClr val="lt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RDA</a:t>
                      </a:r>
                      <a:endParaRPr lang="de-DE" sz="1800" b="1" kern="1200" dirty="0">
                        <a:solidFill>
                          <a:schemeClr val="lt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de-DE" sz="1800" b="1" kern="1200" dirty="0" smtClean="0">
                          <a:solidFill>
                            <a:schemeClr val="lt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Element</a:t>
                      </a:r>
                      <a:endParaRPr lang="de-DE" sz="1800" b="1" kern="1200" dirty="0">
                        <a:solidFill>
                          <a:schemeClr val="lt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de-DE" sz="1800" b="1" kern="1200" dirty="0" smtClean="0">
                          <a:solidFill>
                            <a:schemeClr val="lt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Erfassung</a:t>
                      </a:r>
                      <a:endParaRPr lang="de-DE" sz="1800" b="1" kern="1200" dirty="0">
                        <a:solidFill>
                          <a:schemeClr val="lt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</a:tr>
              <a:tr h="58289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800" b="1" kern="1200" dirty="0" smtClean="0">
                          <a:solidFill>
                            <a:schemeClr val="dk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051, Pos. 0</a:t>
                      </a:r>
                      <a:endParaRPr lang="de-DE" sz="1800" b="1" kern="1200" dirty="0">
                        <a:solidFill>
                          <a:schemeClr val="dk1"/>
                        </a:solidFill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800" b="1" kern="1200" dirty="0" smtClean="0">
                          <a:solidFill>
                            <a:schemeClr val="dk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2.13</a:t>
                      </a:r>
                      <a:endParaRPr lang="de-DE" sz="1800" b="1" kern="1200" dirty="0">
                        <a:solidFill>
                          <a:schemeClr val="dk1"/>
                        </a:solidFill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800" b="1" kern="1200" dirty="0" smtClean="0">
                          <a:solidFill>
                            <a:schemeClr val="dk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Erscheinungsweise</a:t>
                      </a:r>
                      <a:endParaRPr lang="de-DE" sz="1800" b="1" kern="1200" dirty="0">
                        <a:solidFill>
                          <a:schemeClr val="dk1"/>
                        </a:solidFill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de-DE" sz="1800" kern="1200" dirty="0" smtClean="0">
                          <a:solidFill>
                            <a:srgbClr val="FF0000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$_</a:t>
                      </a:r>
                      <a:r>
                        <a:rPr lang="de-DE" sz="1800" kern="1200" dirty="0" smtClean="0">
                          <a:solidFill>
                            <a:schemeClr val="dk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m </a:t>
                      </a:r>
                      <a:r>
                        <a:rPr lang="de-DE" sz="1800" i="1" kern="120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(Einzelne Einheit)</a:t>
                      </a:r>
                      <a:endParaRPr lang="de-DE" sz="1800" i="1" kern="1200" dirty="0">
                        <a:solidFill>
                          <a:schemeClr val="bg1">
                            <a:lumMod val="50000"/>
                          </a:schemeClr>
                        </a:solidFill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anchor="ctr"/>
                </a:tc>
              </a:tr>
              <a:tr h="58289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800" b="1" kern="1200" dirty="0" smtClean="0">
                          <a:solidFill>
                            <a:schemeClr val="dk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540a</a:t>
                      </a:r>
                      <a:endParaRPr lang="de-DE" sz="1800" b="1" kern="1200" dirty="0">
                        <a:solidFill>
                          <a:schemeClr val="dk1"/>
                        </a:solidFill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800" b="1" kern="1200" dirty="0" smtClean="0">
                          <a:solidFill>
                            <a:schemeClr val="dk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2.15</a:t>
                      </a:r>
                      <a:endParaRPr lang="de-DE" sz="1800" b="1" kern="1200" dirty="0">
                        <a:solidFill>
                          <a:schemeClr val="dk1"/>
                        </a:solidFill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800" b="1" kern="1200" dirty="0" err="1" smtClean="0">
                          <a:solidFill>
                            <a:schemeClr val="dk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Identifikator</a:t>
                      </a:r>
                      <a:r>
                        <a:rPr lang="de-DE" sz="1800" b="1" kern="1200" dirty="0" smtClean="0">
                          <a:solidFill>
                            <a:schemeClr val="dk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für die Manifestation</a:t>
                      </a:r>
                      <a:endParaRPr lang="de-DE" sz="1800" b="1" kern="1200" dirty="0">
                        <a:solidFill>
                          <a:schemeClr val="dk1"/>
                        </a:solidFill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de-DE" dirty="0" smtClean="0">
                          <a:solidFill>
                            <a:srgbClr val="FF0000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$a</a:t>
                      </a:r>
                      <a:r>
                        <a:rPr lang="de-DE" dirty="0" smtClean="0">
                          <a:solidFill>
                            <a:schemeClr val="tx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</a:t>
                      </a:r>
                      <a:r>
                        <a:rPr lang="de-DE" sz="1800" kern="1200" dirty="0" smtClean="0">
                          <a:solidFill>
                            <a:schemeClr val="dk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978-3-462-04573-4</a:t>
                      </a:r>
                      <a:endParaRPr lang="de-DE" sz="1800" kern="1200" dirty="0">
                        <a:solidFill>
                          <a:schemeClr val="dk1"/>
                        </a:solidFill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4" name="Fußzeilenplatzhalter 3"/>
          <p:cNvSpPr>
            <a:spLocks noGrp="1"/>
          </p:cNvSpPr>
          <p:nvPr>
            <p:ph type="ftr" sz="quarter" idx="14"/>
          </p:nvPr>
        </p:nvSpPr>
        <p:spPr>
          <a:xfrm>
            <a:off x="467544" y="6376243"/>
            <a:ext cx="8064896" cy="365125"/>
          </a:xfrm>
        </p:spPr>
        <p:txBody>
          <a:bodyPr/>
          <a:lstStyle/>
          <a:p>
            <a:r>
              <a:rPr lang="de-DE" dirty="0" smtClean="0"/>
              <a:t>AG RDA Schulungsunterlagen – Modul 3.01: Zusammengesetzte Beschreibung | Stand: 23.06.2015 | CC BY-NC-SA</a:t>
            </a:r>
            <a:endParaRPr lang="de-D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51520" y="332656"/>
            <a:ext cx="8640960" cy="432048"/>
          </a:xfrm>
        </p:spPr>
        <p:txBody>
          <a:bodyPr/>
          <a:lstStyle/>
          <a:p>
            <a:r>
              <a:rPr lang="de-DE" dirty="0" smtClean="0"/>
              <a:t>Beschreibung der Manifestation:              einzelne Einheit</a:t>
            </a:r>
            <a:endParaRPr lang="de-DE" dirty="0"/>
          </a:p>
        </p:txBody>
      </p:sp>
      <p:pic>
        <p:nvPicPr>
          <p:cNvPr id="8" name="Grafik 7" descr="Vor_der_Zeit_Titelseite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187624" y="987376"/>
            <a:ext cx="2583132" cy="5328592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16" name="Rechteck 15"/>
          <p:cNvSpPr/>
          <p:nvPr/>
        </p:nvSpPr>
        <p:spPr>
          <a:xfrm>
            <a:off x="7092280" y="1302266"/>
            <a:ext cx="360040" cy="187200"/>
          </a:xfrm>
          <a:prstGeom prst="rect">
            <a:avLst/>
          </a:prstGeom>
          <a:noFill/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220072" y="1268760"/>
            <a:ext cx="3200400" cy="256222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</p:pic>
      <p:sp>
        <p:nvSpPr>
          <p:cNvPr id="24" name="Textfeld 23"/>
          <p:cNvSpPr txBox="1"/>
          <p:nvPr/>
        </p:nvSpPr>
        <p:spPr>
          <a:xfrm>
            <a:off x="4788024" y="4365104"/>
            <a:ext cx="3024336" cy="1077218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de-DE" sz="16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186 Seiten, Christoph Hein wurde 1944 geboren, </a:t>
            </a:r>
          </a:p>
          <a:p>
            <a:r>
              <a:rPr lang="de-DE" sz="16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die Sprache des Textes ist Deutsch</a:t>
            </a:r>
            <a:endParaRPr lang="de-DE" sz="16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19" name="Rechteck 18"/>
          <p:cNvSpPr/>
          <p:nvPr/>
        </p:nvSpPr>
        <p:spPr>
          <a:xfrm>
            <a:off x="4879282" y="4408237"/>
            <a:ext cx="1152128" cy="259157"/>
          </a:xfrm>
          <a:prstGeom prst="rect">
            <a:avLst/>
          </a:prstGeom>
          <a:noFill/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4"/>
          </p:nvPr>
        </p:nvSpPr>
        <p:spPr>
          <a:xfrm>
            <a:off x="467544" y="6376243"/>
            <a:ext cx="8136904" cy="365125"/>
          </a:xfrm>
        </p:spPr>
        <p:txBody>
          <a:bodyPr/>
          <a:lstStyle/>
          <a:p>
            <a:r>
              <a:rPr lang="de-DE" dirty="0" smtClean="0"/>
              <a:t>AG RDA Schulungsunterlagen – Modul 3.01: Zusammengesetzte Beschreibung | Stand: 23.06.2015 | CC BY-NC-SA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9814383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Beschreibung der Manifestation:                 einzelne Einheit </a:t>
            </a:r>
            <a:endParaRPr lang="de-DE" dirty="0"/>
          </a:p>
        </p:txBody>
      </p:sp>
      <p:sp>
        <p:nvSpPr>
          <p:cNvPr id="3" name="Textplatzhalter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dirty="0" smtClean="0"/>
              <a:t>Beschreibung des Datenträgers</a:t>
            </a:r>
          </a:p>
          <a:p>
            <a:pPr marL="0" indent="0">
              <a:buNone/>
            </a:pPr>
            <a:endParaRPr lang="de-DE" dirty="0" smtClean="0"/>
          </a:p>
          <a:p>
            <a:pPr marL="0" indent="0">
              <a:buNone/>
            </a:pPr>
            <a:endParaRPr lang="de-DE" dirty="0" smtClean="0"/>
          </a:p>
          <a:p>
            <a:pPr marL="0" indent="0">
              <a:buNone/>
            </a:pPr>
            <a:endParaRPr lang="de-DE" dirty="0" smtClean="0"/>
          </a:p>
          <a:p>
            <a:pPr marL="0" indent="0">
              <a:buNone/>
            </a:pPr>
            <a:endParaRPr lang="de-DE" dirty="0" smtClean="0"/>
          </a:p>
          <a:p>
            <a:pPr marL="341313" indent="-341313"/>
            <a:endParaRPr lang="de-DE" dirty="0" smtClean="0"/>
          </a:p>
          <a:p>
            <a:pPr marL="341313" indent="-341313"/>
            <a:endParaRPr lang="de-DE" dirty="0" smtClean="0"/>
          </a:p>
          <a:p>
            <a:pPr marL="341313" indent="-341313"/>
            <a:r>
              <a:rPr lang="de-DE" dirty="0" smtClean="0"/>
              <a:t>Begriffe für Medientyp und Datenträgertyp sind fest vorgegeben</a:t>
            </a:r>
          </a:p>
          <a:p>
            <a:pPr marL="341313" indent="-341313"/>
            <a:r>
              <a:rPr lang="de-DE" dirty="0" smtClean="0"/>
              <a:t>letzte gezählte Seite im Buch </a:t>
            </a:r>
          </a:p>
          <a:p>
            <a:pPr marL="341313" indent="-341313">
              <a:buNone/>
            </a:pPr>
            <a:r>
              <a:rPr lang="de-DE" dirty="0" smtClean="0"/>
              <a:t>	-&gt; Grundlage für den Umfang</a:t>
            </a:r>
          </a:p>
          <a:p>
            <a:pPr marL="341313" indent="-341313"/>
            <a:r>
              <a:rPr lang="de-DE" dirty="0" smtClean="0"/>
              <a:t>Begriffe wie Seiten</a:t>
            </a:r>
            <a:r>
              <a:rPr lang="de-DE" smtClean="0"/>
              <a:t>, </a:t>
            </a:r>
            <a:r>
              <a:rPr lang="de-DE" smtClean="0"/>
              <a:t>Blatt … </a:t>
            </a:r>
            <a:r>
              <a:rPr lang="de-DE" dirty="0" smtClean="0"/>
              <a:t>nicht abkürzen!</a:t>
            </a:r>
          </a:p>
        </p:txBody>
      </p:sp>
      <p:graphicFrame>
        <p:nvGraphicFramePr>
          <p:cNvPr id="7" name="Tabel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03300725"/>
              </p:ext>
            </p:extLst>
          </p:nvPr>
        </p:nvGraphicFramePr>
        <p:xfrm>
          <a:off x="395537" y="1377889"/>
          <a:ext cx="8280919" cy="208140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36103"/>
                <a:gridCol w="792088"/>
                <a:gridCol w="2380661"/>
                <a:gridCol w="4172067"/>
              </a:tblGrid>
              <a:tr h="330872">
                <a:tc>
                  <a:txBody>
                    <a:bodyPr/>
                    <a:lstStyle/>
                    <a:p>
                      <a:r>
                        <a:rPr lang="de-DE" dirty="0" err="1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Aleph</a:t>
                      </a:r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RDA</a:t>
                      </a:r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Element</a:t>
                      </a:r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Erfassung</a:t>
                      </a:r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</a:tr>
              <a:tr h="53778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800" b="1" dirty="0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061</a:t>
                      </a:r>
                      <a:endParaRPr lang="de-DE" sz="1800" b="1" dirty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800" b="1" kern="1200" baseline="0" dirty="0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3.2</a:t>
                      </a:r>
                      <a:endParaRPr lang="de-DE" sz="1800" b="1" dirty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800" b="1" dirty="0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Medientyp</a:t>
                      </a:r>
                      <a:endParaRPr lang="de-DE" sz="1800" b="1" dirty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de-DE" dirty="0" smtClean="0">
                          <a:solidFill>
                            <a:srgbClr val="FF0000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$b</a:t>
                      </a:r>
                      <a:r>
                        <a:rPr lang="de-DE" dirty="0" smtClean="0">
                          <a:solidFill>
                            <a:schemeClr val="tx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n </a:t>
                      </a:r>
                      <a:r>
                        <a:rPr lang="de-DE" i="1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(</a:t>
                      </a:r>
                      <a:r>
                        <a:rPr lang="de-DE" sz="1800" i="1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ohne Hilfsmittel zu benutzen)</a:t>
                      </a:r>
                      <a:endParaRPr lang="de-DE" sz="1800" i="1" dirty="0">
                        <a:solidFill>
                          <a:schemeClr val="bg1">
                            <a:lumMod val="50000"/>
                          </a:schemeClr>
                        </a:solidFill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anchor="ctr"/>
                </a:tc>
              </a:tr>
              <a:tr h="53778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800" b="1" dirty="0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062</a:t>
                      </a:r>
                      <a:endParaRPr lang="de-DE" sz="1800" b="1" dirty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800" b="1" dirty="0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3.3</a:t>
                      </a:r>
                      <a:endParaRPr lang="de-DE" sz="1800" b="1" dirty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800" b="1" dirty="0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Datenträgertyp</a:t>
                      </a:r>
                      <a:endParaRPr lang="de-DE" sz="1800" b="1" dirty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de-DE" dirty="0" smtClean="0">
                          <a:solidFill>
                            <a:srgbClr val="FF0000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$b</a:t>
                      </a:r>
                      <a:r>
                        <a:rPr lang="de-DE" dirty="0" smtClean="0">
                          <a:solidFill>
                            <a:schemeClr val="tx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</a:t>
                      </a:r>
                      <a:r>
                        <a:rPr lang="de-DE" dirty="0" err="1" smtClean="0">
                          <a:solidFill>
                            <a:schemeClr val="tx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nc</a:t>
                      </a:r>
                      <a:r>
                        <a:rPr lang="de-DE" dirty="0" smtClean="0">
                          <a:solidFill>
                            <a:schemeClr val="tx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</a:t>
                      </a:r>
                      <a:r>
                        <a:rPr lang="de-DE" i="1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(</a:t>
                      </a:r>
                      <a:r>
                        <a:rPr lang="de-DE" sz="1800" i="1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Band)</a:t>
                      </a:r>
                      <a:endParaRPr lang="de-DE" sz="1800" i="1" dirty="0">
                        <a:solidFill>
                          <a:schemeClr val="bg1">
                            <a:lumMod val="50000"/>
                          </a:schemeClr>
                        </a:solidFill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anchor="ctr"/>
                </a:tc>
              </a:tr>
              <a:tr h="53778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800" b="1" dirty="0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433</a:t>
                      </a:r>
                      <a:endParaRPr lang="de-DE" sz="1800" b="1" dirty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800" b="1" dirty="0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3.4</a:t>
                      </a:r>
                      <a:endParaRPr lang="de-DE" sz="1800" b="1" dirty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800" b="1" dirty="0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Umfang</a:t>
                      </a:r>
                      <a:endParaRPr lang="de-DE" sz="1800" b="1" dirty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de-DE" dirty="0" smtClean="0">
                          <a:solidFill>
                            <a:srgbClr val="FF0000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$a</a:t>
                      </a:r>
                      <a:r>
                        <a:rPr lang="de-DE" dirty="0" smtClean="0">
                          <a:solidFill>
                            <a:schemeClr val="tx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</a:t>
                      </a:r>
                      <a:r>
                        <a:rPr lang="de-DE" sz="1800" dirty="0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186 Seiten</a:t>
                      </a:r>
                      <a:endParaRPr lang="de-DE" sz="1800" dirty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4" name="Fußzeilenplatzhalter 3"/>
          <p:cNvSpPr>
            <a:spLocks noGrp="1"/>
          </p:cNvSpPr>
          <p:nvPr>
            <p:ph type="ftr" sz="quarter" idx="14"/>
          </p:nvPr>
        </p:nvSpPr>
        <p:spPr>
          <a:xfrm>
            <a:off x="467544" y="6376243"/>
            <a:ext cx="8064896" cy="365125"/>
          </a:xfrm>
        </p:spPr>
        <p:txBody>
          <a:bodyPr/>
          <a:lstStyle/>
          <a:p>
            <a:r>
              <a:rPr lang="de-DE" dirty="0" smtClean="0"/>
              <a:t>AG RDA Schulungsunterlagen – Modul 3.01: Zusammengesetzte Beschreibung | Stand: 23.06.2015 | CC BY-NC-SA</a:t>
            </a:r>
            <a:endParaRPr lang="de-D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Beschreibung des Werks und der Expression: einzelne Einheit</a:t>
            </a:r>
            <a:endParaRPr lang="de-DE" dirty="0"/>
          </a:p>
        </p:txBody>
      </p:sp>
      <p:pic>
        <p:nvPicPr>
          <p:cNvPr id="8" name="Grafik 7" descr="Vor_der_Zeit_Titelseite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187624" y="908720"/>
            <a:ext cx="2583132" cy="5328592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13" name="Rechteck 12"/>
          <p:cNvSpPr/>
          <p:nvPr/>
        </p:nvSpPr>
        <p:spPr>
          <a:xfrm>
            <a:off x="1547664" y="1369643"/>
            <a:ext cx="1944216" cy="324000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6" name="Rechteck 15"/>
          <p:cNvSpPr/>
          <p:nvPr/>
        </p:nvSpPr>
        <p:spPr>
          <a:xfrm>
            <a:off x="7092280" y="1302266"/>
            <a:ext cx="360040" cy="187200"/>
          </a:xfrm>
          <a:prstGeom prst="rect">
            <a:avLst/>
          </a:prstGeom>
          <a:noFill/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220072" y="1268760"/>
            <a:ext cx="3200400" cy="256222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</p:pic>
      <p:sp>
        <p:nvSpPr>
          <p:cNvPr id="12" name="Textfeld 11"/>
          <p:cNvSpPr txBox="1"/>
          <p:nvPr/>
        </p:nvSpPr>
        <p:spPr>
          <a:xfrm>
            <a:off x="5076056" y="4509120"/>
            <a:ext cx="3024336" cy="1077218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de-DE" sz="16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186 Seiten, Christoph Hein wurde 1944 geboren, </a:t>
            </a:r>
          </a:p>
          <a:p>
            <a:r>
              <a:rPr lang="de-DE" sz="16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die Sprache des Textes ist Deutsch</a:t>
            </a:r>
            <a:endParaRPr lang="de-DE" sz="16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21" name="Rechteck 20"/>
          <p:cNvSpPr/>
          <p:nvPr/>
        </p:nvSpPr>
        <p:spPr>
          <a:xfrm>
            <a:off x="5148064" y="5032426"/>
            <a:ext cx="2808312" cy="504056"/>
          </a:xfrm>
          <a:prstGeom prst="rect">
            <a:avLst/>
          </a:prstGeom>
          <a:noFill/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4"/>
          </p:nvPr>
        </p:nvSpPr>
        <p:spPr>
          <a:xfrm>
            <a:off x="467544" y="6376243"/>
            <a:ext cx="8064896" cy="365125"/>
          </a:xfrm>
        </p:spPr>
        <p:txBody>
          <a:bodyPr/>
          <a:lstStyle/>
          <a:p>
            <a:r>
              <a:rPr lang="de-DE" dirty="0" smtClean="0"/>
              <a:t>AG RDA Schulungsunterlagen – Modul 3.01: Zusammengesetzte Beschreibung | Stand: 23.06.2015 | CC BY-NC-SA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9814383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Beschreibung des Werks und der Expression: einzelne Einheit</a:t>
            </a:r>
            <a:endParaRPr lang="de-DE" dirty="0"/>
          </a:p>
        </p:txBody>
      </p:sp>
      <p:sp>
        <p:nvSpPr>
          <p:cNvPr id="3" name="Textplatzhalter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0" lvl="0" indent="0">
              <a:buNone/>
              <a:defRPr/>
            </a:pPr>
            <a:r>
              <a:rPr lang="de-DE" dirty="0" smtClean="0"/>
              <a:t>Werktitel, Inhaltstyp, Sprache</a:t>
            </a:r>
          </a:p>
          <a:p>
            <a:pPr marL="0" lvl="0" indent="0">
              <a:buNone/>
              <a:defRPr/>
            </a:pPr>
            <a:endParaRPr lang="de-DE" dirty="0" smtClean="0"/>
          </a:p>
          <a:p>
            <a:pPr marL="0" lvl="0" indent="0">
              <a:buNone/>
              <a:defRPr/>
            </a:pPr>
            <a:endParaRPr lang="de-DE" dirty="0" smtClean="0"/>
          </a:p>
          <a:p>
            <a:pPr marL="0" lvl="0" indent="0">
              <a:buNone/>
              <a:defRPr/>
            </a:pPr>
            <a:endParaRPr lang="de-DE" dirty="0" smtClean="0"/>
          </a:p>
          <a:p>
            <a:pPr marL="0" lvl="0" indent="0">
              <a:buNone/>
              <a:defRPr/>
            </a:pPr>
            <a:endParaRPr lang="de-DE" dirty="0" smtClean="0"/>
          </a:p>
          <a:p>
            <a:pPr marL="0" lvl="0" indent="0">
              <a:buNone/>
              <a:defRPr/>
            </a:pPr>
            <a:endParaRPr lang="de-DE" dirty="0" smtClean="0"/>
          </a:p>
          <a:p>
            <a:pPr marL="0" lvl="0" indent="0">
              <a:buNone/>
              <a:defRPr/>
            </a:pPr>
            <a:endParaRPr lang="de-DE" dirty="0" smtClean="0"/>
          </a:p>
          <a:p>
            <a:pPr marL="342000" indent="-342000">
              <a:defRPr/>
            </a:pPr>
            <a:r>
              <a:rPr lang="de-DE" dirty="0" smtClean="0"/>
              <a:t>Der Werktitel entspricht hier dem Titel der Manifestation. </a:t>
            </a:r>
          </a:p>
          <a:p>
            <a:pPr marL="342000" indent="-342000">
              <a:defRPr/>
            </a:pPr>
            <a:r>
              <a:rPr lang="de-DE" dirty="0" smtClean="0">
                <a:ea typeface="Verdana" pitchFamily="34" charset="0"/>
                <a:cs typeface="Verdana" pitchFamily="34" charset="0"/>
              </a:rPr>
              <a:t>Inhaltstyp und Sprache gehören </a:t>
            </a:r>
            <a:r>
              <a:rPr lang="de-DE" smtClean="0">
                <a:ea typeface="Verdana" pitchFamily="34" charset="0"/>
                <a:cs typeface="Verdana" pitchFamily="34" charset="0"/>
              </a:rPr>
              <a:t>zur </a:t>
            </a:r>
            <a:r>
              <a:rPr lang="de-DE" smtClean="0">
                <a:ea typeface="Verdana" pitchFamily="34" charset="0"/>
                <a:cs typeface="Verdana" pitchFamily="34" charset="0"/>
              </a:rPr>
              <a:t>Expressionsebene.</a:t>
            </a:r>
            <a:endParaRPr lang="de-DE" dirty="0" smtClean="0"/>
          </a:p>
          <a:p>
            <a:pPr marL="341313" lvl="0" indent="-341313">
              <a:defRPr/>
            </a:pPr>
            <a:r>
              <a:rPr lang="de-DE" dirty="0" smtClean="0"/>
              <a:t>Die Begriffe für den Inhaltstyp sind </a:t>
            </a:r>
            <a:r>
              <a:rPr lang="de-DE" smtClean="0"/>
              <a:t>fest </a:t>
            </a:r>
            <a:r>
              <a:rPr lang="de-DE" smtClean="0"/>
              <a:t>vorgegeben.</a:t>
            </a:r>
            <a:endParaRPr lang="de-DE" dirty="0" smtClean="0"/>
          </a:p>
          <a:p>
            <a:endParaRPr lang="de-DE" dirty="0"/>
          </a:p>
        </p:txBody>
      </p:sp>
      <p:graphicFrame>
        <p:nvGraphicFramePr>
          <p:cNvPr id="7" name="Tabel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73140786"/>
              </p:ext>
            </p:extLst>
          </p:nvPr>
        </p:nvGraphicFramePr>
        <p:xfrm>
          <a:off x="395537" y="1412777"/>
          <a:ext cx="8291263" cy="23096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33338"/>
                <a:gridCol w="1133338"/>
                <a:gridCol w="3119921"/>
                <a:gridCol w="2904666"/>
              </a:tblGrid>
              <a:tr h="392145">
                <a:tc>
                  <a:txBody>
                    <a:bodyPr/>
                    <a:lstStyle/>
                    <a:p>
                      <a:r>
                        <a:rPr lang="de-DE" dirty="0" err="1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Aleph</a:t>
                      </a:r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RDA</a:t>
                      </a:r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Element</a:t>
                      </a:r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Erfassung</a:t>
                      </a:r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</a:tr>
              <a:tr h="63737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800" b="1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= 331</a:t>
                      </a:r>
                      <a:endParaRPr lang="de-DE" sz="1800" b="1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800" b="1" kern="1200" baseline="0" dirty="0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6.2.2</a:t>
                      </a:r>
                      <a:endParaRPr lang="de-DE" sz="1800" b="1" dirty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800" b="1" dirty="0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Bevorzugter Titel des Werks</a:t>
                      </a:r>
                      <a:endParaRPr lang="de-DE" sz="1800" b="1" dirty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de-DE" sz="180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Vor der Zeit</a:t>
                      </a:r>
                      <a:endParaRPr lang="de-DE" sz="18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anchor="ctr"/>
                </a:tc>
              </a:tr>
              <a:tr h="63737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800" b="1" dirty="0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060</a:t>
                      </a:r>
                      <a:endParaRPr lang="de-DE" sz="1800" b="1" dirty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800" b="1" dirty="0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6.9</a:t>
                      </a:r>
                      <a:endParaRPr lang="de-DE" sz="1800" b="1" dirty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800" b="1" dirty="0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Inhaltstyp</a:t>
                      </a:r>
                      <a:endParaRPr lang="de-DE" sz="1800" b="1" dirty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de-DE" dirty="0" smtClean="0">
                          <a:solidFill>
                            <a:srgbClr val="FF0000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$b</a:t>
                      </a:r>
                      <a:r>
                        <a:rPr lang="de-DE" dirty="0" smtClean="0">
                          <a:solidFill>
                            <a:schemeClr val="tx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</a:t>
                      </a:r>
                      <a:r>
                        <a:rPr lang="de-DE" dirty="0" err="1" smtClean="0">
                          <a:solidFill>
                            <a:schemeClr val="tx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txt</a:t>
                      </a:r>
                      <a:r>
                        <a:rPr lang="de-DE" dirty="0" smtClean="0">
                          <a:solidFill>
                            <a:schemeClr val="tx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</a:t>
                      </a:r>
                      <a:r>
                        <a:rPr lang="de-DE" i="1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(</a:t>
                      </a:r>
                      <a:r>
                        <a:rPr lang="de-DE" sz="1800" i="1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Text)</a:t>
                      </a:r>
                      <a:endParaRPr lang="de-DE" sz="1800" i="1" dirty="0">
                        <a:solidFill>
                          <a:schemeClr val="bg1">
                            <a:lumMod val="50000"/>
                          </a:schemeClr>
                        </a:solidFill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anchor="ctr"/>
                </a:tc>
              </a:tr>
              <a:tr h="63737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800" b="1" dirty="0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037b</a:t>
                      </a:r>
                      <a:endParaRPr lang="de-DE" sz="1800" b="1" dirty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800" b="1" dirty="0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6.11</a:t>
                      </a:r>
                      <a:endParaRPr lang="de-DE" sz="1800" b="1" dirty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800" b="1" dirty="0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Sprache der Expression</a:t>
                      </a:r>
                      <a:endParaRPr lang="de-DE" sz="1800" b="1" dirty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de-DE" dirty="0" smtClean="0">
                          <a:solidFill>
                            <a:srgbClr val="FF0000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$a</a:t>
                      </a:r>
                      <a:r>
                        <a:rPr lang="de-DE" dirty="0" smtClean="0">
                          <a:solidFill>
                            <a:schemeClr val="tx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</a:t>
                      </a:r>
                      <a:r>
                        <a:rPr lang="de-DE" sz="1800" dirty="0" err="1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ger</a:t>
                      </a:r>
                      <a:endParaRPr lang="de-DE" sz="1800" dirty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4" name="Fußzeilenplatzhalter 3"/>
          <p:cNvSpPr>
            <a:spLocks noGrp="1"/>
          </p:cNvSpPr>
          <p:nvPr>
            <p:ph type="ftr" sz="quarter" idx="14"/>
          </p:nvPr>
        </p:nvSpPr>
        <p:spPr>
          <a:xfrm>
            <a:off x="467544" y="6376243"/>
            <a:ext cx="7992888" cy="365125"/>
          </a:xfrm>
        </p:spPr>
        <p:txBody>
          <a:bodyPr/>
          <a:lstStyle/>
          <a:p>
            <a:r>
              <a:rPr lang="de-DE" dirty="0" smtClean="0"/>
              <a:t>AG RDA Schulungsunterlagen – Modul 3.01: Zusammengesetzte Beschreibung | Stand: 23.06.2015 | CC BY-NC-SA</a:t>
            </a:r>
            <a:endParaRPr lang="de-D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95536" y="2420888"/>
            <a:ext cx="8229600" cy="1512168"/>
          </a:xfrm>
        </p:spPr>
        <p:txBody>
          <a:bodyPr/>
          <a:lstStyle/>
          <a:p>
            <a:pPr algn="ctr"/>
            <a:r>
              <a:rPr lang="de-DE" dirty="0" smtClean="0"/>
              <a:t>Zusammengesetzte Beschreibung                und erste Titelaufnahme nach RDA           für eine einzelne Einheit</a:t>
            </a:r>
            <a:endParaRPr lang="de-DE" sz="2800" dirty="0"/>
          </a:p>
        </p:txBody>
      </p:sp>
      <p:sp>
        <p:nvSpPr>
          <p:cNvPr id="3" name="Rechteck 2"/>
          <p:cNvSpPr/>
          <p:nvPr/>
        </p:nvSpPr>
        <p:spPr>
          <a:xfrm>
            <a:off x="409343" y="548679"/>
            <a:ext cx="2362457" cy="432049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Modul 3</a:t>
            </a:r>
            <a:endParaRPr lang="de-DE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6" name="Rechteck 5"/>
          <p:cNvSpPr/>
          <p:nvPr/>
        </p:nvSpPr>
        <p:spPr>
          <a:xfrm>
            <a:off x="409344" y="1052735"/>
            <a:ext cx="239838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588"/>
            <a:r>
              <a:rPr lang="de-DE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B3Kat</a:t>
            </a:r>
            <a:r>
              <a:rPr lang="de-DE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: 04.11.2015</a:t>
            </a:r>
            <a:endParaRPr lang="de-DE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4"/>
          </p:nvPr>
        </p:nvSpPr>
        <p:spPr>
          <a:xfrm>
            <a:off x="467544" y="6376243"/>
            <a:ext cx="8208912" cy="365125"/>
          </a:xfrm>
        </p:spPr>
        <p:txBody>
          <a:bodyPr/>
          <a:lstStyle/>
          <a:p>
            <a:r>
              <a:rPr lang="de-DE" dirty="0" smtClean="0"/>
              <a:t>AG RDA Schulungsunterlagen – Modul 3.01: Zusammengesetzte Beschreibung | Stand: 23.06.2015 | CC BY-NC-SA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6862593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feld 11"/>
          <p:cNvSpPr txBox="1"/>
          <p:nvPr/>
        </p:nvSpPr>
        <p:spPr>
          <a:xfrm>
            <a:off x="5076056" y="4509120"/>
            <a:ext cx="3024336" cy="1323439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de-DE" sz="16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186 Seiten, </a:t>
            </a:r>
          </a:p>
          <a:p>
            <a:r>
              <a:rPr lang="de-DE" sz="16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Christoph Hein wurde 1944 geboren, </a:t>
            </a:r>
          </a:p>
          <a:p>
            <a:r>
              <a:rPr lang="de-DE" sz="16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die Sprache des Textes ist Deutsch</a:t>
            </a:r>
            <a:endParaRPr lang="de-DE" sz="16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Beschreibung der Beziehungen:             einzelne Einheit</a:t>
            </a:r>
            <a:endParaRPr lang="de-DE" dirty="0"/>
          </a:p>
        </p:txBody>
      </p:sp>
      <p:pic>
        <p:nvPicPr>
          <p:cNvPr id="8" name="Grafik 7" descr="Vor_der_Zeit_Titelseite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187624" y="908720"/>
            <a:ext cx="2583132" cy="5328592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13" name="Rechteck 12"/>
          <p:cNvSpPr/>
          <p:nvPr/>
        </p:nvSpPr>
        <p:spPr>
          <a:xfrm>
            <a:off x="5148064" y="4797152"/>
            <a:ext cx="2880320" cy="50405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6" name="Rechteck 15"/>
          <p:cNvSpPr/>
          <p:nvPr/>
        </p:nvSpPr>
        <p:spPr>
          <a:xfrm>
            <a:off x="7092280" y="1302266"/>
            <a:ext cx="360040" cy="187200"/>
          </a:xfrm>
          <a:prstGeom prst="rect">
            <a:avLst/>
          </a:prstGeom>
          <a:noFill/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220072" y="1268760"/>
            <a:ext cx="3200400" cy="256222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</p:pic>
      <p:sp>
        <p:nvSpPr>
          <p:cNvPr id="3" name="Fußzeilenplatzhalter 2"/>
          <p:cNvSpPr>
            <a:spLocks noGrp="1"/>
          </p:cNvSpPr>
          <p:nvPr>
            <p:ph type="ftr" sz="quarter" idx="14"/>
          </p:nvPr>
        </p:nvSpPr>
        <p:spPr>
          <a:xfrm>
            <a:off x="467544" y="6376243"/>
            <a:ext cx="7952928" cy="365125"/>
          </a:xfrm>
        </p:spPr>
        <p:txBody>
          <a:bodyPr/>
          <a:lstStyle/>
          <a:p>
            <a:r>
              <a:rPr lang="de-DE" smtClean="0"/>
              <a:t>AG RDA Schulungsunterlagen – Modul 3.01: Zusammengesetzte Beschreibung | Stand: 23.06.2015 | CC BY-NC-SA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9814383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Beschreibung der Beziehungen:                  einzelne  Einheit</a:t>
            </a:r>
            <a:endParaRPr lang="de-DE" dirty="0"/>
          </a:p>
        </p:txBody>
      </p:sp>
      <p:sp>
        <p:nvSpPr>
          <p:cNvPr id="3" name="Textplatzhalter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0" indent="0">
              <a:buNone/>
            </a:pPr>
            <a:endParaRPr lang="de-DE" dirty="0" smtClean="0"/>
          </a:p>
          <a:p>
            <a:pPr marL="0" indent="0">
              <a:buNone/>
            </a:pPr>
            <a:endParaRPr lang="de-DE" dirty="0" smtClean="0"/>
          </a:p>
          <a:p>
            <a:pPr marL="0" indent="0">
              <a:buNone/>
            </a:pPr>
            <a:endParaRPr lang="de-DE" dirty="0" smtClean="0"/>
          </a:p>
          <a:p>
            <a:pPr marL="0" indent="0">
              <a:buNone/>
            </a:pPr>
            <a:endParaRPr lang="de-DE" dirty="0" smtClean="0"/>
          </a:p>
          <a:p>
            <a:pPr marL="0" indent="0">
              <a:buNone/>
            </a:pPr>
            <a:endParaRPr lang="de-DE" dirty="0" smtClean="0"/>
          </a:p>
          <a:p>
            <a:pPr marL="341313" indent="-341313"/>
            <a:endParaRPr lang="de-DE" dirty="0" smtClean="0"/>
          </a:p>
          <a:p>
            <a:pPr marL="341313" indent="-341313"/>
            <a:endParaRPr lang="de-DE" dirty="0" smtClean="0"/>
          </a:p>
          <a:p>
            <a:pPr marL="341313" indent="-341313"/>
            <a:endParaRPr lang="de-DE" dirty="0" smtClean="0"/>
          </a:p>
          <a:p>
            <a:pPr marL="341313" indent="-341313"/>
            <a:r>
              <a:rPr lang="de-DE" dirty="0" smtClean="0"/>
              <a:t>Beziehung 17.8: durch Verwendung </a:t>
            </a:r>
            <a:r>
              <a:rPr lang="de-DE" smtClean="0"/>
              <a:t>der </a:t>
            </a:r>
            <a:r>
              <a:rPr lang="de-DE" smtClean="0"/>
              <a:t>zusammengesetzten </a:t>
            </a:r>
            <a:r>
              <a:rPr lang="de-DE" dirty="0" smtClean="0"/>
              <a:t>Beschreibung bereits ausgedrückt (muss nicht ausdrücklich erfasst werden)</a:t>
            </a:r>
          </a:p>
        </p:txBody>
      </p:sp>
      <p:graphicFrame>
        <p:nvGraphicFramePr>
          <p:cNvPr id="7" name="Tabel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55834298"/>
              </p:ext>
            </p:extLst>
          </p:nvPr>
        </p:nvGraphicFramePr>
        <p:xfrm>
          <a:off x="395536" y="1196752"/>
          <a:ext cx="8208912" cy="295025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61813"/>
                <a:gridCol w="920238"/>
                <a:gridCol w="3256226"/>
                <a:gridCol w="2970635"/>
              </a:tblGrid>
              <a:tr h="417851">
                <a:tc>
                  <a:txBody>
                    <a:bodyPr/>
                    <a:lstStyle/>
                    <a:p>
                      <a:r>
                        <a:rPr lang="de-DE" dirty="0" err="1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Aleph</a:t>
                      </a:r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RDA</a:t>
                      </a:r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Element</a:t>
                      </a:r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Erfassung</a:t>
                      </a:r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</a:tr>
              <a:tr h="96132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800" b="1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= 100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800" b="1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= 331</a:t>
                      </a:r>
                      <a:endParaRPr lang="de-DE" sz="1800" b="1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800" b="1" kern="1200" baseline="0" dirty="0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17.8</a:t>
                      </a:r>
                      <a:endParaRPr lang="de-DE" sz="1800" b="1" dirty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800" b="1" dirty="0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In der Manifestation verkörpertes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800" b="1" dirty="0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Werk</a:t>
                      </a:r>
                      <a:endParaRPr lang="de-DE" sz="1800" b="1" dirty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de-DE" sz="180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Hein, Christoph,</a:t>
                      </a:r>
                      <a:r>
                        <a:rPr lang="de-DE" sz="1800" baseline="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1944-. </a:t>
                      </a:r>
                      <a:r>
                        <a:rPr lang="de-DE" sz="180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Vor der Zeit</a:t>
                      </a:r>
                      <a:endParaRPr lang="de-DE" sz="18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anchor="ctr"/>
                </a:tc>
              </a:tr>
              <a:tr h="891925">
                <a:tc row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800" b="1" dirty="0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100</a:t>
                      </a:r>
                      <a:endParaRPr lang="de-DE" sz="1800" b="1" dirty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800" b="1" dirty="0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19.2</a:t>
                      </a:r>
                      <a:endParaRPr lang="de-DE" sz="1800" b="1" dirty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800" b="1" dirty="0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Geistiger Schöpfer</a:t>
                      </a:r>
                      <a:endParaRPr lang="de-DE" sz="1800" b="1" dirty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r>
                        <a:rPr lang="de-DE" dirty="0" smtClean="0">
                          <a:solidFill>
                            <a:srgbClr val="FF0000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$p</a:t>
                      </a:r>
                      <a:r>
                        <a:rPr lang="de-DE" dirty="0" smtClean="0">
                          <a:solidFill>
                            <a:schemeClr val="tx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</a:t>
                      </a:r>
                      <a:r>
                        <a:rPr lang="de-DE" sz="1800" dirty="0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Hein, Christoph</a:t>
                      </a:r>
                      <a:br>
                        <a:rPr lang="de-DE" sz="1800" dirty="0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</a:br>
                      <a:r>
                        <a:rPr lang="de-DE" sz="1800" dirty="0" smtClean="0">
                          <a:solidFill>
                            <a:srgbClr val="FF0000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$d</a:t>
                      </a:r>
                      <a:r>
                        <a:rPr lang="de-DE" sz="1800" baseline="0" dirty="0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1944-</a:t>
                      </a:r>
                      <a:br>
                        <a:rPr lang="de-DE" sz="1800" baseline="0" dirty="0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</a:br>
                      <a:r>
                        <a:rPr lang="de-DE" sz="1800" baseline="0" dirty="0" smtClean="0">
                          <a:solidFill>
                            <a:srgbClr val="FF0000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$9</a:t>
                      </a:r>
                      <a:r>
                        <a:rPr lang="de-DE" sz="1800" baseline="0" dirty="0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</a:t>
                      </a:r>
                      <a:r>
                        <a:rPr lang="de-DE" sz="1800" i="1" baseline="0" dirty="0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GND-IDN</a:t>
                      </a:r>
                      <a:endParaRPr lang="de-DE" sz="1800" i="1" dirty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  <a:p>
                      <a:r>
                        <a:rPr lang="de-DE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$4 </a:t>
                      </a:r>
                      <a:r>
                        <a:rPr lang="de-DE" dirty="0" err="1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aut</a:t>
                      </a:r>
                      <a:r>
                        <a:rPr lang="de-DE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</a:t>
                      </a:r>
                      <a:r>
                        <a:rPr lang="de-DE" i="1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(</a:t>
                      </a:r>
                      <a:r>
                        <a:rPr lang="de-DE" sz="1800" i="1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Verfasser) [Erfassung nicht</a:t>
                      </a:r>
                      <a:r>
                        <a:rPr lang="de-DE" sz="1800" i="1" baseline="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nötig]</a:t>
                      </a:r>
                      <a:endParaRPr lang="de-DE" sz="1800" i="1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effectLst/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anchor="ctr"/>
                </a:tc>
              </a:tr>
              <a:tr h="679152">
                <a:tc vMerge="1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800" b="0" dirty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800" b="0" dirty="0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18.5</a:t>
                      </a:r>
                      <a:endParaRPr lang="de-DE" sz="1800" b="0" dirty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800" b="0" dirty="0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Beziehungskennzeichnung</a:t>
                      </a:r>
                      <a:endParaRPr lang="de-DE" sz="1800" b="0" dirty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endParaRPr lang="de-DE" sz="1800" i="1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effectLst/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4" name="Fußzeilenplatzhalter 3"/>
          <p:cNvSpPr>
            <a:spLocks noGrp="1"/>
          </p:cNvSpPr>
          <p:nvPr>
            <p:ph type="ftr" sz="quarter" idx="14"/>
          </p:nvPr>
        </p:nvSpPr>
        <p:spPr>
          <a:xfrm>
            <a:off x="467544" y="6376243"/>
            <a:ext cx="7992888" cy="365125"/>
          </a:xfrm>
        </p:spPr>
        <p:txBody>
          <a:bodyPr/>
          <a:lstStyle/>
          <a:p>
            <a:r>
              <a:rPr lang="de-DE" dirty="0" smtClean="0"/>
              <a:t>AG RDA Schulungsunterlagen – Modul 3.01: Zusammengesetzte Beschreibung | Stand: 23.06.2015 | CC BY-NC-SA</a:t>
            </a:r>
            <a:endParaRPr lang="de-D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Zusammengesetzte Beschreibung</a:t>
            </a:r>
            <a:endParaRPr lang="de-DE" dirty="0"/>
          </a:p>
        </p:txBody>
      </p:sp>
      <p:sp>
        <p:nvSpPr>
          <p:cNvPr id="3" name="Textplatzhalter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de-DE" dirty="0" smtClean="0"/>
              <a:t>Es gibt im B3Kat nur einen einzigen Datensatz für</a:t>
            </a:r>
          </a:p>
          <a:p>
            <a:pPr lvl="1"/>
            <a:r>
              <a:rPr lang="de-DE" sz="2400" dirty="0" smtClean="0"/>
              <a:t>Werk</a:t>
            </a:r>
          </a:p>
          <a:p>
            <a:pPr lvl="1"/>
            <a:r>
              <a:rPr lang="de-DE" sz="2400" dirty="0" smtClean="0"/>
              <a:t>Expression und</a:t>
            </a:r>
          </a:p>
          <a:p>
            <a:pPr lvl="1"/>
            <a:r>
              <a:rPr lang="de-DE" sz="2400" dirty="0" smtClean="0"/>
              <a:t>Manifestation</a:t>
            </a:r>
          </a:p>
          <a:p>
            <a:pPr marL="457200" lvl="1" indent="0">
              <a:buNone/>
            </a:pPr>
            <a:endParaRPr lang="de-DE" sz="2400" dirty="0" smtClean="0"/>
          </a:p>
          <a:p>
            <a:r>
              <a:rPr lang="de-DE" dirty="0" smtClean="0"/>
              <a:t>Dieser Datensatz enthält also Merkmale </a:t>
            </a:r>
          </a:p>
          <a:p>
            <a:pPr lvl="1"/>
            <a:r>
              <a:rPr lang="de-DE" sz="2400" dirty="0" smtClean="0"/>
              <a:t>des Werkes (z.B. bevorzugter Titel des Werks)</a:t>
            </a:r>
          </a:p>
          <a:p>
            <a:pPr lvl="1"/>
            <a:r>
              <a:rPr lang="de-DE" sz="2400" dirty="0" smtClean="0"/>
              <a:t>der Expression (z.B. Sprache der Expression)</a:t>
            </a:r>
          </a:p>
          <a:p>
            <a:pPr lvl="1"/>
            <a:r>
              <a:rPr lang="de-DE" sz="2400" dirty="0" smtClean="0"/>
              <a:t>der Manifestation (z.B. Haupttitel, Verlagsname, Umfang)</a:t>
            </a:r>
          </a:p>
          <a:p>
            <a:endParaRPr lang="de-DE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4"/>
          </p:nvPr>
        </p:nvSpPr>
        <p:spPr>
          <a:xfrm>
            <a:off x="467544" y="6376243"/>
            <a:ext cx="7992888" cy="365125"/>
          </a:xfrm>
        </p:spPr>
        <p:txBody>
          <a:bodyPr/>
          <a:lstStyle/>
          <a:p>
            <a:r>
              <a:rPr lang="de-DE" dirty="0" smtClean="0"/>
              <a:t>AG RDA Schulungsunterlagen – Modul 3.01: Zusammengesetzte Beschreibung | Stand: 23.06.2015 | CC BY-NC-SA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37409684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Zusammengesetzte Beschreibung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de-DE" dirty="0"/>
              <a:t>Von der zusammengesetzten Beschreibung werden Beziehungen zu Personen, Körperschaften und Familien auf allen Ebenen hergestellt (durch Links/Ident-Nr. zu Normdaten), also z.B.</a:t>
            </a:r>
          </a:p>
          <a:p>
            <a:pPr lvl="1"/>
            <a:r>
              <a:rPr lang="de-DE" sz="2400" dirty="0"/>
              <a:t>zur Autorin (Ebene des Werks)</a:t>
            </a:r>
          </a:p>
          <a:p>
            <a:pPr lvl="1"/>
            <a:r>
              <a:rPr lang="de-DE" sz="2400" dirty="0"/>
              <a:t>zum Übersetzer (Ebene der </a:t>
            </a:r>
            <a:r>
              <a:rPr lang="de-DE" sz="2400"/>
              <a:t>Expression</a:t>
            </a:r>
            <a:r>
              <a:rPr lang="de-DE" sz="2400" smtClean="0"/>
              <a:t>).</a:t>
            </a:r>
            <a:endParaRPr lang="de-DE" sz="2400" dirty="0" smtClean="0"/>
          </a:p>
          <a:p>
            <a:pPr marL="457200" lvl="1" indent="0">
              <a:buNone/>
            </a:pPr>
            <a:endParaRPr lang="de-DE" sz="2400" dirty="0"/>
          </a:p>
          <a:p>
            <a:r>
              <a:rPr lang="de-DE" dirty="0" smtClean="0"/>
              <a:t>An der Art der Aufnahme und der Verknüpfungen ändert sich </a:t>
            </a:r>
            <a:r>
              <a:rPr lang="de-DE" smtClean="0"/>
              <a:t>also </a:t>
            </a:r>
            <a:r>
              <a:rPr lang="de-DE" smtClean="0"/>
              <a:t>nichts.</a:t>
            </a:r>
            <a:endParaRPr lang="de-DE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4"/>
          </p:nvPr>
        </p:nvSpPr>
        <p:spPr>
          <a:xfrm>
            <a:off x="467544" y="6376243"/>
            <a:ext cx="8064896" cy="365125"/>
          </a:xfrm>
        </p:spPr>
        <p:txBody>
          <a:bodyPr/>
          <a:lstStyle/>
          <a:p>
            <a:r>
              <a:rPr lang="de-DE" dirty="0" smtClean="0"/>
              <a:t>AG RDA Schulungsunterlagen – Modul 3.01: Zusammengesetzte Beschreibung | Stand: 23.06.2015 | CC BY-NC-SA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8934898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Titelaufnahme in B3Kat</a:t>
            </a:r>
            <a:endParaRPr lang="de-DE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4"/>
          </p:nvPr>
        </p:nvSpPr>
        <p:spPr>
          <a:xfrm>
            <a:off x="467544" y="6376243"/>
            <a:ext cx="8064896" cy="365125"/>
          </a:xfrm>
        </p:spPr>
        <p:txBody>
          <a:bodyPr/>
          <a:lstStyle/>
          <a:p>
            <a:r>
              <a:rPr lang="de-DE" dirty="0" smtClean="0"/>
              <a:t>AG RDA Schulungsunterlagen – Modul 3.01: Zusammengesetzte Beschreibung | Stand: 23.06.2015 | CC BY-NC-SA</a:t>
            </a:r>
            <a:endParaRPr lang="de-DE" dirty="0"/>
          </a:p>
        </p:txBody>
      </p:sp>
      <p:pic>
        <p:nvPicPr>
          <p:cNvPr id="5" name="Grafik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8318" y="764704"/>
            <a:ext cx="7115760" cy="5544616"/>
          </a:xfrm>
          <a:prstGeom prst="rect">
            <a:avLst/>
          </a:prstGeom>
        </p:spPr>
      </p:pic>
      <p:sp>
        <p:nvSpPr>
          <p:cNvPr id="6" name="Textfeld 5"/>
          <p:cNvSpPr txBox="1"/>
          <p:nvPr/>
        </p:nvSpPr>
        <p:spPr>
          <a:xfrm>
            <a:off x="6300192" y="3721599"/>
            <a:ext cx="133164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600" dirty="0" smtClean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Werkebene</a:t>
            </a:r>
            <a:endParaRPr lang="de-DE" sz="1600" dirty="0">
              <a:solidFill>
                <a:srgbClr val="FF00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7" name="Textfeld 6"/>
          <p:cNvSpPr txBox="1"/>
          <p:nvPr/>
        </p:nvSpPr>
        <p:spPr>
          <a:xfrm>
            <a:off x="7158645" y="1766138"/>
            <a:ext cx="203132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de-DE" sz="4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r>
              <a:rPr lang="de-DE" sz="1600" dirty="0" smtClean="0">
                <a:solidFill>
                  <a:schemeClr val="accent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Expressionsebene</a:t>
            </a:r>
            <a:endParaRPr lang="de-DE" sz="1600" dirty="0">
              <a:solidFill>
                <a:schemeClr val="accent1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8" name="Rechteck 7"/>
          <p:cNvSpPr/>
          <p:nvPr/>
        </p:nvSpPr>
        <p:spPr>
          <a:xfrm>
            <a:off x="7158645" y="2420888"/>
            <a:ext cx="2031325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1600" dirty="0">
                <a:solidFill>
                  <a:schemeClr val="accent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Expressionsebene</a:t>
            </a:r>
          </a:p>
        </p:txBody>
      </p:sp>
      <p:sp>
        <p:nvSpPr>
          <p:cNvPr id="9" name="Rechteck 8"/>
          <p:cNvSpPr/>
          <p:nvPr/>
        </p:nvSpPr>
        <p:spPr>
          <a:xfrm>
            <a:off x="6732240" y="2097331"/>
            <a:ext cx="241176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1600" dirty="0" smtClean="0">
                <a:solidFill>
                  <a:srgbClr val="EC20C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Manifestationsebene</a:t>
            </a:r>
            <a:endParaRPr lang="de-DE" sz="1600" dirty="0">
              <a:solidFill>
                <a:srgbClr val="EC20CF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11" name="Rechteck 10"/>
          <p:cNvSpPr/>
          <p:nvPr/>
        </p:nvSpPr>
        <p:spPr>
          <a:xfrm>
            <a:off x="6822396" y="2752110"/>
            <a:ext cx="241176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1600" dirty="0" smtClean="0">
                <a:solidFill>
                  <a:srgbClr val="EC20C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Manifestationsebene</a:t>
            </a:r>
            <a:endParaRPr lang="de-DE" sz="1600" dirty="0">
              <a:solidFill>
                <a:srgbClr val="EC20CF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12" name="Rechteck 11"/>
          <p:cNvSpPr/>
          <p:nvPr/>
        </p:nvSpPr>
        <p:spPr>
          <a:xfrm>
            <a:off x="6773984" y="4869160"/>
            <a:ext cx="241176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1600" dirty="0" smtClean="0">
                <a:solidFill>
                  <a:srgbClr val="EC20C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Manifestationsebene</a:t>
            </a:r>
            <a:endParaRPr lang="de-DE" sz="1600" dirty="0">
              <a:solidFill>
                <a:srgbClr val="EC20CF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732514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51520" y="183778"/>
            <a:ext cx="8640960" cy="868958"/>
          </a:xfrm>
        </p:spPr>
        <p:txBody>
          <a:bodyPr/>
          <a:lstStyle/>
          <a:p>
            <a:r>
              <a:rPr lang="de-DE" dirty="0"/>
              <a:t>Beispiele in den Schulungsunterlagen - </a:t>
            </a:r>
            <a:r>
              <a:rPr lang="de-DE" dirty="0" smtClean="0"/>
              <a:t>Legende</a:t>
            </a:r>
            <a:endParaRPr lang="de-DE" dirty="0"/>
          </a:p>
        </p:txBody>
      </p:sp>
      <p:sp>
        <p:nvSpPr>
          <p:cNvPr id="3" name="Textplatzhalter 2"/>
          <p:cNvSpPr>
            <a:spLocks noGrp="1"/>
          </p:cNvSpPr>
          <p:nvPr>
            <p:ph type="body" sz="quarter" idx="13"/>
          </p:nvPr>
        </p:nvSpPr>
        <p:spPr>
          <a:xfrm>
            <a:off x="251520" y="1988840"/>
            <a:ext cx="8640960" cy="4320480"/>
          </a:xfrm>
        </p:spPr>
        <p:txBody>
          <a:bodyPr/>
          <a:lstStyle/>
          <a:p>
            <a:r>
              <a:rPr lang="de-DE" dirty="0" smtClean="0"/>
              <a:t>Darstellung der Beispiele: in Tabellenform</a:t>
            </a:r>
          </a:p>
          <a:p>
            <a:endParaRPr lang="de-DE" dirty="0"/>
          </a:p>
          <a:p>
            <a:r>
              <a:rPr lang="de-DE" dirty="0" smtClean="0"/>
              <a:t>Sortierung: </a:t>
            </a:r>
            <a:r>
              <a:rPr lang="de-DE" smtClean="0"/>
              <a:t>i</a:t>
            </a:r>
            <a:r>
              <a:rPr lang="de-DE" smtClean="0"/>
              <a:t>. d. R</a:t>
            </a:r>
            <a:r>
              <a:rPr lang="de-DE" dirty="0"/>
              <a:t>. nach den </a:t>
            </a:r>
            <a:r>
              <a:rPr lang="de-DE" dirty="0" smtClean="0"/>
              <a:t/>
            </a:r>
            <a:br>
              <a:rPr lang="de-DE" dirty="0" smtClean="0"/>
            </a:br>
            <a:r>
              <a:rPr lang="de-DE" dirty="0" smtClean="0"/>
              <a:t>Nummern </a:t>
            </a:r>
            <a:r>
              <a:rPr lang="de-DE" dirty="0"/>
              <a:t>der RDA-Stellen (Spalte „</a:t>
            </a:r>
            <a:r>
              <a:rPr lang="de-DE"/>
              <a:t>RDA</a:t>
            </a:r>
            <a:r>
              <a:rPr lang="de-DE" smtClean="0"/>
              <a:t>“)</a:t>
            </a:r>
            <a:endParaRPr lang="de-DE" dirty="0"/>
          </a:p>
          <a:p>
            <a:endParaRPr lang="de-DE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4"/>
          </p:nvPr>
        </p:nvSpPr>
        <p:spPr>
          <a:xfrm>
            <a:off x="467544" y="6376243"/>
            <a:ext cx="8208912" cy="365125"/>
          </a:xfrm>
        </p:spPr>
        <p:txBody>
          <a:bodyPr/>
          <a:lstStyle/>
          <a:p>
            <a:r>
              <a:rPr lang="de-DE" dirty="0" smtClean="0"/>
              <a:t>AG RDA Schulungsunterlagen – Modul 3.01: Zusammengesetzte Beschreibung | Stand: 23.06.2015 | CC BY-NC-SA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82061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de-DE" altLang="de-DE" i="1" dirty="0">
                <a:solidFill>
                  <a:schemeClr val="tx1"/>
                </a:solidFill>
                <a:ea typeface="Times New Roman" pitchFamily="18" charset="0"/>
                <a:cs typeface="Times New Roman" pitchFamily="18" charset="0"/>
              </a:rPr>
              <a:t>Beispiel (fiktiv und unvollständig</a:t>
            </a:r>
            <a:r>
              <a:rPr lang="de-DE" altLang="de-DE" i="1" dirty="0" smtClean="0">
                <a:solidFill>
                  <a:schemeClr val="tx1"/>
                </a:solidFill>
                <a:ea typeface="Times New Roman" pitchFamily="18" charset="0"/>
                <a:cs typeface="Times New Roman" pitchFamily="18" charset="0"/>
              </a:rPr>
              <a:t>):</a:t>
            </a:r>
            <a:endParaRPr lang="de-DE" dirty="0"/>
          </a:p>
        </p:txBody>
      </p:sp>
      <p:graphicFrame>
        <p:nvGraphicFramePr>
          <p:cNvPr id="7" name="Objek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60046148"/>
              </p:ext>
            </p:extLst>
          </p:nvPr>
        </p:nvGraphicFramePr>
        <p:xfrm>
          <a:off x="0" y="1157288"/>
          <a:ext cx="8970963" cy="469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0" name="Dokument" r:id="rId5" imgW="6291432" imgH="3299254" progId="Word.Document.12">
                  <p:embed/>
                </p:oleObj>
              </mc:Choice>
              <mc:Fallback>
                <p:oleObj name="Dokument" r:id="rId5" imgW="6291432" imgH="3299254" progId="Word.Document.12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1157288"/>
                        <a:ext cx="8970963" cy="4699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Fußzeilenplatzhalter 3"/>
          <p:cNvSpPr>
            <a:spLocks noGrp="1"/>
          </p:cNvSpPr>
          <p:nvPr>
            <p:ph type="ftr" sz="quarter" idx="14"/>
          </p:nvPr>
        </p:nvSpPr>
        <p:spPr>
          <a:xfrm>
            <a:off x="467544" y="6376243"/>
            <a:ext cx="8280920" cy="365125"/>
          </a:xfrm>
        </p:spPr>
        <p:txBody>
          <a:bodyPr/>
          <a:lstStyle/>
          <a:p>
            <a:r>
              <a:rPr lang="de-DE" dirty="0" smtClean="0"/>
              <a:t>AG RDA Schulungsunterlagen – Modul 3.01: Zusammengesetzte Beschreibung | Stand: 23.06.2015 | CC BY-NC-SA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4012466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51520" y="44624"/>
            <a:ext cx="8640960" cy="508918"/>
          </a:xfrm>
        </p:spPr>
        <p:txBody>
          <a:bodyPr/>
          <a:lstStyle/>
          <a:p>
            <a:r>
              <a:rPr lang="de-DE" dirty="0" smtClean="0"/>
              <a:t>Beispiele: Worddokument</a:t>
            </a:r>
            <a:endParaRPr lang="de-DE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4"/>
          </p:nvPr>
        </p:nvSpPr>
        <p:spPr>
          <a:xfrm>
            <a:off x="467544" y="6376243"/>
            <a:ext cx="8424936" cy="365125"/>
          </a:xfrm>
        </p:spPr>
        <p:txBody>
          <a:bodyPr/>
          <a:lstStyle/>
          <a:p>
            <a:r>
              <a:rPr lang="de-DE" dirty="0"/>
              <a:t>AG RDA Schulungsunterlagen – Modul 3.01: Zusammengesetzte Beschreibung | Stand: 23.06.2015 | CC BY-NC-SA</a:t>
            </a: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8A6690F1-7CA1-4166-A522-500460961984}" type="slidenum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5</a:t>
            </a:fld>
            <a:endParaRPr lang="de-DE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6" name="Grafik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1640" y="538843"/>
            <a:ext cx="6187430" cy="58424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63987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Die Erfassung der Beispieldaten in </a:t>
            </a:r>
            <a:r>
              <a:rPr lang="de-DE" dirty="0" err="1" smtClean="0"/>
              <a:t>Aleph</a:t>
            </a:r>
            <a:endParaRPr lang="de-DE" dirty="0"/>
          </a:p>
        </p:txBody>
      </p:sp>
      <p:sp>
        <p:nvSpPr>
          <p:cNvPr id="3" name="Textplatzhalter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de-DE" dirty="0" smtClean="0"/>
          </a:p>
          <a:p>
            <a:endParaRPr lang="de-DE" dirty="0"/>
          </a:p>
          <a:p>
            <a:endParaRPr lang="de-DE" dirty="0" smtClean="0"/>
          </a:p>
          <a:p>
            <a:endParaRPr lang="de-DE" dirty="0"/>
          </a:p>
          <a:p>
            <a:endParaRPr lang="de-DE" dirty="0" smtClean="0"/>
          </a:p>
          <a:p>
            <a:endParaRPr lang="de-DE" dirty="0"/>
          </a:p>
          <a:p>
            <a:endParaRPr lang="de-DE" dirty="0" smtClean="0"/>
          </a:p>
          <a:p>
            <a:r>
              <a:rPr lang="de-DE" dirty="0">
                <a:latin typeface="Verdana"/>
                <a:ea typeface="Times New Roman"/>
                <a:cs typeface="Times New Roman"/>
              </a:rPr>
              <a:t>grün umrandet: die </a:t>
            </a:r>
            <a:r>
              <a:rPr lang="de-DE" dirty="0" smtClean="0">
                <a:latin typeface="Verdana"/>
                <a:ea typeface="Times New Roman"/>
                <a:cs typeface="Times New Roman"/>
              </a:rPr>
              <a:t>Unterfelder, die </a:t>
            </a:r>
            <a:r>
              <a:rPr lang="de-DE" dirty="0">
                <a:latin typeface="Verdana"/>
                <a:ea typeface="Times New Roman"/>
                <a:cs typeface="Times New Roman"/>
              </a:rPr>
              <a:t>in den Beispielen mit dem vorangestellten Dollarzeichen angegeben sind, z.B. </a:t>
            </a:r>
            <a:r>
              <a:rPr lang="de-DE" dirty="0" smtClean="0">
                <a:solidFill>
                  <a:srgbClr val="FF0000"/>
                </a:solidFill>
                <a:latin typeface="Verdana"/>
                <a:ea typeface="Times New Roman"/>
                <a:cs typeface="Times New Roman"/>
              </a:rPr>
              <a:t>$p</a:t>
            </a:r>
          </a:p>
          <a:p>
            <a:r>
              <a:rPr lang="de-DE" dirty="0" smtClean="0">
                <a:latin typeface="Verdana"/>
                <a:ea typeface="Times New Roman"/>
                <a:cs typeface="Times New Roman"/>
              </a:rPr>
              <a:t>Unterfelder werden auch als </a:t>
            </a:r>
            <a:r>
              <a:rPr lang="de-DE" dirty="0" err="1" smtClean="0">
                <a:latin typeface="Verdana"/>
                <a:ea typeface="Times New Roman"/>
                <a:cs typeface="Times New Roman"/>
              </a:rPr>
              <a:t>Subfields</a:t>
            </a:r>
            <a:r>
              <a:rPr lang="de-DE" dirty="0" smtClean="0">
                <a:latin typeface="Verdana"/>
                <a:ea typeface="Times New Roman"/>
                <a:cs typeface="Times New Roman"/>
              </a:rPr>
              <a:t> </a:t>
            </a:r>
            <a:r>
              <a:rPr lang="de-DE" dirty="0">
                <a:latin typeface="Verdana"/>
                <a:ea typeface="Times New Roman"/>
                <a:cs typeface="Times New Roman"/>
              </a:rPr>
              <a:t>oder </a:t>
            </a:r>
            <a:r>
              <a:rPr lang="de-DE" dirty="0" smtClean="0">
                <a:latin typeface="Verdana"/>
                <a:ea typeface="Times New Roman"/>
                <a:cs typeface="Times New Roman"/>
              </a:rPr>
              <a:t>SF bezeichnet</a:t>
            </a:r>
            <a:endParaRPr lang="de-DE" dirty="0">
              <a:latin typeface="Verdana"/>
              <a:ea typeface="Times New Roman"/>
              <a:cs typeface="Times New Roman"/>
            </a:endParaRPr>
          </a:p>
          <a:p>
            <a:pPr marL="0" indent="0">
              <a:buNone/>
            </a:pPr>
            <a:endParaRPr lang="de-DE" dirty="0"/>
          </a:p>
        </p:txBody>
      </p:sp>
      <p:pic>
        <p:nvPicPr>
          <p:cNvPr id="4" name="Grafik 3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95536" y="908720"/>
            <a:ext cx="8280920" cy="2880320"/>
          </a:xfrm>
          <a:prstGeom prst="rect">
            <a:avLst/>
          </a:prstGeom>
          <a:ln>
            <a:solidFill>
              <a:schemeClr val="bg1">
                <a:lumMod val="65000"/>
              </a:schemeClr>
            </a:solidFill>
          </a:ln>
        </p:spPr>
      </p:pic>
      <p:sp>
        <p:nvSpPr>
          <p:cNvPr id="5" name="Fußzeilenplatzhalter 4"/>
          <p:cNvSpPr>
            <a:spLocks noGrp="1"/>
          </p:cNvSpPr>
          <p:nvPr>
            <p:ph type="ftr" sz="quarter" idx="14"/>
          </p:nvPr>
        </p:nvSpPr>
        <p:spPr>
          <a:xfrm>
            <a:off x="467544" y="6376243"/>
            <a:ext cx="8064896" cy="365125"/>
          </a:xfrm>
        </p:spPr>
        <p:txBody>
          <a:bodyPr/>
          <a:lstStyle/>
          <a:p>
            <a:r>
              <a:rPr lang="de-DE" dirty="0" smtClean="0"/>
              <a:t>AG RDA Schulungsunterlagen – Modul 3.01: Zusammengesetzte Beschreibung | Stand: 23.06.2015 | CC BY-NC-SA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1445034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Was bedeutet ASEQ (</a:t>
            </a:r>
            <a:r>
              <a:rPr lang="de-DE" dirty="0" err="1" smtClean="0"/>
              <a:t>Aleph</a:t>
            </a:r>
            <a:r>
              <a:rPr lang="de-DE" dirty="0" smtClean="0"/>
              <a:t> </a:t>
            </a:r>
            <a:r>
              <a:rPr lang="de-DE" dirty="0" err="1" smtClean="0"/>
              <a:t>Sequential</a:t>
            </a:r>
            <a:r>
              <a:rPr lang="de-DE" dirty="0" smtClean="0"/>
              <a:t>)</a:t>
            </a:r>
            <a:endParaRPr lang="de-DE" dirty="0"/>
          </a:p>
        </p:txBody>
      </p:sp>
      <p:sp>
        <p:nvSpPr>
          <p:cNvPr id="3" name="Textplatzhalter 2"/>
          <p:cNvSpPr>
            <a:spLocks noGrp="1"/>
          </p:cNvSpPr>
          <p:nvPr>
            <p:ph type="body" sz="quarter" idx="13"/>
          </p:nvPr>
        </p:nvSpPr>
        <p:spPr>
          <a:xfrm>
            <a:off x="107504" y="1268760"/>
            <a:ext cx="9036496" cy="5472608"/>
          </a:xfrm>
        </p:spPr>
        <p:txBody>
          <a:bodyPr/>
          <a:lstStyle/>
          <a:p>
            <a:r>
              <a:rPr lang="de-DE" dirty="0" smtClean="0"/>
              <a:t>ASEQ: </a:t>
            </a:r>
            <a:r>
              <a:rPr lang="de-DE" dirty="0" err="1"/>
              <a:t>Aleph-Internformat</a:t>
            </a:r>
            <a:r>
              <a:rPr lang="de-DE" dirty="0"/>
              <a:t> der </a:t>
            </a:r>
            <a:r>
              <a:rPr lang="de-DE" dirty="0" err="1" smtClean="0"/>
              <a:t>Aleph</a:t>
            </a:r>
            <a:r>
              <a:rPr lang="de-DE" dirty="0" smtClean="0"/>
              <a:t>-Verbünde</a:t>
            </a:r>
            <a:br>
              <a:rPr lang="de-DE" dirty="0" smtClean="0"/>
            </a:br>
            <a:r>
              <a:rPr lang="de-DE" dirty="0" smtClean="0"/>
              <a:t>(BVB</a:t>
            </a:r>
            <a:r>
              <a:rPr lang="de-DE" dirty="0"/>
              <a:t>, HBZ, KOBV, </a:t>
            </a:r>
            <a:r>
              <a:rPr lang="de-DE" dirty="0" smtClean="0"/>
              <a:t>OBV) </a:t>
            </a:r>
          </a:p>
          <a:p>
            <a:endParaRPr lang="de-DE" dirty="0"/>
          </a:p>
          <a:p>
            <a:r>
              <a:rPr lang="de-DE" dirty="0"/>
              <a:t>Viele </a:t>
            </a:r>
            <a:r>
              <a:rPr lang="de-DE" dirty="0" smtClean="0"/>
              <a:t>Felder </a:t>
            </a:r>
            <a:r>
              <a:rPr lang="de-DE" dirty="0"/>
              <a:t>sind </a:t>
            </a:r>
            <a:r>
              <a:rPr lang="de-DE" dirty="0" smtClean="0"/>
              <a:t>bereits </a:t>
            </a:r>
            <a:r>
              <a:rPr lang="de-DE" dirty="0"/>
              <a:t>bekannt (100, 331, 335, …), andere sind aufgrund der RDA-Anforderungen neu (419</a:t>
            </a:r>
            <a:r>
              <a:rPr lang="de-DE" dirty="0" smtClean="0"/>
              <a:t>).</a:t>
            </a:r>
          </a:p>
          <a:p>
            <a:pPr marL="0" indent="0">
              <a:buNone/>
            </a:pPr>
            <a:endParaRPr lang="de-DE" dirty="0"/>
          </a:p>
          <a:p>
            <a:r>
              <a:rPr lang="de-DE" dirty="0"/>
              <a:t>Die ASEQ-Felder entsprechen im Prinzip den Feldern des erweiterten MAB2.</a:t>
            </a:r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4"/>
          </p:nvPr>
        </p:nvSpPr>
        <p:spPr>
          <a:xfrm>
            <a:off x="467544" y="6376243"/>
            <a:ext cx="8208912" cy="365125"/>
          </a:xfrm>
        </p:spPr>
        <p:txBody>
          <a:bodyPr/>
          <a:lstStyle/>
          <a:p>
            <a:r>
              <a:rPr lang="de-DE" dirty="0" smtClean="0"/>
              <a:t>AG RDA Schulungsunterlagen – Modul 3.01: Zusammengesetzte Beschreibung | Stand: 23.06.2015 | CC BY-NC-SA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62485317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Beispiel einzelne Einheit: 3.01 Vor der Zeit / Christoph Hein</a:t>
            </a:r>
            <a:endParaRPr lang="de-DE" dirty="0"/>
          </a:p>
        </p:txBody>
      </p:sp>
      <p:pic>
        <p:nvPicPr>
          <p:cNvPr id="8" name="Grafik 7" descr="Vor_der_Zeit_Titelseite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187624" y="980728"/>
            <a:ext cx="2583132" cy="5328592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220072" y="1268760"/>
            <a:ext cx="3200400" cy="256222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</p:pic>
      <p:sp>
        <p:nvSpPr>
          <p:cNvPr id="10" name="Textfeld 9"/>
          <p:cNvSpPr txBox="1"/>
          <p:nvPr/>
        </p:nvSpPr>
        <p:spPr>
          <a:xfrm>
            <a:off x="4788024" y="4365104"/>
            <a:ext cx="3024336" cy="1077218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de-DE" sz="16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186 Seiten, Christoph Hein wurde 1944 geboren, </a:t>
            </a:r>
          </a:p>
          <a:p>
            <a:r>
              <a:rPr lang="de-DE" sz="16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die Sprache des Textes ist Deutsch</a:t>
            </a:r>
            <a:endParaRPr lang="de-DE" sz="16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4"/>
          </p:nvPr>
        </p:nvSpPr>
        <p:spPr>
          <a:xfrm>
            <a:off x="467544" y="6376243"/>
            <a:ext cx="8136904" cy="365125"/>
          </a:xfrm>
        </p:spPr>
        <p:txBody>
          <a:bodyPr/>
          <a:lstStyle/>
          <a:p>
            <a:r>
              <a:rPr lang="de-DE" dirty="0" smtClean="0"/>
              <a:t>AG RDA Schulungsunterlagen – Modul 3.01: Zusammengesetzte Beschreibung | Stand: 23.06.2015 | CC BY-NC-SA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9814383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Beschreibung der Manifestation: Informationsquellen</a:t>
            </a:r>
            <a:endParaRPr lang="de-DE" dirty="0"/>
          </a:p>
        </p:txBody>
      </p:sp>
      <p:sp>
        <p:nvSpPr>
          <p:cNvPr id="3" name="Textplatzhalter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de-DE" dirty="0" smtClean="0"/>
          </a:p>
          <a:p>
            <a:pPr marL="0" indent="0">
              <a:buNone/>
            </a:pPr>
            <a:r>
              <a:rPr lang="de-DE" dirty="0" smtClean="0"/>
              <a:t>Im Fall unseres Buches/unserer fortlaufenden Ressource gilt nach RDA 2.2.2.2: </a:t>
            </a:r>
          </a:p>
          <a:p>
            <a:pPr marL="857250" lvl="1" indent="-457200">
              <a:buFont typeface="+mj-lt"/>
              <a:buAutoNum type="arabicPeriod"/>
            </a:pPr>
            <a:endParaRPr lang="de-DE" sz="2400" dirty="0" smtClean="0"/>
          </a:p>
          <a:p>
            <a:pPr marL="857250" lvl="1" indent="-457200">
              <a:buFont typeface="+mj-lt"/>
              <a:buAutoNum type="arabicPeriod"/>
            </a:pPr>
            <a:r>
              <a:rPr lang="de-DE" sz="2400" dirty="0" smtClean="0"/>
              <a:t>Bevorzugte Informationsquelle ist die Titelseite</a:t>
            </a:r>
          </a:p>
          <a:p>
            <a:pPr marL="857250" lvl="1" indent="-457200">
              <a:buFont typeface="+mj-lt"/>
              <a:buAutoNum type="arabicPeriod"/>
            </a:pPr>
            <a:endParaRPr lang="de-DE" sz="2400" dirty="0" smtClean="0"/>
          </a:p>
          <a:p>
            <a:pPr marL="857250" lvl="1" indent="-457200">
              <a:buFont typeface="+mj-lt"/>
              <a:buAutoNum type="arabicPeriod"/>
            </a:pPr>
            <a:r>
              <a:rPr lang="de-DE" sz="2400" dirty="0" smtClean="0"/>
              <a:t>Existiert keine Titelseite, dann wird in dieser Reihenfolge konsultiert:</a:t>
            </a:r>
          </a:p>
          <a:p>
            <a:pPr marL="1314450" lvl="2" indent="-514350">
              <a:buFont typeface="+mj-lt"/>
              <a:buAutoNum type="romanLcPeriod"/>
            </a:pPr>
            <a:r>
              <a:rPr lang="de-DE" sz="2000" dirty="0" smtClean="0"/>
              <a:t>Buchdeckel oder ein Schutzumschlag</a:t>
            </a:r>
          </a:p>
          <a:p>
            <a:pPr marL="1314450" lvl="2" indent="-514350">
              <a:buFont typeface="+mj-lt"/>
              <a:buAutoNum type="romanLcPeriod"/>
            </a:pPr>
            <a:r>
              <a:rPr lang="de-DE" sz="2000" dirty="0" smtClean="0"/>
              <a:t>eine Beschriftung</a:t>
            </a:r>
          </a:p>
          <a:p>
            <a:pPr marL="1314450" lvl="2" indent="-514350">
              <a:buFont typeface="+mj-lt"/>
              <a:buAutoNum type="romanLcPeriod"/>
            </a:pPr>
            <a:r>
              <a:rPr lang="de-DE" sz="2000" dirty="0" smtClean="0"/>
              <a:t>ein Impressum</a:t>
            </a:r>
          </a:p>
          <a:p>
            <a:pPr marL="1314450" lvl="2" indent="-514350">
              <a:buFont typeface="+mj-lt"/>
              <a:buAutoNum type="romanLcPeriod"/>
            </a:pPr>
            <a:r>
              <a:rPr lang="de-DE" sz="2000" dirty="0" smtClean="0"/>
              <a:t>ein </a:t>
            </a:r>
            <a:r>
              <a:rPr lang="de-DE" sz="2000" dirty="0" err="1" smtClean="0"/>
              <a:t>Kolophon</a:t>
            </a:r>
            <a:endParaRPr lang="de-DE" sz="2000" dirty="0" smtClean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4"/>
          </p:nvPr>
        </p:nvSpPr>
        <p:spPr>
          <a:xfrm>
            <a:off x="467544" y="6376243"/>
            <a:ext cx="8136904" cy="365125"/>
          </a:xfrm>
        </p:spPr>
        <p:txBody>
          <a:bodyPr/>
          <a:lstStyle/>
          <a:p>
            <a:r>
              <a:rPr lang="de-DE" dirty="0" smtClean="0"/>
              <a:t>AG RDA Schulungsunterlagen – Modul 3.01: Zusammengesetzte Beschreibung | Stand: 23.06.2015 | CC BY-NC-SA</a:t>
            </a:r>
            <a:endParaRPr lang="de-D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>
          <a:defRPr sz="1600" dirty="0">
            <a:latin typeface="Verdana" pitchFamily="34" charset="0"/>
            <a:ea typeface="Verdana" pitchFamily="34" charset="0"/>
            <a:cs typeface="Verdana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Einführung-RDA-Schulungen-Multiplikatore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solidFill>
          <a:schemeClr val="bg1"/>
        </a:solidFill>
        <a:ln>
          <a:solidFill>
            <a:schemeClr val="tx1"/>
          </a:solidFill>
        </a:ln>
      </a:spPr>
      <a:bodyPr wrap="square" rtlCol="0">
        <a:spAutoFit/>
      </a:bodyPr>
      <a:lstStyle>
        <a:defPPr>
          <a:defRPr dirty="0" smtClean="0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defRPr>
        </a:defPPr>
      </a:lstStyle>
    </a:txDef>
  </a:objectDefaults>
  <a:extraClrSchemeLst/>
</a:theme>
</file>

<file path=ppt/theme/theme3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1449</Words>
  <Application>Microsoft Office PowerPoint</Application>
  <PresentationFormat>Bildschirmpräsentation (4:3)</PresentationFormat>
  <Paragraphs>327</Paragraphs>
  <Slides>24</Slides>
  <Notes>24</Notes>
  <HiddenSlides>0</HiddenSlides>
  <MMClips>0</MMClips>
  <ScaleCrop>false</ScaleCrop>
  <HeadingPairs>
    <vt:vector size="6" baseType="variant">
      <vt:variant>
        <vt:lpstr>Design</vt:lpstr>
      </vt:variant>
      <vt:variant>
        <vt:i4>2</vt:i4>
      </vt:variant>
      <vt:variant>
        <vt:lpstr>Eingebettete OLE-Server</vt:lpstr>
      </vt:variant>
      <vt:variant>
        <vt:i4>1</vt:i4>
      </vt:variant>
      <vt:variant>
        <vt:lpstr>Folientitel</vt:lpstr>
      </vt:variant>
      <vt:variant>
        <vt:i4>24</vt:i4>
      </vt:variant>
    </vt:vector>
  </HeadingPairs>
  <TitlesOfParts>
    <vt:vector size="27" baseType="lpstr">
      <vt:lpstr>Larissa</vt:lpstr>
      <vt:lpstr>Einführung-RDA-Schulungen-Multiplikatoren</vt:lpstr>
      <vt:lpstr>Dokument</vt:lpstr>
      <vt:lpstr>Schulungsunterlagen der AG RDA</vt:lpstr>
      <vt:lpstr>Zusammengesetzte Beschreibung                und erste Titelaufnahme nach RDA           für eine einzelne Einheit</vt:lpstr>
      <vt:lpstr>Beispiele in den Schulungsunterlagen - Legende</vt:lpstr>
      <vt:lpstr>Beispiel (fiktiv und unvollständig):</vt:lpstr>
      <vt:lpstr>Beispiele: Worddokument</vt:lpstr>
      <vt:lpstr>Die Erfassung der Beispieldaten in Aleph</vt:lpstr>
      <vt:lpstr>Was bedeutet ASEQ (Aleph Sequential)</vt:lpstr>
      <vt:lpstr>Beispiel einzelne Einheit: 3.01 Vor der Zeit / Christoph Hein</vt:lpstr>
      <vt:lpstr>Beschreibung der Manifestation: Informationsquellen</vt:lpstr>
      <vt:lpstr>Beschreibung der Manifestation:          einzelne Einheit</vt:lpstr>
      <vt:lpstr>Beschreibung der Manifestation:              einzelne Einheit</vt:lpstr>
      <vt:lpstr>Beschreibung der Manifestation:            einzelne Einheit</vt:lpstr>
      <vt:lpstr>Beschreibung der Manifestation:             einzelne Einheit</vt:lpstr>
      <vt:lpstr>Beschreibung der Manifestation:              einzelne Einheit</vt:lpstr>
      <vt:lpstr>Beschreibung der Manifestation:                einzelne Einheit</vt:lpstr>
      <vt:lpstr>Beschreibung der Manifestation:              einzelne Einheit</vt:lpstr>
      <vt:lpstr>Beschreibung der Manifestation:                 einzelne Einheit </vt:lpstr>
      <vt:lpstr>Beschreibung des Werks und der Expression: einzelne Einheit</vt:lpstr>
      <vt:lpstr>Beschreibung des Werks und der Expression: einzelne Einheit</vt:lpstr>
      <vt:lpstr>Beschreibung der Beziehungen:             einzelne Einheit</vt:lpstr>
      <vt:lpstr>Beschreibung der Beziehungen:                  einzelne  Einheit</vt:lpstr>
      <vt:lpstr>Zusammengesetzte Beschreibung</vt:lpstr>
      <vt:lpstr>Zusammengesetzte Beschreibung</vt:lpstr>
      <vt:lpstr>Titelaufnahme in B3Kat</vt:lpstr>
    </vt:vector>
  </TitlesOfParts>
  <Company>Deutsche Nationalbibliothek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Schulungsunterlagen der AG RDA</dc:title>
  <dc:creator>Ingeborg Töpler</dc:creator>
  <cp:lastModifiedBy>Claudia Reiter</cp:lastModifiedBy>
  <cp:revision>432</cp:revision>
  <cp:lastPrinted>2015-09-14T06:21:16Z</cp:lastPrinted>
  <dcterms:created xsi:type="dcterms:W3CDTF">2014-02-18T07:01:40Z</dcterms:created>
  <dcterms:modified xsi:type="dcterms:W3CDTF">2015-11-19T07:11:22Z</dcterms:modified>
</cp:coreProperties>
</file>