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27"/>
  </p:notesMasterIdLst>
  <p:handoutMasterIdLst>
    <p:handoutMasterId r:id="rId28"/>
  </p:handoutMasterIdLst>
  <p:sldIdLst>
    <p:sldId id="285" r:id="rId3"/>
    <p:sldId id="288" r:id="rId4"/>
    <p:sldId id="339" r:id="rId5"/>
    <p:sldId id="340" r:id="rId6"/>
    <p:sldId id="347" r:id="rId7"/>
    <p:sldId id="341" r:id="rId8"/>
    <p:sldId id="342" r:id="rId9"/>
    <p:sldId id="329" r:id="rId10"/>
    <p:sldId id="289" r:id="rId11"/>
    <p:sldId id="291" r:id="rId12"/>
    <p:sldId id="302" r:id="rId13"/>
    <p:sldId id="333" r:id="rId14"/>
    <p:sldId id="303" r:id="rId15"/>
    <p:sldId id="335" r:id="rId16"/>
    <p:sldId id="304" r:id="rId17"/>
    <p:sldId id="337" r:id="rId18"/>
    <p:sldId id="305" r:id="rId19"/>
    <p:sldId id="296" r:id="rId20"/>
    <p:sldId id="338" r:id="rId21"/>
    <p:sldId id="298" r:id="rId22"/>
    <p:sldId id="307" r:id="rId23"/>
    <p:sldId id="343" r:id="rId24"/>
    <p:sldId id="344" r:id="rId25"/>
    <p:sldId id="346" r:id="rId26"/>
  </p:sldIdLst>
  <p:sldSz cx="9144000" cy="6858000" type="screen4x3"/>
  <p:notesSz cx="666273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disch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2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92298" autoAdjust="0"/>
  </p:normalViewPr>
  <p:slideViewPr>
    <p:cSldViewPr>
      <p:cViewPr>
        <p:scale>
          <a:sx n="100" d="100"/>
          <a:sy n="100" d="100"/>
        </p:scale>
        <p:origin x="-36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19.11.2015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20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tragen</a:t>
            </a:r>
            <a:r>
              <a:rPr lang="de-DE" baseline="0" dirty="0" smtClean="0"/>
              <a:t> nun die einzelnen Elemente für eine Titelaufnahme zusammen und beginnen mit der Manifestationsebene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Abfolge der einzelnen Elemente folgt wieder der Sortierung der RDA-Regelwerksstellen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975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Notizen B3Kat: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Titelzusatz gilt nur dann als Titelzusatz, wenn</a:t>
            </a:r>
            <a:r>
              <a:rPr lang="de-DE" baseline="0" dirty="0" smtClean="0"/>
              <a:t> der gleichen </a:t>
            </a:r>
            <a:r>
              <a:rPr lang="de-DE" baseline="0" dirty="0" err="1" smtClean="0"/>
              <a:t>Info.quelle</a:t>
            </a:r>
            <a:r>
              <a:rPr lang="de-DE" baseline="0" dirty="0" smtClean="0"/>
              <a:t> wie Haupttitel entnommen -&gt; ansonsten als abweichenden Titel oder als Anmerkung erfassen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(Zur Abgrenzung zwischen Haupttitel und Titelzusatz gibt es eine ausführliche Anwendungsregel (RDA D-A-CH 2.3.4.3),</a:t>
            </a:r>
            <a:r>
              <a:rPr lang="de-DE" baseline="0" dirty="0" smtClean="0"/>
              <a:t> auf die im Modul Titel eingegangen wird)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704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411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72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121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988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597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640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416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Bevorzugter Titel des Werks („Werktitel“) ist</a:t>
            </a:r>
            <a:r>
              <a:rPr lang="de-DE" baseline="0" dirty="0" smtClean="0"/>
              <a:t> auf der Werkebene und ein Standardelement; muss hier nicht erfasst werden, da er dem Haupttitel (Element auf der Manifestationsebene) entspricht und als solcher schon in der Aufnahme verzeichnet ist</a:t>
            </a:r>
            <a:br>
              <a:rPr lang="de-DE" baseline="0" dirty="0" smtClean="0"/>
            </a:br>
            <a:r>
              <a:rPr lang="de-DE" baseline="0" dirty="0" smtClean="0"/>
              <a:t>=&gt; funktioniert, da wir in einer Titelaufnahme Elemente aller WEMI-Ebenen außer </a:t>
            </a:r>
            <a:r>
              <a:rPr lang="de-DE" baseline="0" dirty="0" err="1" smtClean="0"/>
              <a:t>Exemplarebene</a:t>
            </a:r>
            <a:r>
              <a:rPr lang="de-DE" baseline="0" dirty="0" smtClean="0"/>
              <a:t> erfassen</a:t>
            </a:r>
            <a:br>
              <a:rPr lang="de-DE" baseline="0" dirty="0" smtClean="0"/>
            </a:br>
            <a:r>
              <a:rPr lang="de-DE" baseline="0" dirty="0" smtClean="0"/>
              <a:t>=&gt; man macht sich Prinzip der zusammengesetzten Beschreibung zunutze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Dieses Element muss schon aktiv erfasst werden, wenn Werktitel und Manifestationstitel nicht übereinstimmen -&gt; wird in Modul „Behandlung der Werkebene“ erklärt (</a:t>
            </a:r>
            <a:r>
              <a:rPr lang="de-DE" baseline="0" dirty="0" err="1" smtClean="0"/>
              <a:t>Aleph</a:t>
            </a:r>
            <a:r>
              <a:rPr lang="de-DE" baseline="0" smtClean="0"/>
              <a:t>-Feld 303)</a:t>
            </a:r>
            <a:endParaRPr lang="de-DE" baseline="0" dirty="0" smtClean="0"/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01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Notizen</a:t>
            </a:r>
            <a:r>
              <a:rPr lang="de-DE" baseline="0" dirty="0" smtClean="0">
                <a:latin typeface="Arial" pitchFamily="34" charset="0"/>
                <a:cs typeface="Arial" pitchFamily="34" charset="0"/>
              </a:rPr>
              <a:t> B3Kat: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>
                <a:latin typeface="Arial" pitchFamily="34" charset="0"/>
                <a:cs typeface="Arial" pitchFamily="34" charset="0"/>
              </a:rPr>
              <a:t>- Kopien des Handouts „Beispiele in den Schulungsunterlagen – Legende“ austeilen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666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455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2324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60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20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18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Notizen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B3Kat: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Spalte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Aleph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“:	MAB/ASEQ-Feld inkl. Indikator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Spalte „RDA“:	RDA-Nummer der entsprechenden Regelwerksstelle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Spalte „Elemente“: 	Name des RDA-Elements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Spalte „Erfassung“:	einzugebender Text in schwarzer Schrift, in Rotschrift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Aleph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-Unterfelder (Bsp.: $a) und Ergänzungen wie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einzugebende Deskriptionszeichen und 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Nichtsortierzeichen. 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=&gt; Oft werden mehrere Elemente in das gleiche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Aleph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-Unterfeld geschrieben. Dann ist der Text 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fortlaufend, unter Angabe der Deskriptionszeichen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zu erfassen.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Fettdruck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= Standardelement (muss erfasst werden)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Normaldruck		= die Angabe ist fakultativ</a:t>
            </a:r>
          </a:p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ausgegraut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= muss nicht erfasst werden (meist</a:t>
            </a:r>
            <a:b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   technisch oder logisch abgedeckt)</a:t>
            </a:r>
            <a:b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Beziehungskennzeichnung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wird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100_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tisch ergänzt, wenn es sich um die einzige 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Beziehungskennzeichnung handelt</a:t>
            </a:r>
            <a:b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7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</a:t>
            </a:r>
            <a:r>
              <a:rPr lang="de-DE" baseline="0" dirty="0" smtClean="0"/>
              <a:t> B3Kat: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d</a:t>
            </a:r>
            <a:r>
              <a:rPr lang="de-DE" dirty="0" smtClean="0"/>
              <a:t>iese Darstellung beruht auf den formatunabhängigen Beispielen, die für </a:t>
            </a:r>
            <a:r>
              <a:rPr lang="de-DE" dirty="0" err="1" smtClean="0"/>
              <a:t>Aleph</a:t>
            </a:r>
            <a:r>
              <a:rPr lang="de-DE" dirty="0" smtClean="0"/>
              <a:t> nur angereichert, aber nicht verändert wurden. Manchmal etwas schwer</a:t>
            </a:r>
            <a:r>
              <a:rPr lang="de-DE" baseline="0" dirty="0" smtClean="0"/>
              <a:t> zu verstehen. Deshalb wurden in den B3KAT-Schulungsunterlagen diese Beispiele häufig durch Screenshots aus </a:t>
            </a:r>
            <a:r>
              <a:rPr lang="de-DE" baseline="0" dirty="0" err="1" smtClean="0"/>
              <a:t>Aleph</a:t>
            </a:r>
            <a:r>
              <a:rPr lang="de-DE" baseline="0" dirty="0" smtClean="0"/>
              <a:t> ersetzt.</a:t>
            </a:r>
          </a:p>
          <a:p>
            <a:pPr marL="0" indent="0">
              <a:buFontTx/>
              <a:buNone/>
            </a:pP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0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203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de-DE" dirty="0" smtClean="0"/>
              <a:t>In den formatabhängigen Schulungsunterlagen kann Ihnen der Begriff ASEQ begegnen.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 ASEQ wird das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Aleph-Internformat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-Verbünde BVB, HBZ, KOBV, OBV bezeichnet. </a:t>
            </a:r>
          </a:p>
          <a:p>
            <a:pPr rtl="0"/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Viele der Felder sind Ihnen bereits bekannt (100, 331, 335, …), andere sind aufgrund der RDA-Anforderungen neu (419).</a:t>
            </a:r>
          </a:p>
          <a:p>
            <a:pPr rtl="0"/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ASEQ-Felder entsprechen im Prinzip den Feldern des erweiterten MAB2.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704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Notizen B3Kat:</a:t>
            </a:r>
          </a:p>
          <a:p>
            <a:r>
              <a:rPr lang="de-DE" dirty="0" smtClean="0"/>
              <a:t>- zur Erinnerung: die spezifischste WEMI-Ebene</a:t>
            </a:r>
            <a:r>
              <a:rPr lang="de-DE" baseline="0" dirty="0" smtClean="0"/>
              <a:t>, die im B3Kat erfasst wird, ist Manifestationsebene (</a:t>
            </a:r>
            <a:r>
              <a:rPr lang="de-DE" baseline="0" dirty="0" err="1" smtClean="0"/>
              <a:t>Exemplarebene</a:t>
            </a:r>
            <a:r>
              <a:rPr lang="de-DE" baseline="0" dirty="0" smtClean="0"/>
              <a:t> nur in Lokalsystemen)</a:t>
            </a:r>
            <a:endParaRPr lang="de-DE" dirty="0" smtClean="0"/>
          </a:p>
          <a:p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386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72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3.01: Zusammengesetzte Beschreibung | Stand: 23.06.2015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4F81BD">
                    <a:lumMod val="75000"/>
                  </a:srgbClr>
                </a:solidFill>
              </a:rPr>
              <a:t>B3Kat Schulungsunterlagen – Modul 0: Einführung | Stand: 07.09.2015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6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B3Kat Schulungsunterlagen – Modul 0: Einführung | Stand: 07.09.2015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7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Grafik 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349500"/>
            <a:ext cx="16414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432048"/>
          </a:xfrm>
        </p:spPr>
        <p:txBody>
          <a:bodyPr/>
          <a:lstStyle/>
          <a:p>
            <a:r>
              <a:rPr lang="de-DE" dirty="0" smtClean="0"/>
              <a:t>Beschreibung der Manifestation:          einzelne Einheit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87376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0" name="Rechteck 9"/>
          <p:cNvSpPr/>
          <p:nvPr/>
        </p:nvSpPr>
        <p:spPr>
          <a:xfrm>
            <a:off x="1331640" y="1078634"/>
            <a:ext cx="2376264" cy="36004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051720" y="1851472"/>
            <a:ext cx="936104" cy="21602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547664" y="1477174"/>
            <a:ext cx="1944216" cy="2880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051720" y="5883920"/>
            <a:ext cx="936104" cy="21602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7092280" y="1302266"/>
            <a:ext cx="36004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Rechteck 14"/>
          <p:cNvSpPr/>
          <p:nvPr/>
        </p:nvSpPr>
        <p:spPr>
          <a:xfrm>
            <a:off x="6175426" y="1297635"/>
            <a:ext cx="916854" cy="18714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6895506" y="1504034"/>
            <a:ext cx="432048" cy="14401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6012160" y="3582641"/>
            <a:ext cx="1656184" cy="21602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4788024" y="4365104"/>
            <a:ext cx="302433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879282" y="4408237"/>
            <a:ext cx="1152128" cy="25915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7092280" y="1302268"/>
            <a:ext cx="36000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136904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Manifestation:              einzelne Einheit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Titel- und Verantwortlichkeitsangaben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Haupttitel und Verantwortlichkeitsangabe möglichst aus der bevorzugten Informationsquelle entnehmen (RDA 2.3.1.4, 2.4.1.4)</a:t>
            </a:r>
          </a:p>
          <a:p>
            <a:r>
              <a:rPr lang="de-DE" dirty="0" smtClean="0"/>
              <a:t>Titelzusatz der </a:t>
            </a:r>
            <a:r>
              <a:rPr lang="de-DE" u="sng" dirty="0" smtClean="0"/>
              <a:t>gleichen</a:t>
            </a:r>
            <a:r>
              <a:rPr lang="de-DE" dirty="0" smtClean="0"/>
              <a:t> Informationsquelle entnehmen wie Haupttitel (RDA 2.3.4.2)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20988"/>
              </p:ext>
            </p:extLst>
          </p:nvPr>
        </p:nvGraphicFramePr>
        <p:xfrm>
          <a:off x="395536" y="1431032"/>
          <a:ext cx="8136904" cy="2048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824"/>
                <a:gridCol w="990580"/>
                <a:gridCol w="3175161"/>
                <a:gridCol w="3051339"/>
              </a:tblGrid>
              <a:tr h="2979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21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331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2.3.2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Haupttitel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Vor der Zeit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521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335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2.3.4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Titelzusatz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Korrekturen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521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359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2.4.2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Verantwortlichkeits-angabe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Christoph Hein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992888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432048"/>
          </a:xfrm>
        </p:spPr>
        <p:txBody>
          <a:bodyPr/>
          <a:lstStyle/>
          <a:p>
            <a:r>
              <a:rPr lang="de-DE" dirty="0" smtClean="0"/>
              <a:t>Beschreibung der Manifestation:            einzelne Einheit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87376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hteck 13"/>
          <p:cNvSpPr/>
          <p:nvPr/>
        </p:nvSpPr>
        <p:spPr>
          <a:xfrm>
            <a:off x="2051720" y="5883920"/>
            <a:ext cx="936104" cy="21602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7092280" y="1302266"/>
            <a:ext cx="36004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Rechteck 14"/>
          <p:cNvSpPr/>
          <p:nvPr/>
        </p:nvSpPr>
        <p:spPr>
          <a:xfrm>
            <a:off x="6175426" y="1297635"/>
            <a:ext cx="916854" cy="18714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6895506" y="1504034"/>
            <a:ext cx="432048" cy="14401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4788024" y="4365104"/>
            <a:ext cx="302433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7092280" y="1302268"/>
            <a:ext cx="36000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Manifestation:             einzelne Einheit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Ausgabebezeichnung und Veröffentlichungsangabe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Ausgabebezeichnungen nicht abkürzen!</a:t>
            </a:r>
          </a:p>
          <a:p>
            <a:r>
              <a:rPr lang="de-DE" dirty="0" smtClean="0"/>
              <a:t>Verlagsname übernehmen, wie er auf der bevorzugten Informationsquelle steht, </a:t>
            </a:r>
            <a:r>
              <a:rPr lang="de-DE" smtClean="0"/>
              <a:t>d</a:t>
            </a:r>
            <a:r>
              <a:rPr lang="de-DE" smtClean="0"/>
              <a:t>. h</a:t>
            </a:r>
            <a:r>
              <a:rPr lang="de-DE" dirty="0" smtClean="0"/>
              <a:t>. </a:t>
            </a:r>
          </a:p>
          <a:p>
            <a:pPr lvl="1"/>
            <a:r>
              <a:rPr lang="de-DE" dirty="0" smtClean="0"/>
              <a:t>es wird KEIN Bindestrich ergänzt</a:t>
            </a:r>
          </a:p>
          <a:p>
            <a:pPr lvl="1"/>
            <a:r>
              <a:rPr lang="de-DE" dirty="0" smtClean="0"/>
              <a:t>das Wort Verlag wird NICHT abgekürzt!</a:t>
            </a:r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157636"/>
              </p:ext>
            </p:extLst>
          </p:nvPr>
        </p:nvGraphicFramePr>
        <p:xfrm>
          <a:off x="323528" y="1412776"/>
          <a:ext cx="8136904" cy="242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  <a:gridCol w="3240360"/>
                <a:gridCol w="2808312"/>
              </a:tblGrid>
              <a:tr h="39195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06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403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2.5.2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Ausgabebezeichnung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Erste Auflage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0606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419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2.8.2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Erscheinungsort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Berlin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$b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Insel Verlag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$c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2013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0606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2.8.4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Verlagsname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06067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2.8.6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Erscheinungsdatum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06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425a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2013</a:t>
                      </a:r>
                      <a:endParaRPr lang="de-DE" sz="18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920880" cy="365125"/>
          </a:xfrm>
        </p:spPr>
        <p:txBody>
          <a:bodyPr/>
          <a:lstStyle/>
          <a:p>
            <a:r>
              <a:rPr lang="de-DE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432048"/>
          </a:xfrm>
        </p:spPr>
        <p:txBody>
          <a:bodyPr/>
          <a:lstStyle/>
          <a:p>
            <a:r>
              <a:rPr lang="de-DE" dirty="0" smtClean="0"/>
              <a:t>Beschreibung der Manifestation:              einzelne Einheit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87376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hteck 15"/>
          <p:cNvSpPr/>
          <p:nvPr/>
        </p:nvSpPr>
        <p:spPr>
          <a:xfrm>
            <a:off x="7092280" y="1302266"/>
            <a:ext cx="36004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" name="Rechteck 17"/>
          <p:cNvSpPr/>
          <p:nvPr/>
        </p:nvSpPr>
        <p:spPr>
          <a:xfrm>
            <a:off x="6012160" y="3582641"/>
            <a:ext cx="1656184" cy="21602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4788024" y="4365104"/>
            <a:ext cx="302433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Manifestation:                einzelne Einheit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Erscheinungsweise und </a:t>
            </a:r>
            <a:r>
              <a:rPr lang="de-DE" dirty="0" err="1" smtClean="0"/>
              <a:t>Identifikator</a:t>
            </a:r>
            <a:r>
              <a:rPr lang="de-DE" dirty="0" smtClean="0"/>
              <a:t> für die Manifestation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342000" indent="-342000"/>
            <a:endParaRPr lang="de-DE" dirty="0" smtClean="0"/>
          </a:p>
          <a:p>
            <a:pPr marL="342000" indent="-342000"/>
            <a:r>
              <a:rPr lang="de-DE" dirty="0" smtClean="0"/>
              <a:t>Erscheinungsweise: es handelt sich um eine einzelne Einheit (RDA 2.13) </a:t>
            </a:r>
            <a:endParaRPr lang="de-DE" strike="sngStrike" dirty="0" smtClean="0"/>
          </a:p>
          <a:p>
            <a:pPr marL="342000" indent="-342000"/>
            <a:r>
              <a:rPr lang="de-DE" dirty="0" err="1" smtClean="0"/>
              <a:t>Identifikator</a:t>
            </a:r>
            <a:r>
              <a:rPr lang="de-DE" dirty="0" smtClean="0"/>
              <a:t> kann z.B. auch sein: </a:t>
            </a:r>
          </a:p>
          <a:p>
            <a:pPr marL="342000" indent="-342000">
              <a:buNone/>
            </a:pPr>
            <a:r>
              <a:rPr lang="de-DE" dirty="0" smtClean="0"/>
              <a:t>	URN, ISSN, Produktnummern …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93564"/>
              </p:ext>
            </p:extLst>
          </p:nvPr>
        </p:nvGraphicFramePr>
        <p:xfrm>
          <a:off x="395536" y="1912272"/>
          <a:ext cx="806489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153"/>
                <a:gridCol w="972733"/>
                <a:gridCol w="2659876"/>
                <a:gridCol w="3301134"/>
              </a:tblGrid>
              <a:tr h="3586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err="1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82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051, Pos. 0</a:t>
                      </a:r>
                      <a:endParaRPr lang="de-DE" sz="1800" b="1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2.13</a:t>
                      </a:r>
                      <a:endParaRPr lang="de-DE" sz="1800" b="1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Erscheinungsweise</a:t>
                      </a:r>
                      <a:endParaRPr lang="de-DE" sz="1800" b="1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$_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 </a:t>
                      </a:r>
                      <a:r>
                        <a:rPr lang="de-DE" sz="180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(Einzelne Einheit)</a:t>
                      </a:r>
                      <a:endParaRPr lang="de-DE" sz="18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582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540a</a:t>
                      </a:r>
                      <a:endParaRPr lang="de-DE" sz="1800" b="1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2.15</a:t>
                      </a:r>
                      <a:endParaRPr lang="de-DE" sz="1800" b="1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Identifikator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für die Manifestation</a:t>
                      </a:r>
                      <a:endParaRPr lang="de-DE" sz="1800" b="1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978-3-462-04573-4</a:t>
                      </a:r>
                      <a:endParaRPr lang="de-DE" sz="18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432048"/>
          </a:xfrm>
        </p:spPr>
        <p:txBody>
          <a:bodyPr/>
          <a:lstStyle/>
          <a:p>
            <a:r>
              <a:rPr lang="de-DE" dirty="0" smtClean="0"/>
              <a:t>Beschreibung der Manifestation:              einzelne Einheit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87376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hteck 15"/>
          <p:cNvSpPr/>
          <p:nvPr/>
        </p:nvSpPr>
        <p:spPr>
          <a:xfrm>
            <a:off x="7092280" y="1302266"/>
            <a:ext cx="36004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" name="Textfeld 23"/>
          <p:cNvSpPr txBox="1"/>
          <p:nvPr/>
        </p:nvSpPr>
        <p:spPr>
          <a:xfrm>
            <a:off x="4788024" y="4365104"/>
            <a:ext cx="302433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879282" y="4408237"/>
            <a:ext cx="1152128" cy="25915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136904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Manifestation:                 einzelne Einheit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Beschreibung des Datenträgers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341313" indent="-341313"/>
            <a:endParaRPr lang="de-DE" dirty="0" smtClean="0"/>
          </a:p>
          <a:p>
            <a:pPr marL="341313" indent="-341313"/>
            <a:endParaRPr lang="de-DE" dirty="0" smtClean="0"/>
          </a:p>
          <a:p>
            <a:pPr marL="341313" indent="-341313"/>
            <a:r>
              <a:rPr lang="de-DE" dirty="0" smtClean="0"/>
              <a:t>Begriffe für Medientyp und Datenträgertyp sind fest vorgegeben</a:t>
            </a:r>
          </a:p>
          <a:p>
            <a:pPr marL="341313" indent="-341313"/>
            <a:r>
              <a:rPr lang="de-DE" dirty="0" smtClean="0"/>
              <a:t>letzte gezählte Seite im Buch </a:t>
            </a:r>
          </a:p>
          <a:p>
            <a:pPr marL="341313" indent="-341313">
              <a:buNone/>
            </a:pPr>
            <a:r>
              <a:rPr lang="de-DE" dirty="0" smtClean="0"/>
              <a:t>	-&gt; Grundlage für den Umfang</a:t>
            </a:r>
          </a:p>
          <a:p>
            <a:pPr marL="341313" indent="-341313"/>
            <a:r>
              <a:rPr lang="de-DE" dirty="0" smtClean="0"/>
              <a:t>Begriffe wie Seiten</a:t>
            </a:r>
            <a:r>
              <a:rPr lang="de-DE" smtClean="0"/>
              <a:t>, </a:t>
            </a:r>
            <a:r>
              <a:rPr lang="de-DE" smtClean="0"/>
              <a:t>Blatt … </a:t>
            </a:r>
            <a:r>
              <a:rPr lang="de-DE" dirty="0" smtClean="0"/>
              <a:t>nicht abkürzen!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300725"/>
              </p:ext>
            </p:extLst>
          </p:nvPr>
        </p:nvGraphicFramePr>
        <p:xfrm>
          <a:off x="395537" y="1377889"/>
          <a:ext cx="8280919" cy="2081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792088"/>
                <a:gridCol w="2380661"/>
                <a:gridCol w="4172067"/>
              </a:tblGrid>
              <a:tr h="330872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3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061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Medientyp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$b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 </a:t>
                      </a:r>
                      <a:r>
                        <a:rPr lang="de-DE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ohne Hilfsmittel zu benutzen)</a:t>
                      </a:r>
                      <a:endParaRPr lang="de-DE" sz="18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53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062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3.3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Datenträgertyp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$b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nc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Band)</a:t>
                      </a:r>
                      <a:endParaRPr lang="de-DE" sz="18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53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433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Umfang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186 Seiten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des Werks und der Expression: einzelne Einheit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08720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Rechteck 12"/>
          <p:cNvSpPr/>
          <p:nvPr/>
        </p:nvSpPr>
        <p:spPr>
          <a:xfrm>
            <a:off x="1547664" y="1369643"/>
            <a:ext cx="1944216" cy="324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7092280" y="1302266"/>
            <a:ext cx="36004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5076056" y="4509120"/>
            <a:ext cx="302433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148064" y="5032426"/>
            <a:ext cx="2808312" cy="50405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des Werks und der Expression: einzelne Einheit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de-DE" dirty="0" smtClean="0"/>
              <a:t>Werktitel, Inhaltstyp, Sprache</a:t>
            </a:r>
          </a:p>
          <a:p>
            <a:pPr marL="0" lvl="0" indent="0">
              <a:buNone/>
              <a:defRPr/>
            </a:pPr>
            <a:endParaRPr lang="de-DE" dirty="0" smtClean="0"/>
          </a:p>
          <a:p>
            <a:pPr marL="0" lvl="0" indent="0">
              <a:buNone/>
              <a:defRPr/>
            </a:pPr>
            <a:endParaRPr lang="de-DE" dirty="0" smtClean="0"/>
          </a:p>
          <a:p>
            <a:pPr marL="0" lvl="0" indent="0">
              <a:buNone/>
              <a:defRPr/>
            </a:pPr>
            <a:endParaRPr lang="de-DE" dirty="0" smtClean="0"/>
          </a:p>
          <a:p>
            <a:pPr marL="0" lvl="0" indent="0">
              <a:buNone/>
              <a:defRPr/>
            </a:pPr>
            <a:endParaRPr lang="de-DE" dirty="0" smtClean="0"/>
          </a:p>
          <a:p>
            <a:pPr marL="0" lvl="0" indent="0">
              <a:buNone/>
              <a:defRPr/>
            </a:pPr>
            <a:endParaRPr lang="de-DE" dirty="0" smtClean="0"/>
          </a:p>
          <a:p>
            <a:pPr marL="0" lvl="0" indent="0">
              <a:buNone/>
              <a:defRPr/>
            </a:pPr>
            <a:endParaRPr lang="de-DE" dirty="0" smtClean="0"/>
          </a:p>
          <a:p>
            <a:pPr marL="342000" indent="-342000">
              <a:defRPr/>
            </a:pPr>
            <a:r>
              <a:rPr lang="de-DE" dirty="0" smtClean="0"/>
              <a:t>Der Werktitel entspricht hier dem Titel der Manifestation. </a:t>
            </a:r>
          </a:p>
          <a:p>
            <a:pPr marL="342000" indent="-342000">
              <a:defRPr/>
            </a:pPr>
            <a:r>
              <a:rPr lang="de-DE" dirty="0" smtClean="0">
                <a:ea typeface="Verdana" pitchFamily="34" charset="0"/>
                <a:cs typeface="Verdana" pitchFamily="34" charset="0"/>
              </a:rPr>
              <a:t>Inhaltstyp und Sprache gehören </a:t>
            </a:r>
            <a:r>
              <a:rPr lang="de-DE" smtClean="0"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ea typeface="Verdana" pitchFamily="34" charset="0"/>
                <a:cs typeface="Verdana" pitchFamily="34" charset="0"/>
              </a:rPr>
              <a:t>Expressionsebene.</a:t>
            </a:r>
            <a:endParaRPr lang="de-DE" dirty="0" smtClean="0"/>
          </a:p>
          <a:p>
            <a:pPr marL="341313" lvl="0" indent="-341313">
              <a:defRPr/>
            </a:pPr>
            <a:r>
              <a:rPr lang="de-DE" dirty="0" smtClean="0"/>
              <a:t>Die Begriffe für den Inhaltstyp sind </a:t>
            </a:r>
            <a:r>
              <a:rPr lang="de-DE" smtClean="0"/>
              <a:t>fest </a:t>
            </a:r>
            <a:r>
              <a:rPr lang="de-DE" smtClean="0"/>
              <a:t>vorgegeben.</a:t>
            </a:r>
            <a:endParaRPr lang="de-DE" dirty="0" smtClean="0"/>
          </a:p>
          <a:p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40786"/>
              </p:ext>
            </p:extLst>
          </p:nvPr>
        </p:nvGraphicFramePr>
        <p:xfrm>
          <a:off x="395537" y="1412777"/>
          <a:ext cx="8291263" cy="230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38"/>
                <a:gridCol w="1133338"/>
                <a:gridCol w="3119921"/>
                <a:gridCol w="2904666"/>
              </a:tblGrid>
              <a:tr h="392145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37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 331</a:t>
                      </a:r>
                      <a:endParaRPr lang="de-DE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6.2.2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Bevorzugter Titel des Werks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Vor der Zeit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637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060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6.9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Inhaltstyp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$b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txt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Text)</a:t>
                      </a:r>
                      <a:endParaRPr lang="de-DE" sz="18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637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037b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6.11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Sprache der Expression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$a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ger</a:t>
                      </a:r>
                      <a:endParaRPr lang="de-DE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992888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512168"/>
          </a:xfrm>
        </p:spPr>
        <p:txBody>
          <a:bodyPr/>
          <a:lstStyle/>
          <a:p>
            <a:pPr algn="ctr"/>
            <a:r>
              <a:rPr lang="de-DE" dirty="0" smtClean="0"/>
              <a:t>Zusammengesetzte Beschreibung                und erste Titelaufnahme nach RDA           für eine einzelne Einheit</a:t>
            </a: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3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09344" y="1052735"/>
            <a:ext cx="2398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/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</a:t>
            </a:r>
            <a:r>
              <a:rPr lang="de-D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04.11.2015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208912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5076056" y="4509120"/>
            <a:ext cx="3024336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Beziehungen:             einzelne Einheit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08720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Rechteck 12"/>
          <p:cNvSpPr/>
          <p:nvPr/>
        </p:nvSpPr>
        <p:spPr>
          <a:xfrm>
            <a:off x="5148064" y="4797152"/>
            <a:ext cx="28803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7092280" y="1302266"/>
            <a:ext cx="360040" cy="18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952928" cy="365125"/>
          </a:xfrm>
        </p:spPr>
        <p:txBody>
          <a:bodyPr/>
          <a:lstStyle/>
          <a:p>
            <a:r>
              <a:rPr lang="de-DE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Beziehungen:                  einzelne  Einheit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341313" indent="-341313"/>
            <a:endParaRPr lang="de-DE" dirty="0" smtClean="0"/>
          </a:p>
          <a:p>
            <a:pPr marL="341313" indent="-341313"/>
            <a:endParaRPr lang="de-DE" dirty="0" smtClean="0"/>
          </a:p>
          <a:p>
            <a:pPr marL="341313" indent="-341313"/>
            <a:endParaRPr lang="de-DE" dirty="0" smtClean="0"/>
          </a:p>
          <a:p>
            <a:pPr marL="341313" indent="-341313"/>
            <a:r>
              <a:rPr lang="de-DE" dirty="0" smtClean="0"/>
              <a:t>Beziehung 17.8: durch Verwendung </a:t>
            </a:r>
            <a:r>
              <a:rPr lang="de-DE" smtClean="0"/>
              <a:t>der </a:t>
            </a:r>
            <a:r>
              <a:rPr lang="de-DE" smtClean="0"/>
              <a:t>zusammengesetzten </a:t>
            </a:r>
            <a:r>
              <a:rPr lang="de-DE" dirty="0" smtClean="0"/>
              <a:t>Beschreibung bereits ausgedrückt (muss nicht ausdrücklich erfasst werden)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34298"/>
              </p:ext>
            </p:extLst>
          </p:nvPr>
        </p:nvGraphicFramePr>
        <p:xfrm>
          <a:off x="395536" y="1196752"/>
          <a:ext cx="8208912" cy="2950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13"/>
                <a:gridCol w="920238"/>
                <a:gridCol w="3256226"/>
                <a:gridCol w="2970635"/>
              </a:tblGrid>
              <a:tr h="417851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961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 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= 331</a:t>
                      </a:r>
                      <a:endParaRPr lang="de-DE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17.8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 der Manifestation verkörpertes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Werk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Hein, Christoph,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1944-. </a:t>
                      </a:r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Vor der Zeit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89192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19.2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Geistiger Schöpfer</a:t>
                      </a:r>
                      <a:endParaRPr lang="de-DE" sz="18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$p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Hein, Christoph</a:t>
                      </a:r>
                      <a:br>
                        <a:rPr lang="de-DE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$d</a:t>
                      </a:r>
                      <a:r>
                        <a:rPr lang="de-DE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1944-</a:t>
                      </a:r>
                      <a:br>
                        <a:rPr lang="de-DE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lang="de-DE" sz="1800" baseline="0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$9</a:t>
                      </a:r>
                      <a:r>
                        <a:rPr lang="de-DE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sz="1800" i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GND-IDN</a:t>
                      </a:r>
                      <a:endParaRPr lang="de-DE" sz="18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lang="de-D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 </a:t>
                      </a:r>
                      <a:r>
                        <a:rPr lang="de-DE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aut</a:t>
                      </a:r>
                      <a:r>
                        <a:rPr lang="de-D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de-DE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Verfasser) [Erfassung nicht</a:t>
                      </a:r>
                      <a:r>
                        <a:rPr lang="de-DE" sz="18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nötig]</a:t>
                      </a:r>
                      <a:endParaRPr lang="de-DE" sz="18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67915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18.5</a:t>
                      </a:r>
                      <a:endParaRPr lang="de-DE" sz="18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Beziehungskennzeichnung</a:t>
                      </a:r>
                      <a:endParaRPr lang="de-DE" sz="18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de-DE" sz="18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992888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Zusammengesetzte Beschreibung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Es gibt im B3Kat nur einen einzigen Datensatz für</a:t>
            </a:r>
          </a:p>
          <a:p>
            <a:pPr lvl="1"/>
            <a:r>
              <a:rPr lang="de-DE" sz="2400" dirty="0" smtClean="0"/>
              <a:t>Werk</a:t>
            </a:r>
          </a:p>
          <a:p>
            <a:pPr lvl="1"/>
            <a:r>
              <a:rPr lang="de-DE" sz="2400" dirty="0" smtClean="0"/>
              <a:t>Expression und</a:t>
            </a:r>
          </a:p>
          <a:p>
            <a:pPr lvl="1"/>
            <a:r>
              <a:rPr lang="de-DE" sz="2400" dirty="0" smtClean="0"/>
              <a:t>Manifestation</a:t>
            </a:r>
          </a:p>
          <a:p>
            <a:pPr marL="457200" lvl="1" indent="0">
              <a:buNone/>
            </a:pPr>
            <a:endParaRPr lang="de-DE" sz="2400" dirty="0" smtClean="0"/>
          </a:p>
          <a:p>
            <a:r>
              <a:rPr lang="de-DE" dirty="0" smtClean="0"/>
              <a:t>Dieser Datensatz enthält also Merkmale </a:t>
            </a:r>
          </a:p>
          <a:p>
            <a:pPr lvl="1"/>
            <a:r>
              <a:rPr lang="de-DE" sz="2400" dirty="0" smtClean="0"/>
              <a:t>des Werkes (z.B. bevorzugter Titel des Werks)</a:t>
            </a:r>
          </a:p>
          <a:p>
            <a:pPr lvl="1"/>
            <a:r>
              <a:rPr lang="de-DE" sz="2400" dirty="0" smtClean="0"/>
              <a:t>der Expression (z.B. Sprache der Expression)</a:t>
            </a:r>
          </a:p>
          <a:p>
            <a:pPr lvl="1"/>
            <a:r>
              <a:rPr lang="de-DE" sz="2400" dirty="0" smtClean="0"/>
              <a:t>der Manifestation (z.B. Haupttitel, Verlagsname, Umfang)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992888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4096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Zusammengesetzte Beschreibung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Von der zusammengesetzten Beschreibung werden Beziehungen zu Personen, Körperschaften und Familien auf allen Ebenen hergestellt (durch Links/Ident-Nr. zu Normdaten), also z.B.</a:t>
            </a:r>
          </a:p>
          <a:p>
            <a:pPr lvl="1"/>
            <a:r>
              <a:rPr lang="de-DE" sz="2400" dirty="0"/>
              <a:t>zur Autorin (Ebene des Werks)</a:t>
            </a:r>
          </a:p>
          <a:p>
            <a:pPr lvl="1"/>
            <a:r>
              <a:rPr lang="de-DE" sz="2400" dirty="0"/>
              <a:t>zum Übersetzer (Ebene der </a:t>
            </a:r>
            <a:r>
              <a:rPr lang="de-DE" sz="2400"/>
              <a:t>Expression</a:t>
            </a:r>
            <a:r>
              <a:rPr lang="de-DE" sz="2400" smtClean="0"/>
              <a:t>).</a:t>
            </a:r>
            <a:endParaRPr lang="de-DE" sz="2400" dirty="0" smtClean="0"/>
          </a:p>
          <a:p>
            <a:pPr marL="457200" lvl="1" indent="0">
              <a:buNone/>
            </a:pPr>
            <a:endParaRPr lang="de-DE" sz="2400" dirty="0"/>
          </a:p>
          <a:p>
            <a:r>
              <a:rPr lang="de-DE" dirty="0" smtClean="0"/>
              <a:t>An der Art der Aufnahme und der Verknüpfungen ändert sich </a:t>
            </a:r>
            <a:r>
              <a:rPr lang="de-DE" smtClean="0"/>
              <a:t>also </a:t>
            </a:r>
            <a:r>
              <a:rPr lang="de-DE" smtClean="0"/>
              <a:t>nichts.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9348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in B3Kat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18" y="764704"/>
            <a:ext cx="7115760" cy="554461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300192" y="3721599"/>
            <a:ext cx="1331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Werkebene</a:t>
            </a:r>
            <a:endParaRPr lang="de-DE" sz="1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158645" y="1766138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16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Expressionsebene</a:t>
            </a:r>
            <a:endParaRPr lang="de-DE" sz="1600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158645" y="2420888"/>
            <a:ext cx="2031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Expressionsebene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6732240" y="2097331"/>
            <a:ext cx="2411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rgbClr val="EC20C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Manifestationsebene</a:t>
            </a:r>
            <a:endParaRPr lang="de-DE" sz="1600" dirty="0">
              <a:solidFill>
                <a:srgbClr val="EC20C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822396" y="2752110"/>
            <a:ext cx="2411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rgbClr val="EC20C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Manifestationsebene</a:t>
            </a:r>
            <a:endParaRPr lang="de-DE" sz="1600" dirty="0">
              <a:solidFill>
                <a:srgbClr val="EC20C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73984" y="4869160"/>
            <a:ext cx="2411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rgbClr val="EC20C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Manifestationsebene</a:t>
            </a:r>
            <a:endParaRPr lang="de-DE" sz="1600" dirty="0">
              <a:solidFill>
                <a:srgbClr val="EC20C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5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868958"/>
          </a:xfrm>
        </p:spPr>
        <p:txBody>
          <a:bodyPr/>
          <a:lstStyle/>
          <a:p>
            <a:r>
              <a:rPr lang="de-DE" dirty="0"/>
              <a:t>Beispiele in den Schulungsunterlagen - </a:t>
            </a:r>
            <a:r>
              <a:rPr lang="de-DE" dirty="0" smtClean="0"/>
              <a:t>Legende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988840"/>
            <a:ext cx="8640960" cy="4320480"/>
          </a:xfrm>
        </p:spPr>
        <p:txBody>
          <a:bodyPr/>
          <a:lstStyle/>
          <a:p>
            <a:r>
              <a:rPr lang="de-DE" dirty="0" smtClean="0"/>
              <a:t>Darstellung der Beispiele: in Tabellenform</a:t>
            </a:r>
          </a:p>
          <a:p>
            <a:endParaRPr lang="de-DE" dirty="0"/>
          </a:p>
          <a:p>
            <a:r>
              <a:rPr lang="de-DE" dirty="0" smtClean="0"/>
              <a:t>Sortierung: </a:t>
            </a:r>
            <a:r>
              <a:rPr lang="de-DE" smtClean="0"/>
              <a:t>i</a:t>
            </a:r>
            <a:r>
              <a:rPr lang="de-DE" smtClean="0"/>
              <a:t>. d. R</a:t>
            </a:r>
            <a:r>
              <a:rPr lang="de-DE" dirty="0"/>
              <a:t>. nach den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Nummern </a:t>
            </a:r>
            <a:r>
              <a:rPr lang="de-DE" dirty="0"/>
              <a:t>der RDA-Stellen (Spalte „</a:t>
            </a:r>
            <a:r>
              <a:rPr lang="de-DE"/>
              <a:t>RDA</a:t>
            </a:r>
            <a:r>
              <a:rPr lang="de-DE" smtClean="0"/>
              <a:t>“)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208912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altLang="de-DE" i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Beispiel (fiktiv und unvollständig</a:t>
            </a:r>
            <a:r>
              <a:rPr lang="de-DE" altLang="de-DE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):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46148"/>
              </p:ext>
            </p:extLst>
          </p:nvPr>
        </p:nvGraphicFramePr>
        <p:xfrm>
          <a:off x="0" y="1157288"/>
          <a:ext cx="8970963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kument" r:id="rId5" imgW="6291432" imgH="3299254" progId="Word.Document.12">
                  <p:embed/>
                </p:oleObj>
              </mc:Choice>
              <mc:Fallback>
                <p:oleObj name="Dokument" r:id="rId5" imgW="6291432" imgH="3299254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7288"/>
                        <a:ext cx="8970963" cy="469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280920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12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508918"/>
          </a:xfrm>
        </p:spPr>
        <p:txBody>
          <a:bodyPr/>
          <a:lstStyle/>
          <a:p>
            <a:r>
              <a:rPr lang="de-DE" dirty="0" smtClean="0"/>
              <a:t>Beispiele: Worddokument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424936" cy="365125"/>
          </a:xfrm>
        </p:spPr>
        <p:txBody>
          <a:bodyPr/>
          <a:lstStyle/>
          <a:p>
            <a:r>
              <a:rPr lang="de-DE" dirty="0"/>
              <a:t>AG RDA Schulungsunterlagen – Modul 3.01: Zusammengesetzte Beschreibung | Stand: 23.06.2015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38843"/>
            <a:ext cx="6187430" cy="584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Erfassung der Beispieldaten in </a:t>
            </a:r>
            <a:r>
              <a:rPr lang="de-DE" dirty="0" err="1" smtClean="0"/>
              <a:t>Aleph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>
                <a:latin typeface="Verdana"/>
                <a:ea typeface="Times New Roman"/>
                <a:cs typeface="Times New Roman"/>
              </a:rPr>
              <a:t>grün umrandet: die </a:t>
            </a:r>
            <a:r>
              <a:rPr lang="de-DE" dirty="0" smtClean="0">
                <a:latin typeface="Verdana"/>
                <a:ea typeface="Times New Roman"/>
                <a:cs typeface="Times New Roman"/>
              </a:rPr>
              <a:t>Unterfelder, die </a:t>
            </a:r>
            <a:r>
              <a:rPr lang="de-DE" dirty="0">
                <a:latin typeface="Verdana"/>
                <a:ea typeface="Times New Roman"/>
                <a:cs typeface="Times New Roman"/>
              </a:rPr>
              <a:t>in den Beispielen mit dem vorangestellten Dollarzeichen angegeben sind, z.B. </a:t>
            </a:r>
            <a:r>
              <a:rPr lang="de-DE" dirty="0" smtClean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$p</a:t>
            </a:r>
          </a:p>
          <a:p>
            <a:r>
              <a:rPr lang="de-DE" dirty="0" smtClean="0">
                <a:latin typeface="Verdana"/>
                <a:ea typeface="Times New Roman"/>
                <a:cs typeface="Times New Roman"/>
              </a:rPr>
              <a:t>Unterfelder werden auch als </a:t>
            </a:r>
            <a:r>
              <a:rPr lang="de-DE" dirty="0" err="1" smtClean="0">
                <a:latin typeface="Verdana"/>
                <a:ea typeface="Times New Roman"/>
                <a:cs typeface="Times New Roman"/>
              </a:rPr>
              <a:t>Subfields</a:t>
            </a:r>
            <a:r>
              <a:rPr lang="de-DE" dirty="0" smtClean="0">
                <a:latin typeface="Verdana"/>
                <a:ea typeface="Times New Roman"/>
                <a:cs typeface="Times New Roman"/>
              </a:rPr>
              <a:t> </a:t>
            </a:r>
            <a:r>
              <a:rPr lang="de-DE" dirty="0">
                <a:latin typeface="Verdana"/>
                <a:ea typeface="Times New Roman"/>
                <a:cs typeface="Times New Roman"/>
              </a:rPr>
              <a:t>oder </a:t>
            </a:r>
            <a:r>
              <a:rPr lang="de-DE" dirty="0" smtClean="0">
                <a:latin typeface="Verdana"/>
                <a:ea typeface="Times New Roman"/>
                <a:cs typeface="Times New Roman"/>
              </a:rPr>
              <a:t>SF bezeichnet</a:t>
            </a:r>
            <a:endParaRPr lang="de-DE" dirty="0">
              <a:latin typeface="Verdana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536" y="908720"/>
            <a:ext cx="8280920" cy="28803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064896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450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bedeutet ASEQ (</a:t>
            </a:r>
            <a:r>
              <a:rPr lang="de-DE" dirty="0" err="1" smtClean="0"/>
              <a:t>Aleph</a:t>
            </a:r>
            <a:r>
              <a:rPr lang="de-DE" dirty="0" smtClean="0"/>
              <a:t> </a:t>
            </a:r>
            <a:r>
              <a:rPr lang="de-DE" dirty="0" err="1" smtClean="0"/>
              <a:t>Sequential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7504" y="1268760"/>
            <a:ext cx="9036496" cy="5472608"/>
          </a:xfrm>
        </p:spPr>
        <p:txBody>
          <a:bodyPr/>
          <a:lstStyle/>
          <a:p>
            <a:r>
              <a:rPr lang="de-DE" dirty="0" smtClean="0"/>
              <a:t>ASEQ: </a:t>
            </a:r>
            <a:r>
              <a:rPr lang="de-DE" dirty="0" err="1"/>
              <a:t>Aleph-Internformat</a:t>
            </a:r>
            <a:r>
              <a:rPr lang="de-DE" dirty="0"/>
              <a:t> der </a:t>
            </a:r>
            <a:r>
              <a:rPr lang="de-DE" dirty="0" err="1" smtClean="0"/>
              <a:t>Aleph</a:t>
            </a:r>
            <a:r>
              <a:rPr lang="de-DE" dirty="0" smtClean="0"/>
              <a:t>-Verbünde</a:t>
            </a:r>
            <a:br>
              <a:rPr lang="de-DE" dirty="0" smtClean="0"/>
            </a:br>
            <a:r>
              <a:rPr lang="de-DE" dirty="0" smtClean="0"/>
              <a:t>(BVB</a:t>
            </a:r>
            <a:r>
              <a:rPr lang="de-DE" dirty="0"/>
              <a:t>, HBZ, KOBV, </a:t>
            </a:r>
            <a:r>
              <a:rPr lang="de-DE" dirty="0" smtClean="0"/>
              <a:t>OBV) </a:t>
            </a:r>
          </a:p>
          <a:p>
            <a:endParaRPr lang="de-DE" dirty="0"/>
          </a:p>
          <a:p>
            <a:r>
              <a:rPr lang="de-DE" dirty="0"/>
              <a:t>Viele </a:t>
            </a:r>
            <a:r>
              <a:rPr lang="de-DE" dirty="0" smtClean="0"/>
              <a:t>Felder </a:t>
            </a:r>
            <a:r>
              <a:rPr lang="de-DE" dirty="0"/>
              <a:t>sind </a:t>
            </a:r>
            <a:r>
              <a:rPr lang="de-DE" dirty="0" smtClean="0"/>
              <a:t>bereits </a:t>
            </a:r>
            <a:r>
              <a:rPr lang="de-DE" dirty="0"/>
              <a:t>bekannt (100, 331, 335, …), andere sind aufgrund der RDA-Anforderungen neu (419</a:t>
            </a:r>
            <a:r>
              <a:rPr lang="de-DE" dirty="0" smtClean="0"/>
              <a:t>).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ASEQ-Felder entsprechen im Prinzip den Feldern des erweiterten MAB2.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208912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485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einzelne Einheit: 3.01 Vor der Zeit / Christoph Hein</a:t>
            </a:r>
            <a:endParaRPr lang="de-DE" dirty="0"/>
          </a:p>
        </p:txBody>
      </p:sp>
      <p:pic>
        <p:nvPicPr>
          <p:cNvPr id="8" name="Grafik 7" descr="Vor_der_Zeit_Titelse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80728"/>
            <a:ext cx="2583132" cy="532859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32004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4788024" y="4365104"/>
            <a:ext cx="3024336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186 Seiten, Christoph Hein wurde 1944 geboren, </a:t>
            </a:r>
          </a:p>
          <a:p>
            <a:r>
              <a:rPr lang="de-D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Sprache des Textes ist Deutsch</a:t>
            </a:r>
            <a:endParaRPr lang="de-D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136904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Manifestation: Informationsquellen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Im Fall unseres Buches/unserer fortlaufenden Ressource gilt nach RDA 2.2.2.2: </a:t>
            </a:r>
          </a:p>
          <a:p>
            <a:pPr marL="857250" lvl="1" indent="-457200">
              <a:buFont typeface="+mj-lt"/>
              <a:buAutoNum type="arabicPeriod"/>
            </a:pPr>
            <a:endParaRPr lang="de-DE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de-DE" sz="2400" dirty="0" smtClean="0"/>
              <a:t>Bevorzugte Informationsquelle ist die Titelseite</a:t>
            </a:r>
          </a:p>
          <a:p>
            <a:pPr marL="857250" lvl="1" indent="-457200">
              <a:buFont typeface="+mj-lt"/>
              <a:buAutoNum type="arabicPeriod"/>
            </a:pPr>
            <a:endParaRPr lang="de-DE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de-DE" sz="2400" dirty="0" smtClean="0"/>
              <a:t>Existiert keine Titelseite, dann wird in dieser Reihenfolge konsultiert:</a:t>
            </a:r>
          </a:p>
          <a:p>
            <a:pPr marL="1314450" lvl="2" indent="-514350">
              <a:buFont typeface="+mj-lt"/>
              <a:buAutoNum type="romanLcPeriod"/>
            </a:pPr>
            <a:r>
              <a:rPr lang="de-DE" sz="2000" dirty="0" smtClean="0"/>
              <a:t>Buchdeckel oder ein Schutzumschlag</a:t>
            </a:r>
          </a:p>
          <a:p>
            <a:pPr marL="1314450" lvl="2" indent="-514350">
              <a:buFont typeface="+mj-lt"/>
              <a:buAutoNum type="romanLcPeriod"/>
            </a:pPr>
            <a:r>
              <a:rPr lang="de-DE" sz="2000" dirty="0" smtClean="0"/>
              <a:t>eine Beschriftung</a:t>
            </a:r>
          </a:p>
          <a:p>
            <a:pPr marL="1314450" lvl="2" indent="-514350">
              <a:buFont typeface="+mj-lt"/>
              <a:buAutoNum type="romanLcPeriod"/>
            </a:pPr>
            <a:r>
              <a:rPr lang="de-DE" sz="2000" dirty="0" smtClean="0"/>
              <a:t>ein Impressum</a:t>
            </a:r>
          </a:p>
          <a:p>
            <a:pPr marL="1314450" lvl="2" indent="-514350">
              <a:buFont typeface="+mj-lt"/>
              <a:buAutoNum type="romanLcPeriod"/>
            </a:pPr>
            <a:r>
              <a:rPr lang="de-DE" sz="2000" dirty="0" smtClean="0"/>
              <a:t>ein </a:t>
            </a:r>
            <a:r>
              <a:rPr lang="de-DE" sz="2000" dirty="0" err="1" smtClean="0"/>
              <a:t>Kolophon</a:t>
            </a:r>
            <a:endParaRPr lang="de-DE" sz="2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8136904" cy="365125"/>
          </a:xfrm>
        </p:spPr>
        <p:txBody>
          <a:bodyPr/>
          <a:lstStyle/>
          <a:p>
            <a:r>
              <a:rPr lang="de-DE" dirty="0" smtClean="0"/>
              <a:t>AG RDA Schulungsunterlagen – Modul 3.01: Zusammengesetzte Beschreibung | Stand: 23.06.2015 | CC BY-NC-SA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inführung-RDA-Schulungen-Multiplikator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1449</Words>
  <Application>Microsoft Office PowerPoint</Application>
  <PresentationFormat>Bildschirmpräsentation (4:3)</PresentationFormat>
  <Paragraphs>327</Paragraphs>
  <Slides>24</Slides>
  <Notes>24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Larissa</vt:lpstr>
      <vt:lpstr>Einführung-RDA-Schulungen-Multiplikatoren</vt:lpstr>
      <vt:lpstr>Dokument</vt:lpstr>
      <vt:lpstr>Schulungsunterlagen der AG RDA</vt:lpstr>
      <vt:lpstr>Zusammengesetzte Beschreibung                und erste Titelaufnahme nach RDA           für eine einzelne Einheit</vt:lpstr>
      <vt:lpstr>Beispiele in den Schulungsunterlagen - Legende</vt:lpstr>
      <vt:lpstr>Beispiel (fiktiv und unvollständig):</vt:lpstr>
      <vt:lpstr>Beispiele: Worddokument</vt:lpstr>
      <vt:lpstr>Die Erfassung der Beispieldaten in Aleph</vt:lpstr>
      <vt:lpstr>Was bedeutet ASEQ (Aleph Sequential)</vt:lpstr>
      <vt:lpstr>Beispiel einzelne Einheit: 3.01 Vor der Zeit / Christoph Hein</vt:lpstr>
      <vt:lpstr>Beschreibung der Manifestation: Informationsquellen</vt:lpstr>
      <vt:lpstr>Beschreibung der Manifestation:          einzelne Einheit</vt:lpstr>
      <vt:lpstr>Beschreibung der Manifestation:              einzelne Einheit</vt:lpstr>
      <vt:lpstr>Beschreibung der Manifestation:            einzelne Einheit</vt:lpstr>
      <vt:lpstr>Beschreibung der Manifestation:             einzelne Einheit</vt:lpstr>
      <vt:lpstr>Beschreibung der Manifestation:              einzelne Einheit</vt:lpstr>
      <vt:lpstr>Beschreibung der Manifestation:                einzelne Einheit</vt:lpstr>
      <vt:lpstr>Beschreibung der Manifestation:              einzelne Einheit</vt:lpstr>
      <vt:lpstr>Beschreibung der Manifestation:                 einzelne Einheit </vt:lpstr>
      <vt:lpstr>Beschreibung des Werks und der Expression: einzelne Einheit</vt:lpstr>
      <vt:lpstr>Beschreibung des Werks und der Expression: einzelne Einheit</vt:lpstr>
      <vt:lpstr>Beschreibung der Beziehungen:             einzelne Einheit</vt:lpstr>
      <vt:lpstr>Beschreibung der Beziehungen:                  einzelne  Einheit</vt:lpstr>
      <vt:lpstr>Zusammengesetzte Beschreibung</vt:lpstr>
      <vt:lpstr>Zusammengesetzte Beschreibung</vt:lpstr>
      <vt:lpstr>Titelaufnahme in B3Kat</vt:lpstr>
    </vt:vector>
  </TitlesOfParts>
  <Company>Deutsche Nationalbibliothek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Ingeborg Töpler</dc:creator>
  <cp:lastModifiedBy>Claudia Reiter</cp:lastModifiedBy>
  <cp:revision>432</cp:revision>
  <cp:lastPrinted>2015-09-14T06:21:16Z</cp:lastPrinted>
  <dcterms:created xsi:type="dcterms:W3CDTF">2014-02-18T07:01:40Z</dcterms:created>
  <dcterms:modified xsi:type="dcterms:W3CDTF">2015-11-19T07:11:22Z</dcterms:modified>
</cp:coreProperties>
</file>