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5" r:id="rId2"/>
    <p:sldId id="259" r:id="rId3"/>
    <p:sldId id="302" r:id="rId4"/>
    <p:sldId id="303" r:id="rId5"/>
    <p:sldId id="312" r:id="rId6"/>
    <p:sldId id="311" r:id="rId7"/>
    <p:sldId id="306" r:id="rId8"/>
    <p:sldId id="307" r:id="rId9"/>
    <p:sldId id="308" r:id="rId10"/>
    <p:sldId id="317" r:id="rId11"/>
    <p:sldId id="310" r:id="rId12"/>
    <p:sldId id="315" r:id="rId13"/>
    <p:sldId id="331" r:id="rId14"/>
    <p:sldId id="321" r:id="rId15"/>
    <p:sldId id="318" r:id="rId16"/>
    <p:sldId id="319" r:id="rId17"/>
    <p:sldId id="320" r:id="rId18"/>
    <p:sldId id="322" r:id="rId19"/>
    <p:sldId id="323" r:id="rId20"/>
    <p:sldId id="324" r:id="rId21"/>
    <p:sldId id="325" r:id="rId22"/>
    <p:sldId id="326" r:id="rId23"/>
    <p:sldId id="327" r:id="rId24"/>
    <p:sldId id="328" r:id="rId25"/>
    <p:sldId id="330" r:id="rId26"/>
    <p:sldId id="329" r:id="rId27"/>
  </p:sldIdLst>
  <p:sldSz cx="9144000" cy="6858000" type="screen4x3"/>
  <p:notesSz cx="6669088" cy="9928225"/>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2189" autoAdjust="0"/>
  </p:normalViewPr>
  <p:slideViewPr>
    <p:cSldViewPr>
      <p:cViewPr varScale="1">
        <p:scale>
          <a:sx n="102" d="100"/>
          <a:sy n="102" d="100"/>
        </p:scale>
        <p:origin x="-3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169182E-E416-4277-A39C-E503A991247F}" type="datetimeFigureOut">
              <a:rPr lang="de-DE"/>
              <a:pPr>
                <a:defRPr/>
              </a:pPr>
              <a:t>27.01.2016</a:t>
            </a:fld>
            <a:endParaRPr lang="de-DE" dirty="0"/>
          </a:p>
        </p:txBody>
      </p:sp>
      <p:sp>
        <p:nvSpPr>
          <p:cNvPr id="4" name="Fußzeilenplatzhalt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6CBB5D3-609D-4B20-98DC-50CA15352431}" type="slidenum">
              <a:rPr lang="de-DE"/>
              <a:pPr>
                <a:defRPr/>
              </a:pPr>
              <a:t>‹Nr.›</a:t>
            </a:fld>
            <a:endParaRPr lang="de-DE" dirty="0"/>
          </a:p>
        </p:txBody>
      </p:sp>
    </p:spTree>
    <p:extLst>
      <p:ext uri="{BB962C8B-B14F-4D97-AF65-F5344CB8AC3E}">
        <p14:creationId xmlns:p14="http://schemas.microsoft.com/office/powerpoint/2010/main" val="1605038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777607" y="0"/>
            <a:ext cx="2889938"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1D680A0-26BB-475D-AD22-89890C1D24A4}" type="datetimeFigureOut">
              <a:rPr lang="de-DE"/>
              <a:pPr>
                <a:defRPr/>
              </a:pPr>
              <a:t>27.01.2016</a:t>
            </a:fld>
            <a:endParaRPr lang="de-DE" dirty="0"/>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5C22422-25DE-4609-ABF3-7DDE71219D54}" type="slidenum">
              <a:rPr lang="de-DE"/>
              <a:pPr>
                <a:defRPr/>
              </a:pPr>
              <a:t>‹Nr.›</a:t>
            </a:fld>
            <a:endParaRPr lang="de-DE" dirty="0"/>
          </a:p>
        </p:txBody>
      </p:sp>
    </p:spTree>
    <p:extLst>
      <p:ext uri="{BB962C8B-B14F-4D97-AF65-F5344CB8AC3E}">
        <p14:creationId xmlns:p14="http://schemas.microsoft.com/office/powerpoint/2010/main" val="3753155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6388"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1008121-43BD-46ED-8444-2940FBCE6485}" type="slidenum">
              <a:rPr lang="de-DE" altLang="de-DE" smtClean="0">
                <a:solidFill>
                  <a:srgbClr val="000000"/>
                </a:solidFill>
              </a:rPr>
              <a:pPr fontAlgn="base">
                <a:spcBef>
                  <a:spcPct val="0"/>
                </a:spcBef>
                <a:spcAft>
                  <a:spcPct val="0"/>
                </a:spcAft>
                <a:defRPr/>
              </a:pPr>
              <a:t>1</a:t>
            </a:fld>
            <a:endParaRPr lang="de-DE" altLang="de-DE"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Zu Kürzungen s. auch die folgenden Folien</a:t>
            </a:r>
          </a:p>
          <a:p>
            <a:endParaRPr lang="de-DE" altLang="de-DE" smtClean="0"/>
          </a:p>
        </p:txBody>
      </p:sp>
      <p:sp>
        <p:nvSpPr>
          <p:cNvPr id="4" name="Foliennummernplatzhalter 3"/>
          <p:cNvSpPr>
            <a:spLocks noGrp="1"/>
          </p:cNvSpPr>
          <p:nvPr>
            <p:ph type="sldNum" sz="quarter" idx="5"/>
          </p:nvPr>
        </p:nvSpPr>
        <p:spPr/>
        <p:txBody>
          <a:bodyPr/>
          <a:lstStyle/>
          <a:p>
            <a:pPr>
              <a:defRPr/>
            </a:pPr>
            <a:fld id="{F399FB20-A852-4735-9427-B3A88805982A}" type="slidenum">
              <a:rPr lang="de-DE" smtClean="0"/>
              <a:pPr>
                <a:defRPr/>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4" name="Foliennummernplatzhalter 3"/>
          <p:cNvSpPr>
            <a:spLocks noGrp="1"/>
          </p:cNvSpPr>
          <p:nvPr>
            <p:ph type="sldNum" sz="quarter" idx="5"/>
          </p:nvPr>
        </p:nvSpPr>
        <p:spPr/>
        <p:txBody>
          <a:bodyPr/>
          <a:lstStyle/>
          <a:p>
            <a:pPr>
              <a:defRPr/>
            </a:pPr>
            <a:fld id="{7550E1B3-CE07-4807-A87F-35BA4B62FE1F}" type="slidenum">
              <a:rPr lang="de-DE" smtClean="0"/>
              <a:pPr>
                <a:defRPr/>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Man kann hier einflechten, dass diese Kürzungsregel auch für andere Elemente der Beschreibung (Titelzusatz, Ausgabevermerk) zutrifft. Das die Kürzung grammatikalisch korrekt zu sein hat, ist schon bei „Ressourcen ohne Titelblatt“ gesagt worden (kann man ja noch zusätzlich erwähnen).</a:t>
            </a:r>
          </a:p>
        </p:txBody>
      </p:sp>
      <p:sp>
        <p:nvSpPr>
          <p:cNvPr id="4" name="Foliennummernplatzhalter 3"/>
          <p:cNvSpPr>
            <a:spLocks noGrp="1"/>
          </p:cNvSpPr>
          <p:nvPr>
            <p:ph type="sldNum" sz="quarter" idx="5"/>
          </p:nvPr>
        </p:nvSpPr>
        <p:spPr/>
        <p:txBody>
          <a:bodyPr/>
          <a:lstStyle/>
          <a:p>
            <a:pPr>
              <a:defRPr/>
            </a:pPr>
            <a:fld id="{B89B47A1-910E-4698-80C9-627FE329A530}" type="slidenum">
              <a:rPr lang="de-DE" smtClean="0"/>
              <a:pPr>
                <a:defRPr/>
              </a:pPr>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VD17 14:639514H</a:t>
            </a:r>
          </a:p>
          <a:p>
            <a:endParaRPr lang="de-DE" altLang="de-DE" smtClean="0"/>
          </a:p>
        </p:txBody>
      </p:sp>
      <p:sp>
        <p:nvSpPr>
          <p:cNvPr id="4" name="Foliennummernplatzhalter 3"/>
          <p:cNvSpPr>
            <a:spLocks noGrp="1"/>
          </p:cNvSpPr>
          <p:nvPr>
            <p:ph type="sldNum" sz="quarter" idx="5"/>
          </p:nvPr>
        </p:nvSpPr>
        <p:spPr/>
        <p:txBody>
          <a:bodyPr/>
          <a:lstStyle/>
          <a:p>
            <a:pPr>
              <a:defRPr/>
            </a:pPr>
            <a:fld id="{158BAEB9-392B-419A-8B7B-C96DB06E095B}" type="slidenum">
              <a:rPr lang="de-DE" smtClean="0"/>
              <a:pPr>
                <a:defRPr/>
              </a:pPr>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4" name="Foliennummernplatzhalter 3"/>
          <p:cNvSpPr>
            <a:spLocks noGrp="1"/>
          </p:cNvSpPr>
          <p:nvPr>
            <p:ph type="sldNum" sz="quarter" idx="5"/>
          </p:nvPr>
        </p:nvSpPr>
        <p:spPr/>
        <p:txBody>
          <a:bodyPr/>
          <a:lstStyle/>
          <a:p>
            <a:pPr>
              <a:defRPr/>
            </a:pPr>
            <a:fld id="{E092C59C-4145-4E67-A913-D94BC1F2FCE3}" type="slidenum">
              <a:rPr lang="de-DE" smtClean="0"/>
              <a:pPr>
                <a:defRPr/>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Beispiel: VD17 1:067022L </a:t>
            </a:r>
          </a:p>
          <a:p>
            <a:endParaRPr lang="de-DE" altLang="de-DE" smtClean="0"/>
          </a:p>
        </p:txBody>
      </p:sp>
      <p:sp>
        <p:nvSpPr>
          <p:cNvPr id="4" name="Foliennummernplatzhalter 3"/>
          <p:cNvSpPr>
            <a:spLocks noGrp="1"/>
          </p:cNvSpPr>
          <p:nvPr>
            <p:ph type="sldNum" sz="quarter" idx="5"/>
          </p:nvPr>
        </p:nvSpPr>
        <p:spPr/>
        <p:txBody>
          <a:bodyPr/>
          <a:lstStyle/>
          <a:p>
            <a:pPr>
              <a:defRPr/>
            </a:pPr>
            <a:fld id="{DAA3D0A8-8FBB-430B-8977-79D5A1572DB4}" type="slidenum">
              <a:rPr lang="de-DE" smtClean="0"/>
              <a:pPr>
                <a:defRPr/>
              </a:pPr>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4" name="Foliennummernplatzhalter 3"/>
          <p:cNvSpPr>
            <a:spLocks noGrp="1"/>
          </p:cNvSpPr>
          <p:nvPr>
            <p:ph type="sldNum" sz="quarter" idx="5"/>
          </p:nvPr>
        </p:nvSpPr>
        <p:spPr/>
        <p:txBody>
          <a:bodyPr/>
          <a:lstStyle/>
          <a:p>
            <a:pPr>
              <a:defRPr/>
            </a:pPr>
            <a:fld id="{70DA32E6-1F41-4968-BA0F-91A31E7737A4}" type="slidenum">
              <a:rPr lang="de-DE" smtClean="0"/>
              <a:pPr>
                <a:defRPr/>
              </a:pPr>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Groß- und Kleinschreibung sowie Abbreviaturen können auch unverändert übernommen werden, da für die Indexierung irrelevant.</a:t>
            </a:r>
          </a:p>
          <a:p>
            <a:endParaRPr lang="de-DE" altLang="de-DE" smtClean="0"/>
          </a:p>
        </p:txBody>
      </p:sp>
      <p:sp>
        <p:nvSpPr>
          <p:cNvPr id="4" name="Foliennummernplatzhalter 3"/>
          <p:cNvSpPr>
            <a:spLocks noGrp="1"/>
          </p:cNvSpPr>
          <p:nvPr>
            <p:ph type="sldNum" sz="quarter" idx="5"/>
          </p:nvPr>
        </p:nvSpPr>
        <p:spPr/>
        <p:txBody>
          <a:bodyPr/>
          <a:lstStyle/>
          <a:p>
            <a:pPr>
              <a:defRPr/>
            </a:pPr>
            <a:fld id="{69085E9C-BBFE-430E-BF77-3B85A62AC972}" type="slidenum">
              <a:rPr lang="de-DE" smtClean="0"/>
              <a:pPr>
                <a:defRPr/>
              </a:pPr>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Der Fall „Einleitende Wörter“ ist in 2.3.6.3 D-A-CH nicht explizit genannt. Es wird jedoch empfohlen, den abweichenden Titel zu erfassen.</a:t>
            </a:r>
          </a:p>
          <a:p>
            <a:endParaRPr lang="de-DE" altLang="de-DE" smtClean="0"/>
          </a:p>
        </p:txBody>
      </p:sp>
      <p:sp>
        <p:nvSpPr>
          <p:cNvPr id="4" name="Foliennummernplatzhalter 3"/>
          <p:cNvSpPr>
            <a:spLocks noGrp="1"/>
          </p:cNvSpPr>
          <p:nvPr>
            <p:ph type="sldNum" sz="quarter" idx="5"/>
          </p:nvPr>
        </p:nvSpPr>
        <p:spPr/>
        <p:txBody>
          <a:bodyPr/>
          <a:lstStyle/>
          <a:p>
            <a:pPr>
              <a:defRPr/>
            </a:pPr>
            <a:fld id="{E20CEA3B-9510-4604-A448-6745793861E7}" type="slidenum">
              <a:rPr lang="de-DE" smtClean="0"/>
              <a:pPr>
                <a:defRPr/>
              </a:pPr>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Beispiel: VD17 3:702872L</a:t>
            </a:r>
          </a:p>
        </p:txBody>
      </p:sp>
      <p:sp>
        <p:nvSpPr>
          <p:cNvPr id="4" name="Foliennummernplatzhalter 3"/>
          <p:cNvSpPr>
            <a:spLocks noGrp="1"/>
          </p:cNvSpPr>
          <p:nvPr>
            <p:ph type="sldNum" sz="quarter" idx="5"/>
          </p:nvPr>
        </p:nvSpPr>
        <p:spPr/>
        <p:txBody>
          <a:bodyPr/>
          <a:lstStyle/>
          <a:p>
            <a:pPr>
              <a:defRPr/>
            </a:pPr>
            <a:fld id="{23D73BD9-EDFA-4622-8E91-4ED530DD6EC0}" type="slidenum">
              <a:rPr lang="de-DE" smtClean="0"/>
              <a:pPr>
                <a:defRPr/>
              </a:pPr>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FD5E84-DB22-43FC-9492-9DD2503688E0}" type="slidenum">
              <a:rPr lang="de-DE" altLang="de-DE" smtClean="0"/>
              <a:pPr fontAlgn="base">
                <a:spcBef>
                  <a:spcPct val="0"/>
                </a:spcBef>
                <a:spcAft>
                  <a:spcPct val="0"/>
                </a:spcAft>
                <a:defRPr/>
              </a:pPr>
              <a:t>2</a:t>
            </a:fld>
            <a:endParaRPr lang="de-DE" altLang="de-D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mtClean="0"/>
              <a:t>Beispiel: </a:t>
            </a:r>
            <a:r>
              <a:rPr lang="de-DE" altLang="de-DE" smtClean="0">
                <a:latin typeface="Verdana" pitchFamily="34" charset="0"/>
              </a:rPr>
              <a:t>GBV: PPN 471374407  (SBB-PK: 50 MA 8716)</a:t>
            </a:r>
          </a:p>
          <a:p>
            <a:endParaRPr lang="de-DE" altLang="de-DE" smtClean="0"/>
          </a:p>
        </p:txBody>
      </p:sp>
      <p:sp>
        <p:nvSpPr>
          <p:cNvPr id="4" name="Foliennummernplatzhalter 3"/>
          <p:cNvSpPr>
            <a:spLocks noGrp="1"/>
          </p:cNvSpPr>
          <p:nvPr>
            <p:ph type="sldNum" sz="quarter" idx="5"/>
          </p:nvPr>
        </p:nvSpPr>
        <p:spPr/>
        <p:txBody>
          <a:bodyPr/>
          <a:lstStyle/>
          <a:p>
            <a:pPr>
              <a:defRPr/>
            </a:pPr>
            <a:fld id="{D1B8F5DC-AFC5-475E-B88A-E2D3FE2123FC}" type="slidenum">
              <a:rPr lang="de-DE" smtClean="0"/>
              <a:pPr>
                <a:defRPr/>
              </a:pPr>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Anonymes Werk (mal angenommen)</a:t>
            </a:r>
          </a:p>
          <a:p>
            <a:endParaRPr lang="de-DE" altLang="de-DE" smtClean="0"/>
          </a:p>
        </p:txBody>
      </p:sp>
      <p:sp>
        <p:nvSpPr>
          <p:cNvPr id="4" name="Foliennummernplatzhalter 3"/>
          <p:cNvSpPr>
            <a:spLocks noGrp="1"/>
          </p:cNvSpPr>
          <p:nvPr>
            <p:ph type="sldNum" sz="quarter" idx="5"/>
          </p:nvPr>
        </p:nvSpPr>
        <p:spPr/>
        <p:txBody>
          <a:bodyPr/>
          <a:lstStyle/>
          <a:p>
            <a:pPr>
              <a:defRPr/>
            </a:pPr>
            <a:fld id="{D082CF8F-6BC8-4BD0-8A1C-134329B36C00}" type="slidenum">
              <a:rPr lang="de-DE" smtClean="0"/>
              <a:pPr>
                <a:defRPr/>
              </a:pPr>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4" name="Foliennummernplatzhalter 3"/>
          <p:cNvSpPr>
            <a:spLocks noGrp="1"/>
          </p:cNvSpPr>
          <p:nvPr>
            <p:ph type="sldNum" sz="quarter" idx="5"/>
          </p:nvPr>
        </p:nvSpPr>
        <p:spPr/>
        <p:txBody>
          <a:bodyPr/>
          <a:lstStyle/>
          <a:p>
            <a:pPr>
              <a:defRPr/>
            </a:pPr>
            <a:fld id="{E8176B0F-C482-44BA-8473-C04792B2774D}" type="slidenum">
              <a:rPr lang="de-DE" smtClean="0"/>
              <a:pPr>
                <a:defRPr/>
              </a:pPr>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mtClean="0"/>
              <a:t>Beispiel: </a:t>
            </a:r>
            <a:r>
              <a:rPr lang="de-DE" altLang="de-DE" smtClean="0">
                <a:solidFill>
                  <a:schemeClr val="tx2"/>
                </a:solidFill>
                <a:latin typeface="Verdana" pitchFamily="34" charset="0"/>
              </a:rPr>
              <a:t>GBV: PPN 302973087 (SBB-PK: </a:t>
            </a:r>
            <a:r>
              <a:rPr lang="de-DE" altLang="de-DE" smtClean="0">
                <a:latin typeface="Verdana" pitchFamily="34" charset="0"/>
              </a:rPr>
              <a:t>50 MA 45873) </a:t>
            </a:r>
            <a:endParaRPr lang="de-DE" altLang="de-DE" smtClean="0">
              <a:solidFill>
                <a:schemeClr val="tx2"/>
              </a:solidFill>
              <a:latin typeface="Verdana" pitchFamily="34" charset="0"/>
            </a:endParaRPr>
          </a:p>
          <a:p>
            <a:endParaRPr lang="de-DE" altLang="de-DE" smtClean="0"/>
          </a:p>
        </p:txBody>
      </p:sp>
      <p:sp>
        <p:nvSpPr>
          <p:cNvPr id="4" name="Foliennummernplatzhalter 3"/>
          <p:cNvSpPr>
            <a:spLocks noGrp="1"/>
          </p:cNvSpPr>
          <p:nvPr>
            <p:ph type="sldNum" sz="quarter" idx="5"/>
          </p:nvPr>
        </p:nvSpPr>
        <p:spPr/>
        <p:txBody>
          <a:bodyPr/>
          <a:lstStyle/>
          <a:p>
            <a:pPr>
              <a:defRPr/>
            </a:pPr>
            <a:fld id="{934AB90C-FB6F-49D2-B2F3-7EB229C077F3}" type="slidenum">
              <a:rPr lang="de-DE" smtClean="0"/>
              <a:pPr>
                <a:defRPr/>
              </a:pPr>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Beispiel: VD17 1:003102R</a:t>
            </a:r>
          </a:p>
        </p:txBody>
      </p:sp>
      <p:sp>
        <p:nvSpPr>
          <p:cNvPr id="4" name="Foliennummernplatzhalter 3"/>
          <p:cNvSpPr>
            <a:spLocks noGrp="1"/>
          </p:cNvSpPr>
          <p:nvPr>
            <p:ph type="sldNum" sz="quarter" idx="5"/>
          </p:nvPr>
        </p:nvSpPr>
        <p:spPr/>
        <p:txBody>
          <a:bodyPr/>
          <a:lstStyle/>
          <a:p>
            <a:pPr>
              <a:defRPr/>
            </a:pPr>
            <a:fld id="{B0EB6F58-DF88-44C7-9E02-C5B17E03BAB8}" type="slidenum">
              <a:rPr lang="de-DE" smtClean="0"/>
              <a:pPr>
                <a:defRPr/>
              </a:pPr>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5C22422-25DE-4609-ABF3-7DDE71219D54}" type="slidenum">
              <a:rPr lang="de-DE" smtClean="0"/>
              <a:pPr>
                <a:defRPr/>
              </a:pPr>
              <a:t>25</a:t>
            </a:fld>
            <a:endParaRPr lang="de-DE" dirty="0"/>
          </a:p>
        </p:txBody>
      </p:sp>
    </p:spTree>
    <p:extLst>
      <p:ext uri="{BB962C8B-B14F-4D97-AF65-F5344CB8AC3E}">
        <p14:creationId xmlns:p14="http://schemas.microsoft.com/office/powerpoint/2010/main" val="1055786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Beispiel: </a:t>
            </a:r>
            <a:r>
              <a:rPr lang="de-DE" altLang="de-DE" smtClean="0">
                <a:solidFill>
                  <a:srgbClr val="002060"/>
                </a:solidFill>
                <a:latin typeface="Verdana" pitchFamily="34" charset="0"/>
                <a:ea typeface="Verdana" pitchFamily="34" charset="0"/>
                <a:cs typeface="Verdana" pitchFamily="34" charset="0"/>
              </a:rPr>
              <a:t>VD16 C 2179</a:t>
            </a:r>
          </a:p>
        </p:txBody>
      </p:sp>
      <p:sp>
        <p:nvSpPr>
          <p:cNvPr id="4" name="Foliennummernplatzhalter 3"/>
          <p:cNvSpPr>
            <a:spLocks noGrp="1"/>
          </p:cNvSpPr>
          <p:nvPr>
            <p:ph type="sldNum" sz="quarter" idx="5"/>
          </p:nvPr>
        </p:nvSpPr>
        <p:spPr/>
        <p:txBody>
          <a:bodyPr/>
          <a:lstStyle/>
          <a:p>
            <a:pPr>
              <a:defRPr/>
            </a:pPr>
            <a:fld id="{CA04475F-2778-4341-8C1C-074913929C6E}" type="slidenum">
              <a:rPr lang="de-DE" smtClean="0"/>
              <a:pPr>
                <a:defRPr/>
              </a:pPr>
              <a:t>26</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4" name="Foliennummernplatzhalter 3"/>
          <p:cNvSpPr>
            <a:spLocks noGrp="1"/>
          </p:cNvSpPr>
          <p:nvPr>
            <p:ph type="sldNum" sz="quarter" idx="5"/>
          </p:nvPr>
        </p:nvSpPr>
        <p:spPr/>
        <p:txBody>
          <a:bodyPr/>
          <a:lstStyle/>
          <a:p>
            <a:pPr>
              <a:defRPr/>
            </a:pPr>
            <a:fld id="{D2205BB0-5B19-4F1B-83DD-3D32E9669211}" type="slidenum">
              <a:rPr lang="de-DE" smtClean="0"/>
              <a:pPr>
                <a:defRPr/>
              </a:pPr>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RDA 2.3.1 mit D-A-CH gleich mal zeigen</a:t>
            </a:r>
          </a:p>
        </p:txBody>
      </p:sp>
      <p:sp>
        <p:nvSpPr>
          <p:cNvPr id="4" name="Foliennummernplatzhalter 3"/>
          <p:cNvSpPr>
            <a:spLocks noGrp="1"/>
          </p:cNvSpPr>
          <p:nvPr>
            <p:ph type="sldNum" sz="quarter" idx="5"/>
          </p:nvPr>
        </p:nvSpPr>
        <p:spPr/>
        <p:txBody>
          <a:bodyPr/>
          <a:lstStyle/>
          <a:p>
            <a:pPr>
              <a:defRPr/>
            </a:pPr>
            <a:fld id="{46E59883-5144-4EEE-8E6C-C2E58CE54714}" type="slidenum">
              <a:rPr lang="de-DE" smtClean="0"/>
              <a:pPr>
                <a:defRPr/>
              </a:pPr>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Q.B.V. = Quod Bene Vertat = Was sich zum Guten wenden möge!</a:t>
            </a:r>
          </a:p>
        </p:txBody>
      </p:sp>
      <p:sp>
        <p:nvSpPr>
          <p:cNvPr id="4" name="Foliennummernplatzhalter 3"/>
          <p:cNvSpPr>
            <a:spLocks noGrp="1"/>
          </p:cNvSpPr>
          <p:nvPr>
            <p:ph type="sldNum" sz="quarter" idx="5"/>
          </p:nvPr>
        </p:nvSpPr>
        <p:spPr/>
        <p:txBody>
          <a:bodyPr/>
          <a:lstStyle/>
          <a:p>
            <a:pPr>
              <a:defRPr/>
            </a:pPr>
            <a:fld id="{DCC4359C-E012-48AD-AB92-A60DE87BC12E}" type="slidenum">
              <a:rPr lang="de-DE" smtClean="0"/>
              <a:pPr>
                <a:defRPr/>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4" name="Foliennummernplatzhalter 3"/>
          <p:cNvSpPr>
            <a:spLocks noGrp="1"/>
          </p:cNvSpPr>
          <p:nvPr>
            <p:ph type="sldNum" sz="quarter" idx="5"/>
          </p:nvPr>
        </p:nvSpPr>
        <p:spPr/>
        <p:txBody>
          <a:bodyPr/>
          <a:lstStyle/>
          <a:p>
            <a:pPr>
              <a:defRPr/>
            </a:pPr>
            <a:fld id="{9E221CB4-8995-4671-ACC2-4278A20E7378}" type="slidenum">
              <a:rPr lang="de-DE" smtClean="0"/>
              <a:pPr>
                <a:defRPr/>
              </a:pPr>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Das mit „ab 1501“ steht zwar nirgends. „Informationsquelle“ hätte nicht hingepasst.</a:t>
            </a:r>
          </a:p>
        </p:txBody>
      </p:sp>
      <p:sp>
        <p:nvSpPr>
          <p:cNvPr id="4" name="Foliennummernplatzhalter 3"/>
          <p:cNvSpPr>
            <a:spLocks noGrp="1"/>
          </p:cNvSpPr>
          <p:nvPr>
            <p:ph type="sldNum" sz="quarter" idx="5"/>
          </p:nvPr>
        </p:nvSpPr>
        <p:spPr/>
        <p:txBody>
          <a:bodyPr/>
          <a:lstStyle/>
          <a:p>
            <a:pPr>
              <a:defRPr/>
            </a:pPr>
            <a:fld id="{4F20C64E-C9E3-4A6F-8192-20698A6DFE3A}" type="slidenum">
              <a:rPr lang="de-DE" smtClean="0"/>
              <a:pPr>
                <a:defRPr/>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5C22422-25DE-4609-ABF3-7DDE71219D54}" type="slidenum">
              <a:rPr lang="de-DE" smtClean="0"/>
              <a:pPr>
                <a:defRPr/>
              </a:pPr>
              <a:t>8</a:t>
            </a:fld>
            <a:endParaRPr lang="de-DE" dirty="0"/>
          </a:p>
        </p:txBody>
      </p:sp>
    </p:spTree>
    <p:extLst>
      <p:ext uri="{BB962C8B-B14F-4D97-AF65-F5344CB8AC3E}">
        <p14:creationId xmlns:p14="http://schemas.microsoft.com/office/powerpoint/2010/main" val="62604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3.3. und 3.4. hier mit gezeigt, weil es so gut zum Thema passt.</a:t>
            </a:r>
          </a:p>
        </p:txBody>
      </p:sp>
      <p:sp>
        <p:nvSpPr>
          <p:cNvPr id="4" name="Foliennummernplatzhalter 3"/>
          <p:cNvSpPr>
            <a:spLocks noGrp="1"/>
          </p:cNvSpPr>
          <p:nvPr>
            <p:ph type="sldNum" sz="quarter" idx="5"/>
          </p:nvPr>
        </p:nvSpPr>
        <p:spPr/>
        <p:txBody>
          <a:bodyPr/>
          <a:lstStyle/>
          <a:p>
            <a:pPr>
              <a:defRPr/>
            </a:pPr>
            <a:fld id="{40A74A8B-4D8B-434C-84BD-71EF33BD6960}" type="slidenum">
              <a:rPr lang="de-DE" smtClean="0"/>
              <a:pPr>
                <a:defRPr/>
              </a:pPr>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4" name="Fußzeilenplatzhalter 11"/>
          <p:cNvSpPr>
            <a:spLocks noGrp="1"/>
          </p:cNvSpPr>
          <p:nvPr>
            <p:ph type="ftr" sz="quarter" idx="14"/>
          </p:nvPr>
        </p:nvSpPr>
        <p:spPr>
          <a:xfrm>
            <a:off x="468313" y="6376988"/>
            <a:ext cx="6119812" cy="365125"/>
          </a:xfrm>
        </p:spPr>
        <p:txBody>
          <a:bodyPr/>
          <a:lstStyle>
            <a:lvl1pPr algn="l">
              <a:defRPr>
                <a:solidFill>
                  <a:schemeClr val="accent1">
                    <a:lumMod val="75000"/>
                  </a:schemeClr>
                </a:solidFill>
              </a:defRPr>
            </a:lvl1pPr>
          </a:lstStyle>
          <a:p>
            <a:pPr>
              <a:defRPr/>
            </a:pPr>
            <a:r>
              <a:rPr lang="de-DE" smtClean="0"/>
              <a:t>AG RDA Schulungsunterlagen – Modul 6.AD – Titel und Verantwortlichkeitsangabe – Aleph-Version | Stand: 20.11.2015 | CC BY-NC-SA</a:t>
            </a:r>
            <a:endParaRPr lang="de-DE"/>
          </a:p>
        </p:txBody>
      </p:sp>
      <p:sp>
        <p:nvSpPr>
          <p:cNvPr id="5" name="Foliennummernplatzhalter 5"/>
          <p:cNvSpPr>
            <a:spLocks noGrp="1"/>
          </p:cNvSpPr>
          <p:nvPr>
            <p:ph type="sldNum" sz="quarter" idx="15"/>
          </p:nvPr>
        </p:nvSpPr>
        <p:spPr>
          <a:xfrm>
            <a:off x="7235825" y="6376988"/>
            <a:ext cx="145097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AEE0C5-466C-48ED-A3A4-4012A3B7A6EB}" type="slidenum">
              <a:rPr lang="de-DE"/>
              <a:pPr>
                <a:defRPr/>
              </a:pPr>
              <a:t>‹Nr.›</a:t>
            </a:fld>
            <a:endParaRPr lang="de-DE" dirty="0"/>
          </a:p>
        </p:txBody>
      </p:sp>
    </p:spTree>
    <p:extLst>
      <p:ext uri="{BB962C8B-B14F-4D97-AF65-F5344CB8AC3E}">
        <p14:creationId xmlns:p14="http://schemas.microsoft.com/office/powerpoint/2010/main" val="4441092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p:txBody>
      </p:sp>
      <p:sp>
        <p:nvSpPr>
          <p:cNvPr id="7" name="Fußzeilenplatzhalter 6"/>
          <p:cNvSpPr>
            <a:spLocks noGrp="1"/>
          </p:cNvSpPr>
          <p:nvPr>
            <p:ph type="ftr" sz="quarter" idx="3"/>
          </p:nvPr>
        </p:nvSpPr>
        <p:spPr>
          <a:xfrm>
            <a:off x="468313" y="6381750"/>
            <a:ext cx="6264275" cy="365125"/>
          </a:xfrm>
          <a:prstGeom prst="rect">
            <a:avLst/>
          </a:prstGeom>
        </p:spPr>
        <p:txBody>
          <a:bodyPr vert="horz" lIns="91440" tIns="45720" rIns="91440" bIns="45720" rtlCol="0" anchor="ctr"/>
          <a:lstStyle>
            <a:lvl1pPr algn="l" fontAlgn="auto">
              <a:spcBef>
                <a:spcPts val="0"/>
              </a:spcBef>
              <a:spcAft>
                <a:spcPts val="0"/>
              </a:spcAft>
              <a:defRPr sz="1000" baseline="0">
                <a:solidFill>
                  <a:schemeClr val="tx1">
                    <a:lumMod val="50000"/>
                    <a:lumOff val="50000"/>
                  </a:schemeClr>
                </a:solidFill>
                <a:latin typeface="Verdana" panose="020B0604030504040204" pitchFamily="34" charset="0"/>
                <a:cs typeface="+mn-cs"/>
              </a:defRPr>
            </a:lvl1pPr>
          </a:lstStyle>
          <a:p>
            <a:pPr>
              <a:defRPr/>
            </a:pPr>
            <a:r>
              <a:rPr lang="de-DE" smtClean="0"/>
              <a:t>AG RDA Schulungsunterlagen – Modul 6.AD – Titel und Verantwortlichkeitsangabe – Aleph-Version | Stand: 20.11.2015 | CC BY-NC-SA</a:t>
            </a:r>
            <a:endParaRPr lang="de-DE"/>
          </a:p>
        </p:txBody>
      </p:sp>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hdr="0" dt="0"/>
  <p:txStyles>
    <p:titleStyle>
      <a:lvl1pPr algn="l" rtl="0" eaLnBrk="0" fontAlgn="base" hangingPunct="0">
        <a:spcBef>
          <a:spcPct val="0"/>
        </a:spcBef>
        <a:spcAft>
          <a:spcPct val="0"/>
        </a:spcAft>
        <a:defRPr sz="3200" kern="1200">
          <a:solidFill>
            <a:schemeClr val="tx1"/>
          </a:solidFill>
          <a:latin typeface="Verdana" panose="020B0604030504040204" pitchFamily="34" charset="0"/>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fontAlgn="base">
        <a:spcBef>
          <a:spcPct val="0"/>
        </a:spcBef>
        <a:spcAft>
          <a:spcPct val="0"/>
        </a:spcAft>
        <a:defRPr sz="3200">
          <a:solidFill>
            <a:schemeClr val="tx1"/>
          </a:solidFill>
          <a:latin typeface="Verdana" pitchFamily="34" charset="0"/>
        </a:defRPr>
      </a:lvl6pPr>
      <a:lvl7pPr marL="914400" algn="l" rtl="0" fontAlgn="base">
        <a:spcBef>
          <a:spcPct val="0"/>
        </a:spcBef>
        <a:spcAft>
          <a:spcPct val="0"/>
        </a:spcAft>
        <a:defRPr sz="3200">
          <a:solidFill>
            <a:schemeClr val="tx1"/>
          </a:solidFill>
          <a:latin typeface="Verdana" pitchFamily="34" charset="0"/>
        </a:defRPr>
      </a:lvl7pPr>
      <a:lvl8pPr marL="1371600" algn="l" rtl="0" fontAlgn="base">
        <a:spcBef>
          <a:spcPct val="0"/>
        </a:spcBef>
        <a:spcAft>
          <a:spcPct val="0"/>
        </a:spcAft>
        <a:defRPr sz="3200">
          <a:solidFill>
            <a:schemeClr val="tx1"/>
          </a:solidFill>
          <a:latin typeface="Verdana" pitchFamily="34" charset="0"/>
        </a:defRPr>
      </a:lvl8pPr>
      <a:lvl9pPr marL="1828800" algn="l" rtl="0" fontAlgn="base">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Verdana" panose="020B0604030504040204" pitchFamily="34" charset="0"/>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Verdana" panose="020B060403050404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bv.de/vd17-cms/vd17_image_full_view?zuid=11aec1d3-2afa-47c0-a7fc-c551c02dd2bb"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3075" name="Titel 1"/>
          <p:cNvSpPr>
            <a:spLocks noGrp="1"/>
          </p:cNvSpPr>
          <p:nvPr>
            <p:ph type="title"/>
          </p:nvPr>
        </p:nvSpPr>
        <p:spPr>
          <a:xfrm>
            <a:off x="1692275" y="2781300"/>
            <a:ext cx="6057900" cy="1652588"/>
          </a:xfrm>
        </p:spPr>
        <p:txBody>
          <a:bodyPr rtlCol="0">
            <a:noAutofit/>
          </a:bodyPr>
          <a:lstStyle/>
          <a:p>
            <a:pPr algn="ctr" eaLnBrk="1" fontAlgn="auto" hangingPunct="1">
              <a:spcAft>
                <a:spcPts val="0"/>
              </a:spcAft>
              <a:defRPr/>
            </a:pPr>
            <a:r>
              <a:rPr lang="de-DE" altLang="de-DE" sz="3200" b="1" dirty="0" smtClean="0">
                <a:ea typeface="Verdana" pitchFamily="34" charset="0"/>
                <a:cs typeface="Verdana" pitchFamily="34" charset="0"/>
              </a:rPr>
              <a:t>Schulungsunterlagen der</a:t>
            </a:r>
            <a:br>
              <a:rPr lang="de-DE" altLang="de-DE" sz="3200" b="1" dirty="0" smtClean="0">
                <a:ea typeface="Verdana" pitchFamily="34" charset="0"/>
                <a:cs typeface="Verdana" pitchFamily="34" charset="0"/>
              </a:rPr>
            </a:br>
            <a:r>
              <a:rPr lang="de-DE" altLang="de-DE" sz="3200" b="1" dirty="0" smtClean="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0" name="Gruppieren 8"/>
          <p:cNvGrpSpPr>
            <a:grpSpLocks/>
          </p:cNvGrpSpPr>
          <p:nvPr/>
        </p:nvGrpSpPr>
        <p:grpSpPr bwMode="auto">
          <a:xfrm>
            <a:off x="949325" y="1700213"/>
            <a:ext cx="2378075" cy="400050"/>
            <a:chOff x="948867" y="1700808"/>
            <a:chExt cx="2378195" cy="400110"/>
          </a:xfrm>
        </p:grpSpPr>
        <p:sp>
          <p:nvSpPr>
            <p:cNvPr id="3094"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r>
                <a:rPr lang="de-DE" altLang="de-DE" sz="1000" b="1">
                  <a:solidFill>
                    <a:srgbClr val="000000"/>
                  </a:solidFill>
                </a:rPr>
                <a:t>Vertretungen der Öffentlichen Bibliotheken</a:t>
              </a:r>
            </a:p>
          </p:txBody>
        </p:sp>
        <p:pic>
          <p:nvPicPr>
            <p:cNvPr id="3095"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91" name="Grafik 1"/>
          <p:cNvPicPr>
            <a:picLocks noChangeAspect="1"/>
          </p:cNvPicPr>
          <p:nvPr/>
        </p:nvPicPr>
        <p:blipFill>
          <a:blip r:embed="rId18">
            <a:extLst>
              <a:ext uri="{28A0092B-C50C-407E-A947-70E740481C1C}">
                <a14:useLocalDpi xmlns:a14="http://schemas.microsoft.com/office/drawing/2010/main" val="0"/>
              </a:ext>
            </a:extLst>
          </a:blip>
          <a:srcRect l="5724" t="17175" b="17717"/>
          <a:stretch>
            <a:fillRect/>
          </a:stretch>
        </p:blipFill>
        <p:spPr bwMode="auto">
          <a:xfrm>
            <a:off x="677863" y="2349500"/>
            <a:ext cx="1651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2"/>
          <p:cNvSpPr>
            <a:spLocks noGrp="1"/>
          </p:cNvSpPr>
          <p:nvPr>
            <p:ph type="ftr" sz="quarter" idx="14"/>
          </p:nvPr>
        </p:nvSpPr>
        <p:spPr>
          <a:xfrm>
            <a:off x="468313" y="6376988"/>
            <a:ext cx="7951787" cy="365125"/>
          </a:xfrm>
        </p:spPr>
        <p:txBody>
          <a:bodyPr/>
          <a:lstStyle/>
          <a:p>
            <a:pPr>
              <a:defRPr/>
            </a:pPr>
            <a:r>
              <a:rPr lang="de-DE" dirty="0"/>
              <a:t>AG RDA Schulungsunterlagen – Modul 6.AD – Titel und Verantwortlichkeitsangabe – </a:t>
            </a:r>
            <a:r>
              <a:rPr lang="de-DE" dirty="0" err="1"/>
              <a:t>Aleph</a:t>
            </a:r>
            <a:r>
              <a:rPr lang="de-DE" dirty="0"/>
              <a:t>-Version | Stand</a:t>
            </a:r>
            <a:r>
              <a:rPr lang="de-DE"/>
              <a:t>: </a:t>
            </a:r>
            <a:r>
              <a:rPr lang="de-DE" smtClean="0"/>
              <a:t>20.11.2015 </a:t>
            </a:r>
            <a:r>
              <a:rPr lang="de-DE" dirty="0"/>
              <a:t>| CC BY-NC-SA</a:t>
            </a:r>
          </a:p>
        </p:txBody>
      </p:sp>
      <p:sp>
        <p:nvSpPr>
          <p:cNvPr id="4" name="Foliennummernplatzhalter 3"/>
          <p:cNvSpPr>
            <a:spLocks noGrp="1"/>
          </p:cNvSpPr>
          <p:nvPr>
            <p:ph type="sldNum" sz="quarter" idx="15"/>
          </p:nvPr>
        </p:nvSpPr>
        <p:spPr/>
        <p:txBody>
          <a:bodyPr/>
          <a:lstStyle/>
          <a:p>
            <a:pPr>
              <a:defRPr/>
            </a:pPr>
            <a:fld id="{197589AA-4E01-4754-AB22-C55947CCF989}" type="slidenum">
              <a:rPr lang="de-DE" smtClean="0"/>
              <a:pPr>
                <a:defRPr/>
              </a:pPr>
              <a:t>1</a:t>
            </a:fld>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81025"/>
          </a:xfrm>
        </p:spPr>
        <p:txBody>
          <a:bodyPr/>
          <a:lstStyle/>
          <a:p>
            <a:pPr>
              <a:defRPr/>
            </a:pPr>
            <a:r>
              <a:rPr lang="de-DE" dirty="0" smtClean="0"/>
              <a:t>Ressourcen ohne Titelblatt</a:t>
            </a:r>
            <a:endParaRPr lang="de-DE" dirty="0"/>
          </a:p>
        </p:txBody>
      </p:sp>
      <p:sp>
        <p:nvSpPr>
          <p:cNvPr id="3" name="Textplatzhalter 2"/>
          <p:cNvSpPr>
            <a:spLocks noGrp="1"/>
          </p:cNvSpPr>
          <p:nvPr>
            <p:ph type="body" sz="quarter" idx="13"/>
          </p:nvPr>
        </p:nvSpPr>
        <p:spPr>
          <a:xfrm>
            <a:off x="250825" y="1052513"/>
            <a:ext cx="8642350" cy="5256212"/>
          </a:xfrm>
        </p:spPr>
        <p:txBody>
          <a:bodyPr/>
          <a:lstStyle/>
          <a:p>
            <a:pPr>
              <a:defRPr/>
            </a:pPr>
            <a:r>
              <a:rPr lang="de-DE" dirty="0" smtClean="0"/>
              <a:t>Es ist zu beachten, dass</a:t>
            </a:r>
          </a:p>
          <a:p>
            <a:pPr marL="720000">
              <a:buFont typeface="Symbol" panose="05050102010706020507" pitchFamily="18" charset="2"/>
              <a:buChar char="-"/>
              <a:defRPr/>
            </a:pPr>
            <a:r>
              <a:rPr lang="de-DE" sz="2000" dirty="0" smtClean="0"/>
              <a:t>der Titel aussagekräftig ist</a:t>
            </a:r>
          </a:p>
          <a:p>
            <a:pPr marL="720000">
              <a:buFont typeface="Symbol" panose="05050102010706020507" pitchFamily="18" charset="2"/>
              <a:buChar char="-"/>
              <a:defRPr/>
            </a:pPr>
            <a:r>
              <a:rPr lang="de-DE" sz="2000" dirty="0" smtClean="0"/>
              <a:t>Kürzungen grammatikalisch korrekt sind</a:t>
            </a:r>
          </a:p>
          <a:p>
            <a:pPr marL="720000">
              <a:buFont typeface="Symbol" panose="05050102010706020507" pitchFamily="18" charset="2"/>
              <a:buChar char="-"/>
              <a:defRPr/>
            </a:pPr>
            <a:r>
              <a:rPr lang="de-DE" sz="2000" dirty="0" smtClean="0"/>
              <a:t>Kürzungen gekennzeichnet werden („…“)</a:t>
            </a:r>
          </a:p>
          <a:p>
            <a:pPr marL="720000">
              <a:buFont typeface="Symbol" panose="05050102010706020507" pitchFamily="18" charset="2"/>
              <a:buChar char="-"/>
              <a:defRPr/>
            </a:pPr>
            <a:r>
              <a:rPr lang="de-DE" sz="2000" dirty="0" smtClean="0"/>
              <a:t>Personalangaben und Datierungen erfasst werden</a:t>
            </a:r>
          </a:p>
          <a:p>
            <a:pPr marL="720000">
              <a:spcAft>
                <a:spcPts val="600"/>
              </a:spcAft>
              <a:buFont typeface="Symbol" panose="05050102010706020507" pitchFamily="18" charset="2"/>
              <a:buChar char="-"/>
              <a:defRPr/>
            </a:pPr>
            <a:r>
              <a:rPr lang="de-DE" sz="2000" dirty="0" smtClean="0"/>
              <a:t>eine Anmerkung über die Quelle des Titels gemacht wird</a:t>
            </a:r>
            <a:endParaRPr lang="de-DE" sz="2000" dirty="0"/>
          </a:p>
          <a:p>
            <a:pPr marL="0" indent="0">
              <a:buFont typeface="Arial" charset="0"/>
              <a:buNone/>
              <a:defRPr/>
            </a:pPr>
            <a:endParaRPr lang="de-DE" dirty="0" smtClean="0"/>
          </a:p>
          <a:p>
            <a:pPr marL="342000">
              <a:buFont typeface="Arial" panose="020B0604020202020204" pitchFamily="34" charset="0"/>
              <a:buChar char="•"/>
              <a:defRPr/>
            </a:pPr>
            <a:r>
              <a:rPr lang="de-DE" dirty="0" smtClean="0"/>
              <a:t>Ist auch der Textanfang als Titel ungeeignet, wird dieser einer anderen Quelle (z.B. Nachschlagewerk, RDA 2.2.4) entnommen, </a:t>
            </a:r>
          </a:p>
          <a:p>
            <a:pPr marL="0" indent="0">
              <a:buFont typeface="Arial" charset="0"/>
              <a:buNone/>
              <a:defRPr/>
            </a:pPr>
            <a:r>
              <a:rPr lang="de-DE" dirty="0" smtClean="0"/>
              <a:t>   oder es wird ein Titel fingiert (RDA 2.3.2.11).</a:t>
            </a:r>
          </a:p>
          <a:p>
            <a:pPr marL="377100" indent="0">
              <a:buFont typeface="Arial" charset="0"/>
              <a:buNone/>
              <a:defRPr/>
            </a:pPr>
            <a:endParaRPr lang="de-DE" dirty="0" smtClean="0"/>
          </a:p>
          <a:p>
            <a:pPr marL="0" indent="0">
              <a:buFont typeface="Arial" charset="0"/>
              <a:buNone/>
              <a:defRPr/>
            </a:pPr>
            <a:endParaRPr lang="de-DE" dirty="0"/>
          </a:p>
        </p:txBody>
      </p:sp>
      <p:sp>
        <p:nvSpPr>
          <p:cNvPr id="5" name="Fußzeilenplatzhalter 4"/>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6" name="Foliennummernplatzhalter 5"/>
          <p:cNvSpPr>
            <a:spLocks noGrp="1"/>
          </p:cNvSpPr>
          <p:nvPr>
            <p:ph type="sldNum" sz="quarter" idx="15"/>
          </p:nvPr>
        </p:nvSpPr>
        <p:spPr/>
        <p:txBody>
          <a:bodyPr/>
          <a:lstStyle/>
          <a:p>
            <a:pPr>
              <a:defRPr/>
            </a:pPr>
            <a:fld id="{677AD52C-8898-4DDE-BD7A-BE165B742B85}" type="slidenum">
              <a:rPr lang="de-DE" smtClean="0"/>
              <a:pPr>
                <a:defRPr/>
              </a:pPr>
              <a:t>10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a:lstStyle/>
          <a:p>
            <a:pPr>
              <a:defRPr/>
            </a:pPr>
            <a:r>
              <a:rPr lang="de-DE" dirty="0"/>
              <a:t>Kürzung sehr </a:t>
            </a:r>
            <a:r>
              <a:rPr lang="de-DE"/>
              <a:t>langer </a:t>
            </a:r>
            <a:r>
              <a:rPr lang="de-DE" smtClean="0"/>
              <a:t>Titel</a:t>
            </a:r>
            <a:endParaRPr lang="de-DE" dirty="0"/>
          </a:p>
        </p:txBody>
      </p:sp>
      <p:sp>
        <p:nvSpPr>
          <p:cNvPr id="15363" name="Textplatzhalter 2"/>
          <p:cNvSpPr>
            <a:spLocks noGrp="1"/>
          </p:cNvSpPr>
          <p:nvPr>
            <p:ph type="body" sz="quarter" idx="13"/>
          </p:nvPr>
        </p:nvSpPr>
        <p:spPr>
          <a:xfrm>
            <a:off x="250825" y="836613"/>
            <a:ext cx="8642350" cy="5472112"/>
          </a:xfrm>
        </p:spPr>
        <p:txBody>
          <a:bodyPr/>
          <a:lstStyle/>
          <a:p>
            <a:pPr>
              <a:defRPr/>
            </a:pPr>
            <a:r>
              <a:rPr lang="de-DE" altLang="de-DE" dirty="0" smtClean="0"/>
              <a:t>Titel werden so übertragen, wie sie in der Informationsquelle erscheinen</a:t>
            </a:r>
          </a:p>
          <a:p>
            <a:pPr>
              <a:defRPr/>
            </a:pPr>
            <a:r>
              <a:rPr lang="de-DE" altLang="de-DE" dirty="0" smtClean="0"/>
              <a:t>sehr </a:t>
            </a:r>
            <a:r>
              <a:rPr lang="de-DE" altLang="de-DE" smtClean="0"/>
              <a:t>lange Titel </a:t>
            </a:r>
            <a:r>
              <a:rPr lang="de-DE" altLang="de-DE" dirty="0" smtClean="0"/>
              <a:t>dürfen gekürzt werden</a:t>
            </a:r>
          </a:p>
          <a:p>
            <a:pPr marL="0" indent="0">
              <a:buFont typeface="Arial" charset="0"/>
              <a:buNone/>
              <a:defRPr/>
            </a:pPr>
            <a:endParaRPr lang="de-DE" altLang="de-DE" dirty="0" smtClean="0"/>
          </a:p>
          <a:p>
            <a:pPr marL="0" indent="0">
              <a:buFont typeface="Arial" charset="0"/>
              <a:buNone/>
              <a:defRPr/>
            </a:pPr>
            <a:endParaRPr lang="de-DE" altLang="de-DE" dirty="0" smtClean="0"/>
          </a:p>
          <a:p>
            <a:pPr marL="0" indent="0">
              <a:buFont typeface="Arial" charset="0"/>
              <a:buNone/>
              <a:defRPr/>
            </a:pPr>
            <a:endParaRPr lang="de-DE" altLang="de-DE" dirty="0"/>
          </a:p>
          <a:p>
            <a:pPr marL="0" indent="0">
              <a:buFont typeface="Arial" charset="0"/>
              <a:buNone/>
              <a:defRPr/>
            </a:pPr>
            <a:endParaRPr lang="de-DE" altLang="de-DE" dirty="0" smtClean="0"/>
          </a:p>
          <a:p>
            <a:pPr marL="0" indent="0">
              <a:buFont typeface="Arial" charset="0"/>
              <a:buNone/>
              <a:defRPr/>
            </a:pPr>
            <a:endParaRPr lang="de-DE" altLang="de-DE" dirty="0"/>
          </a:p>
          <a:p>
            <a:pPr marL="0" indent="0">
              <a:buFont typeface="Arial" charset="0"/>
              <a:buNone/>
              <a:defRPr/>
            </a:pPr>
            <a:endParaRPr lang="de-DE" altLang="de-DE" dirty="0"/>
          </a:p>
        </p:txBody>
      </p:sp>
      <p:sp>
        <p:nvSpPr>
          <p:cNvPr id="3" name="Rechteck 2"/>
          <p:cNvSpPr/>
          <p:nvPr/>
        </p:nvSpPr>
        <p:spPr>
          <a:xfrm>
            <a:off x="539750" y="2349500"/>
            <a:ext cx="7488238" cy="165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RDA 2.3.1.4, Optionale Weglassung</a:t>
            </a:r>
          </a:p>
          <a:p>
            <a:pPr>
              <a:defRPr/>
            </a:pPr>
            <a:r>
              <a:rPr lang="de-DE" dirty="0"/>
              <a:t>Kürzen Sie einen langen Titel nur ab, wenn er ohne Verlust wesentlicher Informationen abgekürzt werden kann. Verwenden Sie ein Auslassungszeichen (…), um ein solches Auslassen anzuzeigen. Lassen Sie niemals eines der ersten fünf Wörter weg.</a:t>
            </a:r>
          </a:p>
        </p:txBody>
      </p:sp>
      <p:sp>
        <p:nvSpPr>
          <p:cNvPr id="6" name="Rechteck 5"/>
          <p:cNvSpPr/>
          <p:nvPr/>
        </p:nvSpPr>
        <p:spPr>
          <a:xfrm>
            <a:off x="863600" y="4268788"/>
            <a:ext cx="6840538" cy="180022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RDA 2.3.1.4 D-A-CH</a:t>
            </a:r>
          </a:p>
          <a:p>
            <a:pPr>
              <a:defRPr/>
            </a:pPr>
            <a:r>
              <a:rPr lang="de-DE" dirty="0"/>
              <a:t>Das Anwenden der optionalen Weglassung liegt in Ihrem Ermessen.</a:t>
            </a:r>
          </a:p>
          <a:p>
            <a:pPr>
              <a:defRPr/>
            </a:pPr>
            <a:endParaRPr lang="de-DE" dirty="0"/>
          </a:p>
          <a:p>
            <a:pPr>
              <a:defRPr/>
            </a:pPr>
            <a:r>
              <a:rPr lang="de-DE" dirty="0"/>
              <a:t>Für Alte Drucke wird empfohlen, den Titel im Zweifel nicht zu kürzen. Auf eine sinnerhaltende und grammatikalisch korrekte Kürzung ist zu achten.</a:t>
            </a:r>
          </a:p>
        </p:txBody>
      </p:sp>
      <p:sp>
        <p:nvSpPr>
          <p:cNvPr id="5" name="Fußzeilenplatzhalter 4"/>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7" name="Foliennummernplatzhalter 6"/>
          <p:cNvSpPr>
            <a:spLocks noGrp="1"/>
          </p:cNvSpPr>
          <p:nvPr>
            <p:ph type="sldNum" sz="quarter" idx="15"/>
          </p:nvPr>
        </p:nvSpPr>
        <p:spPr/>
        <p:txBody>
          <a:bodyPr/>
          <a:lstStyle/>
          <a:p>
            <a:pPr>
              <a:defRPr/>
            </a:pPr>
            <a:fld id="{27B186DD-3058-4ACA-B58E-492E8AFA7C30}" type="slidenum">
              <a:rPr lang="de-DE" smtClean="0"/>
              <a:pPr>
                <a:defRPr/>
              </a:pPr>
              <a:t>11</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8913"/>
            <a:ext cx="8642350" cy="863600"/>
          </a:xfrm>
        </p:spPr>
        <p:txBody>
          <a:bodyPr/>
          <a:lstStyle/>
          <a:p>
            <a:pPr>
              <a:defRPr/>
            </a:pPr>
            <a:r>
              <a:rPr lang="de-DE" dirty="0" smtClean="0"/>
              <a:t>Beispiel: Kürzung sehr </a:t>
            </a:r>
            <a:r>
              <a:rPr lang="de-DE" smtClean="0"/>
              <a:t>langer </a:t>
            </a:r>
            <a:r>
              <a:rPr lang="de-DE"/>
              <a:t>T</a:t>
            </a:r>
            <a:r>
              <a:rPr lang="de-DE" smtClean="0"/>
              <a:t>itel</a:t>
            </a:r>
            <a:r>
              <a:rPr lang="de-DE" dirty="0" smtClean="0"/>
              <a:t>: </a:t>
            </a:r>
            <a:br>
              <a:rPr lang="de-DE" dirty="0" smtClean="0"/>
            </a:br>
            <a:r>
              <a:rPr lang="de-DE" dirty="0" smtClean="0"/>
              <a:t>Wahl-Capitulation …</a:t>
            </a:r>
            <a:endParaRPr lang="de-DE" dirty="0"/>
          </a:p>
        </p:txBody>
      </p:sp>
      <p:sp>
        <p:nvSpPr>
          <p:cNvPr id="3" name="Textplatzhalter 2"/>
          <p:cNvSpPr>
            <a:spLocks noGrp="1"/>
          </p:cNvSpPr>
          <p:nvPr>
            <p:ph type="body" sz="quarter" idx="13"/>
          </p:nvPr>
        </p:nvSpPr>
        <p:spPr>
          <a:xfrm>
            <a:off x="3851275" y="2420938"/>
            <a:ext cx="5041900" cy="3384550"/>
          </a:xfrm>
        </p:spPr>
        <p:txBody>
          <a:bodyPr/>
          <a:lstStyle/>
          <a:p>
            <a:pPr>
              <a:buFont typeface="Arial" panose="020B0604020202020204" pitchFamily="34" charset="0"/>
              <a:buChar char="•"/>
              <a:defRPr/>
            </a:pPr>
            <a:r>
              <a:rPr lang="de-DE" sz="2000" dirty="0"/>
              <a:t>Keine Kürzung</a:t>
            </a:r>
          </a:p>
          <a:p>
            <a:pPr marL="720000">
              <a:buFont typeface="Symbol" panose="05050102010706020507" pitchFamily="18" charset="2"/>
              <a:buChar char="-"/>
              <a:defRPr/>
            </a:pPr>
            <a:r>
              <a:rPr lang="de-DE" sz="2000" dirty="0"/>
              <a:t>der ersten fünf Wörter sowie sinntragender Teile des Titels</a:t>
            </a:r>
          </a:p>
          <a:p>
            <a:pPr marL="720000">
              <a:buFont typeface="Symbol" panose="05050102010706020507" pitchFamily="18" charset="2"/>
              <a:buChar char="-"/>
              <a:defRPr/>
            </a:pPr>
            <a:r>
              <a:rPr lang="de-DE" sz="2000" dirty="0"/>
              <a:t>von zur Identifizierung erforderlichen Personalangaben</a:t>
            </a:r>
          </a:p>
          <a:p>
            <a:pPr marL="720000">
              <a:buFont typeface="Symbol" panose="05050102010706020507" pitchFamily="18" charset="2"/>
              <a:buChar char="-"/>
              <a:defRPr/>
            </a:pPr>
            <a:r>
              <a:rPr lang="de-DE" sz="2000" dirty="0"/>
              <a:t>von Datierungen und Ortsangaben</a:t>
            </a:r>
          </a:p>
        </p:txBody>
      </p:sp>
      <p:pic>
        <p:nvPicPr>
          <p:cNvPr id="14340" name="Grafik 5" descr="T:\IIIR\RDA\RDA-AD_Beispiele_Einzelfolien\VD17_14_639514H_Kuerzung_langer_Titel_Ausschni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3313112"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 Verbindung mit Pfeil 5"/>
          <p:cNvCxnSpPr/>
          <p:nvPr/>
        </p:nvCxnSpPr>
        <p:spPr>
          <a:xfrm flipH="1">
            <a:off x="3563938" y="4365625"/>
            <a:ext cx="1079500" cy="142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3563938" y="3573463"/>
            <a:ext cx="1079500" cy="714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Fußzeilenplatzhalter 4"/>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7" name="Foliennummernplatzhalter 6"/>
          <p:cNvSpPr>
            <a:spLocks noGrp="1"/>
          </p:cNvSpPr>
          <p:nvPr>
            <p:ph type="sldNum" sz="quarter" idx="15"/>
          </p:nvPr>
        </p:nvSpPr>
        <p:spPr/>
        <p:txBody>
          <a:bodyPr/>
          <a:lstStyle/>
          <a:p>
            <a:pPr>
              <a:defRPr/>
            </a:pPr>
            <a:fld id="{2CAE9035-25AD-4993-AA3F-45DAFE45ACA6}" type="slidenum">
              <a:rPr lang="de-DE" smtClean="0"/>
              <a:pPr>
                <a:defRPr/>
              </a:pPr>
              <a:t>12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8913"/>
            <a:ext cx="8642350" cy="863600"/>
          </a:xfrm>
        </p:spPr>
        <p:txBody>
          <a:bodyPr/>
          <a:lstStyle/>
          <a:p>
            <a:pPr>
              <a:defRPr/>
            </a:pPr>
            <a:r>
              <a:rPr lang="de-DE" dirty="0" smtClean="0"/>
              <a:t>Lösung: Kürzung sehr </a:t>
            </a:r>
            <a:r>
              <a:rPr lang="de-DE" smtClean="0"/>
              <a:t>langer Titel</a:t>
            </a:r>
            <a:r>
              <a:rPr lang="de-DE" dirty="0" smtClean="0"/>
              <a:t>: </a:t>
            </a:r>
            <a:br>
              <a:rPr lang="de-DE" dirty="0" smtClean="0"/>
            </a:br>
            <a:r>
              <a:rPr lang="de-DE" dirty="0" smtClean="0"/>
              <a:t>Wahl-Capitulation …</a:t>
            </a:r>
            <a:endParaRPr lang="de-DE" dirty="0"/>
          </a:p>
        </p:txBody>
      </p:sp>
      <p:graphicFrame>
        <p:nvGraphicFramePr>
          <p:cNvPr id="8" name="Tabelle 7"/>
          <p:cNvGraphicFramePr>
            <a:graphicFrameLocks noGrp="1"/>
          </p:cNvGraphicFramePr>
          <p:nvPr/>
        </p:nvGraphicFramePr>
        <p:xfrm>
          <a:off x="611188" y="1484313"/>
          <a:ext cx="7993062" cy="3425826"/>
        </p:xfrm>
        <a:graphic>
          <a:graphicData uri="http://schemas.openxmlformats.org/drawingml/2006/table">
            <a:tbl>
              <a:tblPr firstRow="1" bandRow="1">
                <a:tableStyleId>{5C22544A-7EE6-4342-B048-85BDC9FD1C3A}</a:tableStyleId>
              </a:tblPr>
              <a:tblGrid>
                <a:gridCol w="1008484"/>
                <a:gridCol w="1224136"/>
                <a:gridCol w="1656184"/>
                <a:gridCol w="4104258"/>
              </a:tblGrid>
              <a:tr h="365772">
                <a:tc>
                  <a:txBody>
                    <a:bodyPr/>
                    <a:lstStyle/>
                    <a:p>
                      <a:r>
                        <a:rPr lang="de-DE" sz="18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RDA</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tc>
              </a:tr>
              <a:tr h="1444551">
                <a:tc>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331</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nchor="ctr"/>
                </a:tc>
                <a:tc>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2.3.1.4</a:t>
                      </a:r>
                    </a:p>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2.3.2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nchor="ctr"/>
                </a:tc>
                <a:tc>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Titel</a:t>
                      </a:r>
                    </a:p>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nchor="ctr"/>
                </a:tc>
                <a:tc>
                  <a:txBody>
                    <a:bodyPr/>
                    <a:lstStyle/>
                    <a:p>
                      <a:pPr>
                        <a:lnSpc>
                          <a:spcPts val="1600"/>
                        </a:lnSpc>
                        <a:spcBef>
                          <a:spcPts val="600"/>
                        </a:spcBef>
                        <a:spcAft>
                          <a:spcPts val="600"/>
                        </a:spcAft>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Wahl-</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Capitulation</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Des Allerdurchlauchtigsten/ Großmächtigsten Fürsten und Herrn/ Herrn Josephi, Erwehlten Röm. Königs/</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nchor="ctr"/>
                </a:tc>
              </a:tr>
              <a:tr h="1615503">
                <a:tc>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335</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nchor="ctr"/>
                </a:tc>
                <a:tc>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2.3.4</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nchor="ctr"/>
                </a:tc>
                <a:tc>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Titelzusatz</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nchor="ctr"/>
                </a:tc>
                <a:tc>
                  <a:txBody>
                    <a:bodyPr/>
                    <a:lstStyle/>
                    <a:p>
                      <a:pPr>
                        <a:lnSpc>
                          <a:spcPts val="1600"/>
                        </a:lnSpc>
                        <a:spcBef>
                          <a:spcPts val="600"/>
                        </a:spcBef>
                        <a:spcAft>
                          <a:spcPts val="600"/>
                        </a:spcAft>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Geschlossen und auffgerichtet zu Augspurg den 24. 14ten Monatstag Jan. 1690. Darinnen/ was nach der Capitulatione Leopoldina geändert mit andern Typis oder solchem Signo ,, zu befinden</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45" marR="91445" marT="45726" marB="45726" anchor="ctr"/>
                </a:tc>
              </a:tr>
            </a:tbl>
          </a:graphicData>
        </a:graphic>
      </p:graphicFrame>
      <p:sp>
        <p:nvSpPr>
          <p:cNvPr id="3" name="Fußzeilenplatzhalter 2"/>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a:p>
        </p:txBody>
      </p:sp>
      <p:sp>
        <p:nvSpPr>
          <p:cNvPr id="5" name="Foliennummernplatzhalter 4"/>
          <p:cNvSpPr>
            <a:spLocks noGrp="1"/>
          </p:cNvSpPr>
          <p:nvPr>
            <p:ph type="sldNum" sz="quarter" idx="15"/>
          </p:nvPr>
        </p:nvSpPr>
        <p:spPr/>
        <p:txBody>
          <a:bodyPr/>
          <a:lstStyle/>
          <a:p>
            <a:pPr>
              <a:defRPr/>
            </a:pPr>
            <a:fld id="{658899EB-6F22-4223-8F44-179194634C46}" type="slidenum">
              <a:rPr lang="de-DE" smtClean="0"/>
              <a:pPr>
                <a:defRPr/>
              </a:pPr>
              <a:t>13</a:t>
            </a:fld>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395288" y="44450"/>
            <a:ext cx="8497887" cy="863600"/>
          </a:xfrm>
        </p:spPr>
        <p:txBody>
          <a:bodyPr/>
          <a:lstStyle/>
          <a:p>
            <a:pPr>
              <a:defRPr/>
            </a:pPr>
            <a:r>
              <a:rPr lang="de-DE" dirty="0" smtClean="0">
                <a:ea typeface="Verdana" pitchFamily="34" charset="0"/>
                <a:cs typeface="Verdana" pitchFamily="34" charset="0"/>
              </a:rPr>
              <a:t>Namen als Bestandteil des Titels</a:t>
            </a:r>
            <a:endParaRPr lang="de-DE" dirty="0"/>
          </a:p>
        </p:txBody>
      </p:sp>
      <p:sp>
        <p:nvSpPr>
          <p:cNvPr id="16387" name="Textfeld 1"/>
          <p:cNvSpPr txBox="1">
            <a:spLocks noChangeArrowheads="1"/>
          </p:cNvSpPr>
          <p:nvPr/>
        </p:nvSpPr>
        <p:spPr bwMode="auto">
          <a:xfrm>
            <a:off x="541338" y="1323975"/>
            <a:ext cx="806450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pPr>
            <a:r>
              <a:rPr lang="de-DE" altLang="de-DE"/>
              <a:t>RDA 2.3.1.5: Namen, die Bestandteil eines Titels sind, werden als Teil des Titels erfasst</a:t>
            </a:r>
          </a:p>
        </p:txBody>
      </p:sp>
      <p:sp>
        <p:nvSpPr>
          <p:cNvPr id="11" name="Rechteck 10"/>
          <p:cNvSpPr/>
          <p:nvPr/>
        </p:nvSpPr>
        <p:spPr>
          <a:xfrm>
            <a:off x="541338" y="2924175"/>
            <a:ext cx="7775575" cy="208915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t>                                          </a:t>
            </a:r>
            <a:r>
              <a:rPr lang="de-DE" sz="2000" dirty="0"/>
              <a:t>RDA 2.3.1.5 D-A-CH, Erl. 1</a:t>
            </a:r>
          </a:p>
          <a:p>
            <a:pPr>
              <a:defRPr/>
            </a:pPr>
            <a:r>
              <a:rPr lang="de-DE" sz="2000" dirty="0"/>
              <a:t>Erfassen Sie Namen von geistigen Schöpfern, Mitwirkenden, dem Verlag o. ä., die am Anfang eines Titels stehen und grammatisch verbunden sind (z. B. Genitiv-Konstruktion), als Teil des Titels. In solchen Fällen wird empfohlen, zusätzlich einen abweichenden Titel … zu erfassen.</a:t>
            </a:r>
          </a:p>
        </p:txBody>
      </p:sp>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3" name="Foliennummernplatzhalter 2"/>
          <p:cNvSpPr>
            <a:spLocks noGrp="1"/>
          </p:cNvSpPr>
          <p:nvPr>
            <p:ph type="sldNum" sz="quarter" idx="15"/>
          </p:nvPr>
        </p:nvSpPr>
        <p:spPr/>
        <p:txBody>
          <a:bodyPr/>
          <a:lstStyle/>
          <a:p>
            <a:pPr>
              <a:defRPr/>
            </a:pPr>
            <a:fld id="{EC9AC731-3527-4326-9FF2-0ACA01EF26E4}" type="slidenum">
              <a:rPr lang="de-DE" smtClean="0"/>
              <a:pPr>
                <a:defRPr/>
              </a:pPr>
              <a:t>14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gbv.de/durl/11aec1d3-2afa-47c0-a7fc-c551c02dd2bb?width=8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1341438"/>
            <a:ext cx="2809875"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feld 7"/>
          <p:cNvSpPr txBox="1">
            <a:spLocks noChangeArrowheads="1"/>
          </p:cNvSpPr>
          <p:nvPr/>
        </p:nvSpPr>
        <p:spPr bwMode="auto">
          <a:xfrm>
            <a:off x="3059113" y="5153025"/>
            <a:ext cx="4752975" cy="92392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r>
              <a:rPr lang="de-DE" altLang="de-DE" sz="1800"/>
              <a:t>Weitere bibliografische Information:</a:t>
            </a:r>
          </a:p>
          <a:p>
            <a:pPr eaLnBrk="1" hangingPunct="1">
              <a:spcBef>
                <a:spcPct val="0"/>
              </a:spcBef>
              <a:buFontTx/>
              <a:buNone/>
            </a:pPr>
            <a:r>
              <a:rPr lang="en-US" altLang="de-DE" sz="1800">
                <a:ea typeface="Verdana" pitchFamily="34" charset="0"/>
                <a:cs typeface="Verdana" pitchFamily="34" charset="0"/>
              </a:rPr>
              <a:t>Titel der englischen Originalausgabe: Now or never </a:t>
            </a:r>
          </a:p>
        </p:txBody>
      </p:sp>
      <p:sp>
        <p:nvSpPr>
          <p:cNvPr id="9" name="Titel 1"/>
          <p:cNvSpPr>
            <a:spLocks noGrp="1"/>
          </p:cNvSpPr>
          <p:nvPr>
            <p:ph type="title"/>
          </p:nvPr>
        </p:nvSpPr>
        <p:spPr>
          <a:xfrm>
            <a:off x="395288" y="44450"/>
            <a:ext cx="8713787" cy="1152525"/>
          </a:xfrm>
        </p:spPr>
        <p:txBody>
          <a:bodyPr/>
          <a:lstStyle/>
          <a:p>
            <a:pPr>
              <a:defRPr/>
            </a:pPr>
            <a:r>
              <a:rPr lang="de-DE" dirty="0" smtClean="0">
                <a:ea typeface="Verdana" pitchFamily="34" charset="0"/>
                <a:cs typeface="Verdana" pitchFamily="34" charset="0"/>
              </a:rPr>
              <a:t>Beispiel und Lösung: Namen als Bestandteil des Titels: Richard Baxters Nun oder Niemahls</a:t>
            </a:r>
            <a:endParaRPr lang="de-DE" dirty="0"/>
          </a:p>
        </p:txBody>
      </p:sp>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3" name="Foliennummernplatzhalter 2"/>
          <p:cNvSpPr>
            <a:spLocks noGrp="1"/>
          </p:cNvSpPr>
          <p:nvPr>
            <p:ph type="sldNum" sz="quarter" idx="15"/>
          </p:nvPr>
        </p:nvSpPr>
        <p:spPr/>
        <p:txBody>
          <a:bodyPr/>
          <a:lstStyle/>
          <a:p>
            <a:pPr>
              <a:defRPr/>
            </a:pPr>
            <a:fld id="{26E3DACC-6EDD-4FE9-8599-0B212D6CB61A}" type="slidenum">
              <a:rPr lang="de-DE" smtClean="0"/>
              <a:pPr>
                <a:defRPr/>
              </a:pPr>
              <a:t>15</a:t>
            </a:fld>
            <a:endParaRPr lang="de-DE" dirty="0"/>
          </a:p>
        </p:txBody>
      </p:sp>
      <p:grpSp>
        <p:nvGrpSpPr>
          <p:cNvPr id="17445" name="Gruppieren 17444"/>
          <p:cNvGrpSpPr/>
          <p:nvPr/>
        </p:nvGrpSpPr>
        <p:grpSpPr>
          <a:xfrm>
            <a:off x="2719388" y="1196975"/>
            <a:ext cx="6362700" cy="3792538"/>
            <a:chOff x="2719388" y="1196975"/>
            <a:chExt cx="6362700" cy="3792538"/>
          </a:xfrm>
        </p:grpSpPr>
        <p:sp>
          <p:nvSpPr>
            <p:cNvPr id="7" name="AutoShape 3"/>
            <p:cNvSpPr>
              <a:spLocks noChangeAspect="1" noChangeArrowheads="1" noTextEdit="1"/>
            </p:cNvSpPr>
            <p:nvPr/>
          </p:nvSpPr>
          <p:spPr bwMode="auto">
            <a:xfrm>
              <a:off x="2722563" y="1196975"/>
              <a:ext cx="635952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5"/>
            <p:cNvSpPr>
              <a:spLocks noChangeArrowheads="1"/>
            </p:cNvSpPr>
            <p:nvPr/>
          </p:nvSpPr>
          <p:spPr bwMode="auto">
            <a:xfrm>
              <a:off x="2725738" y="1220788"/>
              <a:ext cx="915988"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6"/>
            <p:cNvSpPr>
              <a:spLocks noChangeArrowheads="1"/>
            </p:cNvSpPr>
            <p:nvPr/>
          </p:nvSpPr>
          <p:spPr bwMode="auto">
            <a:xfrm>
              <a:off x="3641726" y="1220788"/>
              <a:ext cx="1101725"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7"/>
            <p:cNvSpPr>
              <a:spLocks noChangeArrowheads="1"/>
            </p:cNvSpPr>
            <p:nvPr/>
          </p:nvSpPr>
          <p:spPr bwMode="auto">
            <a:xfrm>
              <a:off x="4743451" y="1220788"/>
              <a:ext cx="1822450"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8"/>
            <p:cNvSpPr>
              <a:spLocks noChangeArrowheads="1"/>
            </p:cNvSpPr>
            <p:nvPr/>
          </p:nvSpPr>
          <p:spPr bwMode="auto">
            <a:xfrm>
              <a:off x="6565901" y="1220788"/>
              <a:ext cx="2498725"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9"/>
            <p:cNvSpPr>
              <a:spLocks noChangeArrowheads="1"/>
            </p:cNvSpPr>
            <p:nvPr/>
          </p:nvSpPr>
          <p:spPr bwMode="auto">
            <a:xfrm>
              <a:off x="2725738" y="1587500"/>
              <a:ext cx="915988" cy="13747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0"/>
            <p:cNvSpPr>
              <a:spLocks noChangeArrowheads="1"/>
            </p:cNvSpPr>
            <p:nvPr/>
          </p:nvSpPr>
          <p:spPr bwMode="auto">
            <a:xfrm>
              <a:off x="3641726" y="1587500"/>
              <a:ext cx="1101725" cy="13747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1"/>
            <p:cNvSpPr>
              <a:spLocks noChangeArrowheads="1"/>
            </p:cNvSpPr>
            <p:nvPr/>
          </p:nvSpPr>
          <p:spPr bwMode="auto">
            <a:xfrm>
              <a:off x="4743451" y="1587500"/>
              <a:ext cx="1822450" cy="13747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p:cNvSpPr>
              <a:spLocks noChangeArrowheads="1"/>
            </p:cNvSpPr>
            <p:nvPr/>
          </p:nvSpPr>
          <p:spPr bwMode="auto">
            <a:xfrm>
              <a:off x="6565901" y="1587500"/>
              <a:ext cx="2498725" cy="13747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3"/>
            <p:cNvSpPr>
              <a:spLocks noChangeArrowheads="1"/>
            </p:cNvSpPr>
            <p:nvPr/>
          </p:nvSpPr>
          <p:spPr bwMode="auto">
            <a:xfrm>
              <a:off x="2725738" y="2962275"/>
              <a:ext cx="915988" cy="9763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4"/>
            <p:cNvSpPr>
              <a:spLocks noChangeArrowheads="1"/>
            </p:cNvSpPr>
            <p:nvPr/>
          </p:nvSpPr>
          <p:spPr bwMode="auto">
            <a:xfrm>
              <a:off x="3641726" y="2962275"/>
              <a:ext cx="1101725" cy="9763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5"/>
            <p:cNvSpPr>
              <a:spLocks noChangeArrowheads="1"/>
            </p:cNvSpPr>
            <p:nvPr/>
          </p:nvSpPr>
          <p:spPr bwMode="auto">
            <a:xfrm>
              <a:off x="4743451" y="2962275"/>
              <a:ext cx="1822450" cy="9763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6"/>
            <p:cNvSpPr>
              <a:spLocks noChangeArrowheads="1"/>
            </p:cNvSpPr>
            <p:nvPr/>
          </p:nvSpPr>
          <p:spPr bwMode="auto">
            <a:xfrm>
              <a:off x="6565901" y="2962275"/>
              <a:ext cx="2498725" cy="9763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7"/>
            <p:cNvSpPr>
              <a:spLocks noChangeArrowheads="1"/>
            </p:cNvSpPr>
            <p:nvPr/>
          </p:nvSpPr>
          <p:spPr bwMode="auto">
            <a:xfrm>
              <a:off x="2725738" y="3938588"/>
              <a:ext cx="915988" cy="9763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8"/>
            <p:cNvSpPr>
              <a:spLocks noChangeArrowheads="1"/>
            </p:cNvSpPr>
            <p:nvPr/>
          </p:nvSpPr>
          <p:spPr bwMode="auto">
            <a:xfrm>
              <a:off x="3641726" y="3938588"/>
              <a:ext cx="1101725" cy="9763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9"/>
            <p:cNvSpPr>
              <a:spLocks noChangeArrowheads="1"/>
            </p:cNvSpPr>
            <p:nvPr/>
          </p:nvSpPr>
          <p:spPr bwMode="auto">
            <a:xfrm>
              <a:off x="4743451" y="3938588"/>
              <a:ext cx="1822450" cy="9763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20"/>
            <p:cNvSpPr>
              <a:spLocks noChangeArrowheads="1"/>
            </p:cNvSpPr>
            <p:nvPr/>
          </p:nvSpPr>
          <p:spPr bwMode="auto">
            <a:xfrm>
              <a:off x="6565901" y="3938588"/>
              <a:ext cx="2498725" cy="9763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21"/>
            <p:cNvSpPr>
              <a:spLocks noChangeShapeType="1"/>
            </p:cNvSpPr>
            <p:nvPr/>
          </p:nvSpPr>
          <p:spPr bwMode="auto">
            <a:xfrm>
              <a:off x="3641726" y="1214438"/>
              <a:ext cx="0" cy="37068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Line 22"/>
            <p:cNvSpPr>
              <a:spLocks noChangeShapeType="1"/>
            </p:cNvSpPr>
            <p:nvPr/>
          </p:nvSpPr>
          <p:spPr bwMode="auto">
            <a:xfrm>
              <a:off x="4743451" y="1214438"/>
              <a:ext cx="0" cy="37068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Line 23"/>
            <p:cNvSpPr>
              <a:spLocks noChangeShapeType="1"/>
            </p:cNvSpPr>
            <p:nvPr/>
          </p:nvSpPr>
          <p:spPr bwMode="auto">
            <a:xfrm>
              <a:off x="6565901" y="1214438"/>
              <a:ext cx="0" cy="37068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24"/>
            <p:cNvSpPr>
              <a:spLocks noChangeShapeType="1"/>
            </p:cNvSpPr>
            <p:nvPr/>
          </p:nvSpPr>
          <p:spPr bwMode="auto">
            <a:xfrm>
              <a:off x="2719388" y="1587500"/>
              <a:ext cx="635158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25"/>
            <p:cNvSpPr>
              <a:spLocks noChangeShapeType="1"/>
            </p:cNvSpPr>
            <p:nvPr/>
          </p:nvSpPr>
          <p:spPr bwMode="auto">
            <a:xfrm>
              <a:off x="2719388" y="2962275"/>
              <a:ext cx="6351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Line 26"/>
            <p:cNvSpPr>
              <a:spLocks noChangeShapeType="1"/>
            </p:cNvSpPr>
            <p:nvPr/>
          </p:nvSpPr>
          <p:spPr bwMode="auto">
            <a:xfrm>
              <a:off x="2719388" y="3938588"/>
              <a:ext cx="6351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27"/>
            <p:cNvSpPr>
              <a:spLocks noChangeShapeType="1"/>
            </p:cNvSpPr>
            <p:nvPr/>
          </p:nvSpPr>
          <p:spPr bwMode="auto">
            <a:xfrm>
              <a:off x="2725738" y="1214438"/>
              <a:ext cx="0" cy="37068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08" name="Line 28"/>
            <p:cNvSpPr>
              <a:spLocks noChangeShapeType="1"/>
            </p:cNvSpPr>
            <p:nvPr/>
          </p:nvSpPr>
          <p:spPr bwMode="auto">
            <a:xfrm>
              <a:off x="9064626" y="1214438"/>
              <a:ext cx="0" cy="37068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09" name="Line 29"/>
            <p:cNvSpPr>
              <a:spLocks noChangeShapeType="1"/>
            </p:cNvSpPr>
            <p:nvPr/>
          </p:nvSpPr>
          <p:spPr bwMode="auto">
            <a:xfrm>
              <a:off x="2719388" y="1220788"/>
              <a:ext cx="6351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2" name="Line 30"/>
            <p:cNvSpPr>
              <a:spLocks noChangeShapeType="1"/>
            </p:cNvSpPr>
            <p:nvPr/>
          </p:nvSpPr>
          <p:spPr bwMode="auto">
            <a:xfrm>
              <a:off x="2719388" y="4914900"/>
              <a:ext cx="63515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413" name="Rectangle 31"/>
            <p:cNvSpPr>
              <a:spLocks noChangeArrowheads="1"/>
            </p:cNvSpPr>
            <p:nvPr/>
          </p:nvSpPr>
          <p:spPr bwMode="auto">
            <a:xfrm>
              <a:off x="2817813" y="1266825"/>
              <a:ext cx="8620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14" name="Rectangle 32"/>
            <p:cNvSpPr>
              <a:spLocks noChangeArrowheads="1"/>
            </p:cNvSpPr>
            <p:nvPr/>
          </p:nvSpPr>
          <p:spPr bwMode="auto">
            <a:xfrm>
              <a:off x="3733801" y="1266825"/>
              <a:ext cx="677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Rectangle 33"/>
            <p:cNvSpPr>
              <a:spLocks noChangeArrowheads="1"/>
            </p:cNvSpPr>
            <p:nvPr/>
          </p:nvSpPr>
          <p:spPr bwMode="auto">
            <a:xfrm>
              <a:off x="4835526" y="1266825"/>
              <a:ext cx="1176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Rectangle 34"/>
            <p:cNvSpPr>
              <a:spLocks noChangeArrowheads="1"/>
            </p:cNvSpPr>
            <p:nvPr/>
          </p:nvSpPr>
          <p:spPr bwMode="auto">
            <a:xfrm>
              <a:off x="6659563" y="1266825"/>
              <a:ext cx="1404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17" name="Rectangle 35"/>
            <p:cNvSpPr>
              <a:spLocks noChangeArrowheads="1"/>
            </p:cNvSpPr>
            <p:nvPr/>
          </p:nvSpPr>
          <p:spPr bwMode="auto">
            <a:xfrm>
              <a:off x="2795588" y="2136775"/>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446" name="Gruppieren 17445"/>
          <p:cNvGrpSpPr/>
          <p:nvPr/>
        </p:nvGrpSpPr>
        <p:grpSpPr>
          <a:xfrm>
            <a:off x="3711576" y="1862138"/>
            <a:ext cx="5357812" cy="873125"/>
            <a:chOff x="3711576" y="1862138"/>
            <a:chExt cx="5357812" cy="873125"/>
          </a:xfrm>
        </p:grpSpPr>
        <p:sp>
          <p:nvSpPr>
            <p:cNvPr id="17418" name="Rectangle 36"/>
            <p:cNvSpPr>
              <a:spLocks noChangeArrowheads="1"/>
            </p:cNvSpPr>
            <p:nvPr/>
          </p:nvSpPr>
          <p:spPr bwMode="auto">
            <a:xfrm>
              <a:off x="3711576" y="1862138"/>
              <a:ext cx="1101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2.3.1.5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19" name="Rectangle 37"/>
            <p:cNvSpPr>
              <a:spLocks noChangeArrowheads="1"/>
            </p:cNvSpPr>
            <p:nvPr/>
          </p:nvSpPr>
          <p:spPr bwMode="auto">
            <a:xfrm>
              <a:off x="3711576" y="2411413"/>
              <a:ext cx="779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20" name="Rectangle 38"/>
            <p:cNvSpPr>
              <a:spLocks noChangeArrowheads="1"/>
            </p:cNvSpPr>
            <p:nvPr/>
          </p:nvSpPr>
          <p:spPr bwMode="auto">
            <a:xfrm>
              <a:off x="4813301" y="1862138"/>
              <a:ext cx="11096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Namen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21" name="Rectangle 39"/>
            <p:cNvSpPr>
              <a:spLocks noChangeArrowheads="1"/>
            </p:cNvSpPr>
            <p:nvPr/>
          </p:nvSpPr>
          <p:spPr bwMode="auto">
            <a:xfrm>
              <a:off x="5794376" y="1862138"/>
              <a:ext cx="676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von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22" name="Rectangle 40"/>
            <p:cNvSpPr>
              <a:spLocks noChangeArrowheads="1"/>
            </p:cNvSpPr>
            <p:nvPr/>
          </p:nvSpPr>
          <p:spPr bwMode="auto">
            <a:xfrm>
              <a:off x="4813301" y="2136775"/>
              <a:ext cx="17319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Personen …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23" name="Rectangle 41"/>
            <p:cNvSpPr>
              <a:spLocks noChangeArrowheads="1"/>
            </p:cNvSpPr>
            <p:nvPr/>
          </p:nvSpPr>
          <p:spPr bwMode="auto">
            <a:xfrm>
              <a:off x="4813301" y="2411413"/>
              <a:ext cx="1419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24" name="Rectangle 42"/>
            <p:cNvSpPr>
              <a:spLocks noChangeArrowheads="1"/>
            </p:cNvSpPr>
            <p:nvPr/>
          </p:nvSpPr>
          <p:spPr bwMode="auto">
            <a:xfrm>
              <a:off x="6635751" y="1998663"/>
              <a:ext cx="420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25" name="Rectangle 43"/>
            <p:cNvSpPr>
              <a:spLocks noChangeArrowheads="1"/>
            </p:cNvSpPr>
            <p:nvPr/>
          </p:nvSpPr>
          <p:spPr bwMode="auto">
            <a:xfrm>
              <a:off x="7000876" y="1998663"/>
              <a:ext cx="1117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Richard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6" name="Rectangle 44"/>
            <p:cNvSpPr>
              <a:spLocks noChangeArrowheads="1"/>
            </p:cNvSpPr>
            <p:nvPr/>
          </p:nvSpPr>
          <p:spPr bwMode="auto">
            <a:xfrm>
              <a:off x="7942263" y="1998663"/>
              <a:ext cx="11271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Baxters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27" name="Rectangle 45"/>
            <p:cNvSpPr>
              <a:spLocks noChangeArrowheads="1"/>
            </p:cNvSpPr>
            <p:nvPr/>
          </p:nvSpPr>
          <p:spPr bwMode="auto">
            <a:xfrm>
              <a:off x="6635751" y="2274888"/>
              <a:ext cx="23066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Nun oder Niemahls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447" name="Gruppieren 17446"/>
          <p:cNvGrpSpPr/>
          <p:nvPr/>
        </p:nvGrpSpPr>
        <p:grpSpPr>
          <a:xfrm>
            <a:off x="2795588" y="3175000"/>
            <a:ext cx="5457825" cy="598488"/>
            <a:chOff x="2795588" y="3175000"/>
            <a:chExt cx="5457825" cy="598488"/>
          </a:xfrm>
        </p:grpSpPr>
        <p:sp>
          <p:nvSpPr>
            <p:cNvPr id="17428" name="Rectangle 46"/>
            <p:cNvSpPr>
              <a:spLocks noChangeArrowheads="1"/>
            </p:cNvSpPr>
            <p:nvPr/>
          </p:nvSpPr>
          <p:spPr bwMode="auto">
            <a:xfrm>
              <a:off x="2795588" y="3311525"/>
              <a:ext cx="7286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370a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29" name="Rectangle 47"/>
            <p:cNvSpPr>
              <a:spLocks noChangeArrowheads="1"/>
            </p:cNvSpPr>
            <p:nvPr/>
          </p:nvSpPr>
          <p:spPr bwMode="auto">
            <a:xfrm>
              <a:off x="3711576" y="3311525"/>
              <a:ext cx="7588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2.3.6</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30" name="Rectangle 48"/>
            <p:cNvSpPr>
              <a:spLocks noChangeArrowheads="1"/>
            </p:cNvSpPr>
            <p:nvPr/>
          </p:nvSpPr>
          <p:spPr bwMode="auto">
            <a:xfrm>
              <a:off x="4813301" y="3175000"/>
              <a:ext cx="1801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Abweichender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31" name="Rectangle 49"/>
            <p:cNvSpPr>
              <a:spLocks noChangeArrowheads="1"/>
            </p:cNvSpPr>
            <p:nvPr/>
          </p:nvSpPr>
          <p:spPr bwMode="auto">
            <a:xfrm>
              <a:off x="4813301" y="3449638"/>
              <a:ext cx="6080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32" name="Rectangle 50"/>
            <p:cNvSpPr>
              <a:spLocks noChangeArrowheads="1"/>
            </p:cNvSpPr>
            <p:nvPr/>
          </p:nvSpPr>
          <p:spPr bwMode="auto">
            <a:xfrm>
              <a:off x="6635751" y="3175000"/>
              <a:ext cx="398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33" name="Rectangle 51"/>
            <p:cNvSpPr>
              <a:spLocks noChangeArrowheads="1"/>
            </p:cNvSpPr>
            <p:nvPr/>
          </p:nvSpPr>
          <p:spPr bwMode="auto">
            <a:xfrm>
              <a:off x="7000876" y="3175000"/>
              <a:ext cx="657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Nun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34" name="Rectangle 52"/>
            <p:cNvSpPr>
              <a:spLocks noChangeArrowheads="1"/>
            </p:cNvSpPr>
            <p:nvPr/>
          </p:nvSpPr>
          <p:spPr bwMode="auto">
            <a:xfrm>
              <a:off x="7542213" y="3175000"/>
              <a:ext cx="711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oder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35" name="Rectangle 53"/>
            <p:cNvSpPr>
              <a:spLocks noChangeArrowheads="1"/>
            </p:cNvSpPr>
            <p:nvPr/>
          </p:nvSpPr>
          <p:spPr bwMode="auto">
            <a:xfrm>
              <a:off x="6635751" y="3449638"/>
              <a:ext cx="1143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niemahls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448" name="Gruppieren 17447"/>
          <p:cNvGrpSpPr/>
          <p:nvPr/>
        </p:nvGrpSpPr>
        <p:grpSpPr>
          <a:xfrm>
            <a:off x="2795588" y="4013200"/>
            <a:ext cx="5818188" cy="873125"/>
            <a:chOff x="2795588" y="4013200"/>
            <a:chExt cx="5818188" cy="873125"/>
          </a:xfrm>
        </p:grpSpPr>
        <p:sp>
          <p:nvSpPr>
            <p:cNvPr id="17436" name="Rectangle 54"/>
            <p:cNvSpPr>
              <a:spLocks noChangeArrowheads="1"/>
            </p:cNvSpPr>
            <p:nvPr/>
          </p:nvSpPr>
          <p:spPr bwMode="auto">
            <a:xfrm>
              <a:off x="2795588" y="4287838"/>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303</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37" name="Rectangle 55"/>
            <p:cNvSpPr>
              <a:spLocks noChangeArrowheads="1"/>
            </p:cNvSpPr>
            <p:nvPr/>
          </p:nvSpPr>
          <p:spPr bwMode="auto">
            <a:xfrm>
              <a:off x="3711576" y="4287838"/>
              <a:ext cx="779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6.2.2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38" name="Rectangle 56"/>
            <p:cNvSpPr>
              <a:spLocks noChangeArrowheads="1"/>
            </p:cNvSpPr>
            <p:nvPr/>
          </p:nvSpPr>
          <p:spPr bwMode="auto">
            <a:xfrm>
              <a:off x="4813301" y="4013200"/>
              <a:ext cx="1785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Bevorzugter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39" name="Rectangle 57"/>
            <p:cNvSpPr>
              <a:spLocks noChangeArrowheads="1"/>
            </p:cNvSpPr>
            <p:nvPr/>
          </p:nvSpPr>
          <p:spPr bwMode="auto">
            <a:xfrm>
              <a:off x="4813301" y="4287838"/>
              <a:ext cx="13001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 des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40" name="Rectangle 58"/>
            <p:cNvSpPr>
              <a:spLocks noChangeArrowheads="1"/>
            </p:cNvSpPr>
            <p:nvPr/>
          </p:nvSpPr>
          <p:spPr bwMode="auto">
            <a:xfrm>
              <a:off x="4813301" y="4562475"/>
              <a:ext cx="9413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Werks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41" name="Rectangle 59"/>
            <p:cNvSpPr>
              <a:spLocks noChangeArrowheads="1"/>
            </p:cNvSpPr>
            <p:nvPr/>
          </p:nvSpPr>
          <p:spPr bwMode="auto">
            <a:xfrm>
              <a:off x="6635751" y="4287838"/>
              <a:ext cx="352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42" name="Rectangle 60"/>
            <p:cNvSpPr>
              <a:spLocks noChangeArrowheads="1"/>
            </p:cNvSpPr>
            <p:nvPr/>
          </p:nvSpPr>
          <p:spPr bwMode="auto">
            <a:xfrm>
              <a:off x="6953251" y="4287838"/>
              <a:ext cx="693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Now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43" name="Rectangle 61"/>
            <p:cNvSpPr>
              <a:spLocks noChangeArrowheads="1"/>
            </p:cNvSpPr>
            <p:nvPr/>
          </p:nvSpPr>
          <p:spPr bwMode="auto">
            <a:xfrm>
              <a:off x="7531101" y="4287838"/>
              <a:ext cx="350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or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44" name="Rectangle 62"/>
            <p:cNvSpPr>
              <a:spLocks noChangeArrowheads="1"/>
            </p:cNvSpPr>
            <p:nvPr/>
          </p:nvSpPr>
          <p:spPr bwMode="auto">
            <a:xfrm>
              <a:off x="7848601" y="4287838"/>
              <a:ext cx="765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never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395288" y="319088"/>
            <a:ext cx="8497887" cy="509587"/>
          </a:xfrm>
        </p:spPr>
        <p:txBody>
          <a:bodyPr/>
          <a:lstStyle/>
          <a:p>
            <a:pPr>
              <a:defRPr/>
            </a:pPr>
            <a:r>
              <a:rPr lang="de-DE" dirty="0" smtClean="0">
                <a:ea typeface="Verdana" pitchFamily="34" charset="0"/>
                <a:cs typeface="Verdana" pitchFamily="34" charset="0"/>
              </a:rPr>
              <a:t>Name am Anfang des Titels</a:t>
            </a:r>
            <a:endParaRPr lang="de-DE" dirty="0"/>
          </a:p>
        </p:txBody>
      </p:sp>
      <p:sp>
        <p:nvSpPr>
          <p:cNvPr id="2" name="Textfeld 1"/>
          <p:cNvSpPr txBox="1"/>
          <p:nvPr/>
        </p:nvSpPr>
        <p:spPr>
          <a:xfrm>
            <a:off x="541338" y="836613"/>
            <a:ext cx="8064500" cy="2385268"/>
          </a:xfrm>
          <a:prstGeom prst="rect">
            <a:avLst/>
          </a:prstGeom>
          <a:solidFill>
            <a:schemeClr val="bg1"/>
          </a:solidFill>
          <a:ln>
            <a:noFill/>
          </a:ln>
        </p:spPr>
        <p:txBody>
          <a:bodyPr>
            <a:spAutoFit/>
          </a:bodyPr>
          <a:lstStyle/>
          <a:p>
            <a:pPr marL="342900" indent="-342900">
              <a:buFont typeface="Arial" panose="020B0604020202020204" pitchFamily="34" charset="0"/>
              <a:buChar char="•"/>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Arial" panose="020B0604020202020204" pitchFamily="34" charset="0"/>
              <a:buChar char="•"/>
              <a:defRPr/>
            </a:pPr>
            <a:r>
              <a:rPr lang="de-DE" altLang="de-DE" sz="2400" dirty="0">
                <a:latin typeface="Verdana" panose="020B0604030504040204" pitchFamily="34" charset="0"/>
                <a:ea typeface="Verdana" panose="020B0604030504040204" pitchFamily="34" charset="0"/>
                <a:cs typeface="Verdana" panose="020B0604030504040204" pitchFamily="34" charset="0"/>
              </a:rPr>
              <a:t>Ein Name am Anfang des Titels gilt (bei Alten Drucken) immer als integraler Bestandteil desselben</a:t>
            </a:r>
          </a:p>
          <a:p>
            <a:pPr marL="342900" indent="-342900">
              <a:buFont typeface="Arial" panose="020B0604020202020204" pitchFamily="34" charset="0"/>
              <a:buChar char="•"/>
              <a:defRPr/>
            </a:pPr>
            <a:r>
              <a:rPr lang="de-DE" altLang="de-DE" sz="2400" dirty="0">
                <a:latin typeface="Verdana" panose="020B0604030504040204" pitchFamily="34" charset="0"/>
                <a:ea typeface="Verdana" panose="020B0604030504040204" pitchFamily="34" charset="0"/>
                <a:cs typeface="Verdana" panose="020B0604030504040204" pitchFamily="34" charset="0"/>
              </a:rPr>
              <a:t>Empfohlen: Erfassung eines abweichenden Titels ohne </a:t>
            </a:r>
            <a:r>
              <a:rPr lang="de-DE" altLang="de-DE" sz="2400">
                <a:latin typeface="Verdana" panose="020B0604030504040204" pitchFamily="34" charset="0"/>
                <a:ea typeface="Verdana" panose="020B0604030504040204" pitchFamily="34" charset="0"/>
                <a:cs typeface="Verdana" panose="020B0604030504040204" pitchFamily="34" charset="0"/>
              </a:rPr>
              <a:t>den </a:t>
            </a:r>
            <a:r>
              <a:rPr lang="de-DE" altLang="de-DE" sz="2400" smtClean="0">
                <a:latin typeface="Verdana" panose="020B0604030504040204" pitchFamily="34" charset="0"/>
                <a:ea typeface="Verdana" panose="020B0604030504040204" pitchFamily="34" charset="0"/>
                <a:cs typeface="Verdana" panose="020B0604030504040204" pitchFamily="34" charset="0"/>
              </a:rPr>
              <a:t>Namen</a:t>
            </a:r>
            <a:endParaRPr lang="de-DE" alt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hteck 10"/>
          <p:cNvSpPr/>
          <p:nvPr/>
        </p:nvSpPr>
        <p:spPr>
          <a:xfrm>
            <a:off x="539750" y="3484563"/>
            <a:ext cx="7775575" cy="17287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t>                                          </a:t>
            </a:r>
            <a:r>
              <a:rPr lang="de-DE" sz="2000" dirty="0"/>
              <a:t>RDA 2.3.1.5 D-A-CH, Erl. 2</a:t>
            </a:r>
          </a:p>
          <a:p>
            <a:pPr>
              <a:defRPr/>
            </a:pPr>
            <a:r>
              <a:rPr lang="de-DE" sz="2000" dirty="0"/>
              <a:t>Bei Alten Drucken wird ein Name als integraler Bestandteil des Titels aufgefasst, wenn er am Anfang des Titels steht. Es wird empfohlen, zusätzlich einen abweichenden Titel (s. 2.3.6) ohne den bzw. die Namen zu erfassen.</a:t>
            </a:r>
          </a:p>
        </p:txBody>
      </p:sp>
      <p:sp>
        <p:nvSpPr>
          <p:cNvPr id="3" name="Fußzeilenplatzhalter 2"/>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4" name="Foliennummernplatzhalter 3"/>
          <p:cNvSpPr>
            <a:spLocks noGrp="1"/>
          </p:cNvSpPr>
          <p:nvPr>
            <p:ph type="sldNum" sz="quarter" idx="15"/>
          </p:nvPr>
        </p:nvSpPr>
        <p:spPr/>
        <p:txBody>
          <a:bodyPr/>
          <a:lstStyle/>
          <a:p>
            <a:pPr>
              <a:defRPr/>
            </a:pPr>
            <a:fld id="{19F0498A-ACED-4A90-A95A-303E051EE6E2}" type="slidenum">
              <a:rPr lang="de-DE" smtClean="0"/>
              <a:pPr>
                <a:defRPr/>
              </a:pPr>
              <a:t>16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0" name="Textfeld 1"/>
          <p:cNvSpPr txBox="1">
            <a:spLocks noChangeArrowheads="1"/>
          </p:cNvSpPr>
          <p:nvPr/>
        </p:nvSpPr>
        <p:spPr bwMode="auto">
          <a:xfrm>
            <a:off x="541338" y="836613"/>
            <a:ext cx="80645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pPr>
            <a:endParaRPr lang="de-DE" altLang="de-DE"/>
          </a:p>
        </p:txBody>
      </p:sp>
      <p:pic>
        <p:nvPicPr>
          <p:cNvPr id="19481" name="Picture 2" descr="T:\IIIR\RDA\RDA-AD_Beispiele_Einzelfolien\Verfasser_Nominativ_Ausschnit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96975"/>
            <a:ext cx="4267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title"/>
          </p:nvPr>
        </p:nvSpPr>
        <p:spPr>
          <a:xfrm>
            <a:off x="395288" y="115888"/>
            <a:ext cx="8497887" cy="952500"/>
          </a:xfrm>
        </p:spPr>
        <p:txBody>
          <a:bodyPr/>
          <a:lstStyle/>
          <a:p>
            <a:pPr>
              <a:defRPr/>
            </a:pPr>
            <a:r>
              <a:rPr lang="de-DE" dirty="0" smtClean="0">
                <a:ea typeface="Verdana" pitchFamily="34" charset="0"/>
                <a:cs typeface="Verdana" pitchFamily="34" charset="0"/>
              </a:rPr>
              <a:t>Beispiel und Lösung: Name am Anfang des Titels: Georgius Codinus Curopalata …</a:t>
            </a:r>
            <a:endParaRPr lang="de-DE" dirty="0"/>
          </a:p>
        </p:txBody>
      </p:sp>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3" name="Foliennummernplatzhalter 2"/>
          <p:cNvSpPr>
            <a:spLocks noGrp="1"/>
          </p:cNvSpPr>
          <p:nvPr>
            <p:ph type="sldNum" sz="quarter" idx="15"/>
          </p:nvPr>
        </p:nvSpPr>
        <p:spPr/>
        <p:txBody>
          <a:bodyPr/>
          <a:lstStyle/>
          <a:p>
            <a:pPr>
              <a:defRPr/>
            </a:pPr>
            <a:fld id="{32425520-F688-46D0-8D23-51FE0F5814AE}" type="slidenum">
              <a:rPr lang="de-DE" smtClean="0"/>
              <a:pPr>
                <a:defRPr/>
              </a:pPr>
              <a:t>17</a:t>
            </a:fld>
            <a:endParaRPr lang="de-DE" dirty="0"/>
          </a:p>
        </p:txBody>
      </p:sp>
      <p:grpSp>
        <p:nvGrpSpPr>
          <p:cNvPr id="19479" name="Gruppieren 19478"/>
          <p:cNvGrpSpPr/>
          <p:nvPr/>
        </p:nvGrpSpPr>
        <p:grpSpPr>
          <a:xfrm>
            <a:off x="538163" y="3573463"/>
            <a:ext cx="8229600" cy="2590800"/>
            <a:chOff x="538163" y="3573463"/>
            <a:chExt cx="8229600" cy="2590800"/>
          </a:xfrm>
        </p:grpSpPr>
        <p:sp>
          <p:nvSpPr>
            <p:cNvPr id="7" name="AutoShape 3"/>
            <p:cNvSpPr>
              <a:spLocks noChangeAspect="1" noChangeArrowheads="1" noTextEdit="1"/>
            </p:cNvSpPr>
            <p:nvPr/>
          </p:nvSpPr>
          <p:spPr bwMode="auto">
            <a:xfrm>
              <a:off x="541338" y="3573463"/>
              <a:ext cx="8226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5"/>
            <p:cNvSpPr>
              <a:spLocks noChangeArrowheads="1"/>
            </p:cNvSpPr>
            <p:nvPr/>
          </p:nvSpPr>
          <p:spPr bwMode="auto">
            <a:xfrm>
              <a:off x="544513" y="3602038"/>
              <a:ext cx="1185863"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6"/>
            <p:cNvSpPr>
              <a:spLocks noChangeArrowheads="1"/>
            </p:cNvSpPr>
            <p:nvPr/>
          </p:nvSpPr>
          <p:spPr bwMode="auto">
            <a:xfrm>
              <a:off x="1730376" y="3602038"/>
              <a:ext cx="1185863"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7"/>
            <p:cNvSpPr>
              <a:spLocks noChangeArrowheads="1"/>
            </p:cNvSpPr>
            <p:nvPr/>
          </p:nvSpPr>
          <p:spPr bwMode="auto">
            <a:xfrm>
              <a:off x="2916238" y="3602038"/>
              <a:ext cx="2601913"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8"/>
            <p:cNvSpPr>
              <a:spLocks noChangeArrowheads="1"/>
            </p:cNvSpPr>
            <p:nvPr/>
          </p:nvSpPr>
          <p:spPr bwMode="auto">
            <a:xfrm>
              <a:off x="5518151" y="3603626"/>
              <a:ext cx="3236913" cy="3651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9"/>
            <p:cNvSpPr>
              <a:spLocks noChangeArrowheads="1"/>
            </p:cNvSpPr>
            <p:nvPr/>
          </p:nvSpPr>
          <p:spPr bwMode="auto">
            <a:xfrm>
              <a:off x="544513" y="3968751"/>
              <a:ext cx="1185863" cy="118268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0"/>
            <p:cNvSpPr>
              <a:spLocks noChangeArrowheads="1"/>
            </p:cNvSpPr>
            <p:nvPr/>
          </p:nvSpPr>
          <p:spPr bwMode="auto">
            <a:xfrm>
              <a:off x="1730376" y="3968751"/>
              <a:ext cx="1185863" cy="118268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1"/>
            <p:cNvSpPr>
              <a:spLocks noChangeArrowheads="1"/>
            </p:cNvSpPr>
            <p:nvPr/>
          </p:nvSpPr>
          <p:spPr bwMode="auto">
            <a:xfrm>
              <a:off x="2916238" y="3968751"/>
              <a:ext cx="2601913" cy="118268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p:cNvSpPr>
              <a:spLocks noChangeArrowheads="1"/>
            </p:cNvSpPr>
            <p:nvPr/>
          </p:nvSpPr>
          <p:spPr bwMode="auto">
            <a:xfrm>
              <a:off x="5518151" y="3968751"/>
              <a:ext cx="3236913" cy="11842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3"/>
            <p:cNvSpPr>
              <a:spLocks noChangeArrowheads="1"/>
            </p:cNvSpPr>
            <p:nvPr/>
          </p:nvSpPr>
          <p:spPr bwMode="auto">
            <a:xfrm>
              <a:off x="544513" y="5151438"/>
              <a:ext cx="1185863" cy="9112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4"/>
            <p:cNvSpPr>
              <a:spLocks noChangeArrowheads="1"/>
            </p:cNvSpPr>
            <p:nvPr/>
          </p:nvSpPr>
          <p:spPr bwMode="auto">
            <a:xfrm>
              <a:off x="1730376" y="5151438"/>
              <a:ext cx="1185863" cy="9112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5"/>
            <p:cNvSpPr>
              <a:spLocks noChangeArrowheads="1"/>
            </p:cNvSpPr>
            <p:nvPr/>
          </p:nvSpPr>
          <p:spPr bwMode="auto">
            <a:xfrm>
              <a:off x="2916238" y="5151438"/>
              <a:ext cx="2601913" cy="9112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6"/>
            <p:cNvSpPr>
              <a:spLocks noChangeArrowheads="1"/>
            </p:cNvSpPr>
            <p:nvPr/>
          </p:nvSpPr>
          <p:spPr bwMode="auto">
            <a:xfrm>
              <a:off x="5518151" y="5153026"/>
              <a:ext cx="3236913" cy="90963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Line 17"/>
            <p:cNvSpPr>
              <a:spLocks noChangeShapeType="1"/>
            </p:cNvSpPr>
            <p:nvPr/>
          </p:nvSpPr>
          <p:spPr bwMode="auto">
            <a:xfrm>
              <a:off x="1730376" y="3595688"/>
              <a:ext cx="0" cy="2473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8"/>
            <p:cNvSpPr>
              <a:spLocks noChangeShapeType="1"/>
            </p:cNvSpPr>
            <p:nvPr/>
          </p:nvSpPr>
          <p:spPr bwMode="auto">
            <a:xfrm>
              <a:off x="2916238" y="3595688"/>
              <a:ext cx="0" cy="2473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Line 19"/>
            <p:cNvSpPr>
              <a:spLocks noChangeShapeType="1"/>
            </p:cNvSpPr>
            <p:nvPr/>
          </p:nvSpPr>
          <p:spPr bwMode="auto">
            <a:xfrm>
              <a:off x="5518151" y="3595688"/>
              <a:ext cx="0" cy="2473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Line 20"/>
            <p:cNvSpPr>
              <a:spLocks noChangeShapeType="1"/>
            </p:cNvSpPr>
            <p:nvPr/>
          </p:nvSpPr>
          <p:spPr bwMode="auto">
            <a:xfrm>
              <a:off x="538163" y="3968751"/>
              <a:ext cx="82232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Line 21"/>
            <p:cNvSpPr>
              <a:spLocks noChangeShapeType="1"/>
            </p:cNvSpPr>
            <p:nvPr/>
          </p:nvSpPr>
          <p:spPr bwMode="auto">
            <a:xfrm>
              <a:off x="538163" y="5153026"/>
              <a:ext cx="82232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Line 22"/>
            <p:cNvSpPr>
              <a:spLocks noChangeShapeType="1"/>
            </p:cNvSpPr>
            <p:nvPr/>
          </p:nvSpPr>
          <p:spPr bwMode="auto">
            <a:xfrm>
              <a:off x="544513" y="3595688"/>
              <a:ext cx="0" cy="2473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Line 23"/>
            <p:cNvSpPr>
              <a:spLocks noChangeShapeType="1"/>
            </p:cNvSpPr>
            <p:nvPr/>
          </p:nvSpPr>
          <p:spPr bwMode="auto">
            <a:xfrm>
              <a:off x="8755063" y="3595688"/>
              <a:ext cx="0" cy="2473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24"/>
            <p:cNvSpPr>
              <a:spLocks noChangeShapeType="1"/>
            </p:cNvSpPr>
            <p:nvPr/>
          </p:nvSpPr>
          <p:spPr bwMode="auto">
            <a:xfrm>
              <a:off x="538163" y="3603626"/>
              <a:ext cx="82232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25"/>
            <p:cNvSpPr>
              <a:spLocks noChangeShapeType="1"/>
            </p:cNvSpPr>
            <p:nvPr/>
          </p:nvSpPr>
          <p:spPr bwMode="auto">
            <a:xfrm>
              <a:off x="538163" y="6062663"/>
              <a:ext cx="82232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Rectangle 26"/>
            <p:cNvSpPr>
              <a:spLocks noChangeArrowheads="1"/>
            </p:cNvSpPr>
            <p:nvPr/>
          </p:nvSpPr>
          <p:spPr bwMode="auto">
            <a:xfrm>
              <a:off x="636588" y="3648076"/>
              <a:ext cx="860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7"/>
            <p:cNvSpPr>
              <a:spLocks noChangeArrowheads="1"/>
            </p:cNvSpPr>
            <p:nvPr/>
          </p:nvSpPr>
          <p:spPr bwMode="auto">
            <a:xfrm>
              <a:off x="1822451" y="3648076"/>
              <a:ext cx="676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 name="Rectangle 28"/>
            <p:cNvSpPr>
              <a:spLocks noChangeArrowheads="1"/>
            </p:cNvSpPr>
            <p:nvPr/>
          </p:nvSpPr>
          <p:spPr bwMode="auto">
            <a:xfrm>
              <a:off x="3008313" y="3648076"/>
              <a:ext cx="1176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57" name="Rectangle 29"/>
            <p:cNvSpPr>
              <a:spLocks noChangeArrowheads="1"/>
            </p:cNvSpPr>
            <p:nvPr/>
          </p:nvSpPr>
          <p:spPr bwMode="auto">
            <a:xfrm>
              <a:off x="5610226" y="3648076"/>
              <a:ext cx="1406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482" name="Gruppieren 19481"/>
          <p:cNvGrpSpPr/>
          <p:nvPr/>
        </p:nvGrpSpPr>
        <p:grpSpPr>
          <a:xfrm>
            <a:off x="612776" y="4148138"/>
            <a:ext cx="4103687" cy="873125"/>
            <a:chOff x="612776" y="4148138"/>
            <a:chExt cx="4103687" cy="873125"/>
          </a:xfrm>
        </p:grpSpPr>
        <p:sp>
          <p:nvSpPr>
            <p:cNvPr id="19458" name="Rectangle 30"/>
            <p:cNvSpPr>
              <a:spLocks noChangeArrowheads="1"/>
            </p:cNvSpPr>
            <p:nvPr/>
          </p:nvSpPr>
          <p:spPr bwMode="auto">
            <a:xfrm>
              <a:off x="612776" y="4422776"/>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59" name="Rectangle 31"/>
            <p:cNvSpPr>
              <a:spLocks noChangeArrowheads="1"/>
            </p:cNvSpPr>
            <p:nvPr/>
          </p:nvSpPr>
          <p:spPr bwMode="auto">
            <a:xfrm>
              <a:off x="1798638" y="4148138"/>
              <a:ext cx="11033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2.3.1.5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0" name="Rectangle 32"/>
            <p:cNvSpPr>
              <a:spLocks noChangeArrowheads="1"/>
            </p:cNvSpPr>
            <p:nvPr/>
          </p:nvSpPr>
          <p:spPr bwMode="auto">
            <a:xfrm>
              <a:off x="1798638" y="4697413"/>
              <a:ext cx="781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1" name="Rectangle 33"/>
            <p:cNvSpPr>
              <a:spLocks noChangeArrowheads="1"/>
            </p:cNvSpPr>
            <p:nvPr/>
          </p:nvSpPr>
          <p:spPr bwMode="auto">
            <a:xfrm>
              <a:off x="2986088" y="4148138"/>
              <a:ext cx="1111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Namen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2" name="Rectangle 34"/>
            <p:cNvSpPr>
              <a:spLocks noChangeArrowheads="1"/>
            </p:cNvSpPr>
            <p:nvPr/>
          </p:nvSpPr>
          <p:spPr bwMode="auto">
            <a:xfrm>
              <a:off x="3967163" y="4148138"/>
              <a:ext cx="676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von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3" name="Rectangle 35"/>
            <p:cNvSpPr>
              <a:spLocks noChangeArrowheads="1"/>
            </p:cNvSpPr>
            <p:nvPr/>
          </p:nvSpPr>
          <p:spPr bwMode="auto">
            <a:xfrm>
              <a:off x="2986088" y="4422776"/>
              <a:ext cx="1730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Personen …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4" name="Rectangle 36"/>
            <p:cNvSpPr>
              <a:spLocks noChangeArrowheads="1"/>
            </p:cNvSpPr>
            <p:nvPr/>
          </p:nvSpPr>
          <p:spPr bwMode="auto">
            <a:xfrm>
              <a:off x="2986088" y="4697413"/>
              <a:ext cx="1420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483" name="Gruppieren 19482"/>
          <p:cNvGrpSpPr/>
          <p:nvPr/>
        </p:nvGrpSpPr>
        <p:grpSpPr>
          <a:xfrm>
            <a:off x="5588001" y="4010026"/>
            <a:ext cx="3325813" cy="1149350"/>
            <a:chOff x="5588001" y="4010026"/>
            <a:chExt cx="3325813" cy="1149350"/>
          </a:xfrm>
        </p:grpSpPr>
        <p:sp>
          <p:nvSpPr>
            <p:cNvPr id="19465" name="Rectangle 37"/>
            <p:cNvSpPr>
              <a:spLocks noChangeArrowheads="1"/>
            </p:cNvSpPr>
            <p:nvPr/>
          </p:nvSpPr>
          <p:spPr bwMode="auto">
            <a:xfrm>
              <a:off x="5588001" y="4010026"/>
              <a:ext cx="398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6" name="Rectangle 38"/>
            <p:cNvSpPr>
              <a:spLocks noChangeArrowheads="1"/>
            </p:cNvSpPr>
            <p:nvPr/>
          </p:nvSpPr>
          <p:spPr bwMode="auto">
            <a:xfrm>
              <a:off x="5951538" y="4010026"/>
              <a:ext cx="11318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Georgius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7" name="Rectangle 39"/>
            <p:cNvSpPr>
              <a:spLocks noChangeArrowheads="1"/>
            </p:cNvSpPr>
            <p:nvPr/>
          </p:nvSpPr>
          <p:spPr bwMode="auto">
            <a:xfrm>
              <a:off x="7051676" y="4010026"/>
              <a:ext cx="1108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Codinus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8" name="Rectangle 40"/>
            <p:cNvSpPr>
              <a:spLocks noChangeArrowheads="1"/>
            </p:cNvSpPr>
            <p:nvPr/>
          </p:nvSpPr>
          <p:spPr bwMode="auto">
            <a:xfrm>
              <a:off x="5588001" y="4286251"/>
              <a:ext cx="2763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Curopalata. De Officiis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69" name="Rectangle 41"/>
            <p:cNvSpPr>
              <a:spLocks noChangeArrowheads="1"/>
            </p:cNvSpPr>
            <p:nvPr/>
          </p:nvSpPr>
          <p:spPr bwMode="auto">
            <a:xfrm>
              <a:off x="5588001" y="4559301"/>
              <a:ext cx="33258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Magnæ Ecclesiæ, Et Aulæ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70" name="Rectangle 42"/>
            <p:cNvSpPr>
              <a:spLocks noChangeArrowheads="1"/>
            </p:cNvSpPr>
            <p:nvPr/>
          </p:nvSpPr>
          <p:spPr bwMode="auto">
            <a:xfrm>
              <a:off x="5588001" y="4835526"/>
              <a:ext cx="2479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Constantinopolitanæ</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484" name="Gruppieren 19483"/>
          <p:cNvGrpSpPr/>
          <p:nvPr/>
        </p:nvGrpSpPr>
        <p:grpSpPr>
          <a:xfrm>
            <a:off x="612776" y="5194301"/>
            <a:ext cx="7653337" cy="893763"/>
            <a:chOff x="612776" y="5194301"/>
            <a:chExt cx="7653337" cy="893763"/>
          </a:xfrm>
        </p:grpSpPr>
        <p:sp>
          <p:nvSpPr>
            <p:cNvPr id="19471" name="Rectangle 43"/>
            <p:cNvSpPr>
              <a:spLocks noChangeArrowheads="1"/>
            </p:cNvSpPr>
            <p:nvPr/>
          </p:nvSpPr>
          <p:spPr bwMode="auto">
            <a:xfrm>
              <a:off x="612776" y="5468938"/>
              <a:ext cx="690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370a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72" name="Rectangle 44"/>
            <p:cNvSpPr>
              <a:spLocks noChangeArrowheads="1"/>
            </p:cNvSpPr>
            <p:nvPr/>
          </p:nvSpPr>
          <p:spPr bwMode="auto">
            <a:xfrm>
              <a:off x="1798638" y="5468938"/>
              <a:ext cx="720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2.3.6</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73" name="Rectangle 45"/>
            <p:cNvSpPr>
              <a:spLocks noChangeArrowheads="1"/>
            </p:cNvSpPr>
            <p:nvPr/>
          </p:nvSpPr>
          <p:spPr bwMode="auto">
            <a:xfrm>
              <a:off x="2986088" y="5468938"/>
              <a:ext cx="2293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Abweichender 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74" name="Rectangle 46"/>
            <p:cNvSpPr>
              <a:spLocks noChangeArrowheads="1"/>
            </p:cNvSpPr>
            <p:nvPr/>
          </p:nvSpPr>
          <p:spPr bwMode="auto">
            <a:xfrm>
              <a:off x="5588001" y="5194301"/>
              <a:ext cx="261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75" name="Rectangle 47"/>
            <p:cNvSpPr>
              <a:spLocks noChangeArrowheads="1"/>
            </p:cNvSpPr>
            <p:nvPr/>
          </p:nvSpPr>
          <p:spPr bwMode="auto">
            <a:xfrm>
              <a:off x="5732463" y="5194301"/>
              <a:ext cx="2524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76" name="Rectangle 48"/>
            <p:cNvSpPr>
              <a:spLocks noChangeArrowheads="1"/>
            </p:cNvSpPr>
            <p:nvPr/>
          </p:nvSpPr>
          <p:spPr bwMode="auto">
            <a:xfrm>
              <a:off x="5951538" y="5194301"/>
              <a:ext cx="2314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De officiis magnae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77" name="Rectangle 49"/>
            <p:cNvSpPr>
              <a:spLocks noChangeArrowheads="1"/>
            </p:cNvSpPr>
            <p:nvPr/>
          </p:nvSpPr>
          <p:spPr bwMode="auto">
            <a:xfrm>
              <a:off x="5588001" y="5468938"/>
              <a:ext cx="2311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ecclesiae, et aulae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78" name="Rectangle 50"/>
            <p:cNvSpPr>
              <a:spLocks noChangeArrowheads="1"/>
            </p:cNvSpPr>
            <p:nvPr/>
          </p:nvSpPr>
          <p:spPr bwMode="auto">
            <a:xfrm>
              <a:off x="5588001" y="5743576"/>
              <a:ext cx="26765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Constantinopolitanae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a:lstStyle/>
          <a:p>
            <a:pPr>
              <a:defRPr/>
            </a:pPr>
            <a:r>
              <a:rPr lang="de-DE" dirty="0">
                <a:ea typeface="Verdana" pitchFamily="34" charset="0"/>
                <a:cs typeface="Verdana" pitchFamily="34" charset="0"/>
              </a:rPr>
              <a:t>Einleitende </a:t>
            </a:r>
            <a:r>
              <a:rPr lang="de-DE" dirty="0" smtClean="0">
                <a:ea typeface="Verdana" pitchFamily="34" charset="0"/>
                <a:cs typeface="Verdana" pitchFamily="34" charset="0"/>
              </a:rPr>
              <a:t>Wörter</a:t>
            </a:r>
            <a:endParaRPr lang="de-DE" dirty="0"/>
          </a:p>
        </p:txBody>
      </p:sp>
      <p:sp>
        <p:nvSpPr>
          <p:cNvPr id="20483" name="Textplatzhalter 2"/>
          <p:cNvSpPr>
            <a:spLocks noGrp="1"/>
          </p:cNvSpPr>
          <p:nvPr>
            <p:ph type="body" sz="quarter" idx="13"/>
          </p:nvPr>
        </p:nvSpPr>
        <p:spPr>
          <a:xfrm>
            <a:off x="250825" y="908050"/>
            <a:ext cx="8642350" cy="5160963"/>
          </a:xfrm>
        </p:spPr>
        <p:txBody>
          <a:bodyPr/>
          <a:lstStyle/>
          <a:p>
            <a:r>
              <a:rPr lang="de-DE" altLang="de-DE" smtClean="0"/>
              <a:t>RDA 2.3.1.6: Wörter, die einen Titel einleiten, werden nicht als Teil des Titels erfasst</a:t>
            </a:r>
          </a:p>
          <a:p>
            <a:r>
              <a:rPr lang="de-DE" altLang="de-DE" smtClean="0"/>
              <a:t>Darunter fallen jedoch nicht Wendungen wie „Hier hebt sich an ...“ </a:t>
            </a:r>
          </a:p>
        </p:txBody>
      </p:sp>
      <p:sp>
        <p:nvSpPr>
          <p:cNvPr id="6" name="Rechteck 5"/>
          <p:cNvSpPr/>
          <p:nvPr/>
        </p:nvSpPr>
        <p:spPr>
          <a:xfrm>
            <a:off x="554475" y="2636912"/>
            <a:ext cx="7775575" cy="143986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t>                                          </a:t>
            </a:r>
            <a:r>
              <a:rPr lang="de-DE" sz="2000" dirty="0"/>
              <a:t>RDA 2.3.1.6 D-A-CH</a:t>
            </a:r>
          </a:p>
          <a:p>
            <a:pPr>
              <a:defRPr/>
            </a:pPr>
            <a:r>
              <a:rPr lang="de-DE" sz="2000" dirty="0"/>
              <a:t>Nicht als einleitende Wörter gelten Wendungen wie „Hier hebt sich an ...“ oder „Here begynneth a ...“ die vor allem bei Alten Drucken zu Beginn des Titels vorkommen. Solche Wendungen gelten als Teil des Titels.</a:t>
            </a:r>
          </a:p>
        </p:txBody>
      </p:sp>
      <p:sp>
        <p:nvSpPr>
          <p:cNvPr id="7" name="Rechteck 6"/>
          <p:cNvSpPr/>
          <p:nvPr/>
        </p:nvSpPr>
        <p:spPr>
          <a:xfrm>
            <a:off x="250825" y="4437063"/>
            <a:ext cx="8893175" cy="461665"/>
          </a:xfrm>
          <a:prstGeom prst="rect">
            <a:avLst/>
          </a:prstGeom>
        </p:spPr>
        <p:txBody>
          <a:bodyPr>
            <a:spAutoFit/>
          </a:bodyPr>
          <a:lstStyle/>
          <a:p>
            <a:pPr marL="342900" indent="-342900">
              <a:buFont typeface="Arial" panose="020B0604020202020204" pitchFamily="34" charset="0"/>
              <a:buChar char="•"/>
              <a:defRPr/>
            </a:pPr>
            <a:r>
              <a:rPr lang="de-DE" sz="2400" dirty="0">
                <a:latin typeface="Verdana" panose="020B0604030504040204" pitchFamily="34" charset="0"/>
                <a:ea typeface="Verdana" panose="020B0604030504040204" pitchFamily="34" charset="0"/>
                <a:cs typeface="Verdana" panose="020B0604030504040204" pitchFamily="34" charset="0"/>
              </a:rPr>
              <a:t>Erfassung eines </a:t>
            </a:r>
            <a:r>
              <a:rPr lang="de-DE" sz="2400">
                <a:latin typeface="Verdana" panose="020B0604030504040204" pitchFamily="34" charset="0"/>
                <a:ea typeface="Verdana" panose="020B0604030504040204" pitchFamily="34" charset="0"/>
                <a:cs typeface="Verdana" panose="020B0604030504040204" pitchFamily="34" charset="0"/>
              </a:rPr>
              <a:t>abweichenden </a:t>
            </a:r>
            <a:r>
              <a:rPr lang="de-DE" sz="2400" smtClean="0">
                <a:latin typeface="Verdana" panose="020B0604030504040204" pitchFamily="34" charset="0"/>
                <a:ea typeface="Verdana" panose="020B0604030504040204" pitchFamily="34" charset="0"/>
                <a:cs typeface="Verdana" panose="020B0604030504040204" pitchFamily="34" charset="0"/>
              </a:rPr>
              <a:t>Titels </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hteck 8"/>
          <p:cNvSpPr/>
          <p:nvPr/>
        </p:nvSpPr>
        <p:spPr>
          <a:xfrm>
            <a:off x="554474" y="5013325"/>
            <a:ext cx="7775575" cy="10080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t>                                          </a:t>
            </a:r>
            <a:r>
              <a:rPr lang="de-DE" sz="2000" dirty="0"/>
              <a:t>RDA 2.3.6.3</a:t>
            </a:r>
          </a:p>
          <a:p>
            <a:pPr>
              <a:defRPr/>
            </a:pPr>
            <a:r>
              <a:rPr lang="de-DE" sz="2000" dirty="0"/>
              <a:t>Erfassen Sie abweichende Titel, die für die Identifizierung oder den Zugang als wichtig angesehen werden …</a:t>
            </a:r>
          </a:p>
        </p:txBody>
      </p:sp>
      <p:sp>
        <p:nvSpPr>
          <p:cNvPr id="3" name="Fußzeilenplatzhalter 2"/>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5" name="Foliennummernplatzhalter 4"/>
          <p:cNvSpPr>
            <a:spLocks noGrp="1"/>
          </p:cNvSpPr>
          <p:nvPr>
            <p:ph type="sldNum" sz="quarter" idx="15"/>
          </p:nvPr>
        </p:nvSpPr>
        <p:spPr/>
        <p:txBody>
          <a:bodyPr/>
          <a:lstStyle/>
          <a:p>
            <a:pPr>
              <a:defRPr/>
            </a:pPr>
            <a:fld id="{3BCA13D0-9664-4C44-9A18-8F7C9E8E269E}" type="slidenum">
              <a:rPr lang="de-DE" smtClean="0"/>
              <a:pPr>
                <a:defRPr/>
              </a:pPr>
              <a:t>18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feld 7"/>
          <p:cNvSpPr txBox="1">
            <a:spLocks noChangeArrowheads="1"/>
          </p:cNvSpPr>
          <p:nvPr/>
        </p:nvSpPr>
        <p:spPr bwMode="auto">
          <a:xfrm>
            <a:off x="1512094" y="5589240"/>
            <a:ext cx="5760194" cy="646331"/>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r>
              <a:rPr lang="de-DE" altLang="de-DE" sz="1800"/>
              <a:t>Weitere bibliografische Informationen: </a:t>
            </a:r>
          </a:p>
          <a:p>
            <a:pPr eaLnBrk="1" hangingPunct="1">
              <a:spcBef>
                <a:spcPct val="0"/>
              </a:spcBef>
              <a:buFontTx/>
              <a:buNone/>
            </a:pPr>
            <a:r>
              <a:rPr lang="de-DE" altLang="de-DE" sz="1800"/>
              <a:t>Vermutlich in Deutschland um 1700 erschienen</a:t>
            </a:r>
          </a:p>
        </p:txBody>
      </p:sp>
      <p:sp>
        <p:nvSpPr>
          <p:cNvPr id="9" name="Titel 1"/>
          <p:cNvSpPr>
            <a:spLocks noGrp="1"/>
          </p:cNvSpPr>
          <p:nvPr>
            <p:ph type="title"/>
          </p:nvPr>
        </p:nvSpPr>
        <p:spPr>
          <a:xfrm>
            <a:off x="395288" y="184150"/>
            <a:ext cx="8497887" cy="508000"/>
          </a:xfrm>
        </p:spPr>
        <p:txBody>
          <a:bodyPr/>
          <a:lstStyle/>
          <a:p>
            <a:pPr>
              <a:defRPr/>
            </a:pPr>
            <a:r>
              <a:rPr lang="de-DE" dirty="0" smtClean="0">
                <a:ea typeface="Verdana" pitchFamily="34" charset="0"/>
                <a:cs typeface="Verdana" pitchFamily="34" charset="0"/>
              </a:rPr>
              <a:t>Beispiel und Lösung: Einleitende Wendung: Hier Werden vorgestellt …</a:t>
            </a:r>
            <a:endParaRPr lang="de-DE" dirty="0"/>
          </a:p>
        </p:txBody>
      </p:sp>
      <p:pic>
        <p:nvPicPr>
          <p:cNvPr id="21508" name="Picture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123950"/>
            <a:ext cx="30114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3" name="Foliennummernplatzhalter 2"/>
          <p:cNvSpPr>
            <a:spLocks noGrp="1"/>
          </p:cNvSpPr>
          <p:nvPr>
            <p:ph type="sldNum" sz="quarter" idx="15"/>
          </p:nvPr>
        </p:nvSpPr>
        <p:spPr/>
        <p:txBody>
          <a:bodyPr/>
          <a:lstStyle/>
          <a:p>
            <a:pPr>
              <a:defRPr/>
            </a:pPr>
            <a:fld id="{9329C914-AC5D-42B0-B71E-712797CB283F}" type="slidenum">
              <a:rPr lang="de-DE" smtClean="0"/>
              <a:pPr>
                <a:defRPr/>
              </a:pPr>
              <a:t>19</a:t>
            </a:fld>
            <a:endParaRPr lang="de-DE" dirty="0"/>
          </a:p>
        </p:txBody>
      </p:sp>
      <p:grpSp>
        <p:nvGrpSpPr>
          <p:cNvPr id="21549" name="Gruppieren 21548"/>
          <p:cNvGrpSpPr/>
          <p:nvPr/>
        </p:nvGrpSpPr>
        <p:grpSpPr>
          <a:xfrm>
            <a:off x="2908300" y="1112838"/>
            <a:ext cx="6230938" cy="4000500"/>
            <a:chOff x="2908300" y="1112838"/>
            <a:chExt cx="6230938" cy="4000500"/>
          </a:xfrm>
        </p:grpSpPr>
        <p:sp>
          <p:nvSpPr>
            <p:cNvPr id="7" name="AutoShape 3"/>
            <p:cNvSpPr>
              <a:spLocks noChangeAspect="1" noChangeArrowheads="1" noTextEdit="1"/>
            </p:cNvSpPr>
            <p:nvPr/>
          </p:nvSpPr>
          <p:spPr bwMode="auto">
            <a:xfrm>
              <a:off x="2914650" y="1112838"/>
              <a:ext cx="622458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5"/>
            <p:cNvSpPr>
              <a:spLocks noChangeArrowheads="1"/>
            </p:cNvSpPr>
            <p:nvPr/>
          </p:nvSpPr>
          <p:spPr bwMode="auto">
            <a:xfrm>
              <a:off x="2913062" y="1133476"/>
              <a:ext cx="952500" cy="7223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6"/>
            <p:cNvSpPr>
              <a:spLocks noChangeArrowheads="1"/>
            </p:cNvSpPr>
            <p:nvPr/>
          </p:nvSpPr>
          <p:spPr bwMode="auto">
            <a:xfrm>
              <a:off x="3865563" y="1133476"/>
              <a:ext cx="1081088" cy="7223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7"/>
            <p:cNvSpPr>
              <a:spLocks noChangeArrowheads="1"/>
            </p:cNvSpPr>
            <p:nvPr/>
          </p:nvSpPr>
          <p:spPr bwMode="auto">
            <a:xfrm>
              <a:off x="4946650" y="1133476"/>
              <a:ext cx="1296988" cy="7223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8"/>
            <p:cNvSpPr>
              <a:spLocks noChangeArrowheads="1"/>
            </p:cNvSpPr>
            <p:nvPr/>
          </p:nvSpPr>
          <p:spPr bwMode="auto">
            <a:xfrm>
              <a:off x="6243638" y="1133476"/>
              <a:ext cx="2881313" cy="7223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9"/>
            <p:cNvSpPr>
              <a:spLocks noChangeArrowheads="1"/>
            </p:cNvSpPr>
            <p:nvPr/>
          </p:nvSpPr>
          <p:spPr bwMode="auto">
            <a:xfrm>
              <a:off x="2913062" y="1855788"/>
              <a:ext cx="952500" cy="16589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0"/>
            <p:cNvSpPr>
              <a:spLocks noChangeArrowheads="1"/>
            </p:cNvSpPr>
            <p:nvPr/>
          </p:nvSpPr>
          <p:spPr bwMode="auto">
            <a:xfrm>
              <a:off x="3865563" y="1855788"/>
              <a:ext cx="1081088" cy="16589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1"/>
            <p:cNvSpPr>
              <a:spLocks noChangeArrowheads="1"/>
            </p:cNvSpPr>
            <p:nvPr/>
          </p:nvSpPr>
          <p:spPr bwMode="auto">
            <a:xfrm>
              <a:off x="4946650" y="1855788"/>
              <a:ext cx="1296988" cy="16589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p:cNvSpPr>
              <a:spLocks noChangeArrowheads="1"/>
            </p:cNvSpPr>
            <p:nvPr/>
          </p:nvSpPr>
          <p:spPr bwMode="auto">
            <a:xfrm>
              <a:off x="6243638" y="1855788"/>
              <a:ext cx="2881313" cy="16589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3"/>
            <p:cNvSpPr>
              <a:spLocks noChangeArrowheads="1"/>
            </p:cNvSpPr>
            <p:nvPr/>
          </p:nvSpPr>
          <p:spPr bwMode="auto">
            <a:xfrm>
              <a:off x="2913062" y="3514726"/>
              <a:ext cx="952500" cy="15271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4"/>
            <p:cNvSpPr>
              <a:spLocks noChangeArrowheads="1"/>
            </p:cNvSpPr>
            <p:nvPr/>
          </p:nvSpPr>
          <p:spPr bwMode="auto">
            <a:xfrm>
              <a:off x="3865563" y="3514726"/>
              <a:ext cx="1081088" cy="15271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5"/>
            <p:cNvSpPr>
              <a:spLocks noChangeArrowheads="1"/>
            </p:cNvSpPr>
            <p:nvPr/>
          </p:nvSpPr>
          <p:spPr bwMode="auto">
            <a:xfrm>
              <a:off x="4946650" y="3514726"/>
              <a:ext cx="1296988" cy="15271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6"/>
            <p:cNvSpPr>
              <a:spLocks noChangeArrowheads="1"/>
            </p:cNvSpPr>
            <p:nvPr/>
          </p:nvSpPr>
          <p:spPr bwMode="auto">
            <a:xfrm>
              <a:off x="6243638" y="3514726"/>
              <a:ext cx="2881313" cy="15271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Line 17"/>
            <p:cNvSpPr>
              <a:spLocks noChangeShapeType="1"/>
            </p:cNvSpPr>
            <p:nvPr/>
          </p:nvSpPr>
          <p:spPr bwMode="auto">
            <a:xfrm>
              <a:off x="3865563" y="1127126"/>
              <a:ext cx="0" cy="39211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8"/>
            <p:cNvSpPr>
              <a:spLocks noChangeShapeType="1"/>
            </p:cNvSpPr>
            <p:nvPr/>
          </p:nvSpPr>
          <p:spPr bwMode="auto">
            <a:xfrm>
              <a:off x="4946650" y="1127126"/>
              <a:ext cx="0" cy="39211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Line 19"/>
            <p:cNvSpPr>
              <a:spLocks noChangeShapeType="1"/>
            </p:cNvSpPr>
            <p:nvPr/>
          </p:nvSpPr>
          <p:spPr bwMode="auto">
            <a:xfrm>
              <a:off x="6243638" y="1127126"/>
              <a:ext cx="0" cy="39211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Line 20"/>
            <p:cNvSpPr>
              <a:spLocks noChangeShapeType="1"/>
            </p:cNvSpPr>
            <p:nvPr/>
          </p:nvSpPr>
          <p:spPr bwMode="auto">
            <a:xfrm>
              <a:off x="2908300" y="1855788"/>
              <a:ext cx="622300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Line 21"/>
            <p:cNvSpPr>
              <a:spLocks noChangeShapeType="1"/>
            </p:cNvSpPr>
            <p:nvPr/>
          </p:nvSpPr>
          <p:spPr bwMode="auto">
            <a:xfrm>
              <a:off x="2908300" y="3514726"/>
              <a:ext cx="62230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Line 22"/>
            <p:cNvSpPr>
              <a:spLocks noChangeShapeType="1"/>
            </p:cNvSpPr>
            <p:nvPr/>
          </p:nvSpPr>
          <p:spPr bwMode="auto">
            <a:xfrm>
              <a:off x="2913062" y="1127126"/>
              <a:ext cx="0" cy="39211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Line 23"/>
            <p:cNvSpPr>
              <a:spLocks noChangeShapeType="1"/>
            </p:cNvSpPr>
            <p:nvPr/>
          </p:nvSpPr>
          <p:spPr bwMode="auto">
            <a:xfrm>
              <a:off x="9124950" y="1127126"/>
              <a:ext cx="0" cy="39211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24"/>
            <p:cNvSpPr>
              <a:spLocks noChangeShapeType="1"/>
            </p:cNvSpPr>
            <p:nvPr/>
          </p:nvSpPr>
          <p:spPr bwMode="auto">
            <a:xfrm>
              <a:off x="2908300" y="1133476"/>
              <a:ext cx="62230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25"/>
            <p:cNvSpPr>
              <a:spLocks noChangeShapeType="1"/>
            </p:cNvSpPr>
            <p:nvPr/>
          </p:nvSpPr>
          <p:spPr bwMode="auto">
            <a:xfrm>
              <a:off x="2908300" y="5041901"/>
              <a:ext cx="62230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Rectangle 26"/>
            <p:cNvSpPr>
              <a:spLocks noChangeArrowheads="1"/>
            </p:cNvSpPr>
            <p:nvPr/>
          </p:nvSpPr>
          <p:spPr bwMode="auto">
            <a:xfrm>
              <a:off x="3006725" y="1177926"/>
              <a:ext cx="9064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7"/>
            <p:cNvSpPr>
              <a:spLocks noChangeArrowheads="1"/>
            </p:cNvSpPr>
            <p:nvPr/>
          </p:nvSpPr>
          <p:spPr bwMode="auto">
            <a:xfrm>
              <a:off x="3957638" y="1177926"/>
              <a:ext cx="7143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04" name="Rectangle 28"/>
            <p:cNvSpPr>
              <a:spLocks noChangeArrowheads="1"/>
            </p:cNvSpPr>
            <p:nvPr/>
          </p:nvSpPr>
          <p:spPr bwMode="auto">
            <a:xfrm>
              <a:off x="5038725" y="1177926"/>
              <a:ext cx="12430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 name="Rectangle 29"/>
            <p:cNvSpPr>
              <a:spLocks noChangeArrowheads="1"/>
            </p:cNvSpPr>
            <p:nvPr/>
          </p:nvSpPr>
          <p:spPr bwMode="auto">
            <a:xfrm>
              <a:off x="6335713" y="1177926"/>
              <a:ext cx="14827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07" name="Rectangle 30"/>
            <p:cNvSpPr>
              <a:spLocks noChangeArrowheads="1"/>
            </p:cNvSpPr>
            <p:nvPr/>
          </p:nvSpPr>
          <p:spPr bwMode="auto">
            <a:xfrm>
              <a:off x="2982913" y="2546351"/>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31"/>
            <p:cNvSpPr>
              <a:spLocks noChangeArrowheads="1"/>
            </p:cNvSpPr>
            <p:nvPr/>
          </p:nvSpPr>
          <p:spPr bwMode="auto">
            <a:xfrm>
              <a:off x="3935413" y="2057401"/>
              <a:ext cx="8255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32"/>
            <p:cNvSpPr>
              <a:spLocks noChangeArrowheads="1"/>
            </p:cNvSpPr>
            <p:nvPr/>
          </p:nvSpPr>
          <p:spPr bwMode="auto">
            <a:xfrm>
              <a:off x="3935413" y="2408238"/>
              <a:ext cx="10842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2.3.1.6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11" name="Rectangle 33"/>
            <p:cNvSpPr>
              <a:spLocks noChangeArrowheads="1"/>
            </p:cNvSpPr>
            <p:nvPr/>
          </p:nvSpPr>
          <p:spPr bwMode="auto">
            <a:xfrm>
              <a:off x="3935413" y="2684463"/>
              <a:ext cx="292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12" name="Rectangle 34"/>
            <p:cNvSpPr>
              <a:spLocks noChangeArrowheads="1"/>
            </p:cNvSpPr>
            <p:nvPr/>
          </p:nvSpPr>
          <p:spPr bwMode="auto">
            <a:xfrm>
              <a:off x="4111625" y="2684463"/>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35"/>
            <p:cNvSpPr>
              <a:spLocks noChangeArrowheads="1"/>
            </p:cNvSpPr>
            <p:nvPr/>
          </p:nvSpPr>
          <p:spPr bwMode="auto">
            <a:xfrm>
              <a:off x="4210050" y="2684463"/>
              <a:ext cx="271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14" name="Rectangle 36"/>
            <p:cNvSpPr>
              <a:spLocks noChangeArrowheads="1"/>
            </p:cNvSpPr>
            <p:nvPr/>
          </p:nvSpPr>
          <p:spPr bwMode="auto">
            <a:xfrm>
              <a:off x="4360863" y="2684463"/>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15" name="Rectangle 37"/>
            <p:cNvSpPr>
              <a:spLocks noChangeArrowheads="1"/>
            </p:cNvSpPr>
            <p:nvPr/>
          </p:nvSpPr>
          <p:spPr bwMode="auto">
            <a:xfrm>
              <a:off x="4464050" y="2684463"/>
              <a:ext cx="447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38"/>
            <p:cNvSpPr>
              <a:spLocks noChangeArrowheads="1"/>
            </p:cNvSpPr>
            <p:nvPr/>
          </p:nvSpPr>
          <p:spPr bwMode="auto">
            <a:xfrm>
              <a:off x="5016500" y="2233613"/>
              <a:ext cx="901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17" name="Rectangle 39"/>
            <p:cNvSpPr>
              <a:spLocks noChangeArrowheads="1"/>
            </p:cNvSpPr>
            <p:nvPr/>
          </p:nvSpPr>
          <p:spPr bwMode="auto">
            <a:xfrm>
              <a:off x="5786438" y="2233613"/>
              <a:ext cx="238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18" name="Rectangle 40"/>
            <p:cNvSpPr>
              <a:spLocks noChangeArrowheads="1"/>
            </p:cNvSpPr>
            <p:nvPr/>
          </p:nvSpPr>
          <p:spPr bwMode="auto">
            <a:xfrm>
              <a:off x="5016500" y="2508251"/>
              <a:ext cx="64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1550" name="Gruppieren 21549"/>
          <p:cNvGrpSpPr/>
          <p:nvPr/>
        </p:nvGrpSpPr>
        <p:grpSpPr>
          <a:xfrm>
            <a:off x="6311900" y="1858963"/>
            <a:ext cx="2714625" cy="1698625"/>
            <a:chOff x="6311900" y="1858963"/>
            <a:chExt cx="2714625" cy="1698625"/>
          </a:xfrm>
        </p:grpSpPr>
        <p:sp>
          <p:nvSpPr>
            <p:cNvPr id="21519" name="Rectangle 41"/>
            <p:cNvSpPr>
              <a:spLocks noChangeArrowheads="1"/>
            </p:cNvSpPr>
            <p:nvPr/>
          </p:nvSpPr>
          <p:spPr bwMode="auto">
            <a:xfrm>
              <a:off x="6311900" y="1858963"/>
              <a:ext cx="420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20" name="Rectangle 42"/>
            <p:cNvSpPr>
              <a:spLocks noChangeArrowheads="1"/>
            </p:cNvSpPr>
            <p:nvPr/>
          </p:nvSpPr>
          <p:spPr bwMode="auto">
            <a:xfrm>
              <a:off x="6677025" y="1858963"/>
              <a:ext cx="7016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Hier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21" name="Rectangle 43"/>
            <p:cNvSpPr>
              <a:spLocks noChangeArrowheads="1"/>
            </p:cNvSpPr>
            <p:nvPr/>
          </p:nvSpPr>
          <p:spPr bwMode="auto">
            <a:xfrm>
              <a:off x="7226300" y="1858963"/>
              <a:ext cx="11398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Werden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22" name="Rectangle 44"/>
            <p:cNvSpPr>
              <a:spLocks noChangeArrowheads="1"/>
            </p:cNvSpPr>
            <p:nvPr/>
          </p:nvSpPr>
          <p:spPr bwMode="auto">
            <a:xfrm>
              <a:off x="6311900" y="2133601"/>
              <a:ext cx="19685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vorgestellt Die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23" name="Rectangle 45"/>
            <p:cNvSpPr>
              <a:spLocks noChangeArrowheads="1"/>
            </p:cNvSpPr>
            <p:nvPr/>
          </p:nvSpPr>
          <p:spPr bwMode="auto">
            <a:xfrm>
              <a:off x="6311900" y="2409826"/>
              <a:ext cx="27146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Tugenden und Laster,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24" name="Rectangle 46"/>
            <p:cNvSpPr>
              <a:spLocks noChangeArrowheads="1"/>
            </p:cNvSpPr>
            <p:nvPr/>
          </p:nvSpPr>
          <p:spPr bwMode="auto">
            <a:xfrm>
              <a:off x="6311900" y="2684463"/>
              <a:ext cx="2636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Und was noch ausser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47"/>
            <p:cNvSpPr>
              <a:spLocks noChangeArrowheads="1"/>
            </p:cNvSpPr>
            <p:nvPr/>
          </p:nvSpPr>
          <p:spPr bwMode="auto">
            <a:xfrm>
              <a:off x="6311900" y="2959101"/>
              <a:ext cx="26971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dem Erbaulich ist und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26" name="Rectangle 48"/>
            <p:cNvSpPr>
              <a:spLocks noChangeArrowheads="1"/>
            </p:cNvSpPr>
            <p:nvPr/>
          </p:nvSpPr>
          <p:spPr bwMode="auto">
            <a:xfrm>
              <a:off x="6311900" y="3233738"/>
              <a:ext cx="1754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Angenehm ...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1551" name="Gruppieren 21550"/>
          <p:cNvGrpSpPr/>
          <p:nvPr/>
        </p:nvGrpSpPr>
        <p:grpSpPr>
          <a:xfrm>
            <a:off x="2982913" y="3589338"/>
            <a:ext cx="6302375" cy="1423988"/>
            <a:chOff x="2982913" y="3589338"/>
            <a:chExt cx="6302375" cy="1423988"/>
          </a:xfrm>
        </p:grpSpPr>
        <p:sp>
          <p:nvSpPr>
            <p:cNvPr id="21527" name="Rectangle 49"/>
            <p:cNvSpPr>
              <a:spLocks noChangeArrowheads="1"/>
            </p:cNvSpPr>
            <p:nvPr/>
          </p:nvSpPr>
          <p:spPr bwMode="auto">
            <a:xfrm>
              <a:off x="2982913" y="4140201"/>
              <a:ext cx="690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370a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28" name="Rectangle 50"/>
            <p:cNvSpPr>
              <a:spLocks noChangeArrowheads="1"/>
            </p:cNvSpPr>
            <p:nvPr/>
          </p:nvSpPr>
          <p:spPr bwMode="auto">
            <a:xfrm>
              <a:off x="3935413" y="4140201"/>
              <a:ext cx="947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2.3.6.3</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29" name="Rectangle 51"/>
            <p:cNvSpPr>
              <a:spLocks noChangeArrowheads="1"/>
            </p:cNvSpPr>
            <p:nvPr/>
          </p:nvSpPr>
          <p:spPr bwMode="auto">
            <a:xfrm>
              <a:off x="5016500" y="3865563"/>
              <a:ext cx="8001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Abwei</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0" name="Rectangle 52"/>
            <p:cNvSpPr>
              <a:spLocks noChangeArrowheads="1"/>
            </p:cNvSpPr>
            <p:nvPr/>
          </p:nvSpPr>
          <p:spPr bwMode="auto">
            <a:xfrm>
              <a:off x="5702300" y="3865563"/>
              <a:ext cx="219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1" name="Rectangle 53"/>
            <p:cNvSpPr>
              <a:spLocks noChangeArrowheads="1"/>
            </p:cNvSpPr>
            <p:nvPr/>
          </p:nvSpPr>
          <p:spPr bwMode="auto">
            <a:xfrm>
              <a:off x="5016500" y="4140201"/>
              <a:ext cx="10366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chender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2" name="Rectangle 54"/>
            <p:cNvSpPr>
              <a:spLocks noChangeArrowheads="1"/>
            </p:cNvSpPr>
            <p:nvPr/>
          </p:nvSpPr>
          <p:spPr bwMode="auto">
            <a:xfrm>
              <a:off x="5016500" y="4414838"/>
              <a:ext cx="6080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3" name="Rectangle 55"/>
            <p:cNvSpPr>
              <a:spLocks noChangeArrowheads="1"/>
            </p:cNvSpPr>
            <p:nvPr/>
          </p:nvSpPr>
          <p:spPr bwMode="auto">
            <a:xfrm>
              <a:off x="6311900" y="3589338"/>
              <a:ext cx="420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4" name="Rectangle 56"/>
            <p:cNvSpPr>
              <a:spLocks noChangeArrowheads="1"/>
            </p:cNvSpPr>
            <p:nvPr/>
          </p:nvSpPr>
          <p:spPr bwMode="auto">
            <a:xfrm>
              <a:off x="6677025" y="3589338"/>
              <a:ext cx="5159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&lt;&lt;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5" name="Rectangle 57"/>
            <p:cNvSpPr>
              <a:spLocks noChangeArrowheads="1"/>
            </p:cNvSpPr>
            <p:nvPr/>
          </p:nvSpPr>
          <p:spPr bwMode="auto">
            <a:xfrm>
              <a:off x="7051675" y="3589338"/>
              <a:ext cx="5191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Die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6" name="Rectangle 58"/>
            <p:cNvSpPr>
              <a:spLocks noChangeArrowheads="1"/>
            </p:cNvSpPr>
            <p:nvPr/>
          </p:nvSpPr>
          <p:spPr bwMode="auto">
            <a:xfrm>
              <a:off x="7427913" y="3589338"/>
              <a:ext cx="5159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&gt;&gt;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7" name="Rectangle 59"/>
            <p:cNvSpPr>
              <a:spLocks noChangeArrowheads="1"/>
            </p:cNvSpPr>
            <p:nvPr/>
          </p:nvSpPr>
          <p:spPr bwMode="auto">
            <a:xfrm>
              <a:off x="7881938" y="3589338"/>
              <a:ext cx="14033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Tugenden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8" name="Rectangle 60"/>
            <p:cNvSpPr>
              <a:spLocks noChangeArrowheads="1"/>
            </p:cNvSpPr>
            <p:nvPr/>
          </p:nvSpPr>
          <p:spPr bwMode="auto">
            <a:xfrm>
              <a:off x="6311900" y="3865563"/>
              <a:ext cx="1336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und Laster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39" name="Rectangle 61"/>
            <p:cNvSpPr>
              <a:spLocks noChangeArrowheads="1"/>
            </p:cNvSpPr>
            <p:nvPr/>
          </p:nvSpPr>
          <p:spPr bwMode="auto">
            <a:xfrm>
              <a:off x="7497763" y="3865563"/>
              <a:ext cx="279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40" name="Rectangle 62"/>
            <p:cNvSpPr>
              <a:spLocks noChangeArrowheads="1"/>
            </p:cNvSpPr>
            <p:nvPr/>
          </p:nvSpPr>
          <p:spPr bwMode="auto">
            <a:xfrm>
              <a:off x="7662863" y="3865563"/>
              <a:ext cx="6286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und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41" name="Rectangle 63"/>
            <p:cNvSpPr>
              <a:spLocks noChangeArrowheads="1"/>
            </p:cNvSpPr>
            <p:nvPr/>
          </p:nvSpPr>
          <p:spPr bwMode="auto">
            <a:xfrm>
              <a:off x="8177213" y="3865563"/>
              <a:ext cx="6413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was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42" name="Rectangle 64"/>
            <p:cNvSpPr>
              <a:spLocks noChangeArrowheads="1"/>
            </p:cNvSpPr>
            <p:nvPr/>
          </p:nvSpPr>
          <p:spPr bwMode="auto">
            <a:xfrm>
              <a:off x="6311900" y="4140201"/>
              <a:ext cx="15763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noch ausser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43" name="Rectangle 65"/>
            <p:cNvSpPr>
              <a:spLocks noChangeArrowheads="1"/>
            </p:cNvSpPr>
            <p:nvPr/>
          </p:nvSpPr>
          <p:spPr bwMode="auto">
            <a:xfrm>
              <a:off x="7772400" y="4140201"/>
              <a:ext cx="698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dem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44" name="Rectangle 66"/>
            <p:cNvSpPr>
              <a:spLocks noChangeArrowheads="1"/>
            </p:cNvSpPr>
            <p:nvPr/>
          </p:nvSpPr>
          <p:spPr bwMode="auto">
            <a:xfrm>
              <a:off x="6311900" y="4414838"/>
              <a:ext cx="1241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erbaulich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45" name="Rectangle 67"/>
            <p:cNvSpPr>
              <a:spLocks noChangeArrowheads="1"/>
            </p:cNvSpPr>
            <p:nvPr/>
          </p:nvSpPr>
          <p:spPr bwMode="auto">
            <a:xfrm>
              <a:off x="7442200" y="4414838"/>
              <a:ext cx="4683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ist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46" name="Rectangle 68"/>
            <p:cNvSpPr>
              <a:spLocks noChangeArrowheads="1"/>
            </p:cNvSpPr>
            <p:nvPr/>
          </p:nvSpPr>
          <p:spPr bwMode="auto">
            <a:xfrm>
              <a:off x="7796213" y="4414838"/>
              <a:ext cx="6286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und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47" name="Rectangle 69"/>
            <p:cNvSpPr>
              <a:spLocks noChangeArrowheads="1"/>
            </p:cNvSpPr>
            <p:nvPr/>
          </p:nvSpPr>
          <p:spPr bwMode="auto">
            <a:xfrm>
              <a:off x="6311900" y="4689476"/>
              <a:ext cx="1406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angenehm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48" name="Rectangle 70"/>
            <p:cNvSpPr>
              <a:spLocks noChangeArrowheads="1"/>
            </p:cNvSpPr>
            <p:nvPr/>
          </p:nvSpPr>
          <p:spPr bwMode="auto">
            <a:xfrm>
              <a:off x="7602538" y="4689476"/>
              <a:ext cx="3635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eaLnBrk="1" fontAlgn="auto" hangingPunct="1">
              <a:spcAft>
                <a:spcPts val="0"/>
              </a:spcAft>
              <a:defRPr/>
            </a:pPr>
            <a:r>
              <a:rPr lang="de-DE" dirty="0" smtClean="0"/>
              <a:t>Titel und Verantwortlichkeitsangabe</a:t>
            </a:r>
            <a:br>
              <a:rPr lang="de-DE" dirty="0" smtClean="0"/>
            </a:br>
            <a:endParaRPr lang="de-DE" dirty="0"/>
          </a:p>
        </p:txBody>
      </p:sp>
      <p:sp>
        <p:nvSpPr>
          <p:cNvPr id="3" name="Rechteck 2"/>
          <p:cNvSpPr/>
          <p:nvPr/>
        </p:nvSpPr>
        <p:spPr>
          <a:xfrm>
            <a:off x="409575" y="549275"/>
            <a:ext cx="3082925"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6: Alte Drucke</a:t>
            </a:r>
          </a:p>
        </p:txBody>
      </p:sp>
      <p:sp>
        <p:nvSpPr>
          <p:cNvPr id="4" name="Fußzeilenplatzhalter 3"/>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5" name="Foliennummernplatzhalter 4"/>
          <p:cNvSpPr>
            <a:spLocks noGrp="1"/>
          </p:cNvSpPr>
          <p:nvPr>
            <p:ph type="sldNum" sz="quarter" idx="15"/>
          </p:nvPr>
        </p:nvSpPr>
        <p:spPr/>
        <p:txBody>
          <a:bodyPr/>
          <a:lstStyle/>
          <a:p>
            <a:pPr>
              <a:defRPr/>
            </a:pPr>
            <a:fld id="{CC0B4311-41C0-405E-A691-6AFE7CDA5423}" type="slidenum">
              <a:rPr lang="de-DE" smtClean="0"/>
              <a:pPr>
                <a:defRPr/>
              </a:pPr>
              <a:t>2</a:t>
            </a:fld>
            <a:endParaRPr lang="de-DE" dirty="0"/>
          </a:p>
        </p:txBody>
      </p:sp>
      <p:sp>
        <p:nvSpPr>
          <p:cNvPr id="6" name="Rechteck 5"/>
          <p:cNvSpPr/>
          <p:nvPr/>
        </p:nvSpPr>
        <p:spPr>
          <a:xfrm>
            <a:off x="506091" y="1124744"/>
            <a:ext cx="2169168" cy="307777"/>
          </a:xfrm>
          <a:prstGeom prst="rect">
            <a:avLst/>
          </a:prstGeom>
        </p:spPr>
        <p:txBody>
          <a:bodyPr wrap="square">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B3Kat</a:t>
            </a:r>
            <a:r>
              <a:rPr lang="de-DE" sz="1400" smtClean="0">
                <a:latin typeface="Verdana" panose="020B0604030504040204" pitchFamily="34" charset="0"/>
                <a:ea typeface="Verdana" panose="020B0604030504040204" pitchFamily="34" charset="0"/>
                <a:cs typeface="Verdana" panose="020B0604030504040204" pitchFamily="34" charset="0"/>
              </a:rPr>
              <a:t>: 27.01.2016</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feld 9"/>
          <p:cNvSpPr txBox="1">
            <a:spLocks noChangeArrowheads="1"/>
          </p:cNvSpPr>
          <p:nvPr/>
        </p:nvSpPr>
        <p:spPr bwMode="auto">
          <a:xfrm>
            <a:off x="4284663" y="4076700"/>
            <a:ext cx="4679950" cy="20320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r>
              <a:rPr lang="de-DE" altLang="de-DE" sz="1800" dirty="0"/>
              <a:t>Weitere </a:t>
            </a:r>
            <a:r>
              <a:rPr lang="de-DE" altLang="de-DE" sz="1800" dirty="0" err="1"/>
              <a:t>bibliografische</a:t>
            </a:r>
            <a:r>
              <a:rPr lang="de-DE" altLang="de-DE" sz="1800" dirty="0"/>
              <a:t> Informationen: </a:t>
            </a:r>
          </a:p>
          <a:p>
            <a:pPr eaLnBrk="1" hangingPunct="1">
              <a:spcBef>
                <a:spcPct val="0"/>
              </a:spcBef>
              <a:buFontTx/>
              <a:buNone/>
            </a:pPr>
            <a:r>
              <a:rPr lang="de-DE" altLang="de-DE" sz="1800" dirty="0"/>
              <a:t>1. Ausgabe 1596: </a:t>
            </a:r>
            <a:r>
              <a:rPr lang="en-US" altLang="de-DE" sz="1800" dirty="0"/>
              <a:t>A Rich Store-house or Treasury for the Diseased; </a:t>
            </a:r>
          </a:p>
          <a:p>
            <a:pPr eaLnBrk="1" hangingPunct="1">
              <a:spcBef>
                <a:spcPct val="0"/>
              </a:spcBef>
              <a:buFontTx/>
              <a:buNone/>
            </a:pPr>
            <a:r>
              <a:rPr lang="de-DE" altLang="de-DE" sz="1800" dirty="0"/>
              <a:t>In früheren Ausgaben ist A. T. als Verfasser, G. W. als Bearbeiter genannt, G. W. ermittelt: George </a:t>
            </a:r>
            <a:r>
              <a:rPr lang="de-DE" altLang="de-DE" sz="1800" dirty="0" err="1"/>
              <a:t>Wateson</a:t>
            </a:r>
            <a:r>
              <a:rPr lang="de-DE" altLang="de-DE" sz="1800" dirty="0"/>
              <a:t> </a:t>
            </a:r>
            <a:endParaRPr lang="en-US" altLang="de-DE" sz="1800" dirty="0"/>
          </a:p>
        </p:txBody>
      </p:sp>
      <p:pic>
        <p:nvPicPr>
          <p:cNvPr id="22531" name="Picture 6" descr="50MA8716_01"/>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107950" y="765175"/>
            <a:ext cx="4033838" cy="526415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itel 1"/>
          <p:cNvSpPr>
            <a:spLocks noGrp="1"/>
          </p:cNvSpPr>
          <p:nvPr>
            <p:ph type="title"/>
          </p:nvPr>
        </p:nvSpPr>
        <p:spPr>
          <a:xfrm>
            <a:off x="250825" y="44450"/>
            <a:ext cx="8893175" cy="792163"/>
          </a:xfrm>
        </p:spPr>
        <p:txBody>
          <a:bodyPr/>
          <a:lstStyle/>
          <a:p>
            <a:pPr>
              <a:defRPr/>
            </a:pPr>
            <a:r>
              <a:rPr lang="de-DE" dirty="0" smtClean="0"/>
              <a:t>Beispiel Typographie</a:t>
            </a:r>
            <a:r>
              <a:rPr lang="de-DE" dirty="0"/>
              <a:t>: alternierender Gebrauch von I/J und </a:t>
            </a:r>
            <a:r>
              <a:rPr lang="de-DE" dirty="0" smtClean="0"/>
              <a:t>U/V: A Rjch Storehovse …</a:t>
            </a:r>
            <a:endParaRPr lang="de-DE" dirty="0"/>
          </a:p>
        </p:txBody>
      </p:sp>
      <p:sp>
        <p:nvSpPr>
          <p:cNvPr id="22533" name="Textfeld 1"/>
          <p:cNvSpPr txBox="1">
            <a:spLocks noChangeArrowheads="1"/>
          </p:cNvSpPr>
          <p:nvPr/>
        </p:nvSpPr>
        <p:spPr bwMode="auto">
          <a:xfrm>
            <a:off x="4349750" y="1557338"/>
            <a:ext cx="431958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pPr>
            <a:r>
              <a:rPr lang="de-DE" altLang="de-DE"/>
              <a:t>RDA 2.3.1.4: Ein Titel wird so erfasst, wie er in der Vorlage erscheint </a:t>
            </a:r>
          </a:p>
        </p:txBody>
      </p:sp>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3" name="Foliennummernplatzhalter 2"/>
          <p:cNvSpPr>
            <a:spLocks noGrp="1"/>
          </p:cNvSpPr>
          <p:nvPr>
            <p:ph type="sldNum" sz="quarter" idx="15"/>
          </p:nvPr>
        </p:nvSpPr>
        <p:spPr/>
        <p:txBody>
          <a:bodyPr/>
          <a:lstStyle/>
          <a:p>
            <a:pPr>
              <a:defRPr/>
            </a:pPr>
            <a:fld id="{947A20EF-DDC6-4A76-806D-46916A288644}" type="slidenum">
              <a:rPr lang="de-DE" smtClean="0"/>
              <a:pPr>
                <a:defRPr/>
              </a:pPr>
              <a:t>20</a:t>
            </a:fld>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50825" y="260350"/>
            <a:ext cx="8642350" cy="436563"/>
          </a:xfrm>
        </p:spPr>
        <p:txBody>
          <a:bodyPr/>
          <a:lstStyle/>
          <a:p>
            <a:pPr>
              <a:defRPr/>
            </a:pPr>
            <a:r>
              <a:rPr lang="de-DE" dirty="0" smtClean="0"/>
              <a:t>Lösung: Typographie</a:t>
            </a:r>
            <a:r>
              <a:rPr lang="de-DE" dirty="0"/>
              <a:t>: alternierender Gebrauch von I/J und </a:t>
            </a:r>
            <a:r>
              <a:rPr lang="de-DE" dirty="0" smtClean="0"/>
              <a:t>U/V: A Rjch Storehovse …</a:t>
            </a:r>
            <a:endParaRPr lang="de-DE" dirty="0"/>
          </a:p>
        </p:txBody>
      </p:sp>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3" name="Foliennummernplatzhalter 2"/>
          <p:cNvSpPr>
            <a:spLocks noGrp="1"/>
          </p:cNvSpPr>
          <p:nvPr>
            <p:ph type="sldNum" sz="quarter" idx="15"/>
          </p:nvPr>
        </p:nvSpPr>
        <p:spPr/>
        <p:txBody>
          <a:bodyPr/>
          <a:lstStyle/>
          <a:p>
            <a:pPr>
              <a:defRPr/>
            </a:pPr>
            <a:fld id="{4813FD5B-B2FA-49C1-A8BF-1A303C9AACA4}" type="slidenum">
              <a:rPr lang="de-DE" smtClean="0"/>
              <a:pPr>
                <a:defRPr/>
              </a:pPr>
              <a:t>21</a:t>
            </a:fld>
            <a:endParaRPr lang="de-DE" dirty="0"/>
          </a:p>
        </p:txBody>
      </p:sp>
      <p:grpSp>
        <p:nvGrpSpPr>
          <p:cNvPr id="133" name="Gruppieren 132"/>
          <p:cNvGrpSpPr/>
          <p:nvPr/>
        </p:nvGrpSpPr>
        <p:grpSpPr>
          <a:xfrm>
            <a:off x="315913" y="923925"/>
            <a:ext cx="8596312" cy="5597525"/>
            <a:chOff x="315913" y="923925"/>
            <a:chExt cx="8596312" cy="5597525"/>
          </a:xfrm>
        </p:grpSpPr>
        <p:sp>
          <p:nvSpPr>
            <p:cNvPr id="7" name="AutoShape 3"/>
            <p:cNvSpPr>
              <a:spLocks noChangeAspect="1" noChangeArrowheads="1" noTextEdit="1"/>
            </p:cNvSpPr>
            <p:nvPr/>
          </p:nvSpPr>
          <p:spPr bwMode="auto">
            <a:xfrm>
              <a:off x="323850" y="923925"/>
              <a:ext cx="8588375"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5"/>
            <p:cNvSpPr>
              <a:spLocks noChangeArrowheads="1"/>
            </p:cNvSpPr>
            <p:nvPr/>
          </p:nvSpPr>
          <p:spPr bwMode="auto">
            <a:xfrm>
              <a:off x="322263" y="952500"/>
              <a:ext cx="1025525"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6"/>
            <p:cNvSpPr>
              <a:spLocks noChangeArrowheads="1"/>
            </p:cNvSpPr>
            <p:nvPr/>
          </p:nvSpPr>
          <p:spPr bwMode="auto">
            <a:xfrm>
              <a:off x="1347788" y="952500"/>
              <a:ext cx="1171575"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7"/>
            <p:cNvSpPr>
              <a:spLocks noChangeArrowheads="1"/>
            </p:cNvSpPr>
            <p:nvPr/>
          </p:nvSpPr>
          <p:spPr bwMode="auto">
            <a:xfrm>
              <a:off x="2519363" y="952500"/>
              <a:ext cx="2638425"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8"/>
            <p:cNvSpPr>
              <a:spLocks noChangeArrowheads="1"/>
            </p:cNvSpPr>
            <p:nvPr/>
          </p:nvSpPr>
          <p:spPr bwMode="auto">
            <a:xfrm>
              <a:off x="5157788" y="952500"/>
              <a:ext cx="3738563"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9"/>
            <p:cNvSpPr>
              <a:spLocks noChangeArrowheads="1"/>
            </p:cNvSpPr>
            <p:nvPr/>
          </p:nvSpPr>
          <p:spPr bwMode="auto">
            <a:xfrm>
              <a:off x="322263" y="1319213"/>
              <a:ext cx="1025525" cy="714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0"/>
            <p:cNvSpPr>
              <a:spLocks noChangeArrowheads="1"/>
            </p:cNvSpPr>
            <p:nvPr/>
          </p:nvSpPr>
          <p:spPr bwMode="auto">
            <a:xfrm>
              <a:off x="1347788" y="1319213"/>
              <a:ext cx="1171575" cy="714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1"/>
            <p:cNvSpPr>
              <a:spLocks noChangeArrowheads="1"/>
            </p:cNvSpPr>
            <p:nvPr/>
          </p:nvSpPr>
          <p:spPr bwMode="auto">
            <a:xfrm>
              <a:off x="2519363" y="1319213"/>
              <a:ext cx="2638425" cy="714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p:cNvSpPr>
              <a:spLocks noChangeArrowheads="1"/>
            </p:cNvSpPr>
            <p:nvPr/>
          </p:nvSpPr>
          <p:spPr bwMode="auto">
            <a:xfrm>
              <a:off x="5157788" y="1319213"/>
              <a:ext cx="3738563" cy="7159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3"/>
            <p:cNvSpPr>
              <a:spLocks noChangeArrowheads="1"/>
            </p:cNvSpPr>
            <p:nvPr/>
          </p:nvSpPr>
          <p:spPr bwMode="auto">
            <a:xfrm>
              <a:off x="322263" y="2033588"/>
              <a:ext cx="1025525" cy="5778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4"/>
            <p:cNvSpPr>
              <a:spLocks noChangeArrowheads="1"/>
            </p:cNvSpPr>
            <p:nvPr/>
          </p:nvSpPr>
          <p:spPr bwMode="auto">
            <a:xfrm>
              <a:off x="1347788" y="2033588"/>
              <a:ext cx="1171575" cy="5778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5"/>
            <p:cNvSpPr>
              <a:spLocks noChangeArrowheads="1"/>
            </p:cNvSpPr>
            <p:nvPr/>
          </p:nvSpPr>
          <p:spPr bwMode="auto">
            <a:xfrm>
              <a:off x="2519363" y="2033588"/>
              <a:ext cx="2638425" cy="5778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6"/>
            <p:cNvSpPr>
              <a:spLocks noChangeArrowheads="1"/>
            </p:cNvSpPr>
            <p:nvPr/>
          </p:nvSpPr>
          <p:spPr bwMode="auto">
            <a:xfrm>
              <a:off x="5157788" y="2035175"/>
              <a:ext cx="3738563" cy="57626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7"/>
            <p:cNvSpPr>
              <a:spLocks noChangeArrowheads="1"/>
            </p:cNvSpPr>
            <p:nvPr/>
          </p:nvSpPr>
          <p:spPr bwMode="auto">
            <a:xfrm>
              <a:off x="322263" y="2611438"/>
              <a:ext cx="1025525"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8"/>
            <p:cNvSpPr>
              <a:spLocks noChangeArrowheads="1"/>
            </p:cNvSpPr>
            <p:nvPr/>
          </p:nvSpPr>
          <p:spPr bwMode="auto">
            <a:xfrm>
              <a:off x="1347788" y="2611438"/>
              <a:ext cx="1171575"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9"/>
            <p:cNvSpPr>
              <a:spLocks noChangeArrowheads="1"/>
            </p:cNvSpPr>
            <p:nvPr/>
          </p:nvSpPr>
          <p:spPr bwMode="auto">
            <a:xfrm>
              <a:off x="2519363" y="2611438"/>
              <a:ext cx="2638425"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20"/>
            <p:cNvSpPr>
              <a:spLocks noChangeArrowheads="1"/>
            </p:cNvSpPr>
            <p:nvPr/>
          </p:nvSpPr>
          <p:spPr bwMode="auto">
            <a:xfrm>
              <a:off x="5157788" y="2611438"/>
              <a:ext cx="3738563"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21"/>
            <p:cNvSpPr>
              <a:spLocks noChangeArrowheads="1"/>
            </p:cNvSpPr>
            <p:nvPr/>
          </p:nvSpPr>
          <p:spPr bwMode="auto">
            <a:xfrm>
              <a:off x="322263" y="3435350"/>
              <a:ext cx="1025525" cy="82708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22"/>
            <p:cNvSpPr>
              <a:spLocks noChangeArrowheads="1"/>
            </p:cNvSpPr>
            <p:nvPr/>
          </p:nvSpPr>
          <p:spPr bwMode="auto">
            <a:xfrm>
              <a:off x="1347788" y="3435350"/>
              <a:ext cx="1171575" cy="82708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Rectangle 23"/>
            <p:cNvSpPr>
              <a:spLocks noChangeArrowheads="1"/>
            </p:cNvSpPr>
            <p:nvPr/>
          </p:nvSpPr>
          <p:spPr bwMode="auto">
            <a:xfrm>
              <a:off x="2519363" y="3435350"/>
              <a:ext cx="2638425" cy="82708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24"/>
            <p:cNvSpPr>
              <a:spLocks noChangeArrowheads="1"/>
            </p:cNvSpPr>
            <p:nvPr/>
          </p:nvSpPr>
          <p:spPr bwMode="auto">
            <a:xfrm>
              <a:off x="5157788" y="3435350"/>
              <a:ext cx="3738563" cy="827088"/>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25"/>
            <p:cNvSpPr>
              <a:spLocks noChangeArrowheads="1"/>
            </p:cNvSpPr>
            <p:nvPr/>
          </p:nvSpPr>
          <p:spPr bwMode="auto">
            <a:xfrm>
              <a:off x="322263" y="4262438"/>
              <a:ext cx="1025525" cy="15478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26"/>
            <p:cNvSpPr>
              <a:spLocks noChangeArrowheads="1"/>
            </p:cNvSpPr>
            <p:nvPr/>
          </p:nvSpPr>
          <p:spPr bwMode="auto">
            <a:xfrm>
              <a:off x="1347788" y="4262438"/>
              <a:ext cx="1171575" cy="7239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27"/>
            <p:cNvSpPr>
              <a:spLocks noChangeArrowheads="1"/>
            </p:cNvSpPr>
            <p:nvPr/>
          </p:nvSpPr>
          <p:spPr bwMode="auto">
            <a:xfrm>
              <a:off x="2519363" y="4262438"/>
              <a:ext cx="2638425" cy="7239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28"/>
            <p:cNvSpPr>
              <a:spLocks noChangeArrowheads="1"/>
            </p:cNvSpPr>
            <p:nvPr/>
          </p:nvSpPr>
          <p:spPr bwMode="auto">
            <a:xfrm>
              <a:off x="5157788" y="4262438"/>
              <a:ext cx="3738563" cy="15478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Rectangle 29"/>
            <p:cNvSpPr>
              <a:spLocks noChangeArrowheads="1"/>
            </p:cNvSpPr>
            <p:nvPr/>
          </p:nvSpPr>
          <p:spPr bwMode="auto">
            <a:xfrm>
              <a:off x="1347788" y="4986338"/>
              <a:ext cx="1171575" cy="8239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Rectangle 30"/>
            <p:cNvSpPr>
              <a:spLocks noChangeArrowheads="1"/>
            </p:cNvSpPr>
            <p:nvPr/>
          </p:nvSpPr>
          <p:spPr bwMode="auto">
            <a:xfrm>
              <a:off x="2519363" y="4986338"/>
              <a:ext cx="2638425" cy="8239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Rectangle 31"/>
            <p:cNvSpPr>
              <a:spLocks noChangeArrowheads="1"/>
            </p:cNvSpPr>
            <p:nvPr/>
          </p:nvSpPr>
          <p:spPr bwMode="auto">
            <a:xfrm>
              <a:off x="322263" y="5810250"/>
              <a:ext cx="1025525" cy="5619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Rectangle 32"/>
            <p:cNvSpPr>
              <a:spLocks noChangeArrowheads="1"/>
            </p:cNvSpPr>
            <p:nvPr/>
          </p:nvSpPr>
          <p:spPr bwMode="auto">
            <a:xfrm>
              <a:off x="1347788" y="5810250"/>
              <a:ext cx="1171575" cy="5619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Rectangle 33"/>
            <p:cNvSpPr>
              <a:spLocks noChangeArrowheads="1"/>
            </p:cNvSpPr>
            <p:nvPr/>
          </p:nvSpPr>
          <p:spPr bwMode="auto">
            <a:xfrm>
              <a:off x="2519363" y="5810250"/>
              <a:ext cx="2638425" cy="5619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Rectangle 34"/>
            <p:cNvSpPr>
              <a:spLocks noChangeArrowheads="1"/>
            </p:cNvSpPr>
            <p:nvPr/>
          </p:nvSpPr>
          <p:spPr bwMode="auto">
            <a:xfrm>
              <a:off x="5157788" y="5810250"/>
              <a:ext cx="3738563" cy="5619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Line 35"/>
            <p:cNvSpPr>
              <a:spLocks noChangeShapeType="1"/>
            </p:cNvSpPr>
            <p:nvPr/>
          </p:nvSpPr>
          <p:spPr bwMode="auto">
            <a:xfrm>
              <a:off x="1347788" y="946150"/>
              <a:ext cx="0" cy="5432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Line 36"/>
            <p:cNvSpPr>
              <a:spLocks noChangeShapeType="1"/>
            </p:cNvSpPr>
            <p:nvPr/>
          </p:nvSpPr>
          <p:spPr bwMode="auto">
            <a:xfrm>
              <a:off x="2519363" y="946150"/>
              <a:ext cx="0" cy="5432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Line 37"/>
            <p:cNvSpPr>
              <a:spLocks noChangeShapeType="1"/>
            </p:cNvSpPr>
            <p:nvPr/>
          </p:nvSpPr>
          <p:spPr bwMode="auto">
            <a:xfrm>
              <a:off x="5157788" y="946150"/>
              <a:ext cx="0" cy="5432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2" name="Line 38"/>
            <p:cNvSpPr>
              <a:spLocks noChangeShapeType="1"/>
            </p:cNvSpPr>
            <p:nvPr/>
          </p:nvSpPr>
          <p:spPr bwMode="auto">
            <a:xfrm>
              <a:off x="315913" y="1319213"/>
              <a:ext cx="858678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Line 39"/>
            <p:cNvSpPr>
              <a:spLocks noChangeShapeType="1"/>
            </p:cNvSpPr>
            <p:nvPr/>
          </p:nvSpPr>
          <p:spPr bwMode="auto">
            <a:xfrm>
              <a:off x="315913" y="2035175"/>
              <a:ext cx="85867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 name="Line 40"/>
            <p:cNvSpPr>
              <a:spLocks noChangeShapeType="1"/>
            </p:cNvSpPr>
            <p:nvPr/>
          </p:nvSpPr>
          <p:spPr bwMode="auto">
            <a:xfrm>
              <a:off x="315913" y="2611438"/>
              <a:ext cx="85867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 name="Line 41"/>
            <p:cNvSpPr>
              <a:spLocks noChangeShapeType="1"/>
            </p:cNvSpPr>
            <p:nvPr/>
          </p:nvSpPr>
          <p:spPr bwMode="auto">
            <a:xfrm>
              <a:off x="315913" y="3435350"/>
              <a:ext cx="85867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6" name="Line 42"/>
            <p:cNvSpPr>
              <a:spLocks noChangeShapeType="1"/>
            </p:cNvSpPr>
            <p:nvPr/>
          </p:nvSpPr>
          <p:spPr bwMode="auto">
            <a:xfrm>
              <a:off x="315913" y="4262438"/>
              <a:ext cx="85867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7" name="Line 43"/>
            <p:cNvSpPr>
              <a:spLocks noChangeShapeType="1"/>
            </p:cNvSpPr>
            <p:nvPr/>
          </p:nvSpPr>
          <p:spPr bwMode="auto">
            <a:xfrm>
              <a:off x="1341438" y="4986338"/>
              <a:ext cx="38227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 name="Line 44"/>
            <p:cNvSpPr>
              <a:spLocks noChangeShapeType="1"/>
            </p:cNvSpPr>
            <p:nvPr/>
          </p:nvSpPr>
          <p:spPr bwMode="auto">
            <a:xfrm>
              <a:off x="315913" y="5810250"/>
              <a:ext cx="85867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9" name="Line 45"/>
            <p:cNvSpPr>
              <a:spLocks noChangeShapeType="1"/>
            </p:cNvSpPr>
            <p:nvPr/>
          </p:nvSpPr>
          <p:spPr bwMode="auto">
            <a:xfrm>
              <a:off x="322263" y="946150"/>
              <a:ext cx="0" cy="5432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0" name="Line 46"/>
            <p:cNvSpPr>
              <a:spLocks noChangeShapeType="1"/>
            </p:cNvSpPr>
            <p:nvPr/>
          </p:nvSpPr>
          <p:spPr bwMode="auto">
            <a:xfrm>
              <a:off x="8896350" y="946150"/>
              <a:ext cx="0" cy="5432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 name="Line 47"/>
            <p:cNvSpPr>
              <a:spLocks noChangeShapeType="1"/>
            </p:cNvSpPr>
            <p:nvPr/>
          </p:nvSpPr>
          <p:spPr bwMode="auto">
            <a:xfrm>
              <a:off x="315913" y="952500"/>
              <a:ext cx="85867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 name="Line 48"/>
            <p:cNvSpPr>
              <a:spLocks noChangeShapeType="1"/>
            </p:cNvSpPr>
            <p:nvPr/>
          </p:nvSpPr>
          <p:spPr bwMode="auto">
            <a:xfrm>
              <a:off x="315913" y="6372225"/>
              <a:ext cx="85867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 name="Rectangle 49"/>
            <p:cNvSpPr>
              <a:spLocks noChangeArrowheads="1"/>
            </p:cNvSpPr>
            <p:nvPr/>
          </p:nvSpPr>
          <p:spPr bwMode="auto">
            <a:xfrm>
              <a:off x="414338" y="996950"/>
              <a:ext cx="8620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0"/>
            <p:cNvSpPr>
              <a:spLocks noChangeArrowheads="1"/>
            </p:cNvSpPr>
            <p:nvPr/>
          </p:nvSpPr>
          <p:spPr bwMode="auto">
            <a:xfrm>
              <a:off x="1439863" y="996950"/>
              <a:ext cx="676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1"/>
            <p:cNvSpPr>
              <a:spLocks noChangeArrowheads="1"/>
            </p:cNvSpPr>
            <p:nvPr/>
          </p:nvSpPr>
          <p:spPr bwMode="auto">
            <a:xfrm>
              <a:off x="2611438" y="996950"/>
              <a:ext cx="1177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2"/>
            <p:cNvSpPr>
              <a:spLocks noChangeArrowheads="1"/>
            </p:cNvSpPr>
            <p:nvPr/>
          </p:nvSpPr>
          <p:spPr bwMode="auto">
            <a:xfrm>
              <a:off x="5249863" y="996950"/>
              <a:ext cx="1406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34" name="Gruppieren 133"/>
          <p:cNvGrpSpPr/>
          <p:nvPr/>
        </p:nvGrpSpPr>
        <p:grpSpPr>
          <a:xfrm>
            <a:off x="392113" y="1400175"/>
            <a:ext cx="8716963" cy="619126"/>
            <a:chOff x="392113" y="1400175"/>
            <a:chExt cx="8716963" cy="619126"/>
          </a:xfrm>
        </p:grpSpPr>
        <p:sp>
          <p:nvSpPr>
            <p:cNvPr id="57" name="Rectangle 53"/>
            <p:cNvSpPr>
              <a:spLocks noChangeArrowheads="1"/>
            </p:cNvSpPr>
            <p:nvPr/>
          </p:nvSpPr>
          <p:spPr bwMode="auto">
            <a:xfrm>
              <a:off x="392113" y="1538288"/>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4"/>
            <p:cNvSpPr>
              <a:spLocks noChangeArrowheads="1"/>
            </p:cNvSpPr>
            <p:nvPr/>
          </p:nvSpPr>
          <p:spPr bwMode="auto">
            <a:xfrm>
              <a:off x="1493838" y="1538288"/>
              <a:ext cx="781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5"/>
            <p:cNvSpPr>
              <a:spLocks noChangeArrowheads="1"/>
            </p:cNvSpPr>
            <p:nvPr/>
          </p:nvSpPr>
          <p:spPr bwMode="auto">
            <a:xfrm>
              <a:off x="2589213" y="1538288"/>
              <a:ext cx="1420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6"/>
            <p:cNvSpPr>
              <a:spLocks noChangeArrowheads="1"/>
            </p:cNvSpPr>
            <p:nvPr/>
          </p:nvSpPr>
          <p:spPr bwMode="auto">
            <a:xfrm>
              <a:off x="5227638" y="1400175"/>
              <a:ext cx="420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7"/>
            <p:cNvSpPr>
              <a:spLocks noChangeArrowheads="1"/>
            </p:cNvSpPr>
            <p:nvPr/>
          </p:nvSpPr>
          <p:spPr bwMode="auto">
            <a:xfrm>
              <a:off x="5591175" y="1400175"/>
              <a:ext cx="5143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&lt;&lt;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8"/>
            <p:cNvSpPr>
              <a:spLocks noChangeArrowheads="1"/>
            </p:cNvSpPr>
            <p:nvPr/>
          </p:nvSpPr>
          <p:spPr bwMode="auto">
            <a:xfrm>
              <a:off x="5965825" y="1400175"/>
              <a:ext cx="2857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9"/>
            <p:cNvSpPr>
              <a:spLocks noChangeArrowheads="1"/>
            </p:cNvSpPr>
            <p:nvPr/>
          </p:nvSpPr>
          <p:spPr bwMode="auto">
            <a:xfrm>
              <a:off x="6122988" y="1400175"/>
              <a:ext cx="5143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&gt;&gt;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60"/>
            <p:cNvSpPr>
              <a:spLocks noChangeArrowheads="1"/>
            </p:cNvSpPr>
            <p:nvPr/>
          </p:nvSpPr>
          <p:spPr bwMode="auto">
            <a:xfrm>
              <a:off x="6577013" y="1400175"/>
              <a:ext cx="22717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Rjch Storehovse,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1"/>
            <p:cNvSpPr>
              <a:spLocks noChangeArrowheads="1"/>
            </p:cNvSpPr>
            <p:nvPr/>
          </p:nvSpPr>
          <p:spPr bwMode="auto">
            <a:xfrm>
              <a:off x="5227638" y="1674813"/>
              <a:ext cx="38814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Or Treasvrie For The Diseased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35" name="Gruppieren 134"/>
          <p:cNvGrpSpPr/>
          <p:nvPr/>
        </p:nvGrpSpPr>
        <p:grpSpPr>
          <a:xfrm>
            <a:off x="392113" y="2184400"/>
            <a:ext cx="8547100" cy="1300163"/>
            <a:chOff x="392113" y="2184400"/>
            <a:chExt cx="8547100" cy="1300163"/>
          </a:xfrm>
        </p:grpSpPr>
        <p:sp>
          <p:nvSpPr>
            <p:cNvPr id="66" name="Rectangle 62"/>
            <p:cNvSpPr>
              <a:spLocks noChangeArrowheads="1"/>
            </p:cNvSpPr>
            <p:nvPr/>
          </p:nvSpPr>
          <p:spPr bwMode="auto">
            <a:xfrm>
              <a:off x="392113" y="2184400"/>
              <a:ext cx="690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370a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3"/>
            <p:cNvSpPr>
              <a:spLocks noChangeArrowheads="1"/>
            </p:cNvSpPr>
            <p:nvPr/>
          </p:nvSpPr>
          <p:spPr bwMode="auto">
            <a:xfrm>
              <a:off x="1416050" y="2184400"/>
              <a:ext cx="949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2.3.6.1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4"/>
            <p:cNvSpPr>
              <a:spLocks noChangeArrowheads="1"/>
            </p:cNvSpPr>
            <p:nvPr/>
          </p:nvSpPr>
          <p:spPr bwMode="auto">
            <a:xfrm>
              <a:off x="2589213" y="2184400"/>
              <a:ext cx="2293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Abweichender 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5"/>
            <p:cNvSpPr>
              <a:spLocks noChangeArrowheads="1"/>
            </p:cNvSpPr>
            <p:nvPr/>
          </p:nvSpPr>
          <p:spPr bwMode="auto">
            <a:xfrm>
              <a:off x="5227638" y="2184400"/>
              <a:ext cx="396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6"/>
            <p:cNvSpPr>
              <a:spLocks noChangeArrowheads="1"/>
            </p:cNvSpPr>
            <p:nvPr/>
          </p:nvSpPr>
          <p:spPr bwMode="auto">
            <a:xfrm>
              <a:off x="5591175" y="2184400"/>
              <a:ext cx="1185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Treasurie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7"/>
            <p:cNvSpPr>
              <a:spLocks noChangeArrowheads="1"/>
            </p:cNvSpPr>
            <p:nvPr/>
          </p:nvSpPr>
          <p:spPr bwMode="auto">
            <a:xfrm>
              <a:off x="6721475" y="2184400"/>
              <a:ext cx="965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for the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8"/>
            <p:cNvSpPr>
              <a:spLocks noChangeArrowheads="1"/>
            </p:cNvSpPr>
            <p:nvPr/>
          </p:nvSpPr>
          <p:spPr bwMode="auto">
            <a:xfrm>
              <a:off x="7570788" y="2184400"/>
              <a:ext cx="258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9"/>
            <p:cNvSpPr>
              <a:spLocks noChangeArrowheads="1"/>
            </p:cNvSpPr>
            <p:nvPr/>
          </p:nvSpPr>
          <p:spPr bwMode="auto">
            <a:xfrm>
              <a:off x="7712075" y="2184400"/>
              <a:ext cx="9667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iseased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70"/>
            <p:cNvSpPr>
              <a:spLocks noChangeArrowheads="1"/>
            </p:cNvSpPr>
            <p:nvPr/>
          </p:nvSpPr>
          <p:spPr bwMode="auto">
            <a:xfrm>
              <a:off x="392113" y="2884488"/>
              <a:ext cx="7286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370a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71"/>
            <p:cNvSpPr>
              <a:spLocks noChangeArrowheads="1"/>
            </p:cNvSpPr>
            <p:nvPr/>
          </p:nvSpPr>
          <p:spPr bwMode="auto">
            <a:xfrm>
              <a:off x="1416050" y="2609850"/>
              <a:ext cx="11715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2.3.6.3,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72"/>
            <p:cNvSpPr>
              <a:spLocks noChangeArrowheads="1"/>
            </p:cNvSpPr>
            <p:nvPr/>
          </p:nvSpPr>
          <p:spPr bwMode="auto">
            <a:xfrm>
              <a:off x="1416050" y="2884488"/>
              <a:ext cx="97313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Erl. D.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73"/>
            <p:cNvSpPr>
              <a:spLocks noChangeArrowheads="1"/>
            </p:cNvSpPr>
            <p:nvPr/>
          </p:nvSpPr>
          <p:spPr bwMode="auto">
            <a:xfrm>
              <a:off x="1416050" y="3160713"/>
              <a:ext cx="293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4"/>
            <p:cNvSpPr>
              <a:spLocks noChangeArrowheads="1"/>
            </p:cNvSpPr>
            <p:nvPr/>
          </p:nvSpPr>
          <p:spPr bwMode="auto">
            <a:xfrm>
              <a:off x="1593850" y="3160713"/>
              <a:ext cx="2206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5"/>
            <p:cNvSpPr>
              <a:spLocks noChangeArrowheads="1"/>
            </p:cNvSpPr>
            <p:nvPr/>
          </p:nvSpPr>
          <p:spPr bwMode="auto">
            <a:xfrm>
              <a:off x="1690688" y="3160713"/>
              <a:ext cx="271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76"/>
            <p:cNvSpPr>
              <a:spLocks noChangeArrowheads="1"/>
            </p:cNvSpPr>
            <p:nvPr/>
          </p:nvSpPr>
          <p:spPr bwMode="auto">
            <a:xfrm>
              <a:off x="1841500" y="3160713"/>
              <a:ext cx="2206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77"/>
            <p:cNvSpPr>
              <a:spLocks noChangeArrowheads="1"/>
            </p:cNvSpPr>
            <p:nvPr/>
          </p:nvSpPr>
          <p:spPr bwMode="auto">
            <a:xfrm>
              <a:off x="1946275" y="3160713"/>
              <a:ext cx="449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8"/>
            <p:cNvSpPr>
              <a:spLocks noChangeArrowheads="1"/>
            </p:cNvSpPr>
            <p:nvPr/>
          </p:nvSpPr>
          <p:spPr bwMode="auto">
            <a:xfrm>
              <a:off x="2589213" y="2884488"/>
              <a:ext cx="24257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Abweichender 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9"/>
            <p:cNvSpPr>
              <a:spLocks noChangeArrowheads="1"/>
            </p:cNvSpPr>
            <p:nvPr/>
          </p:nvSpPr>
          <p:spPr bwMode="auto">
            <a:xfrm>
              <a:off x="5227638" y="2747963"/>
              <a:ext cx="396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80"/>
            <p:cNvSpPr>
              <a:spLocks noChangeArrowheads="1"/>
            </p:cNvSpPr>
            <p:nvPr/>
          </p:nvSpPr>
          <p:spPr bwMode="auto">
            <a:xfrm>
              <a:off x="5591175" y="2747963"/>
              <a:ext cx="4905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&lt;&lt;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81"/>
            <p:cNvSpPr>
              <a:spLocks noChangeArrowheads="1"/>
            </p:cNvSpPr>
            <p:nvPr/>
          </p:nvSpPr>
          <p:spPr bwMode="auto">
            <a:xfrm>
              <a:off x="5965825" y="2747963"/>
              <a:ext cx="271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82"/>
            <p:cNvSpPr>
              <a:spLocks noChangeArrowheads="1"/>
            </p:cNvSpPr>
            <p:nvPr/>
          </p:nvSpPr>
          <p:spPr bwMode="auto">
            <a:xfrm>
              <a:off x="6122988" y="2747963"/>
              <a:ext cx="4905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&gt;&gt;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83"/>
            <p:cNvSpPr>
              <a:spLocks noChangeArrowheads="1"/>
            </p:cNvSpPr>
            <p:nvPr/>
          </p:nvSpPr>
          <p:spPr bwMode="auto">
            <a:xfrm>
              <a:off x="6577013" y="2747963"/>
              <a:ext cx="1882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rich</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storehouse</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ectangle 84"/>
            <p:cNvSpPr>
              <a:spLocks noChangeArrowheads="1"/>
            </p:cNvSpPr>
            <p:nvPr/>
          </p:nvSpPr>
          <p:spPr bwMode="auto">
            <a:xfrm>
              <a:off x="8347075" y="2747963"/>
              <a:ext cx="277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85"/>
            <p:cNvSpPr>
              <a:spLocks noChangeArrowheads="1"/>
            </p:cNvSpPr>
            <p:nvPr/>
          </p:nvSpPr>
          <p:spPr bwMode="auto">
            <a:xfrm>
              <a:off x="8509000" y="2747963"/>
              <a:ext cx="4302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or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6"/>
            <p:cNvSpPr>
              <a:spLocks noChangeArrowheads="1"/>
            </p:cNvSpPr>
            <p:nvPr/>
          </p:nvSpPr>
          <p:spPr bwMode="auto">
            <a:xfrm>
              <a:off x="5227638" y="3022600"/>
              <a:ext cx="2065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treasurie for the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87"/>
            <p:cNvSpPr>
              <a:spLocks noChangeArrowheads="1"/>
            </p:cNvSpPr>
            <p:nvPr/>
          </p:nvSpPr>
          <p:spPr bwMode="auto">
            <a:xfrm>
              <a:off x="7178675" y="3022600"/>
              <a:ext cx="258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8"/>
            <p:cNvSpPr>
              <a:spLocks noChangeArrowheads="1"/>
            </p:cNvSpPr>
            <p:nvPr/>
          </p:nvSpPr>
          <p:spPr bwMode="auto">
            <a:xfrm>
              <a:off x="7319963" y="3022600"/>
              <a:ext cx="9667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iseased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36" name="Gruppieren 135"/>
          <p:cNvGrpSpPr/>
          <p:nvPr/>
        </p:nvGrpSpPr>
        <p:grpSpPr>
          <a:xfrm>
            <a:off x="392113" y="3435350"/>
            <a:ext cx="8497888" cy="2424113"/>
            <a:chOff x="392113" y="3435350"/>
            <a:chExt cx="8497888" cy="2424113"/>
          </a:xfrm>
        </p:grpSpPr>
        <p:sp>
          <p:nvSpPr>
            <p:cNvPr id="93" name="Rectangle 89"/>
            <p:cNvSpPr>
              <a:spLocks noChangeArrowheads="1"/>
            </p:cNvSpPr>
            <p:nvPr/>
          </p:nvSpPr>
          <p:spPr bwMode="auto">
            <a:xfrm>
              <a:off x="392113" y="3711575"/>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Rectangle 90"/>
            <p:cNvSpPr>
              <a:spLocks noChangeArrowheads="1"/>
            </p:cNvSpPr>
            <p:nvPr/>
          </p:nvSpPr>
          <p:spPr bwMode="auto">
            <a:xfrm>
              <a:off x="1416050" y="3711575"/>
              <a:ext cx="781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91"/>
            <p:cNvSpPr>
              <a:spLocks noChangeArrowheads="1"/>
            </p:cNvSpPr>
            <p:nvPr/>
          </p:nvSpPr>
          <p:spPr bwMode="auto">
            <a:xfrm>
              <a:off x="2589213" y="3711575"/>
              <a:ext cx="1525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Titelzusatz</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92"/>
            <p:cNvSpPr>
              <a:spLocks noChangeArrowheads="1"/>
            </p:cNvSpPr>
            <p:nvPr/>
          </p:nvSpPr>
          <p:spPr bwMode="auto">
            <a:xfrm>
              <a:off x="5227638" y="3435350"/>
              <a:ext cx="420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Rectangle 93"/>
            <p:cNvSpPr>
              <a:spLocks noChangeArrowheads="1"/>
            </p:cNvSpPr>
            <p:nvPr/>
          </p:nvSpPr>
          <p:spPr bwMode="auto">
            <a:xfrm>
              <a:off x="5591175" y="3435350"/>
              <a:ext cx="12065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Wherein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Rectangle 94"/>
            <p:cNvSpPr>
              <a:spLocks noChangeArrowheads="1"/>
            </p:cNvSpPr>
            <p:nvPr/>
          </p:nvSpPr>
          <p:spPr bwMode="auto">
            <a:xfrm>
              <a:off x="6619875" y="3435350"/>
              <a:ext cx="13462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Are Many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9" name="Rectangle 95"/>
            <p:cNvSpPr>
              <a:spLocks noChangeArrowheads="1"/>
            </p:cNvSpPr>
            <p:nvPr/>
          </p:nvSpPr>
          <p:spPr bwMode="auto">
            <a:xfrm>
              <a:off x="5227638" y="3711575"/>
              <a:ext cx="3662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Approved Medicines for diuers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0" name="Rectangle 96"/>
            <p:cNvSpPr>
              <a:spLocks noChangeArrowheads="1"/>
            </p:cNvSpPr>
            <p:nvPr/>
          </p:nvSpPr>
          <p:spPr bwMode="auto">
            <a:xfrm>
              <a:off x="5227638" y="3986213"/>
              <a:ext cx="2816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and sundry Diseases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1" name="Rectangle 97"/>
            <p:cNvSpPr>
              <a:spLocks noChangeArrowheads="1"/>
            </p:cNvSpPr>
            <p:nvPr/>
          </p:nvSpPr>
          <p:spPr bwMode="auto">
            <a:xfrm>
              <a:off x="392113" y="4899025"/>
              <a:ext cx="6159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403</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Rectangle 98"/>
            <p:cNvSpPr>
              <a:spLocks noChangeArrowheads="1"/>
            </p:cNvSpPr>
            <p:nvPr/>
          </p:nvSpPr>
          <p:spPr bwMode="auto">
            <a:xfrm>
              <a:off x="1416050" y="4486275"/>
              <a:ext cx="781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2.5.2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99"/>
            <p:cNvSpPr>
              <a:spLocks noChangeArrowheads="1"/>
            </p:cNvSpPr>
            <p:nvPr/>
          </p:nvSpPr>
          <p:spPr bwMode="auto">
            <a:xfrm>
              <a:off x="2589213" y="4349750"/>
              <a:ext cx="1231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Ausgabe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100"/>
            <p:cNvSpPr>
              <a:spLocks noChangeArrowheads="1"/>
            </p:cNvSpPr>
            <p:nvPr/>
          </p:nvSpPr>
          <p:spPr bwMode="auto">
            <a:xfrm>
              <a:off x="3689350" y="4349750"/>
              <a:ext cx="2397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101"/>
            <p:cNvSpPr>
              <a:spLocks noChangeArrowheads="1"/>
            </p:cNvSpPr>
            <p:nvPr/>
          </p:nvSpPr>
          <p:spPr bwMode="auto">
            <a:xfrm>
              <a:off x="2589213" y="4622800"/>
              <a:ext cx="18478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bezeichnung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102"/>
            <p:cNvSpPr>
              <a:spLocks noChangeArrowheads="1"/>
            </p:cNvSpPr>
            <p:nvPr/>
          </p:nvSpPr>
          <p:spPr bwMode="auto">
            <a:xfrm>
              <a:off x="5227638" y="4486275"/>
              <a:ext cx="396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3"/>
            <p:cNvSpPr>
              <a:spLocks noChangeArrowheads="1"/>
            </p:cNvSpPr>
            <p:nvPr/>
          </p:nvSpPr>
          <p:spPr bwMode="auto">
            <a:xfrm>
              <a:off x="5591175" y="4486275"/>
              <a:ext cx="639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And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4"/>
            <p:cNvSpPr>
              <a:spLocks noChangeArrowheads="1"/>
            </p:cNvSpPr>
            <p:nvPr/>
          </p:nvSpPr>
          <p:spPr bwMode="auto">
            <a:xfrm>
              <a:off x="6115050" y="4486275"/>
              <a:ext cx="18589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now seuenthly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5"/>
            <p:cNvSpPr>
              <a:spLocks noChangeArrowheads="1"/>
            </p:cNvSpPr>
            <p:nvPr/>
          </p:nvSpPr>
          <p:spPr bwMode="auto">
            <a:xfrm>
              <a:off x="5227638" y="4760913"/>
              <a:ext cx="19986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augmented and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6"/>
            <p:cNvSpPr>
              <a:spLocks noChangeArrowheads="1"/>
            </p:cNvSpPr>
            <p:nvPr/>
          </p:nvSpPr>
          <p:spPr bwMode="auto">
            <a:xfrm>
              <a:off x="7110413" y="4760913"/>
              <a:ext cx="1039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inlarged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107"/>
            <p:cNvSpPr>
              <a:spLocks noChangeArrowheads="1"/>
            </p:cNvSpPr>
            <p:nvPr/>
          </p:nvSpPr>
          <p:spPr bwMode="auto">
            <a:xfrm>
              <a:off x="8120063" y="4760913"/>
              <a:ext cx="300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08"/>
            <p:cNvSpPr>
              <a:spLocks noChangeArrowheads="1"/>
            </p:cNvSpPr>
            <p:nvPr/>
          </p:nvSpPr>
          <p:spPr bwMode="auto">
            <a:xfrm>
              <a:off x="5227638" y="5035550"/>
              <a:ext cx="473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by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09"/>
            <p:cNvSpPr>
              <a:spLocks noChangeArrowheads="1"/>
            </p:cNvSpPr>
            <p:nvPr/>
          </p:nvSpPr>
          <p:spPr bwMode="auto">
            <a:xfrm>
              <a:off x="5584825" y="5035550"/>
              <a:ext cx="2419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 T. Practitioner in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0"/>
            <p:cNvSpPr>
              <a:spLocks noChangeArrowheads="1"/>
            </p:cNvSpPr>
            <p:nvPr/>
          </p:nvSpPr>
          <p:spPr bwMode="auto">
            <a:xfrm>
              <a:off x="5227638" y="5310188"/>
              <a:ext cx="31384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Physicke and Chirurgerie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11"/>
            <p:cNvSpPr>
              <a:spLocks noChangeArrowheads="1"/>
            </p:cNvSpPr>
            <p:nvPr/>
          </p:nvSpPr>
          <p:spPr bwMode="auto">
            <a:xfrm>
              <a:off x="1416050" y="5259388"/>
              <a:ext cx="7604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2.5.4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12"/>
            <p:cNvSpPr>
              <a:spLocks noChangeArrowheads="1"/>
            </p:cNvSpPr>
            <p:nvPr/>
          </p:nvSpPr>
          <p:spPr bwMode="auto">
            <a:xfrm>
              <a:off x="2589213" y="4986338"/>
              <a:ext cx="2598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Verantwortlichkeitsan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13"/>
            <p:cNvSpPr>
              <a:spLocks noChangeArrowheads="1"/>
            </p:cNvSpPr>
            <p:nvPr/>
          </p:nvSpPr>
          <p:spPr bwMode="auto">
            <a:xfrm>
              <a:off x="2589213" y="5259388"/>
              <a:ext cx="27940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gabe, die sich auf die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14"/>
            <p:cNvSpPr>
              <a:spLocks noChangeArrowheads="1"/>
            </p:cNvSpPr>
            <p:nvPr/>
          </p:nvSpPr>
          <p:spPr bwMode="auto">
            <a:xfrm>
              <a:off x="2589213" y="5535613"/>
              <a:ext cx="2008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Ausgabe bezieht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37" name="Gruppieren 136"/>
          <p:cNvGrpSpPr/>
          <p:nvPr/>
        </p:nvGrpSpPr>
        <p:grpSpPr>
          <a:xfrm>
            <a:off x="392113" y="5815013"/>
            <a:ext cx="8188325" cy="600075"/>
            <a:chOff x="392113" y="5815013"/>
            <a:chExt cx="8188325" cy="600075"/>
          </a:xfrm>
        </p:grpSpPr>
        <p:sp>
          <p:nvSpPr>
            <p:cNvPr id="119" name="Rectangle 115"/>
            <p:cNvSpPr>
              <a:spLocks noChangeArrowheads="1"/>
            </p:cNvSpPr>
            <p:nvPr/>
          </p:nvSpPr>
          <p:spPr bwMode="auto">
            <a:xfrm>
              <a:off x="392113" y="5953125"/>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303</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6"/>
            <p:cNvSpPr>
              <a:spLocks noChangeArrowheads="1"/>
            </p:cNvSpPr>
            <p:nvPr/>
          </p:nvSpPr>
          <p:spPr bwMode="auto">
            <a:xfrm>
              <a:off x="1416050" y="5953125"/>
              <a:ext cx="781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6.2.2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17"/>
            <p:cNvSpPr>
              <a:spLocks noChangeArrowheads="1"/>
            </p:cNvSpPr>
            <p:nvPr/>
          </p:nvSpPr>
          <p:spPr bwMode="auto">
            <a:xfrm>
              <a:off x="2589213" y="5815013"/>
              <a:ext cx="25638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Bevorzugter Titel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18"/>
            <p:cNvSpPr>
              <a:spLocks noChangeArrowheads="1"/>
            </p:cNvSpPr>
            <p:nvPr/>
          </p:nvSpPr>
          <p:spPr bwMode="auto">
            <a:xfrm>
              <a:off x="2589213" y="6091238"/>
              <a:ext cx="6556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des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19"/>
            <p:cNvSpPr>
              <a:spLocks noChangeArrowheads="1"/>
            </p:cNvSpPr>
            <p:nvPr/>
          </p:nvSpPr>
          <p:spPr bwMode="auto">
            <a:xfrm>
              <a:off x="3114675" y="6091238"/>
              <a:ext cx="9413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Werks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0"/>
            <p:cNvSpPr>
              <a:spLocks noChangeArrowheads="1"/>
            </p:cNvSpPr>
            <p:nvPr/>
          </p:nvSpPr>
          <p:spPr bwMode="auto">
            <a:xfrm>
              <a:off x="5227638" y="5953125"/>
              <a:ext cx="350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121"/>
            <p:cNvSpPr>
              <a:spLocks noChangeArrowheads="1"/>
            </p:cNvSpPr>
            <p:nvPr/>
          </p:nvSpPr>
          <p:spPr bwMode="auto">
            <a:xfrm>
              <a:off x="5543550" y="5953125"/>
              <a:ext cx="4905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&lt;&lt;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122"/>
            <p:cNvSpPr>
              <a:spLocks noChangeArrowheads="1"/>
            </p:cNvSpPr>
            <p:nvPr/>
          </p:nvSpPr>
          <p:spPr bwMode="auto">
            <a:xfrm>
              <a:off x="5919788" y="5953125"/>
              <a:ext cx="271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3"/>
            <p:cNvSpPr>
              <a:spLocks noChangeArrowheads="1"/>
            </p:cNvSpPr>
            <p:nvPr/>
          </p:nvSpPr>
          <p:spPr bwMode="auto">
            <a:xfrm>
              <a:off x="6076950" y="5953125"/>
              <a:ext cx="4905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&gt;&gt;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4"/>
            <p:cNvSpPr>
              <a:spLocks noChangeArrowheads="1"/>
            </p:cNvSpPr>
            <p:nvPr/>
          </p:nvSpPr>
          <p:spPr bwMode="auto">
            <a:xfrm>
              <a:off x="6530975" y="5953125"/>
              <a:ext cx="4280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err="1">
                  <a:solidFill>
                    <a:srgbClr val="000000"/>
                  </a:solidFill>
                  <a:latin typeface="Verdana" pitchFamily="34" charset="0"/>
                </a:rPr>
                <a:t>r</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ich</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9" name="Rectangle 125"/>
            <p:cNvSpPr>
              <a:spLocks noChangeArrowheads="1"/>
            </p:cNvSpPr>
            <p:nvPr/>
          </p:nvSpPr>
          <p:spPr bwMode="auto">
            <a:xfrm>
              <a:off x="7097713" y="5953125"/>
              <a:ext cx="234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26"/>
            <p:cNvSpPr>
              <a:spLocks noChangeArrowheads="1"/>
            </p:cNvSpPr>
            <p:nvPr/>
          </p:nvSpPr>
          <p:spPr bwMode="auto">
            <a:xfrm>
              <a:off x="7216775" y="5953125"/>
              <a:ext cx="577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tore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27"/>
            <p:cNvSpPr>
              <a:spLocks noChangeArrowheads="1"/>
            </p:cNvSpPr>
            <p:nvPr/>
          </p:nvSpPr>
          <p:spPr bwMode="auto">
            <a:xfrm>
              <a:off x="7678738" y="5953125"/>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28"/>
            <p:cNvSpPr>
              <a:spLocks noChangeArrowheads="1"/>
            </p:cNvSpPr>
            <p:nvPr/>
          </p:nvSpPr>
          <p:spPr bwMode="auto">
            <a:xfrm>
              <a:off x="7781925" y="5953125"/>
              <a:ext cx="798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house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a:lstStyle/>
          <a:p>
            <a:pPr>
              <a:defRPr/>
            </a:pPr>
            <a:r>
              <a:rPr lang="de-DE" dirty="0" smtClean="0">
                <a:ea typeface="Verdana" pitchFamily="34" charset="0"/>
                <a:cs typeface="Verdana" pitchFamily="34" charset="0"/>
              </a:rPr>
              <a:t>Verantwortlichkeitsangabe</a:t>
            </a:r>
            <a:endParaRPr lang="de-DE" dirty="0"/>
          </a:p>
        </p:txBody>
      </p:sp>
      <p:sp>
        <p:nvSpPr>
          <p:cNvPr id="3" name="Textplatzhalter 2"/>
          <p:cNvSpPr>
            <a:spLocks noGrp="1"/>
          </p:cNvSpPr>
          <p:nvPr>
            <p:ph type="body" sz="quarter" idx="13"/>
          </p:nvPr>
        </p:nvSpPr>
        <p:spPr>
          <a:xfrm>
            <a:off x="179388" y="1052513"/>
            <a:ext cx="8640762" cy="4897437"/>
          </a:xfrm>
        </p:spPr>
        <p:txBody>
          <a:bodyPr/>
          <a:lstStyle/>
          <a:p>
            <a:pPr marL="285750" indent="-285750">
              <a:defRPr/>
            </a:pPr>
            <a:r>
              <a:rPr lang="de-DE" dirty="0" smtClean="0">
                <a:ea typeface="Verdana" panose="020B0604030504040204" pitchFamily="34" charset="0"/>
                <a:cs typeface="Verdana" panose="020B0604030504040204" pitchFamily="34" charset="0"/>
              </a:rPr>
              <a:t>RDA 2.4.1.4: Die Verantwortlichkeitsangabe wird so übertragen, </a:t>
            </a:r>
            <a:r>
              <a:rPr lang="de-DE" dirty="0">
                <a:ea typeface="Verdana" panose="020B0604030504040204" pitchFamily="34" charset="0"/>
                <a:cs typeface="Verdana" panose="020B0604030504040204" pitchFamily="34" charset="0"/>
              </a:rPr>
              <a:t>wie sie in der Informationsquelle </a:t>
            </a:r>
            <a:r>
              <a:rPr lang="de-DE" dirty="0" smtClean="0">
                <a:ea typeface="Verdana" panose="020B0604030504040204" pitchFamily="34" charset="0"/>
                <a:cs typeface="Verdana" panose="020B0604030504040204" pitchFamily="34" charset="0"/>
              </a:rPr>
              <a:t>erscheint. </a:t>
            </a:r>
          </a:p>
          <a:p>
            <a:pPr>
              <a:defRPr/>
            </a:pPr>
            <a:r>
              <a:rPr lang="de-DE" dirty="0" smtClean="0"/>
              <a:t>Kürzungen zulässig, wenn ohne </a:t>
            </a:r>
            <a:r>
              <a:rPr lang="de-DE" dirty="0"/>
              <a:t>Verlust wesentlicher Informationen </a:t>
            </a:r>
            <a:r>
              <a:rPr lang="de-DE" dirty="0" smtClean="0"/>
              <a:t>möglich</a:t>
            </a:r>
            <a:endParaRPr lang="de-DE" dirty="0"/>
          </a:p>
        </p:txBody>
      </p:sp>
      <p:sp>
        <p:nvSpPr>
          <p:cNvPr id="7" name="Rechteck 6"/>
          <p:cNvSpPr/>
          <p:nvPr/>
        </p:nvSpPr>
        <p:spPr>
          <a:xfrm>
            <a:off x="830263" y="3068638"/>
            <a:ext cx="7775575" cy="31638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t>                                          </a:t>
            </a:r>
            <a:r>
              <a:rPr lang="de-DE" sz="2000" dirty="0"/>
              <a:t>RDA 2.4.1.4 Optionale Weglassung</a:t>
            </a:r>
          </a:p>
          <a:p>
            <a:pPr>
              <a:defRPr/>
            </a:pPr>
            <a:r>
              <a:rPr lang="de-DE" sz="2000" dirty="0"/>
              <a:t>Kürzen Sie eine Verantwortlichkeitsangabe nur, wenn das ohne Verlust wesentlicher Informationen gemacht werden kann. Verwenden Sie kein Auslassungszeichen (…) … </a:t>
            </a:r>
          </a:p>
          <a:p>
            <a:pPr algn="ctr">
              <a:defRPr/>
            </a:pPr>
            <a:endParaRPr lang="de-DE" sz="2000" dirty="0"/>
          </a:p>
          <a:p>
            <a:pPr>
              <a:defRPr/>
            </a:pPr>
            <a:r>
              <a:rPr lang="de-DE" sz="2000" dirty="0"/>
              <a:t>		      RDA 2.4.1.4 D-A-CH</a:t>
            </a:r>
          </a:p>
          <a:p>
            <a:pPr>
              <a:defRPr/>
            </a:pPr>
            <a:r>
              <a:rPr lang="de-DE" sz="2000" dirty="0"/>
              <a:t>Bei Alten Drucken zeigen Sie die Weglassungen durch Auslassungszeichen (…) an. Das gilt auch, wenn der Name Bestandteil des Sachtitels ist.</a:t>
            </a:r>
          </a:p>
          <a:p>
            <a:pPr>
              <a:defRPr/>
            </a:pPr>
            <a:endParaRPr lang="de-DE" sz="2000" dirty="0"/>
          </a:p>
        </p:txBody>
      </p:sp>
      <p:sp>
        <p:nvSpPr>
          <p:cNvPr id="5" name="Fußzeilenplatzhalter 4"/>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6" name="Foliennummernplatzhalter 5"/>
          <p:cNvSpPr>
            <a:spLocks noGrp="1"/>
          </p:cNvSpPr>
          <p:nvPr>
            <p:ph type="sldNum" sz="quarter" idx="15"/>
          </p:nvPr>
        </p:nvSpPr>
        <p:spPr/>
        <p:txBody>
          <a:bodyPr/>
          <a:lstStyle/>
          <a:p>
            <a:pPr>
              <a:defRPr/>
            </a:pPr>
            <a:fld id="{B4EFC5FF-1B8E-43C6-BF00-490C31A619F6}" type="slidenum">
              <a:rPr lang="de-DE" smtClean="0"/>
              <a:pPr>
                <a:defRPr/>
              </a:pPr>
              <a:t>22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nvGraphicFramePr>
        <p:xfrm>
          <a:off x="3276600" y="2781300"/>
          <a:ext cx="5867400" cy="1920875"/>
        </p:xfrm>
        <a:graphic>
          <a:graphicData uri="http://schemas.openxmlformats.org/drawingml/2006/table">
            <a:tbl>
              <a:tblPr firstRow="1" bandRow="1">
                <a:tableStyleId>{5C22544A-7EE6-4342-B048-85BDC9FD1C3A}</a:tableStyleId>
              </a:tblPr>
              <a:tblGrid>
                <a:gridCol w="1007368"/>
                <a:gridCol w="1008112"/>
                <a:gridCol w="1584176"/>
                <a:gridCol w="2267744"/>
              </a:tblGrid>
              <a:tr h="396335">
                <a:tc>
                  <a:txBody>
                    <a:bodyPr/>
                    <a:lstStyle/>
                    <a:p>
                      <a:r>
                        <a:rPr lang="de-DE" sz="2000" dirty="0" err="1" smtClean="0">
                          <a:latin typeface="Verdana" panose="020B0604030504040204" pitchFamily="34" charset="0"/>
                          <a:ea typeface="Verdana" panose="020B0604030504040204" pitchFamily="34" charset="0"/>
                          <a:cs typeface="Verdana" panose="020B0604030504040204" pitchFamily="34" charset="0"/>
                        </a:rPr>
                        <a:t>Aleph</a:t>
                      </a:r>
                      <a:endParaRPr lang="de-DE" sz="2000" dirty="0">
                        <a:latin typeface="Verdana" panose="020B0604030504040204" pitchFamily="34" charset="0"/>
                        <a:ea typeface="Verdana" panose="020B0604030504040204" pitchFamily="34" charset="0"/>
                        <a:cs typeface="Verdana" panose="020B0604030504040204" pitchFamily="34" charset="0"/>
                      </a:endParaRPr>
                    </a:p>
                  </a:txBody>
                  <a:tcPr marL="91441" marR="91441" marT="45713" marB="45713"/>
                </a:tc>
                <a:tc>
                  <a:txBody>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RDA</a:t>
                      </a:r>
                      <a:endParaRPr lang="de-DE" sz="2000" dirty="0">
                        <a:latin typeface="Verdana" panose="020B0604030504040204" pitchFamily="34" charset="0"/>
                        <a:ea typeface="Verdana" panose="020B0604030504040204" pitchFamily="34" charset="0"/>
                        <a:cs typeface="Verdana" panose="020B0604030504040204" pitchFamily="34" charset="0"/>
                      </a:endParaRPr>
                    </a:p>
                  </a:txBody>
                  <a:tcPr marL="91441" marR="91441" marT="45713" marB="45713"/>
                </a:tc>
                <a:tc>
                  <a:txBody>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Element</a:t>
                      </a:r>
                      <a:endParaRPr lang="de-DE" sz="2000" dirty="0">
                        <a:latin typeface="Verdana" panose="020B0604030504040204" pitchFamily="34" charset="0"/>
                        <a:ea typeface="Verdana" panose="020B0604030504040204" pitchFamily="34" charset="0"/>
                        <a:cs typeface="Verdana" panose="020B0604030504040204" pitchFamily="34" charset="0"/>
                      </a:endParaRPr>
                    </a:p>
                  </a:txBody>
                  <a:tcPr marL="91441" marR="91441" marT="45713" marB="45713"/>
                </a:tc>
                <a:tc>
                  <a:txBody>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Erfassung</a:t>
                      </a:r>
                      <a:endParaRPr lang="de-DE" sz="2000" dirty="0">
                        <a:latin typeface="Verdana" panose="020B0604030504040204" pitchFamily="34" charset="0"/>
                        <a:ea typeface="Verdana" panose="020B0604030504040204" pitchFamily="34" charset="0"/>
                        <a:cs typeface="Verdana" panose="020B0604030504040204" pitchFamily="34" charset="0"/>
                      </a:endParaRPr>
                    </a:p>
                  </a:txBody>
                  <a:tcPr marL="91441" marR="91441" marT="45713" marB="45713"/>
                </a:tc>
              </a:tr>
              <a:tr h="1524540">
                <a:tc>
                  <a:txBody>
                    <a:bodyPr/>
                    <a:lstStyle/>
                    <a:p>
                      <a:pPr>
                        <a:spcBef>
                          <a:spcPts val="300"/>
                        </a:spcBef>
                        <a:spcAft>
                          <a:spcPts val="300"/>
                        </a:spcAft>
                      </a:pPr>
                      <a:r>
                        <a:rPr lang="de-DE" sz="2000" b="1" dirty="0" smtClean="0">
                          <a:effectLst/>
                          <a:latin typeface="Verdana"/>
                          <a:ea typeface="Times New Roman"/>
                          <a:cs typeface="Times New Roman"/>
                        </a:rPr>
                        <a:t>359</a:t>
                      </a:r>
                      <a:endParaRPr lang="de-DE" sz="2000" b="1" dirty="0">
                        <a:effectLst/>
                        <a:latin typeface="Verdana"/>
                        <a:ea typeface="Times New Roman"/>
                        <a:cs typeface="Times New Roman"/>
                      </a:endParaRPr>
                    </a:p>
                  </a:txBody>
                  <a:tcPr marL="68581" marR="68581" marT="0" marB="0" anchor="ctr"/>
                </a:tc>
                <a:tc>
                  <a:txBody>
                    <a:bodyPr/>
                    <a:lstStyle/>
                    <a:p>
                      <a:pPr>
                        <a:spcBef>
                          <a:spcPts val="300"/>
                        </a:spcBef>
                        <a:spcAft>
                          <a:spcPts val="300"/>
                        </a:spcAft>
                      </a:pPr>
                      <a:r>
                        <a:rPr lang="de-DE" sz="2000" b="1" dirty="0">
                          <a:effectLst/>
                          <a:latin typeface="Verdana"/>
                          <a:ea typeface="Times New Roman"/>
                          <a:cs typeface="Times New Roman"/>
                        </a:rPr>
                        <a:t>2.4.2</a:t>
                      </a:r>
                      <a:endParaRPr lang="de-DE" sz="2000" dirty="0">
                        <a:effectLst/>
                        <a:latin typeface="Verdana"/>
                        <a:ea typeface="Times New Roman"/>
                        <a:cs typeface="Times New Roman"/>
                      </a:endParaRPr>
                    </a:p>
                  </a:txBody>
                  <a:tcPr marL="68581" marR="68581" marT="0" marB="0" anchor="ctr"/>
                </a:tc>
                <a:tc>
                  <a:txBody>
                    <a:bodyPr/>
                    <a:lstStyle/>
                    <a:p>
                      <a:pPr>
                        <a:spcBef>
                          <a:spcPts val="300"/>
                        </a:spcBef>
                        <a:spcAft>
                          <a:spcPts val="300"/>
                        </a:spcAft>
                      </a:pPr>
                      <a:r>
                        <a:rPr lang="de-DE" sz="2000" b="1" dirty="0" err="1" smtClean="0">
                          <a:effectLst/>
                          <a:latin typeface="Verdana"/>
                          <a:ea typeface="Times New Roman"/>
                          <a:cs typeface="Times New Roman"/>
                        </a:rPr>
                        <a:t>Verant</a:t>
                      </a:r>
                      <a:r>
                        <a:rPr lang="de-DE" sz="2000" b="1" dirty="0" smtClean="0">
                          <a:effectLst/>
                          <a:latin typeface="Verdana"/>
                          <a:ea typeface="Times New Roman"/>
                          <a:cs typeface="Times New Roman"/>
                        </a:rPr>
                        <a:t>-</a:t>
                      </a:r>
                      <a:r>
                        <a:rPr lang="de-DE" sz="2000" b="1" dirty="0" err="1" smtClean="0">
                          <a:effectLst/>
                          <a:latin typeface="Verdana"/>
                          <a:ea typeface="Times New Roman"/>
                          <a:cs typeface="Times New Roman"/>
                        </a:rPr>
                        <a:t>wortlich</a:t>
                      </a:r>
                      <a:r>
                        <a:rPr lang="de-DE" sz="2000" b="1" dirty="0" smtClean="0">
                          <a:effectLst/>
                          <a:latin typeface="Verdana"/>
                          <a:ea typeface="Times New Roman"/>
                          <a:cs typeface="Times New Roman"/>
                        </a:rPr>
                        <a:t>-</a:t>
                      </a:r>
                      <a:r>
                        <a:rPr lang="de-DE" sz="2000" b="1" dirty="0" err="1" smtClean="0">
                          <a:effectLst/>
                          <a:latin typeface="Verdana"/>
                          <a:ea typeface="Times New Roman"/>
                          <a:cs typeface="Times New Roman"/>
                        </a:rPr>
                        <a:t>keits</a:t>
                      </a:r>
                      <a:r>
                        <a:rPr lang="de-DE" sz="2000" b="1" dirty="0" smtClean="0">
                          <a:effectLst/>
                          <a:latin typeface="Verdana"/>
                          <a:ea typeface="Times New Roman"/>
                          <a:cs typeface="Times New Roman"/>
                        </a:rPr>
                        <a:t>-angabe </a:t>
                      </a:r>
                      <a:endParaRPr lang="de-DE" sz="2000" dirty="0">
                        <a:effectLst/>
                        <a:latin typeface="Verdana"/>
                        <a:ea typeface="Times New Roman"/>
                        <a:cs typeface="Times New Roman"/>
                      </a:endParaRPr>
                    </a:p>
                  </a:txBody>
                  <a:tcPr marL="68581" marR="68581" marT="0" marB="0" anchor="ctr"/>
                </a:tc>
                <a:tc>
                  <a:txBody>
                    <a:bodyPr/>
                    <a:lstStyle/>
                    <a:p>
                      <a:pPr>
                        <a:spcBef>
                          <a:spcPts val="300"/>
                        </a:spcBef>
                        <a:spcAft>
                          <a:spcPts val="300"/>
                        </a:spcAft>
                      </a:pPr>
                      <a:r>
                        <a:rPr lang="de-DE"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20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2000" dirty="0" smtClean="0">
                          <a:effectLst/>
                          <a:latin typeface="Verdana"/>
                          <a:ea typeface="Times New Roman"/>
                          <a:cs typeface="Times New Roman"/>
                        </a:rPr>
                        <a:t>von Peter Kammerer, der Philosophie</a:t>
                      </a:r>
                      <a:r>
                        <a:rPr lang="de-DE" sz="2000" baseline="0" dirty="0" smtClean="0">
                          <a:effectLst/>
                          <a:latin typeface="Verdana"/>
                          <a:ea typeface="Times New Roman"/>
                          <a:cs typeface="Times New Roman"/>
                        </a:rPr>
                        <a:t> und beyder Rechte Doctor</a:t>
                      </a:r>
                      <a:endParaRPr lang="de-DE" sz="2000" dirty="0">
                        <a:effectLst/>
                        <a:latin typeface="Verdana"/>
                        <a:ea typeface="Times New Roman"/>
                        <a:cs typeface="Times New Roman"/>
                      </a:endParaRPr>
                    </a:p>
                  </a:txBody>
                  <a:tcPr marL="68581" marR="68581" marT="0" marB="0" anchor="ctr"/>
                </a:tc>
              </a:tr>
            </a:tbl>
          </a:graphicData>
        </a:graphic>
      </p:graphicFrame>
      <p:sp>
        <p:nvSpPr>
          <p:cNvPr id="9" name="Titel 1"/>
          <p:cNvSpPr>
            <a:spLocks noGrp="1"/>
          </p:cNvSpPr>
          <p:nvPr>
            <p:ph type="title"/>
          </p:nvPr>
        </p:nvSpPr>
        <p:spPr>
          <a:xfrm>
            <a:off x="141288" y="260350"/>
            <a:ext cx="8928100" cy="509588"/>
          </a:xfrm>
        </p:spPr>
        <p:txBody>
          <a:bodyPr/>
          <a:lstStyle/>
          <a:p>
            <a:pPr>
              <a:defRPr/>
            </a:pPr>
            <a:r>
              <a:rPr lang="de-DE" dirty="0" smtClean="0"/>
              <a:t>Beispiel und Lösung: Verantwortlichkeitsangabe: Kammerer, Peter: Ueber Unrecht …</a:t>
            </a:r>
            <a:endParaRPr lang="de-DE" dirty="0"/>
          </a:p>
        </p:txBody>
      </p:sp>
      <p:pic>
        <p:nvPicPr>
          <p:cNvPr id="25620" name="Picture 19" descr="T:\IIIR\RDA\RDA-AD_Beispiele_Einzelfolien\Verantwortlichkeitsangabe_Personalanga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81075"/>
            <a:ext cx="309721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3" name="Foliennummernplatzhalter 2"/>
          <p:cNvSpPr>
            <a:spLocks noGrp="1"/>
          </p:cNvSpPr>
          <p:nvPr>
            <p:ph type="sldNum" sz="quarter" idx="15"/>
          </p:nvPr>
        </p:nvSpPr>
        <p:spPr/>
        <p:txBody>
          <a:bodyPr/>
          <a:lstStyle/>
          <a:p>
            <a:pPr>
              <a:defRPr/>
            </a:pPr>
            <a:fld id="{77F1EBD5-7C98-4564-A510-AF514A14BAFE}" type="slidenum">
              <a:rPr lang="de-DE" smtClean="0"/>
              <a:pPr>
                <a:defRPr/>
              </a:pPr>
              <a:t>23</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nvGraphicFramePr>
        <p:xfrm>
          <a:off x="179388" y="4076700"/>
          <a:ext cx="8856662" cy="2286000"/>
        </p:xfrm>
        <a:graphic>
          <a:graphicData uri="http://schemas.openxmlformats.org/drawingml/2006/table">
            <a:tbl>
              <a:tblPr firstRow="1" bandRow="1">
                <a:tableStyleId>{5C22544A-7EE6-4342-B048-85BDC9FD1C3A}</a:tableStyleId>
              </a:tblPr>
              <a:tblGrid>
                <a:gridCol w="1008236"/>
                <a:gridCol w="864096"/>
                <a:gridCol w="2808312"/>
                <a:gridCol w="4176018"/>
              </a:tblGrid>
              <a:tr h="365599">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7" marR="91437" marT="45628" marB="45628"/>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7" marR="91437" marT="45628" marB="45628"/>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7" marR="91437" marT="45628" marB="45628"/>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7" marR="91437" marT="45628" marB="45628"/>
                </a:tc>
              </a:tr>
              <a:tr h="1920401">
                <a:tc>
                  <a:txBody>
                    <a:bodyPr/>
                    <a:lstStyle/>
                    <a:p>
                      <a:pPr>
                        <a:spcBef>
                          <a:spcPts val="300"/>
                        </a:spcBef>
                        <a:spcAft>
                          <a:spcPts val="300"/>
                        </a:spcAft>
                      </a:pPr>
                      <a:r>
                        <a:rPr lang="de-DE" sz="1800" b="1" dirty="0" smtClean="0">
                          <a:effectLst/>
                          <a:latin typeface="Verdana"/>
                          <a:ea typeface="Times New Roman"/>
                          <a:cs typeface="Times New Roman"/>
                        </a:rPr>
                        <a:t>359</a:t>
                      </a:r>
                      <a:endParaRPr lang="de-DE" sz="1800" b="1" dirty="0">
                        <a:effectLst/>
                        <a:latin typeface="Verdana"/>
                        <a:ea typeface="Times New Roman"/>
                        <a:cs typeface="Times New Roman"/>
                      </a:endParaRPr>
                    </a:p>
                  </a:txBody>
                  <a:tcPr marL="68578" marR="68578" marT="0" marB="0" anchor="ctr"/>
                </a:tc>
                <a:tc>
                  <a:txBody>
                    <a:bodyPr/>
                    <a:lstStyle/>
                    <a:p>
                      <a:pPr>
                        <a:spcBef>
                          <a:spcPts val="300"/>
                        </a:spcBef>
                        <a:spcAft>
                          <a:spcPts val="300"/>
                        </a:spcAft>
                      </a:pPr>
                      <a:r>
                        <a:rPr lang="de-DE" sz="1800" b="1" dirty="0">
                          <a:effectLst/>
                          <a:latin typeface="Verdana"/>
                          <a:ea typeface="Times New Roman"/>
                          <a:cs typeface="Times New Roman"/>
                        </a:rPr>
                        <a:t>2.4.2</a:t>
                      </a:r>
                      <a:endParaRPr lang="de-DE" sz="1800" dirty="0">
                        <a:effectLst/>
                        <a:latin typeface="Verdana"/>
                        <a:ea typeface="Times New Roman"/>
                        <a:cs typeface="Times New Roman"/>
                      </a:endParaRPr>
                    </a:p>
                  </a:txBody>
                  <a:tcPr marL="68578" marR="68578" marT="0" marB="0" anchor="ctr"/>
                </a:tc>
                <a:tc>
                  <a:txBody>
                    <a:bodyPr/>
                    <a:lstStyle/>
                    <a:p>
                      <a:pPr>
                        <a:spcBef>
                          <a:spcPts val="300"/>
                        </a:spcBef>
                        <a:spcAft>
                          <a:spcPts val="300"/>
                        </a:spcAft>
                      </a:pPr>
                      <a:r>
                        <a:rPr lang="de-DE" sz="1800" b="1" dirty="0" smtClean="0">
                          <a:effectLst/>
                          <a:latin typeface="Verdana"/>
                          <a:ea typeface="Times New Roman"/>
                          <a:cs typeface="Times New Roman"/>
                        </a:rPr>
                        <a:t>Verantwortlichkeits-angabe </a:t>
                      </a:r>
                      <a:endParaRPr lang="de-DE" sz="1800" dirty="0">
                        <a:effectLst/>
                        <a:latin typeface="Verdana"/>
                        <a:ea typeface="Times New Roman"/>
                        <a:cs typeface="Times New Roman"/>
                      </a:endParaRPr>
                    </a:p>
                  </a:txBody>
                  <a:tcPr marL="68578" marR="68578" marT="0" marB="0" anchor="ctr"/>
                </a:tc>
                <a:tc>
                  <a:txBody>
                    <a:bodyPr/>
                    <a:lstStyle/>
                    <a:p>
                      <a:pPr>
                        <a:spcBef>
                          <a:spcPts val="300"/>
                        </a:spcBef>
                        <a:spcAft>
                          <a:spcPts val="300"/>
                        </a:spcAft>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DE" sz="180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aseline="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Quam Præside … Dn. Joh. Nicolao Hertio, J.U.D. Et Professore Ordinario … Publico Eruditorum examini submittit Georgius Henricus Hasslocher, Spirensis. Ad diem Junii, An. </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MDCIXC.</a:t>
                      </a:r>
                      <a:endParaRPr lang="de-DE" sz="1800">
                        <a:effectLst/>
                        <a:latin typeface="Verdana" panose="020B0604030504040204" pitchFamily="34" charset="0"/>
                        <a:ea typeface="Verdana" panose="020B0604030504040204" pitchFamily="34" charset="0"/>
                        <a:cs typeface="Verdana" panose="020B0604030504040204" pitchFamily="34" charset="0"/>
                      </a:endParaRPr>
                    </a:p>
                  </a:txBody>
                  <a:tcPr marL="68578" marR="68578" marT="0" marB="0" anchor="ctr"/>
                </a:tc>
              </a:tr>
            </a:tbl>
          </a:graphicData>
        </a:graphic>
      </p:graphicFrame>
      <p:sp>
        <p:nvSpPr>
          <p:cNvPr id="9" name="Titel 1"/>
          <p:cNvSpPr>
            <a:spLocks noGrp="1"/>
          </p:cNvSpPr>
          <p:nvPr>
            <p:ph type="title"/>
          </p:nvPr>
        </p:nvSpPr>
        <p:spPr>
          <a:xfrm>
            <a:off x="0" y="115888"/>
            <a:ext cx="9361488" cy="838200"/>
          </a:xfrm>
        </p:spPr>
        <p:txBody>
          <a:bodyPr/>
          <a:lstStyle/>
          <a:p>
            <a:pPr>
              <a:defRPr/>
            </a:pPr>
            <a:r>
              <a:rPr lang="de-DE" dirty="0" smtClean="0"/>
              <a:t>Beispiel und Lösung: Gekürzte Verantwortlich-keitsangabe: </a:t>
            </a:r>
            <a:r>
              <a:rPr lang="de-DE" dirty="0"/>
              <a:t>Hertius, Johannes </a:t>
            </a:r>
            <a:r>
              <a:rPr lang="de-DE" dirty="0" smtClean="0"/>
              <a:t>Nicolaus: …</a:t>
            </a:r>
            <a:endParaRPr lang="de-DE" dirty="0"/>
          </a:p>
        </p:txBody>
      </p:sp>
      <p:sp>
        <p:nvSpPr>
          <p:cNvPr id="26644" name="Textfeld 2"/>
          <p:cNvSpPr txBox="1">
            <a:spLocks noChangeArrowheads="1"/>
          </p:cNvSpPr>
          <p:nvPr/>
        </p:nvSpPr>
        <p:spPr bwMode="auto">
          <a:xfrm>
            <a:off x="4356100" y="1341438"/>
            <a:ext cx="43926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endParaRPr lang="de-DE" altLang="de-DE" sz="1800"/>
          </a:p>
        </p:txBody>
      </p:sp>
      <p:pic>
        <p:nvPicPr>
          <p:cNvPr id="26645" name="Picture 2" descr="T:\IIIR\RDA\RDA-AD_Beispiele_Einzelfolien\VD17_1_003102R_Kuerzungen_Verantwortlichkeitsangabe_Ausschni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981075"/>
            <a:ext cx="37433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3" name="Foliennummernplatzhalter 2"/>
          <p:cNvSpPr>
            <a:spLocks noGrp="1"/>
          </p:cNvSpPr>
          <p:nvPr>
            <p:ph type="sldNum" sz="quarter" idx="15"/>
          </p:nvPr>
        </p:nvSpPr>
        <p:spPr/>
        <p:txBody>
          <a:bodyPr/>
          <a:lstStyle/>
          <a:p>
            <a:pPr>
              <a:defRPr/>
            </a:pPr>
            <a:fld id="{661FF4D9-2A02-453F-99EF-48C8C986D30D}" type="slidenum">
              <a:rPr lang="de-DE" smtClean="0"/>
              <a:pPr>
                <a:defRPr/>
              </a:pPr>
              <a:t>24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60350"/>
            <a:ext cx="8424863" cy="508000"/>
          </a:xfrm>
        </p:spPr>
        <p:txBody>
          <a:bodyPr/>
          <a:lstStyle/>
          <a:p>
            <a:pPr>
              <a:defRPr/>
            </a:pPr>
            <a:r>
              <a:rPr lang="de-DE" dirty="0" smtClean="0"/>
              <a:t>Ausgabebezeichnung mit Verantwortlichkeitsangabe</a:t>
            </a:r>
            <a:endParaRPr lang="de-DE" dirty="0"/>
          </a:p>
        </p:txBody>
      </p:sp>
      <p:sp>
        <p:nvSpPr>
          <p:cNvPr id="3" name="Textplatzhalter 2"/>
          <p:cNvSpPr>
            <a:spLocks noGrp="1"/>
          </p:cNvSpPr>
          <p:nvPr>
            <p:ph type="body" sz="quarter" idx="13"/>
          </p:nvPr>
        </p:nvSpPr>
        <p:spPr>
          <a:xfrm>
            <a:off x="250825" y="1268413"/>
            <a:ext cx="8642350" cy="5040312"/>
          </a:xfrm>
        </p:spPr>
        <p:txBody>
          <a:bodyPr/>
          <a:lstStyle/>
          <a:p>
            <a:pPr>
              <a:defRPr/>
            </a:pPr>
            <a:r>
              <a:rPr lang="de-DE" dirty="0" smtClean="0"/>
              <a:t>RDA 2.5.1.1: Zu einem Ausgabevermerk gehört manchmal auch eine Verantwortlichkeitsangabe oder gehören mehrere Verantwortlichkeitsangaben, die sich auf die Ausgabe […] beziehen.</a:t>
            </a:r>
          </a:p>
          <a:p>
            <a:pPr marL="0" indent="0">
              <a:buFont typeface="Arial" charset="0"/>
              <a:buNone/>
              <a:defRPr/>
            </a:pPr>
            <a:endParaRPr lang="de-DE" dirty="0" smtClean="0"/>
          </a:p>
          <a:p>
            <a:pPr>
              <a:defRPr/>
            </a:pPr>
            <a:r>
              <a:rPr lang="de-DE" dirty="0" smtClean="0"/>
              <a:t>RDA 2.5.1.4: Ein Ausgabevermerk wird so übertragen, wie er in der Informationsquelle erscheint.</a:t>
            </a:r>
          </a:p>
          <a:p>
            <a:pPr>
              <a:defRPr/>
            </a:pPr>
            <a:endParaRPr lang="de-DE" dirty="0" smtClean="0"/>
          </a:p>
          <a:p>
            <a:pPr>
              <a:defRPr/>
            </a:pPr>
            <a:r>
              <a:rPr lang="de-DE" dirty="0"/>
              <a:t>RDA </a:t>
            </a:r>
            <a:r>
              <a:rPr lang="de-DE" dirty="0" smtClean="0"/>
              <a:t>2.5.4.2: Verantwortlichkeitsangaben</a:t>
            </a:r>
            <a:r>
              <a:rPr lang="de-DE" dirty="0"/>
              <a:t>, die sich auf die Ausgabe beziehen, </a:t>
            </a:r>
            <a:r>
              <a:rPr lang="de-DE" dirty="0" smtClean="0"/>
              <a:t>werden aus </a:t>
            </a:r>
            <a:r>
              <a:rPr lang="de-DE" dirty="0"/>
              <a:t>derselben Quelle </a:t>
            </a:r>
            <a:r>
              <a:rPr lang="de-DE" dirty="0" smtClean="0"/>
              <a:t>entnommen wie </a:t>
            </a:r>
            <a:r>
              <a:rPr lang="de-DE" dirty="0"/>
              <a:t>die </a:t>
            </a:r>
            <a:r>
              <a:rPr lang="de-DE" dirty="0" smtClean="0"/>
              <a:t>Ausgabebezeichnung. </a:t>
            </a:r>
            <a:endParaRPr lang="de-DE" dirty="0"/>
          </a:p>
          <a:p>
            <a:pPr marL="0" indent="0">
              <a:buFont typeface="Arial" charset="0"/>
              <a:buNone/>
              <a:defRPr/>
            </a:pPr>
            <a:endParaRPr lang="de-DE" dirty="0"/>
          </a:p>
        </p:txBody>
      </p:sp>
      <p:sp>
        <p:nvSpPr>
          <p:cNvPr id="5" name="Fußzeilenplatzhalter 4"/>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6" name="Foliennummernplatzhalter 5"/>
          <p:cNvSpPr>
            <a:spLocks noGrp="1"/>
          </p:cNvSpPr>
          <p:nvPr>
            <p:ph type="sldNum" sz="quarter" idx="15"/>
          </p:nvPr>
        </p:nvSpPr>
        <p:spPr/>
        <p:txBody>
          <a:bodyPr/>
          <a:lstStyle/>
          <a:p>
            <a:pPr>
              <a:defRPr/>
            </a:pPr>
            <a:fld id="{0ABD212F-FAA7-4BD0-9FF3-9F0C1D9FE051}" type="slidenum">
              <a:rPr lang="de-DE" smtClean="0"/>
              <a:pPr>
                <a:defRPr/>
              </a:pPr>
              <a:t>25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904572298"/>
              </p:ext>
            </p:extLst>
          </p:nvPr>
        </p:nvGraphicFramePr>
        <p:xfrm>
          <a:off x="179388" y="4292600"/>
          <a:ext cx="8856662" cy="1979613"/>
        </p:xfrm>
        <a:graphic>
          <a:graphicData uri="http://schemas.openxmlformats.org/drawingml/2006/table">
            <a:tbl>
              <a:tblPr firstRow="1" bandRow="1">
                <a:tableStyleId>{5C22544A-7EE6-4342-B048-85BDC9FD1C3A}</a:tableStyleId>
              </a:tblPr>
              <a:tblGrid>
                <a:gridCol w="936228"/>
                <a:gridCol w="1080120"/>
                <a:gridCol w="3096220"/>
                <a:gridCol w="3744094"/>
              </a:tblGrid>
              <a:tr h="365863">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7" marR="91437" marT="45748" marB="45748"/>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7" marR="91437" marT="45748" marB="45748"/>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7" marR="91437" marT="45748" marB="45748"/>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7" marR="91437" marT="45748" marB="45748"/>
                </a:tc>
              </a:tr>
              <a:tr h="571915">
                <a:tc rowSpan="2">
                  <a:txBody>
                    <a:bodyPr/>
                    <a:lstStyle/>
                    <a:p>
                      <a:pPr>
                        <a:spcBef>
                          <a:spcPts val="300"/>
                        </a:spcBef>
                        <a:spcAft>
                          <a:spcPts val="300"/>
                        </a:spcAft>
                      </a:pPr>
                      <a:r>
                        <a:rPr lang="de-DE" sz="1800" b="1" dirty="0" smtClean="0">
                          <a:effectLst/>
                          <a:latin typeface="Verdana"/>
                          <a:ea typeface="Times New Roman"/>
                          <a:cs typeface="Times New Roman"/>
                        </a:rPr>
                        <a:t>403</a:t>
                      </a:r>
                    </a:p>
                  </a:txBody>
                  <a:tcPr marL="68578" marR="68578" marT="0" marB="0" anchor="ctr"/>
                </a:tc>
                <a:tc>
                  <a:txBody>
                    <a:bodyPr/>
                    <a:lstStyle/>
                    <a:p>
                      <a:pPr>
                        <a:spcBef>
                          <a:spcPts val="300"/>
                        </a:spcBef>
                        <a:spcAft>
                          <a:spcPts val="300"/>
                        </a:spcAft>
                      </a:pPr>
                      <a:r>
                        <a:rPr lang="de-DE" sz="1800" b="1" dirty="0" smtClean="0">
                          <a:effectLst/>
                          <a:latin typeface="Verdana"/>
                          <a:ea typeface="Times New Roman"/>
                          <a:cs typeface="Times New Roman"/>
                        </a:rPr>
                        <a:t>2.5.2</a:t>
                      </a:r>
                    </a:p>
                  </a:txBody>
                  <a:tcPr marL="68578" marR="68578" marT="0" marB="0" anchor="ctr"/>
                </a:tc>
                <a:tc>
                  <a:txBody>
                    <a:bodyPr/>
                    <a:lstStyle/>
                    <a:p>
                      <a:pPr>
                        <a:spcBef>
                          <a:spcPts val="300"/>
                        </a:spcBef>
                        <a:spcAft>
                          <a:spcPts val="300"/>
                        </a:spcAft>
                      </a:pPr>
                      <a:r>
                        <a:rPr lang="de-DE" sz="1800" b="1" dirty="0" smtClean="0">
                          <a:effectLst/>
                          <a:latin typeface="Verdana"/>
                          <a:ea typeface="Times New Roman"/>
                          <a:cs typeface="Times New Roman"/>
                        </a:rPr>
                        <a:t>Ausgabebezeichnung</a:t>
                      </a:r>
                      <a:endParaRPr lang="de-DE" sz="1800" dirty="0">
                        <a:effectLst/>
                        <a:latin typeface="Verdana"/>
                        <a:ea typeface="Times New Roman"/>
                        <a:cs typeface="Times New Roman"/>
                      </a:endParaRPr>
                    </a:p>
                  </a:txBody>
                  <a:tcPr marL="68578" marR="68578" marT="0" marB="0" anchor="ctr"/>
                </a:tc>
                <a:tc rowSpan="2">
                  <a:txBody>
                    <a:bodyPr/>
                    <a:lstStyle/>
                    <a:p>
                      <a:pPr>
                        <a:spcBef>
                          <a:spcPts val="300"/>
                        </a:spcBef>
                        <a:spcAft>
                          <a:spcPts val="300"/>
                        </a:spcAft>
                      </a:pPr>
                      <a:r>
                        <a:rPr lang="de-DE" sz="180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aseline="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Jetzundt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von newem vberlesen </a:t>
                      </a:r>
                      <a:r>
                        <a:rPr lang="de-DE" sz="1800" kern="120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vnd</a:t>
                      </a:r>
                      <a:r>
                        <a:rPr lang="de-DE" sz="1800"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gebessert</a:t>
                      </a:r>
                      <a:r>
                        <a:rPr lang="de-DE" sz="1800" kern="1200" baseline="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_/_ </a:t>
                      </a:r>
                      <a:r>
                        <a:rPr lang="de-DE" sz="180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r>
                      <a:br>
                        <a:rPr lang="de-DE" sz="180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b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Durch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Martinum</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Chemnicium</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D.</a:t>
                      </a:r>
                      <a:endParaRPr lang="de-DE" sz="1800" dirty="0">
                        <a:effectLst/>
                        <a:latin typeface="Verdana" panose="020B0604030504040204" pitchFamily="34" charset="0"/>
                        <a:ea typeface="Verdana" panose="020B0604030504040204" pitchFamily="34" charset="0"/>
                        <a:cs typeface="Verdana" panose="020B0604030504040204" pitchFamily="34" charset="0"/>
                      </a:endParaRPr>
                    </a:p>
                  </a:txBody>
                  <a:tcPr marL="68578" marR="68578" marT="0" marB="0" anchor="ctr"/>
                </a:tc>
              </a:tr>
              <a:tr h="1041835">
                <a:tc vMerge="1">
                  <a:txBody>
                    <a:bodyPr/>
                    <a:lstStyle/>
                    <a:p>
                      <a:pPr>
                        <a:spcBef>
                          <a:spcPts val="300"/>
                        </a:spcBef>
                        <a:spcAft>
                          <a:spcPts val="300"/>
                        </a:spcAft>
                      </a:pPr>
                      <a:endParaRPr lang="de-DE" sz="1800" b="1" dirty="0" smtClean="0">
                        <a:effectLst/>
                        <a:latin typeface="Verdana"/>
                        <a:ea typeface="Times New Roman"/>
                        <a:cs typeface="Times New Roman"/>
                      </a:endParaRPr>
                    </a:p>
                  </a:txBody>
                  <a:tcPr marL="68578" marR="68578" marT="0" marB="0" anchor="ctr"/>
                </a:tc>
                <a:tc>
                  <a:txBody>
                    <a:bodyPr/>
                    <a:lstStyle/>
                    <a:p>
                      <a:pPr>
                        <a:spcBef>
                          <a:spcPts val="300"/>
                        </a:spcBef>
                        <a:spcAft>
                          <a:spcPts val="300"/>
                        </a:spcAft>
                      </a:pPr>
                      <a:r>
                        <a:rPr lang="de-DE" sz="1800" b="1" dirty="0" smtClean="0">
                          <a:effectLst/>
                          <a:latin typeface="Verdana"/>
                          <a:ea typeface="Times New Roman"/>
                          <a:cs typeface="Times New Roman"/>
                        </a:rPr>
                        <a:t>2.5.4</a:t>
                      </a:r>
                    </a:p>
                  </a:txBody>
                  <a:tcPr marL="68578" marR="68578" marT="0" marB="0" anchor="ct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de-DE" sz="1800" b="1" dirty="0" smtClean="0">
                          <a:effectLst/>
                          <a:latin typeface="Verdana"/>
                          <a:ea typeface="Times New Roman"/>
                          <a:cs typeface="Times New Roman"/>
                        </a:rPr>
                        <a:t>Verantwortlichkeits-angabe, die sich auf die Ausgabe bezieht</a:t>
                      </a:r>
                      <a:endParaRPr lang="de-DE" sz="1800" dirty="0">
                        <a:effectLst/>
                        <a:latin typeface="Verdana"/>
                        <a:ea typeface="Times New Roman"/>
                        <a:cs typeface="Times New Roman"/>
                      </a:endParaRPr>
                    </a:p>
                  </a:txBody>
                  <a:tcPr marL="68578" marR="68578" marT="0" marB="0" anchor="ctr"/>
                </a:tc>
                <a:tc vMerge="1">
                  <a:txBody>
                    <a:bodyPr/>
                    <a:lstStyle/>
                    <a:p>
                      <a:pPr>
                        <a:spcBef>
                          <a:spcPts val="300"/>
                        </a:spcBef>
                        <a:spcAft>
                          <a:spcPts val="300"/>
                        </a:spcAft>
                      </a:pPr>
                      <a:endParaRPr lang="de-DE" sz="1800" dirty="0">
                        <a:effectLst/>
                        <a:latin typeface="Verdana" panose="020B0604030504040204" pitchFamily="34" charset="0"/>
                        <a:ea typeface="Verdana" panose="020B0604030504040204" pitchFamily="34" charset="0"/>
                        <a:cs typeface="Verdana" panose="020B0604030504040204" pitchFamily="34" charset="0"/>
                      </a:endParaRPr>
                    </a:p>
                  </a:txBody>
                  <a:tcPr marL="68578" marR="68578" marT="0" marB="0" anchor="ctr"/>
                </a:tc>
              </a:tr>
            </a:tbl>
          </a:graphicData>
        </a:graphic>
      </p:graphicFrame>
      <p:sp>
        <p:nvSpPr>
          <p:cNvPr id="9" name="Titel 1"/>
          <p:cNvSpPr>
            <a:spLocks noGrp="1"/>
          </p:cNvSpPr>
          <p:nvPr>
            <p:ph type="title"/>
          </p:nvPr>
        </p:nvSpPr>
        <p:spPr>
          <a:xfrm>
            <a:off x="107950" y="0"/>
            <a:ext cx="8929688" cy="836613"/>
          </a:xfrm>
        </p:spPr>
        <p:txBody>
          <a:bodyPr/>
          <a:lstStyle/>
          <a:p>
            <a:pPr>
              <a:defRPr/>
            </a:pPr>
            <a:r>
              <a:rPr lang="de-DE" dirty="0" smtClean="0"/>
              <a:t>Beispiel und Lösung: Ausgabebezeichnung mit Verantwortlichkeitsangabe: Chemnitz, Martin: …</a:t>
            </a:r>
            <a:endParaRPr lang="de-DE" dirty="0"/>
          </a:p>
        </p:txBody>
      </p:sp>
      <p:sp>
        <p:nvSpPr>
          <p:cNvPr id="28695" name="Textfeld 2"/>
          <p:cNvSpPr txBox="1">
            <a:spLocks noChangeArrowheads="1"/>
          </p:cNvSpPr>
          <p:nvPr/>
        </p:nvSpPr>
        <p:spPr bwMode="auto">
          <a:xfrm>
            <a:off x="4356100" y="1341438"/>
            <a:ext cx="43926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endParaRPr lang="de-DE" altLang="de-DE" sz="1800"/>
          </a:p>
        </p:txBody>
      </p:sp>
      <p:pic>
        <p:nvPicPr>
          <p:cNvPr id="28696" name="Grafik 9" descr="T:\IIIR\RDA\RDA-AD_Beispiele_Einzelfolien\VD16_C_2179_Verantwortlichkeitsangabe_Ausgabebezeichnung_Ausschni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993775"/>
            <a:ext cx="417671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Grafik 9" descr="T:\IIIR\RDA\RDA-AD_Beispiele_Einzelfolien\VD16_C_2179_Verantwortlichkeitsangabe_Ausgabebezeichnung_Ausschnitt_gro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866775"/>
            <a:ext cx="2435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3" name="Foliennummernplatzhalter 2"/>
          <p:cNvSpPr>
            <a:spLocks noGrp="1"/>
          </p:cNvSpPr>
          <p:nvPr>
            <p:ph type="sldNum" sz="quarter" idx="15"/>
          </p:nvPr>
        </p:nvSpPr>
        <p:spPr/>
        <p:txBody>
          <a:bodyPr/>
          <a:lstStyle/>
          <a:p>
            <a:pPr>
              <a:defRPr/>
            </a:pPr>
            <a:fld id="{7CD4B68B-B46A-4F7F-9F83-85A3421774AE}" type="slidenum">
              <a:rPr lang="de-DE" smtClean="0"/>
              <a:pPr>
                <a:defRPr/>
              </a:pPr>
              <a:t>26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50825" y="836613"/>
            <a:ext cx="8642350" cy="5472112"/>
          </a:xfrm>
        </p:spPr>
        <p:txBody>
          <a:bodyPr/>
          <a:lstStyle/>
          <a:p>
            <a:pPr>
              <a:defRPr/>
            </a:pPr>
            <a:r>
              <a:rPr lang="de-DE" dirty="0" smtClean="0"/>
              <a:t>Einleitung</a:t>
            </a:r>
          </a:p>
          <a:p>
            <a:pPr marL="0" indent="0">
              <a:buFont typeface="Arial" charset="0"/>
              <a:buNone/>
              <a:defRPr/>
            </a:pPr>
            <a:endParaRPr lang="de-DE" dirty="0"/>
          </a:p>
          <a:p>
            <a:pPr>
              <a:defRPr/>
            </a:pPr>
            <a:r>
              <a:rPr lang="de-DE" dirty="0" smtClean="0"/>
              <a:t>Themen</a:t>
            </a:r>
            <a:endParaRPr lang="de-DE" sz="2000" dirty="0" smtClean="0"/>
          </a:p>
          <a:p>
            <a:pPr lvl="1">
              <a:buFont typeface="Symbol" panose="05050102010706020507" pitchFamily="18" charset="2"/>
              <a:buChar char="-"/>
              <a:defRPr/>
            </a:pPr>
            <a:r>
              <a:rPr lang="de-DE" dirty="0" smtClean="0"/>
              <a:t>Mottos, Segensformeln, Widmungen (RDA 2.3.1.1 D-A-CH)</a:t>
            </a:r>
          </a:p>
          <a:p>
            <a:pPr lvl="1">
              <a:buFont typeface="Symbol" panose="05050102010706020507" pitchFamily="18" charset="2"/>
              <a:buChar char="-"/>
              <a:defRPr/>
            </a:pPr>
            <a:r>
              <a:rPr lang="de-DE" dirty="0"/>
              <a:t>Ressourcen ohne Titelblatt (RDA </a:t>
            </a:r>
            <a:r>
              <a:rPr lang="de-DE" dirty="0" smtClean="0"/>
              <a:t>2.3.2.10 D-A-CH)</a:t>
            </a:r>
            <a:endParaRPr lang="de-DE" dirty="0"/>
          </a:p>
          <a:p>
            <a:pPr lvl="1">
              <a:buFont typeface="Symbol" panose="05050102010706020507" pitchFamily="18" charset="2"/>
              <a:buChar char="-"/>
              <a:defRPr/>
            </a:pPr>
            <a:r>
              <a:rPr lang="de-DE" dirty="0"/>
              <a:t>Kürzung sehr </a:t>
            </a:r>
            <a:r>
              <a:rPr lang="de-DE"/>
              <a:t>langer </a:t>
            </a:r>
            <a:r>
              <a:rPr lang="de-DE" smtClean="0"/>
              <a:t>Titel </a:t>
            </a:r>
            <a:r>
              <a:rPr lang="de-DE" dirty="0"/>
              <a:t>(RDA </a:t>
            </a:r>
            <a:r>
              <a:rPr lang="de-DE" dirty="0" smtClean="0"/>
              <a:t>2.3.1.4 + D-A-CH)</a:t>
            </a:r>
          </a:p>
          <a:p>
            <a:pPr lvl="1">
              <a:buFont typeface="Symbol" panose="05050102010706020507" pitchFamily="18" charset="2"/>
              <a:buChar char="-"/>
              <a:defRPr/>
            </a:pPr>
            <a:r>
              <a:rPr lang="de-DE" dirty="0" smtClean="0"/>
              <a:t>Namen als Bestandteil des Titels (RDA </a:t>
            </a:r>
            <a:r>
              <a:rPr lang="de-DE" smtClean="0"/>
              <a:t>2.3.1.5 + D-A-CH</a:t>
            </a:r>
            <a:r>
              <a:rPr lang="de-DE" dirty="0" smtClean="0"/>
              <a:t>)</a:t>
            </a:r>
          </a:p>
          <a:p>
            <a:pPr lvl="1">
              <a:buFont typeface="Symbol" panose="05050102010706020507" pitchFamily="18" charset="2"/>
              <a:buChar char="-"/>
              <a:defRPr/>
            </a:pPr>
            <a:r>
              <a:rPr lang="de-DE" dirty="0" smtClean="0"/>
              <a:t>Einleitende Wörter und Wendungen (RDA 2.3.1.6 D-A-CH)</a:t>
            </a:r>
          </a:p>
          <a:p>
            <a:pPr lvl="1">
              <a:buFont typeface="Symbol" panose="05050102010706020507" pitchFamily="18" charset="2"/>
              <a:buChar char="-"/>
              <a:defRPr/>
            </a:pPr>
            <a:r>
              <a:rPr lang="de-DE" dirty="0" smtClean="0"/>
              <a:t>Erfassung abweichender Titel bei typographischen Besonderheiten (RDA 2.3.6.3 D-A-CH)</a:t>
            </a:r>
          </a:p>
          <a:p>
            <a:pPr lvl="1">
              <a:buFont typeface="Symbol" panose="05050102010706020507" pitchFamily="18" charset="2"/>
              <a:buChar char="-"/>
              <a:defRPr/>
            </a:pPr>
            <a:r>
              <a:rPr lang="de-DE" dirty="0" smtClean="0"/>
              <a:t>Kürzung umfangreicher Personalangaben </a:t>
            </a:r>
          </a:p>
          <a:p>
            <a:pPr marL="457200" lvl="1" indent="0">
              <a:buFont typeface="Arial" charset="0"/>
              <a:buNone/>
              <a:defRPr/>
            </a:pPr>
            <a:r>
              <a:rPr lang="de-DE" dirty="0"/>
              <a:t> </a:t>
            </a:r>
            <a:r>
              <a:rPr lang="de-DE" dirty="0" smtClean="0"/>
              <a:t>  (RDA 2.4.1.4 D-A-CH)</a:t>
            </a:r>
            <a:endParaRPr lang="de-DE" dirty="0"/>
          </a:p>
          <a:p>
            <a:pPr lvl="1">
              <a:buFont typeface="Symbol" panose="05050102010706020507" pitchFamily="18" charset="2"/>
              <a:buChar char="-"/>
              <a:defRPr/>
            </a:pPr>
            <a:r>
              <a:rPr lang="de-DE" dirty="0" smtClean="0"/>
              <a:t>Verantwortlichkeitsangaben im Ausgabevermerk (RDA 2.5)</a:t>
            </a:r>
          </a:p>
          <a:p>
            <a:pPr marL="0" indent="0">
              <a:buFont typeface="Arial" charset="0"/>
              <a:buNone/>
              <a:defRPr/>
            </a:pPr>
            <a:r>
              <a:rPr lang="de-DE" sz="2000" dirty="0" smtClean="0"/>
              <a:t>	</a:t>
            </a:r>
            <a:endParaRPr lang="de-DE" dirty="0"/>
          </a:p>
        </p:txBody>
      </p:sp>
      <p:sp>
        <p:nvSpPr>
          <p:cNvPr id="5123" name="Titel 1"/>
          <p:cNvSpPr>
            <a:spLocks noGrp="1"/>
          </p:cNvSpPr>
          <p:nvPr>
            <p:ph type="title"/>
          </p:nvPr>
        </p:nvSpPr>
        <p:spPr>
          <a:xfrm>
            <a:off x="250825" y="184150"/>
            <a:ext cx="8642350" cy="508000"/>
          </a:xfrm>
        </p:spPr>
        <p:txBody>
          <a:bodyPr/>
          <a:lstStyle/>
          <a:p>
            <a:pPr eaLnBrk="1" hangingPunct="1"/>
            <a:r>
              <a:rPr lang="de-DE" altLang="de-DE" smtClean="0">
                <a:solidFill>
                  <a:srgbClr val="376092"/>
                </a:solidFill>
              </a:rPr>
              <a:t>Inhalt</a:t>
            </a:r>
          </a:p>
        </p:txBody>
      </p:sp>
      <p:sp>
        <p:nvSpPr>
          <p:cNvPr id="2" name="Fußzeilenplatzhalter 1"/>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5" name="Foliennummernplatzhalter 4"/>
          <p:cNvSpPr>
            <a:spLocks noGrp="1"/>
          </p:cNvSpPr>
          <p:nvPr>
            <p:ph type="sldNum" sz="quarter" idx="15"/>
          </p:nvPr>
        </p:nvSpPr>
        <p:spPr/>
        <p:txBody>
          <a:bodyPr/>
          <a:lstStyle/>
          <a:p>
            <a:pPr>
              <a:defRPr/>
            </a:pPr>
            <a:fld id="{33EA13E3-D69D-451F-B2D3-42F87A8231B3}" type="slidenum">
              <a:rPr lang="de-DE" smtClean="0"/>
              <a:pPr>
                <a:defRPr/>
              </a:pPr>
              <a:t>3</a:t>
            </a:fld>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a:lstStyle/>
          <a:p>
            <a:pPr>
              <a:defRPr/>
            </a:pPr>
            <a:r>
              <a:rPr lang="de-DE" dirty="0" smtClean="0"/>
              <a:t>Einleitung</a:t>
            </a:r>
            <a:endParaRPr lang="de-DE" dirty="0"/>
          </a:p>
        </p:txBody>
      </p:sp>
      <p:sp>
        <p:nvSpPr>
          <p:cNvPr id="3" name="Textplatzhalter 2"/>
          <p:cNvSpPr>
            <a:spLocks noGrp="1"/>
          </p:cNvSpPr>
          <p:nvPr>
            <p:ph type="body" sz="quarter" idx="13"/>
          </p:nvPr>
        </p:nvSpPr>
        <p:spPr>
          <a:xfrm>
            <a:off x="250825" y="836613"/>
            <a:ext cx="8642350" cy="5472112"/>
          </a:xfrm>
        </p:spPr>
        <p:txBody>
          <a:bodyPr/>
          <a:lstStyle/>
          <a:p>
            <a:pPr marL="0" indent="0">
              <a:buFont typeface="Arial" charset="0"/>
              <a:buNone/>
              <a:defRPr/>
            </a:pPr>
            <a:endParaRPr lang="de-DE" dirty="0" smtClean="0"/>
          </a:p>
          <a:p>
            <a:pPr>
              <a:spcBef>
                <a:spcPts val="0"/>
              </a:spcBef>
              <a:defRPr/>
            </a:pPr>
            <a:r>
              <a:rPr lang="de-DE" dirty="0" smtClean="0"/>
              <a:t>Erfassung von Titeln und Verantwortlichkeits-angaben nach den gleichen Regeln wie bei modernen Drucken (RDA 2.3.1 bis RDA </a:t>
            </a:r>
            <a:r>
              <a:rPr lang="de-DE" smtClean="0"/>
              <a:t>2.4)</a:t>
            </a:r>
            <a:br>
              <a:rPr lang="de-DE" smtClean="0"/>
            </a:br>
            <a:r>
              <a:rPr lang="de-DE" smtClean="0"/>
              <a:t>(</a:t>
            </a:r>
            <a:r>
              <a:rPr lang="de-DE" dirty="0" smtClean="0"/>
              <a:t>vgl. die Module 3 und 5A)</a:t>
            </a:r>
          </a:p>
          <a:p>
            <a:pPr marL="0" indent="0">
              <a:buFont typeface="Arial" charset="0"/>
              <a:buNone/>
              <a:defRPr/>
            </a:pPr>
            <a:endParaRPr lang="de-DE" dirty="0" smtClean="0"/>
          </a:p>
          <a:p>
            <a:pPr>
              <a:defRPr/>
            </a:pPr>
            <a:r>
              <a:rPr lang="de-DE" dirty="0" smtClean="0"/>
              <a:t>spezielle Regeln für Alte Drucke überwiegend in den D-A-CH zu finden</a:t>
            </a:r>
          </a:p>
          <a:p>
            <a:pPr>
              <a:defRPr/>
            </a:pPr>
            <a:endParaRPr lang="de-DE" dirty="0"/>
          </a:p>
          <a:p>
            <a:pPr marL="0" indent="0">
              <a:buFont typeface="Arial" charset="0"/>
              <a:buNone/>
              <a:defRPr/>
            </a:pPr>
            <a:endParaRPr lang="de-DE" dirty="0"/>
          </a:p>
          <a:p>
            <a:pPr marL="0" indent="0">
              <a:buFont typeface="Arial" charset="0"/>
              <a:buNone/>
              <a:defRPr/>
            </a:pPr>
            <a:endParaRPr lang="de-DE" dirty="0"/>
          </a:p>
        </p:txBody>
      </p:sp>
      <p:sp>
        <p:nvSpPr>
          <p:cNvPr id="5" name="Fußzeilenplatzhalter 4"/>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6" name="Foliennummernplatzhalter 5"/>
          <p:cNvSpPr>
            <a:spLocks noGrp="1"/>
          </p:cNvSpPr>
          <p:nvPr>
            <p:ph type="sldNum" sz="quarter" idx="15"/>
          </p:nvPr>
        </p:nvSpPr>
        <p:spPr/>
        <p:txBody>
          <a:bodyPr/>
          <a:lstStyle/>
          <a:p>
            <a:pPr>
              <a:defRPr/>
            </a:pPr>
            <a:fld id="{C3AC8AEA-292D-4591-945E-E722E53AFBB6}" type="slidenum">
              <a:rPr lang="de-DE" smtClean="0"/>
              <a:pPr>
                <a:defRPr/>
              </a:pPr>
              <a:t>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652463"/>
          </a:xfrm>
        </p:spPr>
        <p:txBody>
          <a:bodyPr/>
          <a:lstStyle/>
          <a:p>
            <a:pPr>
              <a:defRPr/>
            </a:pPr>
            <a:r>
              <a:rPr lang="de-DE" dirty="0" smtClean="0"/>
              <a:t>Mottos, Segensformeln, Widmungen</a:t>
            </a:r>
            <a:endParaRPr lang="de-DE" dirty="0"/>
          </a:p>
        </p:txBody>
      </p:sp>
      <p:sp>
        <p:nvSpPr>
          <p:cNvPr id="3" name="Textplatzhalter 2"/>
          <p:cNvSpPr>
            <a:spLocks noGrp="1"/>
          </p:cNvSpPr>
          <p:nvPr>
            <p:ph type="body" sz="quarter" idx="13"/>
          </p:nvPr>
        </p:nvSpPr>
        <p:spPr>
          <a:xfrm>
            <a:off x="250825" y="836613"/>
            <a:ext cx="8642350" cy="5472112"/>
          </a:xfrm>
        </p:spPr>
        <p:txBody>
          <a:bodyPr/>
          <a:lstStyle/>
          <a:p>
            <a:pPr>
              <a:defRPr/>
            </a:pPr>
            <a:r>
              <a:rPr lang="de-DE" dirty="0" smtClean="0"/>
              <a:t>vorkommend in abgekürzter und ausgeschriebener Form; in der Regel oberhalb des Titels</a:t>
            </a:r>
          </a:p>
          <a:p>
            <a:pPr marL="720000">
              <a:buFont typeface="Symbol" panose="05050102010706020507" pitchFamily="18" charset="2"/>
              <a:buChar char="-"/>
              <a:defRPr/>
            </a:pPr>
            <a:r>
              <a:rPr lang="de-DE" sz="2000" dirty="0" smtClean="0"/>
              <a:t>Beispiele: </a:t>
            </a:r>
            <a:r>
              <a:rPr lang="de-DE" sz="2000" dirty="0"/>
              <a:t>„Q.B.V.“ oder </a:t>
            </a:r>
            <a:r>
              <a:rPr lang="de-DE" sz="2000"/>
              <a:t>„</a:t>
            </a:r>
            <a:r>
              <a:rPr lang="de-DE" sz="2000" smtClean="0"/>
              <a:t>Jehova Gratiâ </a:t>
            </a:r>
            <a:r>
              <a:rPr lang="de-DE" sz="2000" dirty="0" err="1"/>
              <a:t>Adspirante</a:t>
            </a:r>
            <a:r>
              <a:rPr lang="de-DE" sz="2000" dirty="0" smtClean="0"/>
              <a:t>!“</a:t>
            </a:r>
          </a:p>
          <a:p>
            <a:pPr marL="0">
              <a:buFont typeface="Arial" panose="020B0604020202020204" pitchFamily="34" charset="0"/>
              <a:buChar char="•"/>
              <a:defRPr/>
            </a:pPr>
            <a:endParaRPr lang="de-DE" sz="2000" dirty="0" smtClean="0"/>
          </a:p>
          <a:p>
            <a:pPr>
              <a:defRPr/>
            </a:pPr>
            <a:r>
              <a:rPr lang="de-DE" dirty="0" smtClean="0"/>
              <a:t>Mottos usw. sind kein Bestandteil des Titels im Sinne von RDA 2.3.1.1</a:t>
            </a:r>
          </a:p>
          <a:p>
            <a:pPr marL="0" indent="0" algn="ctr">
              <a:buFont typeface="Arial" charset="0"/>
              <a:buNone/>
              <a:defRPr/>
            </a:pPr>
            <a:endParaRPr lang="de-DE" dirty="0" smtClean="0"/>
          </a:p>
          <a:p>
            <a:pPr marL="0" indent="0">
              <a:buFont typeface="Arial" charset="0"/>
              <a:buNone/>
              <a:defRPr/>
            </a:pPr>
            <a:endParaRPr lang="de-DE" sz="2000" dirty="0"/>
          </a:p>
        </p:txBody>
      </p:sp>
      <p:sp>
        <p:nvSpPr>
          <p:cNvPr id="8" name="Rechteck 7"/>
          <p:cNvSpPr/>
          <p:nvPr/>
        </p:nvSpPr>
        <p:spPr>
          <a:xfrm>
            <a:off x="504825" y="3309938"/>
            <a:ext cx="7775575" cy="15843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t>                                          </a:t>
            </a:r>
            <a:r>
              <a:rPr lang="de-DE" sz="2000" dirty="0"/>
              <a:t>RDA 2.3.1.1 D-A-CH</a:t>
            </a:r>
          </a:p>
          <a:p>
            <a:pPr>
              <a:defRPr/>
            </a:pPr>
            <a:r>
              <a:rPr lang="de-DE" sz="2000" dirty="0"/>
              <a:t>Lassen Sie Mottos, Segensformeln, Widmungen usw., die in der Ressource erscheinen, aber nicht zum Titel gehören, ohne Kennzeichnung weg. Das gilt auch für Alte Drucke.</a:t>
            </a:r>
          </a:p>
        </p:txBody>
      </p:sp>
      <p:sp>
        <p:nvSpPr>
          <p:cNvPr id="6" name="Textfeld 5"/>
          <p:cNvSpPr txBox="1"/>
          <p:nvPr/>
        </p:nvSpPr>
        <p:spPr>
          <a:xfrm>
            <a:off x="684213" y="5084763"/>
            <a:ext cx="7416800" cy="1600200"/>
          </a:xfrm>
          <a:prstGeom prst="rect">
            <a:avLst/>
          </a:prstGeom>
          <a:solidFill>
            <a:schemeClr val="bg1"/>
          </a:solidFill>
          <a:ln>
            <a:noFill/>
          </a:ln>
        </p:spPr>
        <p:txBody>
          <a:bodyPr>
            <a:spAutoFit/>
          </a:bodyPr>
          <a:lstStyle/>
          <a:p>
            <a:pPr marL="285750" indent="-285750">
              <a:buFont typeface="Arial" panose="020B0604020202020204" pitchFamily="34" charset="0"/>
              <a:buChar char="•"/>
              <a:defRPr/>
            </a:pPr>
            <a:r>
              <a:rPr lang="de-DE" sz="2000" dirty="0">
                <a:latin typeface="Verdana" panose="020B0604030504040204" pitchFamily="34" charset="0"/>
                <a:ea typeface="Verdana" panose="020B0604030504040204" pitchFamily="34" charset="0"/>
                <a:cs typeface="Verdana" panose="020B0604030504040204" pitchFamily="34" charset="0"/>
              </a:rPr>
              <a:t>Anm.: Nicht als </a:t>
            </a:r>
            <a:r>
              <a:rPr lang="de-DE" altLang="de-DE" sz="2000" dirty="0">
                <a:latin typeface="Verdana" panose="020B0604030504040204" pitchFamily="34" charset="0"/>
                <a:ea typeface="Verdana" panose="020B0604030504040204" pitchFamily="34" charset="0"/>
                <a:cs typeface="Verdana" panose="020B0604030504040204" pitchFamily="34" charset="0"/>
              </a:rPr>
              <a:t>Segensformeln oder Widmungen zu behandeln: Namen regierender Fürsten usw., unter deren Protektion ein Werk oder dessen Schöpfer stehen</a:t>
            </a:r>
          </a:p>
          <a:p>
            <a:pPr>
              <a:defRPr/>
            </a:pP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4"/>
          </p:nvPr>
        </p:nvSpPr>
        <p:spPr>
          <a:xfrm>
            <a:off x="468313" y="6376988"/>
            <a:ext cx="7904162"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7" name="Foliennummernplatzhalter 6"/>
          <p:cNvSpPr>
            <a:spLocks noGrp="1"/>
          </p:cNvSpPr>
          <p:nvPr>
            <p:ph type="sldNum" sz="quarter" idx="15"/>
          </p:nvPr>
        </p:nvSpPr>
        <p:spPr/>
        <p:txBody>
          <a:bodyPr/>
          <a:lstStyle/>
          <a:p>
            <a:pPr>
              <a:defRPr/>
            </a:pPr>
            <a:fld id="{CF086EDC-B256-477C-9405-1C1A9F6858AE}" type="slidenum">
              <a:rPr lang="de-DE" smtClean="0"/>
              <a:pPr>
                <a:defRPr/>
              </a:pPr>
              <a:t>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57150"/>
            <a:ext cx="8642350" cy="908050"/>
          </a:xfrm>
        </p:spPr>
        <p:txBody>
          <a:bodyPr/>
          <a:lstStyle/>
          <a:p>
            <a:pPr>
              <a:defRPr/>
            </a:pPr>
            <a:r>
              <a:rPr lang="de-DE" dirty="0" smtClean="0"/>
              <a:t>Beispiele und Lösungen: Mottos</a:t>
            </a:r>
            <a:r>
              <a:rPr lang="de-DE" dirty="0"/>
              <a:t>, Segensformeln, Widmungen</a:t>
            </a:r>
          </a:p>
        </p:txBody>
      </p:sp>
      <p:sp>
        <p:nvSpPr>
          <p:cNvPr id="8195" name="Textplatzhalter 2"/>
          <p:cNvSpPr>
            <a:spLocks noGrp="1"/>
          </p:cNvSpPr>
          <p:nvPr>
            <p:ph type="body" sz="quarter" idx="13"/>
          </p:nvPr>
        </p:nvSpPr>
        <p:spPr>
          <a:xfrm>
            <a:off x="323850" y="1120775"/>
            <a:ext cx="8640763" cy="5272088"/>
          </a:xfrm>
        </p:spPr>
        <p:txBody>
          <a:bodyPr/>
          <a:lstStyle/>
          <a:p>
            <a:pPr marL="0" indent="0">
              <a:buFont typeface="Arial" charset="0"/>
              <a:buNone/>
            </a:pPr>
            <a:endParaRPr lang="de-DE" altLang="de-DE" smtClean="0"/>
          </a:p>
          <a:p>
            <a:pPr marL="0" indent="0">
              <a:buFont typeface="Arial" charset="0"/>
              <a:buNone/>
            </a:pPr>
            <a:endParaRPr lang="de-DE" altLang="de-DE" smtClean="0"/>
          </a:p>
          <a:p>
            <a:pPr marL="0" indent="0">
              <a:buFont typeface="Arial" charset="0"/>
              <a:buNone/>
            </a:pPr>
            <a:endParaRPr lang="de-DE" altLang="de-DE" smtClean="0"/>
          </a:p>
          <a:p>
            <a:pPr marL="0" indent="0">
              <a:buFont typeface="Arial" charset="0"/>
              <a:buNone/>
            </a:pPr>
            <a:r>
              <a:rPr lang="de-DE" altLang="de-DE" smtClean="0"/>
              <a:t>									</a:t>
            </a:r>
          </a:p>
          <a:p>
            <a:pPr marL="0" indent="0">
              <a:buFont typeface="Arial" charset="0"/>
              <a:buNone/>
            </a:pPr>
            <a:endParaRPr lang="de-DE" altLang="de-DE" smtClean="0"/>
          </a:p>
          <a:p>
            <a:pPr marL="0" indent="0">
              <a:buFont typeface="Arial" charset="0"/>
              <a:buNone/>
            </a:pPr>
            <a:endParaRPr lang="de-DE" altLang="de-DE" sz="1800" smtClean="0"/>
          </a:p>
          <a:p>
            <a:pPr marL="0" indent="0">
              <a:buFont typeface="Arial" charset="0"/>
              <a:buNone/>
            </a:pPr>
            <a:endParaRPr lang="de-DE" altLang="de-DE" sz="1800" smtClean="0"/>
          </a:p>
          <a:p>
            <a:pPr marL="0" indent="0">
              <a:buFont typeface="Arial" charset="0"/>
              <a:buNone/>
            </a:pPr>
            <a:endParaRPr lang="de-DE" altLang="de-DE" sz="1800" smtClean="0"/>
          </a:p>
          <a:p>
            <a:pPr marL="0" indent="0">
              <a:buFont typeface="Arial" charset="0"/>
              <a:buNone/>
            </a:pPr>
            <a:endParaRPr lang="de-DE" altLang="de-DE" sz="1800" smtClean="0"/>
          </a:p>
          <a:p>
            <a:pPr marL="0" indent="0">
              <a:buFont typeface="Arial" charset="0"/>
              <a:buNone/>
            </a:pPr>
            <a:endParaRPr lang="de-DE" altLang="de-DE" sz="1800" smtClean="0"/>
          </a:p>
          <a:p>
            <a:pPr marL="0" indent="0">
              <a:buFont typeface="Arial" charset="0"/>
              <a:buNone/>
            </a:pPr>
            <a:endParaRPr lang="de-DE" altLang="de-DE" sz="1800" smtClean="0"/>
          </a:p>
          <a:p>
            <a:pPr marL="0" indent="0">
              <a:buFont typeface="Arial" charset="0"/>
              <a:buNone/>
            </a:pPr>
            <a:endParaRPr lang="de-DE" altLang="de-DE" sz="1800" smtClean="0"/>
          </a:p>
        </p:txBody>
      </p:sp>
      <p:pic>
        <p:nvPicPr>
          <p:cNvPr id="8196" name="Grafik 5" descr="T:\IIIR\RDA\RDA-AD_Beispiele_Einzelfolien\Motto_VD17_1_003649X_Ausschni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243013"/>
            <a:ext cx="3638550" cy="962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7" name="Textfeld 12"/>
          <p:cNvSpPr txBox="1">
            <a:spLocks noChangeArrowheads="1"/>
          </p:cNvSpPr>
          <p:nvPr/>
        </p:nvSpPr>
        <p:spPr bwMode="auto">
          <a:xfrm>
            <a:off x="4714875" y="1558925"/>
            <a:ext cx="4249738" cy="64611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r>
              <a:rPr lang="de-DE" altLang="de-DE" sz="1800">
                <a:latin typeface="Calibri" pitchFamily="34" charset="0"/>
              </a:rPr>
              <a:t>Die Segensformeln werden ohne </a:t>
            </a:r>
          </a:p>
          <a:p>
            <a:pPr eaLnBrk="1" hangingPunct="1">
              <a:spcBef>
                <a:spcPct val="0"/>
              </a:spcBef>
              <a:buFontTx/>
              <a:buNone/>
            </a:pPr>
            <a:r>
              <a:rPr lang="de-DE" altLang="de-DE" sz="1800">
                <a:latin typeface="Calibri" pitchFamily="34" charset="0"/>
              </a:rPr>
              <a:t>Kennzeichnung weggelassen.</a:t>
            </a:r>
          </a:p>
        </p:txBody>
      </p:sp>
      <p:cxnSp>
        <p:nvCxnSpPr>
          <p:cNvPr id="15" name="Gerade Verbindung mit Pfeil 14"/>
          <p:cNvCxnSpPr/>
          <p:nvPr/>
        </p:nvCxnSpPr>
        <p:spPr>
          <a:xfrm flipH="1">
            <a:off x="2870200" y="1558925"/>
            <a:ext cx="18446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644525" y="1431925"/>
            <a:ext cx="2206625" cy="25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822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366963"/>
            <a:ext cx="38449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Gewinkelte Verbindung 15"/>
          <p:cNvCxnSpPr/>
          <p:nvPr/>
        </p:nvCxnSpPr>
        <p:spPr>
          <a:xfrm rot="10800000" flipV="1">
            <a:off x="2843213" y="1752600"/>
            <a:ext cx="1871662" cy="646113"/>
          </a:xfrm>
          <a:prstGeom prst="bentConnector3">
            <a:avLst>
              <a:gd name="adj1" fmla="val 24868"/>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1889125" y="2305050"/>
            <a:ext cx="885825" cy="2365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3" name="Fußzeilenplatzhalter 2"/>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5" name="Foliennummernplatzhalter 4"/>
          <p:cNvSpPr>
            <a:spLocks noGrp="1"/>
          </p:cNvSpPr>
          <p:nvPr>
            <p:ph type="sldNum" sz="quarter" idx="15"/>
          </p:nvPr>
        </p:nvSpPr>
        <p:spPr/>
        <p:txBody>
          <a:bodyPr/>
          <a:lstStyle/>
          <a:p>
            <a:pPr>
              <a:defRPr/>
            </a:pPr>
            <a:fld id="{C2DBCC1E-CBBF-4F0C-B8D5-1A4870F2CA53}" type="slidenum">
              <a:rPr lang="de-DE" smtClean="0"/>
              <a:pPr>
                <a:defRPr/>
              </a:pPr>
              <a:t>6</a:t>
            </a:fld>
            <a:endParaRPr lang="de-DE" dirty="0"/>
          </a:p>
        </p:txBody>
      </p:sp>
      <p:grpSp>
        <p:nvGrpSpPr>
          <p:cNvPr id="8232" name="Gruppieren 8231"/>
          <p:cNvGrpSpPr/>
          <p:nvPr/>
        </p:nvGrpSpPr>
        <p:grpSpPr>
          <a:xfrm>
            <a:off x="341313" y="3716338"/>
            <a:ext cx="8453437" cy="1989137"/>
            <a:chOff x="341313" y="3716338"/>
            <a:chExt cx="8453437" cy="1989137"/>
          </a:xfrm>
        </p:grpSpPr>
        <p:sp>
          <p:nvSpPr>
            <p:cNvPr id="8" name="Rectangle 5"/>
            <p:cNvSpPr>
              <a:spLocks noChangeArrowheads="1"/>
            </p:cNvSpPr>
            <p:nvPr/>
          </p:nvSpPr>
          <p:spPr bwMode="auto">
            <a:xfrm>
              <a:off x="347663" y="3741738"/>
              <a:ext cx="1223963" cy="58261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94" name="Rectangle 26"/>
            <p:cNvSpPr>
              <a:spLocks noChangeArrowheads="1"/>
            </p:cNvSpPr>
            <p:nvPr/>
          </p:nvSpPr>
          <p:spPr bwMode="auto">
            <a:xfrm>
              <a:off x="439738" y="3786188"/>
              <a:ext cx="8620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AutoShape 3"/>
            <p:cNvSpPr>
              <a:spLocks noChangeAspect="1" noChangeArrowheads="1" noTextEdit="1"/>
            </p:cNvSpPr>
            <p:nvPr/>
          </p:nvSpPr>
          <p:spPr bwMode="auto">
            <a:xfrm>
              <a:off x="349250" y="3716338"/>
              <a:ext cx="84455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Rectangle 6"/>
            <p:cNvSpPr>
              <a:spLocks noChangeArrowheads="1"/>
            </p:cNvSpPr>
            <p:nvPr/>
          </p:nvSpPr>
          <p:spPr bwMode="auto">
            <a:xfrm>
              <a:off x="1571625" y="3741738"/>
              <a:ext cx="1296988" cy="58261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Rectangle 7"/>
            <p:cNvSpPr>
              <a:spLocks noChangeArrowheads="1"/>
            </p:cNvSpPr>
            <p:nvPr/>
          </p:nvSpPr>
          <p:spPr bwMode="auto">
            <a:xfrm>
              <a:off x="2868613" y="3741738"/>
              <a:ext cx="1728788" cy="58261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8"/>
            <p:cNvSpPr>
              <a:spLocks noChangeArrowheads="1"/>
            </p:cNvSpPr>
            <p:nvPr/>
          </p:nvSpPr>
          <p:spPr bwMode="auto">
            <a:xfrm>
              <a:off x="4597400" y="3741738"/>
              <a:ext cx="4181475" cy="58261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9"/>
            <p:cNvSpPr>
              <a:spLocks noChangeArrowheads="1"/>
            </p:cNvSpPr>
            <p:nvPr/>
          </p:nvSpPr>
          <p:spPr bwMode="auto">
            <a:xfrm>
              <a:off x="347663" y="4324350"/>
              <a:ext cx="1223963" cy="684212"/>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0"/>
            <p:cNvSpPr>
              <a:spLocks noChangeArrowheads="1"/>
            </p:cNvSpPr>
            <p:nvPr/>
          </p:nvSpPr>
          <p:spPr bwMode="auto">
            <a:xfrm>
              <a:off x="1571625" y="4324350"/>
              <a:ext cx="1296988" cy="684212"/>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1"/>
            <p:cNvSpPr>
              <a:spLocks noChangeArrowheads="1"/>
            </p:cNvSpPr>
            <p:nvPr/>
          </p:nvSpPr>
          <p:spPr bwMode="auto">
            <a:xfrm>
              <a:off x="2868613" y="4324350"/>
              <a:ext cx="1728788" cy="684212"/>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p:cNvSpPr>
              <a:spLocks noChangeArrowheads="1"/>
            </p:cNvSpPr>
            <p:nvPr/>
          </p:nvSpPr>
          <p:spPr bwMode="auto">
            <a:xfrm>
              <a:off x="4597400" y="4324350"/>
              <a:ext cx="4181475" cy="684212"/>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3"/>
            <p:cNvSpPr>
              <a:spLocks noChangeArrowheads="1"/>
            </p:cNvSpPr>
            <p:nvPr/>
          </p:nvSpPr>
          <p:spPr bwMode="auto">
            <a:xfrm>
              <a:off x="347663" y="5008563"/>
              <a:ext cx="1223963" cy="68421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4"/>
            <p:cNvSpPr>
              <a:spLocks noChangeArrowheads="1"/>
            </p:cNvSpPr>
            <p:nvPr/>
          </p:nvSpPr>
          <p:spPr bwMode="auto">
            <a:xfrm>
              <a:off x="1571625" y="5008563"/>
              <a:ext cx="1296988" cy="68421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5"/>
            <p:cNvSpPr>
              <a:spLocks noChangeArrowheads="1"/>
            </p:cNvSpPr>
            <p:nvPr/>
          </p:nvSpPr>
          <p:spPr bwMode="auto">
            <a:xfrm>
              <a:off x="2868613" y="5008563"/>
              <a:ext cx="1728788" cy="68421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6"/>
            <p:cNvSpPr>
              <a:spLocks noChangeArrowheads="1"/>
            </p:cNvSpPr>
            <p:nvPr/>
          </p:nvSpPr>
          <p:spPr bwMode="auto">
            <a:xfrm>
              <a:off x="4597400" y="5008563"/>
              <a:ext cx="4181475" cy="68421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7"/>
            <p:cNvSpPr>
              <a:spLocks noChangeShapeType="1"/>
            </p:cNvSpPr>
            <p:nvPr/>
          </p:nvSpPr>
          <p:spPr bwMode="auto">
            <a:xfrm>
              <a:off x="1571625" y="3733800"/>
              <a:ext cx="0" cy="1965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Line 18"/>
            <p:cNvSpPr>
              <a:spLocks noChangeShapeType="1"/>
            </p:cNvSpPr>
            <p:nvPr/>
          </p:nvSpPr>
          <p:spPr bwMode="auto">
            <a:xfrm>
              <a:off x="2868613" y="3733800"/>
              <a:ext cx="0" cy="1965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Line 19"/>
            <p:cNvSpPr>
              <a:spLocks noChangeShapeType="1"/>
            </p:cNvSpPr>
            <p:nvPr/>
          </p:nvSpPr>
          <p:spPr bwMode="auto">
            <a:xfrm>
              <a:off x="4597400" y="3733800"/>
              <a:ext cx="0" cy="1965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20"/>
            <p:cNvSpPr>
              <a:spLocks noChangeShapeType="1"/>
            </p:cNvSpPr>
            <p:nvPr/>
          </p:nvSpPr>
          <p:spPr bwMode="auto">
            <a:xfrm>
              <a:off x="341313" y="4324350"/>
              <a:ext cx="8443913"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21"/>
            <p:cNvSpPr>
              <a:spLocks noChangeShapeType="1"/>
            </p:cNvSpPr>
            <p:nvPr/>
          </p:nvSpPr>
          <p:spPr bwMode="auto">
            <a:xfrm>
              <a:off x="341313" y="5008563"/>
              <a:ext cx="84439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Line 22"/>
            <p:cNvSpPr>
              <a:spLocks noChangeShapeType="1"/>
            </p:cNvSpPr>
            <p:nvPr/>
          </p:nvSpPr>
          <p:spPr bwMode="auto">
            <a:xfrm>
              <a:off x="347663" y="3733800"/>
              <a:ext cx="0" cy="1965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23"/>
            <p:cNvSpPr>
              <a:spLocks noChangeShapeType="1"/>
            </p:cNvSpPr>
            <p:nvPr/>
          </p:nvSpPr>
          <p:spPr bwMode="auto">
            <a:xfrm>
              <a:off x="8778875" y="3733800"/>
              <a:ext cx="0" cy="19653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192" name="Line 24"/>
            <p:cNvSpPr>
              <a:spLocks noChangeShapeType="1"/>
            </p:cNvSpPr>
            <p:nvPr/>
          </p:nvSpPr>
          <p:spPr bwMode="auto">
            <a:xfrm>
              <a:off x="341313" y="3741738"/>
              <a:ext cx="84439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193" name="Line 25"/>
            <p:cNvSpPr>
              <a:spLocks noChangeShapeType="1"/>
            </p:cNvSpPr>
            <p:nvPr/>
          </p:nvSpPr>
          <p:spPr bwMode="auto">
            <a:xfrm>
              <a:off x="341313" y="5692775"/>
              <a:ext cx="84439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198" name="Rectangle 27"/>
            <p:cNvSpPr>
              <a:spLocks noChangeArrowheads="1"/>
            </p:cNvSpPr>
            <p:nvPr/>
          </p:nvSpPr>
          <p:spPr bwMode="auto">
            <a:xfrm>
              <a:off x="1663700" y="3786188"/>
              <a:ext cx="677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199" name="Rectangle 28"/>
            <p:cNvSpPr>
              <a:spLocks noChangeArrowheads="1"/>
            </p:cNvSpPr>
            <p:nvPr/>
          </p:nvSpPr>
          <p:spPr bwMode="auto">
            <a:xfrm>
              <a:off x="2960688" y="3786188"/>
              <a:ext cx="1177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00" name="Rectangle 29"/>
            <p:cNvSpPr>
              <a:spLocks noChangeArrowheads="1"/>
            </p:cNvSpPr>
            <p:nvPr/>
          </p:nvSpPr>
          <p:spPr bwMode="auto">
            <a:xfrm>
              <a:off x="4689475" y="3786188"/>
              <a:ext cx="1406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01" name="Rectangle 30"/>
            <p:cNvSpPr>
              <a:spLocks noChangeArrowheads="1"/>
            </p:cNvSpPr>
            <p:nvPr/>
          </p:nvSpPr>
          <p:spPr bwMode="auto">
            <a:xfrm>
              <a:off x="439738" y="4492625"/>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02" name="Rectangle 31"/>
            <p:cNvSpPr>
              <a:spLocks noChangeArrowheads="1"/>
            </p:cNvSpPr>
            <p:nvPr/>
          </p:nvSpPr>
          <p:spPr bwMode="auto">
            <a:xfrm>
              <a:off x="1663700" y="4391025"/>
              <a:ext cx="11033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2.3.1.1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03" name="Rectangle 32"/>
            <p:cNvSpPr>
              <a:spLocks noChangeArrowheads="1"/>
            </p:cNvSpPr>
            <p:nvPr/>
          </p:nvSpPr>
          <p:spPr bwMode="auto">
            <a:xfrm>
              <a:off x="1663700" y="4595813"/>
              <a:ext cx="320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33"/>
            <p:cNvSpPr>
              <a:spLocks noChangeArrowheads="1"/>
            </p:cNvSpPr>
            <p:nvPr/>
          </p:nvSpPr>
          <p:spPr bwMode="auto">
            <a:xfrm>
              <a:off x="1854200" y="4595813"/>
              <a:ext cx="2397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05" name="Rectangle 34"/>
            <p:cNvSpPr>
              <a:spLocks noChangeArrowheads="1"/>
            </p:cNvSpPr>
            <p:nvPr/>
          </p:nvSpPr>
          <p:spPr bwMode="auto">
            <a:xfrm>
              <a:off x="1965325" y="4595813"/>
              <a:ext cx="307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06" name="Rectangle 35"/>
            <p:cNvSpPr>
              <a:spLocks noChangeArrowheads="1"/>
            </p:cNvSpPr>
            <p:nvPr/>
          </p:nvSpPr>
          <p:spPr bwMode="auto">
            <a:xfrm>
              <a:off x="2141538" y="4595813"/>
              <a:ext cx="2397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07" name="Rectangle 36"/>
            <p:cNvSpPr>
              <a:spLocks noChangeArrowheads="1"/>
            </p:cNvSpPr>
            <p:nvPr/>
          </p:nvSpPr>
          <p:spPr bwMode="auto">
            <a:xfrm>
              <a:off x="2251075" y="4595813"/>
              <a:ext cx="487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CH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08" name="Rectangle 37"/>
            <p:cNvSpPr>
              <a:spLocks noChangeArrowheads="1"/>
            </p:cNvSpPr>
            <p:nvPr/>
          </p:nvSpPr>
          <p:spPr bwMode="auto">
            <a:xfrm>
              <a:off x="2960688" y="4492625"/>
              <a:ext cx="1420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233" name="Gruppieren 8232"/>
          <p:cNvGrpSpPr/>
          <p:nvPr/>
        </p:nvGrpSpPr>
        <p:grpSpPr>
          <a:xfrm>
            <a:off x="4689475" y="4391025"/>
            <a:ext cx="2949576" cy="528638"/>
            <a:chOff x="4689475" y="4391025"/>
            <a:chExt cx="2949576" cy="528638"/>
          </a:xfrm>
        </p:grpSpPr>
        <p:sp>
          <p:nvSpPr>
            <p:cNvPr id="8209" name="Rectangle 38"/>
            <p:cNvSpPr>
              <a:spLocks noChangeArrowheads="1"/>
            </p:cNvSpPr>
            <p:nvPr/>
          </p:nvSpPr>
          <p:spPr bwMode="auto">
            <a:xfrm>
              <a:off x="4689475" y="4391025"/>
              <a:ext cx="398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10" name="Rectangle 39"/>
            <p:cNvSpPr>
              <a:spLocks noChangeArrowheads="1"/>
            </p:cNvSpPr>
            <p:nvPr/>
          </p:nvSpPr>
          <p:spPr bwMode="auto">
            <a:xfrm>
              <a:off x="5054600" y="4391025"/>
              <a:ext cx="1847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Dissertationem</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11" name="Rectangle 40"/>
            <p:cNvSpPr>
              <a:spLocks noChangeArrowheads="1"/>
            </p:cNvSpPr>
            <p:nvPr/>
          </p:nvSpPr>
          <p:spPr bwMode="auto">
            <a:xfrm>
              <a:off x="6869113" y="4391025"/>
              <a:ext cx="769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Hanc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12" name="Rectangle 41"/>
            <p:cNvSpPr>
              <a:spLocks noChangeArrowheads="1"/>
            </p:cNvSpPr>
            <p:nvPr/>
          </p:nvSpPr>
          <p:spPr bwMode="auto">
            <a:xfrm>
              <a:off x="4689475" y="4595813"/>
              <a:ext cx="1368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Juridicam,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13" name="Rectangle 42"/>
            <p:cNvSpPr>
              <a:spLocks noChangeArrowheads="1"/>
            </p:cNvSpPr>
            <p:nvPr/>
          </p:nvSpPr>
          <p:spPr bwMode="auto">
            <a:xfrm>
              <a:off x="5946775" y="4595813"/>
              <a:ext cx="6969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234" name="Gruppieren 8233"/>
          <p:cNvGrpSpPr/>
          <p:nvPr/>
        </p:nvGrpSpPr>
        <p:grpSpPr>
          <a:xfrm>
            <a:off x="439738" y="5072063"/>
            <a:ext cx="3941763" cy="549274"/>
            <a:chOff x="439738" y="5072063"/>
            <a:chExt cx="3941763" cy="549274"/>
          </a:xfrm>
        </p:grpSpPr>
        <p:sp>
          <p:nvSpPr>
            <p:cNvPr id="8214" name="Rectangle 43"/>
            <p:cNvSpPr>
              <a:spLocks noChangeArrowheads="1"/>
            </p:cNvSpPr>
            <p:nvPr/>
          </p:nvSpPr>
          <p:spPr bwMode="auto">
            <a:xfrm>
              <a:off x="439738" y="5176838"/>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15" name="Rectangle 44"/>
            <p:cNvSpPr>
              <a:spLocks noChangeArrowheads="1"/>
            </p:cNvSpPr>
            <p:nvPr/>
          </p:nvSpPr>
          <p:spPr bwMode="auto">
            <a:xfrm>
              <a:off x="1663700" y="5072063"/>
              <a:ext cx="11684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2.3.1.1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16" name="Rectangle 45"/>
            <p:cNvSpPr>
              <a:spLocks noChangeArrowheads="1"/>
            </p:cNvSpPr>
            <p:nvPr/>
          </p:nvSpPr>
          <p:spPr bwMode="auto">
            <a:xfrm>
              <a:off x="1663700" y="5276850"/>
              <a:ext cx="33813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17" name="Rectangle 46"/>
            <p:cNvSpPr>
              <a:spLocks noChangeArrowheads="1"/>
            </p:cNvSpPr>
            <p:nvPr/>
          </p:nvSpPr>
          <p:spPr bwMode="auto">
            <a:xfrm>
              <a:off x="1854200" y="5276850"/>
              <a:ext cx="2540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18" name="Rectangle 47"/>
            <p:cNvSpPr>
              <a:spLocks noChangeArrowheads="1"/>
            </p:cNvSpPr>
            <p:nvPr/>
          </p:nvSpPr>
          <p:spPr bwMode="auto">
            <a:xfrm>
              <a:off x="1965325" y="5276850"/>
              <a:ext cx="32543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19" name="Rectangle 48"/>
            <p:cNvSpPr>
              <a:spLocks noChangeArrowheads="1"/>
            </p:cNvSpPr>
            <p:nvPr/>
          </p:nvSpPr>
          <p:spPr bwMode="auto">
            <a:xfrm>
              <a:off x="2141538" y="5276850"/>
              <a:ext cx="2540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20" name="Rectangle 49"/>
            <p:cNvSpPr>
              <a:spLocks noChangeArrowheads="1"/>
            </p:cNvSpPr>
            <p:nvPr/>
          </p:nvSpPr>
          <p:spPr bwMode="auto">
            <a:xfrm>
              <a:off x="2251075" y="5276850"/>
              <a:ext cx="5143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CH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21" name="Rectangle 50"/>
            <p:cNvSpPr>
              <a:spLocks noChangeArrowheads="1"/>
            </p:cNvSpPr>
            <p:nvPr/>
          </p:nvSpPr>
          <p:spPr bwMode="auto">
            <a:xfrm>
              <a:off x="2960688" y="5176838"/>
              <a:ext cx="1420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235" name="Gruppieren 8234"/>
          <p:cNvGrpSpPr/>
          <p:nvPr/>
        </p:nvGrpSpPr>
        <p:grpSpPr>
          <a:xfrm>
            <a:off x="4689475" y="5176838"/>
            <a:ext cx="3543300" cy="323850"/>
            <a:chOff x="4689475" y="5176838"/>
            <a:chExt cx="3543300" cy="323850"/>
          </a:xfrm>
        </p:grpSpPr>
        <p:sp>
          <p:nvSpPr>
            <p:cNvPr id="8223" name="Rectangle 51"/>
            <p:cNvSpPr>
              <a:spLocks noChangeArrowheads="1"/>
            </p:cNvSpPr>
            <p:nvPr/>
          </p:nvSpPr>
          <p:spPr bwMode="auto">
            <a:xfrm>
              <a:off x="4689475" y="5176838"/>
              <a:ext cx="398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24" name="Rectangle 52"/>
            <p:cNvSpPr>
              <a:spLocks noChangeArrowheads="1"/>
            </p:cNvSpPr>
            <p:nvPr/>
          </p:nvSpPr>
          <p:spPr bwMode="auto">
            <a:xfrm>
              <a:off x="5054600" y="5176838"/>
              <a:ext cx="2928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De Avtographis Vetervm</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25" name="Rectangle 53"/>
            <p:cNvSpPr>
              <a:spLocks noChangeArrowheads="1"/>
            </p:cNvSpPr>
            <p:nvPr/>
          </p:nvSpPr>
          <p:spPr bwMode="auto">
            <a:xfrm>
              <a:off x="7927975" y="5176838"/>
              <a:ext cx="30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95">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7" grpId="0" animBg="1"/>
      <p:bldP spid="1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a:lstStyle/>
          <a:p>
            <a:pPr>
              <a:defRPr/>
            </a:pPr>
            <a:r>
              <a:rPr lang="de-DE" dirty="0" smtClean="0"/>
              <a:t>Ressourcen </a:t>
            </a:r>
            <a:r>
              <a:rPr lang="de-DE" dirty="0"/>
              <a:t>ohne </a:t>
            </a:r>
            <a:r>
              <a:rPr lang="de-DE" dirty="0" smtClean="0"/>
              <a:t>Titelblatt </a:t>
            </a:r>
            <a:endParaRPr lang="de-DE" dirty="0"/>
          </a:p>
        </p:txBody>
      </p:sp>
      <p:sp>
        <p:nvSpPr>
          <p:cNvPr id="9219" name="Textplatzhalter 2"/>
          <p:cNvSpPr>
            <a:spLocks noGrp="1"/>
          </p:cNvSpPr>
          <p:nvPr>
            <p:ph type="body" sz="quarter" idx="13"/>
          </p:nvPr>
        </p:nvSpPr>
        <p:spPr>
          <a:xfrm>
            <a:off x="250825" y="836613"/>
            <a:ext cx="8642350" cy="5472112"/>
          </a:xfrm>
        </p:spPr>
        <p:txBody>
          <a:bodyPr/>
          <a:lstStyle/>
          <a:p>
            <a:pPr>
              <a:defRPr/>
            </a:pPr>
            <a:r>
              <a:rPr lang="de-DE" altLang="de-DE" dirty="0" smtClean="0"/>
              <a:t>RDA 2.3.2.2: Quelle für die Angabe des Titels ist nach Möglichkeit die Ressource selbst, z. B.:</a:t>
            </a:r>
          </a:p>
          <a:p>
            <a:pPr marL="720000">
              <a:buFont typeface="Symbol" panose="05050102010706020507" pitchFamily="18" charset="2"/>
              <a:buChar char="-"/>
              <a:defRPr/>
            </a:pPr>
            <a:r>
              <a:rPr lang="de-DE" altLang="de-DE" sz="2000" dirty="0" smtClean="0"/>
              <a:t>Titelblatt</a:t>
            </a:r>
          </a:p>
          <a:p>
            <a:pPr marL="720000">
              <a:buFont typeface="Symbol" panose="05050102010706020507" pitchFamily="18" charset="2"/>
              <a:buChar char="-"/>
              <a:defRPr/>
            </a:pPr>
            <a:r>
              <a:rPr lang="de-DE" altLang="de-DE" sz="2000" dirty="0" smtClean="0"/>
              <a:t>Kolophon</a:t>
            </a:r>
          </a:p>
          <a:p>
            <a:pPr marL="720000">
              <a:buFont typeface="Symbol" panose="05050102010706020507" pitchFamily="18" charset="2"/>
              <a:buChar char="-"/>
              <a:defRPr/>
            </a:pPr>
            <a:r>
              <a:rPr lang="de-DE" altLang="de-DE" sz="2000" dirty="0" smtClean="0"/>
              <a:t>Kopf- oder Kolumnentitel</a:t>
            </a:r>
          </a:p>
          <a:p>
            <a:pPr marL="0" indent="0">
              <a:buFont typeface="Arial" charset="0"/>
              <a:buNone/>
              <a:defRPr/>
            </a:pPr>
            <a:endParaRPr lang="de-DE" altLang="de-DE" dirty="0"/>
          </a:p>
          <a:p>
            <a:pPr marL="342000">
              <a:buFont typeface="Arial" panose="020B0604020202020204" pitchFamily="34" charset="0"/>
              <a:buChar char="•"/>
              <a:defRPr/>
            </a:pPr>
            <a:r>
              <a:rPr lang="de-DE" altLang="de-DE" dirty="0"/>
              <a:t>RDA </a:t>
            </a:r>
            <a:r>
              <a:rPr lang="de-DE" altLang="de-DE" dirty="0" smtClean="0"/>
              <a:t>2.3.2.10 D-A-CH: ist keine dieser Quellen in der Ressource vorhanden, kann für Drucke ab 1501 der Textanfang (Incipit) als Titel gelten </a:t>
            </a:r>
          </a:p>
          <a:p>
            <a:pPr marL="720000">
              <a:buFont typeface="Symbol" panose="05050102010706020507" pitchFamily="18" charset="2"/>
              <a:buChar char="-"/>
              <a:defRPr/>
            </a:pPr>
            <a:r>
              <a:rPr lang="de-DE" altLang="de-DE" sz="2000" dirty="0" smtClean="0"/>
              <a:t>Inkunabeln: Nachschlagewerke sind bevorzugte Quelle</a:t>
            </a:r>
          </a:p>
          <a:p>
            <a:pPr marL="377100" indent="0">
              <a:buFont typeface="Arial" charset="0"/>
              <a:buNone/>
              <a:defRPr/>
            </a:pPr>
            <a:endParaRPr lang="de-DE" altLang="de-DE" dirty="0" smtClean="0"/>
          </a:p>
          <a:p>
            <a:pPr marL="342000">
              <a:buFont typeface="Arial" panose="020B0604020202020204" pitchFamily="34" charset="0"/>
              <a:buChar char="•"/>
              <a:defRPr/>
            </a:pPr>
            <a:r>
              <a:rPr lang="de-DE" altLang="de-DE" dirty="0"/>
              <a:t>RDA </a:t>
            </a:r>
            <a:r>
              <a:rPr lang="de-DE" altLang="de-DE" dirty="0" smtClean="0"/>
              <a:t>2.17.2.3: auf </a:t>
            </a:r>
            <a:r>
              <a:rPr lang="de-DE" altLang="de-DE" dirty="0"/>
              <a:t>die Quelle wird in einer Anmerkung </a:t>
            </a:r>
            <a:r>
              <a:rPr lang="de-DE" altLang="de-DE" dirty="0" smtClean="0"/>
              <a:t>hingewiesen</a:t>
            </a:r>
            <a:r>
              <a:rPr lang="de-DE" altLang="de-DE" dirty="0"/>
              <a:t>, wenn es für sinnvoll </a:t>
            </a:r>
            <a:r>
              <a:rPr lang="de-DE" altLang="de-DE"/>
              <a:t>erachtet </a:t>
            </a:r>
            <a:r>
              <a:rPr lang="de-DE" altLang="de-DE" smtClean="0"/>
              <a:t>wird </a:t>
            </a:r>
            <a:endParaRPr lang="de-DE" altLang="de-DE" dirty="0" smtClean="0"/>
          </a:p>
        </p:txBody>
      </p:sp>
      <p:sp>
        <p:nvSpPr>
          <p:cNvPr id="3" name="Fußzeilenplatzhalter 2"/>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5" name="Foliennummernplatzhalter 4"/>
          <p:cNvSpPr>
            <a:spLocks noGrp="1"/>
          </p:cNvSpPr>
          <p:nvPr>
            <p:ph type="sldNum" sz="quarter" idx="15"/>
          </p:nvPr>
        </p:nvSpPr>
        <p:spPr/>
        <p:txBody>
          <a:bodyPr/>
          <a:lstStyle/>
          <a:p>
            <a:pPr>
              <a:defRPr/>
            </a:pPr>
            <a:fld id="{FF8DDDCF-380A-4969-AA70-457E45050BE7}" type="slidenum">
              <a:rPr lang="de-DE" smtClean="0"/>
              <a:pPr>
                <a:defRPr/>
              </a:pPr>
              <a:t>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941388"/>
          </a:xfrm>
        </p:spPr>
        <p:txBody>
          <a:bodyPr/>
          <a:lstStyle/>
          <a:p>
            <a:pPr>
              <a:defRPr/>
            </a:pPr>
            <a:r>
              <a:rPr lang="de-DE" dirty="0" smtClean="0"/>
              <a:t>Beispiel: Ressourcen ohne Titelblatt: </a:t>
            </a:r>
            <a:br>
              <a:rPr lang="de-DE" dirty="0" smtClean="0"/>
            </a:br>
            <a:r>
              <a:rPr lang="de-DE" dirty="0" smtClean="0"/>
              <a:t>Wer hinführo mit Toback …</a:t>
            </a:r>
            <a:endParaRPr lang="de-DE" dirty="0"/>
          </a:p>
        </p:txBody>
      </p:sp>
      <p:sp>
        <p:nvSpPr>
          <p:cNvPr id="10243" name="Textplatzhalter 2"/>
          <p:cNvSpPr>
            <a:spLocks noGrp="1"/>
          </p:cNvSpPr>
          <p:nvPr>
            <p:ph type="body" sz="quarter" idx="13"/>
          </p:nvPr>
        </p:nvSpPr>
        <p:spPr>
          <a:xfrm>
            <a:off x="339725" y="1125538"/>
            <a:ext cx="8640763" cy="5183187"/>
          </a:xfrm>
        </p:spPr>
        <p:txBody>
          <a:bodyPr/>
          <a:lstStyle/>
          <a:p>
            <a:pPr marL="0" indent="0">
              <a:buFont typeface="Arial" charset="0"/>
              <a:buNone/>
            </a:pPr>
            <a:r>
              <a:rPr lang="de-DE" altLang="de-DE" sz="2000" smtClean="0"/>
              <a:t>häufiger Fall: Einblattdrucke (Verordnungen o. ä.)</a:t>
            </a:r>
          </a:p>
          <a:p>
            <a:pPr marL="0" indent="0">
              <a:buFont typeface="Arial" charset="0"/>
              <a:buNone/>
            </a:pPr>
            <a:endParaRPr lang="de-DE" altLang="de-DE" sz="2000" smtClean="0"/>
          </a:p>
          <a:p>
            <a:pPr marL="0" indent="0">
              <a:buFont typeface="Arial" charset="0"/>
              <a:buNone/>
            </a:pPr>
            <a:endParaRPr lang="de-DE" altLang="de-DE" sz="2000" smtClean="0"/>
          </a:p>
        </p:txBody>
      </p:sp>
      <p:pic>
        <p:nvPicPr>
          <p:cNvPr id="10244" name="Picture 3" descr="T:\IIIR\RDA\RDA-AD_Beispiele_Einzelfolien\VD17_1_016163D_Textanfang_als_Ti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28775"/>
            <a:ext cx="554355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feld 6"/>
          <p:cNvSpPr txBox="1">
            <a:spLocks noChangeArrowheads="1"/>
          </p:cNvSpPr>
          <p:nvPr/>
        </p:nvSpPr>
        <p:spPr bwMode="auto">
          <a:xfrm>
            <a:off x="6075363" y="2636838"/>
            <a:ext cx="2808287" cy="1754187"/>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Verdana" pitchFamily="34" charset="0"/>
              </a:defRPr>
            </a:lvl1pPr>
            <a:lvl2pPr marL="742950" indent="-285750" eaLnBrk="0" hangingPunct="0">
              <a:spcBef>
                <a:spcPct val="20000"/>
              </a:spcBef>
              <a:buFont typeface="Arial" charset="0"/>
              <a:buChar char="–"/>
              <a:defRPr sz="2000">
                <a:solidFill>
                  <a:schemeClr val="tx1"/>
                </a:solidFill>
                <a:latin typeface="Verdana" pitchFamily="34" charset="0"/>
              </a:defRPr>
            </a:lvl2pPr>
            <a:lvl3pPr marL="1143000" indent="-228600" eaLnBrk="0" hangingPunct="0">
              <a:spcBef>
                <a:spcPct val="20000"/>
              </a:spcBef>
              <a:buFont typeface="Arial" charset="0"/>
              <a:buChar char="•"/>
              <a:defRPr sz="1600">
                <a:solidFill>
                  <a:schemeClr val="tx1"/>
                </a:solidFill>
                <a:latin typeface="Verdana" pitchFamily="34" charset="0"/>
              </a:defRPr>
            </a:lvl3pPr>
            <a:lvl4pPr marL="1600200" indent="-228600" eaLnBrk="0" hangingPunct="0">
              <a:spcBef>
                <a:spcPct val="20000"/>
              </a:spcBef>
              <a:buFont typeface="Arial" charset="0"/>
              <a:buChar char="–"/>
              <a:defRPr sz="12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r>
              <a:rPr lang="de-DE" altLang="de-DE" sz="1800"/>
              <a:t>Weitere bibliografische Informationen:</a:t>
            </a:r>
          </a:p>
          <a:p>
            <a:pPr eaLnBrk="1" hangingPunct="1">
              <a:spcBef>
                <a:spcPct val="0"/>
              </a:spcBef>
              <a:buFontTx/>
              <a:buNone/>
            </a:pPr>
            <a:r>
              <a:rPr lang="nn-NO" altLang="de-DE" sz="1800"/>
              <a:t>Maße: ca. 32 x 36 cm </a:t>
            </a:r>
          </a:p>
          <a:p>
            <a:pPr eaLnBrk="1" hangingPunct="1">
              <a:spcBef>
                <a:spcPct val="0"/>
              </a:spcBef>
              <a:buFontTx/>
              <a:buNone/>
            </a:pPr>
            <a:r>
              <a:rPr lang="de-DE" altLang="de-DE" sz="1800"/>
              <a:t>Identifikator für die Manifestation: </a:t>
            </a:r>
          </a:p>
          <a:p>
            <a:pPr eaLnBrk="1" hangingPunct="1">
              <a:spcBef>
                <a:spcPct val="0"/>
              </a:spcBef>
              <a:buFontTx/>
              <a:buNone/>
            </a:pPr>
            <a:r>
              <a:rPr lang="de-DE" altLang="de-DE" sz="1800"/>
              <a:t>VD17 1:016163D</a:t>
            </a:r>
          </a:p>
        </p:txBody>
      </p:sp>
      <p:sp>
        <p:nvSpPr>
          <p:cNvPr id="3" name="Fußzeilenplatzhalter 2"/>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5" name="Foliennummernplatzhalter 4"/>
          <p:cNvSpPr>
            <a:spLocks noGrp="1"/>
          </p:cNvSpPr>
          <p:nvPr>
            <p:ph type="sldNum" sz="quarter" idx="15"/>
          </p:nvPr>
        </p:nvSpPr>
        <p:spPr/>
        <p:txBody>
          <a:bodyPr/>
          <a:lstStyle/>
          <a:p>
            <a:pPr>
              <a:defRPr/>
            </a:pPr>
            <a:fld id="{33A3EF65-372D-4D33-80B4-D924DCC99CE3}" type="slidenum">
              <a:rPr lang="de-DE" smtClean="0"/>
              <a:pPr>
                <a:defRPr/>
              </a:pPr>
              <a:t>8</a:t>
            </a:fld>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33375"/>
            <a:ext cx="8640763" cy="719138"/>
          </a:xfrm>
        </p:spPr>
        <p:txBody>
          <a:bodyPr/>
          <a:lstStyle/>
          <a:p>
            <a:pPr>
              <a:defRPr/>
            </a:pPr>
            <a:r>
              <a:rPr lang="de-DE" dirty="0" smtClean="0"/>
              <a:t>Lösung: Beispiel </a:t>
            </a:r>
            <a:r>
              <a:rPr lang="de-DE" dirty="0"/>
              <a:t>Ressourcen ohne Titelblatt: </a:t>
            </a:r>
            <a:br>
              <a:rPr lang="de-DE" dirty="0"/>
            </a:br>
            <a:r>
              <a:rPr lang="de-DE" dirty="0"/>
              <a:t>Wer hinführo mit Toback …</a:t>
            </a:r>
          </a:p>
        </p:txBody>
      </p:sp>
      <p:graphicFrame>
        <p:nvGraphicFramePr>
          <p:cNvPr id="7" name="Tabelle 6"/>
          <p:cNvGraphicFramePr>
            <a:graphicFrameLocks noGrp="1"/>
          </p:cNvGraphicFramePr>
          <p:nvPr>
            <p:extLst>
              <p:ext uri="{D42A27DB-BD31-4B8C-83A1-F6EECF244321}">
                <p14:modId xmlns:p14="http://schemas.microsoft.com/office/powerpoint/2010/main" val="3459668069"/>
              </p:ext>
            </p:extLst>
          </p:nvPr>
        </p:nvGraphicFramePr>
        <p:xfrm>
          <a:off x="250825" y="1341438"/>
          <a:ext cx="8424864" cy="4800602"/>
        </p:xfrm>
        <a:graphic>
          <a:graphicData uri="http://schemas.openxmlformats.org/drawingml/2006/table">
            <a:tbl>
              <a:tblPr firstRow="1" bandRow="1">
                <a:tableStyleId>{5C22544A-7EE6-4342-B048-85BDC9FD1C3A}</a:tableStyleId>
              </a:tblPr>
              <a:tblGrid>
                <a:gridCol w="1152823"/>
                <a:gridCol w="1368152"/>
                <a:gridCol w="2160240"/>
                <a:gridCol w="3743649"/>
              </a:tblGrid>
              <a:tr h="419302">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05" marB="45705"/>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05" marB="45705"/>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05" marB="45705"/>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05" marB="45705"/>
                </a:tc>
              </a:tr>
              <a:tr h="1513809">
                <a:tc>
                  <a:txBody>
                    <a:bodyPr/>
                    <a:lstStyle/>
                    <a:p>
                      <a:pPr>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331</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39" marR="91439" marT="45705" marB="45705" anchor="ctr"/>
                </a:tc>
                <a:tc>
                  <a:txBody>
                    <a:bodyPr/>
                    <a:lstStyle/>
                    <a:p>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2.3.2</a:t>
                      </a:r>
                    </a:p>
                    <a:p>
                      <a:pPr>
                        <a:spcBef>
                          <a:spcPts val="600"/>
                        </a:spcBef>
                        <a:spcAft>
                          <a:spcPts val="600"/>
                        </a:spcAft>
                      </a:pPr>
                      <a:r>
                        <a:rPr lang="de-DE" sz="1800" b="1"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2.3.1.1</a:t>
                      </a:r>
                      <a:br>
                        <a:rPr lang="de-DE" sz="1800" b="1"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br>
                      <a:r>
                        <a:rPr lang="de-DE" sz="1800" b="1" kern="120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D-A-CH</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39" marR="91439" marT="45705" marB="45705" anchor="ctr"/>
                </a:tc>
                <a:tc>
                  <a:txBody>
                    <a:bodyPr/>
                    <a:lstStyle/>
                    <a:p>
                      <a:pPr>
                        <a:lnSpc>
                          <a:spcPts val="1600"/>
                        </a:lnSpc>
                        <a:spcBef>
                          <a:spcPts val="600"/>
                        </a:spcBef>
                        <a:spcAft>
                          <a:spcPts val="600"/>
                        </a:spcAft>
                      </a:pPr>
                      <a:r>
                        <a:rPr lang="de-DE" sz="18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marL="91439" marR="91439" marT="45705" marB="45705" anchor="ctr"/>
                </a:tc>
                <a:tc>
                  <a:txBody>
                    <a:bodyPr/>
                    <a:lstStyle/>
                    <a:p>
                      <a:pPr>
                        <a:lnSpc>
                          <a:spcPts val="1600"/>
                        </a:lnSpc>
                        <a:spcBef>
                          <a:spcPts val="600"/>
                        </a:spcBef>
                        <a:spcAft>
                          <a:spcPts val="600"/>
                        </a:spcAft>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Wer hinführo mit Toback in denen Städten Schleusingen und Suhla handeln will/ muß sich bey der Obrigkeit einschreiben lassen/ und sodann von jeden Centner einen Gülden geben ... </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marL="91439" marR="91439" marT="45705" marB="45705" anchor="ctr"/>
                </a:tc>
              </a:tr>
              <a:tr h="681510">
                <a:tc>
                  <a:txBody>
                    <a:bodyPr/>
                    <a:lstStyle/>
                    <a:p>
                      <a:pPr>
                        <a:spcBef>
                          <a:spcPts val="300"/>
                        </a:spcBef>
                        <a:spcAft>
                          <a:spcPts val="300"/>
                        </a:spcAft>
                      </a:pPr>
                      <a:r>
                        <a:rPr lang="de-DE" sz="1800" b="1" dirty="0" smtClean="0">
                          <a:effectLst/>
                          <a:latin typeface="Verdana"/>
                          <a:ea typeface="Times New Roman"/>
                          <a:cs typeface="Times New Roman"/>
                        </a:rPr>
                        <a:t>335</a:t>
                      </a:r>
                      <a:endParaRPr lang="de-DE" sz="1800" b="1" dirty="0">
                        <a:effectLst/>
                        <a:latin typeface="Verdana"/>
                        <a:ea typeface="Times New Roman"/>
                        <a:cs typeface="Times New Roman"/>
                      </a:endParaRPr>
                    </a:p>
                  </a:txBody>
                  <a:tcPr marL="68580" marR="68580" marT="0" marB="0" anchor="ctr"/>
                </a:tc>
                <a:tc>
                  <a:txBody>
                    <a:bodyPr/>
                    <a:lstStyle/>
                    <a:p>
                      <a:pPr>
                        <a:spcBef>
                          <a:spcPts val="300"/>
                        </a:spcBef>
                        <a:spcAft>
                          <a:spcPts val="300"/>
                        </a:spcAft>
                      </a:pPr>
                      <a:r>
                        <a:rPr lang="de-DE" sz="1800" b="1" dirty="0">
                          <a:effectLst/>
                          <a:latin typeface="Verdana"/>
                          <a:ea typeface="Times New Roman"/>
                          <a:cs typeface="Times New Roman"/>
                        </a:rPr>
                        <a:t>2.3.4</a:t>
                      </a:r>
                    </a:p>
                  </a:txBody>
                  <a:tcPr marL="68580" marR="68580" marT="0" marB="0" anchor="ctr"/>
                </a:tc>
                <a:tc>
                  <a:txBody>
                    <a:bodyPr/>
                    <a:lstStyle/>
                    <a:p>
                      <a:pPr>
                        <a:spcBef>
                          <a:spcPts val="300"/>
                        </a:spcBef>
                        <a:spcAft>
                          <a:spcPts val="300"/>
                        </a:spcAft>
                      </a:pPr>
                      <a:r>
                        <a:rPr lang="de-DE" sz="1800" b="1" dirty="0">
                          <a:effectLst/>
                          <a:latin typeface="Verdana"/>
                          <a:ea typeface="Times New Roman"/>
                          <a:cs typeface="Times New Roman"/>
                        </a:rPr>
                        <a:t>Titelzusatz</a:t>
                      </a:r>
                      <a:endParaRPr lang="de-DE" sz="1800" dirty="0">
                        <a:effectLst/>
                        <a:latin typeface="Verdana"/>
                        <a:ea typeface="Times New Roman"/>
                        <a:cs typeface="Times New Roman"/>
                      </a:endParaRPr>
                    </a:p>
                  </a:txBody>
                  <a:tcPr marL="68580" marR="68580" marT="0" marB="0" anchor="ctr"/>
                </a:tc>
                <a:tc>
                  <a:txBody>
                    <a:bodyPr/>
                    <a:lstStyle/>
                    <a:p>
                      <a:pPr>
                        <a:spcBef>
                          <a:spcPts val="300"/>
                        </a:spcBef>
                        <a:spcAft>
                          <a:spcPts val="300"/>
                        </a:spcAft>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dirty="0" smtClean="0">
                          <a:effectLst/>
                          <a:latin typeface="Verdana"/>
                          <a:ea typeface="Times New Roman"/>
                          <a:cs typeface="Times New Roman"/>
                        </a:rPr>
                        <a:t>Signatum </a:t>
                      </a:r>
                      <a:r>
                        <a:rPr lang="de-DE" sz="1800" dirty="0">
                          <a:effectLst/>
                          <a:latin typeface="Verdana"/>
                          <a:ea typeface="Times New Roman"/>
                          <a:cs typeface="Times New Roman"/>
                        </a:rPr>
                        <a:t>Schleusingen/ den 13. April. 1699</a:t>
                      </a:r>
                      <a:r>
                        <a:rPr lang="de-DE" sz="1800" dirty="0" smtClean="0">
                          <a:effectLst/>
                          <a:latin typeface="Verdana"/>
                          <a:ea typeface="Times New Roman"/>
                          <a:cs typeface="Times New Roman"/>
                        </a:rPr>
                        <a:t>.</a:t>
                      </a:r>
                      <a:endParaRPr lang="de-DE" sz="1100" dirty="0">
                        <a:effectLst/>
                        <a:latin typeface="Verdana"/>
                        <a:ea typeface="Times New Roman"/>
                        <a:cs typeface="Times New Roman"/>
                      </a:endParaRPr>
                    </a:p>
                  </a:txBody>
                  <a:tcPr marL="68580" marR="68580" marT="0" marB="0" anchor="ctr"/>
                </a:tc>
              </a:tr>
              <a:tr h="822960">
                <a:tc>
                  <a:txBody>
                    <a:bodyPr/>
                    <a:lstStyle/>
                    <a:p>
                      <a:pPr>
                        <a:spcBef>
                          <a:spcPts val="300"/>
                        </a:spcBef>
                        <a:spcAft>
                          <a:spcPts val="300"/>
                        </a:spcAft>
                      </a:pPr>
                      <a:r>
                        <a:rPr lang="de-DE" sz="1800" b="0" smtClean="0">
                          <a:effectLst/>
                          <a:latin typeface="Verdana"/>
                          <a:ea typeface="Times New Roman"/>
                          <a:cs typeface="Times New Roman"/>
                        </a:rPr>
                        <a:t>501</a:t>
                      </a:r>
                      <a:endParaRPr lang="de-DE" sz="1800" b="0" dirty="0">
                        <a:effectLst/>
                        <a:latin typeface="Verdana"/>
                        <a:ea typeface="Times New Roman"/>
                        <a:cs typeface="Times New Roman"/>
                      </a:endParaRPr>
                    </a:p>
                  </a:txBody>
                  <a:tcPr marL="68580" marR="68580" marT="0" marB="0" anchor="ctr"/>
                </a:tc>
                <a:tc>
                  <a:txBody>
                    <a:bodyPr/>
                    <a:lstStyle/>
                    <a:p>
                      <a:pPr>
                        <a:spcBef>
                          <a:spcPts val="300"/>
                        </a:spcBef>
                        <a:spcAft>
                          <a:spcPts val="300"/>
                        </a:spcAft>
                      </a:pPr>
                      <a:r>
                        <a:rPr lang="de-DE" sz="1800" b="0" dirty="0" smtClean="0">
                          <a:effectLst/>
                          <a:latin typeface="Verdana"/>
                          <a:ea typeface="Times New Roman"/>
                          <a:cs typeface="Times New Roman"/>
                        </a:rPr>
                        <a:t>2.17.2.3</a:t>
                      </a:r>
                      <a:endParaRPr lang="de-DE" sz="1800" b="0" dirty="0">
                        <a:effectLst/>
                        <a:latin typeface="Verdana"/>
                        <a:ea typeface="Times New Roman"/>
                        <a:cs typeface="Times New Roman"/>
                      </a:endParaRPr>
                    </a:p>
                  </a:txBody>
                  <a:tcPr marL="68580" marR="68580" marT="0" marB="0" anchor="ctr"/>
                </a:tc>
                <a:tc>
                  <a:txBody>
                    <a:bodyPr/>
                    <a:lstStyle/>
                    <a:p>
                      <a:pPr>
                        <a:spcBef>
                          <a:spcPts val="300"/>
                        </a:spcBef>
                        <a:spcAft>
                          <a:spcPts val="300"/>
                        </a:spcAft>
                      </a:pP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Anmerkung über Quelle des Titel</a:t>
                      </a:r>
                      <a:endParaRPr lang="de-DE"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spcBef>
                          <a:spcPts val="300"/>
                        </a:spcBef>
                        <a:spcAft>
                          <a:spcPts val="300"/>
                        </a:spcAft>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dirty="0" smtClean="0">
                          <a:effectLst/>
                          <a:latin typeface="Verdana"/>
                          <a:ea typeface="Times New Roman"/>
                          <a:cs typeface="Times New Roman"/>
                        </a:rPr>
                        <a:t>Titel ist Anfang des Textes</a:t>
                      </a:r>
                      <a:endParaRPr lang="de-DE" sz="1800" dirty="0">
                        <a:effectLst/>
                        <a:latin typeface="Verdana"/>
                        <a:ea typeface="Times New Roman"/>
                        <a:cs typeface="Times New Roman"/>
                      </a:endParaRPr>
                    </a:p>
                  </a:txBody>
                  <a:tcPr marL="68580" marR="68580" marT="0" marB="0" anchor="ctr"/>
                </a:tc>
              </a:tr>
              <a:tr h="681510">
                <a:tc>
                  <a:txBody>
                    <a:bodyPr/>
                    <a:lstStyle/>
                    <a:p>
                      <a:pPr>
                        <a:spcBef>
                          <a:spcPts val="300"/>
                        </a:spcBef>
                        <a:spcAft>
                          <a:spcPts val="300"/>
                        </a:spcAft>
                      </a:pPr>
                      <a:r>
                        <a:rPr lang="de-DE" sz="1800" b="1" dirty="0" smtClean="0">
                          <a:effectLst/>
                          <a:latin typeface="Verdana"/>
                          <a:ea typeface="Times New Roman"/>
                          <a:cs typeface="Times New Roman"/>
                        </a:rPr>
                        <a:t>062</a:t>
                      </a:r>
                      <a:endParaRPr lang="de-DE" sz="1800" b="1" dirty="0">
                        <a:effectLst/>
                        <a:latin typeface="Verdana"/>
                        <a:ea typeface="Times New Roman"/>
                        <a:cs typeface="Times New Roman"/>
                      </a:endParaRPr>
                    </a:p>
                  </a:txBody>
                  <a:tcPr marL="68580" marR="68580" marT="0" marB="0" anchor="ctr"/>
                </a:tc>
                <a:tc>
                  <a:txBody>
                    <a:bodyPr/>
                    <a:lstStyle/>
                    <a:p>
                      <a:pPr>
                        <a:spcBef>
                          <a:spcPts val="300"/>
                        </a:spcBef>
                        <a:spcAft>
                          <a:spcPts val="300"/>
                        </a:spcAft>
                      </a:pPr>
                      <a:r>
                        <a:rPr lang="de-DE" sz="1800" b="1" dirty="0" smtClean="0">
                          <a:effectLst/>
                          <a:latin typeface="Verdana"/>
                          <a:ea typeface="Times New Roman"/>
                          <a:cs typeface="Times New Roman"/>
                        </a:rPr>
                        <a:t>3.3</a:t>
                      </a:r>
                      <a:endParaRPr lang="de-DE" sz="1800" b="1" dirty="0">
                        <a:effectLst/>
                        <a:latin typeface="Verdana"/>
                        <a:ea typeface="Times New Roman"/>
                        <a:cs typeface="Times New Roman"/>
                      </a:endParaRPr>
                    </a:p>
                  </a:txBody>
                  <a:tcPr marL="68580" marR="68580" marT="0" marB="0" anchor="ctr"/>
                </a:tc>
                <a:tc>
                  <a:txBody>
                    <a:bodyPr/>
                    <a:lstStyle/>
                    <a:p>
                      <a:pPr>
                        <a:spcBef>
                          <a:spcPts val="300"/>
                        </a:spcBef>
                        <a:spcAft>
                          <a:spcPts val="300"/>
                        </a:spcAft>
                      </a:pPr>
                      <a:r>
                        <a:rPr lang="de-DE" sz="1800" b="1" dirty="0" smtClean="0">
                          <a:effectLst/>
                          <a:latin typeface="Verdana" panose="020B0604030504040204" pitchFamily="34" charset="0"/>
                          <a:ea typeface="Verdana" panose="020B0604030504040204" pitchFamily="34" charset="0"/>
                          <a:cs typeface="Verdana" panose="020B0604030504040204" pitchFamily="34" charset="0"/>
                        </a:rPr>
                        <a:t>Datenträgertyp</a:t>
                      </a:r>
                      <a:endParaRPr lang="de-DE" sz="18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Bef>
                          <a:spcPts val="300"/>
                        </a:spcBef>
                        <a:spcAft>
                          <a:spcPts val="300"/>
                        </a:spcAft>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8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nb</a:t>
                      </a:r>
                      <a:r>
                        <a:rPr lang="de-DE" sz="18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800" i="1"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800" i="1" dirty="0" smtClean="0">
                          <a:solidFill>
                            <a:schemeClr val="bg1">
                              <a:lumMod val="50000"/>
                            </a:schemeClr>
                          </a:solidFill>
                          <a:effectLst/>
                          <a:latin typeface="Verdana"/>
                          <a:ea typeface="Times New Roman"/>
                          <a:cs typeface="Times New Roman"/>
                        </a:rPr>
                        <a:t>Blatt)</a:t>
                      </a:r>
                      <a:endParaRPr lang="de-DE" sz="1800" i="1" dirty="0">
                        <a:solidFill>
                          <a:schemeClr val="bg1">
                            <a:lumMod val="50000"/>
                          </a:schemeClr>
                        </a:solidFill>
                        <a:effectLst/>
                        <a:latin typeface="Verdana"/>
                        <a:ea typeface="Times New Roman"/>
                        <a:cs typeface="Times New Roman"/>
                      </a:endParaRPr>
                    </a:p>
                  </a:txBody>
                  <a:tcPr marL="68580" marR="68580" marT="0" marB="0" anchor="ctr"/>
                </a:tc>
              </a:tr>
              <a:tr h="681510">
                <a:tc>
                  <a:txBody>
                    <a:bodyPr/>
                    <a:lstStyle/>
                    <a:p>
                      <a:pPr>
                        <a:spcBef>
                          <a:spcPts val="300"/>
                        </a:spcBef>
                        <a:spcAft>
                          <a:spcPts val="300"/>
                        </a:spcAft>
                      </a:pPr>
                      <a:r>
                        <a:rPr lang="de-DE" sz="1800" b="1" dirty="0" smtClean="0">
                          <a:effectLst/>
                          <a:latin typeface="Verdana"/>
                          <a:ea typeface="Times New Roman"/>
                          <a:cs typeface="Times New Roman"/>
                        </a:rPr>
                        <a:t>433</a:t>
                      </a:r>
                      <a:endParaRPr lang="de-DE" sz="1800" b="1" dirty="0">
                        <a:effectLst/>
                        <a:latin typeface="Verdana"/>
                        <a:ea typeface="Times New Roman"/>
                        <a:cs typeface="Times New Roman"/>
                      </a:endParaRPr>
                    </a:p>
                  </a:txBody>
                  <a:tcPr marL="68580" marR="68580" marT="0" marB="0" anchor="ctr"/>
                </a:tc>
                <a:tc>
                  <a:txBody>
                    <a:bodyPr/>
                    <a:lstStyle/>
                    <a:p>
                      <a:pPr>
                        <a:spcBef>
                          <a:spcPts val="300"/>
                        </a:spcBef>
                        <a:spcAft>
                          <a:spcPts val="300"/>
                        </a:spcAft>
                      </a:pPr>
                      <a:r>
                        <a:rPr lang="de-DE" sz="1800" b="1" dirty="0" smtClean="0">
                          <a:effectLst/>
                          <a:latin typeface="Verdana"/>
                          <a:ea typeface="Times New Roman"/>
                          <a:cs typeface="Times New Roman"/>
                        </a:rPr>
                        <a:t>3.4</a:t>
                      </a:r>
                      <a:endParaRPr lang="de-DE" sz="1800" b="1" dirty="0">
                        <a:effectLst/>
                        <a:latin typeface="Verdana"/>
                        <a:ea typeface="Times New Roman"/>
                        <a:cs typeface="Times New Roman"/>
                      </a:endParaRPr>
                    </a:p>
                  </a:txBody>
                  <a:tcPr marL="68580" marR="68580" marT="0" marB="0" anchor="ctr"/>
                </a:tc>
                <a:tc>
                  <a:txBody>
                    <a:bodyPr/>
                    <a:lstStyle/>
                    <a:p>
                      <a:pPr>
                        <a:spcBef>
                          <a:spcPts val="300"/>
                        </a:spcBef>
                        <a:spcAft>
                          <a:spcPts val="300"/>
                        </a:spcAft>
                      </a:pPr>
                      <a:r>
                        <a:rPr lang="de-DE" sz="1800" b="1" dirty="0" smtClean="0">
                          <a:effectLst/>
                          <a:latin typeface="Verdana" panose="020B0604030504040204" pitchFamily="34" charset="0"/>
                          <a:ea typeface="Verdana" panose="020B0604030504040204" pitchFamily="34" charset="0"/>
                          <a:cs typeface="Verdana" panose="020B0604030504040204" pitchFamily="34" charset="0"/>
                        </a:rPr>
                        <a:t>Umfang</a:t>
                      </a:r>
                      <a:endParaRPr lang="de-DE" sz="18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spcBef>
                          <a:spcPts val="300"/>
                        </a:spcBef>
                        <a:spcAft>
                          <a:spcPts val="300"/>
                        </a:spcAft>
                      </a:pP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dirty="0" smtClean="0">
                          <a:effectLst/>
                          <a:latin typeface="Verdana"/>
                          <a:ea typeface="Times New Roman"/>
                          <a:cs typeface="Times New Roman"/>
                        </a:rPr>
                        <a:t>1 Bogen</a:t>
                      </a:r>
                      <a:endParaRPr lang="de-DE" sz="1800" dirty="0">
                        <a:effectLst/>
                        <a:latin typeface="Verdana"/>
                        <a:ea typeface="Times New Roman"/>
                        <a:cs typeface="Times New Roman"/>
                      </a:endParaRPr>
                    </a:p>
                  </a:txBody>
                  <a:tcPr marL="68580" marR="68580" marT="0" marB="0" anchor="ctr"/>
                </a:tc>
              </a:tr>
            </a:tbl>
          </a:graphicData>
        </a:graphic>
      </p:graphicFrame>
      <p:sp>
        <p:nvSpPr>
          <p:cNvPr id="3" name="Fußzeilenplatzhalter 2"/>
          <p:cNvSpPr>
            <a:spLocks noGrp="1"/>
          </p:cNvSpPr>
          <p:nvPr>
            <p:ph type="ftr" sz="quarter" idx="14"/>
          </p:nvPr>
        </p:nvSpPr>
        <p:spPr>
          <a:xfrm>
            <a:off x="468313" y="6376988"/>
            <a:ext cx="7920037" cy="365125"/>
          </a:xfrm>
        </p:spPr>
        <p:txBody>
          <a:bodyPr/>
          <a:lstStyle/>
          <a:p>
            <a:pPr>
              <a:defRPr/>
            </a:pPr>
            <a:r>
              <a:rPr lang="de-DE" smtClean="0"/>
              <a:t>AG RDA Schulungsunterlagen – Modul 6.AD – Titel und Verantwortlichkeitsangabe – Aleph-Version | Stand: 20.11.2015 | CC BY-NC-SA</a:t>
            </a:r>
            <a:endParaRPr lang="de-DE" dirty="0"/>
          </a:p>
        </p:txBody>
      </p:sp>
      <p:sp>
        <p:nvSpPr>
          <p:cNvPr id="5" name="Foliennummernplatzhalter 4"/>
          <p:cNvSpPr>
            <a:spLocks noGrp="1"/>
          </p:cNvSpPr>
          <p:nvPr>
            <p:ph type="sldNum" sz="quarter" idx="15"/>
          </p:nvPr>
        </p:nvSpPr>
        <p:spPr/>
        <p:txBody>
          <a:bodyPr/>
          <a:lstStyle/>
          <a:p>
            <a:pPr>
              <a:defRPr/>
            </a:pPr>
            <a:fld id="{AFE7E753-34FB-43E9-9480-11F658687D4E}" type="slidenum">
              <a:rPr lang="de-DE" smtClean="0"/>
              <a:pPr>
                <a:defRPr/>
              </a:pPr>
              <a:t>9</a:t>
            </a:fld>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2375</Words>
  <Application>Microsoft Office PowerPoint</Application>
  <PresentationFormat>Bildschirmpräsentation (4:3)</PresentationFormat>
  <Paragraphs>509</Paragraphs>
  <Slides>26</Slides>
  <Notes>26</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Larissa</vt:lpstr>
      <vt:lpstr>Schulungsunterlagen der AG RDA</vt:lpstr>
      <vt:lpstr>Titel und Verantwortlichkeitsangabe </vt:lpstr>
      <vt:lpstr>Inhalt</vt:lpstr>
      <vt:lpstr>Einleitung</vt:lpstr>
      <vt:lpstr>Mottos, Segensformeln, Widmungen</vt:lpstr>
      <vt:lpstr>Beispiele und Lösungen: Mottos, Segensformeln, Widmungen</vt:lpstr>
      <vt:lpstr>Ressourcen ohne Titelblatt </vt:lpstr>
      <vt:lpstr>Beispiel: Ressourcen ohne Titelblatt:  Wer hinführo mit Toback …</vt:lpstr>
      <vt:lpstr>Lösung: Beispiel Ressourcen ohne Titelblatt:  Wer hinführo mit Toback …</vt:lpstr>
      <vt:lpstr>Ressourcen ohne Titelblatt</vt:lpstr>
      <vt:lpstr>Kürzung sehr langer Titel</vt:lpstr>
      <vt:lpstr>Beispiel: Kürzung sehr langer Titel:  Wahl-Capitulation …</vt:lpstr>
      <vt:lpstr>Lösung: Kürzung sehr langer Titel:  Wahl-Capitulation …</vt:lpstr>
      <vt:lpstr>Namen als Bestandteil des Titels</vt:lpstr>
      <vt:lpstr>Beispiel und Lösung: Namen als Bestandteil des Titels: Richard Baxters Nun oder Niemahls</vt:lpstr>
      <vt:lpstr>Name am Anfang des Titels</vt:lpstr>
      <vt:lpstr>Beispiel und Lösung: Name am Anfang des Titels: Georgius Codinus Curopalata …</vt:lpstr>
      <vt:lpstr>Einleitende Wörter</vt:lpstr>
      <vt:lpstr>Beispiel und Lösung: Einleitende Wendung: Hier Werden vorgestellt …</vt:lpstr>
      <vt:lpstr>Beispiel Typographie: alternierender Gebrauch von I/J und U/V: A Rjch Storehovse …</vt:lpstr>
      <vt:lpstr>Lösung: Typographie: alternierender Gebrauch von I/J und U/V: A Rjch Storehovse …</vt:lpstr>
      <vt:lpstr>Verantwortlichkeitsangabe</vt:lpstr>
      <vt:lpstr>Beispiel und Lösung: Verantwortlichkeitsangabe: Kammerer, Peter: Ueber Unrecht …</vt:lpstr>
      <vt:lpstr>Beispiel und Lösung: Gekürzte Verantwortlich-keitsangabe: Hertius, Johannes Nicolaus: …</vt:lpstr>
      <vt:lpstr>Ausgabebezeichnung mit Verantwortlichkeitsangabe</vt:lpstr>
      <vt:lpstr>Beispiel und Lösung: Ausgabebezeichnung mit Verantwortlichkeitsangabe: Chemnitz, Martin: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Claudia Reiter</cp:lastModifiedBy>
  <cp:revision>129</cp:revision>
  <cp:lastPrinted>2016-01-18T05:53:54Z</cp:lastPrinted>
  <dcterms:created xsi:type="dcterms:W3CDTF">2014-02-18T07:01:40Z</dcterms:created>
  <dcterms:modified xsi:type="dcterms:W3CDTF">2016-01-27T07:56:21Z</dcterms:modified>
</cp:coreProperties>
</file>