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285" r:id="rId2"/>
    <p:sldId id="259" r:id="rId3"/>
    <p:sldId id="287" r:id="rId4"/>
    <p:sldId id="309" r:id="rId5"/>
    <p:sldId id="318" r:id="rId6"/>
    <p:sldId id="310" r:id="rId7"/>
    <p:sldId id="311" r:id="rId8"/>
    <p:sldId id="312" r:id="rId9"/>
    <p:sldId id="313" r:id="rId10"/>
    <p:sldId id="314" r:id="rId11"/>
    <p:sldId id="308" r:id="rId12"/>
    <p:sldId id="319" r:id="rId13"/>
    <p:sldId id="307" r:id="rId14"/>
    <p:sldId id="320" r:id="rId15"/>
    <p:sldId id="302" r:id="rId16"/>
    <p:sldId id="321" r:id="rId17"/>
    <p:sldId id="322" r:id="rId18"/>
    <p:sldId id="323" r:id="rId19"/>
    <p:sldId id="324" r:id="rId20"/>
    <p:sldId id="305" r:id="rId21"/>
    <p:sldId id="325" r:id="rId22"/>
    <p:sldId id="331" r:id="rId23"/>
    <p:sldId id="332" r:id="rId24"/>
    <p:sldId id="333" r:id="rId25"/>
    <p:sldId id="334" r:id="rId26"/>
    <p:sldId id="326" r:id="rId27"/>
    <p:sldId id="330" r:id="rId28"/>
    <p:sldId id="329" r:id="rId29"/>
    <p:sldId id="338" r:id="rId30"/>
    <p:sldId id="339" r:id="rId31"/>
    <p:sldId id="341" r:id="rId32"/>
    <p:sldId id="342" r:id="rId33"/>
    <p:sldId id="328" r:id="rId34"/>
    <p:sldId id="343" r:id="rId35"/>
    <p:sldId id="347" r:id="rId36"/>
    <p:sldId id="402" r:id="rId37"/>
    <p:sldId id="349" r:id="rId38"/>
    <p:sldId id="351" r:id="rId39"/>
    <p:sldId id="350" r:id="rId40"/>
    <p:sldId id="352" r:id="rId41"/>
    <p:sldId id="353" r:id="rId42"/>
    <p:sldId id="354" r:id="rId43"/>
    <p:sldId id="355" r:id="rId44"/>
    <p:sldId id="361" r:id="rId45"/>
    <p:sldId id="362" r:id="rId46"/>
    <p:sldId id="363" r:id="rId47"/>
    <p:sldId id="366" r:id="rId48"/>
    <p:sldId id="367" r:id="rId49"/>
    <p:sldId id="368" r:id="rId50"/>
    <p:sldId id="364" r:id="rId51"/>
    <p:sldId id="365" r:id="rId52"/>
    <p:sldId id="369" r:id="rId53"/>
    <p:sldId id="370" r:id="rId54"/>
    <p:sldId id="356" r:id="rId55"/>
    <p:sldId id="360" r:id="rId56"/>
    <p:sldId id="374" r:id="rId57"/>
    <p:sldId id="375" r:id="rId58"/>
    <p:sldId id="373" r:id="rId59"/>
    <p:sldId id="378" r:id="rId60"/>
    <p:sldId id="403" r:id="rId61"/>
    <p:sldId id="376" r:id="rId62"/>
    <p:sldId id="380" r:id="rId63"/>
    <p:sldId id="383" r:id="rId64"/>
    <p:sldId id="357" r:id="rId65"/>
    <p:sldId id="384" r:id="rId66"/>
    <p:sldId id="385" r:id="rId67"/>
    <p:sldId id="386" r:id="rId68"/>
    <p:sldId id="387" r:id="rId69"/>
    <p:sldId id="388" r:id="rId70"/>
    <p:sldId id="389" r:id="rId71"/>
    <p:sldId id="390" r:id="rId72"/>
    <p:sldId id="391" r:id="rId73"/>
    <p:sldId id="394" r:id="rId74"/>
    <p:sldId id="395" r:id="rId75"/>
  </p:sldIdLst>
  <p:sldSz cx="9144000" cy="6858000" type="screen4x3"/>
  <p:notesSz cx="6794500" cy="99314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69112" autoAdjust="0"/>
  </p:normalViewPr>
  <p:slideViewPr>
    <p:cSldViewPr>
      <p:cViewPr>
        <p:scale>
          <a:sx n="55" d="100"/>
          <a:sy n="55" d="100"/>
        </p:scale>
        <p:origin x="-3306" y="-8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A313D80-C639-4FA4-ACCA-8595031EEF71}" type="datetimeFigureOut">
              <a:rPr lang="de-DE"/>
              <a:pPr>
                <a:defRPr/>
              </a:pPr>
              <a:t>10.12.2015</a:t>
            </a:fld>
            <a:endParaRPr lang="de-DE"/>
          </a:p>
        </p:txBody>
      </p:sp>
      <p:sp>
        <p:nvSpPr>
          <p:cNvPr id="4" name="Fußzeilenplatzhalter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FF72DF-E3FE-421F-BC5B-3413DA6E7D57}" type="slidenum">
              <a:rPr lang="de-DE"/>
              <a:pPr>
                <a:defRPr/>
              </a:pPr>
              <a:t>‹Nr.›</a:t>
            </a:fld>
            <a:endParaRPr lang="de-DE"/>
          </a:p>
        </p:txBody>
      </p:sp>
    </p:spTree>
    <p:extLst>
      <p:ext uri="{BB962C8B-B14F-4D97-AF65-F5344CB8AC3E}">
        <p14:creationId xmlns:p14="http://schemas.microsoft.com/office/powerpoint/2010/main" val="2757718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48645" y="0"/>
            <a:ext cx="2944283" cy="49657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82062A4-4030-4E93-ABE3-D563B2FD3165}" type="datetimeFigureOut">
              <a:rPr lang="de-DE"/>
              <a:pPr>
                <a:defRPr/>
              </a:pPr>
              <a:t>10.12.2015</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EB25682-6A49-440C-9F21-894BBA0FE6DA}" type="slidenum">
              <a:rPr lang="de-DE"/>
              <a:pPr>
                <a:defRPr/>
              </a:pPr>
              <a:t>‹Nr.›</a:t>
            </a:fld>
            <a:endParaRPr lang="de-DE"/>
          </a:p>
        </p:txBody>
      </p:sp>
    </p:spTree>
    <p:extLst>
      <p:ext uri="{BB962C8B-B14F-4D97-AF65-F5344CB8AC3E}">
        <p14:creationId xmlns:p14="http://schemas.microsoft.com/office/powerpoint/2010/main" val="187930751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p>
        </p:txBody>
      </p:sp>
      <p:sp>
        <p:nvSpPr>
          <p:cNvPr id="1638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DA826BE-A779-4006-BAB9-5645E23AC639}" type="slidenum">
              <a:rPr lang="de-DE" altLang="de-DE">
                <a:solidFill>
                  <a:srgbClr val="000000"/>
                </a:solidFill>
              </a:rPr>
              <a:pPr fontAlgn="base">
                <a:spcBef>
                  <a:spcPct val="0"/>
                </a:spcBef>
                <a:spcAft>
                  <a:spcPct val="0"/>
                </a:spcAft>
              </a:pPr>
              <a:t>1</a:t>
            </a:fld>
            <a:endParaRPr lang="de-DE" altLang="de-DE">
              <a:solidFill>
                <a:srgbClr val="000000"/>
              </a:solidFill>
            </a:endParaRPr>
          </a:p>
        </p:txBody>
      </p:sp>
    </p:spTree>
    <p:extLst>
      <p:ext uri="{BB962C8B-B14F-4D97-AF65-F5344CB8AC3E}">
        <p14:creationId xmlns:p14="http://schemas.microsoft.com/office/powerpoint/2010/main" val="392562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10</a:t>
            </a:fld>
            <a:endParaRPr lang="de-DE"/>
          </a:p>
        </p:txBody>
      </p:sp>
    </p:spTree>
    <p:extLst>
      <p:ext uri="{BB962C8B-B14F-4D97-AF65-F5344CB8AC3E}">
        <p14:creationId xmlns:p14="http://schemas.microsoft.com/office/powerpoint/2010/main" val="536068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Präsentation legt den Schwerpunk</a:t>
            </a:r>
            <a:r>
              <a:rPr lang="de-DE" baseline="0" dirty="0" smtClean="0"/>
              <a:t>t auf die umfassende Beschreibung und damit auf die Erklärung der Elemente, die sich auf die Zusammenstellung als Ganzes beziehen.</a:t>
            </a:r>
          </a:p>
          <a:p>
            <a:endParaRPr lang="de-DE" baseline="0" dirty="0" smtClean="0"/>
          </a:p>
          <a:p>
            <a:r>
              <a:rPr lang="de-DE" baseline="0" dirty="0" smtClean="0"/>
              <a:t>Die Erfassung der Teile wird nur kurz am Ende der Präsentation beschrieben.</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11</a:t>
            </a:fld>
            <a:endParaRPr lang="de-DE"/>
          </a:p>
        </p:txBody>
      </p:sp>
    </p:spTree>
    <p:extLst>
      <p:ext uri="{BB962C8B-B14F-4D97-AF65-F5344CB8AC3E}">
        <p14:creationId xmlns:p14="http://schemas.microsoft.com/office/powerpoint/2010/main" val="7457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12</a:t>
            </a:fld>
            <a:endParaRPr lang="de-DE" altLang="de-DE"/>
          </a:p>
        </p:txBody>
      </p:sp>
    </p:spTree>
    <p:extLst>
      <p:ext uri="{BB962C8B-B14F-4D97-AF65-F5344CB8AC3E}">
        <p14:creationId xmlns:p14="http://schemas.microsoft.com/office/powerpoint/2010/main" val="210433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Feststellung</a:t>
            </a:r>
            <a:r>
              <a:rPr lang="de-DE" baseline="0" dirty="0" smtClean="0"/>
              <a:t> des bevorzugten Titels ist hier nicht Thema.</a:t>
            </a:r>
          </a:p>
          <a:p>
            <a:endParaRPr lang="de-DE" baseline="0" dirty="0" smtClean="0"/>
          </a:p>
          <a:p>
            <a:r>
              <a:rPr lang="de-DE" baseline="0" dirty="0" smtClean="0"/>
              <a:t>Bei der Feststellung des geistigen </a:t>
            </a:r>
            <a:r>
              <a:rPr lang="de-DE" baseline="0" dirty="0" err="1" smtClean="0"/>
              <a:t>schöpfers</a:t>
            </a:r>
            <a:r>
              <a:rPr lang="de-DE" baseline="0" dirty="0" smtClean="0"/>
              <a:t>, denkt / berücksichtigt man aber den bevorzugten Titel des Werks mit</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13</a:t>
            </a:fld>
            <a:endParaRPr lang="de-DE"/>
          </a:p>
        </p:txBody>
      </p:sp>
    </p:spTree>
    <p:extLst>
      <p:ext uri="{BB962C8B-B14F-4D97-AF65-F5344CB8AC3E}">
        <p14:creationId xmlns:p14="http://schemas.microsoft.com/office/powerpoint/2010/main" val="195350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14</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Bestimmung</a:t>
            </a:r>
            <a:r>
              <a:rPr lang="de-DE" baseline="0" dirty="0" smtClean="0"/>
              <a:t> des bevorzugten Titel des Werkes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18</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Auf der Vorlage steht in folgender Reihenfolge: Julia Fischer Bach Concertos. Auf der Rückseite ist die Liedliste aufgeführt und erkennbar, dass die Interpretin Julia Fischer ausschließlich Werke von Johann Sebastian Bach eingespielt hat.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Beispiel ist nicht gänzlich fingiert. Die CD gibt es wirklich, ist aber von der UAG Musik nicht als vollständiges formatneutrales Beispiel</a:t>
            </a:r>
            <a:r>
              <a:rPr lang="de-DE" sz="1200" kern="1200" baseline="0" dirty="0" smtClean="0">
                <a:solidFill>
                  <a:schemeClr val="tx1"/>
                </a:solidFill>
                <a:effectLst/>
                <a:latin typeface="+mn-lt"/>
                <a:ea typeface="+mn-ea"/>
                <a:cs typeface="+mn-cs"/>
              </a:rPr>
              <a:t> bearbeitet.</a:t>
            </a: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19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2</a:t>
            </a:fld>
            <a:endParaRPr lang="de-DE" altLang="de-DE"/>
          </a:p>
        </p:txBody>
      </p:sp>
    </p:spTree>
    <p:extLst>
      <p:ext uri="{BB962C8B-B14F-4D97-AF65-F5344CB8AC3E}">
        <p14:creationId xmlns:p14="http://schemas.microsoft.com/office/powerpoint/2010/main" val="1232447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Skript:</a:t>
            </a:r>
          </a:p>
          <a:p>
            <a:r>
              <a:rPr lang="de-DE" sz="1200" b="1" kern="1200" dirty="0" smtClean="0">
                <a:solidFill>
                  <a:schemeClr val="tx1"/>
                </a:solidFill>
                <a:effectLst/>
                <a:latin typeface="+mn-lt"/>
                <a:ea typeface="+mn-ea"/>
                <a:cs typeface="+mn-cs"/>
              </a:rPr>
              <a:t>Zweifelsfälle:</a:t>
            </a:r>
            <a:r>
              <a:rPr lang="de-DE" sz="1200" kern="1200" dirty="0" smtClean="0">
                <a:solidFill>
                  <a:schemeClr val="tx1"/>
                </a:solidFill>
                <a:effectLst/>
                <a:latin typeface="+mn-lt"/>
                <a:ea typeface="+mn-ea"/>
                <a:cs typeface="+mn-cs"/>
              </a:rPr>
              <a:t> Bonustracks, Zusatzmaterial, Gastkomponisten, Coverversionen können Ergänzungen sein.</a:t>
            </a:r>
          </a:p>
          <a:p>
            <a:r>
              <a:rPr lang="de-DE" sz="1200" kern="1200" dirty="0" smtClean="0">
                <a:solidFill>
                  <a:schemeClr val="tx1"/>
                </a:solidFill>
                <a:effectLst/>
                <a:latin typeface="+mn-lt"/>
                <a:ea typeface="+mn-ea"/>
                <a:cs typeface="+mn-cs"/>
              </a:rPr>
              <a:t>Bei der Bestimmung, ob tatsächlich alle enthaltenen Werke der Zusammenstellung von einem einzigen geistigen Schöpfer stammen, orientiert man sich daran, wie sich die Ressource in ihrer Gesamtheit präsentiert. Ist nur ein geringfügiger Teil der Zusammenstellung wahrscheinlich einem anderen geistigen Schöpfer zuzuschreiben, dann wird der Komponist, der die überwiegende Mehrheit der enthaltenen Werke geschaffen hat, als Komponist der Zusammenstellung angesehen.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Beispiele für geringfügige Teile können sein:</a:t>
            </a:r>
          </a:p>
          <a:p>
            <a:pPr lvl="0"/>
            <a:r>
              <a:rPr lang="de-DE" sz="1200" kern="1200" dirty="0" smtClean="0">
                <a:solidFill>
                  <a:schemeClr val="tx1"/>
                </a:solidFill>
                <a:effectLst/>
                <a:latin typeface="+mn-lt"/>
                <a:ea typeface="+mn-ea"/>
                <a:cs typeface="+mn-cs"/>
              </a:rPr>
              <a:t>Ein Künstler der Rock-Pop-Szene ist bekannt dafür, seine eigenen Werke zu komponieren und aufzuführen. Auf dem vorliegenden Album ist zusätzlich eine einfache Coverversion des Songs eines anderen Künstlers enthalten. Das Album gilt trotzdem als Zusammenstellung von Werken eines geistigen Schöpfers.</a:t>
            </a:r>
          </a:p>
          <a:p>
            <a:pPr lvl="0"/>
            <a:r>
              <a:rPr lang="de-DE" sz="1200" kern="1200" dirty="0" smtClean="0">
                <a:solidFill>
                  <a:schemeClr val="tx1"/>
                </a:solidFill>
                <a:effectLst/>
                <a:latin typeface="+mn-lt"/>
                <a:ea typeface="+mn-ea"/>
                <a:cs typeface="+mn-cs"/>
              </a:rPr>
              <a:t>Ein Künstler der Rock-Pop-Szene ist bekannt dafür, seine eigenen Werke zu komponieren und aufzuführen. Auf dem vorliegende Album finden sich aber im Booklet im Bereich der </a:t>
            </a:r>
            <a:r>
              <a:rPr lang="de-DE" sz="1200" kern="1200" dirty="0" err="1" smtClean="0">
                <a:solidFill>
                  <a:schemeClr val="tx1"/>
                </a:solidFill>
                <a:effectLst/>
                <a:latin typeface="+mn-lt"/>
                <a:ea typeface="+mn-ea"/>
                <a:cs typeface="+mn-cs"/>
              </a:rPr>
              <a:t>credits</a:t>
            </a:r>
            <a:r>
              <a:rPr lang="de-DE" sz="1200" kern="1200" dirty="0" smtClean="0">
                <a:solidFill>
                  <a:schemeClr val="tx1"/>
                </a:solidFill>
                <a:effectLst/>
                <a:latin typeface="+mn-lt"/>
                <a:ea typeface="+mn-ea"/>
                <a:cs typeface="+mn-cs"/>
              </a:rPr>
              <a:t> Hinweise, dass zwei Lieder in Zusammenarbeit mit einem weiteren Komponisten erarbeitet wurden.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Das Album gilt trotzdem als Zusammenstellung von Werken eines geistigen Schöpfers. </a:t>
            </a:r>
          </a:p>
          <a:p>
            <a:pPr lvl="0"/>
            <a:r>
              <a:rPr lang="de-DE" sz="1200" kern="1200" dirty="0" smtClean="0">
                <a:solidFill>
                  <a:schemeClr val="tx1"/>
                </a:solidFill>
                <a:effectLst/>
                <a:latin typeface="+mn-lt"/>
                <a:ea typeface="+mn-ea"/>
                <a:cs typeface="+mn-cs"/>
              </a:rPr>
              <a:t>Auf einer Zusammenstellung von mehreren Orgelwerken des Komponisten Johann Sebastian Bach befindet sich auch eine Bearbeitung / Neuinterpretation eines </a:t>
            </a:r>
            <a:r>
              <a:rPr lang="de-DE" sz="1200" kern="1200" dirty="0" err="1" smtClean="0">
                <a:solidFill>
                  <a:schemeClr val="tx1"/>
                </a:solidFill>
                <a:effectLst/>
                <a:latin typeface="+mn-lt"/>
                <a:ea typeface="+mn-ea"/>
                <a:cs typeface="+mn-cs"/>
              </a:rPr>
              <a:t>Bachschen</a:t>
            </a:r>
            <a:r>
              <a:rPr lang="de-DE" sz="1200" kern="1200" dirty="0" smtClean="0">
                <a:solidFill>
                  <a:schemeClr val="tx1"/>
                </a:solidFill>
                <a:effectLst/>
                <a:latin typeface="+mn-lt"/>
                <a:ea typeface="+mn-ea"/>
                <a:cs typeface="+mn-cs"/>
              </a:rPr>
              <a:t> Orgelwerkes, die so umfangreich ist, dass dies als neues Werk bewertet werden kann. Die Zusammenstellung gilt trotzdem als Zusammenstellung mit dem geistigen Schöpfer Johann Sebastian Bach.</a:t>
            </a:r>
          </a:p>
          <a:p>
            <a:endParaRPr lang="de-DE" dirty="0" smtClean="0"/>
          </a:p>
          <a:p>
            <a:endParaRPr lang="de-DE" dirty="0" smtClean="0"/>
          </a:p>
          <a:p>
            <a:r>
              <a:rPr lang="de-DE" dirty="0" smtClean="0"/>
              <a:t>Hinweis:</a:t>
            </a:r>
            <a:r>
              <a:rPr lang="de-DE" baseline="0" dirty="0" smtClean="0"/>
              <a:t> Rock-Pop kommt </a:t>
            </a:r>
            <a:r>
              <a:rPr lang="de-DE" baseline="0" dirty="0" err="1" smtClean="0"/>
              <a:t>nocht</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20</a:t>
            </a:fld>
            <a:endParaRPr lang="de-DE"/>
          </a:p>
        </p:txBody>
      </p:sp>
    </p:spTree>
    <p:extLst>
      <p:ext uri="{BB962C8B-B14F-4D97-AF65-F5344CB8AC3E}">
        <p14:creationId xmlns:p14="http://schemas.microsoft.com/office/powerpoint/2010/main" val="85226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21</a:t>
            </a:fld>
            <a:endParaRPr lang="de-DE"/>
          </a:p>
        </p:txBody>
      </p:sp>
    </p:spTree>
    <p:extLst>
      <p:ext uri="{BB962C8B-B14F-4D97-AF65-F5344CB8AC3E}">
        <p14:creationId xmlns:p14="http://schemas.microsoft.com/office/powerpoint/2010/main" val="3644972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22</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23</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Zum Thema Verantwortlichkeitsangabe</a:t>
            </a:r>
            <a:r>
              <a:rPr lang="de-DE" baseline="0" dirty="0" smtClean="0"/>
              <a:t> später</a:t>
            </a:r>
          </a:p>
          <a:p>
            <a:endParaRPr lang="de-DE" baseline="0" dirty="0" smtClean="0"/>
          </a:p>
          <a:p>
            <a:r>
              <a:rPr lang="de-DE" baseline="0" dirty="0" err="1" smtClean="0"/>
              <a:t>Aleph</a:t>
            </a:r>
            <a:r>
              <a:rPr lang="de-DE" baseline="0" dirty="0" smtClean="0"/>
              <a:t>: Lösung geht davon aus, dass kein Werknormsatz angelegt wird.</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24</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Auf der Ressource steht „Die Chart-Erfolge 1997“. In der Ressource genannt werden Elton John,  Will Smith, </a:t>
            </a:r>
            <a:r>
              <a:rPr lang="de-DE" sz="1200" kern="1200" dirty="0" err="1" smtClean="0">
                <a:solidFill>
                  <a:schemeClr val="tx1"/>
                </a:solidFill>
                <a:effectLst/>
                <a:latin typeface="+mn-lt"/>
                <a:ea typeface="+mn-ea"/>
                <a:cs typeface="+mn-cs"/>
              </a:rPr>
              <a:t>No</a:t>
            </a:r>
            <a:r>
              <a:rPr lang="de-DE" sz="1200" kern="1200" dirty="0" smtClean="0">
                <a:solidFill>
                  <a:schemeClr val="tx1"/>
                </a:solidFill>
                <a:effectLst/>
                <a:latin typeface="+mn-lt"/>
                <a:ea typeface="+mn-ea"/>
                <a:cs typeface="+mn-cs"/>
              </a:rPr>
              <a:t> Doubt, Toni Braxton und andere. Alle Personen sind aber keine geistigen Schöpfer der Zusammenstellung. Die Einzelinterpreten werden nicht in der Verantwortlichkeitsangabe genannt (vgl. Kapitel 6 in diesem Skript).</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sz="1200" kern="1200" dirty="0" smtClean="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25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26</a:t>
            </a:fld>
            <a:endParaRPr lang="de-DE"/>
          </a:p>
        </p:txBody>
      </p:sp>
    </p:spTree>
    <p:extLst>
      <p:ext uri="{BB962C8B-B14F-4D97-AF65-F5344CB8AC3E}">
        <p14:creationId xmlns:p14="http://schemas.microsoft.com/office/powerpoint/2010/main" val="2843875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27</a:t>
            </a:fld>
            <a:endParaRPr lang="de-DE"/>
          </a:p>
        </p:txBody>
      </p:sp>
    </p:spTree>
    <p:extLst>
      <p:ext uri="{BB962C8B-B14F-4D97-AF65-F5344CB8AC3E}">
        <p14:creationId xmlns:p14="http://schemas.microsoft.com/office/powerpoint/2010/main" val="2756507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28</a:t>
            </a:fld>
            <a:endParaRPr lang="de-DE"/>
          </a:p>
        </p:txBody>
      </p:sp>
    </p:spTree>
    <p:extLst>
      <p:ext uri="{BB962C8B-B14F-4D97-AF65-F5344CB8AC3E}">
        <p14:creationId xmlns:p14="http://schemas.microsoft.com/office/powerpoint/2010/main" val="398253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Komponist der Titel</a:t>
            </a:r>
            <a:r>
              <a:rPr lang="de-DE" baseline="0" dirty="0" smtClean="0"/>
              <a:t> in der Regel Jean Frankfurter</a:t>
            </a:r>
          </a:p>
          <a:p>
            <a:endParaRPr lang="de-DE" baseline="0" dirty="0" smtClean="0"/>
          </a:p>
          <a:p>
            <a:r>
              <a:rPr lang="de-DE" baseline="0" dirty="0" err="1" smtClean="0"/>
              <a:t>Aleph</a:t>
            </a:r>
            <a:r>
              <a:rPr lang="de-DE" baseline="0" dirty="0" smtClean="0"/>
              <a:t>: Lösung geht davon aus, dass kein Werknormsatz angelegt wird.</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29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Herleitung Warum extra Schulungsunterlage Zusammenstellungen</a:t>
            </a:r>
            <a:r>
              <a:rPr lang="de-DE" baseline="0" dirty="0" smtClean="0"/>
              <a:t> AV Medien Musik</a:t>
            </a:r>
          </a:p>
          <a:p>
            <a:endParaRPr lang="de-DE" baseline="0" dirty="0" smtClean="0"/>
          </a:p>
          <a:p>
            <a:r>
              <a:rPr lang="de-DE" baseline="0" dirty="0" smtClean="0"/>
              <a:t>Text aus Skript</a:t>
            </a:r>
          </a:p>
          <a:p>
            <a:r>
              <a:rPr lang="de-DE" sz="1200" kern="1200" dirty="0" smtClean="0">
                <a:solidFill>
                  <a:schemeClr val="tx1"/>
                </a:solidFill>
                <a:effectLst/>
                <a:latin typeface="+mn-lt"/>
                <a:ea typeface="+mn-ea"/>
                <a:cs typeface="+mn-cs"/>
              </a:rPr>
              <a:t>Grundsätzlich gelten die Regelungen der RDA für Zusammenstellungen, wie sie in Modul 5A beschrieben sind. Dabei unterscheiden sich Zusammenstellungen bei AV-Medien Musik (Musiktonträger  oder Bildtonträger mit Musik) in ihrer Präsentation, ihrem Veröffentlichungsdesign und auch in der Art der (</a:t>
            </a:r>
            <a:r>
              <a:rPr lang="de-DE" sz="1200" kern="1200" dirty="0" err="1" smtClean="0">
                <a:solidFill>
                  <a:schemeClr val="tx1"/>
                </a:solidFill>
                <a:effectLst/>
                <a:latin typeface="+mn-lt"/>
                <a:ea typeface="+mn-ea"/>
                <a:cs typeface="+mn-cs"/>
              </a:rPr>
              <a:t>Be</a:t>
            </a:r>
            <a:r>
              <a:rPr lang="de-DE" sz="1200" kern="1200" dirty="0" smtClean="0">
                <a:solidFill>
                  <a:schemeClr val="tx1"/>
                </a:solidFill>
                <a:effectLst/>
                <a:latin typeface="+mn-lt"/>
                <a:ea typeface="+mn-ea"/>
                <a:cs typeface="+mn-cs"/>
              </a:rPr>
              <a:t>)Nutzung und den Rechercheanforderungen deutlich von textuellen Zusammenstellungen. </a:t>
            </a:r>
          </a:p>
          <a:p>
            <a:r>
              <a:rPr lang="de-DE" sz="1200" kern="1200" dirty="0" smtClean="0">
                <a:solidFill>
                  <a:schemeClr val="tx1"/>
                </a:solidFill>
                <a:effectLst/>
                <a:latin typeface="+mn-lt"/>
                <a:ea typeface="+mn-ea"/>
                <a:cs typeface="+mn-cs"/>
              </a:rPr>
              <a:t>In dieser Schulungsunterlage soll auf diese Spezifik eingegangen werden.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Hinweis:</a:t>
            </a:r>
          </a:p>
          <a:p>
            <a:r>
              <a:rPr lang="de-DE" sz="1200" kern="1200" dirty="0" smtClean="0">
                <a:solidFill>
                  <a:schemeClr val="tx1"/>
                </a:solidFill>
                <a:effectLst/>
                <a:latin typeface="+mn-lt"/>
                <a:ea typeface="+mn-ea"/>
                <a:cs typeface="+mn-cs"/>
              </a:rPr>
              <a:t>Folien sind zum Teil</a:t>
            </a:r>
            <a:r>
              <a:rPr lang="de-DE" sz="1200" kern="1200" baseline="0" dirty="0" smtClean="0">
                <a:solidFill>
                  <a:schemeClr val="tx1"/>
                </a:solidFill>
                <a:effectLst/>
                <a:latin typeface="+mn-lt"/>
                <a:ea typeface="+mn-ea"/>
                <a:cs typeface="+mn-cs"/>
              </a:rPr>
              <a:t> aus den Präsentationen Modul 5A kopiert</a:t>
            </a:r>
          </a:p>
          <a:p>
            <a:r>
              <a:rPr lang="de-DE" sz="1200" kern="1200" baseline="0" dirty="0" smtClean="0">
                <a:solidFill>
                  <a:schemeClr val="tx1"/>
                </a:solidFill>
                <a:effectLst/>
                <a:latin typeface="+mn-lt"/>
                <a:ea typeface="+mn-ea"/>
                <a:cs typeface="+mn-cs"/>
              </a:rPr>
              <a:t>Beispiele zeigen immer nur einen Auszug und nicht die ganze Beschreibung der Ressource</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a:t>
            </a:fld>
            <a:endParaRPr lang="de-DE"/>
          </a:p>
        </p:txBody>
      </p:sp>
    </p:spTree>
    <p:extLst>
      <p:ext uri="{BB962C8B-B14F-4D97-AF65-F5344CB8AC3E}">
        <p14:creationId xmlns:p14="http://schemas.microsoft.com/office/powerpoint/2010/main" val="848121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 kann auch gerne kritisch diskutiert werden</a:t>
            </a:r>
          </a:p>
          <a:p>
            <a:endParaRPr lang="de-DE" dirty="0" smtClean="0"/>
          </a:p>
          <a:p>
            <a:r>
              <a:rPr lang="de-DE" dirty="0" smtClean="0"/>
              <a:t>Besser – echt</a:t>
            </a:r>
            <a:r>
              <a:rPr lang="de-DE" baseline="0" dirty="0" smtClean="0"/>
              <a:t>e Beispiele nutzen und in der Gruppe diskutieren.</a:t>
            </a:r>
          </a:p>
          <a:p>
            <a:endParaRPr lang="de-D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p>
        </p:txBody>
      </p:sp>
      <p:sp>
        <p:nvSpPr>
          <p:cNvPr id="4" name="Foliennummernplatzhalter 3"/>
          <p:cNvSpPr>
            <a:spLocks noGrp="1"/>
          </p:cNvSpPr>
          <p:nvPr>
            <p:ph type="sldNum" sz="quarter" idx="10"/>
          </p:nvPr>
        </p:nvSpPr>
        <p:spPr/>
        <p:txBody>
          <a:bodyPr/>
          <a:lstStyle/>
          <a:p>
            <a:fld id="{5F9F8FF6-6F64-48B5-AF7B-675846B3447E}" type="slidenum">
              <a:rPr lang="de-DE" smtClean="0"/>
              <a:pPr/>
              <a:t>30</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31</a:t>
            </a:fld>
            <a:endParaRPr lang="de-DE" altLang="de-DE"/>
          </a:p>
        </p:txBody>
      </p:sp>
    </p:spTree>
    <p:extLst>
      <p:ext uri="{BB962C8B-B14F-4D97-AF65-F5344CB8AC3E}">
        <p14:creationId xmlns:p14="http://schemas.microsoft.com/office/powerpoint/2010/main" val="1405631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Wiederholung / Erinnerung</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32</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33</a:t>
            </a:fld>
            <a:endParaRPr lang="de-DE"/>
          </a:p>
        </p:txBody>
      </p:sp>
    </p:spTree>
    <p:extLst>
      <p:ext uri="{BB962C8B-B14F-4D97-AF65-F5344CB8AC3E}">
        <p14:creationId xmlns:p14="http://schemas.microsoft.com/office/powerpoint/2010/main" val="778174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Exkurs : Es</a:t>
            </a:r>
            <a:r>
              <a:rPr lang="de-DE" baseline="0" dirty="0" smtClean="0"/>
              <a:t> geht darum den </a:t>
            </a:r>
            <a:r>
              <a:rPr lang="de-DE" baseline="0" dirty="0" err="1" smtClean="0"/>
              <a:t>bevorzugtenTitel</a:t>
            </a:r>
            <a:r>
              <a:rPr lang="de-DE" baseline="0" dirty="0" smtClean="0"/>
              <a:t> des Werks zu bestimmen, nachdem der übergeordnete Titel der Manifestation bestimmt wurde.</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34</a:t>
            </a:fld>
            <a:endParaRPr lang="de-DE"/>
          </a:p>
        </p:txBody>
      </p:sp>
    </p:spTree>
    <p:extLst>
      <p:ext uri="{BB962C8B-B14F-4D97-AF65-F5344CB8AC3E}">
        <p14:creationId xmlns:p14="http://schemas.microsoft.com/office/powerpoint/2010/main" val="744771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35</a:t>
            </a:fld>
            <a:endParaRPr lang="de-DE"/>
          </a:p>
        </p:txBody>
      </p:sp>
    </p:spTree>
    <p:extLst>
      <p:ext uri="{BB962C8B-B14F-4D97-AF65-F5344CB8AC3E}">
        <p14:creationId xmlns:p14="http://schemas.microsoft.com/office/powerpoint/2010/main" val="1884784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Zum Thema Verantwortlichkeitsangabe</a:t>
            </a:r>
            <a:r>
              <a:rPr lang="de-DE" baseline="0" dirty="0" smtClean="0"/>
              <a:t> später</a:t>
            </a:r>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36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Hinweis: Die Verantwortlichkeitsangabe</a:t>
            </a:r>
            <a:r>
              <a:rPr lang="de-DE" baseline="0" dirty="0" smtClean="0"/>
              <a:t> und die Bestimmung des geistigen Schöpfers ist unabhängig von der Tatsache, ob es einen übergeordneten oder keinen übergeordneten Titel für die Zusammenstellung gibt</a:t>
            </a:r>
          </a:p>
          <a:p>
            <a:endParaRPr lang="de-DE" baseline="0" dirty="0" smtClean="0"/>
          </a:p>
          <a:p>
            <a:r>
              <a:rPr lang="de-DE" baseline="0" dirty="0" smtClean="0"/>
              <a:t>Im Skript keine formatneutrale Darstellung der Beispiele vorhanden.</a:t>
            </a: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37</a:t>
            </a:fld>
            <a:endParaRPr lang="de-DE"/>
          </a:p>
        </p:txBody>
      </p:sp>
    </p:spTree>
    <p:extLst>
      <p:ext uri="{BB962C8B-B14F-4D97-AF65-F5344CB8AC3E}">
        <p14:creationId xmlns:p14="http://schemas.microsoft.com/office/powerpoint/2010/main" val="229345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Exkurs: Wie geht man in dem Fall mit der Werkebene um</a:t>
            </a:r>
          </a:p>
          <a:p>
            <a:endParaRPr lang="de-DE" dirty="0" smtClean="0"/>
          </a:p>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eines geistigen Schöpfers</a:t>
            </a:r>
            <a:r>
              <a:rPr lang="de-DE" sz="1200" kern="1200" dirty="0" smtClean="0">
                <a:solidFill>
                  <a:schemeClr val="tx1"/>
                </a:solidFill>
                <a:effectLst/>
                <a:latin typeface="+mn-lt"/>
                <a:ea typeface="+mn-ea"/>
                <a:cs typeface="+mn-cs"/>
              </a:rPr>
              <a:t> werden die bevorzugten Werktitel der einzelnen enthaltenen Teile gebildet (RDA 6.14.2.8). Alternativ kann ein zusammenfassender Formaltitel gebildet werden, gegebenenfalls mit dem Zusatz </a:t>
            </a:r>
            <a:r>
              <a:rPr lang="de-DE" sz="1200" i="1" kern="1200" dirty="0" smtClean="0">
                <a:solidFill>
                  <a:schemeClr val="tx1"/>
                </a:solidFill>
                <a:effectLst/>
                <a:latin typeface="+mn-lt"/>
                <a:ea typeface="+mn-ea"/>
                <a:cs typeface="+mn-cs"/>
              </a:rPr>
              <a:t>Auswahl</a:t>
            </a:r>
            <a:r>
              <a:rPr lang="de-DE" sz="1200" kern="1200" dirty="0" smtClean="0">
                <a:solidFill>
                  <a:schemeClr val="tx1"/>
                </a:solidFill>
                <a:effectLst/>
                <a:latin typeface="+mn-lt"/>
                <a:ea typeface="+mn-ea"/>
                <a:cs typeface="+mn-cs"/>
              </a:rPr>
              <a:t> (RDA 6.14.2.8.4 Alternative mit D-A-CH). Dieser zusammenfassende Formaltitel wäre dann der bevorzugte Titel des Werkes bezogen auf die Zusammenstellung.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Anwendung der Alternative zu RDA 6.14.2.8.4 liegt im Ermessen des Katalogisierenden. Es können sowohl Grundregel als auch Alternative in einem Datensatz als Kombination erfasst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mehrerer geistiger Schöpfer</a:t>
            </a:r>
            <a:r>
              <a:rPr lang="de-DE" sz="1200" kern="1200" dirty="0" smtClean="0">
                <a:solidFill>
                  <a:schemeClr val="tx1"/>
                </a:solidFill>
                <a:effectLst/>
                <a:latin typeface="+mn-lt"/>
                <a:ea typeface="+mn-ea"/>
                <a:cs typeface="+mn-cs"/>
              </a:rPr>
              <a:t> muss für jedes Teil-Werk der bevorzugte Titel bestimmt werden.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Im Unterschied zur Grundregel 6.2.2.10.3 D-A-CH wird bei Musikressourcen die Alternative zur Bildung eines Formaltitels gefolgt von Auswahl nicht grundsätzlich abgelehnt.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38</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eines geistigen Schöpfers</a:t>
            </a:r>
            <a:r>
              <a:rPr lang="de-DE" sz="1200" kern="1200" dirty="0" smtClean="0">
                <a:solidFill>
                  <a:schemeClr val="tx1"/>
                </a:solidFill>
                <a:effectLst/>
                <a:latin typeface="+mn-lt"/>
                <a:ea typeface="+mn-ea"/>
                <a:cs typeface="+mn-cs"/>
              </a:rPr>
              <a:t> werden die bevorzugten Werktitel der einzelnen enthaltenen Teile gebildet (RDA 6.14.2.8). Alternativ kann ein zusammenfassender Formaltitel gebildet werden, gegebenenfalls mit dem Zusatz </a:t>
            </a:r>
            <a:r>
              <a:rPr lang="de-DE" sz="1200" i="1" kern="1200" dirty="0" smtClean="0">
                <a:solidFill>
                  <a:schemeClr val="tx1"/>
                </a:solidFill>
                <a:effectLst/>
                <a:latin typeface="+mn-lt"/>
                <a:ea typeface="+mn-ea"/>
                <a:cs typeface="+mn-cs"/>
              </a:rPr>
              <a:t>Auswahl</a:t>
            </a:r>
            <a:r>
              <a:rPr lang="de-DE" sz="1200" kern="1200" dirty="0" smtClean="0">
                <a:solidFill>
                  <a:schemeClr val="tx1"/>
                </a:solidFill>
                <a:effectLst/>
                <a:latin typeface="+mn-lt"/>
                <a:ea typeface="+mn-ea"/>
                <a:cs typeface="+mn-cs"/>
              </a:rPr>
              <a:t> (RDA 6.14.2.8.4 Alternative mit D-A-CH). Dieser zusammenfassende Formaltitel wäre dann der bevorzugte Titel des Werkes bezogen auf die Zusammenstellung.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Anwendung der Alternative zu RDA 6.14.2.8.4 liegt im Ermessen des Katalogisierenden. Es können sowohl Grundregel als auch Alternative in einem Datensatz als Kombination erfasst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mehrerer geistiger Schöpfer</a:t>
            </a:r>
            <a:r>
              <a:rPr lang="de-DE" sz="1200" kern="1200" dirty="0" smtClean="0">
                <a:solidFill>
                  <a:schemeClr val="tx1"/>
                </a:solidFill>
                <a:effectLst/>
                <a:latin typeface="+mn-lt"/>
                <a:ea typeface="+mn-ea"/>
                <a:cs typeface="+mn-cs"/>
              </a:rPr>
              <a:t> muss für jedes Teil-Werk der bevorzugte Titel bestimmt werden.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Im Unterschied zur Grundregel 6.2.2.10.3 D-A-CH wird bei Musikressourcen die Alternative zur Bildung eines Formaltitels gefolgt von Auswahl nicht grundsätzlich abgelehnt.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39</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a:t>
            </a:fld>
            <a:endParaRPr lang="de-DE"/>
          </a:p>
        </p:txBody>
      </p:sp>
    </p:spTree>
    <p:extLst>
      <p:ext uri="{BB962C8B-B14F-4D97-AF65-F5344CB8AC3E}">
        <p14:creationId xmlns:p14="http://schemas.microsoft.com/office/powerpoint/2010/main" val="1023682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 aus Skript</a:t>
            </a:r>
          </a:p>
          <a:p>
            <a:endParaRPr lang="de-DE" dirty="0" smtClean="0"/>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eines geistigen Schöpfers</a:t>
            </a:r>
            <a:r>
              <a:rPr lang="de-DE" sz="1200" kern="1200" dirty="0" smtClean="0">
                <a:solidFill>
                  <a:schemeClr val="tx1"/>
                </a:solidFill>
                <a:effectLst/>
                <a:latin typeface="+mn-lt"/>
                <a:ea typeface="+mn-ea"/>
                <a:cs typeface="+mn-cs"/>
              </a:rPr>
              <a:t> werden die bevorzugten Werktitel der einzelnen enthaltenen Teile gebildet (RDA 6.14.2.8). Alternativ kann ein zusammenfassender Formaltitel gebildet werden, gegebenenfalls mit dem Zusatz </a:t>
            </a:r>
            <a:r>
              <a:rPr lang="de-DE" sz="1200" i="1" kern="1200" dirty="0" smtClean="0">
                <a:solidFill>
                  <a:schemeClr val="tx1"/>
                </a:solidFill>
                <a:effectLst/>
                <a:latin typeface="+mn-lt"/>
                <a:ea typeface="+mn-ea"/>
                <a:cs typeface="+mn-cs"/>
              </a:rPr>
              <a:t>Auswahl</a:t>
            </a:r>
            <a:r>
              <a:rPr lang="de-DE" sz="1200" kern="1200" dirty="0" smtClean="0">
                <a:solidFill>
                  <a:schemeClr val="tx1"/>
                </a:solidFill>
                <a:effectLst/>
                <a:latin typeface="+mn-lt"/>
                <a:ea typeface="+mn-ea"/>
                <a:cs typeface="+mn-cs"/>
              </a:rPr>
              <a:t> (RDA 6.14.2.8.4 Alternative mit D-A-CH). Dieser zusammenfassende Formaltitel wäre dann der bevorzugte Titel des Werkes bezogen auf die Zusammenstellung.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 Anwendung der Alternative zu RDA 6.14.2.8.4 liegt im Ermessen des Katalogisierenden. Es können sowohl Grundregel als auch Alternative in einem Datensatz als Kombination erfasst werden.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a:t>
            </a:r>
            <a:r>
              <a:rPr lang="de-DE" sz="1200" b="1" kern="1200" dirty="0" smtClean="0">
                <a:solidFill>
                  <a:schemeClr val="tx1"/>
                </a:solidFill>
                <a:effectLst/>
                <a:latin typeface="+mn-lt"/>
                <a:ea typeface="+mn-ea"/>
                <a:cs typeface="+mn-cs"/>
              </a:rPr>
              <a:t>Zusammenstellung ohne übergeordneten Titel mit Werken mehrerer geistiger Schöpfer</a:t>
            </a:r>
            <a:r>
              <a:rPr lang="de-DE" sz="1200" kern="1200" dirty="0" smtClean="0">
                <a:solidFill>
                  <a:schemeClr val="tx1"/>
                </a:solidFill>
                <a:effectLst/>
                <a:latin typeface="+mn-lt"/>
                <a:ea typeface="+mn-ea"/>
                <a:cs typeface="+mn-cs"/>
              </a:rPr>
              <a:t> muss für jedes Teil-Werk der bevorzugte Titel bestimmt werden.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Im Unterschied zur Grundregel 6.2.2.10.3 D-A-CH wird bei Musikressourcen die Alternative zur Bildung eines Formaltitels gefolgt von Auswahl nicht grundsätzlich abgelehnt.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40</a:t>
            </a:fld>
            <a:endParaRPr lang="de-DE"/>
          </a:p>
        </p:txBody>
      </p:sp>
    </p:spTree>
    <p:extLst>
      <p:ext uri="{BB962C8B-B14F-4D97-AF65-F5344CB8AC3E}">
        <p14:creationId xmlns:p14="http://schemas.microsoft.com/office/powerpoint/2010/main" val="1210024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41</a:t>
            </a:fld>
            <a:endParaRPr lang="de-DE"/>
          </a:p>
        </p:txBody>
      </p:sp>
    </p:spTree>
    <p:extLst>
      <p:ext uri="{BB962C8B-B14F-4D97-AF65-F5344CB8AC3E}">
        <p14:creationId xmlns:p14="http://schemas.microsoft.com/office/powerpoint/2010/main" val="229345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42</a:t>
            </a:fld>
            <a:endParaRPr lang="de-DE" altLang="de-DE"/>
          </a:p>
        </p:txBody>
      </p:sp>
    </p:spTree>
    <p:extLst>
      <p:ext uri="{BB962C8B-B14F-4D97-AF65-F5344CB8AC3E}">
        <p14:creationId xmlns:p14="http://schemas.microsoft.com/office/powerpoint/2010/main" val="2803642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43</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dirty="0" smtClean="0">
                <a:latin typeface="Arial" charset="0"/>
                <a:cs typeface="Arial" charset="0"/>
              </a:rPr>
              <a:t>Zitat aus Skript</a:t>
            </a:r>
          </a:p>
          <a:p>
            <a:pPr eaLnBrk="1" hangingPunct="1">
              <a:spcBef>
                <a:spcPct val="0"/>
              </a:spcBef>
            </a:pPr>
            <a:endParaRPr lang="de-DE" altLang="de-DE" dirty="0" smtClean="0">
              <a:latin typeface="Arial" charset="0"/>
              <a:cs typeface="Arial" charset="0"/>
            </a:endParaRPr>
          </a:p>
          <a:p>
            <a:pPr eaLnBrk="1" hangingPunct="1">
              <a:spcBef>
                <a:spcPct val="0"/>
              </a:spcBef>
            </a:pPr>
            <a:r>
              <a:rPr lang="de-DE" sz="1200" kern="1200" dirty="0" smtClean="0">
                <a:solidFill>
                  <a:schemeClr val="tx1"/>
                </a:solidFill>
                <a:effectLst/>
                <a:latin typeface="+mn-lt"/>
                <a:ea typeface="+mn-ea"/>
                <a:cs typeface="+mn-cs"/>
              </a:rPr>
              <a:t>Stehen auf derselben Informationsquelle wie der Haupttitel verschiedene Personennamen, idealerweise im graphischen Zusammenhang mit dem Haupttitel, wird von einer Verantwortlichkeitsangabe zum Haupttitel der Zusammenstellung ausgegangen. Es kann nach Layout der Ressource davon ausgegangen werden, dass sich die Nennung der Personen also quasi summarisch und gemeinsam auf den Haupttitel bezieht. </a:t>
            </a:r>
            <a:br>
              <a:rPr lang="de-DE" sz="1200" kern="1200" dirty="0" smtClean="0">
                <a:solidFill>
                  <a:schemeClr val="tx1"/>
                </a:solidFill>
                <a:effectLst/>
                <a:latin typeface="+mn-lt"/>
                <a:ea typeface="+mn-ea"/>
                <a:cs typeface="+mn-cs"/>
              </a:rPr>
            </a:br>
            <a:endParaRPr lang="de-DE" altLang="de-DE" dirty="0" smtClean="0">
              <a:latin typeface="Arial" charset="0"/>
              <a:cs typeface="Arial" charset="0"/>
            </a:endParaRPr>
          </a:p>
        </p:txBody>
      </p:sp>
      <p:sp>
        <p:nvSpPr>
          <p:cNvPr id="102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111247-4A9E-4C8F-A654-E1A094D16061}" type="slidenum">
              <a:rPr lang="de-DE" altLang="de-DE" smtClean="0"/>
              <a:pPr fontAlgn="base">
                <a:spcBef>
                  <a:spcPct val="0"/>
                </a:spcBef>
                <a:spcAft>
                  <a:spcPct val="0"/>
                </a:spcAft>
                <a:defRPr/>
              </a:pPr>
              <a:t>45</a:t>
            </a:fld>
            <a:endParaRPr lang="de-DE" altLang="de-DE" smtClean="0"/>
          </a:p>
        </p:txBody>
      </p:sp>
    </p:spTree>
    <p:extLst>
      <p:ext uri="{BB962C8B-B14F-4D97-AF65-F5344CB8AC3E}">
        <p14:creationId xmlns:p14="http://schemas.microsoft.com/office/powerpoint/2010/main" val="1119385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47</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48</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49</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5</a:t>
            </a:fld>
            <a:endParaRPr lang="de-DE" altLang="de-DE"/>
          </a:p>
        </p:txBody>
      </p:sp>
    </p:spTree>
    <p:extLst>
      <p:ext uri="{BB962C8B-B14F-4D97-AF65-F5344CB8AC3E}">
        <p14:creationId xmlns:p14="http://schemas.microsoft.com/office/powerpoint/2010/main" val="6187199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latin typeface="Arial" charset="0"/>
              <a:cs typeface="Arial" charset="0"/>
            </a:endParaRPr>
          </a:p>
        </p:txBody>
      </p:sp>
      <p:sp>
        <p:nvSpPr>
          <p:cNvPr id="1024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111247-4A9E-4C8F-A654-E1A094D16061}" type="slidenum">
              <a:rPr lang="de-DE" altLang="de-DE" smtClean="0"/>
              <a:pPr fontAlgn="base">
                <a:spcBef>
                  <a:spcPct val="0"/>
                </a:spcBef>
                <a:spcAft>
                  <a:spcPct val="0"/>
                </a:spcAft>
                <a:defRPr/>
              </a:pPr>
              <a:t>50</a:t>
            </a:fld>
            <a:endParaRPr lang="de-DE" altLang="de-DE" smtClean="0"/>
          </a:p>
        </p:txBody>
      </p:sp>
    </p:spTree>
    <p:extLst>
      <p:ext uri="{BB962C8B-B14F-4D97-AF65-F5344CB8AC3E}">
        <p14:creationId xmlns:p14="http://schemas.microsoft.com/office/powerpoint/2010/main" val="28652118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baseline="0" dirty="0" err="1" smtClean="0"/>
              <a:t>Aleph</a:t>
            </a:r>
            <a:r>
              <a:rPr lang="de-DE" baseline="0" dirty="0" smtClean="0"/>
              <a:t>: Lösung geht davon aus, dass kein Werknormsatz angelegt wird.</a:t>
            </a:r>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51</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Umsetzung im Format </a:t>
            </a:r>
            <a:r>
              <a:rPr lang="de-DE" dirty="0" err="1" smtClean="0"/>
              <a:t>vgl</a:t>
            </a:r>
            <a:r>
              <a:rPr lang="de-DE" dirty="0" smtClean="0"/>
              <a:t> Modul</a:t>
            </a:r>
            <a:r>
              <a:rPr lang="de-DE" baseline="0" dirty="0" smtClean="0"/>
              <a:t> 5A</a:t>
            </a:r>
          </a:p>
          <a:p>
            <a:endParaRPr lang="de-DE" baseline="0" dirty="0" smtClean="0"/>
          </a:p>
          <a:p>
            <a:r>
              <a:rPr lang="de-DE" baseline="0" dirty="0" smtClean="0"/>
              <a:t>Zitat Skript</a:t>
            </a:r>
          </a:p>
          <a:p>
            <a:endParaRPr lang="de-DE" baseline="0" dirty="0" smtClean="0"/>
          </a:p>
          <a:p>
            <a:r>
              <a:rPr lang="de-DE" sz="1200" b="1" kern="1200" dirty="0" smtClean="0">
                <a:solidFill>
                  <a:schemeClr val="tx1"/>
                </a:solidFill>
                <a:effectLst/>
                <a:latin typeface="+mn-lt"/>
                <a:ea typeface="+mn-ea"/>
                <a:cs typeface="+mn-cs"/>
              </a:rPr>
              <a:t>6.2 Verantwortlichkeitsangabe bei Zusammenstellungen ohne übergeordneten Titel</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Bei einer Zusammenstellung ohne übergeordneten Titel kann analog RDA 2.4.2 eine Verantwortlichkeitsangabe zum Haupttitel der Zusammenstellung erfasst werden – auch wenn faktisch kein Haupttitel der Zusammenstellung vorliegt. Nach RDA 2.4.2 werden wiederum die Personen als Verantwortlichkeitsangabe zum Haupttitel der Zusammenstellung erfasst, die nach Layout und Darstellung der Ressource sich auf  die gesamte Zusammenstellung beziehen.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vollständigen Beispiele 6M.04.07 des Komponisten </a:t>
            </a:r>
            <a:r>
              <a:rPr lang="de-DE" sz="1200" kern="1200" dirty="0" err="1" smtClean="0">
                <a:solidFill>
                  <a:schemeClr val="tx1"/>
                </a:solidFill>
                <a:effectLst/>
                <a:latin typeface="+mn-lt"/>
                <a:ea typeface="+mn-ea"/>
                <a:cs typeface="+mn-cs"/>
              </a:rPr>
              <a:t>Gorécki</a:t>
            </a:r>
            <a:r>
              <a:rPr lang="de-DE" sz="1200" kern="1200" dirty="0" smtClean="0">
                <a:solidFill>
                  <a:schemeClr val="tx1"/>
                </a:solidFill>
                <a:effectLst/>
                <a:latin typeface="+mn-lt"/>
                <a:ea typeface="+mn-ea"/>
                <a:cs typeface="+mn-cs"/>
              </a:rPr>
              <a:t> und 6M.04.08 des Komponisten </a:t>
            </a:r>
            <a:r>
              <a:rPr lang="de-DE" sz="1200" kern="1200" dirty="0" err="1" smtClean="0">
                <a:solidFill>
                  <a:schemeClr val="tx1"/>
                </a:solidFill>
                <a:effectLst/>
                <a:latin typeface="+mn-lt"/>
                <a:ea typeface="+mn-ea"/>
                <a:cs typeface="+mn-cs"/>
              </a:rPr>
              <a:t>Manasse</a:t>
            </a:r>
            <a:r>
              <a:rPr lang="de-DE" sz="1200" kern="1200" dirty="0" smtClean="0">
                <a:solidFill>
                  <a:schemeClr val="tx1"/>
                </a:solidFill>
                <a:effectLst/>
                <a:latin typeface="+mn-lt"/>
                <a:ea typeface="+mn-ea"/>
                <a:cs typeface="+mn-cs"/>
              </a:rPr>
              <a:t> stellen die Lösung für eine Zusammenstellung ohne übergeordneten Titel mit Werken eines geistigen Schöpfers ausführlich dar.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In dem Fall, dass keine Verantwortlichkeitsangabe für den Haupttitel bezogen auf die Zusammenstellung vorliegt und somit nicht erfasst werden kann, werden die Verantwortlichkeitsangaben entsprechend des Erfassungsformates bezogen auf die Manifestationstitel der einzelnen enthaltenen Teile erfasst. Es ist zu beachten, dass dann der Titel des ersten Teils als Haupttitel erfasst wird (RDA 2.3.2.9 D-A-CH). </a:t>
            </a:r>
          </a:p>
          <a:p>
            <a:r>
              <a:rPr lang="de-DE" sz="1200" kern="1200" dirty="0" smtClean="0">
                <a:solidFill>
                  <a:schemeClr val="tx1"/>
                </a:solidFill>
                <a:effectLst/>
                <a:latin typeface="+mn-lt"/>
                <a:ea typeface="+mn-ea"/>
                <a:cs typeface="+mn-cs"/>
              </a:rPr>
              <a:t>Ein solcher Fall liegt vor, wenn nach Layout der Ressource jeder Teil auf der Zusammenstellung mit Titel und Verantwortlichkeitsangabe graphisch selbständig dargestellt wird. </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Das vollständige Beispiel 6M.04.11 Pictures at an </a:t>
            </a:r>
            <a:r>
              <a:rPr lang="de-DE" sz="1200" kern="1200" dirty="0" err="1" smtClean="0">
                <a:solidFill>
                  <a:schemeClr val="tx1"/>
                </a:solidFill>
                <a:effectLst/>
                <a:latin typeface="+mn-lt"/>
                <a:ea typeface="+mn-ea"/>
                <a:cs typeface="+mn-cs"/>
              </a:rPr>
              <a:t>exhibition</a:t>
            </a:r>
            <a:r>
              <a:rPr lang="de-DE" sz="1200" kern="1200" dirty="0" smtClean="0">
                <a:solidFill>
                  <a:schemeClr val="tx1"/>
                </a:solidFill>
                <a:effectLst/>
                <a:latin typeface="+mn-lt"/>
                <a:ea typeface="+mn-ea"/>
                <a:cs typeface="+mn-cs"/>
              </a:rPr>
              <a:t> stellt die Lösung für eine Zusammenstellung ohne übergeordneten Titel mit Werken mehrerer geistiger Schöpfer ausführlich dar.</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52</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53</a:t>
            </a:fld>
            <a:endParaRPr lang="de-DE" altLang="de-DE"/>
          </a:p>
        </p:txBody>
      </p:sp>
    </p:spTree>
    <p:extLst>
      <p:ext uri="{BB962C8B-B14F-4D97-AF65-F5344CB8AC3E}">
        <p14:creationId xmlns:p14="http://schemas.microsoft.com/office/powerpoint/2010/main" val="881746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a:t>
            </a:r>
            <a:r>
              <a:rPr lang="de-DE" baseline="0" dirty="0" smtClean="0"/>
              <a:t> Skript </a:t>
            </a:r>
          </a:p>
          <a:p>
            <a:r>
              <a:rPr lang="de-DE" sz="1200" kern="1200" dirty="0" smtClean="0">
                <a:solidFill>
                  <a:schemeClr val="tx1"/>
                </a:solidFill>
                <a:effectLst/>
                <a:latin typeface="+mn-lt"/>
                <a:ea typeface="+mn-ea"/>
                <a:cs typeface="+mn-cs"/>
              </a:rPr>
              <a:t>Um die Indexierung und Auffindbarkeit einer Ressource unter bestimmten Komponisten oder Interpreten zu verbessern, können jedoch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 Sucheinstiege für Personen, Familien, Körperschaften gebildet werden. Diese Angaben sind keinem RDA-Element zuordenbar. In den dargestellten Beispielen werden die Angaben als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-gerechter Sucheinstieg gekennzeichnet. Als Beziehungskennzeichnung wird „Komponist“ oder „Interpret“ oder ein anderer relevanter Begriff aus RDA Anhang I verwendet. Ziel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Erfassung ist, Suchstrategien von Benutzer besser zu berücksichtigen.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Über die Anwendung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Sucheinstiege entscheidet die katalogisierende Institution bzw. der Verbund.</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55</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56</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57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solidFill>
                  <a:schemeClr val="tx1"/>
                </a:solidFill>
              </a:rPr>
              <a:t>Kein geistiger Schöpfer für die Zusammenstellung als Ganzes</a:t>
            </a:r>
          </a:p>
          <a:p>
            <a:r>
              <a:rPr lang="de-DE" sz="1200" dirty="0" smtClean="0">
                <a:solidFill>
                  <a:schemeClr val="tx1"/>
                </a:solidFill>
              </a:rPr>
              <a:t>Es können nur nicht-</a:t>
            </a:r>
            <a:r>
              <a:rPr lang="de-DE" sz="1200" dirty="0" err="1" smtClean="0">
                <a:solidFill>
                  <a:schemeClr val="tx1"/>
                </a:solidFill>
              </a:rPr>
              <a:t>rda</a:t>
            </a:r>
            <a:r>
              <a:rPr lang="de-DE" sz="1200" dirty="0" smtClean="0">
                <a:solidFill>
                  <a:schemeClr val="tx1"/>
                </a:solidFill>
              </a:rPr>
              <a:t>-gerechte Sucheinstiege für die Komponisten </a:t>
            </a:r>
            <a:r>
              <a:rPr lang="de-DE" sz="1200" dirty="0" err="1" smtClean="0">
                <a:solidFill>
                  <a:schemeClr val="tx1"/>
                </a:solidFill>
              </a:rPr>
              <a:t>Lortzing</a:t>
            </a:r>
            <a:r>
              <a:rPr lang="de-DE" sz="1200" dirty="0" smtClean="0">
                <a:solidFill>
                  <a:schemeClr val="tx1"/>
                </a:solidFill>
              </a:rPr>
              <a:t>, Haydn, Mozart erfasst werden.</a:t>
            </a:r>
          </a:p>
          <a:p>
            <a:endParaRPr lang="de-DE" dirty="0"/>
          </a:p>
        </p:txBody>
      </p:sp>
      <p:sp>
        <p:nvSpPr>
          <p:cNvPr id="4" name="Foliennummernplatzhalter 3"/>
          <p:cNvSpPr>
            <a:spLocks noGrp="1"/>
          </p:cNvSpPr>
          <p:nvPr>
            <p:ph type="sldNum" sz="quarter" idx="10"/>
          </p:nvPr>
        </p:nvSpPr>
        <p:spPr/>
        <p:txBody>
          <a:bodyPr/>
          <a:lstStyle/>
          <a:p>
            <a:fld id="{5F9F8FF6-6F64-48B5-AF7B-675846B3447E}" type="slidenum">
              <a:rPr lang="de-DE" smtClean="0"/>
              <a:pPr/>
              <a:t>58</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gibt kein RDA-Element und keine RDA-Beziehung </a:t>
            </a:r>
            <a:br>
              <a:rPr lang="de-DE" dirty="0" smtClean="0"/>
            </a:br>
            <a:r>
              <a:rPr lang="de-DE" dirty="0" smtClean="0"/>
              <a:t>„Komponist des enthaltenen Teils“.</a:t>
            </a:r>
          </a:p>
          <a:p>
            <a:endParaRPr lang="de-DE" dirty="0" smtClean="0"/>
          </a:p>
          <a:p>
            <a:r>
              <a:rPr lang="de-DE" sz="1200" dirty="0" smtClean="0">
                <a:solidFill>
                  <a:schemeClr val="tx1"/>
                </a:solidFill>
              </a:rPr>
              <a:t>Kein geistiger Schöpfer für die Zusammenstellung als Ganzes</a:t>
            </a:r>
          </a:p>
          <a:p>
            <a:r>
              <a:rPr lang="de-DE" sz="1200" dirty="0" smtClean="0">
                <a:solidFill>
                  <a:schemeClr val="tx1"/>
                </a:solidFill>
              </a:rPr>
              <a:t>Beziehungskennzeichnung Anhang I verwendet</a:t>
            </a:r>
          </a:p>
          <a:p>
            <a:endParaRPr lang="de-DE" dirty="0" smtClean="0"/>
          </a:p>
        </p:txBody>
      </p:sp>
      <p:sp>
        <p:nvSpPr>
          <p:cNvPr id="4" name="Foliennummernplatzhalter 3"/>
          <p:cNvSpPr>
            <a:spLocks noGrp="1"/>
          </p:cNvSpPr>
          <p:nvPr>
            <p:ph type="sldNum" sz="quarter" idx="10"/>
          </p:nvPr>
        </p:nvSpPr>
        <p:spPr/>
        <p:txBody>
          <a:bodyPr/>
          <a:lstStyle/>
          <a:p>
            <a:fld id="{5F9F8FF6-6F64-48B5-AF7B-675846B3447E}" type="slidenum">
              <a:rPr lang="de-DE" smtClean="0"/>
              <a:pPr/>
              <a:t>59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a:t>
            </a:fld>
            <a:endParaRPr lang="de-DE"/>
          </a:p>
        </p:txBody>
      </p:sp>
    </p:spTree>
    <p:extLst>
      <p:ext uri="{BB962C8B-B14F-4D97-AF65-F5344CB8AC3E}">
        <p14:creationId xmlns:p14="http://schemas.microsoft.com/office/powerpoint/2010/main" val="30004097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Zitat</a:t>
            </a:r>
            <a:r>
              <a:rPr lang="de-DE" baseline="0" dirty="0" smtClean="0"/>
              <a:t> Skript </a:t>
            </a:r>
          </a:p>
          <a:p>
            <a:r>
              <a:rPr lang="de-DE" sz="1200" kern="1200" dirty="0" smtClean="0">
                <a:solidFill>
                  <a:schemeClr val="tx1"/>
                </a:solidFill>
                <a:effectLst/>
                <a:latin typeface="+mn-lt"/>
                <a:ea typeface="+mn-ea"/>
                <a:cs typeface="+mn-cs"/>
              </a:rPr>
              <a:t>Um die Indexierung und Auffindbarkeit einer Ressource unter bestimmten Komponisten oder Interpreten zu verbessern, können jedoch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 Sucheinstiege für Personen, Familien, Körperschaften gebildet werden. Diese Angaben sind keinem RDA-Element zuordenbar. In den dargestellten Beispielen werden die Angaben als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-gerechter Sucheinstieg gekennzeichnet. Als Beziehungskennzeichnung wird „Komponist“ oder „Interpret“ oder ein anderer relevanter Begriff aus RDA Anhang I verwendet. Ziel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Erfassung ist, Suchstrategien von Benutzer besser zu berücksichtigen.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Über die Anwendung dieser nicht-</a:t>
            </a:r>
            <a:r>
              <a:rPr lang="de-DE" sz="1200" kern="1200" dirty="0" err="1" smtClean="0">
                <a:solidFill>
                  <a:schemeClr val="tx1"/>
                </a:solidFill>
                <a:effectLst/>
                <a:latin typeface="+mn-lt"/>
                <a:ea typeface="+mn-ea"/>
                <a:cs typeface="+mn-cs"/>
              </a:rPr>
              <a:t>rda</a:t>
            </a:r>
            <a:r>
              <a:rPr lang="de-DE" sz="1200" kern="1200" dirty="0" smtClean="0">
                <a:solidFill>
                  <a:schemeClr val="tx1"/>
                </a:solidFill>
                <a:effectLst/>
                <a:latin typeface="+mn-lt"/>
                <a:ea typeface="+mn-ea"/>
                <a:cs typeface="+mn-cs"/>
              </a:rPr>
              <a:t>-gerechten Sucheinstiege entscheidet die katalogisierende Institution bzw. der Verbund.</a:t>
            </a:r>
          </a:p>
          <a:p>
            <a:r>
              <a:rPr lang="de-DE" sz="1200" kern="1200" dirty="0" smtClean="0">
                <a:solidFill>
                  <a:schemeClr val="tx1"/>
                </a:solidFill>
                <a:effectLst/>
                <a:latin typeface="+mn-lt"/>
                <a:ea typeface="+mn-ea"/>
                <a:cs typeface="+mn-cs"/>
              </a:rPr>
              <a:t> </a:t>
            </a:r>
          </a:p>
          <a:p>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60</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61</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Kein geistiger Schöpfer für die Zusammenstellung als Ganzes</a:t>
            </a:r>
          </a:p>
          <a:p>
            <a:r>
              <a:rPr lang="de-DE" dirty="0" smtClean="0"/>
              <a:t>Beziehungskennzeichnung Anhang I verwendet</a:t>
            </a:r>
          </a:p>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altLang="de-DE" smtClean="0">
              <a:latin typeface="Arial" charset="0"/>
              <a:cs typeface="Arial" charset="0"/>
            </a:endParaRPr>
          </a:p>
        </p:txBody>
      </p:sp>
      <p:sp>
        <p:nvSpPr>
          <p:cNvPr id="1741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0A39AD1-A70B-4CC8-B1BD-83313C1240F3}" type="slidenum">
              <a:rPr lang="de-DE" altLang="de-DE"/>
              <a:pPr fontAlgn="base">
                <a:spcBef>
                  <a:spcPct val="0"/>
                </a:spcBef>
                <a:spcAft>
                  <a:spcPct val="0"/>
                </a:spcAft>
              </a:pPr>
              <a:t>63</a:t>
            </a:fld>
            <a:endParaRPr lang="de-DE" altLang="de-DE"/>
          </a:p>
        </p:txBody>
      </p:sp>
    </p:spTree>
    <p:extLst>
      <p:ext uri="{BB962C8B-B14F-4D97-AF65-F5344CB8AC3E}">
        <p14:creationId xmlns:p14="http://schemas.microsoft.com/office/powerpoint/2010/main" val="33805022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Nachdem in den vorherigen Kapiteln des Skriptes beschrieben wurde, wie in der umfassenden Beschreibung die Elemente, die sich auf die Zusammenstellung als Ganzes beziehen, erfasst werden, soll nun die Erfassung der enthaltenen Teile bzw. der enthaltenen Werke thematisiert werden.</a:t>
            </a:r>
          </a:p>
          <a:p>
            <a:r>
              <a:rPr lang="de-DE" sz="1200" kern="1200" dirty="0" smtClean="0">
                <a:solidFill>
                  <a:schemeClr val="tx1"/>
                </a:solidFill>
                <a:effectLst/>
                <a:latin typeface="+mn-lt"/>
                <a:ea typeface="+mn-ea"/>
                <a:cs typeface="+mn-cs"/>
              </a:rPr>
              <a:t>Jedes Teil-Werk innerhalb einer Zusammenstellung ist für sich ein Werk und kann als solches beschrieben und erfasst werden. Dabei gilt wie für alle Ressourcen, die nach RDA beschrieben werden, dass auch für den enthaltenen Teil die Manifestationsebene, die Expressionsebene und die Werkebene beschrieben werden kann.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Informationen, die sich auf die enthaltenen Teile beziehen, können in der umfassenden Beschreibung erfasst werden:</a:t>
            </a:r>
          </a:p>
          <a:p>
            <a:pPr lvl="0"/>
            <a:r>
              <a:rPr lang="de-DE" sz="1200" kern="1200" dirty="0" smtClean="0">
                <a:solidFill>
                  <a:schemeClr val="tx1"/>
                </a:solidFill>
                <a:effectLst/>
                <a:latin typeface="+mn-lt"/>
                <a:ea typeface="+mn-ea"/>
                <a:cs typeface="+mn-cs"/>
              </a:rPr>
              <a:t>als Anmerkung (RDA 2.17)</a:t>
            </a:r>
          </a:p>
          <a:p>
            <a:pPr lvl="0"/>
            <a:r>
              <a:rPr lang="de-DE" sz="1200" kern="1200" dirty="0" smtClean="0">
                <a:solidFill>
                  <a:schemeClr val="tx1"/>
                </a:solidFill>
                <a:effectLst/>
                <a:latin typeface="+mn-lt"/>
                <a:ea typeface="+mn-ea"/>
                <a:cs typeface="+mn-cs"/>
              </a:rPr>
              <a:t>als in Beziehung stehende Manifestation (RDA 27.1)</a:t>
            </a:r>
          </a:p>
          <a:p>
            <a:pPr lvl="0"/>
            <a:r>
              <a:rPr lang="de-DE" sz="1200" kern="1200" dirty="0" smtClean="0">
                <a:solidFill>
                  <a:schemeClr val="tx1"/>
                </a:solidFill>
                <a:effectLst/>
                <a:latin typeface="+mn-lt"/>
                <a:ea typeface="+mn-ea"/>
                <a:cs typeface="+mn-cs"/>
              </a:rPr>
              <a:t>als in Beziehung stehendes, enthaltenes Werk oder Teil-Werk  (RDA 25.1) </a:t>
            </a:r>
          </a:p>
          <a:p>
            <a:r>
              <a:rPr lang="de-DE" sz="1200" kern="1200" smtClean="0">
                <a:solidFill>
                  <a:schemeClr val="tx1"/>
                </a:solidFill>
                <a:effectLst/>
                <a:latin typeface="+mn-lt"/>
                <a:ea typeface="+mn-ea"/>
                <a:cs typeface="+mn-cs"/>
              </a:rPr>
              <a:t>Für eine strukturierte und detaillierte Erfassung der enthaltenen Teile kann auch eine analytische Beschreibung vorgenommen werden. </a:t>
            </a:r>
            <a:br>
              <a:rPr lang="de-DE" sz="1200" kern="120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64</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65</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66</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Allgemeine Anmerkungen geben nur allgemeine Informationen über die enthaltenen Teile einer Zusammenstellung. Die in der Zusammenstellung enthaltenen Teile werden als in Beziehung stehend (RDA 25.1 oder RDA 27.1) besser beschrieben; dies entspricht auch eher der Intention von RDA.</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67</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enthaltenen Teil-Werke der Zusammenstellung können als in Beziehung zur Zusammenstellung dargestellt werden (RDA Abschnitt 8).</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Diese Beziehung kann erfasst werden (RDA 24.4):</a:t>
            </a:r>
          </a:p>
          <a:p>
            <a:pPr lvl="0"/>
            <a:r>
              <a:rPr lang="de-DE" sz="1200" kern="1200" dirty="0" smtClean="0">
                <a:solidFill>
                  <a:schemeClr val="tx1"/>
                </a:solidFill>
                <a:effectLst/>
                <a:latin typeface="+mn-lt"/>
                <a:ea typeface="+mn-ea"/>
                <a:cs typeface="+mn-cs"/>
              </a:rPr>
              <a:t>durch einen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für das in Beziehung stehende Werk oder die in Beziehung stehende Manifestation,</a:t>
            </a:r>
          </a:p>
          <a:p>
            <a:pPr lvl="0"/>
            <a:r>
              <a:rPr lang="de-DE" sz="1200" kern="1200" dirty="0" smtClean="0">
                <a:solidFill>
                  <a:schemeClr val="tx1"/>
                </a:solidFill>
                <a:effectLst/>
                <a:latin typeface="+mn-lt"/>
                <a:ea typeface="+mn-ea"/>
                <a:cs typeface="+mn-cs"/>
              </a:rPr>
              <a:t>durch einen normierten Sucheinstieg, der das in Beziehung stehende Werk repräsentiert</a:t>
            </a:r>
          </a:p>
          <a:p>
            <a:pPr lvl="0"/>
            <a:r>
              <a:rPr lang="de-DE" sz="1200" kern="1200" dirty="0" smtClean="0">
                <a:solidFill>
                  <a:schemeClr val="tx1"/>
                </a:solidFill>
                <a:effectLst/>
                <a:latin typeface="+mn-lt"/>
                <a:ea typeface="+mn-ea"/>
                <a:cs typeface="+mn-cs"/>
              </a:rPr>
              <a:t>durch eine Beschreibung des in Beziehung stehenden Werkes oder der in Beziehung stehenden Manifestation</a:t>
            </a:r>
          </a:p>
          <a:p>
            <a:r>
              <a:rPr lang="de-DE" sz="1200" kern="1200" dirty="0" smtClean="0">
                <a:solidFill>
                  <a:schemeClr val="tx1"/>
                </a:solidFill>
                <a:effectLst/>
                <a:latin typeface="+mn-lt"/>
                <a:ea typeface="+mn-ea"/>
                <a:cs typeface="+mn-cs"/>
              </a:rPr>
              <a:t> </a:t>
            </a:r>
          </a:p>
          <a:p>
            <a:r>
              <a:rPr lang="de-DE" sz="1200" kern="1200" dirty="0" smtClean="0">
                <a:solidFill>
                  <a:schemeClr val="tx1"/>
                </a:solidFill>
                <a:effectLst/>
                <a:latin typeface="+mn-lt"/>
                <a:ea typeface="+mn-ea"/>
                <a:cs typeface="+mn-cs"/>
              </a:rPr>
              <a:t>Die Erfassung der Beziehung als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kann angewendet werden, wenn für das Teil-Werk ein eigener Werk-Datensatz mit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vorhanden ist oder ein anerkannter </a:t>
            </a:r>
            <a:r>
              <a:rPr lang="de-DE" sz="1200" kern="1200" dirty="0" err="1" smtClean="0">
                <a:solidFill>
                  <a:schemeClr val="tx1"/>
                </a:solidFill>
                <a:effectLst/>
                <a:latin typeface="+mn-lt"/>
                <a:ea typeface="+mn-ea"/>
                <a:cs typeface="+mn-cs"/>
              </a:rPr>
              <a:t>Identifikator</a:t>
            </a:r>
            <a:r>
              <a:rPr lang="de-DE" sz="1200" kern="1200" dirty="0" smtClean="0">
                <a:solidFill>
                  <a:schemeClr val="tx1"/>
                </a:solidFill>
                <a:effectLst/>
                <a:latin typeface="+mn-lt"/>
                <a:ea typeface="+mn-ea"/>
                <a:cs typeface="+mn-cs"/>
              </a:rPr>
              <a:t> für das Werk bei die Erfassung verwendet  wird (ISWC, GND-Nummer). </a:t>
            </a:r>
          </a:p>
          <a:p>
            <a:r>
              <a:rPr lang="de-DE" sz="1200" kern="1200" dirty="0" smtClean="0">
                <a:solidFill>
                  <a:schemeClr val="tx1"/>
                </a:solidFill>
                <a:effectLst/>
                <a:latin typeface="+mn-lt"/>
                <a:ea typeface="+mn-ea"/>
                <a:cs typeface="+mn-cs"/>
              </a:rPr>
              <a:t>Bei der hierarschich-analytischen Beschreibung wird für die Manifestation des enthaltenen Teils ein eigener, analytischer Datensatz erstellt und in der Regel mit Hilfe eines </a:t>
            </a:r>
            <a:r>
              <a:rPr lang="de-DE" sz="1200" kern="1200" dirty="0" err="1" smtClean="0">
                <a:solidFill>
                  <a:schemeClr val="tx1"/>
                </a:solidFill>
                <a:effectLst/>
                <a:latin typeface="+mn-lt"/>
                <a:ea typeface="+mn-ea"/>
                <a:cs typeface="+mn-cs"/>
              </a:rPr>
              <a:t>Identifikators</a:t>
            </a:r>
            <a:r>
              <a:rPr lang="de-DE" sz="1200" kern="1200" dirty="0" smtClean="0">
                <a:solidFill>
                  <a:schemeClr val="tx1"/>
                </a:solidFill>
                <a:effectLst/>
                <a:latin typeface="+mn-lt"/>
                <a:ea typeface="+mn-ea"/>
                <a:cs typeface="+mn-cs"/>
              </a:rPr>
              <a:t> dieses Datensatzes mit der umfassenden Beschreibung für die Zusammenstellung in Beziehung gesetzt.</a:t>
            </a:r>
          </a:p>
          <a:p>
            <a:r>
              <a:rPr lang="de-DE" sz="1200" kern="1200" dirty="0" smtClean="0">
                <a:solidFill>
                  <a:schemeClr val="tx1"/>
                </a:solidFill>
                <a:effectLst/>
                <a:latin typeface="+mn-lt"/>
                <a:ea typeface="+mn-ea"/>
                <a:cs typeface="+mn-cs"/>
              </a:rPr>
              <a:t>Sollen in der umfassenden Beschreibung der Zusammenstellung detaillierte Informationen zu den enthaltenen Teilen erfasst werden, werden die Teile erfasst als: </a:t>
            </a:r>
          </a:p>
          <a:p>
            <a:pPr lvl="0"/>
            <a:r>
              <a:rPr lang="de-DE" sz="1200" kern="1200" dirty="0" smtClean="0">
                <a:solidFill>
                  <a:schemeClr val="tx1"/>
                </a:solidFill>
                <a:effectLst/>
                <a:latin typeface="+mn-lt"/>
                <a:ea typeface="+mn-ea"/>
                <a:cs typeface="+mn-cs"/>
              </a:rPr>
              <a:t>in Beziehung stehende Manifestation (RDA 2.3.2.6.1, RDA 27.1) mit der Beschreibung der in Beziehung stehenden Manifestation</a:t>
            </a:r>
          </a:p>
          <a:p>
            <a:pPr lvl="0"/>
            <a:r>
              <a:rPr lang="de-DE" sz="1200" kern="1200" dirty="0" smtClean="0">
                <a:solidFill>
                  <a:schemeClr val="tx1"/>
                </a:solidFill>
                <a:effectLst/>
                <a:latin typeface="+mn-lt"/>
                <a:ea typeface="+mn-ea"/>
                <a:cs typeface="+mn-cs"/>
              </a:rPr>
              <a:t>in Beziehung stehendes Werk (RDA 25.1) mit dem normierten Sucheinstieg für das Werk</a:t>
            </a:r>
          </a:p>
          <a:p>
            <a:r>
              <a:rPr lang="de-DE" sz="1200" kern="1200" dirty="0" smtClean="0">
                <a:solidFill>
                  <a:schemeClr val="tx1"/>
                </a:solidFill>
                <a:effectLst/>
                <a:latin typeface="+mn-lt"/>
                <a:ea typeface="+mn-ea"/>
                <a:cs typeface="+mn-cs"/>
              </a:rPr>
              <a:t>Beide Arten der Erfassung können in einer umfassenden Beschreibung separat oder gleichzeitig angewendet werden. Die Entscheidung liegt beim Katalogisierenden. Eine Beschreibung der in Beziehung stehenden Manifestation bietet sich an, wenn sich der bevorzugte Titel des Werkes vom Titel der Manifestation unterscheidet (immer bezogen auf den enthaltenen Teil) und wenn bei der Beschreibung der Manifestation des Teils ausführliche Verantwortlichkeitsangaben als sinnvoll erachtet werden.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68</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69</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70</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Zitat Skript </a:t>
            </a:r>
          </a:p>
          <a:p>
            <a:endParaRPr lang="de-DE"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n-ea"/>
                <a:cs typeface="+mn-cs"/>
              </a:rPr>
              <a:t>Die Anwendungsregel bei RDA 25.1.1.3 geht ausführlich darauf ein, wie eine strukturierte Beschreibung der in Beziehung stehenden Manifestation nach RDA 27.1 erfasst werden kann.</a:t>
            </a:r>
          </a:p>
          <a:p>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endParaRPr lang="de-DE" dirty="0"/>
          </a:p>
        </p:txBody>
      </p:sp>
      <p:sp>
        <p:nvSpPr>
          <p:cNvPr id="4" name="Foliennummernplatzhalter 3"/>
          <p:cNvSpPr>
            <a:spLocks noGrp="1"/>
          </p:cNvSpPr>
          <p:nvPr>
            <p:ph type="sldNum" sz="quarter" idx="10"/>
          </p:nvPr>
        </p:nvSpPr>
        <p:spPr/>
        <p:txBody>
          <a:bodyPr/>
          <a:lstStyle/>
          <a:p>
            <a:pPr>
              <a:defRPr/>
            </a:pPr>
            <a:fld id="{BEB25682-6A49-440C-9F21-894BBA0FE6DA}" type="slidenum">
              <a:rPr lang="de-DE" smtClean="0"/>
              <a:pPr>
                <a:defRPr/>
              </a:pPr>
              <a:t>71</a:t>
            </a:fld>
            <a:endParaRPr lang="de-DE"/>
          </a:p>
        </p:txBody>
      </p:sp>
    </p:spTree>
    <p:extLst>
      <p:ext uri="{BB962C8B-B14F-4D97-AF65-F5344CB8AC3E}">
        <p14:creationId xmlns:p14="http://schemas.microsoft.com/office/powerpoint/2010/main" val="14570384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72</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73</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74</a:t>
            </a:fld>
            <a:endParaRPr lang="de-DE"/>
          </a:p>
        </p:txBody>
      </p:sp>
    </p:spTree>
    <p:extLst>
      <p:ext uri="{BB962C8B-B14F-4D97-AF65-F5344CB8AC3E}">
        <p14:creationId xmlns:p14="http://schemas.microsoft.com/office/powerpoint/2010/main" val="1216164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8</a:t>
            </a:fld>
            <a:endParaRPr lang="de-DE"/>
          </a:p>
        </p:txBody>
      </p:sp>
    </p:spTree>
    <p:extLst>
      <p:ext uri="{BB962C8B-B14F-4D97-AF65-F5344CB8AC3E}">
        <p14:creationId xmlns:p14="http://schemas.microsoft.com/office/powerpoint/2010/main" val="264464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5F9F8FF6-6F64-48B5-AF7B-675846B3447E}" type="slidenum">
              <a:rPr lang="de-DE" smtClean="0"/>
              <a:pPr/>
              <a:t>9</a:t>
            </a:fld>
            <a:endParaRPr lang="de-DE"/>
          </a:p>
        </p:txBody>
      </p:sp>
    </p:spTree>
    <p:extLst>
      <p:ext uri="{BB962C8B-B14F-4D97-AF65-F5344CB8AC3E}">
        <p14:creationId xmlns:p14="http://schemas.microsoft.com/office/powerpoint/2010/main" val="264464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51520" y="183778"/>
            <a:ext cx="8640960" cy="508918"/>
          </a:xfrm>
        </p:spPr>
        <p:txBody>
          <a:bodyPr/>
          <a:lstStyle>
            <a:lvl1pPr algn="l">
              <a:defRPr sz="2800">
                <a:solidFill>
                  <a:schemeClr val="accent1">
                    <a:lumMod val="75000"/>
                  </a:schemeClr>
                </a:solidFill>
              </a:defRPr>
            </a:lvl1pPr>
          </a:lstStyle>
          <a:p>
            <a:r>
              <a:rPr lang="de-DE" dirty="0" smtClean="0"/>
              <a:t>Titelmasterformat durch Klicken bearbeiten</a:t>
            </a:r>
            <a:endParaRPr lang="de-DE" dirty="0"/>
          </a:p>
        </p:txBody>
      </p:sp>
      <p:sp>
        <p:nvSpPr>
          <p:cNvPr id="7" name="Textplatzhalter 6"/>
          <p:cNvSpPr>
            <a:spLocks noGrp="1"/>
          </p:cNvSpPr>
          <p:nvPr>
            <p:ph type="body" sz="quarter" idx="13"/>
          </p:nvPr>
        </p:nvSpPr>
        <p:spPr>
          <a:xfrm>
            <a:off x="251520" y="836712"/>
            <a:ext cx="8640960" cy="5472608"/>
          </a:xfrm>
        </p:spPr>
        <p:txBody>
          <a:bodyPr>
            <a:noAutofit/>
          </a:bodyPr>
          <a:lstStyle/>
          <a:p>
            <a:pPr lvl="0"/>
            <a:r>
              <a:rPr lang="de-DE" dirty="0" smtClean="0"/>
              <a:t>Textmasterformat bearbeiten</a:t>
            </a:r>
          </a:p>
          <a:p>
            <a:pPr lvl="1"/>
            <a:r>
              <a:rPr lang="de-DE" dirty="0" smtClean="0"/>
              <a:t>Zweite Ebene</a:t>
            </a:r>
          </a:p>
          <a:p>
            <a:pPr lvl="2"/>
            <a:r>
              <a:rPr lang="de-DE" dirty="0" smtClean="0"/>
              <a:t>Dritte Ebene</a:t>
            </a:r>
          </a:p>
        </p:txBody>
      </p:sp>
      <p:sp>
        <p:nvSpPr>
          <p:cNvPr id="4" name="Fußzeilenplatzhalter 11"/>
          <p:cNvSpPr>
            <a:spLocks noGrp="1"/>
          </p:cNvSpPr>
          <p:nvPr>
            <p:ph type="ftr" sz="quarter" idx="14"/>
          </p:nvPr>
        </p:nvSpPr>
        <p:spPr>
          <a:xfrm>
            <a:off x="468313" y="6376988"/>
            <a:ext cx="6119812" cy="365125"/>
          </a:xfrm>
        </p:spPr>
        <p:txBody>
          <a:bodyPr/>
          <a:lstStyle>
            <a:lvl1pPr algn="l">
              <a:defRPr smtClean="0">
                <a:solidFill>
                  <a:schemeClr val="accent1">
                    <a:lumMod val="75000"/>
                  </a:schemeClr>
                </a:solidFill>
              </a:defRPr>
            </a:lvl1pPr>
          </a:lstStyle>
          <a:p>
            <a:pPr>
              <a:defRPr/>
            </a:pPr>
            <a:r>
              <a:rPr lang="de-DE" smtClean="0"/>
              <a:t>AG RDA Schulungsunterlagen – Modul 6M.04.06: Zusammenstellungen bei AV-Medien Musik   | Stand: 16.10.2015  | CC BY-NC-SA</a:t>
            </a:r>
            <a:endParaRPr lang="de-DE" dirty="0"/>
          </a:p>
        </p:txBody>
      </p:sp>
      <p:sp>
        <p:nvSpPr>
          <p:cNvPr id="5" name="Foliennummernplatzhalter 5"/>
          <p:cNvSpPr>
            <a:spLocks noGrp="1"/>
          </p:cNvSpPr>
          <p:nvPr>
            <p:ph type="sldNum" sz="quarter" idx="15"/>
          </p:nvPr>
        </p:nvSpPr>
        <p:spPr>
          <a:xfrm>
            <a:off x="7235825" y="6376988"/>
            <a:ext cx="1450975"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0B3328B6-ECD8-4692-B4C5-401D37CA9B77}" type="slidenum">
              <a:rPr lang="de-DE"/>
              <a:pPr>
                <a:defRPr/>
              </a:pPr>
              <a:t>‹Nr.›</a:t>
            </a:fld>
            <a:endParaRPr lang="de-DE"/>
          </a:p>
        </p:txBody>
      </p:sp>
    </p:spTree>
    <p:extLst>
      <p:ext uri="{BB962C8B-B14F-4D97-AF65-F5344CB8AC3E}">
        <p14:creationId xmlns:p14="http://schemas.microsoft.com/office/powerpoint/2010/main" val="9496139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p:txBody>
      </p:sp>
      <p:sp>
        <p:nvSpPr>
          <p:cNvPr id="7" name="Fußzeilenplatzhalter 6"/>
          <p:cNvSpPr>
            <a:spLocks noGrp="1"/>
          </p:cNvSpPr>
          <p:nvPr>
            <p:ph type="ftr" sz="quarter" idx="3"/>
          </p:nvPr>
        </p:nvSpPr>
        <p:spPr>
          <a:xfrm>
            <a:off x="468313" y="6381750"/>
            <a:ext cx="6264275" cy="365125"/>
          </a:xfrm>
          <a:prstGeom prst="rect">
            <a:avLst/>
          </a:prstGeom>
        </p:spPr>
        <p:txBody>
          <a:bodyPr vert="horz" lIns="91440" tIns="45720" rIns="91440" bIns="45720" rtlCol="0" anchor="ctr"/>
          <a:lstStyle>
            <a:lvl1pPr algn="l" fontAlgn="auto">
              <a:spcBef>
                <a:spcPts val="0"/>
              </a:spcBef>
              <a:spcAft>
                <a:spcPts val="0"/>
              </a:spcAft>
              <a:defRPr sz="1000" baseline="0" smtClean="0">
                <a:solidFill>
                  <a:schemeClr val="tx1">
                    <a:lumMod val="50000"/>
                    <a:lumOff val="50000"/>
                  </a:schemeClr>
                </a:solidFill>
                <a:latin typeface="Verdana" panose="020B0604030504040204" pitchFamily="34" charset="0"/>
                <a:cs typeface="+mn-cs"/>
              </a:defRPr>
            </a:lvl1pPr>
          </a:lstStyle>
          <a:p>
            <a:pPr>
              <a:defRPr/>
            </a:pPr>
            <a:r>
              <a:rPr lang="de-DE" smtClean="0"/>
              <a:t>AG RDA Schulungsunterlagen – Modul 6M.04.06: Zusammenstellungen bei AV-Medien Musik   | Stand: 16.10.2015  | CC BY-NC-SA</a:t>
            </a:r>
            <a:endParaRPr lang="de-DE" dirty="0"/>
          </a:p>
        </p:txBody>
      </p:sp>
    </p:spTree>
  </p:cSld>
  <p:clrMap bg1="lt1" tx1="dk1" bg2="lt2" tx2="dk2" accent1="accent1" accent2="accent2" accent3="accent3" accent4="accent4" accent5="accent5" accent6="accent6" hlink="hlink" folHlink="folHlink"/>
  <p:sldLayoutIdLst>
    <p:sldLayoutId id="2147483651" r:id="rId1"/>
  </p:sldLayoutIdLst>
  <p:hf hdr="0" dt="0"/>
  <p:txStyles>
    <p:titleStyle>
      <a:lvl1pPr algn="l" rtl="0" fontAlgn="base">
        <a:spcBef>
          <a:spcPct val="0"/>
        </a:spcBef>
        <a:spcAft>
          <a:spcPct val="0"/>
        </a:spcAft>
        <a:defRPr sz="3200" kern="1200">
          <a:solidFill>
            <a:schemeClr val="tx1"/>
          </a:solidFill>
          <a:latin typeface="Verdana" panose="020B0604030504040204" pitchFamily="34" charset="0"/>
          <a:ea typeface="+mj-ea"/>
          <a:cs typeface="+mj-cs"/>
        </a:defRPr>
      </a:lvl1pPr>
      <a:lvl2pPr algn="l" rtl="0" fontAlgn="base">
        <a:spcBef>
          <a:spcPct val="0"/>
        </a:spcBef>
        <a:spcAft>
          <a:spcPct val="0"/>
        </a:spcAft>
        <a:defRPr sz="3200">
          <a:solidFill>
            <a:schemeClr val="tx1"/>
          </a:solidFill>
          <a:latin typeface="Verdana" pitchFamily="34" charset="0"/>
        </a:defRPr>
      </a:lvl2pPr>
      <a:lvl3pPr algn="l" rtl="0" fontAlgn="base">
        <a:spcBef>
          <a:spcPct val="0"/>
        </a:spcBef>
        <a:spcAft>
          <a:spcPct val="0"/>
        </a:spcAft>
        <a:defRPr sz="3200">
          <a:solidFill>
            <a:schemeClr val="tx1"/>
          </a:solidFill>
          <a:latin typeface="Verdana" pitchFamily="34" charset="0"/>
        </a:defRPr>
      </a:lvl3pPr>
      <a:lvl4pPr algn="l" rtl="0" fontAlgn="base">
        <a:spcBef>
          <a:spcPct val="0"/>
        </a:spcBef>
        <a:spcAft>
          <a:spcPct val="0"/>
        </a:spcAft>
        <a:defRPr sz="3200">
          <a:solidFill>
            <a:schemeClr val="tx1"/>
          </a:solidFill>
          <a:latin typeface="Verdana" pitchFamily="34" charset="0"/>
        </a:defRPr>
      </a:lvl4pPr>
      <a:lvl5pPr algn="l" rtl="0" fontAlgn="base">
        <a:spcBef>
          <a:spcPct val="0"/>
        </a:spcBef>
        <a:spcAft>
          <a:spcPct val="0"/>
        </a:spcAft>
        <a:defRPr sz="3200">
          <a:solidFill>
            <a:schemeClr val="tx1"/>
          </a:solidFill>
          <a:latin typeface="Verdana" pitchFamily="34" charset="0"/>
        </a:defRPr>
      </a:lvl5pPr>
      <a:lvl6pPr marL="457200" algn="l" rtl="0" fontAlgn="base">
        <a:spcBef>
          <a:spcPct val="0"/>
        </a:spcBef>
        <a:spcAft>
          <a:spcPct val="0"/>
        </a:spcAft>
        <a:defRPr sz="3200">
          <a:solidFill>
            <a:schemeClr val="tx1"/>
          </a:solidFill>
          <a:latin typeface="Verdana" pitchFamily="34" charset="0"/>
        </a:defRPr>
      </a:lvl6pPr>
      <a:lvl7pPr marL="914400" algn="l" rtl="0" fontAlgn="base">
        <a:spcBef>
          <a:spcPct val="0"/>
        </a:spcBef>
        <a:spcAft>
          <a:spcPct val="0"/>
        </a:spcAft>
        <a:defRPr sz="3200">
          <a:solidFill>
            <a:schemeClr val="tx1"/>
          </a:solidFill>
          <a:latin typeface="Verdana" pitchFamily="34" charset="0"/>
        </a:defRPr>
      </a:lvl7pPr>
      <a:lvl8pPr marL="1371600" algn="l" rtl="0" fontAlgn="base">
        <a:spcBef>
          <a:spcPct val="0"/>
        </a:spcBef>
        <a:spcAft>
          <a:spcPct val="0"/>
        </a:spcAft>
        <a:defRPr sz="3200">
          <a:solidFill>
            <a:schemeClr val="tx1"/>
          </a:solidFill>
          <a:latin typeface="Verdana" pitchFamily="34" charset="0"/>
        </a:defRPr>
      </a:lvl8pPr>
      <a:lvl9pPr marL="1828800" algn="l" rtl="0" fontAlgn="base">
        <a:spcBef>
          <a:spcPct val="0"/>
        </a:spcBef>
        <a:spcAft>
          <a:spcPct val="0"/>
        </a:spcAft>
        <a:defRPr sz="3200">
          <a:solidFill>
            <a:schemeClr val="tx1"/>
          </a:solidFill>
          <a:latin typeface="Verdana" pitchFamily="34"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Verdana" panose="020B0604030504040204" pitchFamily="34" charset="0"/>
          <a:ea typeface="+mn-ea"/>
          <a:cs typeface="+mn-cs"/>
        </a:defRPr>
      </a:lvl1pPr>
      <a:lvl2pPr marL="742950" indent="-28575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2pPr>
      <a:lvl3pPr marL="1143000" indent="-228600" algn="l" rtl="0" fontAlgn="base">
        <a:spcBef>
          <a:spcPct val="20000"/>
        </a:spcBef>
        <a:spcAft>
          <a:spcPct val="0"/>
        </a:spcAft>
        <a:buFont typeface="Arial" charset="0"/>
        <a:buChar char="•"/>
        <a:defRPr sz="1600" kern="1200">
          <a:solidFill>
            <a:schemeClr val="tx1"/>
          </a:solidFill>
          <a:latin typeface="Verdana" panose="020B0604030504040204" pitchFamily="34" charset="0"/>
          <a:ea typeface="+mn-ea"/>
          <a:cs typeface="+mn-cs"/>
        </a:defRPr>
      </a:lvl3pPr>
      <a:lvl4pPr marL="1600200" indent="-228600" algn="l" rtl="0" fontAlgn="base">
        <a:spcBef>
          <a:spcPct val="20000"/>
        </a:spcBef>
        <a:spcAft>
          <a:spcPct val="0"/>
        </a:spcAft>
        <a:buFont typeface="Arial" charset="0"/>
        <a:buChar char="–"/>
        <a:defRPr sz="1200" kern="1200">
          <a:solidFill>
            <a:schemeClr val="tx1"/>
          </a:solidFill>
          <a:latin typeface="Verdana" panose="020B0604030504040204"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Verdana" panose="020B060403050404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tm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tmp"/><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4.tmp"/></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7.tmp"/><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tm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p:cNvSpPr/>
          <p:nvPr/>
        </p:nvSpPr>
        <p:spPr>
          <a:xfrm>
            <a:off x="611188" y="1041400"/>
            <a:ext cx="8032750" cy="35290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endParaRPr>
          </a:p>
        </p:txBody>
      </p:sp>
      <p:sp>
        <p:nvSpPr>
          <p:cNvPr id="3075" name="Titel 1"/>
          <p:cNvSpPr>
            <a:spLocks noGrp="1"/>
          </p:cNvSpPr>
          <p:nvPr>
            <p:ph type="title"/>
          </p:nvPr>
        </p:nvSpPr>
        <p:spPr>
          <a:xfrm>
            <a:off x="1692275" y="2781300"/>
            <a:ext cx="6057900" cy="1652588"/>
          </a:xfrm>
        </p:spPr>
        <p:txBody>
          <a:bodyPr rtlCol="0">
            <a:noAutofit/>
          </a:bodyPr>
          <a:lstStyle/>
          <a:p>
            <a:pPr algn="ctr" fontAlgn="auto">
              <a:spcAft>
                <a:spcPts val="0"/>
              </a:spcAft>
              <a:defRPr/>
            </a:pPr>
            <a:r>
              <a:rPr lang="de-DE" altLang="de-DE" sz="3200" b="1" dirty="0" smtClean="0">
                <a:ea typeface="Verdana" pitchFamily="34" charset="0"/>
                <a:cs typeface="Verdana" pitchFamily="34" charset="0"/>
              </a:rPr>
              <a:t>Schulungsunterlagen der</a:t>
            </a:r>
            <a:br>
              <a:rPr lang="de-DE" altLang="de-DE" sz="3200" b="1" dirty="0" smtClean="0">
                <a:ea typeface="Verdana" pitchFamily="34" charset="0"/>
                <a:cs typeface="Verdana" pitchFamily="34" charset="0"/>
              </a:rPr>
            </a:br>
            <a:r>
              <a:rPr lang="de-DE" altLang="de-DE" sz="3200" b="1" dirty="0" smtClean="0">
                <a:ea typeface="Verdana" pitchFamily="34" charset="0"/>
                <a:cs typeface="Verdana" pitchFamily="34" charset="0"/>
              </a:rPr>
              <a:t>AG RDA</a:t>
            </a:r>
          </a:p>
        </p:txBody>
      </p:sp>
      <p:pic>
        <p:nvPicPr>
          <p:cNvPr id="307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171575"/>
            <a:ext cx="9858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412875"/>
            <a:ext cx="152241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2275" y="1771650"/>
            <a:ext cx="16478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0" y="2420938"/>
            <a:ext cx="1587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78775" y="3057525"/>
            <a:ext cx="10287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Grafik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78775" y="3860800"/>
            <a:ext cx="585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Grafik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59600" y="4433888"/>
            <a:ext cx="7810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Grafik 2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35613" y="4814888"/>
            <a:ext cx="10604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Grafik 21"/>
          <p:cNvPicPr>
            <a:picLocks noChangeAspect="1"/>
          </p:cNvPicPr>
          <p:nvPr/>
        </p:nvPicPr>
        <p:blipFill>
          <a:blip r:embed="rId11">
            <a:extLst>
              <a:ext uri="{28A0092B-C50C-407E-A947-70E740481C1C}">
                <a14:useLocalDpi xmlns:a14="http://schemas.microsoft.com/office/drawing/2010/main" val="0"/>
              </a:ext>
            </a:extLst>
          </a:blip>
          <a:srcRect r="16844"/>
          <a:stretch>
            <a:fillRect/>
          </a:stretch>
        </p:blipFill>
        <p:spPr bwMode="auto">
          <a:xfrm>
            <a:off x="4138613" y="5045075"/>
            <a:ext cx="13589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Grafik 2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8175" y="4829175"/>
            <a:ext cx="21653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Grafik 2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58888" y="4254500"/>
            <a:ext cx="13620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Grafik 2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0013" y="3784600"/>
            <a:ext cx="14033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Grafik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2075" y="3108325"/>
            <a:ext cx="1346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Grafik 29"/>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994025" y="1177925"/>
            <a:ext cx="666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0" name="Gruppieren 8"/>
          <p:cNvGrpSpPr>
            <a:grpSpLocks/>
          </p:cNvGrpSpPr>
          <p:nvPr/>
        </p:nvGrpSpPr>
        <p:grpSpPr bwMode="auto">
          <a:xfrm>
            <a:off x="949325" y="1700213"/>
            <a:ext cx="2378075" cy="400050"/>
            <a:chOff x="948867" y="1700808"/>
            <a:chExt cx="2378195" cy="400110"/>
          </a:xfrm>
        </p:grpSpPr>
        <p:sp>
          <p:nvSpPr>
            <p:cNvPr id="3092" name="Textfeld 3"/>
            <p:cNvSpPr txBox="1">
              <a:spLocks noChangeArrowheads="1"/>
            </p:cNvSpPr>
            <p:nvPr/>
          </p:nvSpPr>
          <p:spPr bwMode="auto">
            <a:xfrm>
              <a:off x="1259632" y="1700808"/>
              <a:ext cx="20674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Verdana" pitchFamily="34" charset="0"/>
                </a:defRPr>
              </a:lvl1pPr>
              <a:lvl2pPr marL="742950" indent="-285750">
                <a:spcBef>
                  <a:spcPct val="20000"/>
                </a:spcBef>
                <a:buFont typeface="Arial" charset="0"/>
                <a:buChar char="–"/>
                <a:defRPr sz="2000">
                  <a:solidFill>
                    <a:schemeClr val="tx1"/>
                  </a:solidFill>
                  <a:latin typeface="Verdana" pitchFamily="34" charset="0"/>
                </a:defRPr>
              </a:lvl2pPr>
              <a:lvl3pPr marL="1143000" indent="-228600">
                <a:spcBef>
                  <a:spcPct val="20000"/>
                </a:spcBef>
                <a:buFont typeface="Arial" charset="0"/>
                <a:buChar char="•"/>
                <a:defRPr sz="1600">
                  <a:solidFill>
                    <a:schemeClr val="tx1"/>
                  </a:solidFill>
                  <a:latin typeface="Verdana" pitchFamily="34" charset="0"/>
                </a:defRPr>
              </a:lvl3pPr>
              <a:lvl4pPr marL="1600200" indent="-228600">
                <a:spcBef>
                  <a:spcPct val="20000"/>
                </a:spcBef>
                <a:buFont typeface="Arial" charset="0"/>
                <a:buChar char="–"/>
                <a:defRPr sz="12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fontAlgn="base">
                <a:spcBef>
                  <a:spcPct val="20000"/>
                </a:spcBef>
                <a:spcAft>
                  <a:spcPct val="0"/>
                </a:spcAft>
                <a:buFont typeface="Arial" charset="0"/>
                <a:buChar char="»"/>
                <a:defRPr sz="2000">
                  <a:solidFill>
                    <a:schemeClr val="tx1"/>
                  </a:solidFill>
                  <a:latin typeface="Verdana" pitchFamily="34" charset="0"/>
                </a:defRPr>
              </a:lvl6pPr>
              <a:lvl7pPr marL="2971800" indent="-228600" fontAlgn="base">
                <a:spcBef>
                  <a:spcPct val="20000"/>
                </a:spcBef>
                <a:spcAft>
                  <a:spcPct val="0"/>
                </a:spcAft>
                <a:buFont typeface="Arial" charset="0"/>
                <a:buChar char="»"/>
                <a:defRPr sz="2000">
                  <a:solidFill>
                    <a:schemeClr val="tx1"/>
                  </a:solidFill>
                  <a:latin typeface="Verdana" pitchFamily="34" charset="0"/>
                </a:defRPr>
              </a:lvl7pPr>
              <a:lvl8pPr marL="3429000" indent="-228600" fontAlgn="base">
                <a:spcBef>
                  <a:spcPct val="20000"/>
                </a:spcBef>
                <a:spcAft>
                  <a:spcPct val="0"/>
                </a:spcAft>
                <a:buFont typeface="Arial" charset="0"/>
                <a:buChar char="»"/>
                <a:defRPr sz="2000">
                  <a:solidFill>
                    <a:schemeClr val="tx1"/>
                  </a:solidFill>
                  <a:latin typeface="Verdana" pitchFamily="34" charset="0"/>
                </a:defRPr>
              </a:lvl8pPr>
              <a:lvl9pPr marL="3886200" indent="-228600" fontAlgn="base">
                <a:spcBef>
                  <a:spcPct val="20000"/>
                </a:spcBef>
                <a:spcAft>
                  <a:spcPct val="0"/>
                </a:spcAft>
                <a:buFont typeface="Arial" charset="0"/>
                <a:buChar char="»"/>
                <a:defRPr sz="2000">
                  <a:solidFill>
                    <a:schemeClr val="tx1"/>
                  </a:solidFill>
                  <a:latin typeface="Verdana" pitchFamily="34" charset="0"/>
                </a:defRPr>
              </a:lvl9pPr>
            </a:lstStyle>
            <a:p>
              <a:pPr>
                <a:spcBef>
                  <a:spcPct val="0"/>
                </a:spcBef>
                <a:buFontTx/>
                <a:buNone/>
              </a:pPr>
              <a:r>
                <a:rPr lang="de-DE" altLang="de-DE" sz="1000" b="1">
                  <a:solidFill>
                    <a:srgbClr val="000000"/>
                  </a:solidFill>
                </a:rPr>
                <a:t>Vertretungen der Öffentlichen Bibliotheken</a:t>
              </a:r>
            </a:p>
          </p:txBody>
        </p:sp>
        <p:pic>
          <p:nvPicPr>
            <p:cNvPr id="3093" name="Grafik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48867" y="1709892"/>
              <a:ext cx="3107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91" name="Grafik 1"/>
          <p:cNvPicPr>
            <a:picLocks noChangeAspect="1"/>
          </p:cNvPicPr>
          <p:nvPr/>
        </p:nvPicPr>
        <p:blipFill>
          <a:blip r:embed="rId18">
            <a:extLst>
              <a:ext uri="{28A0092B-C50C-407E-A947-70E740481C1C}">
                <a14:useLocalDpi xmlns:a14="http://schemas.microsoft.com/office/drawing/2010/main" val="0"/>
              </a:ext>
            </a:extLst>
          </a:blip>
          <a:srcRect l="5724" t="17175" b="17717"/>
          <a:stretch>
            <a:fillRect/>
          </a:stretch>
        </p:blipFill>
        <p:spPr bwMode="auto">
          <a:xfrm>
            <a:off x="677863" y="2349500"/>
            <a:ext cx="16510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ußzeilenplatzhalter 1"/>
          <p:cNvSpPr>
            <a:spLocks noGrp="1"/>
          </p:cNvSpPr>
          <p:nvPr>
            <p:ph type="ftr" sz="quarter" idx="14"/>
          </p:nvPr>
        </p:nvSpPr>
        <p:spPr/>
        <p:txBody>
          <a:bodyPr/>
          <a:lstStyle/>
          <a:p>
            <a:pPr>
              <a:defRPr/>
            </a:pPr>
            <a:r>
              <a:rPr lang="de-DE" dirty="0" smtClean="0"/>
              <a:t>AG RDA Schulungsunterlagen – Modul 6M.04.06: Zusammenstellungen bei AV-Medien Musik   | Stand: 16.10.2015  | CC BY-NC-SA</a:t>
            </a:r>
            <a:endParaRPr lang="de-DE" dirty="0"/>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1</a:t>
            </a:fld>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von Zusammenstellungen</a:t>
            </a:r>
            <a:endParaRPr lang="de-DE" dirty="0"/>
          </a:p>
        </p:txBody>
      </p:sp>
      <p:sp>
        <p:nvSpPr>
          <p:cNvPr id="3" name="Textplatzhalter 2"/>
          <p:cNvSpPr>
            <a:spLocks noGrp="1"/>
          </p:cNvSpPr>
          <p:nvPr>
            <p:ph type="body" sz="quarter" idx="13"/>
          </p:nvPr>
        </p:nvSpPr>
        <p:spPr/>
        <p:txBody>
          <a:bodyPr wrap="square"/>
          <a:lstStyle/>
          <a:p>
            <a:r>
              <a:rPr lang="de-DE" dirty="0"/>
              <a:t>Zusammenstellungen von Werken von einer Person, einer Familie oder einer Körperschaft</a:t>
            </a:r>
            <a:endParaRPr lang="de-DE" dirty="0" smtClean="0"/>
          </a:p>
          <a:p>
            <a:pPr lvl="1"/>
            <a:endParaRPr lang="de-DE" dirty="0" smtClean="0"/>
          </a:p>
          <a:p>
            <a:pPr lvl="1"/>
            <a:r>
              <a:rPr lang="de-DE" dirty="0" smtClean="0"/>
              <a:t>Mit übergeordnetem Titel</a:t>
            </a:r>
          </a:p>
          <a:p>
            <a:pPr lvl="1"/>
            <a:r>
              <a:rPr lang="de-DE" dirty="0" smtClean="0"/>
              <a:t>Ohne übergeordneten Titel</a:t>
            </a:r>
            <a:endParaRPr lang="de-DE" dirty="0"/>
          </a:p>
          <a:p>
            <a:pPr lvl="1"/>
            <a:endParaRPr lang="de-DE" dirty="0" smtClean="0"/>
          </a:p>
          <a:p>
            <a:r>
              <a:rPr lang="de-DE" dirty="0"/>
              <a:t>Zusammenstellungen von Werken verschiedener Personen, Familien oder </a:t>
            </a:r>
            <a:r>
              <a:rPr lang="de-DE" dirty="0" smtClean="0"/>
              <a:t>Körperschaften</a:t>
            </a:r>
          </a:p>
          <a:p>
            <a:pPr marL="457200" indent="-457200">
              <a:buFont typeface="+mj-lt"/>
              <a:buAutoNum type="arabicPeriod"/>
            </a:pPr>
            <a:endParaRPr lang="de-DE" dirty="0"/>
          </a:p>
          <a:p>
            <a:pPr lvl="1"/>
            <a:r>
              <a:rPr lang="de-DE" dirty="0"/>
              <a:t>Mit übergeordnetem Titel</a:t>
            </a:r>
          </a:p>
          <a:p>
            <a:pPr lvl="1"/>
            <a:r>
              <a:rPr lang="de-DE" dirty="0"/>
              <a:t>Ohne übergeordneten Titel</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6" name="Fußzeilenplatzhalter 3"/>
          <p:cNvSpPr txBox="1">
            <a:spLocks/>
          </p:cNvSpPr>
          <p:nvPr/>
        </p:nvSpPr>
        <p:spPr>
          <a:xfrm>
            <a:off x="467544" y="5942603"/>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10</a:t>
            </a:fld>
            <a:endParaRPr lang="de-DE"/>
          </a:p>
        </p:txBody>
      </p:sp>
    </p:spTree>
    <p:extLst>
      <p:ext uri="{BB962C8B-B14F-4D97-AF65-F5344CB8AC3E}">
        <p14:creationId xmlns:p14="http://schemas.microsoft.com/office/powerpoint/2010/main" val="78416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Umfassende Beschreibung einer Zusammenstellung </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Bei der </a:t>
            </a:r>
            <a:r>
              <a:rPr lang="de-DE" altLang="de-DE" b="1" dirty="0" smtClean="0"/>
              <a:t>umfassenden Beschreibung </a:t>
            </a:r>
            <a:r>
              <a:rPr lang="de-DE" altLang="de-DE" dirty="0" smtClean="0"/>
              <a:t>werden diejenigen Elemente und Beziehungen strukturiert erfasst, die sich auf die </a:t>
            </a:r>
            <a:r>
              <a:rPr lang="de-DE" altLang="de-DE" b="1" dirty="0" smtClean="0"/>
              <a:t>Zusammenstellung als Ganzes</a:t>
            </a:r>
            <a:r>
              <a:rPr lang="de-DE" altLang="de-DE" dirty="0" smtClean="0"/>
              <a:t> beziehen. </a:t>
            </a:r>
          </a:p>
          <a:p>
            <a:endParaRPr lang="de-DE" altLang="de-DE" dirty="0"/>
          </a:p>
          <a:p>
            <a:r>
              <a:rPr lang="de-DE" altLang="de-DE" dirty="0" smtClean="0"/>
              <a:t>Beschreibung der enthaltenen Teil-Werke</a:t>
            </a:r>
          </a:p>
          <a:p>
            <a:pPr lvl="1"/>
            <a:r>
              <a:rPr lang="de-DE" altLang="de-DE" dirty="0" smtClean="0"/>
              <a:t>Als Anmerkung (RDA 2.17)</a:t>
            </a:r>
          </a:p>
          <a:p>
            <a:pPr lvl="1"/>
            <a:r>
              <a:rPr lang="de-DE" altLang="de-DE" dirty="0" smtClean="0"/>
              <a:t>Als in Beziehung stehende Manifestation (RDA 27.1)</a:t>
            </a:r>
          </a:p>
          <a:p>
            <a:pPr lvl="1"/>
            <a:r>
              <a:rPr lang="de-DE" altLang="de-DE" dirty="0" smtClean="0"/>
              <a:t>Als in Beziehung stehendes, enthaltenes Werk (RDA 25.1)</a:t>
            </a:r>
          </a:p>
          <a:p>
            <a:pPr lvl="1"/>
            <a:endParaRPr lang="de-DE" altLang="de-DE" dirty="0"/>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11</a:t>
            </a:fld>
            <a:endParaRPr lang="de-DE"/>
          </a:p>
        </p:txBody>
      </p:sp>
    </p:spTree>
    <p:extLst>
      <p:ext uri="{BB962C8B-B14F-4D97-AF65-F5344CB8AC3E}">
        <p14:creationId xmlns:p14="http://schemas.microsoft.com/office/powerpoint/2010/main" val="256143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(K)ein geistiger Schöpfer der Zusammenstellung</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12</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422173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(K)Ein geistiger Schöpfer </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Feststellung des geistigen Schöpfers für die Zusammenstellung</a:t>
            </a:r>
          </a:p>
          <a:p>
            <a:r>
              <a:rPr lang="de-DE" altLang="de-DE" dirty="0" smtClean="0">
                <a:solidFill>
                  <a:schemeClr val="bg1">
                    <a:lumMod val="75000"/>
                  </a:schemeClr>
                </a:solidFill>
              </a:rPr>
              <a:t>Feststellung des bevorzugten Titels des Werks für die Zusammenstellung</a:t>
            </a:r>
          </a:p>
          <a:p>
            <a:endParaRPr lang="de-DE" altLang="de-DE" dirty="0"/>
          </a:p>
          <a:p>
            <a:r>
              <a:rPr lang="de-DE" altLang="de-DE" dirty="0" smtClean="0"/>
              <a:t>Zusammenstellung von </a:t>
            </a:r>
            <a:r>
              <a:rPr lang="de-DE" altLang="de-DE" b="1" dirty="0" smtClean="0"/>
              <a:t>mehreren</a:t>
            </a:r>
            <a:r>
              <a:rPr lang="de-DE" altLang="de-DE" dirty="0" smtClean="0"/>
              <a:t> Werken </a:t>
            </a:r>
            <a:br>
              <a:rPr lang="de-DE" altLang="de-DE" dirty="0" smtClean="0"/>
            </a:br>
            <a:r>
              <a:rPr lang="de-DE" altLang="de-DE" b="1" dirty="0" smtClean="0"/>
              <a:t>eines</a:t>
            </a:r>
            <a:r>
              <a:rPr lang="de-DE" altLang="de-DE" dirty="0" smtClean="0"/>
              <a:t> geistigen Schöpfers</a:t>
            </a:r>
          </a:p>
          <a:p>
            <a:pPr lvl="1"/>
            <a:r>
              <a:rPr lang="de-DE" altLang="de-DE" dirty="0" smtClean="0">
                <a:sym typeface="Wingdings" panose="05000000000000000000" pitchFamily="2" charset="2"/>
              </a:rPr>
              <a:t> geistiger Schöpfer gilt für die Zusammenstellung</a:t>
            </a:r>
          </a:p>
          <a:p>
            <a:pPr lvl="1"/>
            <a:r>
              <a:rPr lang="de-DE" altLang="de-DE" dirty="0" smtClean="0">
                <a:sym typeface="Wingdings" panose="05000000000000000000" pitchFamily="2" charset="2"/>
              </a:rPr>
              <a:t>Beziehungskennzeichnung Anhang I </a:t>
            </a:r>
            <a:r>
              <a:rPr lang="de-DE" altLang="de-DE" i="1" dirty="0" smtClean="0">
                <a:sym typeface="Wingdings" panose="05000000000000000000" pitchFamily="2" charset="2"/>
              </a:rPr>
              <a:t>Komponist</a:t>
            </a:r>
            <a:endParaRPr lang="de-DE" altLang="de-DE" i="1" dirty="0" smtClean="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13</a:t>
            </a:fld>
            <a:endParaRPr lang="de-DE"/>
          </a:p>
        </p:txBody>
      </p:sp>
    </p:spTree>
    <p:extLst>
      <p:ext uri="{BB962C8B-B14F-4D97-AF65-F5344CB8AC3E}">
        <p14:creationId xmlns:p14="http://schemas.microsoft.com/office/powerpoint/2010/main" val="379574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63688" y="1916832"/>
            <a:ext cx="2448272"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Titel und Personen</a:t>
            </a:r>
            <a:endParaRPr lang="de-DE" dirty="0">
              <a:solidFill>
                <a:schemeClr val="tx1"/>
              </a:solidFill>
              <a:latin typeface="Verdana"/>
              <a:cs typeface="Verdana"/>
            </a:endParaRPr>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6M.04.06  </a:t>
            </a:r>
            <a:br>
              <a:rPr lang="de-DE" dirty="0" smtClean="0">
                <a:ea typeface="Verdana" panose="020B0604030504040204" pitchFamily="34" charset="0"/>
                <a:cs typeface="Verdana" panose="020B0604030504040204" pitchFamily="34" charset="0"/>
              </a:rPr>
            </a:br>
            <a:r>
              <a:rPr lang="de-DE" dirty="0" smtClean="0"/>
              <a:t>Highway 61 </a:t>
            </a:r>
            <a:r>
              <a:rPr lang="de-DE" dirty="0" err="1" smtClean="0"/>
              <a:t>revisited</a:t>
            </a:r>
            <a:r>
              <a:rPr lang="de-DE" dirty="0" smtClean="0"/>
              <a:t> / Bob Dylan - Silberling</a:t>
            </a:r>
            <a:endParaRPr lang="de-DE" dirty="0"/>
          </a:p>
        </p:txBody>
      </p:sp>
      <p:pic>
        <p:nvPicPr>
          <p:cNvPr id="2" name="Grafik 1"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2776"/>
            <a:ext cx="5112568" cy="4392488"/>
          </a:xfrm>
          <a:prstGeom prst="rect">
            <a:avLst/>
          </a:prstGeom>
        </p:spPr>
      </p:pic>
      <p:sp>
        <p:nvSpPr>
          <p:cNvPr id="4" name="Foliennummernplatzhalter 3"/>
          <p:cNvSpPr>
            <a:spLocks noGrp="1"/>
          </p:cNvSpPr>
          <p:nvPr>
            <p:ph type="sldNum" sz="quarter" idx="15"/>
          </p:nvPr>
        </p:nvSpPr>
        <p:spPr/>
        <p:txBody>
          <a:bodyPr/>
          <a:lstStyle/>
          <a:p>
            <a:pPr>
              <a:defRPr/>
            </a:pPr>
            <a:fld id="{0B3328B6-ECD8-4692-B4C5-401D37CA9B77}" type="slidenum">
              <a:rPr lang="de-DE" smtClean="0"/>
              <a:pPr>
                <a:defRPr/>
              </a:pPr>
              <a:t>14</a:t>
            </a:fld>
            <a:endParaRPr lang="de-DE"/>
          </a:p>
        </p:txBody>
      </p:sp>
    </p:spTree>
    <p:extLst>
      <p:ext uri="{BB962C8B-B14F-4D97-AF65-F5344CB8AC3E}">
        <p14:creationId xmlns:p14="http://schemas.microsoft.com/office/powerpoint/2010/main" val="2853464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248263630"/>
              </p:ext>
            </p:extLst>
          </p:nvPr>
        </p:nvGraphicFramePr>
        <p:xfrm>
          <a:off x="405553" y="924536"/>
          <a:ext cx="8424934" cy="5451707"/>
        </p:xfrm>
        <a:graphic>
          <a:graphicData uri="http://schemas.openxmlformats.org/drawingml/2006/table">
            <a:tbl>
              <a:tblPr firstRow="1" bandRow="1">
                <a:tableStyleId>{5C22544A-7EE6-4342-B048-85BDC9FD1C3A}</a:tableStyleId>
              </a:tblPr>
              <a:tblGrid>
                <a:gridCol w="1008112"/>
                <a:gridCol w="1080120"/>
                <a:gridCol w="3240360"/>
                <a:gridCol w="3096342"/>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Highway 61 </a:t>
                      </a:r>
                      <a:r>
                        <a:rPr lang="de-DE" dirty="0" err="1" smtClean="0">
                          <a:latin typeface="Verdana" panose="020B0604030504040204" pitchFamily="34" charset="0"/>
                          <a:ea typeface="Verdana" panose="020B0604030504040204" pitchFamily="34" charset="0"/>
                          <a:cs typeface="Verdana" panose="020B0604030504040204" pitchFamily="34" charset="0"/>
                        </a:rPr>
                        <a:t>revisited</a:t>
                      </a:r>
                      <a:r>
                        <a:rPr lang="de-DE" dirty="0" smtClean="0">
                          <a:latin typeface="Verdana" panose="020B0604030504040204" pitchFamily="34" charset="0"/>
                          <a:ea typeface="Verdana" panose="020B0604030504040204" pitchFamily="34" charset="0"/>
                          <a:cs typeface="Verdana" panose="020B0604030504040204" pitchFamily="34" charset="0"/>
                        </a:rPr>
                        <a:t> </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Bob Dylan</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a:t>
                      </a:r>
                    </a:p>
                    <a:p>
                      <a:pPr marL="0" indent="0">
                        <a:lnSpc>
                          <a:spcPct val="100000"/>
                        </a:lnSpc>
                        <a:spcBef>
                          <a:spcPts val="600"/>
                        </a:spcBef>
                        <a:spcAft>
                          <a:spcPts val="60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Highway</a:t>
                      </a:r>
                      <a:r>
                        <a:rPr lang="de-DE" baseline="0" dirty="0" smtClean="0">
                          <a:latin typeface="Verdana" panose="020B0604030504040204" pitchFamily="34" charset="0"/>
                          <a:ea typeface="Verdana" panose="020B0604030504040204" pitchFamily="34" charset="0"/>
                          <a:cs typeface="Verdana" panose="020B0604030504040204" pitchFamily="34" charset="0"/>
                        </a:rPr>
                        <a:t> 61 </a:t>
                      </a:r>
                      <a:r>
                        <a:rPr lang="de-DE" baseline="0" dirty="0" err="1" smtClean="0">
                          <a:latin typeface="Verdana" panose="020B0604030504040204" pitchFamily="34" charset="0"/>
                          <a:ea typeface="Verdana" panose="020B0604030504040204" pitchFamily="34" charset="0"/>
                          <a:cs typeface="Verdana" panose="020B0604030504040204" pitchFamily="34" charset="0"/>
                        </a:rPr>
                        <a:t>revisited</a:t>
                      </a:r>
                      <a:endParaRPr lang="de-DE" baseline="0" dirty="0" smtClean="0">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$h</a:t>
                      </a:r>
                      <a:r>
                        <a:rPr lang="de-DE" baseline="0" dirty="0" smtClean="0">
                          <a:latin typeface="Verdana" panose="020B0604030504040204" pitchFamily="34" charset="0"/>
                          <a:ea typeface="Verdana" panose="020B0604030504040204" pitchFamily="34" charset="0"/>
                          <a:cs typeface="Verdana" panose="020B0604030504040204" pitchFamily="34" charset="0"/>
                        </a:rPr>
                        <a:t> Musikalbum</a:t>
                      </a:r>
                    </a:p>
                    <a:p>
                      <a:pPr marL="0" indent="0">
                        <a:lnSpc>
                          <a:spcPct val="100000"/>
                        </a:lnSpc>
                        <a:spcBef>
                          <a:spcPts val="600"/>
                        </a:spcBef>
                        <a:spcAft>
                          <a:spcPts val="60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Dylan, Bob</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1941-</a:t>
                      </a:r>
                    </a:p>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6M.04.06  </a:t>
            </a:r>
            <a:r>
              <a:rPr lang="de-DE" dirty="0" smtClean="0">
                <a:ea typeface="Verdana" panose="020B0604030504040204" pitchFamily="34" charset="0"/>
                <a:cs typeface="Verdana" panose="020B0604030504040204" pitchFamily="34" charset="0"/>
              </a:rPr>
              <a:t/>
            </a:r>
            <a:br>
              <a:rPr lang="de-DE" dirty="0" smtClean="0">
                <a:ea typeface="Verdana" panose="020B0604030504040204" pitchFamily="34" charset="0"/>
                <a:cs typeface="Verdana" panose="020B0604030504040204" pitchFamily="34" charset="0"/>
              </a:rPr>
            </a:br>
            <a:r>
              <a:rPr lang="de-DE" dirty="0" smtClean="0"/>
              <a:t>Highway </a:t>
            </a:r>
            <a:r>
              <a:rPr lang="de-DE" dirty="0"/>
              <a:t>61 </a:t>
            </a:r>
            <a:r>
              <a:rPr lang="de-DE" dirty="0" err="1"/>
              <a:t>revisited</a:t>
            </a:r>
            <a:r>
              <a:rPr lang="de-DE" dirty="0"/>
              <a:t> / Bob Dylan - Silberling</a:t>
            </a:r>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dirty="0"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4199153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912768" cy="365125"/>
          </a:xfrm>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br>
              <a:rPr lang="de-DE" dirty="0" smtClean="0">
                <a:ea typeface="Verdana" panose="020B0604030504040204" pitchFamily="34" charset="0"/>
                <a:cs typeface="Verdana" panose="020B0604030504040204" pitchFamily="34" charset="0"/>
              </a:rPr>
            </a:br>
            <a:r>
              <a:rPr lang="de-DE" dirty="0" smtClean="0"/>
              <a:t>Herr</a:t>
            </a:r>
            <a:r>
              <a:rPr lang="de-DE" dirty="0"/>
              <a:t>, auf dich traue ich / Otto Nicolai </a:t>
            </a:r>
          </a:p>
        </p:txBody>
      </p:sp>
      <p:sp>
        <p:nvSpPr>
          <p:cNvPr id="16" name="Rechteck 15"/>
          <p:cNvSpPr/>
          <p:nvPr/>
        </p:nvSpPr>
        <p:spPr>
          <a:xfrm>
            <a:off x="4860032" y="1124744"/>
            <a:ext cx="2880320"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Silberling</a:t>
            </a:r>
            <a:endParaRPr lang="de-DE" dirty="0">
              <a:solidFill>
                <a:schemeClr val="tx1"/>
              </a:solidFill>
              <a:latin typeface="Verdana"/>
              <a:cs typeface="Verdana"/>
            </a:endParaRPr>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sp>
        <p:nvSpPr>
          <p:cNvPr id="18" name="Textfeld 17"/>
          <p:cNvSpPr txBox="1"/>
          <p:nvPr/>
        </p:nvSpPr>
        <p:spPr>
          <a:xfrm>
            <a:off x="1708949" y="2392851"/>
            <a:ext cx="2551724" cy="584775"/>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        Otto Nicolai</a:t>
            </a:r>
          </a:p>
          <a:p>
            <a:r>
              <a:rPr lang="de-DE" sz="1600" dirty="0" smtClean="0">
                <a:latin typeface="Verdana" pitchFamily="34" charset="0"/>
                <a:ea typeface="Verdana" pitchFamily="34" charset="0"/>
                <a:cs typeface="Verdana" pitchFamily="34" charset="0"/>
              </a:rPr>
              <a:t>Herr, auf dich traue ich</a:t>
            </a:r>
            <a:endParaRPr lang="de-DE" sz="1600" dirty="0">
              <a:latin typeface="Verdana" pitchFamily="34" charset="0"/>
              <a:ea typeface="Verdana" pitchFamily="34" charset="0"/>
              <a:cs typeface="Verdana" pitchFamily="34" charset="0"/>
            </a:endParaRPr>
          </a:p>
        </p:txBody>
      </p:sp>
      <p:sp>
        <p:nvSpPr>
          <p:cNvPr id="19" name="Textfeld 18"/>
          <p:cNvSpPr txBox="1"/>
          <p:nvPr/>
        </p:nvSpPr>
        <p:spPr>
          <a:xfrm>
            <a:off x="3851920" y="3425189"/>
            <a:ext cx="1296144" cy="1477328"/>
          </a:xfrm>
          <a:prstGeom prst="rect">
            <a:avLst/>
          </a:prstGeom>
          <a:noFill/>
        </p:spPr>
        <p:txBody>
          <a:bodyPr wrap="square" rtlCol="0">
            <a:spAutoFit/>
          </a:bodyPr>
          <a:lstStyle/>
          <a:p>
            <a:r>
              <a:rPr lang="de-DE" sz="1000" dirty="0" smtClean="0">
                <a:latin typeface="Verdana" pitchFamily="34" charset="0"/>
                <a:ea typeface="Verdana" pitchFamily="34" charset="0"/>
                <a:cs typeface="Verdana" pitchFamily="34" charset="0"/>
              </a:rPr>
              <a:t>Carus 83.299</a:t>
            </a:r>
          </a:p>
          <a:p>
            <a:r>
              <a:rPr lang="de-DE" sz="1000" dirty="0" smtClean="0">
                <a:latin typeface="Verdana" pitchFamily="34" charset="0"/>
                <a:ea typeface="Verdana" pitchFamily="34" charset="0"/>
                <a:cs typeface="Verdana" pitchFamily="34" charset="0"/>
              </a:rPr>
              <a:t>Digital Recording</a:t>
            </a:r>
          </a:p>
          <a:p>
            <a:r>
              <a:rPr lang="de-DE" sz="1000" dirty="0" smtClean="0"/>
              <a:t>℗WDR, 2009,2010</a:t>
            </a:r>
          </a:p>
          <a:p>
            <a:r>
              <a:rPr lang="de-DE" sz="1000" dirty="0" smtClean="0">
                <a:latin typeface="Verdana" pitchFamily="34" charset="0"/>
                <a:ea typeface="Verdana" pitchFamily="34" charset="0"/>
                <a:cs typeface="Verdana" pitchFamily="34" charset="0"/>
              </a:rPr>
              <a:t>SWR, 2011</a:t>
            </a:r>
          </a:p>
          <a:p>
            <a:r>
              <a:rPr lang="de-DE" sz="1000" dirty="0" smtClean="0"/>
              <a:t>©Carus-Verlag,</a:t>
            </a:r>
          </a:p>
          <a:p>
            <a:r>
              <a:rPr lang="de-DE" sz="1000" dirty="0" smtClean="0">
                <a:latin typeface="Verdana" pitchFamily="34" charset="0"/>
                <a:ea typeface="Verdana" pitchFamily="34" charset="0"/>
                <a:cs typeface="Verdana" pitchFamily="34" charset="0"/>
              </a:rPr>
              <a:t>Stuttgart</a:t>
            </a:r>
          </a:p>
          <a:p>
            <a:endParaRPr lang="de-DE" sz="1000" dirty="0">
              <a:latin typeface="Verdana" pitchFamily="34" charset="0"/>
              <a:ea typeface="Verdana" pitchFamily="34" charset="0"/>
              <a:cs typeface="Verdana" pitchFamily="34" charset="0"/>
            </a:endParaRPr>
          </a:p>
          <a:p>
            <a:r>
              <a:rPr lang="de-DE" sz="1000" dirty="0" smtClean="0">
                <a:latin typeface="Verdana" pitchFamily="34" charset="0"/>
                <a:ea typeface="Verdana" pitchFamily="34" charset="0"/>
                <a:cs typeface="Verdana" pitchFamily="34" charset="0"/>
              </a:rPr>
              <a:t>GEMA </a:t>
            </a:r>
            <a:r>
              <a:rPr lang="de-DE" sz="1000" dirty="0" smtClean="0"/>
              <a:t>℗ 2012</a:t>
            </a:r>
            <a:endParaRPr lang="de-DE" sz="1000" dirty="0" smtClean="0">
              <a:latin typeface="Verdana" pitchFamily="34" charset="0"/>
              <a:ea typeface="Verdana" pitchFamily="34" charset="0"/>
              <a:cs typeface="Verdana" pitchFamily="34" charset="0"/>
            </a:endParaRPr>
          </a:p>
          <a:p>
            <a:endParaRPr lang="de-DE" sz="1000" dirty="0">
              <a:latin typeface="Verdana" pitchFamily="34" charset="0"/>
              <a:ea typeface="Verdana" pitchFamily="34" charset="0"/>
              <a:cs typeface="Verdana" pitchFamily="34" charset="0"/>
            </a:endParaRPr>
          </a:p>
        </p:txBody>
      </p:sp>
      <p:sp>
        <p:nvSpPr>
          <p:cNvPr id="21" name="Rechteck 20"/>
          <p:cNvSpPr/>
          <p:nvPr/>
        </p:nvSpPr>
        <p:spPr>
          <a:xfrm>
            <a:off x="1708949" y="4878658"/>
            <a:ext cx="2511190" cy="584775"/>
          </a:xfrm>
          <a:prstGeom prst="rect">
            <a:avLst/>
          </a:prstGeom>
        </p:spPr>
        <p:txBody>
          <a:bodyPr wrap="square">
            <a:spAutoFit/>
          </a:bodyPr>
          <a:lstStyle/>
          <a:p>
            <a:pPr lvl="0"/>
            <a:r>
              <a:rPr lang="de-DE" sz="1600" dirty="0">
                <a:solidFill>
                  <a:prstClr val="black"/>
                </a:solidFill>
                <a:latin typeface="Verdana" pitchFamily="34" charset="0"/>
                <a:ea typeface="Verdana" pitchFamily="34" charset="0"/>
                <a:cs typeface="Verdana" pitchFamily="34" charset="0"/>
              </a:rPr>
              <a:t>Kammerchor Stuttgart</a:t>
            </a:r>
          </a:p>
          <a:p>
            <a:pPr lvl="0"/>
            <a:r>
              <a:rPr lang="de-DE" sz="1600" dirty="0" smtClean="0">
                <a:solidFill>
                  <a:prstClr val="black"/>
                </a:solidFill>
                <a:latin typeface="Verdana" pitchFamily="34" charset="0"/>
                <a:ea typeface="Verdana" pitchFamily="34" charset="0"/>
                <a:cs typeface="Verdana" pitchFamily="34" charset="0"/>
              </a:rPr>
              <a:t>     Frieder </a:t>
            </a:r>
            <a:r>
              <a:rPr lang="de-DE" sz="1600" dirty="0" err="1" smtClean="0">
                <a:solidFill>
                  <a:prstClr val="black"/>
                </a:solidFill>
                <a:latin typeface="Verdana" pitchFamily="34" charset="0"/>
                <a:ea typeface="Verdana" pitchFamily="34" charset="0"/>
                <a:cs typeface="Verdana" pitchFamily="34" charset="0"/>
              </a:rPr>
              <a:t>Bernius</a:t>
            </a:r>
            <a:r>
              <a:rPr lang="de-DE" sz="1600" dirty="0" smtClean="0">
                <a:solidFill>
                  <a:prstClr val="black"/>
                </a:solidFill>
                <a:latin typeface="Verdana" pitchFamily="34" charset="0"/>
                <a:ea typeface="Verdana" pitchFamily="34" charset="0"/>
                <a:cs typeface="Verdana" pitchFamily="34" charset="0"/>
              </a:rPr>
              <a:t> </a:t>
            </a:r>
            <a:endParaRPr lang="de-DE" sz="1600" dirty="0">
              <a:solidFill>
                <a:prstClr val="black"/>
              </a:solidFill>
              <a:latin typeface="Verdana" pitchFamily="34" charset="0"/>
              <a:ea typeface="Verdana" pitchFamily="34" charset="0"/>
              <a:cs typeface="Verdana" pitchFamily="34" charset="0"/>
            </a:endParaRPr>
          </a:p>
        </p:txBody>
      </p:sp>
      <p:sp>
        <p:nvSpPr>
          <p:cNvPr id="22" name="Ellipse 21"/>
          <p:cNvSpPr/>
          <p:nvPr/>
        </p:nvSpPr>
        <p:spPr>
          <a:xfrm>
            <a:off x="2627784" y="3425189"/>
            <a:ext cx="792088"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16</a:t>
            </a:fld>
            <a:endParaRPr lang="de-DE"/>
          </a:p>
        </p:txBody>
      </p:sp>
    </p:spTree>
    <p:extLst>
      <p:ext uri="{BB962C8B-B14F-4D97-AF65-F5344CB8AC3E}">
        <p14:creationId xmlns:p14="http://schemas.microsoft.com/office/powerpoint/2010/main" val="3846467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AG RDA Schulungsunterlagen – Modul 6M.04.06: Zusammenstellungen bei AV-Medien Musik   | Stand: 16.10.2015  | CC BY-NC-SA</a:t>
            </a:r>
            <a:endParaRPr lang="de-DE" dirty="0"/>
          </a:p>
        </p:txBody>
      </p:sp>
      <p:sp>
        <p:nvSpPr>
          <p:cNvPr id="7" name="Rechteck 6"/>
          <p:cNvSpPr/>
          <p:nvPr/>
        </p:nvSpPr>
        <p:spPr>
          <a:xfrm>
            <a:off x="223074" y="1370317"/>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Rückseite</a:t>
            </a:r>
            <a:endParaRPr lang="de-DE" dirty="0">
              <a:solidFill>
                <a:schemeClr val="tx1"/>
              </a:solidFill>
              <a:latin typeface="Verdana"/>
              <a:cs typeface="Verdana"/>
            </a:endParaRPr>
          </a:p>
        </p:txBody>
      </p:sp>
      <p:sp>
        <p:nvSpPr>
          <p:cNvPr id="14" name="Rechteck 13"/>
          <p:cNvSpPr/>
          <p:nvPr/>
        </p:nvSpPr>
        <p:spPr>
          <a:xfrm>
            <a:off x="5216974" y="1403915"/>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r>
              <a:rPr lang="de-DE" dirty="0" smtClean="0"/>
              <a:t> </a:t>
            </a:r>
            <a:br>
              <a:rPr lang="de-DE" dirty="0" smtClean="0"/>
            </a:br>
            <a:r>
              <a:rPr lang="de-DE" dirty="0" smtClean="0"/>
              <a:t>Herr, auf dich traue ich / Otto Nicolai </a:t>
            </a:r>
            <a:endParaRPr lang="de-DE"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38" y="3417569"/>
            <a:ext cx="45724" cy="22862"/>
          </a:xfrm>
          <a:prstGeom prst="rect">
            <a:avLst/>
          </a:prstGeom>
        </p:spPr>
      </p:pic>
      <p:pic>
        <p:nvPicPr>
          <p:cNvPr id="16" name="Grafik 1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74" y="1759792"/>
            <a:ext cx="3600400" cy="4590063"/>
          </a:xfrm>
          <a:prstGeom prst="rect">
            <a:avLst/>
          </a:prstGeom>
        </p:spPr>
        <p:style>
          <a:lnRef idx="2">
            <a:schemeClr val="accent1"/>
          </a:lnRef>
          <a:fillRef idx="1">
            <a:schemeClr val="lt1"/>
          </a:fillRef>
          <a:effectRef idx="0">
            <a:schemeClr val="accent1"/>
          </a:effectRef>
          <a:fontRef idx="minor">
            <a:schemeClr val="dk1"/>
          </a:fontRef>
        </p:style>
      </p:pic>
      <p:pic>
        <p:nvPicPr>
          <p:cNvPr id="17" name="Grafik 16"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4" y="1759792"/>
            <a:ext cx="3696394" cy="3404737"/>
          </a:xfrm>
          <a:prstGeom prst="rect">
            <a:avLst/>
          </a:prstGeom>
        </p:spPr>
        <p:style>
          <a:lnRef idx="2">
            <a:schemeClr val="accent1"/>
          </a:lnRef>
          <a:fillRef idx="1">
            <a:schemeClr val="lt1"/>
          </a:fillRef>
          <a:effectRef idx="0">
            <a:schemeClr val="accent1"/>
          </a:effectRef>
          <a:fontRef idx="minor">
            <a:schemeClr val="dk1"/>
          </a:fontRef>
        </p:style>
      </p:pic>
      <p:pic>
        <p:nvPicPr>
          <p:cNvPr id="23" name="Grafik 22"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4" y="5342094"/>
            <a:ext cx="3696394" cy="914479"/>
          </a:xfrm>
          <a:prstGeom prst="rect">
            <a:avLst/>
          </a:prstGeom>
          <a:ln/>
        </p:spPr>
        <p:style>
          <a:lnRef idx="2">
            <a:schemeClr val="accent1"/>
          </a:lnRef>
          <a:fillRef idx="1">
            <a:schemeClr val="lt1"/>
          </a:fillRef>
          <a:effectRef idx="0">
            <a:schemeClr val="accent1"/>
          </a:effectRef>
          <a:fontRef idx="minor">
            <a:schemeClr val="dk1"/>
          </a:fontRef>
        </p:style>
      </p:pic>
      <p:sp>
        <p:nvSpPr>
          <p:cNvPr id="12" name="Rechteck 11"/>
          <p:cNvSpPr/>
          <p:nvPr/>
        </p:nvSpPr>
        <p:spPr>
          <a:xfrm>
            <a:off x="3944274" y="1368302"/>
            <a:ext cx="1224136" cy="225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Rücken</a:t>
            </a:r>
            <a:endParaRPr lang="de-DE" dirty="0">
              <a:solidFill>
                <a:schemeClr val="tx1"/>
              </a:solidFill>
              <a:latin typeface="Verdana"/>
              <a:cs typeface="Verdana"/>
            </a:endParaRPr>
          </a:p>
        </p:txBody>
      </p:sp>
      <p:pic>
        <p:nvPicPr>
          <p:cNvPr id="13" name="Grafik 12"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07951" y="3661443"/>
            <a:ext cx="4496781" cy="693480"/>
          </a:xfrm>
          <a:prstGeom prst="rect">
            <a:avLst/>
          </a:prstGeom>
        </p:spPr>
        <p:style>
          <a:lnRef idx="2">
            <a:schemeClr val="accent1"/>
          </a:lnRef>
          <a:fillRef idx="1">
            <a:schemeClr val="lt1"/>
          </a:fillRef>
          <a:effectRef idx="0">
            <a:schemeClr val="accent1"/>
          </a:effectRef>
          <a:fontRef idx="minor">
            <a:schemeClr val="dk1"/>
          </a:fontRef>
        </p:style>
      </p:pic>
      <p:sp>
        <p:nvSpPr>
          <p:cNvPr id="8" name="Rechteck 7"/>
          <p:cNvSpPr/>
          <p:nvPr/>
        </p:nvSpPr>
        <p:spPr>
          <a:xfrm>
            <a:off x="2915816" y="5661248"/>
            <a:ext cx="1003652" cy="595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452320" y="1759793"/>
            <a:ext cx="720080" cy="373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699792" y="1759793"/>
            <a:ext cx="833420" cy="373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17</a:t>
            </a:fld>
            <a:endParaRPr lang="de-DE"/>
          </a:p>
        </p:txBody>
      </p:sp>
    </p:spTree>
    <p:extLst>
      <p:ext uri="{BB962C8B-B14F-4D97-AF65-F5344CB8AC3E}">
        <p14:creationId xmlns:p14="http://schemas.microsoft.com/office/powerpoint/2010/main" val="1569585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725461989"/>
              </p:ext>
            </p:extLst>
          </p:nvPr>
        </p:nvGraphicFramePr>
        <p:xfrm>
          <a:off x="395536" y="1268760"/>
          <a:ext cx="8424934" cy="4842107"/>
        </p:xfrm>
        <a:graphic>
          <a:graphicData uri="http://schemas.openxmlformats.org/drawingml/2006/table">
            <a:tbl>
              <a:tblPr firstRow="1" bandRow="1">
                <a:tableStyleId>{5C22544A-7EE6-4342-B048-85BDC9FD1C3A}</a:tableStyleId>
              </a:tblPr>
              <a:tblGrid>
                <a:gridCol w="1008112"/>
                <a:gridCol w="1152128"/>
                <a:gridCol w="3352370"/>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Herr, auf dich</a:t>
                      </a:r>
                      <a:r>
                        <a:rPr lang="de-DE" baseline="0" dirty="0" smtClean="0">
                          <a:latin typeface="Verdana" panose="020B0604030504040204" pitchFamily="34" charset="0"/>
                          <a:ea typeface="Verdana" panose="020B0604030504040204" pitchFamily="34" charset="0"/>
                          <a:cs typeface="Verdana" panose="020B0604030504040204" pitchFamily="34" charset="0"/>
                        </a:rPr>
                        <a:t> traue ich</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Otto Nicolai</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Musik für Chor</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baseline="0" dirty="0" smtClean="0">
                          <a:latin typeface="Verdana" panose="020B0604030504040204" pitchFamily="34" charset="0"/>
                          <a:ea typeface="Verdana" panose="020B0604030504040204" pitchFamily="34" charset="0"/>
                          <a:cs typeface="Verdana" panose="020B0604030504040204" pitchFamily="34" charset="0"/>
                        </a:rPr>
                        <a:t> Auswahl</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Nicolai, Otto</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1810-1849</a:t>
                      </a:r>
                    </a:p>
                    <a:p>
                      <a:pPr marL="0" indent="0">
                        <a:lnSpc>
                          <a:spcPct val="100000"/>
                        </a:lnSpc>
                        <a:spcBef>
                          <a:spcPts val="0"/>
                        </a:spcBef>
                        <a:spcAft>
                          <a:spcPts val="0"/>
                        </a:spcAft>
                        <a:buNone/>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6M.04.04  </a:t>
            </a:r>
            <a:r>
              <a:rPr lang="de-DE" dirty="0"/>
              <a:t> </a:t>
            </a:r>
            <a:r>
              <a:rPr lang="de-DE" dirty="0" smtClean="0"/>
              <a:t/>
            </a:r>
            <a:br>
              <a:rPr lang="de-DE" dirty="0" smtClean="0"/>
            </a:br>
            <a:r>
              <a:rPr lang="de-DE" dirty="0" smtClean="0"/>
              <a:t>Herr</a:t>
            </a:r>
            <a:r>
              <a:rPr lang="de-DE" dirty="0"/>
              <a:t>, auf dich traue ich / Otto Nicolai </a:t>
            </a:r>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18</a:t>
            </a:fld>
            <a:endParaRPr lang="de-DE"/>
          </a:p>
        </p:txBody>
      </p:sp>
    </p:spTree>
    <p:extLst>
      <p:ext uri="{BB962C8B-B14F-4D97-AF65-F5344CB8AC3E}">
        <p14:creationId xmlns:p14="http://schemas.microsoft.com/office/powerpoint/2010/main" val="3273692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304726651"/>
              </p:ext>
            </p:extLst>
          </p:nvPr>
        </p:nvGraphicFramePr>
        <p:xfrm>
          <a:off x="395536" y="1268760"/>
          <a:ext cx="8424934" cy="4842107"/>
        </p:xfrm>
        <a:graphic>
          <a:graphicData uri="http://schemas.openxmlformats.org/drawingml/2006/table">
            <a:tbl>
              <a:tblPr firstRow="1" bandRow="1">
                <a:tableStyleId>{5C22544A-7EE6-4342-B048-85BDC9FD1C3A}</a:tableStyleId>
              </a:tblPr>
              <a:tblGrid>
                <a:gridCol w="1008112"/>
                <a:gridCol w="864096"/>
                <a:gridCol w="3240360"/>
                <a:gridCol w="3312366"/>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Concertos</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Julia Fischer ; Bach</a:t>
                      </a:r>
                    </a:p>
                  </a:txBody>
                  <a:tcPr anchor="ctr"/>
                </a:tc>
              </a:tr>
              <a:tr h="681741">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303</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latin typeface="Verdana" panose="020B0604030504040204" pitchFamily="34" charset="0"/>
                          <a:ea typeface="Verdana" panose="020B0604030504040204" pitchFamily="34" charset="0"/>
                          <a:cs typeface="Verdana" panose="020B0604030504040204" pitchFamily="34" charset="0"/>
                        </a:rPr>
                        <a:t>17.8</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a:t>
                      </a:r>
                      <a:r>
                        <a:rPr lang="de-DE" dirty="0" smtClean="0">
                          <a:latin typeface="Verdana" panose="020B0604030504040204" pitchFamily="34" charset="0"/>
                          <a:ea typeface="Verdana" panose="020B0604030504040204" pitchFamily="34" charset="0"/>
                          <a:cs typeface="Verdana" panose="020B0604030504040204" pitchFamily="34" charset="0"/>
                        </a:rPr>
                        <a:t> Konzerte</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$z</a:t>
                      </a:r>
                      <a:r>
                        <a:rPr lang="de-DE" dirty="0" smtClean="0">
                          <a:latin typeface="Verdana" panose="020B0604030504040204" pitchFamily="34" charset="0"/>
                          <a:ea typeface="Verdana" panose="020B0604030504040204" pitchFamily="34" charset="0"/>
                          <a:cs typeface="Verdana" panose="020B0604030504040204" pitchFamily="34" charset="0"/>
                        </a:rPr>
                        <a:t> Auswahl</a:t>
                      </a:r>
                      <a:endParaRPr lang="de-DE" baseline="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19.2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Geistiger</a:t>
                      </a:r>
                      <a:r>
                        <a:rPr lang="de-DE" b="1" baseline="0" dirty="0" smtClean="0">
                          <a:latin typeface="Verdana" panose="020B0604030504040204" pitchFamily="34" charset="0"/>
                          <a:ea typeface="Verdana" panose="020B0604030504040204" pitchFamily="34" charset="0"/>
                          <a:cs typeface="Verdana" panose="020B0604030504040204" pitchFamily="34" charset="0"/>
                        </a:rPr>
                        <a:t> Schöpfer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dirty="0" smtClean="0">
                          <a:latin typeface="Verdana" panose="020B0604030504040204" pitchFamily="34" charset="0"/>
                          <a:ea typeface="Verdana" panose="020B0604030504040204" pitchFamily="34" charset="0"/>
                          <a:cs typeface="Verdana" panose="020B0604030504040204" pitchFamily="34" charset="0"/>
                        </a:rPr>
                        <a:t>Bach, Johann Sebastian</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19</a:t>
            </a:fld>
            <a:endParaRPr lang="de-DE"/>
          </a:p>
        </p:txBody>
      </p:sp>
    </p:spTree>
    <p:extLst>
      <p:ext uri="{BB962C8B-B14F-4D97-AF65-F5344CB8AC3E}">
        <p14:creationId xmlns:p14="http://schemas.microsoft.com/office/powerpoint/2010/main" val="319861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2</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Zusammenstellungen mit übergeordnetem Titel</a:t>
            </a:r>
            <a:br>
              <a:rPr lang="de-DE" altLang="de-DE" dirty="0" smtClean="0"/>
            </a:br>
            <a:r>
              <a:rPr lang="de-DE" altLang="de-DE" dirty="0" smtClean="0"/>
              <a:t>Zusammenstellungen ohne übergeordneten Titel von Werken eines geistigen Schöpfers </a:t>
            </a:r>
            <a:br>
              <a:rPr lang="de-DE" altLang="de-DE" dirty="0" smtClean="0"/>
            </a:br>
            <a:r>
              <a:rPr lang="de-DE" altLang="de-DE" dirty="0" smtClean="0"/>
              <a:t/>
            </a:r>
            <a:br>
              <a:rPr lang="de-DE" altLang="de-DE" dirty="0" smtClean="0"/>
            </a:br>
            <a:r>
              <a:rPr lang="de-DE" altLang="de-DE" dirty="0" smtClean="0">
                <a:sym typeface="Wingdings" panose="05000000000000000000" pitchFamily="2" charset="2"/>
              </a:rPr>
              <a:t> </a:t>
            </a:r>
            <a:r>
              <a:rPr lang="de-DE" altLang="de-DE" dirty="0" smtClean="0"/>
              <a:t>geistiger Schöpfer aller enthaltenen Teile ist der geistige Schöpfer der Zusammenstellung</a:t>
            </a:r>
          </a:p>
          <a:p>
            <a:endParaRPr lang="de-DE" altLang="de-DE" dirty="0"/>
          </a:p>
          <a:p>
            <a:endParaRPr lang="de-DE" altLang="de-DE" dirty="0" smtClean="0"/>
          </a:p>
          <a:p>
            <a:r>
              <a:rPr lang="de-DE" altLang="de-DE" dirty="0" smtClean="0"/>
              <a:t>Zweifelsfälle</a:t>
            </a:r>
          </a:p>
          <a:p>
            <a:pPr lvl="1"/>
            <a:r>
              <a:rPr lang="de-DE" altLang="de-DE" dirty="0" smtClean="0"/>
              <a:t>Bonustrack, Zusatzmaterial, Gastkompositionen, Coverversionen</a:t>
            </a:r>
          </a:p>
          <a:p>
            <a:pPr lvl="1"/>
            <a:r>
              <a:rPr lang="de-DE" altLang="de-DE" dirty="0" smtClean="0"/>
              <a:t>Oft ein geistiger Schöpfer für die Zusammenstellung</a:t>
            </a:r>
          </a:p>
          <a:p>
            <a:pPr marL="457200" lvl="1" indent="0">
              <a:buNone/>
            </a:pPr>
            <a:endParaRPr lang="de-DE" altLang="de-DE" sz="1800" dirty="0" smtClean="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20</a:t>
            </a:fld>
            <a:endParaRPr lang="de-DE"/>
          </a:p>
        </p:txBody>
      </p:sp>
    </p:spTree>
    <p:extLst>
      <p:ext uri="{BB962C8B-B14F-4D97-AF65-F5344CB8AC3E}">
        <p14:creationId xmlns:p14="http://schemas.microsoft.com/office/powerpoint/2010/main" val="3918186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b="1" dirty="0" smtClean="0"/>
              <a:t>Zusammenstellung von Werken </a:t>
            </a:r>
            <a:br>
              <a:rPr lang="de-DE" altLang="de-DE" b="1" dirty="0" smtClean="0"/>
            </a:br>
            <a:r>
              <a:rPr lang="de-DE" altLang="de-DE" b="1" dirty="0" smtClean="0"/>
              <a:t>verschiedener geistiger Schöpfer</a:t>
            </a:r>
          </a:p>
          <a:p>
            <a:endParaRPr lang="de-DE" altLang="de-DE" dirty="0"/>
          </a:p>
          <a:p>
            <a:r>
              <a:rPr lang="de-DE" altLang="de-DE" dirty="0" smtClean="0">
                <a:sym typeface="Wingdings" panose="05000000000000000000" pitchFamily="2" charset="2"/>
              </a:rPr>
              <a:t>= </a:t>
            </a:r>
            <a:r>
              <a:rPr lang="de-DE" altLang="de-DE" b="1" u="sng" dirty="0" smtClean="0">
                <a:sym typeface="Wingdings" panose="05000000000000000000" pitchFamily="2" charset="2"/>
              </a:rPr>
              <a:t>kein</a:t>
            </a:r>
            <a:r>
              <a:rPr lang="de-DE" altLang="de-DE" dirty="0" smtClean="0">
                <a:sym typeface="Wingdings" panose="05000000000000000000" pitchFamily="2" charset="2"/>
              </a:rPr>
              <a:t> geistiger Schöpfer für die Zusammenstellung</a:t>
            </a:r>
          </a:p>
          <a:p>
            <a:endParaRPr lang="de-DE" altLang="de-DE" dirty="0">
              <a:sym typeface="Wingdings" panose="05000000000000000000" pitchFamily="2" charset="2"/>
            </a:endParaRPr>
          </a:p>
          <a:p>
            <a:r>
              <a:rPr lang="de-DE" altLang="de-DE" dirty="0" smtClean="0">
                <a:sym typeface="Wingdings" panose="05000000000000000000" pitchFamily="2" charset="2"/>
              </a:rPr>
              <a:t>Die Komponisten der enthaltenen Teil-Werke sind nicht geistige Schöpfer der Zusammenstellung als Ganzes.</a:t>
            </a:r>
          </a:p>
          <a:p>
            <a:endParaRPr lang="de-DE" altLang="de-DE" dirty="0">
              <a:sym typeface="Wingdings" panose="05000000000000000000" pitchFamily="2" charset="2"/>
            </a:endParaRPr>
          </a:p>
          <a:p>
            <a:r>
              <a:rPr lang="de-DE" altLang="de-DE" dirty="0" smtClean="0">
                <a:sym typeface="Wingdings" panose="05000000000000000000" pitchFamily="2" charset="2"/>
              </a:rPr>
              <a:t>Das Werk ist unter dem Titel bekannt. </a:t>
            </a:r>
          </a:p>
          <a:p>
            <a:pPr lvl="1"/>
            <a:r>
              <a:rPr lang="de-DE" altLang="de-DE" dirty="0" smtClean="0">
                <a:sym typeface="Wingdings" panose="05000000000000000000" pitchFamily="2" charset="2"/>
              </a:rPr>
              <a:t>Bildung des normierten Sucheinstiegs für das Werk nur mit dem bevorzugten Titel des Werks</a:t>
            </a:r>
          </a:p>
          <a:p>
            <a:endParaRPr lang="de-DE" altLang="de-DE" dirty="0">
              <a:sym typeface="Wingdings" panose="05000000000000000000" pitchFamily="2" charset="2"/>
            </a:endParaRPr>
          </a:p>
          <a:p>
            <a:endParaRPr lang="de-DE" altLang="de-DE" dirty="0" smtClean="0">
              <a:sym typeface="Wingdings" panose="05000000000000000000" pitchFamily="2" charset="2"/>
            </a:endParaRPr>
          </a:p>
          <a:p>
            <a:endParaRPr lang="de-DE" altLang="de-DE" dirty="0">
              <a:sym typeface="Wingdings" panose="05000000000000000000" pitchFamily="2" charset="2"/>
            </a:endParaRP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21</a:t>
            </a:fld>
            <a:endParaRPr lang="de-DE"/>
          </a:p>
        </p:txBody>
      </p:sp>
    </p:spTree>
    <p:extLst>
      <p:ext uri="{BB962C8B-B14F-4D97-AF65-F5344CB8AC3E}">
        <p14:creationId xmlns:p14="http://schemas.microsoft.com/office/powerpoint/2010/main" val="958628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768752" cy="365125"/>
          </a:xfrm>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124744"/>
            <a:ext cx="5328592" cy="4788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47709" y="188640"/>
            <a:ext cx="8640960" cy="724942"/>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a:t>
            </a:r>
            <a:endParaRPr lang="de-DE" dirty="0"/>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10" name="Grafik 9"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6046">
            <a:off x="1474749" y="1801962"/>
            <a:ext cx="3391451" cy="3525642"/>
          </a:xfrm>
          <a:prstGeom prst="rect">
            <a:avLst/>
          </a:prstGeom>
          <a:solidFill>
            <a:schemeClr val="bg1"/>
          </a:solidFill>
        </p:spPr>
      </p:pic>
      <p:sp>
        <p:nvSpPr>
          <p:cNvPr id="8" name="Textfeld 7"/>
          <p:cNvSpPr txBox="1"/>
          <p:nvPr/>
        </p:nvSpPr>
        <p:spPr>
          <a:xfrm>
            <a:off x="5796136" y="1400534"/>
            <a:ext cx="2880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Schallplattenseite 1</a:t>
            </a:r>
            <a:r>
              <a:rPr lang="de-DE" sz="1600" dirty="0" smtClean="0"/>
              <a:t> </a:t>
            </a:r>
            <a:endParaRPr lang="de-DE" sz="1600" dirty="0">
              <a:latin typeface="Verdana" pitchFamily="34" charset="0"/>
              <a:ea typeface="Verdana" pitchFamily="34" charset="0"/>
              <a:cs typeface="Verdana" pitchFamily="34" charset="0"/>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22</a:t>
            </a:fld>
            <a:endParaRPr lang="de-DE"/>
          </a:p>
        </p:txBody>
      </p:sp>
    </p:spTree>
    <p:extLst>
      <p:ext uri="{BB962C8B-B14F-4D97-AF65-F5344CB8AC3E}">
        <p14:creationId xmlns:p14="http://schemas.microsoft.com/office/powerpoint/2010/main" val="3458358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AG RDA Schulungsunterlagen – Modul 6M.04.06: Zusammenstellungen bei AV-Medien Musik   | Stand: 16.10.2015  | CC BY-NC-SA</a:t>
            </a:r>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640" y="1700806"/>
            <a:ext cx="3801754"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2663317" y="1220421"/>
            <a:ext cx="3600400"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12" name="Titel 11"/>
          <p:cNvSpPr>
            <a:spLocks noGrp="1"/>
          </p:cNvSpPr>
          <p:nvPr>
            <p:ph type="title"/>
          </p:nvPr>
        </p:nvSpPr>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Schallplattenhülle</a:t>
            </a:r>
            <a:endParaRPr lang="de-DE" dirty="0"/>
          </a:p>
        </p:txBody>
      </p:sp>
      <p:pic>
        <p:nvPicPr>
          <p:cNvPr id="5" name="Grafik 4"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46" y="1894778"/>
            <a:ext cx="2964437" cy="1562235"/>
          </a:xfrm>
          <a:prstGeom prst="rect">
            <a:avLst/>
          </a:prstGeom>
        </p:spPr>
      </p:pic>
      <p:sp>
        <p:nvSpPr>
          <p:cNvPr id="11" name="Textfeld 10"/>
          <p:cNvSpPr txBox="1"/>
          <p:nvPr/>
        </p:nvSpPr>
        <p:spPr>
          <a:xfrm>
            <a:off x="2663317" y="4077072"/>
            <a:ext cx="3600400" cy="984885"/>
          </a:xfrm>
          <a:prstGeom prst="rect">
            <a:avLst/>
          </a:prstGeom>
          <a:noFill/>
        </p:spPr>
        <p:txBody>
          <a:bodyPr wrap="square" rtlCol="0">
            <a:spAutoFit/>
          </a:bodyPr>
          <a:lstStyle/>
          <a:p>
            <a:pPr marL="228600" indent="-228600">
              <a:buAutoNum type="alphaUcPeriod"/>
            </a:pPr>
            <a:r>
              <a:rPr lang="de-DE" sz="1000" b="1" dirty="0" err="1" smtClean="0">
                <a:latin typeface="Verdana" pitchFamily="34" charset="0"/>
                <a:ea typeface="Verdana" pitchFamily="34" charset="0"/>
                <a:cs typeface="Verdana" pitchFamily="34" charset="0"/>
              </a:rPr>
              <a:t>Lortzing</a:t>
            </a:r>
            <a:r>
              <a:rPr lang="de-DE" sz="1000" b="1" dirty="0" smtClean="0">
                <a:latin typeface="Verdana" pitchFamily="34" charset="0"/>
                <a:ea typeface="Verdana" pitchFamily="34" charset="0"/>
                <a:cs typeface="Verdana" pitchFamily="34" charset="0"/>
              </a:rPr>
              <a:t>	      J. Haydn	           W. A. Mozart</a:t>
            </a:r>
          </a:p>
          <a:p>
            <a:endParaRPr lang="de-DE" sz="800" dirty="0" smtClean="0">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Ouvertüre                  Konzert für               „Der Schauspieldirektor</a:t>
            </a:r>
          </a:p>
          <a:p>
            <a:r>
              <a:rPr lang="de-DE" sz="800" dirty="0" smtClean="0">
                <a:latin typeface="Verdana" pitchFamily="34" charset="0"/>
                <a:ea typeface="Verdana" pitchFamily="34" charset="0"/>
                <a:cs typeface="Verdana" pitchFamily="34" charset="0"/>
              </a:rPr>
              <a:t>zur Oper                    Trompete                  Oper in einem Akt</a:t>
            </a:r>
          </a:p>
          <a:p>
            <a:r>
              <a:rPr lang="de-DE" sz="800" dirty="0" smtClean="0">
                <a:latin typeface="Verdana" pitchFamily="34" charset="0"/>
                <a:ea typeface="Verdana" pitchFamily="34" charset="0"/>
                <a:cs typeface="Verdana" pitchFamily="34" charset="0"/>
              </a:rPr>
              <a:t>„Die Opernprobe“        und </a:t>
            </a:r>
          </a:p>
          <a:p>
            <a:r>
              <a:rPr lang="de-DE" sz="800" dirty="0">
                <a:latin typeface="Verdana" pitchFamily="34" charset="0"/>
                <a:ea typeface="Verdana" pitchFamily="34" charset="0"/>
                <a:cs typeface="Verdana" pitchFamily="34" charset="0"/>
              </a:rPr>
              <a:t> </a:t>
            </a:r>
            <a:r>
              <a:rPr lang="de-DE" sz="800" dirty="0" smtClean="0">
                <a:latin typeface="Verdana" pitchFamily="34" charset="0"/>
                <a:ea typeface="Verdana" pitchFamily="34" charset="0"/>
                <a:cs typeface="Verdana" pitchFamily="34" charset="0"/>
              </a:rPr>
              <a:t>                                Orchester Es-Dur </a:t>
            </a:r>
            <a:endParaRPr lang="de-DE" sz="800" dirty="0">
              <a:latin typeface="Verdana" pitchFamily="34" charset="0"/>
              <a:ea typeface="Verdana" pitchFamily="34" charset="0"/>
              <a:cs typeface="Verdana" pitchFamily="34" charset="0"/>
            </a:endParaRP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17" y="5445223"/>
            <a:ext cx="3527599" cy="358171"/>
          </a:xfrm>
          <a:prstGeom prst="rect">
            <a:avLst/>
          </a:prstGeom>
        </p:spPr>
      </p:pic>
      <p:pic>
        <p:nvPicPr>
          <p:cNvPr id="4" name="Grafik 3"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2" y="1808446"/>
            <a:ext cx="668632" cy="742122"/>
          </a:xfrm>
          <a:prstGeom prst="rect">
            <a:avLst/>
          </a:prstGeom>
        </p:spPr>
      </p:pic>
      <p:pic>
        <p:nvPicPr>
          <p:cNvPr id="15" name="Grafik 14" descr="Bildschirmausschnitt"/>
          <p:cNvPicPr>
            <a:picLocks noChangeAspect="1"/>
          </p:cNvPicPr>
          <p:nvPr/>
        </p:nvPicPr>
        <p:blipFill>
          <a:blip r:embed="rId7"/>
          <a:stretch>
            <a:fillRect/>
          </a:stretch>
        </p:blipFill>
        <p:spPr>
          <a:xfrm>
            <a:off x="4568189" y="3425189"/>
            <a:ext cx="7621" cy="7621"/>
          </a:xfrm>
          <a:prstGeom prst="rect">
            <a:avLst/>
          </a:prstGeom>
        </p:spPr>
      </p:pic>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23</a:t>
            </a:fld>
            <a:endParaRPr lang="de-DE"/>
          </a:p>
        </p:txBody>
      </p:sp>
    </p:spTree>
    <p:extLst>
      <p:ext uri="{BB962C8B-B14F-4D97-AF65-F5344CB8AC3E}">
        <p14:creationId xmlns:p14="http://schemas.microsoft.com/office/powerpoint/2010/main" val="9024888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791970192"/>
              </p:ext>
            </p:extLst>
          </p:nvPr>
        </p:nvGraphicFramePr>
        <p:xfrm>
          <a:off x="395536" y="1268760"/>
          <a:ext cx="8424934" cy="3839551"/>
        </p:xfrm>
        <a:graphic>
          <a:graphicData uri="http://schemas.openxmlformats.org/drawingml/2006/table">
            <a:tbl>
              <a:tblPr firstRow="1" bandRow="1">
                <a:tableStyleId>{5C22544A-7EE6-4342-B048-85BDC9FD1C3A}</a:tableStyleId>
              </a:tblPr>
              <a:tblGrid>
                <a:gridCol w="1248138"/>
                <a:gridCol w="1248138"/>
                <a:gridCol w="3016334"/>
                <a:gridCol w="2912324"/>
              </a:tblGrid>
              <a:tr h="494553">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03819">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dirty="0" smtClean="0">
                          <a:latin typeface="Verdana" panose="020B0604030504040204" pitchFamily="34" charset="0"/>
                          <a:ea typeface="Verdana" panose="020B0604030504040204" pitchFamily="34" charset="0"/>
                          <a:cs typeface="Verdana" panose="020B0604030504040204" pitchFamily="34" charset="0"/>
                        </a:rPr>
                        <a:t> &amp; Oper</a:t>
                      </a:r>
                    </a:p>
                  </a:txBody>
                  <a:tcPr anchor="ctr"/>
                </a:tc>
              </a:tr>
              <a:tr h="106616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803819">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6M.04.09  </a:t>
            </a:r>
            <a:r>
              <a:rPr lang="de-DE" dirty="0" err="1"/>
              <a:t>Symphonik</a:t>
            </a:r>
            <a:r>
              <a:rPr lang="de-DE" dirty="0"/>
              <a:t> und </a:t>
            </a:r>
            <a:r>
              <a:rPr lang="de-DE" dirty="0" smtClean="0"/>
              <a:t>Oper</a:t>
            </a:r>
            <a:endParaRPr lang="de-DE" dirty="0"/>
          </a:p>
        </p:txBody>
      </p:sp>
      <p:sp>
        <p:nvSpPr>
          <p:cNvPr id="8" name="Titel 1"/>
          <p:cNvSpPr txBox="1">
            <a:spLocks/>
          </p:cNvSpPr>
          <p:nvPr/>
        </p:nvSpPr>
        <p:spPr>
          <a:xfrm>
            <a:off x="395536" y="5301208"/>
            <a:ext cx="8640960" cy="10129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p>
          <a:p>
            <a:r>
              <a:rPr lang="de-DE" sz="1800" dirty="0" smtClean="0">
                <a:solidFill>
                  <a:schemeClr val="tx1"/>
                </a:solidFill>
              </a:rPr>
              <a:t>Komponisten Albert </a:t>
            </a:r>
            <a:r>
              <a:rPr lang="de-DE" sz="1800" dirty="0" err="1" smtClean="0">
                <a:solidFill>
                  <a:schemeClr val="tx1"/>
                </a:solidFill>
              </a:rPr>
              <a:t>Lortzing</a:t>
            </a:r>
            <a:r>
              <a:rPr lang="de-DE" sz="1800" dirty="0" smtClean="0">
                <a:solidFill>
                  <a:schemeClr val="tx1"/>
                </a:solidFill>
              </a:rPr>
              <a:t>, Joseph Haydn, Wolfgang Amadeus Mozart sind geistige Schöpfer der Teil-Werke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24</a:t>
            </a:fld>
            <a:endParaRPr lang="de-DE"/>
          </a:p>
        </p:txBody>
      </p:sp>
    </p:spTree>
    <p:extLst>
      <p:ext uri="{BB962C8B-B14F-4D97-AF65-F5344CB8AC3E}">
        <p14:creationId xmlns:p14="http://schemas.microsoft.com/office/powerpoint/2010/main" val="2036347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132273846"/>
              </p:ext>
            </p:extLst>
          </p:nvPr>
        </p:nvGraphicFramePr>
        <p:xfrm>
          <a:off x="395536" y="1268760"/>
          <a:ext cx="8424934" cy="2248244"/>
        </p:xfrm>
        <a:graphic>
          <a:graphicData uri="http://schemas.openxmlformats.org/drawingml/2006/table">
            <a:tbl>
              <a:tblPr firstRow="1" bandRow="1">
                <a:tableStyleId>{5C22544A-7EE6-4342-B048-85BDC9FD1C3A}</a:tableStyleId>
              </a:tblPr>
              <a:tblGrid>
                <a:gridCol w="1080120"/>
                <a:gridCol w="1080120"/>
                <a:gridCol w="3352370"/>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anose="020B0604030504040204" pitchFamily="34" charset="0"/>
                          <a:ea typeface="Verdana" panose="020B0604030504040204" pitchFamily="34" charset="0"/>
                          <a:cs typeface="Verdana" panose="020B0604030504040204" pitchFamily="34" charset="0"/>
                        </a:rPr>
                        <a:t>Die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smtClean="0">
                          <a:latin typeface="Verdana" panose="020B0604030504040204" pitchFamily="34" charset="0"/>
                          <a:ea typeface="Verdana" panose="020B0604030504040204" pitchFamily="34" charset="0"/>
                          <a:cs typeface="Verdana" panose="020B0604030504040204" pitchFamily="34" charset="0"/>
                        </a:rPr>
                        <a:t> Chart-Erfolge 1997</a:t>
                      </a:r>
                    </a:p>
                  </a:txBody>
                  <a:tcPr anchor="ctr"/>
                </a:tc>
              </a:tr>
              <a:tr h="681741">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Die</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Chart-Erfolge 1997</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25</a:t>
            </a:fld>
            <a:endParaRPr lang="de-DE"/>
          </a:p>
        </p:txBody>
      </p:sp>
    </p:spTree>
    <p:extLst>
      <p:ext uri="{BB962C8B-B14F-4D97-AF65-F5344CB8AC3E}">
        <p14:creationId xmlns:p14="http://schemas.microsoft.com/office/powerpoint/2010/main" val="4108675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Die Arbeit eines Musikproduzenten oder eines Organisators für einen Liederabend ist in der Regel nicht als geistige Schöpfung im Sinne eines Zusammenstellenden anzusehen.</a:t>
            </a:r>
          </a:p>
          <a:p>
            <a:endParaRPr lang="de-DE" altLang="de-DE" dirty="0"/>
          </a:p>
          <a:p>
            <a:r>
              <a:rPr lang="de-DE" altLang="de-DE" dirty="0" smtClean="0"/>
              <a:t>Beispiel:</a:t>
            </a:r>
          </a:p>
          <a:p>
            <a:pPr lvl="1"/>
            <a:r>
              <a:rPr lang="de-DE" altLang="de-DE" dirty="0" smtClean="0"/>
              <a:t>Musik ausgewählt von Hans Mustermann</a:t>
            </a:r>
          </a:p>
          <a:p>
            <a:pPr lvl="1"/>
            <a:r>
              <a:rPr lang="de-DE" altLang="de-DE" dirty="0" smtClean="0"/>
              <a:t>Album </a:t>
            </a:r>
            <a:r>
              <a:rPr lang="de-DE" altLang="de-DE" dirty="0" err="1" smtClean="0"/>
              <a:t>produced</a:t>
            </a:r>
            <a:r>
              <a:rPr lang="de-DE" altLang="de-DE" dirty="0" smtClean="0"/>
              <a:t> </a:t>
            </a:r>
            <a:r>
              <a:rPr lang="de-DE" altLang="de-DE" dirty="0" err="1" smtClean="0"/>
              <a:t>by</a:t>
            </a:r>
            <a:r>
              <a:rPr lang="de-DE" altLang="de-DE" dirty="0" smtClean="0"/>
              <a:t> Guy Chambers</a:t>
            </a:r>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26</a:t>
            </a:fld>
            <a:endParaRPr lang="de-DE"/>
          </a:p>
        </p:txBody>
      </p:sp>
    </p:spTree>
    <p:extLst>
      <p:ext uri="{BB962C8B-B14F-4D97-AF65-F5344CB8AC3E}">
        <p14:creationId xmlns:p14="http://schemas.microsoft.com/office/powerpoint/2010/main" val="3303698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a:t>
            </a:r>
            <a:r>
              <a:rPr lang="de-DE" dirty="0" smtClean="0"/>
              <a:t>– Rock-Pop-Jazz</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Grundsätzlich muss entschieden werden, ob die Funktion der Person oder Musikgruppe die eines geistigen Schöpfers oder die eines Interpreten / Mitwirkenden ist.</a:t>
            </a:r>
          </a:p>
          <a:p>
            <a:endParaRPr lang="de-DE" altLang="de-DE" dirty="0" smtClean="0"/>
          </a:p>
          <a:p>
            <a:endParaRPr lang="de-DE" altLang="de-DE" dirty="0"/>
          </a:p>
          <a:p>
            <a:r>
              <a:rPr lang="de-DE" altLang="de-DE" dirty="0" smtClean="0"/>
              <a:t>Bei jeder Zusammenstellung neu</a:t>
            </a:r>
          </a:p>
          <a:p>
            <a:r>
              <a:rPr lang="de-DE" altLang="de-DE" dirty="0" smtClean="0"/>
              <a:t>Entwicklung des Künstlers beachten </a:t>
            </a:r>
          </a:p>
          <a:p>
            <a:r>
              <a:rPr lang="de-DE" altLang="de-DE" dirty="0" smtClean="0"/>
              <a:t>Art des Albums beachten </a:t>
            </a:r>
          </a:p>
          <a:p>
            <a:pPr lvl="1"/>
            <a:r>
              <a:rPr lang="de-DE" altLang="de-DE" dirty="0" smtClean="0"/>
              <a:t>Coverversionen, eigene Werke</a:t>
            </a:r>
          </a:p>
          <a:p>
            <a:r>
              <a:rPr lang="de-DE" altLang="de-DE" dirty="0" smtClean="0"/>
              <a:t>Besondere Sorgfalt bei Jazz-Alben</a:t>
            </a:r>
          </a:p>
          <a:p>
            <a:endParaRPr lang="de-DE" altLang="de-DE" dirty="0" smtClean="0"/>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27</a:t>
            </a:fld>
            <a:endParaRPr lang="de-DE"/>
          </a:p>
        </p:txBody>
      </p:sp>
    </p:spTree>
    <p:extLst>
      <p:ext uri="{BB962C8B-B14F-4D97-AF65-F5344CB8AC3E}">
        <p14:creationId xmlns:p14="http://schemas.microsoft.com/office/powerpoint/2010/main" val="2152987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a:t>(K)Ein geistiger Schöpfer – Rock-Pop-Jazz</a:t>
            </a:r>
          </a:p>
        </p:txBody>
      </p:sp>
      <p:sp>
        <p:nvSpPr>
          <p:cNvPr id="5123" name="Textplatzhalter 2"/>
          <p:cNvSpPr>
            <a:spLocks noGrp="1"/>
          </p:cNvSpPr>
          <p:nvPr>
            <p:ph type="body" sz="quarter" idx="13"/>
          </p:nvPr>
        </p:nvSpPr>
        <p:spPr>
          <a:xfrm>
            <a:off x="250825" y="836613"/>
            <a:ext cx="8642350" cy="5472112"/>
          </a:xfrm>
        </p:spPr>
        <p:txBody>
          <a:bodyPr/>
          <a:lstStyle/>
          <a:p>
            <a:r>
              <a:rPr lang="de-DE" altLang="de-DE" dirty="0" smtClean="0"/>
              <a:t>Interpret steht im Vordergrund</a:t>
            </a:r>
          </a:p>
          <a:p>
            <a:r>
              <a:rPr lang="de-DE" altLang="de-DE" dirty="0" smtClean="0"/>
              <a:t>Tatsächlicher Komponist oder tatsächliche Komponisten der Teil-Werke nur schwer ermittelbar oder unklar</a:t>
            </a:r>
          </a:p>
          <a:p>
            <a:endParaRPr lang="de-DE" altLang="de-DE" dirty="0"/>
          </a:p>
          <a:p>
            <a:r>
              <a:rPr lang="de-DE" altLang="de-DE" dirty="0" smtClean="0">
                <a:sym typeface="Wingdings" panose="05000000000000000000" pitchFamily="2" charset="2"/>
              </a:rPr>
              <a:t> kein geistiger Schöpfer für die Zusammenstellung </a:t>
            </a:r>
          </a:p>
          <a:p>
            <a:endParaRPr lang="de-DE" altLang="de-DE" dirty="0">
              <a:sym typeface="Wingdings" panose="05000000000000000000" pitchFamily="2" charset="2"/>
            </a:endParaRPr>
          </a:p>
          <a:p>
            <a:r>
              <a:rPr lang="de-DE" altLang="de-DE" dirty="0" smtClean="0">
                <a:sym typeface="Wingdings" panose="05000000000000000000" pitchFamily="2" charset="2"/>
              </a:rPr>
              <a:t>Im Zweifelsfall wird empfohlen, die Personen oder Band als Interpret / Mitwirkenden zu erfassen und die Zusammenstellung als unter dem Titel bekannt zu erfassen.</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28</a:t>
            </a:fld>
            <a:endParaRPr lang="de-DE"/>
          </a:p>
        </p:txBody>
      </p:sp>
    </p:spTree>
    <p:extLst>
      <p:ext uri="{BB962C8B-B14F-4D97-AF65-F5344CB8AC3E}">
        <p14:creationId xmlns:p14="http://schemas.microsoft.com/office/powerpoint/2010/main" val="359414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29</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516375878"/>
              </p:ext>
            </p:extLst>
          </p:nvPr>
        </p:nvGraphicFramePr>
        <p:xfrm>
          <a:off x="395536" y="1268760"/>
          <a:ext cx="8424934" cy="4060808"/>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Farbenspiel</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Helene Fischer</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Farbenspiel</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100b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Fischer,</a:t>
                      </a:r>
                      <a:r>
                        <a:rPr lang="de-DE" baseline="0" dirty="0" smtClean="0">
                          <a:latin typeface="Verdana" panose="020B0604030504040204" pitchFamily="34" charset="0"/>
                          <a:ea typeface="Verdana" panose="020B0604030504040204" pitchFamily="34" charset="0"/>
                          <a:cs typeface="Verdana" panose="020B0604030504040204" pitchFamily="34" charset="0"/>
                        </a:rPr>
                        <a:t> Helene</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1984-</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sng</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(Sänger)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2361183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Modul 5A Teil 2.01 Zusammenstellungen – umfassende Beschreibung</a:t>
            </a:r>
          </a:p>
          <a:p>
            <a:r>
              <a:rPr lang="de-DE" altLang="de-DE" dirty="0" smtClean="0"/>
              <a:t>Modul 5A Teil 2.02 Zusammenstellungen – analytische und hierarchische Beschreibung</a:t>
            </a:r>
          </a:p>
          <a:p>
            <a:endParaRPr lang="de-DE" altLang="de-DE" dirty="0"/>
          </a:p>
          <a:p>
            <a:r>
              <a:rPr lang="de-DE" altLang="de-DE" dirty="0" smtClean="0"/>
              <a:t>Besonderheiten AV-Medien Musik</a:t>
            </a:r>
          </a:p>
          <a:p>
            <a:pPr lvl="1"/>
            <a:r>
              <a:rPr lang="de-DE" altLang="de-DE" dirty="0" smtClean="0"/>
              <a:t>Präsentation und Veröffentlichungsdesign</a:t>
            </a:r>
          </a:p>
          <a:p>
            <a:pPr lvl="1"/>
            <a:r>
              <a:rPr lang="de-DE" altLang="de-DE" dirty="0" smtClean="0"/>
              <a:t>(</a:t>
            </a:r>
            <a:r>
              <a:rPr lang="de-DE" altLang="de-DE" dirty="0" err="1" smtClean="0"/>
              <a:t>Be</a:t>
            </a:r>
            <a:r>
              <a:rPr lang="de-DE" altLang="de-DE" dirty="0" smtClean="0"/>
              <a:t>)Nutzung und Rechercheanforderungen</a:t>
            </a:r>
          </a:p>
          <a:p>
            <a:pPr lvl="1"/>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a:t>
            </a:fld>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294967295"/>
          </p:nvPr>
        </p:nvSpPr>
        <p:spPr>
          <a:xfrm>
            <a:off x="7236296" y="6376243"/>
            <a:ext cx="1450504" cy="365125"/>
          </a:xfrm>
          <a:prstGeom prst="rect">
            <a:avLst/>
          </a:prstGeom>
        </p:spPr>
        <p:txBody>
          <a:bodyPr/>
          <a:lstStyle/>
          <a:p>
            <a:fld id="{8A6690F1-7CA1-4166-A522-500460961984}" type="slidenum">
              <a:rPr lang="de-DE" smtClean="0"/>
              <a:pPr/>
              <a:t>30</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93277033"/>
              </p:ext>
            </p:extLst>
          </p:nvPr>
        </p:nvGraphicFramePr>
        <p:xfrm>
          <a:off x="395536" y="1268760"/>
          <a:ext cx="8424934" cy="4620629"/>
        </p:xfrm>
        <a:graphic>
          <a:graphicData uri="http://schemas.openxmlformats.org/drawingml/2006/table">
            <a:tbl>
              <a:tblPr firstRow="1" bandRow="1">
                <a:tableStyleId>{5C22544A-7EE6-4342-B048-85BDC9FD1C3A}</a:tableStyleId>
              </a:tblPr>
              <a:tblGrid>
                <a:gridCol w="1248138"/>
                <a:gridCol w="984110"/>
                <a:gridCol w="3280362"/>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&lt;&lt;</a:t>
                      </a:r>
                      <a:r>
                        <a:rPr lang="de-DE" dirty="0" smtClean="0">
                          <a:latin typeface="Verdana" panose="020B0604030504040204" pitchFamily="34" charset="0"/>
                          <a:ea typeface="Verdana" panose="020B0604030504040204" pitchFamily="34" charset="0"/>
                          <a:cs typeface="Verdana" panose="020B0604030504040204" pitchFamily="34" charset="0"/>
                        </a:rPr>
                        <a:t>The</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&gt;&gt;</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night</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err="1" smtClean="0">
                          <a:latin typeface="Verdana" panose="020B0604030504040204" pitchFamily="34" charset="0"/>
                          <a:ea typeface="Verdana" panose="020B0604030504040204" pitchFamily="34" charset="0"/>
                          <a:cs typeface="Verdana" panose="020B0604030504040204" pitchFamily="34" charset="0"/>
                        </a:rPr>
                        <a:t>Paintbox</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a:t>
                      </a: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night</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2.17.3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Anmerkung zur 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All </a:t>
                      </a:r>
                      <a:r>
                        <a:rPr lang="de-DE" dirty="0" err="1" smtClean="0">
                          <a:latin typeface="Verdana" panose="020B0604030504040204" pitchFamily="34" charset="0"/>
                          <a:ea typeface="Verdana" panose="020B0604030504040204" pitchFamily="34" charset="0"/>
                          <a:cs typeface="Verdana" panose="020B0604030504040204" pitchFamily="34" charset="0"/>
                        </a:rPr>
                        <a:t>compositions</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by</a:t>
                      </a:r>
                      <a:r>
                        <a:rPr lang="de-DE" dirty="0" smtClean="0">
                          <a:latin typeface="Verdana" panose="020B0604030504040204" pitchFamily="34" charset="0"/>
                          <a:ea typeface="Verdana" panose="020B0604030504040204" pitchFamily="34" charset="0"/>
                          <a:cs typeface="Verdana" panose="020B0604030504040204" pitchFamily="34" charset="0"/>
                        </a:rPr>
                        <a:t> Jonas </a:t>
                      </a:r>
                      <a:r>
                        <a:rPr lang="de-DE" dirty="0" err="1" smtClean="0">
                          <a:latin typeface="Verdana" panose="020B0604030504040204" pitchFamily="34" charset="0"/>
                          <a:ea typeface="Verdana" panose="020B0604030504040204" pitchFamily="34" charset="0"/>
                          <a:cs typeface="Verdana" panose="020B0604030504040204" pitchFamily="34" charset="0"/>
                        </a:rPr>
                        <a:t>Windscheid</a:t>
                      </a:r>
                      <a:endParaRPr lang="de-DE"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Paintbox</a:t>
                      </a:r>
                      <a:endParaRPr lang="de-DE" dirty="0" smtClean="0">
                        <a:latin typeface="Verdana" panose="020B0604030504040204" pitchFamily="34" charset="0"/>
                        <a:ea typeface="Verdana" panose="020B0604030504040204" pitchFamily="34" charset="0"/>
                        <a:cs typeface="Verdana" panose="020B0604030504040204" pitchFamily="34" charset="0"/>
                      </a:endParaRPr>
                    </a:p>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itr</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(Instrumentalmusiker)</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2361183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Titel der Zusammenstellung</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31</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1870383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Arten von Zusammenstellungen</a:t>
            </a:r>
            <a:endParaRPr lang="de-DE" dirty="0"/>
          </a:p>
        </p:txBody>
      </p:sp>
      <p:sp>
        <p:nvSpPr>
          <p:cNvPr id="3" name="Textplatzhalter 2"/>
          <p:cNvSpPr>
            <a:spLocks noGrp="1"/>
          </p:cNvSpPr>
          <p:nvPr>
            <p:ph type="body" sz="quarter" idx="13"/>
          </p:nvPr>
        </p:nvSpPr>
        <p:spPr/>
        <p:txBody>
          <a:bodyPr wrap="square"/>
          <a:lstStyle/>
          <a:p>
            <a:r>
              <a:rPr lang="de-DE" dirty="0"/>
              <a:t>Zusammenstellungen von Werken von einer Person, einer Familie oder einer Körperschaft</a:t>
            </a:r>
            <a:endParaRPr lang="de-DE" dirty="0" smtClean="0"/>
          </a:p>
          <a:p>
            <a:pPr lvl="1"/>
            <a:endParaRPr lang="de-DE" dirty="0" smtClean="0"/>
          </a:p>
          <a:p>
            <a:pPr lvl="1"/>
            <a:r>
              <a:rPr lang="de-DE" dirty="0" smtClean="0"/>
              <a:t>Mit übergeordnetem Titel</a:t>
            </a:r>
          </a:p>
          <a:p>
            <a:pPr lvl="1"/>
            <a:r>
              <a:rPr lang="de-DE" dirty="0" smtClean="0"/>
              <a:t>Ohne übergeordneten Titel</a:t>
            </a:r>
            <a:endParaRPr lang="de-DE" dirty="0"/>
          </a:p>
          <a:p>
            <a:pPr lvl="1"/>
            <a:endParaRPr lang="de-DE" dirty="0" smtClean="0"/>
          </a:p>
          <a:p>
            <a:r>
              <a:rPr lang="de-DE" dirty="0"/>
              <a:t>Zusammenstellungen von Werken verschiedener Personen, Familien oder </a:t>
            </a:r>
            <a:r>
              <a:rPr lang="de-DE" dirty="0" smtClean="0"/>
              <a:t>Körperschaften</a:t>
            </a:r>
          </a:p>
          <a:p>
            <a:pPr marL="457200" indent="-457200">
              <a:buFont typeface="+mj-lt"/>
              <a:buAutoNum type="arabicPeriod"/>
            </a:pPr>
            <a:endParaRPr lang="de-DE" dirty="0"/>
          </a:p>
          <a:p>
            <a:pPr lvl="1"/>
            <a:r>
              <a:rPr lang="de-DE" dirty="0"/>
              <a:t>Mit übergeordnetem Titel</a:t>
            </a:r>
          </a:p>
          <a:p>
            <a:pPr lvl="1"/>
            <a:r>
              <a:rPr lang="de-DE" dirty="0"/>
              <a:t>Ohne übergeordneten Titel</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6" name="Fußzeilenplatzhalter 3"/>
          <p:cNvSpPr txBox="1">
            <a:spLocks/>
          </p:cNvSpPr>
          <p:nvPr/>
        </p:nvSpPr>
        <p:spPr>
          <a:xfrm>
            <a:off x="467544" y="5942603"/>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32</a:t>
            </a:fld>
            <a:endParaRPr lang="de-DE"/>
          </a:p>
        </p:txBody>
      </p:sp>
    </p:spTree>
    <p:extLst>
      <p:ext uri="{BB962C8B-B14F-4D97-AF65-F5344CB8AC3E}">
        <p14:creationId xmlns:p14="http://schemas.microsoft.com/office/powerpoint/2010/main" val="74541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a:t>
            </a:r>
          </a:p>
          <a:p>
            <a:endParaRPr lang="de-DE" altLang="de-DE" dirty="0" smtClean="0"/>
          </a:p>
          <a:p>
            <a:r>
              <a:rPr lang="de-DE" altLang="de-DE" dirty="0" smtClean="0"/>
              <a:t>Für die Zusammenstellung als Ganzes</a:t>
            </a:r>
          </a:p>
          <a:p>
            <a:r>
              <a:rPr lang="de-DE" altLang="de-DE" dirty="0" smtClean="0"/>
              <a:t>Informationsquelle: </a:t>
            </a:r>
            <a:endParaRPr lang="de-DE" altLang="de-DE" dirty="0"/>
          </a:p>
          <a:p>
            <a:pPr lvl="1"/>
            <a:r>
              <a:rPr lang="de-DE" altLang="de-DE" dirty="0" smtClean="0"/>
              <a:t>Silberling</a:t>
            </a:r>
          </a:p>
          <a:p>
            <a:pPr lvl="1"/>
            <a:r>
              <a:rPr lang="de-DE" altLang="de-DE" dirty="0" smtClean="0"/>
              <a:t>Gesamte Ressource</a:t>
            </a:r>
          </a:p>
          <a:p>
            <a:pPr lvl="1"/>
            <a:r>
              <a:rPr lang="de-DE" altLang="de-DE" dirty="0" smtClean="0"/>
              <a:t>vgl. Modul 6M.04.02 Informationsquellen </a:t>
            </a:r>
          </a:p>
          <a:p>
            <a:endParaRPr lang="de-DE" altLang="de-DE" dirty="0" smtClean="0"/>
          </a:p>
          <a:p>
            <a:endParaRPr lang="de-DE" altLang="de-DE" dirty="0"/>
          </a:p>
          <a:p>
            <a:r>
              <a:rPr lang="de-DE" altLang="de-DE" dirty="0" smtClean="0"/>
              <a:t>Der übergeordnete Titel ist der Manifestationstitel der Zusammenstellung.</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33</a:t>
            </a:fld>
            <a:endParaRPr lang="de-DE"/>
          </a:p>
        </p:txBody>
      </p:sp>
    </p:spTree>
    <p:extLst>
      <p:ext uri="{BB962C8B-B14F-4D97-AF65-F5344CB8AC3E}">
        <p14:creationId xmlns:p14="http://schemas.microsoft.com/office/powerpoint/2010/main" val="315885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 </a:t>
            </a:r>
            <a:br>
              <a:rPr lang="de-DE" altLang="de-DE" b="1" dirty="0" smtClean="0"/>
            </a:br>
            <a:r>
              <a:rPr lang="de-DE" altLang="de-DE" b="1" dirty="0" smtClean="0"/>
              <a:t>bevorzugter Titel des Werks</a:t>
            </a:r>
          </a:p>
          <a:p>
            <a:endParaRPr lang="de-DE" altLang="de-DE" dirty="0" smtClean="0"/>
          </a:p>
          <a:p>
            <a:r>
              <a:rPr lang="de-DE" altLang="de-DE" dirty="0" smtClean="0"/>
              <a:t>Zusammenstellung gilt als unter dem Titel bekannt Manifestationstitel = bevorzugter Titel des Werks</a:t>
            </a:r>
            <a:br>
              <a:rPr lang="de-DE" altLang="de-DE" dirty="0" smtClean="0"/>
            </a:br>
            <a:r>
              <a:rPr lang="de-DE" altLang="de-DE" dirty="0" smtClean="0"/>
              <a:t>(RDA 6.2.2.10 D-A-CH)</a:t>
            </a:r>
          </a:p>
          <a:p>
            <a:endParaRPr lang="de-DE" altLang="de-DE" dirty="0"/>
          </a:p>
          <a:p>
            <a:r>
              <a:rPr lang="de-DE" altLang="de-DE" dirty="0" smtClean="0"/>
              <a:t>Klassische Musik, </a:t>
            </a:r>
            <a:br>
              <a:rPr lang="de-DE" altLang="de-DE" dirty="0" smtClean="0"/>
            </a:br>
            <a:r>
              <a:rPr lang="de-DE" altLang="de-DE" dirty="0" smtClean="0"/>
              <a:t>Zusammenstellung eines geistigen Schöpfers</a:t>
            </a:r>
            <a:br>
              <a:rPr lang="de-DE" altLang="de-DE" dirty="0" smtClean="0"/>
            </a:br>
            <a:r>
              <a:rPr lang="de-DE" altLang="de-DE" dirty="0" smtClean="0">
                <a:sym typeface="Wingdings" panose="05000000000000000000" pitchFamily="2" charset="2"/>
              </a:rPr>
              <a:t> </a:t>
            </a:r>
            <a:r>
              <a:rPr lang="de-DE" altLang="de-DE" dirty="0" smtClean="0"/>
              <a:t>Formaltitel = bevorzugter Titel des Werks</a:t>
            </a:r>
            <a:br>
              <a:rPr lang="de-DE" altLang="de-DE" dirty="0" smtClean="0"/>
            </a:br>
            <a:r>
              <a:rPr lang="de-DE" altLang="de-DE" dirty="0" smtClean="0"/>
              <a:t>(RDA 6.14. und RDA 6.14.2.8.4 für unvollständige Zusammenstellungen)</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34</a:t>
            </a:fld>
            <a:endParaRPr lang="de-DE"/>
          </a:p>
        </p:txBody>
      </p:sp>
    </p:spTree>
    <p:extLst>
      <p:ext uri="{BB962C8B-B14F-4D97-AF65-F5344CB8AC3E}">
        <p14:creationId xmlns:p14="http://schemas.microsoft.com/office/powerpoint/2010/main" val="204193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Übergeordneter Titel – </a:t>
            </a:r>
            <a:br>
              <a:rPr lang="de-DE" altLang="de-DE" b="1" dirty="0" smtClean="0"/>
            </a:br>
            <a:r>
              <a:rPr lang="de-DE" altLang="de-DE" b="1" dirty="0" smtClean="0"/>
              <a:t>bevorzugter Titel des Werks</a:t>
            </a:r>
          </a:p>
          <a:p>
            <a:endParaRPr lang="de-DE" altLang="de-DE" dirty="0" smtClean="0"/>
          </a:p>
          <a:p>
            <a:r>
              <a:rPr lang="de-DE" altLang="de-DE" dirty="0" smtClean="0"/>
              <a:t>Eine Zusammenstellung mit übergeordnetem Titel und mehreren geistigen Schöpfern gilt immer als unter dem Titel bekannt. </a:t>
            </a:r>
            <a:br>
              <a:rPr lang="de-DE" altLang="de-DE" dirty="0" smtClean="0"/>
            </a:br>
            <a:r>
              <a:rPr lang="de-DE" altLang="de-DE" dirty="0" smtClean="0"/>
              <a:t>(RDA 6.2.2.10 D-A-CH)</a:t>
            </a:r>
          </a:p>
          <a:p>
            <a:endParaRPr lang="de-DE" altLang="de-DE" dirty="0"/>
          </a:p>
          <a:p>
            <a:r>
              <a:rPr lang="de-DE" altLang="de-DE" dirty="0" smtClean="0"/>
              <a:t>Beispiel für klassische Musik, </a:t>
            </a:r>
            <a:br>
              <a:rPr lang="de-DE" altLang="de-DE" dirty="0" smtClean="0"/>
            </a:br>
            <a:r>
              <a:rPr lang="de-DE" altLang="de-DE" dirty="0" smtClean="0"/>
              <a:t>Zusammenstellung mehrerer geistiger Schöpfer</a:t>
            </a:r>
          </a:p>
          <a:p>
            <a:pPr lvl="1"/>
            <a:r>
              <a:rPr lang="de-DE" altLang="de-DE" dirty="0" smtClean="0"/>
              <a:t>Russische Arien</a:t>
            </a:r>
          </a:p>
          <a:p>
            <a:pPr lvl="1"/>
            <a:r>
              <a:rPr lang="de-DE" altLang="de-DE" dirty="0" smtClean="0"/>
              <a:t>Barocke Klangpracht</a:t>
            </a:r>
          </a:p>
          <a:p>
            <a:pPr lvl="1"/>
            <a:r>
              <a:rPr lang="de-DE" altLang="de-DE" dirty="0" err="1" smtClean="0"/>
              <a:t>Symphonik</a:t>
            </a:r>
            <a:r>
              <a:rPr lang="de-DE" altLang="de-DE" dirty="0" smtClean="0"/>
              <a:t> &amp; Oper</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35</a:t>
            </a:fld>
            <a:endParaRPr lang="de-DE"/>
          </a:p>
        </p:txBody>
      </p:sp>
    </p:spTree>
    <p:extLst>
      <p:ext uri="{BB962C8B-B14F-4D97-AF65-F5344CB8AC3E}">
        <p14:creationId xmlns:p14="http://schemas.microsoft.com/office/powerpoint/2010/main" val="42457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28582896"/>
              </p:ext>
            </p:extLst>
          </p:nvPr>
        </p:nvGraphicFramePr>
        <p:xfrm>
          <a:off x="395536" y="1268760"/>
          <a:ext cx="8424934" cy="3839551"/>
        </p:xfrm>
        <a:graphic>
          <a:graphicData uri="http://schemas.openxmlformats.org/drawingml/2006/table">
            <a:tbl>
              <a:tblPr firstRow="1" bandRow="1">
                <a:tableStyleId>{5C22544A-7EE6-4342-B048-85BDC9FD1C3A}</a:tableStyleId>
              </a:tblPr>
              <a:tblGrid>
                <a:gridCol w="1248138"/>
                <a:gridCol w="1248138"/>
                <a:gridCol w="3016334"/>
                <a:gridCol w="2912324"/>
              </a:tblGrid>
              <a:tr h="494553">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803819">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dirty="0" smtClean="0">
                          <a:latin typeface="Verdana" panose="020B0604030504040204" pitchFamily="34" charset="0"/>
                          <a:ea typeface="Verdana" panose="020B0604030504040204" pitchFamily="34" charset="0"/>
                          <a:cs typeface="Verdana" panose="020B0604030504040204" pitchFamily="34" charset="0"/>
                        </a:rPr>
                        <a:t> &amp; Oper</a:t>
                      </a:r>
                    </a:p>
                  </a:txBody>
                  <a:tcPr anchor="ctr"/>
                </a:tc>
              </a:tr>
              <a:tr h="106616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803819">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6M.04.09  </a:t>
            </a:r>
            <a:r>
              <a:rPr lang="de-DE" dirty="0" err="1"/>
              <a:t>Symphonik</a:t>
            </a:r>
            <a:r>
              <a:rPr lang="de-DE" dirty="0"/>
              <a:t> und </a:t>
            </a:r>
            <a:r>
              <a:rPr lang="de-DE" dirty="0" smtClean="0"/>
              <a:t>Oper</a:t>
            </a:r>
            <a:endParaRPr lang="de-DE" dirty="0"/>
          </a:p>
        </p:txBody>
      </p:sp>
      <p:sp>
        <p:nvSpPr>
          <p:cNvPr id="8" name="Titel 1"/>
          <p:cNvSpPr txBox="1">
            <a:spLocks/>
          </p:cNvSpPr>
          <p:nvPr/>
        </p:nvSpPr>
        <p:spPr>
          <a:xfrm>
            <a:off x="395536" y="5301208"/>
            <a:ext cx="8640960" cy="10129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Kein geistiger Schöpfer für die Zusammenstellung als Ganzes</a:t>
            </a:r>
          </a:p>
          <a:p>
            <a:r>
              <a:rPr lang="de-DE" sz="1800" dirty="0" smtClean="0">
                <a:solidFill>
                  <a:schemeClr val="tx1"/>
                </a:solidFill>
              </a:rPr>
              <a:t>Komponisten Albert </a:t>
            </a:r>
            <a:r>
              <a:rPr lang="de-DE" sz="1800" dirty="0" err="1" smtClean="0">
                <a:solidFill>
                  <a:schemeClr val="tx1"/>
                </a:solidFill>
              </a:rPr>
              <a:t>Lortzing</a:t>
            </a:r>
            <a:r>
              <a:rPr lang="de-DE" sz="1800" dirty="0" smtClean="0">
                <a:solidFill>
                  <a:schemeClr val="tx1"/>
                </a:solidFill>
              </a:rPr>
              <a:t>, Joseph Haydn, Wolfgang Amadeus Mozart sind geistige Schöpfer der Teil-Werke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36</a:t>
            </a:fld>
            <a:endParaRPr lang="de-DE"/>
          </a:p>
        </p:txBody>
      </p:sp>
    </p:spTree>
    <p:extLst>
      <p:ext uri="{BB962C8B-B14F-4D97-AF65-F5344CB8AC3E}">
        <p14:creationId xmlns:p14="http://schemas.microsoft.com/office/powerpoint/2010/main" val="1090188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a:t>
            </a:r>
          </a:p>
          <a:p>
            <a:endParaRPr lang="de-DE" altLang="de-DE" dirty="0" smtClean="0"/>
          </a:p>
          <a:p>
            <a:r>
              <a:rPr lang="de-DE" altLang="de-DE" dirty="0"/>
              <a:t>Informationsquelle: </a:t>
            </a:r>
          </a:p>
          <a:p>
            <a:pPr lvl="1"/>
            <a:r>
              <a:rPr lang="de-DE" altLang="de-DE" dirty="0"/>
              <a:t>Silberling</a:t>
            </a:r>
          </a:p>
          <a:p>
            <a:pPr lvl="1"/>
            <a:r>
              <a:rPr lang="de-DE" altLang="de-DE" dirty="0"/>
              <a:t>Gesamte Ressource</a:t>
            </a:r>
          </a:p>
          <a:p>
            <a:pPr lvl="1"/>
            <a:r>
              <a:rPr lang="de-DE" altLang="de-DE" dirty="0"/>
              <a:t>vgl. Modul 6M.04.02 Informationsquellen </a:t>
            </a:r>
          </a:p>
          <a:p>
            <a:endParaRPr lang="de-DE" altLang="de-DE" dirty="0"/>
          </a:p>
          <a:p>
            <a:r>
              <a:rPr lang="de-DE" altLang="de-DE" dirty="0" smtClean="0"/>
              <a:t>Kein Manifestationstitel der Zusammenstellung</a:t>
            </a:r>
          </a:p>
          <a:p>
            <a:r>
              <a:rPr lang="de-DE" altLang="de-DE" dirty="0" smtClean="0"/>
              <a:t>Alle einzelnen Manifestationstitel der enthaltenen Teile erfassen</a:t>
            </a:r>
            <a:br>
              <a:rPr lang="de-DE" altLang="de-DE" dirty="0" smtClean="0"/>
            </a:br>
            <a:r>
              <a:rPr lang="de-DE" altLang="de-DE" dirty="0" smtClean="0"/>
              <a:t>(RDA 2.3.2.9 und RDA 2.3.2.9 D-A-CH)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37</a:t>
            </a:fld>
            <a:endParaRPr lang="de-DE"/>
          </a:p>
        </p:txBody>
      </p:sp>
    </p:spTree>
    <p:extLst>
      <p:ext uri="{BB962C8B-B14F-4D97-AF65-F5344CB8AC3E}">
        <p14:creationId xmlns:p14="http://schemas.microsoft.com/office/powerpoint/2010/main" val="23038149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 </a:t>
            </a:r>
            <a:br>
              <a:rPr lang="de-DE" altLang="de-DE" b="1" dirty="0" smtClean="0"/>
            </a:br>
            <a:r>
              <a:rPr lang="de-DE" altLang="de-DE" b="1" dirty="0" smtClean="0"/>
              <a:t>mehrere geistige Schöpfer – </a:t>
            </a:r>
            <a:br>
              <a:rPr lang="de-DE" altLang="de-DE" b="1" dirty="0" smtClean="0"/>
            </a:br>
            <a:r>
              <a:rPr lang="de-DE" altLang="de-DE" b="1" dirty="0" smtClean="0"/>
              <a:t>bevorzugter Titel des Werks</a:t>
            </a:r>
          </a:p>
          <a:p>
            <a:endParaRPr lang="de-DE" altLang="de-DE" dirty="0" smtClean="0"/>
          </a:p>
          <a:p>
            <a:endParaRPr lang="de-DE" altLang="de-DE" dirty="0"/>
          </a:p>
          <a:p>
            <a:r>
              <a:rPr lang="de-DE" altLang="de-DE" dirty="0" smtClean="0"/>
              <a:t>Der bevorzugte Titel des Werks wird für alle enthaltenen Teil-Werke gebildet.</a:t>
            </a:r>
            <a:br>
              <a:rPr lang="de-DE" altLang="de-DE" dirty="0" smtClean="0"/>
            </a:br>
            <a:r>
              <a:rPr lang="de-DE" altLang="de-DE" dirty="0" smtClean="0"/>
              <a:t>(RDA 6.2.2.10.3 D-A-CH)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38</a:t>
            </a:fld>
            <a:endParaRPr lang="de-DE"/>
          </a:p>
        </p:txBody>
      </p:sp>
    </p:spTree>
    <p:extLst>
      <p:ext uri="{BB962C8B-B14F-4D97-AF65-F5344CB8AC3E}">
        <p14:creationId xmlns:p14="http://schemas.microsoft.com/office/powerpoint/2010/main" val="672655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 </a:t>
            </a:r>
            <a:br>
              <a:rPr lang="de-DE" altLang="de-DE" b="1" dirty="0" smtClean="0"/>
            </a:br>
            <a:r>
              <a:rPr lang="de-DE" altLang="de-DE" b="1" dirty="0" smtClean="0"/>
              <a:t>ein geistiger Schöpfer – </a:t>
            </a:r>
            <a:br>
              <a:rPr lang="de-DE" altLang="de-DE" b="1" dirty="0" smtClean="0"/>
            </a:br>
            <a:r>
              <a:rPr lang="de-DE" altLang="de-DE" b="1" dirty="0" smtClean="0"/>
              <a:t>bevorzugter Titel des Werks</a:t>
            </a:r>
          </a:p>
          <a:p>
            <a:endParaRPr lang="de-DE" altLang="de-DE" dirty="0" smtClean="0"/>
          </a:p>
          <a:p>
            <a:r>
              <a:rPr lang="de-DE" altLang="de-DE" dirty="0"/>
              <a:t>Klassische Musik, </a:t>
            </a:r>
            <a:br>
              <a:rPr lang="de-DE" altLang="de-DE" dirty="0"/>
            </a:br>
            <a:r>
              <a:rPr lang="de-DE" altLang="de-DE" dirty="0">
                <a:sym typeface="Wingdings" panose="05000000000000000000" pitchFamily="2" charset="2"/>
              </a:rPr>
              <a:t> </a:t>
            </a:r>
            <a:r>
              <a:rPr lang="de-DE" altLang="de-DE" dirty="0"/>
              <a:t>Es werden die bevorzugten Titel aller enthaltener Teil-Werke erfasst. </a:t>
            </a:r>
            <a:br>
              <a:rPr lang="de-DE" altLang="de-DE" dirty="0"/>
            </a:br>
            <a:r>
              <a:rPr lang="de-DE" altLang="de-DE" dirty="0"/>
              <a:t>(RDA 6.14.2.8.4</a:t>
            </a:r>
            <a:r>
              <a:rPr lang="de-DE" altLang="de-DE" dirty="0" smtClean="0"/>
              <a:t>)</a:t>
            </a:r>
          </a:p>
          <a:p>
            <a:r>
              <a:rPr lang="de-DE" altLang="de-DE" dirty="0" smtClean="0"/>
              <a:t>Klassische Musik, </a:t>
            </a:r>
            <a:br>
              <a:rPr lang="de-DE" altLang="de-DE" dirty="0" smtClean="0"/>
            </a:br>
            <a:r>
              <a:rPr lang="de-DE" altLang="de-DE" dirty="0" smtClean="0"/>
              <a:t>Alternative zusammenfassender Formaltitel </a:t>
            </a:r>
            <a:br>
              <a:rPr lang="de-DE" altLang="de-DE" dirty="0" smtClean="0"/>
            </a:br>
            <a:r>
              <a:rPr lang="de-DE" altLang="de-DE" dirty="0" smtClean="0">
                <a:sym typeface="Wingdings" panose="05000000000000000000" pitchFamily="2" charset="2"/>
              </a:rPr>
              <a:t> </a:t>
            </a:r>
            <a:r>
              <a:rPr lang="de-DE" altLang="de-DE" dirty="0" smtClean="0"/>
              <a:t>Der bevorzugte Titel des Werks kann als zusammenfassender Formaltitel gebildet werden, gegebenenfalls mit dem Zusatz </a:t>
            </a:r>
            <a:r>
              <a:rPr lang="de-DE" altLang="de-DE" i="1" dirty="0" smtClean="0"/>
              <a:t>Auswahl.</a:t>
            </a:r>
            <a:r>
              <a:rPr lang="de-DE" altLang="de-DE" dirty="0" smtClean="0"/>
              <a:t/>
            </a:r>
            <a:br>
              <a:rPr lang="de-DE" altLang="de-DE" dirty="0" smtClean="0"/>
            </a:br>
            <a:r>
              <a:rPr lang="de-DE" altLang="de-DE" dirty="0" smtClean="0"/>
              <a:t>(RDA 6.14.2.8.4 Alternative) </a:t>
            </a:r>
          </a:p>
          <a:p>
            <a:endParaRPr lang="de-DE" altLang="de-DE" dirty="0" smtClean="0"/>
          </a:p>
          <a:p>
            <a:endParaRPr lang="de-DE" altLang="de-DE" dirty="0"/>
          </a:p>
          <a:p>
            <a:endParaRPr lang="de-DE" altLang="de-DE" dirty="0" smtClean="0"/>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39</a:t>
            </a:fld>
            <a:endParaRPr lang="de-DE"/>
          </a:p>
        </p:txBody>
      </p:sp>
    </p:spTree>
    <p:extLst>
      <p:ext uri="{BB962C8B-B14F-4D97-AF65-F5344CB8AC3E}">
        <p14:creationId xmlns:p14="http://schemas.microsoft.com/office/powerpoint/2010/main" val="4001507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Inhaltsverzeichnis</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endParaRPr lang="de-DE" altLang="de-DE" dirty="0" smtClean="0"/>
          </a:p>
          <a:p>
            <a:r>
              <a:rPr lang="de-DE" altLang="de-DE" dirty="0" smtClean="0"/>
              <a:t>Was ist eine Zusammenstellung?</a:t>
            </a:r>
          </a:p>
          <a:p>
            <a:r>
              <a:rPr lang="de-DE" altLang="de-DE" dirty="0" smtClean="0"/>
              <a:t>(K)ein geistiger Schöpfer der Zusammenstellung</a:t>
            </a:r>
          </a:p>
          <a:p>
            <a:r>
              <a:rPr lang="de-DE" altLang="de-DE" dirty="0" smtClean="0"/>
              <a:t>Titel der Zusammenstellung</a:t>
            </a:r>
          </a:p>
          <a:p>
            <a:r>
              <a:rPr lang="de-DE" altLang="de-DE" dirty="0" smtClean="0"/>
              <a:t>Beziehungen</a:t>
            </a:r>
            <a:br>
              <a:rPr lang="de-DE" altLang="de-DE" dirty="0" smtClean="0"/>
            </a:br>
            <a:r>
              <a:rPr lang="de-DE" altLang="de-DE" dirty="0" smtClean="0"/>
              <a:t>	Beziehungen von Personen zur Ressource</a:t>
            </a:r>
            <a:br>
              <a:rPr lang="de-DE" altLang="de-DE" dirty="0" smtClean="0"/>
            </a:br>
            <a:r>
              <a:rPr lang="de-DE" altLang="de-DE" dirty="0" smtClean="0"/>
              <a:t>	Beziehungen zwischen Werken</a:t>
            </a:r>
          </a:p>
          <a:p>
            <a:r>
              <a:rPr lang="de-DE" altLang="de-DE" dirty="0" smtClean="0"/>
              <a:t>Erfassung der Teile</a:t>
            </a:r>
          </a:p>
          <a:p>
            <a:endParaRPr lang="de-DE" altLang="de-DE" dirty="0"/>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a:t>
            </a:fld>
            <a:endParaRPr lang="de-DE" dirty="0"/>
          </a:p>
        </p:txBody>
      </p:sp>
    </p:spTree>
    <p:extLst>
      <p:ext uri="{BB962C8B-B14F-4D97-AF65-F5344CB8AC3E}">
        <p14:creationId xmlns:p14="http://schemas.microsoft.com/office/powerpoint/2010/main" val="2062984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 </a:t>
            </a:r>
            <a:br>
              <a:rPr lang="de-DE" altLang="de-DE" b="1" dirty="0" smtClean="0"/>
            </a:br>
            <a:r>
              <a:rPr lang="de-DE" altLang="de-DE" b="1" dirty="0" smtClean="0"/>
              <a:t>ein geistiger Schöpfer – </a:t>
            </a:r>
            <a:br>
              <a:rPr lang="de-DE" altLang="de-DE" b="1" dirty="0" smtClean="0"/>
            </a:br>
            <a:r>
              <a:rPr lang="de-DE" altLang="de-DE" b="1" dirty="0" smtClean="0"/>
              <a:t>bevorzugter Titel des Werks</a:t>
            </a:r>
          </a:p>
          <a:p>
            <a:endParaRPr lang="de-DE" altLang="de-DE" dirty="0" smtClean="0"/>
          </a:p>
          <a:p>
            <a:endParaRPr lang="de-DE" altLang="de-DE" dirty="0"/>
          </a:p>
          <a:p>
            <a:r>
              <a:rPr lang="de-DE" altLang="de-DE" dirty="0"/>
              <a:t>Keine klassische </a:t>
            </a:r>
            <a:r>
              <a:rPr lang="de-DE" altLang="de-DE" dirty="0" smtClean="0"/>
              <a:t>Musik, </a:t>
            </a:r>
            <a:br>
              <a:rPr lang="de-DE" altLang="de-DE" dirty="0" smtClean="0"/>
            </a:br>
            <a:r>
              <a:rPr lang="de-DE" altLang="de-DE" dirty="0" smtClean="0"/>
              <a:t>kein zusammenfassender Formaltitel</a:t>
            </a:r>
            <a:r>
              <a:rPr lang="de-DE" altLang="de-DE" dirty="0"/>
              <a:t/>
            </a:r>
            <a:br>
              <a:rPr lang="de-DE" altLang="de-DE" dirty="0"/>
            </a:br>
            <a:r>
              <a:rPr lang="de-DE" altLang="de-DE" dirty="0" smtClean="0">
                <a:sym typeface="Wingdings" panose="05000000000000000000" pitchFamily="2" charset="2"/>
              </a:rPr>
              <a:t> </a:t>
            </a:r>
            <a:r>
              <a:rPr lang="de-DE" altLang="de-DE" dirty="0" smtClean="0"/>
              <a:t>Der bevorzugte </a:t>
            </a:r>
            <a:r>
              <a:rPr lang="de-DE" altLang="de-DE" dirty="0"/>
              <a:t>Titel des Werks wird für alle enthaltenen Teil-Werke gebildet.</a:t>
            </a:r>
            <a:br>
              <a:rPr lang="de-DE" altLang="de-DE" dirty="0"/>
            </a:br>
            <a:r>
              <a:rPr lang="de-DE" altLang="de-DE" dirty="0"/>
              <a:t>(RDA 6.2.2.10.3. D-A-CH)</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40</a:t>
            </a:fld>
            <a:endParaRPr lang="de-DE"/>
          </a:p>
        </p:txBody>
      </p:sp>
    </p:spTree>
    <p:extLst>
      <p:ext uri="{BB962C8B-B14F-4D97-AF65-F5344CB8AC3E}">
        <p14:creationId xmlns:p14="http://schemas.microsoft.com/office/powerpoint/2010/main" val="2555379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642350" cy="508000"/>
          </a:xfrm>
        </p:spPr>
        <p:txBody>
          <a:bodyPr rtlCol="0">
            <a:noAutofit/>
          </a:bodyPr>
          <a:lstStyle/>
          <a:p>
            <a:pPr fontAlgn="auto">
              <a:spcAft>
                <a:spcPts val="0"/>
              </a:spcAft>
              <a:defRPr/>
            </a:pPr>
            <a:r>
              <a:rPr lang="de-DE" dirty="0" smtClean="0"/>
              <a:t>Titel der Zusammenstellung</a:t>
            </a:r>
            <a:endParaRPr lang="de-DE" dirty="0"/>
          </a:p>
        </p:txBody>
      </p:sp>
      <p:sp>
        <p:nvSpPr>
          <p:cNvPr id="5123" name="Textplatzhalter 2"/>
          <p:cNvSpPr>
            <a:spLocks noGrp="1"/>
          </p:cNvSpPr>
          <p:nvPr>
            <p:ph type="body" sz="quarter" idx="13"/>
          </p:nvPr>
        </p:nvSpPr>
        <p:spPr>
          <a:xfrm>
            <a:off x="250825" y="836613"/>
            <a:ext cx="8642350" cy="5472112"/>
          </a:xfrm>
        </p:spPr>
        <p:txBody>
          <a:bodyPr/>
          <a:lstStyle/>
          <a:p>
            <a:r>
              <a:rPr lang="de-DE" altLang="de-DE" b="1" dirty="0" smtClean="0"/>
              <a:t>Ohne übergeordneten Titel </a:t>
            </a:r>
          </a:p>
          <a:p>
            <a:endParaRPr lang="de-DE" altLang="de-DE" dirty="0" smtClean="0"/>
          </a:p>
          <a:p>
            <a:r>
              <a:rPr lang="de-DE" altLang="de-DE" dirty="0" smtClean="0"/>
              <a:t>Beispiele</a:t>
            </a:r>
            <a:br>
              <a:rPr lang="de-DE" altLang="de-DE" dirty="0" smtClean="0"/>
            </a:br>
            <a:endParaRPr lang="de-DE" altLang="de-DE" dirty="0" smtClean="0"/>
          </a:p>
          <a:p>
            <a:r>
              <a:rPr lang="de-DE" altLang="de-DE" dirty="0" smtClean="0"/>
              <a:t>Zusammenstellung ohne übergeordneten Titel mit Werken eines geistigen Schöpfers</a:t>
            </a:r>
            <a:br>
              <a:rPr lang="de-DE" altLang="de-DE" dirty="0" smtClean="0"/>
            </a:br>
            <a:r>
              <a:rPr lang="de-DE" altLang="de-DE" dirty="0" smtClean="0"/>
              <a:t>6M.04.07 </a:t>
            </a:r>
            <a:br>
              <a:rPr lang="de-DE" altLang="de-DE" dirty="0" smtClean="0"/>
            </a:br>
            <a:r>
              <a:rPr lang="de-DE" altLang="de-DE" dirty="0" smtClean="0"/>
              <a:t>6M.04.08</a:t>
            </a:r>
          </a:p>
          <a:p>
            <a:endParaRPr lang="de-DE" altLang="de-DE" dirty="0"/>
          </a:p>
          <a:p>
            <a:r>
              <a:rPr lang="de-DE" altLang="de-DE" dirty="0" smtClean="0"/>
              <a:t>Zusammenstellung ohne übergeordneten Titel mit Werken mehrerer geistiger Schöpfer</a:t>
            </a:r>
            <a:br>
              <a:rPr lang="de-DE" altLang="de-DE" dirty="0" smtClean="0"/>
            </a:br>
            <a:r>
              <a:rPr lang="de-DE" altLang="de-DE" dirty="0" smtClean="0"/>
              <a:t>6M.04.11</a:t>
            </a:r>
          </a:p>
        </p:txBody>
      </p:sp>
      <p:sp>
        <p:nvSpPr>
          <p:cNvPr id="4" name="Fußzeilenplatzhalter 3"/>
          <p:cNvSpPr>
            <a:spLocks noGrp="1"/>
          </p:cNvSpPr>
          <p:nvPr>
            <p:ph type="ftr" sz="quarter" idx="14"/>
          </p:nvPr>
        </p:nvSpPr>
        <p:spPr>
          <a:xfrm>
            <a:off x="468313" y="6376988"/>
            <a:ext cx="7632700" cy="365125"/>
          </a:xfrm>
        </p:spPr>
        <p:txBody>
          <a:bodyPr/>
          <a:lstStyle/>
          <a:p>
            <a:pPr>
              <a:defRPr/>
            </a:pPr>
            <a:r>
              <a:rPr lang="de-DE" smtClean="0"/>
              <a:t>AG RDA Schulungsunterlagen – Modul 6M.04.06: Zusammenstellungen bei AV-Medien Musik   | Stand: 16.10.2015  | CC BY-NC-SA</a:t>
            </a:r>
            <a:endParaRPr lang="de-DE" dirty="0"/>
          </a:p>
        </p:txBody>
      </p:sp>
      <p:sp>
        <p:nvSpPr>
          <p:cNvPr id="5" name="Foliennummernplatzhalter 4"/>
          <p:cNvSpPr>
            <a:spLocks noGrp="1"/>
          </p:cNvSpPr>
          <p:nvPr>
            <p:ph type="sldNum" sz="quarter" idx="15"/>
          </p:nvPr>
        </p:nvSpPr>
        <p:spPr/>
        <p:txBody>
          <a:bodyPr/>
          <a:lstStyle/>
          <a:p>
            <a:pPr>
              <a:defRPr/>
            </a:pPr>
            <a:fld id="{0A5759A7-79B4-4033-BA17-8A25555FE889}" type="slidenum">
              <a:rPr lang="de-DE"/>
              <a:pPr>
                <a:defRPr/>
              </a:pPr>
              <a:t>41</a:t>
            </a:fld>
            <a:endParaRPr lang="de-DE"/>
          </a:p>
        </p:txBody>
      </p:sp>
    </p:spTree>
    <p:extLst>
      <p:ext uri="{BB962C8B-B14F-4D97-AF65-F5344CB8AC3E}">
        <p14:creationId xmlns:p14="http://schemas.microsoft.com/office/powerpoint/2010/main" val="18904416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Verantwortlichkeitsangabe </a:t>
            </a:r>
            <a:br>
              <a:rPr lang="de-DE" dirty="0" smtClean="0"/>
            </a:br>
            <a:r>
              <a:rPr lang="de-DE" dirty="0" smtClean="0"/>
              <a:t>die sich auf die Zusammenstellung bezieht</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42</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10765126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Für eine Zusammenstellung wird eine Verantwortlichkeitsangabe erfasst, die sich auf den Haupttitel der Zusammenstellung bezieht (RDA 2.4.2). </a:t>
            </a:r>
          </a:p>
          <a:p>
            <a:endParaRPr lang="de-DE" dirty="0" smtClean="0"/>
          </a:p>
          <a:p>
            <a:r>
              <a:rPr lang="de-DE" dirty="0" smtClean="0"/>
              <a:t>AV-Medien Musik</a:t>
            </a:r>
            <a:endParaRPr lang="de-DE" dirty="0"/>
          </a:p>
          <a:p>
            <a:pPr lvl="1"/>
            <a:r>
              <a:rPr lang="de-DE" dirty="0" smtClean="0"/>
              <a:t>Verschiedenen Personen mit verschiedenen Rollen</a:t>
            </a:r>
          </a:p>
          <a:p>
            <a:pPr lvl="1"/>
            <a:r>
              <a:rPr lang="de-DE" dirty="0" smtClean="0"/>
              <a:t>Verschiedene Beziehungen zur Zusammenstellung</a:t>
            </a:r>
          </a:p>
          <a:p>
            <a:pPr lvl="1"/>
            <a:r>
              <a:rPr lang="de-DE" dirty="0" smtClean="0"/>
              <a:t>Verschiedene Beziehungen zu Teil-Werken</a:t>
            </a:r>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43</a:t>
            </a:fld>
            <a:endParaRPr lang="de-DE"/>
          </a:p>
        </p:txBody>
      </p:sp>
    </p:spTree>
    <p:extLst>
      <p:ext uri="{BB962C8B-B14F-4D97-AF65-F5344CB8AC3E}">
        <p14:creationId xmlns:p14="http://schemas.microsoft.com/office/powerpoint/2010/main" val="741467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Das Layout und die Gesamtdarstellung der Ressource sind entscheidend bei der Erfassung der Verantwortlichkeitsangabe.</a:t>
            </a:r>
          </a:p>
          <a:p>
            <a:endParaRPr lang="de-DE" dirty="0" smtClean="0"/>
          </a:p>
          <a:p>
            <a:r>
              <a:rPr lang="de-DE" dirty="0" smtClean="0"/>
              <a:t>Vorlage abbilden</a:t>
            </a:r>
          </a:p>
          <a:p>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44</a:t>
            </a:fld>
            <a:endParaRPr lang="de-DE"/>
          </a:p>
        </p:txBody>
      </p:sp>
    </p:spTree>
    <p:extLst>
      <p:ext uri="{BB962C8B-B14F-4D97-AF65-F5344CB8AC3E}">
        <p14:creationId xmlns:p14="http://schemas.microsoft.com/office/powerpoint/2010/main" val="1945317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pPr>
              <a:defRPr/>
            </a:pPr>
            <a:r>
              <a:rPr lang="de-DE" smtClean="0"/>
              <a:t>AG RDA Schulungsunterlagen – Modul 6M.04.06: Zusammenstellungen bei AV-Medien Musik   | Stand: 16.10.2015  | CC BY-NC-SA</a:t>
            </a:r>
            <a:endParaRPr lang="de-DE" dirty="0"/>
          </a:p>
        </p:txBody>
      </p:sp>
      <p:sp>
        <p:nvSpPr>
          <p:cNvPr id="5" name="Ellipse 4"/>
          <p:cNvSpPr/>
          <p:nvPr/>
        </p:nvSpPr>
        <p:spPr>
          <a:xfrm>
            <a:off x="468313" y="1412875"/>
            <a:ext cx="4895850" cy="4500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755576" y="2996952"/>
            <a:ext cx="4320480" cy="144016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sz="2000" dirty="0" smtClean="0">
                <a:solidFill>
                  <a:schemeClr val="tx1"/>
                </a:solidFill>
                <a:latin typeface="Verdana"/>
                <a:cs typeface="Verdana"/>
              </a:rPr>
              <a:t>Martin Engel</a:t>
            </a:r>
          </a:p>
          <a:p>
            <a:pPr algn="ctr" fontAlgn="auto">
              <a:spcBef>
                <a:spcPts val="0"/>
              </a:spcBef>
              <a:spcAft>
                <a:spcPts val="0"/>
              </a:spcAft>
              <a:defRPr/>
            </a:pPr>
            <a:r>
              <a:rPr lang="de-DE" sz="2800" dirty="0" smtClean="0">
                <a:solidFill>
                  <a:schemeClr val="tx1"/>
                </a:solidFill>
                <a:latin typeface="Verdana"/>
                <a:cs typeface="Verdana"/>
              </a:rPr>
              <a:t>FANTASIE</a:t>
            </a:r>
          </a:p>
          <a:p>
            <a:pPr algn="ctr" fontAlgn="auto">
              <a:spcBef>
                <a:spcPts val="0"/>
              </a:spcBef>
              <a:spcAft>
                <a:spcPts val="0"/>
              </a:spcAft>
              <a:defRPr/>
            </a:pPr>
            <a:endParaRPr lang="de-DE" dirty="0" smtClean="0">
              <a:solidFill>
                <a:schemeClr val="tx1"/>
              </a:solidFill>
              <a:latin typeface="Verdana"/>
              <a:cs typeface="Verdana"/>
            </a:endParaRPr>
          </a:p>
          <a:p>
            <a:pPr algn="ctr" fontAlgn="auto">
              <a:spcBef>
                <a:spcPts val="0"/>
              </a:spcBef>
              <a:spcAft>
                <a:spcPts val="0"/>
              </a:spcAft>
              <a:defRPr/>
            </a:pPr>
            <a:r>
              <a:rPr lang="de-DE" sz="2000" i="1" dirty="0" smtClean="0">
                <a:solidFill>
                  <a:schemeClr val="tx1"/>
                </a:solidFill>
                <a:latin typeface="Verdana"/>
                <a:cs typeface="Verdana"/>
              </a:rPr>
              <a:t>Mozart * Chopin * Schumann</a:t>
            </a:r>
            <a:endParaRPr lang="de-DE" sz="2000" i="1" dirty="0">
              <a:solidFill>
                <a:schemeClr val="tx1"/>
              </a:solidFill>
              <a:latin typeface="Verdana"/>
              <a:cs typeface="Verdana"/>
            </a:endParaRPr>
          </a:p>
        </p:txBody>
      </p:sp>
      <p:sp>
        <p:nvSpPr>
          <p:cNvPr id="7" name="Titel 1"/>
          <p:cNvSpPr>
            <a:spLocks noGrp="1"/>
          </p:cNvSpPr>
          <p:nvPr>
            <p:ph type="title"/>
          </p:nvPr>
        </p:nvSpPr>
        <p:spPr>
          <a:xfrm>
            <a:off x="250825" y="184150"/>
            <a:ext cx="8642350" cy="508000"/>
          </a:xfrm>
        </p:spPr>
        <p:txBody>
          <a:bodyPr rtlCol="0">
            <a:noAutofit/>
          </a:bodyPr>
          <a:lstStyle/>
          <a:p>
            <a:pPr eaLnBrk="1" fontAlgn="auto" hangingPunct="1">
              <a:spcAft>
                <a:spcPts val="0"/>
              </a:spcAft>
              <a:defRPr/>
            </a:pPr>
            <a:r>
              <a:rPr lang="de-DE" dirty="0" smtClean="0"/>
              <a:t>Beispiel</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45</a:t>
            </a:fld>
            <a:endParaRPr lang="de-DE"/>
          </a:p>
        </p:txBody>
      </p:sp>
    </p:spTree>
    <p:extLst>
      <p:ext uri="{BB962C8B-B14F-4D97-AF65-F5344CB8AC3E}">
        <p14:creationId xmlns:p14="http://schemas.microsoft.com/office/powerpoint/2010/main" val="563466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720722187"/>
              </p:ext>
            </p:extLst>
          </p:nvPr>
        </p:nvGraphicFramePr>
        <p:xfrm>
          <a:off x="395536" y="1268760"/>
          <a:ext cx="8424934" cy="416036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Fantasie</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Martin Engel</a:t>
                      </a: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Mozart, Chopin, Schumann</a:t>
                      </a: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Fantasie</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6093296"/>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Das Layout der Ressource präsentiert sich so, dass angenommen wird, dass alle Personen sich auf den Titel der Zusammenstellung beziehen.</a:t>
            </a:r>
            <a:endParaRPr lang="de-DE" sz="18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46</a:t>
            </a:fld>
            <a:endParaRPr lang="de-DE"/>
          </a:p>
        </p:txBody>
      </p:sp>
    </p:spTree>
    <p:extLst>
      <p:ext uri="{BB962C8B-B14F-4D97-AF65-F5344CB8AC3E}">
        <p14:creationId xmlns:p14="http://schemas.microsoft.com/office/powerpoint/2010/main" val="773939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Die Erfassung in der Verantwortlichkeitsangabe gibt keinen eindeutigen Hinweis auf die tatsächliche Beziehung der Personen, Familien, Körperschaften zum Werk.</a:t>
            </a:r>
          </a:p>
          <a:p>
            <a:endParaRPr lang="de-DE" dirty="0"/>
          </a:p>
          <a:p>
            <a:pPr lvl="1"/>
            <a:r>
              <a:rPr lang="de-DE" dirty="0" smtClean="0"/>
              <a:t>!Achtung!</a:t>
            </a:r>
            <a:br>
              <a:rPr lang="de-DE" dirty="0" smtClean="0"/>
            </a:br>
            <a:r>
              <a:rPr lang="de-DE" dirty="0" smtClean="0"/>
              <a:t>Mozart ist nicht der Komponist / geistige Schöpfer der Zusammenstellung Fantasie. </a:t>
            </a:r>
          </a:p>
          <a:p>
            <a:endParaRPr lang="de-DE" dirty="0"/>
          </a:p>
          <a:p>
            <a:pPr lvl="1"/>
            <a:r>
              <a:rPr lang="de-DE" dirty="0" smtClean="0"/>
              <a:t>!Achtung!</a:t>
            </a:r>
            <a:br>
              <a:rPr lang="de-DE" dirty="0" smtClean="0"/>
            </a:br>
            <a:r>
              <a:rPr lang="de-DE" dirty="0" smtClean="0"/>
              <a:t>Ein in der Hauptinformationsquelle aufgeführter Musiker kann auch nur zu einem enthaltenen Teil-Werk beigetragen haben. </a:t>
            </a:r>
          </a:p>
          <a:p>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47</a:t>
            </a:fld>
            <a:endParaRPr lang="de-DE"/>
          </a:p>
        </p:txBody>
      </p:sp>
    </p:spTree>
    <p:extLst>
      <p:ext uri="{BB962C8B-B14F-4D97-AF65-F5344CB8AC3E}">
        <p14:creationId xmlns:p14="http://schemas.microsoft.com/office/powerpoint/2010/main" val="3462929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153748425"/>
              </p:ext>
            </p:extLst>
          </p:nvPr>
        </p:nvGraphicFramePr>
        <p:xfrm>
          <a:off x="395536" y="1268760"/>
          <a:ext cx="8424934" cy="416036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Münsterorganist:</a:t>
                      </a:r>
                      <a:r>
                        <a:rPr lang="de-DE"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93768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Einleitende Wendung für die Verantwortlichkeitsangabe</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dirty="0"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48</a:t>
            </a:fld>
            <a:endParaRPr lang="de-DE"/>
          </a:p>
        </p:txBody>
      </p:sp>
    </p:spTree>
    <p:extLst>
      <p:ext uri="{BB962C8B-B14F-4D97-AF65-F5344CB8AC3E}">
        <p14:creationId xmlns:p14="http://schemas.microsoft.com/office/powerpoint/2010/main" val="18540030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dirty="0" smtClean="0"/>
              <a:t>Wird durch Layout und die Gesamtdarstellung der Ressource deutlich, dass sich die Verantwortlichkeit bestimmter Personen nur auf Teil-Werke beziehen, dann kann für diese Person keine Verantwortlichkeitsangabe zum Haupttitel erfasst werden.</a:t>
            </a:r>
          </a:p>
          <a:p>
            <a:endParaRPr lang="de-DE" dirty="0"/>
          </a:p>
          <a:p>
            <a:r>
              <a:rPr lang="de-DE" dirty="0" smtClean="0"/>
              <a:t>Eine Anmerkung zur Verantwortlichkeitsangaben (RDA 2.17.3.5) ist möglich.</a:t>
            </a:r>
          </a:p>
          <a:p>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49</a:t>
            </a:fld>
            <a:endParaRPr lang="de-DE"/>
          </a:p>
        </p:txBody>
      </p:sp>
    </p:spTree>
    <p:extLst>
      <p:ext uri="{BB962C8B-B14F-4D97-AF65-F5344CB8AC3E}">
        <p14:creationId xmlns:p14="http://schemas.microsoft.com/office/powerpoint/2010/main" val="290866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Was ist eine Zusammenstellung?</a:t>
            </a:r>
            <a:br>
              <a:rPr lang="de-DE" dirty="0" smtClean="0"/>
            </a:b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5</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18535036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pPr>
              <a:defRPr/>
            </a:pPr>
            <a:r>
              <a:rPr lang="de-DE" smtClean="0"/>
              <a:t>AG RDA Schulungsunterlagen – Modul 6M.04.06: Zusammenstellungen bei AV-Medien Musik   | Stand: 16.10.2015  | CC BY-NC-SA</a:t>
            </a:r>
            <a:endParaRPr lang="de-DE" dirty="0"/>
          </a:p>
        </p:txBody>
      </p:sp>
      <p:sp>
        <p:nvSpPr>
          <p:cNvPr id="5" name="Ellipse 4"/>
          <p:cNvSpPr/>
          <p:nvPr/>
        </p:nvSpPr>
        <p:spPr>
          <a:xfrm>
            <a:off x="468313" y="1412875"/>
            <a:ext cx="4895850" cy="45005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9" name="Rechteck 8"/>
          <p:cNvSpPr/>
          <p:nvPr/>
        </p:nvSpPr>
        <p:spPr>
          <a:xfrm>
            <a:off x="1155812" y="4221088"/>
            <a:ext cx="3968824" cy="72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i="1" dirty="0" err="1" smtClean="0">
                <a:solidFill>
                  <a:schemeClr val="tx1"/>
                </a:solidFill>
                <a:latin typeface="Verdana"/>
                <a:cs typeface="Verdana"/>
              </a:rPr>
              <a:t>Chatschaturjan</a:t>
            </a:r>
            <a:r>
              <a:rPr lang="de-DE" sz="1600" dirty="0" smtClean="0">
                <a:solidFill>
                  <a:schemeClr val="tx1"/>
                </a:solidFill>
                <a:latin typeface="Verdana"/>
                <a:cs typeface="Verdana"/>
              </a:rPr>
              <a:t> Sonate für Klavier</a:t>
            </a:r>
          </a:p>
          <a:p>
            <a:pPr fontAlgn="auto">
              <a:spcBef>
                <a:spcPts val="0"/>
              </a:spcBef>
              <a:spcAft>
                <a:spcPts val="0"/>
              </a:spcAft>
              <a:defRPr/>
            </a:pPr>
            <a:r>
              <a:rPr lang="de-DE" sz="1600" i="1" dirty="0" smtClean="0">
                <a:solidFill>
                  <a:schemeClr val="tx1"/>
                </a:solidFill>
                <a:latin typeface="Verdana"/>
                <a:cs typeface="Verdana"/>
              </a:rPr>
              <a:t>Erhard </a:t>
            </a:r>
            <a:r>
              <a:rPr lang="de-DE" sz="1600" dirty="0" smtClean="0">
                <a:solidFill>
                  <a:schemeClr val="tx1"/>
                </a:solidFill>
                <a:latin typeface="Verdana"/>
                <a:cs typeface="Verdana"/>
              </a:rPr>
              <a:t>4 Etüden „Rhythmen und Konturen</a:t>
            </a:r>
            <a:r>
              <a:rPr lang="de-DE" dirty="0" smtClean="0">
                <a:solidFill>
                  <a:schemeClr val="tx1"/>
                </a:solidFill>
                <a:latin typeface="Verdana"/>
                <a:cs typeface="Verdana"/>
              </a:rPr>
              <a:t>“</a:t>
            </a:r>
          </a:p>
          <a:p>
            <a:pPr fontAlgn="auto">
              <a:spcBef>
                <a:spcPts val="0"/>
              </a:spcBef>
              <a:spcAft>
                <a:spcPts val="0"/>
              </a:spcAft>
              <a:defRPr/>
            </a:pPr>
            <a:r>
              <a:rPr lang="de-DE" sz="1600" i="1" dirty="0" err="1" smtClean="0">
                <a:solidFill>
                  <a:schemeClr val="tx1"/>
                </a:solidFill>
                <a:latin typeface="Verdana"/>
                <a:cs typeface="Verdana"/>
              </a:rPr>
              <a:t>Tippett</a:t>
            </a:r>
            <a:r>
              <a:rPr lang="de-DE" sz="1600" dirty="0" smtClean="0">
                <a:solidFill>
                  <a:schemeClr val="tx1"/>
                </a:solidFill>
                <a:latin typeface="Verdana"/>
                <a:cs typeface="Verdana"/>
              </a:rPr>
              <a:t> Sonate </a:t>
            </a:r>
            <a:r>
              <a:rPr lang="de-DE" sz="1600" dirty="0" err="1" smtClean="0">
                <a:solidFill>
                  <a:schemeClr val="tx1"/>
                </a:solidFill>
                <a:latin typeface="Verdana"/>
                <a:cs typeface="Verdana"/>
              </a:rPr>
              <a:t>Nr</a:t>
            </a:r>
            <a:r>
              <a:rPr lang="de-DE" sz="1600" dirty="0" smtClean="0">
                <a:solidFill>
                  <a:schemeClr val="tx1"/>
                </a:solidFill>
                <a:latin typeface="Verdana"/>
                <a:cs typeface="Verdana"/>
              </a:rPr>
              <a:t> 2 in einem Satz für Klavier</a:t>
            </a:r>
            <a:br>
              <a:rPr lang="de-DE" sz="1600" dirty="0" smtClean="0">
                <a:solidFill>
                  <a:schemeClr val="tx1"/>
                </a:solidFill>
                <a:latin typeface="Verdana"/>
                <a:cs typeface="Verdana"/>
              </a:rPr>
            </a:br>
            <a:r>
              <a:rPr lang="de-DE" sz="1600" i="1" dirty="0" smtClean="0">
                <a:solidFill>
                  <a:schemeClr val="tx1"/>
                </a:solidFill>
                <a:latin typeface="Verdana"/>
                <a:cs typeface="Verdana"/>
              </a:rPr>
              <a:t>Heller</a:t>
            </a:r>
            <a:r>
              <a:rPr lang="de-DE" sz="1600" dirty="0" smtClean="0">
                <a:solidFill>
                  <a:schemeClr val="tx1"/>
                </a:solidFill>
                <a:latin typeface="Verdana"/>
                <a:cs typeface="Verdana"/>
              </a:rPr>
              <a:t> „Essay“ für zwei Klaviere</a:t>
            </a:r>
          </a:p>
        </p:txBody>
      </p:sp>
      <p:sp>
        <p:nvSpPr>
          <p:cNvPr id="7" name="Titel 1"/>
          <p:cNvSpPr>
            <a:spLocks noGrp="1"/>
          </p:cNvSpPr>
          <p:nvPr>
            <p:ph type="title"/>
          </p:nvPr>
        </p:nvSpPr>
        <p:spPr>
          <a:xfrm>
            <a:off x="250825" y="184150"/>
            <a:ext cx="8642350" cy="508000"/>
          </a:xfrm>
        </p:spPr>
        <p:txBody>
          <a:bodyPr rtlCol="0">
            <a:noAutofit/>
          </a:bodyPr>
          <a:lstStyle/>
          <a:p>
            <a:pPr eaLnBrk="1" fontAlgn="auto" hangingPunct="1">
              <a:spcAft>
                <a:spcPts val="0"/>
              </a:spcAft>
              <a:defRPr/>
            </a:pPr>
            <a:r>
              <a:rPr lang="de-DE" dirty="0" smtClean="0"/>
              <a:t>Beispiel</a:t>
            </a:r>
            <a:endParaRPr lang="de-DE" dirty="0"/>
          </a:p>
        </p:txBody>
      </p:sp>
      <p:sp>
        <p:nvSpPr>
          <p:cNvPr id="8" name="Rechteck 7"/>
          <p:cNvSpPr/>
          <p:nvPr/>
        </p:nvSpPr>
        <p:spPr>
          <a:xfrm>
            <a:off x="1340024" y="2411175"/>
            <a:ext cx="3600400" cy="7200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dirty="0" smtClean="0">
                <a:solidFill>
                  <a:schemeClr val="tx1"/>
                </a:solidFill>
                <a:latin typeface="Verdana"/>
                <a:cs typeface="Verdana"/>
              </a:rPr>
              <a:t>Klaviermusik des 20. Jahrhunderts</a:t>
            </a:r>
          </a:p>
          <a:p>
            <a:pPr algn="ctr" fontAlgn="auto">
              <a:spcBef>
                <a:spcPts val="0"/>
              </a:spcBef>
              <a:spcAft>
                <a:spcPts val="0"/>
              </a:spcAft>
              <a:defRPr/>
            </a:pPr>
            <a:r>
              <a:rPr lang="de-DE" sz="2800" i="1" dirty="0" smtClean="0">
                <a:solidFill>
                  <a:schemeClr val="tx1"/>
                </a:solidFill>
                <a:latin typeface="Verdana"/>
                <a:cs typeface="Verdana"/>
              </a:rPr>
              <a:t>Stephan </a:t>
            </a:r>
            <a:r>
              <a:rPr lang="de-DE" sz="2800" i="1" dirty="0" err="1" smtClean="0">
                <a:solidFill>
                  <a:schemeClr val="tx1"/>
                </a:solidFill>
                <a:latin typeface="Verdana"/>
                <a:cs typeface="Verdana"/>
              </a:rPr>
              <a:t>Kaller</a:t>
            </a:r>
            <a:endParaRPr lang="de-DE" sz="2800" i="1" dirty="0" smtClean="0">
              <a:solidFill>
                <a:schemeClr val="tx1"/>
              </a:solidFill>
              <a:latin typeface="Verdana"/>
              <a:cs typeface="Verdana"/>
            </a:endParaRPr>
          </a:p>
          <a:p>
            <a:pPr algn="ctr" fontAlgn="auto">
              <a:spcBef>
                <a:spcPts val="0"/>
              </a:spcBef>
              <a:spcAft>
                <a:spcPts val="0"/>
              </a:spcAft>
              <a:defRPr/>
            </a:pPr>
            <a:r>
              <a:rPr lang="de-DE" dirty="0" smtClean="0">
                <a:solidFill>
                  <a:schemeClr val="tx1"/>
                </a:solidFill>
                <a:latin typeface="Verdana"/>
                <a:cs typeface="Verdana"/>
              </a:rPr>
              <a:t>Klavier / Piano</a:t>
            </a:r>
            <a:endParaRPr lang="de-DE" dirty="0">
              <a:solidFill>
                <a:schemeClr val="tx1"/>
              </a:solidFill>
              <a:latin typeface="Verdana"/>
              <a:cs typeface="Verdana"/>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50</a:t>
            </a:fld>
            <a:endParaRPr lang="de-DE"/>
          </a:p>
        </p:txBody>
      </p:sp>
    </p:spTree>
    <p:extLst>
      <p:ext uri="{BB962C8B-B14F-4D97-AF65-F5344CB8AC3E}">
        <p14:creationId xmlns:p14="http://schemas.microsoft.com/office/powerpoint/2010/main" val="31937755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225372946"/>
              </p:ext>
            </p:extLst>
          </p:nvPr>
        </p:nvGraphicFramePr>
        <p:xfrm>
          <a:off x="400678" y="908720"/>
          <a:ext cx="8424934" cy="3886046"/>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Klaviermusik des 20. Jahrhunderts</a:t>
                      </a: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dirty="0" smtClean="0">
                          <a:latin typeface="Verdana" panose="020B0604030504040204" pitchFamily="34" charset="0"/>
                          <a:ea typeface="Verdana" panose="020B0604030504040204" pitchFamily="34" charset="0"/>
                          <a:cs typeface="Verdana" panose="020B0604030504040204" pitchFamily="34" charset="0"/>
                        </a:rPr>
                        <a:t>Stephan</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Kaller</a:t>
                      </a:r>
                      <a:r>
                        <a:rPr lang="de-DE" baseline="0" dirty="0" smtClean="0">
                          <a:latin typeface="Verdana" panose="020B0604030504040204" pitchFamily="34" charset="0"/>
                          <a:ea typeface="Verdana" panose="020B0604030504040204" pitchFamily="34" charset="0"/>
                          <a:cs typeface="Verdana" panose="020B0604030504040204" pitchFamily="34" charset="0"/>
                        </a:rPr>
                        <a:t>, Klavier/Piano</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Klaviermusik des 20. Jahrhunderts</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0" dirty="0" smtClean="0">
                          <a:latin typeface="Verdana" panose="020B0604030504040204" pitchFamily="34" charset="0"/>
                          <a:ea typeface="Verdana" panose="020B0604030504040204" pitchFamily="34" charset="0"/>
                          <a:cs typeface="Verdana" panose="020B0604030504040204" pitchFamily="34" charset="0"/>
                        </a:rPr>
                        <a:t>2.17.3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0" dirty="0" smtClean="0">
                          <a:latin typeface="Verdana" panose="020B0604030504040204" pitchFamily="34" charset="0"/>
                          <a:ea typeface="Verdana" panose="020B0604030504040204" pitchFamily="34" charset="0"/>
                          <a:cs typeface="Verdana" panose="020B0604030504040204" pitchFamily="34" charset="0"/>
                        </a:rPr>
                        <a:t>Anmerkung zur 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 </a:t>
                      </a:r>
                      <a:r>
                        <a:rPr lang="de-DE" baseline="0" dirty="0" err="1" smtClean="0">
                          <a:latin typeface="Verdana" panose="020B0604030504040204" pitchFamily="34" charset="0"/>
                          <a:ea typeface="Verdana" panose="020B0604030504040204" pitchFamily="34" charset="0"/>
                          <a:cs typeface="Verdana" panose="020B0604030504040204" pitchFamily="34" charset="0"/>
                        </a:rPr>
                        <a:t>Chatschaturjan</a:t>
                      </a:r>
                      <a:r>
                        <a:rPr lang="de-DE" baseline="0" dirty="0" smtClean="0">
                          <a:latin typeface="Verdana" panose="020B0604030504040204" pitchFamily="34" charset="0"/>
                          <a:ea typeface="Verdana" panose="020B0604030504040204" pitchFamily="34" charset="0"/>
                          <a:cs typeface="Verdana" panose="020B0604030504040204" pitchFamily="34" charset="0"/>
                        </a:rPr>
                        <a:t>, Erhardt, </a:t>
                      </a:r>
                      <a:r>
                        <a:rPr lang="de-DE" baseline="0" dirty="0" err="1" smtClean="0">
                          <a:latin typeface="Verdana" panose="020B0604030504040204" pitchFamily="34" charset="0"/>
                          <a:ea typeface="Verdana" panose="020B0604030504040204" pitchFamily="34" charset="0"/>
                          <a:cs typeface="Verdana" panose="020B0604030504040204" pitchFamily="34" charset="0"/>
                        </a:rPr>
                        <a:t>Tippett</a:t>
                      </a:r>
                      <a:r>
                        <a:rPr lang="de-DE" baseline="0" dirty="0" smtClean="0">
                          <a:latin typeface="Verdana" panose="020B0604030504040204" pitchFamily="34" charset="0"/>
                          <a:ea typeface="Verdana" panose="020B0604030504040204" pitchFamily="34" charset="0"/>
                          <a:cs typeface="Verdana" panose="020B0604030504040204" pitchFamily="34" charset="0"/>
                        </a:rPr>
                        <a:t>, Heller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400678" y="5514371"/>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Es ist klar zu erkennen, welches Einzelwerk von welchem Komponisten stammt. Die Verantwortlichkeitsangabe bezieht sich nur auf den Haupttitel der Zusammenstellung.</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51</a:t>
            </a:fld>
            <a:endParaRPr lang="de-DE"/>
          </a:p>
        </p:txBody>
      </p:sp>
    </p:spTree>
    <p:extLst>
      <p:ext uri="{BB962C8B-B14F-4D97-AF65-F5344CB8AC3E}">
        <p14:creationId xmlns:p14="http://schemas.microsoft.com/office/powerpoint/2010/main" val="5823111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Verantwortlichkeitsangabe</a:t>
            </a:r>
            <a:endParaRPr lang="de-DE" dirty="0"/>
          </a:p>
        </p:txBody>
      </p:sp>
      <p:sp>
        <p:nvSpPr>
          <p:cNvPr id="3" name="Textplatzhalter 2"/>
          <p:cNvSpPr>
            <a:spLocks noGrp="1"/>
          </p:cNvSpPr>
          <p:nvPr>
            <p:ph type="body" sz="quarter" idx="13"/>
          </p:nvPr>
        </p:nvSpPr>
        <p:spPr/>
        <p:txBody>
          <a:bodyPr wrap="square"/>
          <a:lstStyle/>
          <a:p>
            <a:endParaRPr lang="de-DE" dirty="0" smtClean="0"/>
          </a:p>
          <a:p>
            <a:r>
              <a:rPr lang="de-DE" b="1" dirty="0" smtClean="0"/>
              <a:t>Zusammenstellung ohne übergeordneten Titel </a:t>
            </a:r>
          </a:p>
          <a:p>
            <a:endParaRPr lang="de-DE" dirty="0"/>
          </a:p>
          <a:p>
            <a:r>
              <a:rPr lang="de-DE" dirty="0" smtClean="0"/>
              <a:t>Verantwortlichkeitsangabe, die sich auf den Haupttitel der Zusammenstellung bezieht</a:t>
            </a:r>
          </a:p>
          <a:p>
            <a:endParaRPr lang="de-DE" dirty="0"/>
          </a:p>
          <a:p>
            <a:r>
              <a:rPr lang="de-DE" dirty="0" smtClean="0"/>
              <a:t>Verantwortlichkeitsangabe, die sich auf die Manifestationstitel der enthaltenen Teil-Werke beziehen</a:t>
            </a:r>
          </a:p>
          <a:p>
            <a:endParaRPr lang="de-DE" dirty="0" smtClean="0"/>
          </a:p>
          <a:p>
            <a:r>
              <a:rPr lang="de-DE" altLang="de-DE" dirty="0"/>
              <a:t>Zusammenstellung ohne übergeordneten Titel mit Werken mehrerer geistiger Schöpfer</a:t>
            </a:r>
            <a:br>
              <a:rPr lang="de-DE" altLang="de-DE" dirty="0"/>
            </a:br>
            <a:r>
              <a:rPr lang="de-DE" altLang="de-DE" dirty="0" smtClean="0"/>
              <a:t>Beispiel 6M.04.11</a:t>
            </a:r>
            <a:endParaRPr lang="de-DE" altLang="de-DE" dirty="0"/>
          </a:p>
          <a:p>
            <a:endParaRPr lang="de-DE" dirty="0" smtClean="0"/>
          </a:p>
          <a:p>
            <a:pPr marL="0" indent="0">
              <a:buNone/>
            </a:pPr>
            <a:endParaRPr lang="de-DE" dirty="0"/>
          </a:p>
          <a:p>
            <a:endParaRPr lang="de-DE" dirty="0"/>
          </a:p>
          <a:p>
            <a:endParaRPr lang="de-DE" dirty="0" smtClean="0"/>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52</a:t>
            </a:fld>
            <a:endParaRPr lang="de-DE"/>
          </a:p>
        </p:txBody>
      </p:sp>
    </p:spTree>
    <p:extLst>
      <p:ext uri="{BB962C8B-B14F-4D97-AF65-F5344CB8AC3E}">
        <p14:creationId xmlns:p14="http://schemas.microsoft.com/office/powerpoint/2010/main" val="18172627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Beziehungen </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53</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3046243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3" name="Textplatzhalter 2"/>
          <p:cNvSpPr>
            <a:spLocks noGrp="1"/>
          </p:cNvSpPr>
          <p:nvPr>
            <p:ph type="body" sz="quarter" idx="13"/>
          </p:nvPr>
        </p:nvSpPr>
        <p:spPr/>
        <p:txBody>
          <a:bodyPr wrap="square"/>
          <a:lstStyle/>
          <a:p>
            <a:r>
              <a:rPr lang="de-DE" dirty="0" smtClean="0"/>
              <a:t>Personen, Familien, Körperschaften können in Beziehung stehen zur gesamten Zusammenstellung oder „nur“ zu einzelnen Teilwerken innerhalb der Zusammenstellung. Bei der Erfassung von Beziehungen muss diese Unterscheidung beachtet werden. </a:t>
            </a:r>
          </a:p>
          <a:p>
            <a:endParaRPr lang="de-DE" dirty="0"/>
          </a:p>
          <a:p>
            <a:r>
              <a:rPr lang="de-DE" dirty="0" smtClean="0"/>
              <a:t>Beziehungskennzeichnung Anhang I</a:t>
            </a:r>
          </a:p>
          <a:p>
            <a:endParaRPr lang="de-DE" dirty="0"/>
          </a:p>
          <a:p>
            <a:r>
              <a:rPr lang="de-DE" dirty="0" smtClean="0"/>
              <a:t>Die Art der Beschreibung spielt bei der Erfassung der Beziehung von Personen zur Ressource eine Rolle.</a:t>
            </a:r>
          </a:p>
          <a:p>
            <a:endParaRPr lang="de-DE" dirty="0" smtClean="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54</a:t>
            </a:fld>
            <a:endParaRPr lang="de-DE"/>
          </a:p>
        </p:txBody>
      </p:sp>
    </p:spTree>
    <p:extLst>
      <p:ext uri="{BB962C8B-B14F-4D97-AF65-F5344CB8AC3E}">
        <p14:creationId xmlns:p14="http://schemas.microsoft.com/office/powerpoint/2010/main" val="22698790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Beziehungen</a:t>
            </a:r>
            <a:endParaRPr lang="de-DE" dirty="0"/>
          </a:p>
        </p:txBody>
      </p:sp>
      <p:sp>
        <p:nvSpPr>
          <p:cNvPr id="3" name="Textplatzhalter 2"/>
          <p:cNvSpPr>
            <a:spLocks noGrp="1"/>
          </p:cNvSpPr>
          <p:nvPr>
            <p:ph type="body" sz="quarter" idx="13"/>
          </p:nvPr>
        </p:nvSpPr>
        <p:spPr/>
        <p:txBody>
          <a:bodyPr wrap="square"/>
          <a:lstStyle/>
          <a:p>
            <a:r>
              <a:rPr lang="de-DE" dirty="0" smtClean="0"/>
              <a:t>Es gibt kein RDA-Element und keine RDA-Beziehung </a:t>
            </a:r>
            <a:br>
              <a:rPr lang="de-DE" dirty="0" smtClean="0"/>
            </a:br>
            <a:r>
              <a:rPr lang="de-DE" dirty="0" smtClean="0"/>
              <a:t>„Komponist des enthaltenen Teils“.</a:t>
            </a:r>
          </a:p>
          <a:p>
            <a:endParaRPr lang="de-DE" dirty="0"/>
          </a:p>
          <a:p>
            <a:r>
              <a:rPr lang="de-DE" dirty="0" smtClean="0"/>
              <a:t>Nicht-</a:t>
            </a:r>
            <a:r>
              <a:rPr lang="de-DE" dirty="0" err="1" smtClean="0"/>
              <a:t>rda</a:t>
            </a:r>
            <a:r>
              <a:rPr lang="de-DE" dirty="0" smtClean="0"/>
              <a:t>-gerechter Sucheinstieg</a:t>
            </a:r>
          </a:p>
          <a:p>
            <a:pPr lvl="1"/>
            <a:r>
              <a:rPr lang="de-DE" dirty="0" smtClean="0"/>
              <a:t>Indexierung, Auffindbarkeit</a:t>
            </a:r>
          </a:p>
          <a:p>
            <a:pPr lvl="1"/>
            <a:r>
              <a:rPr lang="de-DE" dirty="0" smtClean="0"/>
              <a:t>Suchstrategien von Benutzer</a:t>
            </a:r>
            <a:endParaRPr lang="de-DE" dirty="0"/>
          </a:p>
          <a:p>
            <a:pPr lvl="1"/>
            <a:endParaRPr lang="de-DE" dirty="0" smtClean="0"/>
          </a:p>
          <a:p>
            <a:r>
              <a:rPr lang="de-DE" dirty="0" smtClean="0"/>
              <a:t>Über die Anwendung der nicht-</a:t>
            </a:r>
            <a:r>
              <a:rPr lang="de-DE" dirty="0" err="1" smtClean="0"/>
              <a:t>rda</a:t>
            </a:r>
            <a:r>
              <a:rPr lang="de-DE" dirty="0" smtClean="0"/>
              <a:t>-gerechten Sucheinstiege entscheidet die katalogisierende Institution oder der Verbund. </a:t>
            </a:r>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55</a:t>
            </a:fld>
            <a:endParaRPr lang="de-DE"/>
          </a:p>
        </p:txBody>
      </p:sp>
    </p:spTree>
    <p:extLst>
      <p:ext uri="{BB962C8B-B14F-4D97-AF65-F5344CB8AC3E}">
        <p14:creationId xmlns:p14="http://schemas.microsoft.com/office/powerpoint/2010/main" val="2332449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768752" cy="365125"/>
          </a:xfrm>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124744"/>
            <a:ext cx="5328592" cy="47885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47709" y="188640"/>
            <a:ext cx="8640960" cy="724942"/>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und Oper - Schallplatte</a:t>
            </a:r>
            <a:endParaRPr lang="de-DE" dirty="0"/>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10" name="Grafik 9"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6046">
            <a:off x="1474749" y="1801962"/>
            <a:ext cx="3391451" cy="3525642"/>
          </a:xfrm>
          <a:prstGeom prst="rect">
            <a:avLst/>
          </a:prstGeom>
          <a:solidFill>
            <a:schemeClr val="bg1"/>
          </a:solidFill>
        </p:spPr>
      </p:pic>
      <p:sp>
        <p:nvSpPr>
          <p:cNvPr id="8" name="Textfeld 7"/>
          <p:cNvSpPr txBox="1"/>
          <p:nvPr/>
        </p:nvSpPr>
        <p:spPr>
          <a:xfrm>
            <a:off x="5796136" y="1400534"/>
            <a:ext cx="28803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dirty="0" smtClean="0">
                <a:latin typeface="Verdana" panose="020B0604030504040204" pitchFamily="34" charset="0"/>
                <a:ea typeface="Verdana" panose="020B0604030504040204" pitchFamily="34" charset="0"/>
                <a:cs typeface="Verdana" panose="020B0604030504040204" pitchFamily="34" charset="0"/>
              </a:rPr>
              <a:t>Schallplattenseite 1</a:t>
            </a:r>
            <a:r>
              <a:rPr lang="de-DE" sz="1600" dirty="0" smtClean="0"/>
              <a:t> </a:t>
            </a:r>
            <a:endParaRPr lang="de-DE" sz="1600" dirty="0">
              <a:latin typeface="Verdana" pitchFamily="34" charset="0"/>
              <a:ea typeface="Verdana" pitchFamily="34" charset="0"/>
              <a:cs typeface="Verdana" pitchFamily="34" charset="0"/>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56</a:t>
            </a:fld>
            <a:endParaRPr lang="de-DE"/>
          </a:p>
        </p:txBody>
      </p:sp>
    </p:spTree>
    <p:extLst>
      <p:ext uri="{BB962C8B-B14F-4D97-AF65-F5344CB8AC3E}">
        <p14:creationId xmlns:p14="http://schemas.microsoft.com/office/powerpoint/2010/main" val="3731102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AG RDA Schulungsunterlagen – Modul 6M.04.06: Zusammenstellungen bei AV-Medien Musik   | Stand: 16.10.2015  | CC BY-NC-SA</a:t>
            </a:r>
            <a:endParaRPr lang="de-DE"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640" y="1700806"/>
            <a:ext cx="3801754"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p:nvSpPr>
        <p:spPr>
          <a:xfrm>
            <a:off x="2663317" y="1220421"/>
            <a:ext cx="3600400" cy="2160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12" name="Titel 11"/>
          <p:cNvSpPr>
            <a:spLocks noGrp="1"/>
          </p:cNvSpPr>
          <p:nvPr>
            <p:ph type="title"/>
          </p:nvPr>
        </p:nvSpPr>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6M.04.09   </a:t>
            </a:r>
            <a:br>
              <a:rPr lang="de-DE" dirty="0" smtClean="0">
                <a:ea typeface="Verdana" panose="020B0604030504040204" pitchFamily="34" charset="0"/>
                <a:cs typeface="Verdana" panose="020B0604030504040204" pitchFamily="34" charset="0"/>
              </a:rPr>
            </a:br>
            <a:r>
              <a:rPr lang="de-DE" dirty="0" err="1" smtClean="0"/>
              <a:t>Symphonik</a:t>
            </a:r>
            <a:r>
              <a:rPr lang="de-DE" dirty="0" smtClean="0"/>
              <a:t> &amp; Oper - Schallplattenhülle</a:t>
            </a:r>
            <a:endParaRPr lang="de-DE" dirty="0"/>
          </a:p>
        </p:txBody>
      </p:sp>
      <p:pic>
        <p:nvPicPr>
          <p:cNvPr id="5" name="Grafik 4"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46" y="1894778"/>
            <a:ext cx="2964437" cy="1562235"/>
          </a:xfrm>
          <a:prstGeom prst="rect">
            <a:avLst/>
          </a:prstGeom>
        </p:spPr>
      </p:pic>
      <p:sp>
        <p:nvSpPr>
          <p:cNvPr id="11" name="Textfeld 10"/>
          <p:cNvSpPr txBox="1"/>
          <p:nvPr/>
        </p:nvSpPr>
        <p:spPr>
          <a:xfrm>
            <a:off x="2663317" y="4077072"/>
            <a:ext cx="3600400" cy="984885"/>
          </a:xfrm>
          <a:prstGeom prst="rect">
            <a:avLst/>
          </a:prstGeom>
          <a:noFill/>
        </p:spPr>
        <p:txBody>
          <a:bodyPr wrap="square" rtlCol="0">
            <a:spAutoFit/>
          </a:bodyPr>
          <a:lstStyle/>
          <a:p>
            <a:pPr marL="228600" indent="-228600">
              <a:buAutoNum type="alphaUcPeriod"/>
            </a:pPr>
            <a:r>
              <a:rPr lang="de-DE" sz="1000" b="1" dirty="0" err="1" smtClean="0">
                <a:latin typeface="Verdana" pitchFamily="34" charset="0"/>
                <a:ea typeface="Verdana" pitchFamily="34" charset="0"/>
                <a:cs typeface="Verdana" pitchFamily="34" charset="0"/>
              </a:rPr>
              <a:t>Lortzing</a:t>
            </a:r>
            <a:r>
              <a:rPr lang="de-DE" sz="1000" b="1" dirty="0" smtClean="0">
                <a:latin typeface="Verdana" pitchFamily="34" charset="0"/>
                <a:ea typeface="Verdana" pitchFamily="34" charset="0"/>
                <a:cs typeface="Verdana" pitchFamily="34" charset="0"/>
              </a:rPr>
              <a:t>	      J. Haydn	           W. A. Mozart</a:t>
            </a:r>
          </a:p>
          <a:p>
            <a:endParaRPr lang="de-DE" sz="800" dirty="0" smtClean="0">
              <a:latin typeface="Verdana" pitchFamily="34" charset="0"/>
              <a:ea typeface="Verdana" pitchFamily="34" charset="0"/>
              <a:cs typeface="Verdana" pitchFamily="34" charset="0"/>
            </a:endParaRPr>
          </a:p>
          <a:p>
            <a:r>
              <a:rPr lang="de-DE" sz="800" dirty="0" smtClean="0">
                <a:latin typeface="Verdana" pitchFamily="34" charset="0"/>
                <a:ea typeface="Verdana" pitchFamily="34" charset="0"/>
                <a:cs typeface="Verdana" pitchFamily="34" charset="0"/>
              </a:rPr>
              <a:t>Ouvertüre                  Konzert für               „Der Schauspieldirektor</a:t>
            </a:r>
          </a:p>
          <a:p>
            <a:r>
              <a:rPr lang="de-DE" sz="800" dirty="0" smtClean="0">
                <a:latin typeface="Verdana" pitchFamily="34" charset="0"/>
                <a:ea typeface="Verdana" pitchFamily="34" charset="0"/>
                <a:cs typeface="Verdana" pitchFamily="34" charset="0"/>
              </a:rPr>
              <a:t>zur Oper                    Trompete                  Oper in einem Akt</a:t>
            </a:r>
          </a:p>
          <a:p>
            <a:r>
              <a:rPr lang="de-DE" sz="800" dirty="0" smtClean="0">
                <a:latin typeface="Verdana" pitchFamily="34" charset="0"/>
                <a:ea typeface="Verdana" pitchFamily="34" charset="0"/>
                <a:cs typeface="Verdana" pitchFamily="34" charset="0"/>
              </a:rPr>
              <a:t>„Die Opernprobe“        und </a:t>
            </a:r>
          </a:p>
          <a:p>
            <a:r>
              <a:rPr lang="de-DE" sz="800" dirty="0">
                <a:latin typeface="Verdana" pitchFamily="34" charset="0"/>
                <a:ea typeface="Verdana" pitchFamily="34" charset="0"/>
                <a:cs typeface="Verdana" pitchFamily="34" charset="0"/>
              </a:rPr>
              <a:t> </a:t>
            </a:r>
            <a:r>
              <a:rPr lang="de-DE" sz="800" dirty="0" smtClean="0">
                <a:latin typeface="Verdana" pitchFamily="34" charset="0"/>
                <a:ea typeface="Verdana" pitchFamily="34" charset="0"/>
                <a:cs typeface="Verdana" pitchFamily="34" charset="0"/>
              </a:rPr>
              <a:t>                                Orchester Es-Dur </a:t>
            </a:r>
            <a:endParaRPr lang="de-DE" sz="800" dirty="0">
              <a:latin typeface="Verdana" pitchFamily="34" charset="0"/>
              <a:ea typeface="Verdana" pitchFamily="34" charset="0"/>
              <a:cs typeface="Verdana" pitchFamily="34" charset="0"/>
            </a:endParaRPr>
          </a:p>
        </p:txBody>
      </p:sp>
      <p:pic>
        <p:nvPicPr>
          <p:cNvPr id="3" name="Grafik 2"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9717" y="5445223"/>
            <a:ext cx="3527599" cy="358171"/>
          </a:xfrm>
          <a:prstGeom prst="rect">
            <a:avLst/>
          </a:prstGeom>
        </p:spPr>
      </p:pic>
      <p:pic>
        <p:nvPicPr>
          <p:cNvPr id="4" name="Grafik 3"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2" y="1808446"/>
            <a:ext cx="668632" cy="742122"/>
          </a:xfrm>
          <a:prstGeom prst="rect">
            <a:avLst/>
          </a:prstGeom>
        </p:spPr>
      </p:pic>
      <p:pic>
        <p:nvPicPr>
          <p:cNvPr id="15" name="Grafik 14" descr="Bildschirmausschnitt"/>
          <p:cNvPicPr>
            <a:picLocks noChangeAspect="1"/>
          </p:cNvPicPr>
          <p:nvPr/>
        </p:nvPicPr>
        <p:blipFill>
          <a:blip r:embed="rId7"/>
          <a:stretch>
            <a:fillRect/>
          </a:stretch>
        </p:blipFill>
        <p:spPr>
          <a:xfrm>
            <a:off x="4568189" y="3425189"/>
            <a:ext cx="7621" cy="7621"/>
          </a:xfrm>
          <a:prstGeom prst="rect">
            <a:avLst/>
          </a:prstGeom>
        </p:spPr>
      </p:pic>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57</a:t>
            </a:fld>
            <a:endParaRPr lang="de-DE"/>
          </a:p>
        </p:txBody>
      </p:sp>
    </p:spTree>
    <p:extLst>
      <p:ext uri="{BB962C8B-B14F-4D97-AF65-F5344CB8AC3E}">
        <p14:creationId xmlns:p14="http://schemas.microsoft.com/office/powerpoint/2010/main" val="12786855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495686652"/>
              </p:ext>
            </p:extLst>
          </p:nvPr>
        </p:nvGraphicFramePr>
        <p:xfrm>
          <a:off x="419003" y="1005963"/>
          <a:ext cx="8424934" cy="4842107"/>
        </p:xfrm>
        <a:graphic>
          <a:graphicData uri="http://schemas.openxmlformats.org/drawingml/2006/table">
            <a:tbl>
              <a:tblPr firstRow="1" bandRow="1">
                <a:tableStyleId>{5C22544A-7EE6-4342-B048-85BDC9FD1C3A}</a:tableStyleId>
              </a:tblPr>
              <a:tblGrid>
                <a:gridCol w="1008112"/>
                <a:gridCol w="936104"/>
                <a:gridCol w="3240360"/>
                <a:gridCol w="3240358"/>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latin typeface="Verdana" panose="020B0604030504040204" pitchFamily="34" charset="0"/>
                          <a:ea typeface="Verdana" panose="020B0604030504040204" pitchFamily="34" charset="0"/>
                          <a:cs typeface="Verdana" panose="020B0604030504040204" pitchFamily="34" charset="0"/>
                        </a:rPr>
                        <a:t> &amp; Oper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200b</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20.2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$k</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a:t>
                      </a:r>
                    </a:p>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i="1"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itr</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Instrumentalmusiker)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6M.04.09 (Ausschnitt)</a:t>
            </a:r>
            <a:endParaRPr lang="de-DE" dirty="0"/>
          </a:p>
        </p:txBody>
      </p:sp>
      <p:sp>
        <p:nvSpPr>
          <p:cNvPr id="7" name="Titel 1"/>
          <p:cNvSpPr txBox="1">
            <a:spLocks/>
          </p:cNvSpPr>
          <p:nvPr/>
        </p:nvSpPr>
        <p:spPr>
          <a:xfrm>
            <a:off x="395536" y="558924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6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58</a:t>
            </a:fld>
            <a:endParaRPr lang="de-DE"/>
          </a:p>
        </p:txBody>
      </p:sp>
    </p:spTree>
    <p:extLst>
      <p:ext uri="{BB962C8B-B14F-4D97-AF65-F5344CB8AC3E}">
        <p14:creationId xmlns:p14="http://schemas.microsoft.com/office/powerpoint/2010/main" val="34360284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59262498"/>
              </p:ext>
            </p:extLst>
          </p:nvPr>
        </p:nvGraphicFramePr>
        <p:xfrm>
          <a:off x="413963" y="1196752"/>
          <a:ext cx="8424934" cy="5116427"/>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331</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b="1" dirty="0" smtClean="0">
                          <a:latin typeface="Verdana" panose="020B0604030504040204" pitchFamily="34" charset="0"/>
                          <a:ea typeface="Verdana" panose="020B0604030504040204" pitchFamily="34" charset="0"/>
                          <a:cs typeface="Verdana" panose="020B0604030504040204" pitchFamily="34" charset="0"/>
                        </a:rPr>
                        <a:t>2.3.2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Haupttitel</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Symphonik</a:t>
                      </a:r>
                      <a:r>
                        <a:rPr lang="de-DE" baseline="0" dirty="0" smtClean="0">
                          <a:latin typeface="Verdana" panose="020B0604030504040204" pitchFamily="34" charset="0"/>
                          <a:ea typeface="Verdana" panose="020B0604030504040204" pitchFamily="34" charset="0"/>
                          <a:cs typeface="Verdana" panose="020B0604030504040204" pitchFamily="34" charset="0"/>
                        </a:rPr>
                        <a:t> &amp; Oper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359</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2.4.2</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1" dirty="0" smtClean="0">
                          <a:latin typeface="Verdana" panose="020B0604030504040204" pitchFamily="34" charset="0"/>
                          <a:ea typeface="Verdana" panose="020B0604030504040204" pitchFamily="34" charset="0"/>
                          <a:cs typeface="Verdana" panose="020B0604030504040204" pitchFamily="34" charset="0"/>
                        </a:rPr>
                        <a:t>Verantwortlichkeits-angabe</a:t>
                      </a:r>
                      <a:endParaRPr lang="de-DE"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Mörsenbroicher</a:t>
                      </a:r>
                      <a:r>
                        <a:rPr lang="de-DE" dirty="0" smtClean="0">
                          <a:latin typeface="Verdana" panose="020B0604030504040204" pitchFamily="34" charset="0"/>
                          <a:ea typeface="Verdana" panose="020B0604030504040204" pitchFamily="34" charset="0"/>
                          <a:cs typeface="Verdana" panose="020B0604030504040204" pitchFamily="34" charset="0"/>
                        </a:rPr>
                        <a:t> Symphoniker Düsseldorf ; Solotrompete und Dirigent Florian Merz-</a:t>
                      </a:r>
                      <a:r>
                        <a:rPr lang="de-DE" dirty="0" err="1" smtClean="0">
                          <a:latin typeface="Verdana" panose="020B0604030504040204" pitchFamily="34" charset="0"/>
                          <a:ea typeface="Verdana" panose="020B0604030504040204" pitchFamily="34" charset="0"/>
                          <a:cs typeface="Verdana" panose="020B0604030504040204" pitchFamily="34" charset="0"/>
                        </a:rPr>
                        <a:t>Taubenkropp</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Symphonik</a:t>
                      </a: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&amp; Oper</a:t>
                      </a:r>
                      <a:endParaRPr lang="de-DE"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104b</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19.2</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Geistiger Schöpfer</a:t>
                      </a:r>
                    </a:p>
                    <a:p>
                      <a:pPr>
                        <a:lnSpc>
                          <a:spcPct val="100000"/>
                        </a:lnSpc>
                        <a:spcBef>
                          <a:spcPts val="600"/>
                        </a:spcBef>
                        <a:spcAft>
                          <a:spcPts val="600"/>
                        </a:spcAft>
                      </a:pP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-nicht-</a:t>
                      </a:r>
                      <a:r>
                        <a:rPr lang="de-DE" sz="1200" b="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rda</a:t>
                      </a:r>
                      <a:r>
                        <a:rPr lang="de-DE" sz="1200" b="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-gerechter</a:t>
                      </a: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Sucheinstieg-</a:t>
                      </a:r>
                      <a:endParaRPr lang="de-DE" sz="12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dirty="0" smtClean="0">
                          <a:latin typeface="Verdana" panose="020B0604030504040204" pitchFamily="34" charset="0"/>
                          <a:ea typeface="Verdana" panose="020B0604030504040204" pitchFamily="34" charset="0"/>
                          <a:cs typeface="Verdana" panose="020B0604030504040204" pitchFamily="34" charset="0"/>
                        </a:rPr>
                        <a:t> </a:t>
                      </a:r>
                      <a:r>
                        <a:rPr lang="de-DE" dirty="0" err="1" smtClean="0">
                          <a:latin typeface="Verdana" panose="020B0604030504040204" pitchFamily="34" charset="0"/>
                          <a:ea typeface="Verdana" panose="020B0604030504040204" pitchFamily="34" charset="0"/>
                          <a:cs typeface="Verdana" panose="020B0604030504040204" pitchFamily="34" charset="0"/>
                        </a:rPr>
                        <a:t>Lortzing</a:t>
                      </a:r>
                      <a:r>
                        <a:rPr lang="de-DE" dirty="0" smtClean="0">
                          <a:latin typeface="Verdana" panose="020B0604030504040204" pitchFamily="34" charset="0"/>
                          <a:ea typeface="Verdana" panose="020B0604030504040204" pitchFamily="34" charset="0"/>
                          <a:cs typeface="Verdana" panose="020B0604030504040204" pitchFamily="34" charset="0"/>
                        </a:rPr>
                        <a:t>,</a:t>
                      </a:r>
                      <a:r>
                        <a:rPr lang="de-DE" baseline="0" dirty="0" smtClean="0">
                          <a:latin typeface="Verdana" panose="020B0604030504040204" pitchFamily="34" charset="0"/>
                          <a:ea typeface="Verdana" panose="020B0604030504040204" pitchFamily="34" charset="0"/>
                          <a:cs typeface="Verdana" panose="020B0604030504040204" pitchFamily="34" charset="0"/>
                        </a:rPr>
                        <a:t> Albert</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baseline="0" dirty="0" smtClean="0">
                          <a:latin typeface="Verdana" panose="020B0604030504040204" pitchFamily="34" charset="0"/>
                          <a:ea typeface="Verdana" panose="020B0604030504040204" pitchFamily="34" charset="0"/>
                          <a:cs typeface="Verdana" panose="020B0604030504040204" pitchFamily="34" charset="0"/>
                        </a:rPr>
                        <a:t> 1801-1851</a:t>
                      </a:r>
                    </a:p>
                    <a:p>
                      <a:pPr>
                        <a:lnSpc>
                          <a:spcPct val="100000"/>
                        </a:lnSpc>
                        <a:spcBef>
                          <a:spcPts val="0"/>
                        </a:spcBef>
                        <a:spcAft>
                          <a:spcPts val="0"/>
                        </a:spcAft>
                      </a:pPr>
                      <a:r>
                        <a:rPr lang="de-DE"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GND-ID</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0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18.5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baseline="0" dirty="0" err="1" smtClean="0">
                          <a:latin typeface="Verdana" panose="020B0604030504040204" pitchFamily="34" charset="0"/>
                          <a:ea typeface="Verdana" panose="020B0604030504040204" pitchFamily="34" charset="0"/>
                          <a:cs typeface="Verdana" panose="020B0604030504040204" pitchFamily="34" charset="0"/>
                        </a:rPr>
                        <a:t>cmp</a:t>
                      </a:r>
                      <a:r>
                        <a:rPr lang="de-DE" baseline="0" dirty="0" smtClean="0">
                          <a:latin typeface="Verdana" panose="020B0604030504040204" pitchFamily="34" charset="0"/>
                          <a:ea typeface="Verdana" panose="020B0604030504040204" pitchFamily="34" charset="0"/>
                          <a:cs typeface="Verdana" panose="020B0604030504040204" pitchFamily="34" charset="0"/>
                        </a:rPr>
                        <a:t> </a:t>
                      </a:r>
                      <a:r>
                        <a:rPr lang="de-DE" i="1" baseline="0" dirty="0" smtClean="0">
                          <a:latin typeface="Verdana" panose="020B0604030504040204" pitchFamily="34" charset="0"/>
                          <a:ea typeface="Verdana" panose="020B0604030504040204" pitchFamily="34" charset="0"/>
                          <a:cs typeface="Verdana" panose="020B0604030504040204" pitchFamily="34" charset="0"/>
                        </a:rPr>
                        <a:t>(</a:t>
                      </a:r>
                      <a:r>
                        <a:rPr lang="de-DE" i="1" dirty="0" smtClean="0">
                          <a:latin typeface="Verdana" panose="020B0604030504040204" pitchFamily="34" charset="0"/>
                          <a:ea typeface="Verdana" panose="020B0604030504040204" pitchFamily="34" charset="0"/>
                          <a:cs typeface="Verdana" panose="020B0604030504040204" pitchFamily="34" charset="0"/>
                        </a:rPr>
                        <a:t>Komponist)</a:t>
                      </a:r>
                      <a:endParaRPr lang="de-DE" i="1" dirty="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6M.04.09 </a:t>
            </a:r>
            <a:br>
              <a:rPr lang="de-DE" dirty="0" smtClean="0">
                <a:ea typeface="Verdana" panose="020B0604030504040204" pitchFamily="34" charset="0"/>
                <a:cs typeface="Verdana" panose="020B0604030504040204" pitchFamily="34" charset="0"/>
              </a:rPr>
            </a:br>
            <a:r>
              <a:rPr lang="de-DE" dirty="0" smtClean="0">
                <a:ea typeface="Verdana" panose="020B0604030504040204" pitchFamily="34" charset="0"/>
                <a:cs typeface="Verdana" panose="020B0604030504040204" pitchFamily="34" charset="0"/>
              </a:rPr>
              <a:t>(nicht-</a:t>
            </a:r>
            <a:r>
              <a:rPr lang="de-DE" dirty="0" err="1" smtClean="0">
                <a:ea typeface="Verdana" panose="020B0604030504040204" pitchFamily="34" charset="0"/>
                <a:cs typeface="Verdana" panose="020B0604030504040204" pitchFamily="34" charset="0"/>
              </a:rPr>
              <a:t>rda</a:t>
            </a:r>
            <a:r>
              <a:rPr lang="de-DE" dirty="0" smtClean="0">
                <a:ea typeface="Verdana" panose="020B0604030504040204" pitchFamily="34" charset="0"/>
                <a:cs typeface="Verdana" panose="020B0604030504040204" pitchFamily="34" charset="0"/>
              </a:rPr>
              <a:t>-gerechter Sucheinstieg)</a:t>
            </a:r>
            <a:endParaRPr lang="de-DE" dirty="0"/>
          </a:p>
        </p:txBody>
      </p:sp>
      <p:sp>
        <p:nvSpPr>
          <p:cNvPr id="7" name="Titel 1"/>
          <p:cNvSpPr txBox="1">
            <a:spLocks/>
          </p:cNvSpPr>
          <p:nvPr/>
        </p:nvSpPr>
        <p:spPr>
          <a:xfrm>
            <a:off x="395536" y="5589240"/>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6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59</a:t>
            </a:fld>
            <a:endParaRPr lang="de-DE"/>
          </a:p>
        </p:txBody>
      </p:sp>
    </p:spTree>
    <p:extLst>
      <p:ext uri="{BB962C8B-B14F-4D97-AF65-F5344CB8AC3E}">
        <p14:creationId xmlns:p14="http://schemas.microsoft.com/office/powerpoint/2010/main" val="2975679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a:t>
            </a:r>
            <a:endParaRPr lang="de-DE" dirty="0"/>
          </a:p>
        </p:txBody>
      </p:sp>
      <p:sp>
        <p:nvSpPr>
          <p:cNvPr id="3" name="Textplatzhalter 2"/>
          <p:cNvSpPr>
            <a:spLocks noGrp="1"/>
          </p:cNvSpPr>
          <p:nvPr>
            <p:ph type="body" sz="quarter" idx="13"/>
          </p:nvPr>
        </p:nvSpPr>
        <p:spPr/>
        <p:txBody>
          <a:bodyPr wrap="square"/>
          <a:lstStyle/>
          <a:p>
            <a:pPr marL="0" indent="0">
              <a:buNone/>
            </a:pPr>
            <a:endParaRPr lang="de-DE" dirty="0" smtClean="0"/>
          </a:p>
          <a:p>
            <a:pPr marL="0" indent="0">
              <a:lnSpc>
                <a:spcPct val="150000"/>
              </a:lnSpc>
              <a:buNone/>
            </a:pPr>
            <a:r>
              <a:rPr lang="de-DE" dirty="0" smtClean="0"/>
              <a:t>Ressourcen</a:t>
            </a:r>
            <a:r>
              <a:rPr lang="de-DE" dirty="0"/>
              <a:t>, die als einzelne Einheit erscheinen, deren Manifestation aber mehrere Werke verkörpert, werden als Zusammenstellungen bezeichnet (das gilt analog für mehrteilige Monographien gleichen Charakters). Dabei sollten mindestens zwei im Wesentlichen gleichrangige Werke enthalten sein. </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6" name="Foliennummernplatzhalter 4"/>
          <p:cNvSpPr>
            <a:spLocks noGrp="1"/>
          </p:cNvSpPr>
          <p:nvPr>
            <p:ph type="sldNum" sz="quarter" idx="15"/>
          </p:nvPr>
        </p:nvSpPr>
        <p:spPr>
          <a:xfrm>
            <a:off x="7235825" y="6376988"/>
            <a:ext cx="1450975" cy="365125"/>
          </a:xfrm>
        </p:spPr>
        <p:txBody>
          <a:bodyPr/>
          <a:lstStyle/>
          <a:p>
            <a:pPr>
              <a:defRPr/>
            </a:pPr>
            <a:fld id="{0A5759A7-79B4-4033-BA17-8A25555FE889}" type="slidenum">
              <a:rPr lang="de-DE"/>
              <a:pPr>
                <a:defRPr/>
              </a:pPr>
              <a:t>6</a:t>
            </a:fld>
            <a:endParaRPr lang="de-DE" dirty="0"/>
          </a:p>
        </p:txBody>
      </p:sp>
      <p:sp>
        <p:nvSpPr>
          <p:cNvPr id="7" name="Fußzeilenplatzhalter 3"/>
          <p:cNvSpPr txBox="1">
            <a:spLocks/>
          </p:cNvSpPr>
          <p:nvPr/>
        </p:nvSpPr>
        <p:spPr>
          <a:xfrm>
            <a:off x="467544" y="6021288"/>
            <a:ext cx="7632848" cy="365125"/>
          </a:xfrm>
          <a:prstGeom prst="rect">
            <a:avLst/>
          </a:prstGeom>
        </p:spPr>
        <p:txBody>
          <a:bodyPr vert="horz" lIns="91440" tIns="45720" rIns="91440" bIns="45720" rtlCol="0" anchor="ctr"/>
          <a:lstStyle>
            <a:defPPr>
              <a:defRPr lang="de-DE"/>
            </a:defPPr>
            <a:lvl1pPr algn="l" rtl="0" fontAlgn="auto">
              <a:spcBef>
                <a:spcPts val="0"/>
              </a:spcBef>
              <a:spcAft>
                <a:spcPts val="0"/>
              </a:spcAft>
              <a:defRPr sz="1000" kern="1200" baseline="0" smtClean="0">
                <a:solidFill>
                  <a:schemeClr val="accent1">
                    <a:lumMod val="75000"/>
                  </a:schemeClr>
                </a:solidFill>
                <a:latin typeface="Verdana" panose="020B0604030504040204"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de-DE" sz="800" dirty="0" smtClean="0"/>
              <a:t>Quelle: AG RDA Schulungsunterlagen – Modul 5A.02.01: Zusammenstellungen - umfassende Beschreibung | Stand: 31.07.2015 | CC BY-NC-SA</a:t>
            </a:r>
            <a:endParaRPr lang="de-DE" sz="800" dirty="0"/>
          </a:p>
        </p:txBody>
      </p:sp>
      <p:sp>
        <p:nvSpPr>
          <p:cNvPr id="8" name="Rechteckige Legende 7"/>
          <p:cNvSpPr/>
          <p:nvPr/>
        </p:nvSpPr>
        <p:spPr>
          <a:xfrm>
            <a:off x="3923928" y="4720221"/>
            <a:ext cx="4649847" cy="1296144"/>
          </a:xfrm>
          <a:prstGeom prst="wedgeRectCallout">
            <a:avLst>
              <a:gd name="adj1" fmla="val 19821"/>
              <a:gd name="adj2" fmla="val -96175"/>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Kommt häufig vor </a:t>
            </a:r>
          </a:p>
          <a:p>
            <a:pPr algn="ctr"/>
            <a:r>
              <a:rPr lang="de-DE"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bei AV-Medien Musik. </a:t>
            </a:r>
          </a:p>
        </p:txBody>
      </p:sp>
    </p:spTree>
    <p:extLst>
      <p:ext uri="{BB962C8B-B14F-4D97-AF65-F5344CB8AC3E}">
        <p14:creationId xmlns:p14="http://schemas.microsoft.com/office/powerpoint/2010/main" val="3452448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6M.04.09 </a:t>
            </a:r>
            <a:endParaRPr lang="de-DE" dirty="0"/>
          </a:p>
        </p:txBody>
      </p:sp>
      <p:sp>
        <p:nvSpPr>
          <p:cNvPr id="3" name="Textplatzhalter 2"/>
          <p:cNvSpPr>
            <a:spLocks noGrp="1"/>
          </p:cNvSpPr>
          <p:nvPr>
            <p:ph type="body" sz="quarter" idx="13"/>
          </p:nvPr>
        </p:nvSpPr>
        <p:spPr/>
        <p:txBody>
          <a:bodyPr wrap="square"/>
          <a:lstStyle/>
          <a:p>
            <a:pPr lvl="1"/>
            <a:r>
              <a:rPr lang="de-DE" dirty="0"/>
              <a:t>Kein geistiger Schöpfer für die Zusammenstellung als Ganzes</a:t>
            </a:r>
          </a:p>
          <a:p>
            <a:pPr lvl="1"/>
            <a:r>
              <a:rPr lang="de-DE" dirty="0"/>
              <a:t>Es können nur nicht-</a:t>
            </a:r>
            <a:r>
              <a:rPr lang="de-DE" dirty="0" err="1"/>
              <a:t>rda</a:t>
            </a:r>
            <a:r>
              <a:rPr lang="de-DE" dirty="0"/>
              <a:t>-gerechte Sucheinstiege für die Komponisten </a:t>
            </a:r>
            <a:r>
              <a:rPr lang="de-DE" dirty="0" err="1"/>
              <a:t>Lortzing</a:t>
            </a:r>
            <a:r>
              <a:rPr lang="de-DE" dirty="0"/>
              <a:t>, Haydn, Mozart erfasst werden</a:t>
            </a:r>
            <a:r>
              <a:rPr lang="de-DE" dirty="0" smtClean="0"/>
              <a:t>.</a:t>
            </a:r>
          </a:p>
          <a:p>
            <a:pPr lvl="1"/>
            <a:r>
              <a:rPr lang="de-DE" dirty="0"/>
              <a:t>Beziehungskennzeichnung Anhang I verwendet</a:t>
            </a:r>
          </a:p>
          <a:p>
            <a:endParaRPr lang="de-DE" dirty="0"/>
          </a:p>
          <a:p>
            <a:pPr lvl="1"/>
            <a:endParaRPr lang="de-DE"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60</a:t>
            </a:fld>
            <a:endParaRPr lang="de-DE"/>
          </a:p>
        </p:txBody>
      </p:sp>
    </p:spTree>
    <p:extLst>
      <p:ext uri="{BB962C8B-B14F-4D97-AF65-F5344CB8AC3E}">
        <p14:creationId xmlns:p14="http://schemas.microsoft.com/office/powerpoint/2010/main" val="1211164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3192777310"/>
              </p:ext>
            </p:extLst>
          </p:nvPr>
        </p:nvGraphicFramePr>
        <p:xfrm>
          <a:off x="359532" y="764704"/>
          <a:ext cx="8424936" cy="5177387"/>
        </p:xfrm>
        <a:graphic>
          <a:graphicData uri="http://schemas.openxmlformats.org/drawingml/2006/table">
            <a:tbl>
              <a:tblPr firstRow="1" bandRow="1">
                <a:tableStyleId>{5C22544A-7EE6-4342-B048-85BDC9FD1C3A}</a:tableStyleId>
              </a:tblPr>
              <a:tblGrid>
                <a:gridCol w="1018135"/>
                <a:gridCol w="1018135"/>
                <a:gridCol w="3383007"/>
                <a:gridCol w="3005659"/>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Münsterorganist:</a:t>
                      </a:r>
                      <a:r>
                        <a:rPr lang="de-DE" sz="1600"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sz="1600"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00000"/>
                        </a:lnSpc>
                        <a:spcBef>
                          <a:spcPts val="600"/>
                        </a:spcBef>
                        <a:spcAft>
                          <a:spcPts val="60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100b</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latin typeface="Verdana" panose="020B0604030504040204" pitchFamily="34" charset="0"/>
                          <a:ea typeface="Verdana" panose="020B0604030504040204" pitchFamily="34" charset="0"/>
                          <a:cs typeface="Verdana" panose="020B0604030504040204" pitchFamily="34" charset="0"/>
                        </a:rPr>
                        <a:t>20.2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latin typeface="Verdana" panose="020B0604030504040204" pitchFamily="34" charset="0"/>
                          <a:ea typeface="Verdana" panose="020B0604030504040204" pitchFamily="34" charset="0"/>
                          <a:cs typeface="Verdana" panose="020B0604030504040204" pitchFamily="34" charset="0"/>
                        </a:rPr>
                        <a:t>Mitwirkender</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600" baseline="0" dirty="0" smtClean="0">
                          <a:latin typeface="Verdana" panose="020B0604030504040204" pitchFamily="34" charset="0"/>
                          <a:ea typeface="Verdana" panose="020B0604030504040204" pitchFamily="34" charset="0"/>
                          <a:cs typeface="Verdana" panose="020B0604030504040204" pitchFamily="34" charset="0"/>
                        </a:rPr>
                        <a:t> Wieland, Friedemann Johannes</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600" baseline="0" dirty="0" smtClean="0">
                          <a:latin typeface="Verdana" panose="020B0604030504040204" pitchFamily="34" charset="0"/>
                          <a:ea typeface="Verdana" panose="020B0604030504040204" pitchFamily="34" charset="0"/>
                          <a:cs typeface="Verdana" panose="020B0604030504040204" pitchFamily="34" charset="0"/>
                        </a:rPr>
                        <a:t> 1969-</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marL="0" indent="0">
                        <a:lnSpc>
                          <a:spcPct val="150000"/>
                        </a:lnSpc>
                        <a:spcBef>
                          <a:spcPts val="600"/>
                        </a:spcBef>
                        <a:spcAft>
                          <a:spcPts val="600"/>
                        </a:spcAft>
                        <a:buNone/>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aseline="0" dirty="0" err="1" smtClean="0">
                          <a:latin typeface="Verdana" panose="020B0604030504040204" pitchFamily="34" charset="0"/>
                          <a:ea typeface="Verdana" panose="020B0604030504040204" pitchFamily="34" charset="0"/>
                          <a:cs typeface="Verdana" panose="020B0604030504040204" pitchFamily="34" charset="0"/>
                        </a:rPr>
                        <a:t>itr</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(Instrumentalmusiker)</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61</a:t>
            </a:fld>
            <a:endParaRPr lang="de-DE"/>
          </a:p>
        </p:txBody>
      </p:sp>
    </p:spTree>
    <p:extLst>
      <p:ext uri="{BB962C8B-B14F-4D97-AF65-F5344CB8AC3E}">
        <p14:creationId xmlns:p14="http://schemas.microsoft.com/office/powerpoint/2010/main" val="406890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273563040"/>
              </p:ext>
            </p:extLst>
          </p:nvPr>
        </p:nvGraphicFramePr>
        <p:xfrm>
          <a:off x="251520" y="1052736"/>
          <a:ext cx="8424935" cy="4994507"/>
        </p:xfrm>
        <a:graphic>
          <a:graphicData uri="http://schemas.openxmlformats.org/drawingml/2006/table">
            <a:tbl>
              <a:tblPr firstRow="1" bandRow="1">
                <a:tableStyleId>{5C22544A-7EE6-4342-B048-85BDC9FD1C3A}</a:tableStyleId>
              </a:tblPr>
              <a:tblGrid>
                <a:gridCol w="957379"/>
                <a:gridCol w="957379"/>
                <a:gridCol w="3479864"/>
                <a:gridCol w="3030313"/>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331</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gsw-FR" sz="1600" b="1" dirty="0" smtClean="0">
                          <a:latin typeface="Verdana" panose="020B0604030504040204" pitchFamily="34" charset="0"/>
                          <a:ea typeface="Verdana" panose="020B0604030504040204" pitchFamily="34" charset="0"/>
                          <a:cs typeface="Verdana" panose="020B0604030504040204" pitchFamily="34" charset="0"/>
                        </a:rPr>
                        <a:t>2.3.2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Haupttitel</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Barocke Klangpracht</a:t>
                      </a:r>
                    </a:p>
                  </a:txBody>
                  <a:tcPr anchor="ctr"/>
                </a:tc>
              </a:tr>
              <a:tr h="681741">
                <a:tc rowSpan="2">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359</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a:t>
                      </a:r>
                      <a:r>
                        <a:rPr lang="de-DE" sz="1600" b="1" baseline="0" dirty="0" smtClean="0">
                          <a:latin typeface="Verdana" panose="020B0604030504040204" pitchFamily="34" charset="0"/>
                          <a:ea typeface="Verdana" panose="020B0604030504040204" pitchFamily="34" charset="0"/>
                          <a:cs typeface="Verdana" panose="020B0604030504040204" pitchFamily="34" charset="0"/>
                        </a:rPr>
                        <a:t>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 Münsterorganist:</a:t>
                      </a:r>
                      <a:r>
                        <a:rPr lang="de-DE" sz="1600" baseline="0" dirty="0" smtClean="0">
                          <a:latin typeface="Verdana" panose="020B0604030504040204" pitchFamily="34" charset="0"/>
                          <a:ea typeface="Verdana" panose="020B0604030504040204" pitchFamily="34" charset="0"/>
                          <a:cs typeface="Verdana" panose="020B0604030504040204" pitchFamily="34" charset="0"/>
                        </a:rPr>
                        <a:t> Friedemann Johannes Wieland</a:t>
                      </a: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_;_</a:t>
                      </a:r>
                      <a:endParaRPr lang="de-DE" sz="1600"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vMerge="1">
                  <a:txBody>
                    <a:bodyPr/>
                    <a:lstStyle/>
                    <a:p>
                      <a:pPr>
                        <a:lnSpc>
                          <a:spcPct val="150000"/>
                        </a:lnSpc>
                        <a:spcBef>
                          <a:spcPts val="600"/>
                        </a:spcBef>
                        <a:spcAft>
                          <a:spcPts val="600"/>
                        </a:spcAft>
                      </a:pP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2.4.2</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b="1" dirty="0" smtClean="0">
                          <a:latin typeface="Verdana" panose="020B0604030504040204" pitchFamily="34" charset="0"/>
                          <a:ea typeface="Verdana" panose="020B0604030504040204" pitchFamily="34" charset="0"/>
                          <a:cs typeface="Verdana" panose="020B0604030504040204" pitchFamily="34" charset="0"/>
                        </a:rPr>
                        <a:t>Verantwortlichkeitsangabe, die sich auf den Haupttitel bezieht</a:t>
                      </a:r>
                      <a:endParaRPr lang="de-DE" sz="16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600" dirty="0" smtClean="0">
                          <a:latin typeface="Verdana" panose="020B0604030504040204" pitchFamily="34" charset="0"/>
                          <a:ea typeface="Verdana" panose="020B0604030504040204" pitchFamily="34" charset="0"/>
                          <a:cs typeface="Verdana" panose="020B0604030504040204" pitchFamily="34" charset="0"/>
                        </a:rPr>
                        <a:t>Werke von Johann Sebastian Bach</a:t>
                      </a:r>
                      <a:r>
                        <a:rPr lang="de-DE" sz="1600" baseline="0" dirty="0" smtClean="0">
                          <a:latin typeface="Verdana" panose="020B0604030504040204" pitchFamily="34" charset="0"/>
                          <a:ea typeface="Verdana" panose="020B0604030504040204" pitchFamily="34" charset="0"/>
                          <a:cs typeface="Verdana" panose="020B0604030504040204" pitchFamily="34" charset="0"/>
                        </a:rPr>
                        <a:t> und Carl Philip Emanuel Bach</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r h="681741">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=331</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17.8</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Font typeface="+mj-lt"/>
                        <a:buNone/>
                      </a:pPr>
                      <a:r>
                        <a:rPr lang="de-DE" sz="16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 der Manifestation verkörpertes Werk </a:t>
                      </a:r>
                      <a:endParaRPr lang="de-DE" sz="16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600"/>
                        </a:spcBef>
                        <a:spcAft>
                          <a:spcPts val="600"/>
                        </a:spcAft>
                        <a:buNone/>
                      </a:pPr>
                      <a:r>
                        <a:rPr lang="de-DE" sz="16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Barocke Klangpracht</a:t>
                      </a:r>
                      <a:endParaRPr lang="de-DE" sz="1600" baseline="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r>
              <a:tr h="681741">
                <a:tc rowSpan="2">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104b</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19.2</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Geistiger</a:t>
                      </a:r>
                      <a:r>
                        <a:rPr lang="de-DE" sz="1600" b="0" baseline="0" dirty="0" smtClean="0">
                          <a:latin typeface="Verdana" panose="020B0604030504040204" pitchFamily="34" charset="0"/>
                          <a:ea typeface="Verdana" panose="020B0604030504040204" pitchFamily="34" charset="0"/>
                          <a:cs typeface="Verdana" panose="020B0604030504040204" pitchFamily="34" charset="0"/>
                        </a:rPr>
                        <a:t> Schöpfer</a:t>
                      </a:r>
                    </a:p>
                    <a:p>
                      <a:pPr marL="0" indent="0">
                        <a:lnSpc>
                          <a:spcPct val="150000"/>
                        </a:lnSpc>
                        <a:spcBef>
                          <a:spcPts val="600"/>
                        </a:spcBef>
                        <a:spcAft>
                          <a:spcPts val="600"/>
                        </a:spcAft>
                        <a:buFont typeface="+mj-lt"/>
                        <a:buNone/>
                      </a:pP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-nicht-</a:t>
                      </a:r>
                      <a:r>
                        <a:rPr lang="de-DE" sz="1200" b="0" baseline="0"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rda</a:t>
                      </a:r>
                      <a:r>
                        <a:rPr lang="de-DE" sz="1200" b="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-gerechter Sucheinstieg-</a:t>
                      </a:r>
                      <a:endParaRPr lang="de-DE" sz="1200" b="0" dirty="0">
                        <a:solidFill>
                          <a:srgbClr val="FF0000"/>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a:t>
                      </a:r>
                      <a:r>
                        <a:rPr lang="de-DE" sz="1600" baseline="0" dirty="0" smtClean="0">
                          <a:latin typeface="Verdana" panose="020B0604030504040204" pitchFamily="34" charset="0"/>
                          <a:ea typeface="Verdana" panose="020B0604030504040204" pitchFamily="34" charset="0"/>
                          <a:cs typeface="Verdana" panose="020B0604030504040204" pitchFamily="34" charset="0"/>
                        </a:rPr>
                        <a:t> Bach, Johann Sebastian</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$d</a:t>
                      </a:r>
                      <a:r>
                        <a:rPr lang="de-DE" sz="1600" baseline="0" dirty="0" smtClean="0">
                          <a:latin typeface="Verdana" panose="020B0604030504040204" pitchFamily="34" charset="0"/>
                          <a:ea typeface="Verdana" panose="020B0604030504040204" pitchFamily="34" charset="0"/>
                          <a:cs typeface="Verdana" panose="020B0604030504040204" pitchFamily="34" charset="0"/>
                        </a:rPr>
                        <a:t> 1685-1750</a:t>
                      </a:r>
                    </a:p>
                    <a:p>
                      <a:pPr marL="0" indent="0">
                        <a:lnSpc>
                          <a:spcPct val="100000"/>
                        </a:lnSpc>
                        <a:spcBef>
                          <a:spcPts val="0"/>
                        </a:spcBef>
                        <a:spcAft>
                          <a:spcPts val="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$9</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GND-ID</a:t>
                      </a:r>
                    </a:p>
                  </a:txBody>
                  <a:tcPr anchor="ctr"/>
                </a:tc>
              </a:tr>
              <a:tr h="681741">
                <a:tc vMerge="1">
                  <a:txBody>
                    <a:bodyPr/>
                    <a:lstStyle/>
                    <a:p>
                      <a:pPr marL="0" indent="0">
                        <a:lnSpc>
                          <a:spcPct val="150000"/>
                        </a:lnSpc>
                        <a:spcBef>
                          <a:spcPts val="600"/>
                        </a:spcBef>
                        <a:spcAft>
                          <a:spcPts val="600"/>
                        </a:spcAft>
                        <a:buNone/>
                      </a:pP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0" dirty="0" smtClean="0">
                          <a:latin typeface="Verdana" panose="020B0604030504040204" pitchFamily="34" charset="0"/>
                          <a:ea typeface="Verdana" panose="020B0604030504040204" pitchFamily="34" charset="0"/>
                          <a:cs typeface="Verdana" panose="020B0604030504040204" pitchFamily="34" charset="0"/>
                        </a:rPr>
                        <a:t>18.5</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Font typeface="+mj-lt"/>
                        <a:buNone/>
                      </a:pPr>
                      <a:r>
                        <a:rPr lang="de-DE" sz="1600"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sz="1600"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indent="0">
                        <a:lnSpc>
                          <a:spcPct val="150000"/>
                        </a:lnSpc>
                        <a:spcBef>
                          <a:spcPts val="600"/>
                        </a:spcBef>
                        <a:spcAft>
                          <a:spcPts val="600"/>
                        </a:spcAft>
                        <a:buNone/>
                      </a:pPr>
                      <a:r>
                        <a:rPr lang="de-DE" sz="1600" baseline="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$4</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baseline="0" dirty="0" err="1" smtClean="0">
                          <a:latin typeface="Verdana" panose="020B0604030504040204" pitchFamily="34" charset="0"/>
                          <a:ea typeface="Verdana" panose="020B0604030504040204" pitchFamily="34" charset="0"/>
                          <a:cs typeface="Verdana" panose="020B0604030504040204" pitchFamily="34" charset="0"/>
                        </a:rPr>
                        <a:t>cmp</a:t>
                      </a:r>
                      <a:r>
                        <a:rPr lang="de-DE" sz="1600" baseline="0" dirty="0" smtClean="0">
                          <a:latin typeface="Verdana" panose="020B0604030504040204" pitchFamily="34" charset="0"/>
                          <a:ea typeface="Verdana" panose="020B0604030504040204" pitchFamily="34" charset="0"/>
                          <a:cs typeface="Verdana" panose="020B0604030504040204" pitchFamily="34" charset="0"/>
                        </a:rPr>
                        <a:t> </a:t>
                      </a:r>
                      <a:r>
                        <a:rPr lang="de-DE" sz="1600" i="1" baseline="0" dirty="0" smtClean="0">
                          <a:latin typeface="Verdana" panose="020B0604030504040204" pitchFamily="34" charset="0"/>
                          <a:ea typeface="Verdana" panose="020B0604030504040204" pitchFamily="34" charset="0"/>
                          <a:cs typeface="Verdana" panose="020B0604030504040204" pitchFamily="34" charset="0"/>
                        </a:rPr>
                        <a:t>(Komponist)</a:t>
                      </a: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Beispiel, fingiert </a:t>
            </a:r>
            <a:br>
              <a:rPr lang="de-DE" dirty="0" smtClean="0">
                <a:ea typeface="Verdana" panose="020B0604030504040204" pitchFamily="34" charset="0"/>
                <a:cs typeface="Verdana" panose="020B0604030504040204" pitchFamily="34" charset="0"/>
              </a:rPr>
            </a:br>
            <a:r>
              <a:rPr lang="de-DE" dirty="0" smtClean="0">
                <a:ea typeface="Verdana" panose="020B0604030504040204" pitchFamily="34" charset="0"/>
                <a:cs typeface="Verdana" panose="020B0604030504040204" pitchFamily="34" charset="0"/>
              </a:rPr>
              <a:t>(nicht-</a:t>
            </a:r>
            <a:r>
              <a:rPr lang="de-DE" dirty="0" err="1" smtClean="0">
                <a:ea typeface="Verdana" panose="020B0604030504040204" pitchFamily="34" charset="0"/>
                <a:cs typeface="Verdana" panose="020B0604030504040204" pitchFamily="34" charset="0"/>
              </a:rPr>
              <a:t>rda</a:t>
            </a:r>
            <a:r>
              <a:rPr lang="de-DE" dirty="0" smtClean="0">
                <a:ea typeface="Verdana" panose="020B0604030504040204" pitchFamily="34" charset="0"/>
                <a:cs typeface="Verdana" panose="020B0604030504040204" pitchFamily="34" charset="0"/>
              </a:rPr>
              <a:t>-gerechter Sucheinstieg)</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a:solidFill>
                <a:schemeClr val="tx1"/>
              </a:solidFill>
            </a:endParaRPr>
          </a:p>
        </p:txBody>
      </p:sp>
      <p:sp>
        <p:nvSpPr>
          <p:cNvPr id="3" name="Foliennummernplatzhalter 2"/>
          <p:cNvSpPr>
            <a:spLocks noGrp="1"/>
          </p:cNvSpPr>
          <p:nvPr>
            <p:ph type="sldNum" sz="quarter" idx="15"/>
          </p:nvPr>
        </p:nvSpPr>
        <p:spPr/>
        <p:txBody>
          <a:bodyPr/>
          <a:lstStyle/>
          <a:p>
            <a:pPr>
              <a:defRPr/>
            </a:pPr>
            <a:fld id="{0B3328B6-ECD8-4692-B4C5-401D37CA9B77}" type="slidenum">
              <a:rPr lang="de-DE" smtClean="0"/>
              <a:pPr>
                <a:defRPr/>
              </a:pPr>
              <a:t>62</a:t>
            </a:fld>
            <a:endParaRPr lang="de-DE"/>
          </a:p>
        </p:txBody>
      </p:sp>
    </p:spTree>
    <p:extLst>
      <p:ext uri="{BB962C8B-B14F-4D97-AF65-F5344CB8AC3E}">
        <p14:creationId xmlns:p14="http://schemas.microsoft.com/office/powerpoint/2010/main" val="2442924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565400"/>
            <a:ext cx="8229600" cy="1143000"/>
          </a:xfrm>
        </p:spPr>
        <p:txBody>
          <a:bodyPr rtlCol="0">
            <a:noAutofit/>
          </a:bodyPr>
          <a:lstStyle/>
          <a:p>
            <a:pPr algn="ctr" fontAlgn="auto">
              <a:spcAft>
                <a:spcPts val="0"/>
              </a:spcAft>
              <a:defRPr/>
            </a:pPr>
            <a:r>
              <a:rPr lang="de-DE" dirty="0" smtClean="0"/>
              <a:t>Zusammenstellungen bei AV-Medien Musik</a:t>
            </a:r>
            <a:br>
              <a:rPr lang="de-DE" dirty="0" smtClean="0"/>
            </a:br>
            <a:r>
              <a:rPr lang="de-DE" dirty="0"/>
              <a:t/>
            </a:r>
            <a:br>
              <a:rPr lang="de-DE" dirty="0"/>
            </a:br>
            <a:r>
              <a:rPr lang="de-DE" dirty="0" smtClean="0"/>
              <a:t>Erfassung der Teile</a:t>
            </a:r>
            <a:endParaRPr lang="de-DE" dirty="0"/>
          </a:p>
        </p:txBody>
      </p:sp>
      <p:sp>
        <p:nvSpPr>
          <p:cNvPr id="3" name="Rechteck 2"/>
          <p:cNvSpPr/>
          <p:nvPr/>
        </p:nvSpPr>
        <p:spPr>
          <a:xfrm>
            <a:off x="409575" y="549275"/>
            <a:ext cx="2362200" cy="431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latin typeface="Verdana" panose="020B0604030504040204" pitchFamily="34" charset="0"/>
                <a:ea typeface="Verdana" panose="020B0604030504040204" pitchFamily="34" charset="0"/>
                <a:cs typeface="Verdana" panose="020B0604030504040204" pitchFamily="34" charset="0"/>
              </a:rPr>
              <a:t>Modul </a:t>
            </a:r>
            <a:r>
              <a:rPr lang="de-DE"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6M</a:t>
            </a:r>
            <a:endParaRPr lang="de-DE"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Foliennummernplatzhalter 7"/>
          <p:cNvSpPr>
            <a:spLocks noGrp="1"/>
          </p:cNvSpPr>
          <p:nvPr>
            <p:ph type="sldNum" sz="quarter" idx="15"/>
          </p:nvPr>
        </p:nvSpPr>
        <p:spPr/>
        <p:txBody>
          <a:bodyPr/>
          <a:lstStyle/>
          <a:p>
            <a:pPr>
              <a:defRPr/>
            </a:pPr>
            <a:fld id="{3092E8E9-9924-4DA7-9C66-F5CAB43B6409}" type="slidenum">
              <a:rPr lang="de-DE"/>
              <a:pPr>
                <a:defRPr/>
              </a:pPr>
              <a:t>63</a:t>
            </a:fld>
            <a:endParaRPr lang="de-DE"/>
          </a:p>
        </p:txBody>
      </p:sp>
      <p:sp>
        <p:nvSpPr>
          <p:cNvPr id="9" name="Fußzeilenplatzhalter 8"/>
          <p:cNvSpPr>
            <a:spLocks noGrp="1"/>
          </p:cNvSpPr>
          <p:nvPr>
            <p:ph type="ftr" sz="quarter" idx="14"/>
          </p:nvPr>
        </p:nvSpPr>
        <p:spPr>
          <a:xfrm>
            <a:off x="468313" y="6376988"/>
            <a:ext cx="7775575" cy="365125"/>
          </a:xfrm>
        </p:spPr>
        <p:txBody>
          <a:bodyPr/>
          <a:lstStyle/>
          <a:p>
            <a:pPr>
              <a:defRPr/>
            </a:pPr>
            <a:r>
              <a:rPr lang="de-DE" smtClean="0"/>
              <a:t>AG RDA Schulungsunterlagen – Modul 6M.04.06: Zusammenstellungen bei AV-Medien Musik   | Stand: 16.10.2015  | CC BY-NC-SA</a:t>
            </a:r>
            <a:endParaRPr lang="de-DE" dirty="0"/>
          </a:p>
        </p:txBody>
      </p:sp>
    </p:spTree>
    <p:extLst>
      <p:ext uri="{BB962C8B-B14F-4D97-AF65-F5344CB8AC3E}">
        <p14:creationId xmlns:p14="http://schemas.microsoft.com/office/powerpoint/2010/main" val="17041427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Erfassung der enthaltenen Teile in der umfassenden Beschreibung</a:t>
            </a:r>
          </a:p>
          <a:p>
            <a:pPr lvl="1"/>
            <a:r>
              <a:rPr lang="de-DE" dirty="0" smtClean="0"/>
              <a:t>Manifestation / Expression / Werk </a:t>
            </a:r>
          </a:p>
          <a:p>
            <a:pPr lvl="1"/>
            <a:endParaRPr lang="de-DE" dirty="0" smtClean="0"/>
          </a:p>
          <a:p>
            <a:r>
              <a:rPr lang="de-DE" dirty="0" smtClean="0"/>
              <a:t>Informationen, die sich auf die enthaltenen Teile beziehen, können in der umfassenden Beschreibung erfasst werden:</a:t>
            </a:r>
          </a:p>
          <a:p>
            <a:pPr lvl="1"/>
            <a:r>
              <a:rPr lang="de-DE" dirty="0" smtClean="0"/>
              <a:t>Als Anmerkung (RDA 2.17)</a:t>
            </a:r>
          </a:p>
          <a:p>
            <a:pPr lvl="1"/>
            <a:r>
              <a:rPr lang="de-DE" dirty="0" smtClean="0"/>
              <a:t>Als in Beziehung stehende Manifestation (RDA 27.1)</a:t>
            </a:r>
          </a:p>
          <a:p>
            <a:pPr lvl="1"/>
            <a:r>
              <a:rPr lang="de-DE" dirty="0" smtClean="0"/>
              <a:t>Als in Beziehung stehendes, enthaltenes Teil-Werk </a:t>
            </a:r>
            <a:br>
              <a:rPr lang="de-DE" dirty="0" smtClean="0"/>
            </a:br>
            <a:r>
              <a:rPr lang="de-DE" dirty="0" smtClean="0"/>
              <a:t>(RDA 25.1)</a:t>
            </a:r>
          </a:p>
          <a:p>
            <a:pPr marL="457200" lvl="1" indent="0">
              <a:buNone/>
            </a:pPr>
            <a:endParaRPr lang="de-DE" dirty="0"/>
          </a:p>
          <a:p>
            <a:pPr lvl="1">
              <a:buFont typeface="Arial" panose="020B0604020202020204" pitchFamily="34" charset="0"/>
              <a:buChar char="•"/>
            </a:pPr>
            <a:r>
              <a:rPr lang="de-DE" sz="2400" dirty="0" smtClean="0"/>
              <a:t>Erfassung der enthaltenen Teile in der analytischen Beschreibung</a:t>
            </a:r>
            <a:endParaRPr lang="de-DE" sz="2400" dirty="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64</a:t>
            </a:fld>
            <a:endParaRPr lang="de-DE"/>
          </a:p>
        </p:txBody>
      </p:sp>
    </p:spTree>
    <p:extLst>
      <p:ext uri="{BB962C8B-B14F-4D97-AF65-F5344CB8AC3E}">
        <p14:creationId xmlns:p14="http://schemas.microsoft.com/office/powerpoint/2010/main" val="22276607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7802614"/>
              </p:ext>
            </p:extLst>
          </p:nvPr>
        </p:nvGraphicFramePr>
        <p:xfrm>
          <a:off x="395536" y="1268760"/>
          <a:ext cx="8424934" cy="133384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Enthält</a:t>
                      </a:r>
                      <a:r>
                        <a:rPr lang="de-DE" baseline="0" dirty="0" smtClean="0">
                          <a:latin typeface="Verdana" panose="020B0604030504040204" pitchFamily="34" charset="0"/>
                          <a:ea typeface="Verdana" panose="020B0604030504040204" pitchFamily="34" charset="0"/>
                          <a:cs typeface="Verdana" panose="020B0604030504040204" pitchFamily="34" charset="0"/>
                        </a:rPr>
                        <a:t> 10 Wanderlieder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5445224"/>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Unstrukturierte Anmerkung zu enthaltenen Teilen </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611237756"/>
              </p:ext>
            </p:extLst>
          </p:nvPr>
        </p:nvGraphicFramePr>
        <p:xfrm>
          <a:off x="413095" y="2780928"/>
          <a:ext cx="8424934" cy="174532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 Werk (unstrukturiert)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Enthält Kompositionen</a:t>
                      </a:r>
                      <a:r>
                        <a:rPr lang="de-DE" baseline="0" dirty="0" smtClean="0">
                          <a:latin typeface="Verdana" panose="020B0604030504040204" pitchFamily="34" charset="0"/>
                          <a:ea typeface="Verdana" panose="020B0604030504040204" pitchFamily="34" charset="0"/>
                          <a:cs typeface="Verdana" panose="020B0604030504040204" pitchFamily="34" charset="0"/>
                        </a:rPr>
                        <a:t> junger Berliner Musiker</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65</a:t>
            </a:fld>
            <a:endParaRPr lang="de-DE"/>
          </a:p>
        </p:txBody>
      </p:sp>
    </p:spTree>
    <p:extLst>
      <p:ext uri="{BB962C8B-B14F-4D97-AF65-F5344CB8AC3E}">
        <p14:creationId xmlns:p14="http://schemas.microsoft.com/office/powerpoint/2010/main" val="28164995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861058811"/>
              </p:ext>
            </p:extLst>
          </p:nvPr>
        </p:nvGraphicFramePr>
        <p:xfrm>
          <a:off x="395536" y="1268760"/>
          <a:ext cx="8424934" cy="215680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501/509</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2.17.3</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Anmerkung zur Verantwortlichkeitsangabe</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a:t>
                      </a:r>
                      <a:r>
                        <a:rPr lang="de-DE" dirty="0" smtClean="0">
                          <a:latin typeface="Verdana" panose="020B0604030504040204" pitchFamily="34" charset="0"/>
                          <a:ea typeface="Verdana" panose="020B0604030504040204" pitchFamily="34" charset="0"/>
                          <a:cs typeface="Verdana" panose="020B0604030504040204" pitchFamily="34" charset="0"/>
                        </a:rPr>
                        <a:t> Albert </a:t>
                      </a:r>
                      <a:r>
                        <a:rPr lang="de-DE" dirty="0" err="1" smtClean="0">
                          <a:latin typeface="Verdana" panose="020B0604030504040204" pitchFamily="34" charset="0"/>
                          <a:ea typeface="Verdana" panose="020B0604030504040204" pitchFamily="34" charset="0"/>
                          <a:cs typeface="Verdana" panose="020B0604030504040204" pitchFamily="34" charset="0"/>
                        </a:rPr>
                        <a:t>Lortzing</a:t>
                      </a:r>
                      <a:r>
                        <a:rPr lang="de-DE" dirty="0" smtClean="0">
                          <a:latin typeface="Verdana" panose="020B0604030504040204" pitchFamily="34" charset="0"/>
                          <a:ea typeface="Verdana" panose="020B0604030504040204" pitchFamily="34" charset="0"/>
                          <a:cs typeface="Verdana" panose="020B0604030504040204" pitchFamily="34" charset="0"/>
                        </a:rPr>
                        <a:t>,</a:t>
                      </a:r>
                      <a:r>
                        <a:rPr lang="de-DE" baseline="0" dirty="0" smtClean="0">
                          <a:latin typeface="Verdana" panose="020B0604030504040204" pitchFamily="34" charset="0"/>
                          <a:ea typeface="Verdana" panose="020B0604030504040204" pitchFamily="34" charset="0"/>
                          <a:cs typeface="Verdana" panose="020B0604030504040204" pitchFamily="34" charset="0"/>
                        </a:rPr>
                        <a:t> Joseph Haydn, Wolfgang Amadeus Mozart</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83618" y="4293096"/>
            <a:ext cx="8640960" cy="10801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Anmerkung zur Verantwortlichkeitsangabe mit Informationen, die </a:t>
            </a:r>
            <a:r>
              <a:rPr lang="de-DE" sz="1800" u="sng" dirty="0" smtClean="0">
                <a:solidFill>
                  <a:schemeClr val="tx1"/>
                </a:solidFill>
              </a:rPr>
              <a:t>nicht</a:t>
            </a:r>
            <a:r>
              <a:rPr lang="de-DE" sz="1800" dirty="0" smtClean="0">
                <a:solidFill>
                  <a:schemeClr val="tx1"/>
                </a:solidFill>
              </a:rPr>
              <a:t> als Verantwortlichkeitsangabe zum Haupttitel der Zusammenstellung erfasst werden können.</a:t>
            </a:r>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66</a:t>
            </a:fld>
            <a:endParaRPr lang="de-DE"/>
          </a:p>
        </p:txBody>
      </p:sp>
    </p:spTree>
    <p:extLst>
      <p:ext uri="{BB962C8B-B14F-4D97-AF65-F5344CB8AC3E}">
        <p14:creationId xmlns:p14="http://schemas.microsoft.com/office/powerpoint/2010/main" val="3469464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endParaRPr lang="de-DE" dirty="0" smtClean="0"/>
          </a:p>
          <a:p>
            <a:endParaRPr lang="de-DE" dirty="0"/>
          </a:p>
          <a:p>
            <a:r>
              <a:rPr lang="de-DE" dirty="0" smtClean="0"/>
              <a:t>Allgemeine Anmerkungen ≠ strukturierte Information </a:t>
            </a:r>
          </a:p>
          <a:p>
            <a:endParaRPr lang="de-DE" dirty="0"/>
          </a:p>
          <a:p>
            <a:r>
              <a:rPr lang="de-DE" dirty="0" smtClean="0"/>
              <a:t>Beziehungen = strukturierte Information</a:t>
            </a:r>
          </a:p>
          <a:p>
            <a:pPr lvl="1"/>
            <a:r>
              <a:rPr lang="de-DE" dirty="0" smtClean="0"/>
              <a:t>RDA 25.1 In Beziehung stehendes, enthaltenes Teil-Werk</a:t>
            </a:r>
          </a:p>
          <a:p>
            <a:pPr lvl="1"/>
            <a:r>
              <a:rPr lang="de-DE" dirty="0" smtClean="0"/>
              <a:t>RDA 27.1 In Beziehung stehende Manifestation</a:t>
            </a:r>
          </a:p>
          <a:p>
            <a:endParaRPr lang="de-DE" dirty="0"/>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67</a:t>
            </a:fld>
            <a:endParaRPr lang="de-DE"/>
          </a:p>
        </p:txBody>
      </p:sp>
    </p:spTree>
    <p:extLst>
      <p:ext uri="{BB962C8B-B14F-4D97-AF65-F5344CB8AC3E}">
        <p14:creationId xmlns:p14="http://schemas.microsoft.com/office/powerpoint/2010/main" val="23680235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Erfassung der enthaltenen Teile </a:t>
            </a:r>
            <a:br>
              <a:rPr lang="de-DE" dirty="0" smtClean="0"/>
            </a:br>
            <a:r>
              <a:rPr lang="de-DE" dirty="0" smtClean="0"/>
              <a:t>in der umfassenden Beschreibung</a:t>
            </a:r>
          </a:p>
          <a:p>
            <a:endParaRPr lang="de-DE" dirty="0" smtClean="0"/>
          </a:p>
          <a:p>
            <a:r>
              <a:rPr lang="de-DE" dirty="0" smtClean="0"/>
              <a:t>Die enthaltenen Teil-Werke der Zusammenstellung können als in Beziehung zur Zusammenstellung dargestellt werden. (RDA Abschnitt 8)</a:t>
            </a:r>
          </a:p>
          <a:p>
            <a:pPr lvl="1"/>
            <a:r>
              <a:rPr lang="de-DE" dirty="0" err="1" smtClean="0"/>
              <a:t>Identifikator</a:t>
            </a:r>
            <a:r>
              <a:rPr lang="de-DE" dirty="0" smtClean="0"/>
              <a:t> (GND-Nummer)</a:t>
            </a:r>
          </a:p>
          <a:p>
            <a:pPr lvl="1"/>
            <a:r>
              <a:rPr lang="de-DE" dirty="0" smtClean="0"/>
              <a:t>Normierter Sucheinstieg </a:t>
            </a:r>
          </a:p>
          <a:p>
            <a:pPr lvl="1"/>
            <a:r>
              <a:rPr lang="de-DE" dirty="0" smtClean="0"/>
              <a:t>Beschreibung </a:t>
            </a:r>
          </a:p>
          <a:p>
            <a:endParaRPr lang="de-DE" dirty="0"/>
          </a:p>
          <a:p>
            <a:pPr lvl="1"/>
            <a:r>
              <a:rPr lang="de-DE" dirty="0" smtClean="0"/>
              <a:t>Gilt für in Beziehung stehende Manifestation (RDA 2.3.2.6.1 und RDA 27.1)</a:t>
            </a:r>
          </a:p>
          <a:p>
            <a:pPr lvl="1"/>
            <a:r>
              <a:rPr lang="de-DE" dirty="0" smtClean="0"/>
              <a:t>Gilt für in Beziehung stehendes Werk (RDA 25.1) </a:t>
            </a:r>
          </a:p>
          <a:p>
            <a:pPr lvl="1"/>
            <a:r>
              <a:rPr lang="de-DE" dirty="0" smtClean="0"/>
              <a:t>Kann separat oder gleichzeitig in der Beschreibung vorkommen.</a:t>
            </a:r>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68</a:t>
            </a:fld>
            <a:endParaRPr lang="de-DE"/>
          </a:p>
        </p:txBody>
      </p:sp>
    </p:spTree>
    <p:extLst>
      <p:ext uri="{BB962C8B-B14F-4D97-AF65-F5344CB8AC3E}">
        <p14:creationId xmlns:p14="http://schemas.microsoft.com/office/powerpoint/2010/main" val="2524377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1430213163"/>
              </p:ext>
            </p:extLst>
          </p:nvPr>
        </p:nvGraphicFramePr>
        <p:xfrm>
          <a:off x="359533" y="1032511"/>
          <a:ext cx="8424934" cy="279688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rowSpan="2">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303t</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gsw-FR" b="0" dirty="0" smtClean="0">
                          <a:latin typeface="Verdana" panose="020B0604030504040204" pitchFamily="34" charset="0"/>
                          <a:ea typeface="Verdana" panose="020B0604030504040204" pitchFamily="34" charset="0"/>
                          <a:cs typeface="Verdana" panose="020B0604030504040204" pitchFamily="34" charset="0"/>
                        </a:rPr>
                        <a:t>24.5</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Beziehungskennzeichnung</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Enthält</a:t>
                      </a:r>
                    </a:p>
                  </a:txBody>
                  <a:tcPr anchor="ctr"/>
                </a:tc>
              </a:tr>
              <a:tr h="681741">
                <a:tc vMerge="1">
                  <a:txBody>
                    <a:bodyPr/>
                    <a:lstStyle/>
                    <a:p>
                      <a:pPr>
                        <a:lnSpc>
                          <a:spcPct val="150000"/>
                        </a:lnSpc>
                        <a:spcBef>
                          <a:spcPts val="600"/>
                        </a:spcBef>
                        <a:spcAft>
                          <a:spcPts val="600"/>
                        </a:spcAft>
                      </a:pP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25.1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 Beziehung stehendes</a:t>
                      </a:r>
                      <a:r>
                        <a:rPr lang="de-DE" b="0" baseline="0" dirty="0" smtClean="0">
                          <a:latin typeface="Verdana" panose="020B0604030504040204" pitchFamily="34" charset="0"/>
                          <a:ea typeface="Verdana" panose="020B0604030504040204" pitchFamily="34" charset="0"/>
                          <a:cs typeface="Verdana" panose="020B0604030504040204" pitchFamily="34" charset="0"/>
                        </a:rPr>
                        <a:t> Werk</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$p</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Lortzing</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Albert</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$d</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1801-1851</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Die Opernprobe</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$u</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Ouvertüre</a:t>
                      </a:r>
                    </a:p>
                    <a:p>
                      <a:pPr>
                        <a:lnSpc>
                          <a:spcPct val="100000"/>
                        </a:lnSpc>
                        <a:spcBef>
                          <a:spcPts val="0"/>
                        </a:spcBef>
                        <a:spcAft>
                          <a:spcPts val="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$9</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GND-ID</a:t>
                      </a:r>
                      <a:endParaRPr lang="de-DE" i="1"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4505415"/>
            <a:ext cx="8496944" cy="32201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smtClean="0">
              <a:solidFill>
                <a:schemeClr val="tx1"/>
              </a:solidFill>
            </a:endParaRPr>
          </a:p>
          <a:p>
            <a:endParaRPr lang="de-DE" sz="1800" dirty="0">
              <a:solidFill>
                <a:schemeClr val="tx1"/>
              </a:solidFill>
            </a:endParaRPr>
          </a:p>
          <a:p>
            <a:endParaRPr lang="de-DE" sz="1800" dirty="0" smtClean="0">
              <a:solidFill>
                <a:schemeClr val="tx1"/>
              </a:solidFill>
            </a:endParaRPr>
          </a:p>
          <a:p>
            <a:endParaRPr lang="de-DE" sz="1800" dirty="0">
              <a:solidFill>
                <a:schemeClr val="tx1"/>
              </a:solidFill>
            </a:endParaRPr>
          </a:p>
          <a:p>
            <a:r>
              <a:rPr lang="de-DE" sz="1800" dirty="0" smtClean="0">
                <a:solidFill>
                  <a:schemeClr val="tx1"/>
                </a:solidFill>
              </a:rPr>
              <a:t>Zusammenstellung </a:t>
            </a:r>
            <a:r>
              <a:rPr lang="de-DE" sz="1800" dirty="0" err="1" smtClean="0">
                <a:solidFill>
                  <a:schemeClr val="tx1"/>
                </a:solidFill>
              </a:rPr>
              <a:t>Symphonik</a:t>
            </a:r>
            <a:r>
              <a:rPr lang="de-DE" sz="1800" dirty="0" smtClean="0">
                <a:solidFill>
                  <a:schemeClr val="tx1"/>
                </a:solidFill>
              </a:rPr>
              <a:t> &amp; Oper</a:t>
            </a:r>
          </a:p>
          <a:p>
            <a:r>
              <a:rPr lang="de-DE" sz="1800" dirty="0" smtClean="0">
                <a:solidFill>
                  <a:schemeClr val="tx1"/>
                </a:solidFill>
              </a:rPr>
              <a:t>Erfassung des enthaltenen Teils als normierter Sucheinstieg für das Werk</a:t>
            </a:r>
          </a:p>
          <a:p>
            <a:endParaRPr lang="de-DE" sz="1800" dirty="0">
              <a:solidFill>
                <a:schemeClr val="tx1"/>
              </a:solidFill>
            </a:endParaRPr>
          </a:p>
          <a:p>
            <a:r>
              <a:rPr lang="de-DE" sz="1800" dirty="0" smtClean="0">
                <a:solidFill>
                  <a:schemeClr val="tx1"/>
                </a:solidFill>
              </a:rPr>
              <a:t>Beziehungskennzeichnung Anhang J </a:t>
            </a:r>
            <a:r>
              <a:rPr lang="de-DE" sz="1800" i="1" dirty="0" smtClean="0">
                <a:solidFill>
                  <a:schemeClr val="tx1"/>
                </a:solidFill>
              </a:rPr>
              <a:t>Enthält</a:t>
            </a:r>
            <a:endParaRPr lang="de-DE" sz="1800" i="1"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69</a:t>
            </a:fld>
            <a:endParaRPr lang="de-DE"/>
          </a:p>
        </p:txBody>
      </p:sp>
    </p:spTree>
    <p:extLst>
      <p:ext uri="{BB962C8B-B14F-4D97-AF65-F5344CB8AC3E}">
        <p14:creationId xmlns:p14="http://schemas.microsoft.com/office/powerpoint/2010/main" val="130639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763688" y="1916832"/>
            <a:ext cx="2448272" cy="8640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latin typeface="Verdana"/>
                <a:cs typeface="Verdana"/>
              </a:rPr>
              <a:t>Titel und Personen</a:t>
            </a:r>
            <a:endParaRPr lang="de-DE" dirty="0">
              <a:solidFill>
                <a:schemeClr val="tx1"/>
              </a:solidFill>
              <a:latin typeface="Verdana"/>
              <a:cs typeface="Verdana"/>
            </a:endParaRPr>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6M.04.06  </a:t>
            </a:r>
            <a:br>
              <a:rPr lang="de-DE" dirty="0" smtClean="0">
                <a:ea typeface="Verdana" panose="020B0604030504040204" pitchFamily="34" charset="0"/>
                <a:cs typeface="Verdana" panose="020B0604030504040204" pitchFamily="34" charset="0"/>
              </a:rPr>
            </a:br>
            <a:r>
              <a:rPr lang="de-DE" dirty="0" smtClean="0"/>
              <a:t>Highway 61 </a:t>
            </a:r>
            <a:r>
              <a:rPr lang="de-DE" dirty="0" err="1" smtClean="0"/>
              <a:t>revisited</a:t>
            </a:r>
            <a:r>
              <a:rPr lang="de-DE" dirty="0" smtClean="0"/>
              <a:t> / Bob Dylan - Silberling</a:t>
            </a:r>
            <a:endParaRPr lang="de-DE" dirty="0"/>
          </a:p>
        </p:txBody>
      </p:sp>
      <p:pic>
        <p:nvPicPr>
          <p:cNvPr id="2" name="Grafik 1" descr="Bildschirmausschnitt"/>
          <p:cNvPicPr>
            <a:picLocks noChangeAspect="1"/>
          </p:cNvPicPr>
          <p:nvPr/>
        </p:nvPicPr>
        <p:blipFill>
          <a:blip r:embed="rId3"/>
          <a:stretch>
            <a:fillRect/>
          </a:stretch>
        </p:blipFill>
        <p:spPr>
          <a:xfrm>
            <a:off x="4568189" y="3425189"/>
            <a:ext cx="7621" cy="7621"/>
          </a:xfrm>
          <a:prstGeom prst="rect">
            <a:avLst/>
          </a:prstGeom>
        </p:spPr>
      </p:pic>
      <p:pic>
        <p:nvPicPr>
          <p:cNvPr id="3" name="Grafik 2"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1412776"/>
            <a:ext cx="5112568" cy="4392488"/>
          </a:xfrm>
          <a:prstGeom prst="rect">
            <a:avLst/>
          </a:prstGeom>
        </p:spPr>
      </p:pic>
      <p:sp>
        <p:nvSpPr>
          <p:cNvPr id="4" name="Foliennummernplatzhalter 3"/>
          <p:cNvSpPr>
            <a:spLocks noGrp="1"/>
          </p:cNvSpPr>
          <p:nvPr>
            <p:ph type="sldNum" sz="quarter" idx="15"/>
          </p:nvPr>
        </p:nvSpPr>
        <p:spPr/>
        <p:txBody>
          <a:bodyPr/>
          <a:lstStyle/>
          <a:p>
            <a:pPr>
              <a:defRPr/>
            </a:pPr>
            <a:fld id="{0B3328B6-ECD8-4692-B4C5-401D37CA9B77}" type="slidenum">
              <a:rPr lang="de-DE" smtClean="0"/>
              <a:pPr>
                <a:defRPr/>
              </a:pPr>
              <a:t>7</a:t>
            </a:fld>
            <a:endParaRPr lang="de-DE"/>
          </a:p>
        </p:txBody>
      </p:sp>
    </p:spTree>
    <p:extLst>
      <p:ext uri="{BB962C8B-B14F-4D97-AF65-F5344CB8AC3E}">
        <p14:creationId xmlns:p14="http://schemas.microsoft.com/office/powerpoint/2010/main" val="2540323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075596643"/>
              </p:ext>
            </p:extLst>
          </p:nvPr>
        </p:nvGraphicFramePr>
        <p:xfrm>
          <a:off x="395536" y="1268760"/>
          <a:ext cx="8424934" cy="1912964"/>
        </p:xfrm>
        <a:graphic>
          <a:graphicData uri="http://schemas.openxmlformats.org/drawingml/2006/table">
            <a:tbl>
              <a:tblPr firstRow="1" bandRow="1">
                <a:tableStyleId>{5C22544A-7EE6-4342-B048-85BDC9FD1C3A}</a:tableStyleId>
              </a:tblPr>
              <a:tblGrid>
                <a:gridCol w="1152128"/>
                <a:gridCol w="1080120"/>
                <a:gridCol w="3096344"/>
                <a:gridCol w="3096342"/>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521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27.1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a:t>
                      </a:r>
                      <a:r>
                        <a:rPr lang="de-DE" b="0" baseline="0" dirty="0" smtClean="0">
                          <a:latin typeface="Verdana" panose="020B0604030504040204" pitchFamily="34" charset="0"/>
                          <a:ea typeface="Verdana" panose="020B0604030504040204" pitchFamily="34" charset="0"/>
                          <a:cs typeface="Verdana" panose="020B0604030504040204" pitchFamily="34" charset="0"/>
                        </a:rPr>
                        <a:t> Beziehung stehende Manifestation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600"/>
                        </a:spcBef>
                        <a:spcAft>
                          <a:spcPts val="600"/>
                        </a:spcAft>
                      </a:pPr>
                      <a:r>
                        <a:rPr lang="de-DE" sz="1800"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Enthält:</a:t>
                      </a:r>
                    </a:p>
                    <a:p>
                      <a:pPr>
                        <a:lnSpc>
                          <a:spcPct val="1000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8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Ouvertüre zur Oper „Die Opernprobe“</a:t>
                      </a:r>
                    </a:p>
                    <a:p>
                      <a:pPr>
                        <a:lnSpc>
                          <a:spcPct val="100000"/>
                        </a:lnSpc>
                        <a:spcBef>
                          <a:spcPts val="600"/>
                        </a:spcBef>
                        <a:spcAft>
                          <a:spcPts val="600"/>
                        </a:spcAft>
                      </a:pPr>
                      <a:r>
                        <a:rPr lang="de-DE" sz="18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$r</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Albert </a:t>
                      </a:r>
                      <a:r>
                        <a:rPr lang="de-DE" sz="18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Lortzing</a:t>
                      </a:r>
                      <a:r>
                        <a:rPr lang="de-DE" sz="18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endParaRPr lang="de-DE"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4077072"/>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Zusammenstellung </a:t>
            </a:r>
            <a:r>
              <a:rPr lang="de-DE" sz="1800" dirty="0" err="1" smtClean="0">
                <a:solidFill>
                  <a:schemeClr val="tx1"/>
                </a:solidFill>
              </a:rPr>
              <a:t>Symphonik</a:t>
            </a:r>
            <a:r>
              <a:rPr lang="de-DE" sz="1800" dirty="0" smtClean="0">
                <a:solidFill>
                  <a:schemeClr val="tx1"/>
                </a:solidFill>
              </a:rPr>
              <a:t> &amp; Oper</a:t>
            </a:r>
          </a:p>
          <a:p>
            <a:r>
              <a:rPr lang="de-DE" sz="1800" dirty="0" smtClean="0">
                <a:solidFill>
                  <a:schemeClr val="tx1"/>
                </a:solidFill>
              </a:rPr>
              <a:t>Erfassung des enthaltenen Teils als Beschreibung der Manifestation</a:t>
            </a:r>
          </a:p>
          <a:p>
            <a:endParaRPr lang="de-DE" sz="1800" dirty="0">
              <a:solidFill>
                <a:schemeClr val="tx1"/>
              </a:solidFill>
            </a:endParaRPr>
          </a:p>
          <a:p>
            <a:r>
              <a:rPr lang="de-DE" sz="1800" dirty="0">
                <a:solidFill>
                  <a:schemeClr val="tx1"/>
                </a:solidFill>
              </a:rPr>
              <a:t>Beziehungskennzeichnung Anhang J </a:t>
            </a:r>
            <a:r>
              <a:rPr lang="de-DE" sz="1800" i="1" dirty="0">
                <a:solidFill>
                  <a:schemeClr val="tx1"/>
                </a:solidFill>
              </a:rPr>
              <a:t>Enthält</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70</a:t>
            </a:fld>
            <a:endParaRPr lang="de-DE"/>
          </a:p>
        </p:txBody>
      </p:sp>
    </p:spTree>
    <p:extLst>
      <p:ext uri="{BB962C8B-B14F-4D97-AF65-F5344CB8AC3E}">
        <p14:creationId xmlns:p14="http://schemas.microsoft.com/office/powerpoint/2010/main" val="20415821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Erfassung der Teile</a:t>
            </a:r>
            <a:endParaRPr lang="de-DE" dirty="0"/>
          </a:p>
        </p:txBody>
      </p:sp>
      <p:sp>
        <p:nvSpPr>
          <p:cNvPr id="3" name="Textplatzhalter 2"/>
          <p:cNvSpPr>
            <a:spLocks noGrp="1"/>
          </p:cNvSpPr>
          <p:nvPr>
            <p:ph type="body" sz="quarter" idx="13"/>
          </p:nvPr>
        </p:nvSpPr>
        <p:spPr/>
        <p:txBody>
          <a:bodyPr wrap="square"/>
          <a:lstStyle/>
          <a:p>
            <a:r>
              <a:rPr lang="de-DE" dirty="0" smtClean="0"/>
              <a:t>Strukturierte Beschreibung der in Beziehung stehenden Manifestation (RDA 25.1.1.3 D-A-CH)</a:t>
            </a:r>
          </a:p>
          <a:p>
            <a:endParaRPr lang="de-DE" dirty="0"/>
          </a:p>
          <a:p>
            <a:pPr marL="0" indent="0">
              <a:buNone/>
            </a:pPr>
            <a:r>
              <a:rPr lang="de-DE" dirty="0"/>
              <a:t>Zitat RDA 25.1.1.3 D-A-CH: </a:t>
            </a:r>
            <a:br>
              <a:rPr lang="de-DE" dirty="0"/>
            </a:br>
            <a:r>
              <a:rPr lang="de-DE" sz="1800" i="1" dirty="0"/>
              <a:t>Strukturierte Beschreibung der Teile einer Zusammenstellung:</a:t>
            </a:r>
            <a:endParaRPr lang="de-DE" sz="1800" dirty="0"/>
          </a:p>
          <a:p>
            <a:pPr marL="0" indent="0">
              <a:buNone/>
            </a:pPr>
            <a:r>
              <a:rPr lang="de-DE" sz="1800" i="1" dirty="0"/>
              <a:t>1.Verwenden Sie als einleitende Beziehungskennzeichnung „Enthält“.</a:t>
            </a:r>
            <a:endParaRPr lang="de-DE" sz="1800" dirty="0"/>
          </a:p>
          <a:p>
            <a:pPr marL="0" indent="0">
              <a:buNone/>
            </a:pPr>
            <a:r>
              <a:rPr lang="de-DE" sz="1800" i="1" dirty="0"/>
              <a:t>2.Erfassen Sie die Haupttitel der Teile (entweder von der Haupttitelstelle oder anderen Stellen innerhalb der Ressource). Ergänzen Sie den Haupttitel eines Teils um den zugehörigen Titelzusatz, wenn der Haupttitel ohne den Titelzusatz nicht aussagefähig ist.</a:t>
            </a:r>
            <a:endParaRPr lang="de-DE" sz="1800" dirty="0"/>
          </a:p>
          <a:p>
            <a:pPr marL="0" indent="0">
              <a:buNone/>
            </a:pPr>
            <a:r>
              <a:rPr lang="de-DE" sz="1800" i="1" dirty="0"/>
              <a:t>3.Erfassen Sie zusätzlich mindestens die erste jeweilige Verantwortlichkeitsangabe, wenn diese bei den einzelnen Teilen voneinander abweichen.</a:t>
            </a:r>
            <a:endParaRPr lang="de-DE" sz="1800" dirty="0"/>
          </a:p>
          <a:p>
            <a:endParaRPr lang="de-DE" dirty="0" smtClean="0"/>
          </a:p>
          <a:p>
            <a:r>
              <a:rPr lang="de-DE" dirty="0" smtClean="0"/>
              <a:t>Für AV-Medien Musik ist es sinnvoll, mehrere Verantwortlichkeitsangaben zu erfassen. </a:t>
            </a:r>
          </a:p>
          <a:p>
            <a:endParaRPr lang="de-DE" dirty="0" smtClean="0"/>
          </a:p>
        </p:txBody>
      </p:sp>
      <p:sp>
        <p:nvSpPr>
          <p:cNvPr id="4" name="Fußzeilenplatzhalter 3"/>
          <p:cNvSpPr>
            <a:spLocks noGrp="1"/>
          </p:cNvSpPr>
          <p:nvPr>
            <p:ph type="ftr" sz="quarter" idx="14"/>
          </p:nvPr>
        </p:nvSpPr>
        <p:spPr>
          <a:xfrm>
            <a:off x="467544" y="6376243"/>
            <a:ext cx="7632848" cy="365125"/>
          </a:xfrm>
        </p:spPr>
        <p:txBody>
          <a:bodyPr/>
          <a:lstStyle/>
          <a:p>
            <a:r>
              <a:rPr lang="de-DE" sz="800" smtClean="0"/>
              <a:t>AG RDA Schulungsunterlagen – Modul 6M.04.06: Zusammenstellungen bei AV-Medien Musik   | Stand: 16.10.2015  | CC BY-NC-SA</a:t>
            </a:r>
            <a:endParaRPr lang="de-DE" sz="800" dirty="0"/>
          </a:p>
        </p:txBody>
      </p:sp>
      <p:sp>
        <p:nvSpPr>
          <p:cNvPr id="5" name="Foliennummernplatzhalter 4"/>
          <p:cNvSpPr>
            <a:spLocks noGrp="1"/>
          </p:cNvSpPr>
          <p:nvPr>
            <p:ph type="sldNum" sz="quarter" idx="15"/>
          </p:nvPr>
        </p:nvSpPr>
        <p:spPr/>
        <p:txBody>
          <a:bodyPr/>
          <a:lstStyle/>
          <a:p>
            <a:pPr>
              <a:defRPr/>
            </a:pPr>
            <a:fld id="{0B3328B6-ECD8-4692-B4C5-401D37CA9B77}" type="slidenum">
              <a:rPr lang="de-DE" smtClean="0"/>
              <a:pPr>
                <a:defRPr/>
              </a:pPr>
              <a:t>71</a:t>
            </a:fld>
            <a:endParaRPr lang="de-DE"/>
          </a:p>
        </p:txBody>
      </p:sp>
    </p:spTree>
    <p:extLst>
      <p:ext uri="{BB962C8B-B14F-4D97-AF65-F5344CB8AC3E}">
        <p14:creationId xmlns:p14="http://schemas.microsoft.com/office/powerpoint/2010/main" val="23241476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2057583463"/>
              </p:ext>
            </p:extLst>
          </p:nvPr>
        </p:nvGraphicFramePr>
        <p:xfrm>
          <a:off x="387188" y="865609"/>
          <a:ext cx="8424934" cy="4991444"/>
        </p:xfrm>
        <a:graphic>
          <a:graphicData uri="http://schemas.openxmlformats.org/drawingml/2006/table">
            <a:tbl>
              <a:tblPr firstRow="1" bandRow="1">
                <a:tableStyleId>{5C22544A-7EE6-4342-B048-85BDC9FD1C3A}</a:tableStyleId>
              </a:tblPr>
              <a:tblGrid>
                <a:gridCol w="1008112"/>
                <a:gridCol w="1008112"/>
                <a:gridCol w="3024336"/>
                <a:gridCol w="3384374"/>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521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27.1</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600"/>
                        </a:spcBef>
                        <a:spcAft>
                          <a:spcPts val="600"/>
                        </a:spcAft>
                      </a:pPr>
                      <a:r>
                        <a:rPr lang="de-DE" b="0" dirty="0" smtClean="0">
                          <a:latin typeface="Verdana" panose="020B0604030504040204" pitchFamily="34" charset="0"/>
                          <a:ea typeface="Verdana" panose="020B0604030504040204" pitchFamily="34" charset="0"/>
                          <a:cs typeface="Verdana" panose="020B0604030504040204" pitchFamily="34" charset="0"/>
                        </a:rPr>
                        <a:t>In</a:t>
                      </a:r>
                      <a:r>
                        <a:rPr lang="de-DE" b="0" baseline="0" dirty="0" smtClean="0">
                          <a:latin typeface="Verdana" panose="020B0604030504040204" pitchFamily="34" charset="0"/>
                          <a:ea typeface="Verdana" panose="020B0604030504040204" pitchFamily="34" charset="0"/>
                          <a:cs typeface="Verdana" panose="020B0604030504040204" pitchFamily="34" charset="0"/>
                        </a:rPr>
                        <a:t> Beziehung stehende Manifestation</a:t>
                      </a:r>
                      <a:endParaRPr lang="de-DE" b="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50000"/>
                        </a:lnSpc>
                        <a:spcBef>
                          <a:spcPts val="0"/>
                        </a:spcBef>
                        <a:spcAft>
                          <a:spcPts val="0"/>
                        </a:spcAft>
                      </a:pPr>
                      <a:r>
                        <a:rPr lang="de-DE" sz="1400" kern="1200" dirty="0" smtClean="0">
                          <a:solidFill>
                            <a:schemeClr val="bg1">
                              <a:lumMod val="50000"/>
                            </a:schemeClr>
                          </a:solidFill>
                          <a:effectLst/>
                          <a:latin typeface="Verdana" panose="020B0604030504040204" pitchFamily="34" charset="0"/>
                          <a:ea typeface="Verdana" panose="020B0604030504040204" pitchFamily="34" charset="0"/>
                          <a:cs typeface="Verdana" panose="020B0604030504040204" pitchFamily="34" charset="0"/>
                        </a:rPr>
                        <a:t>Enthält:</a:t>
                      </a:r>
                    </a:p>
                    <a:p>
                      <a:pPr>
                        <a:lnSpc>
                          <a:spcPct val="150000"/>
                        </a:lnSpc>
                        <a:spcBef>
                          <a:spcPts val="0"/>
                        </a:spcBef>
                        <a:spcAft>
                          <a:spcPts val="0"/>
                        </a:spcAft>
                      </a:pPr>
                      <a:r>
                        <a:rPr lang="de-DE" sz="14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$t</a:t>
                      </a:r>
                      <a:r>
                        <a:rPr lang="de-DE" sz="1400" kern="1200" baseline="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Der Schauspieldirektor : komische Oper in einem Akt in dt. Sprache</a:t>
                      </a:r>
                    </a:p>
                    <a:p>
                      <a:pPr>
                        <a:lnSpc>
                          <a:spcPct val="150000"/>
                        </a:lnSpc>
                        <a:spcBef>
                          <a:spcPts val="0"/>
                        </a:spcBef>
                        <a:spcAft>
                          <a:spcPts val="0"/>
                        </a:spcAft>
                      </a:pPr>
                      <a:r>
                        <a:rPr lang="de-DE" sz="1400" kern="1200" dirty="0" smtClean="0">
                          <a:solidFill>
                            <a:srgbClr val="FF0000"/>
                          </a:solidFill>
                          <a:effectLst/>
                          <a:latin typeface="Verdana" panose="020B0604030504040204" pitchFamily="34" charset="0"/>
                          <a:ea typeface="Verdana" panose="020B0604030504040204" pitchFamily="34" charset="0"/>
                          <a:cs typeface="Verdana" panose="020B0604030504040204" pitchFamily="34" charset="0"/>
                        </a:rPr>
                        <a:t>$r</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Wolfgang Amadeus Mozart ; Caroline Merz-</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Taubenkropp</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Madame Merz, Sopran ; Renate Prinz,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Mademoiselle</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Silberklang, Sopran ;  Marcellus Mauch, Monsieur Vogelsang, Tenor ; Werner Schwarz, Schauspieler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Buff</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Bass ; Peter </a:t>
                      </a:r>
                      <a:r>
                        <a:rPr lang="de-DE" sz="1400" kern="1200" dirty="0" err="1"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Krawczack</a:t>
                      </a:r>
                      <a:r>
                        <a:rPr lang="de-DE" sz="14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Schauspieldirektor Frank, Sprechrolle</a:t>
                      </a:r>
                      <a:endParaRPr lang="de-DE" sz="1400" dirty="0" smtClean="0">
                        <a:latin typeface="Verdana" panose="020B0604030504040204" pitchFamily="34" charset="0"/>
                        <a:ea typeface="Verdana" panose="020B0604030504040204" pitchFamily="34" charset="0"/>
                        <a:cs typeface="Verdana" panose="020B0604030504040204" pitchFamily="34" charset="0"/>
                      </a:endParaRPr>
                    </a:p>
                  </a:txBody>
                  <a:tcPr anchor="ctr"/>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95536" y="6131731"/>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smtClean="0">
                <a:solidFill>
                  <a:schemeClr val="tx1"/>
                </a:solidFill>
              </a:rPr>
              <a:t>Zusammenstellung </a:t>
            </a:r>
            <a:r>
              <a:rPr lang="de-DE" sz="1800" dirty="0" err="1" smtClean="0">
                <a:solidFill>
                  <a:schemeClr val="tx1"/>
                </a:solidFill>
              </a:rPr>
              <a:t>Symphonik</a:t>
            </a:r>
            <a:r>
              <a:rPr lang="de-DE" sz="1800" dirty="0" smtClean="0">
                <a:solidFill>
                  <a:schemeClr val="tx1"/>
                </a:solidFill>
              </a:rPr>
              <a:t> &amp; Oper</a:t>
            </a:r>
          </a:p>
          <a:p>
            <a:r>
              <a:rPr lang="de-DE" sz="1800" dirty="0" smtClean="0">
                <a:solidFill>
                  <a:schemeClr val="tx1"/>
                </a:solidFill>
              </a:rPr>
              <a:t>Erfassung des enthaltenen Teils als Beschreibung der Manifestation</a:t>
            </a:r>
            <a:endParaRPr lang="de-DE" sz="1800" i="1" dirty="0">
              <a:solidFill>
                <a:schemeClr val="tx1"/>
              </a:solidFill>
            </a:endParaRPr>
          </a:p>
          <a:p>
            <a:endParaRPr lang="de-DE" sz="1800" dirty="0">
              <a:solidFill>
                <a:schemeClr val="tx1"/>
              </a:solidFill>
            </a:endParaRPr>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72</a:t>
            </a:fld>
            <a:endParaRPr lang="de-DE"/>
          </a:p>
        </p:txBody>
      </p:sp>
    </p:spTree>
    <p:extLst>
      <p:ext uri="{BB962C8B-B14F-4D97-AF65-F5344CB8AC3E}">
        <p14:creationId xmlns:p14="http://schemas.microsoft.com/office/powerpoint/2010/main" val="35629317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697322423"/>
              </p:ext>
            </p:extLst>
          </p:nvPr>
        </p:nvGraphicFramePr>
        <p:xfrm>
          <a:off x="440894" y="1124744"/>
          <a:ext cx="8424934" cy="3162644"/>
        </p:xfrm>
        <a:graphic>
          <a:graphicData uri="http://schemas.openxmlformats.org/drawingml/2006/table">
            <a:tbl>
              <a:tblPr firstRow="1" bandRow="1">
                <a:tableStyleId>{5C22544A-7EE6-4342-B048-85BDC9FD1C3A}</a:tableStyleId>
              </a:tblPr>
              <a:tblGrid>
                <a:gridCol w="1248138"/>
                <a:gridCol w="1248138"/>
                <a:gridCol w="3016334"/>
                <a:gridCol w="2912324"/>
              </a:tblGrid>
              <a:tr h="419444">
                <a:tc>
                  <a:txBody>
                    <a:bodyPr/>
                    <a:lstStyle/>
                    <a:p>
                      <a:pPr>
                        <a:lnSpc>
                          <a:spcPct val="100000"/>
                        </a:lnSpc>
                      </a:pPr>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nSpc>
                          <a:spcPct val="100000"/>
                        </a:lnSpc>
                      </a:pPr>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0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In Beziehung stehende Manifestation </a:t>
                      </a:r>
                      <a:endParaRPr lang="de-DE" sz="1800" dirty="0">
                        <a:effectLst/>
                        <a:latin typeface="Verdana"/>
                        <a:ea typeface="Calibri"/>
                        <a:cs typeface="Times New Roman"/>
                      </a:endParaRPr>
                    </a:p>
                  </a:txBody>
                  <a:tcPr marL="68580" marR="68580" marT="0" marB="0"/>
                </a:tc>
                <a:tc>
                  <a:txBody>
                    <a:bodyPr/>
                    <a:lstStyle/>
                    <a:p>
                      <a:pPr>
                        <a:lnSpc>
                          <a:spcPct val="100000"/>
                        </a:lnSpc>
                        <a:spcAft>
                          <a:spcPts val="0"/>
                        </a:spcAft>
                      </a:pPr>
                      <a:r>
                        <a:rPr lang="de-DE" sz="1800" dirty="0" smtClean="0">
                          <a:solidFill>
                            <a:schemeClr val="bg1">
                              <a:lumMod val="50000"/>
                            </a:schemeClr>
                          </a:solidFill>
                          <a:effectLst/>
                          <a:latin typeface="Verdana"/>
                          <a:ea typeface="Calibri"/>
                          <a:cs typeface="Cambria Math"/>
                        </a:rPr>
                        <a:t>Enthält:</a:t>
                      </a:r>
                    </a:p>
                    <a:p>
                      <a:pPr>
                        <a:lnSpc>
                          <a:spcPct val="100000"/>
                        </a:lnSpc>
                        <a:spcAft>
                          <a:spcPts val="0"/>
                        </a:spcAft>
                      </a:pPr>
                      <a:r>
                        <a:rPr lang="de-DE" sz="1800" dirty="0" smtClean="0">
                          <a:solidFill>
                            <a:srgbClr val="FF0000"/>
                          </a:solidFill>
                          <a:effectLst/>
                          <a:latin typeface="Verdana"/>
                          <a:ea typeface="Calibri"/>
                          <a:cs typeface="Times New Roman"/>
                        </a:rPr>
                        <a:t>$t</a:t>
                      </a:r>
                      <a:r>
                        <a:rPr lang="de-DE" sz="1800" baseline="0" dirty="0" smtClean="0">
                          <a:effectLst/>
                          <a:latin typeface="Verdana"/>
                          <a:ea typeface="Calibri"/>
                          <a:cs typeface="Times New Roman"/>
                        </a:rPr>
                        <a:t> </a:t>
                      </a:r>
                      <a:r>
                        <a:rPr lang="de-DE" sz="1800" dirty="0" smtClean="0">
                          <a:effectLst/>
                          <a:latin typeface="Verdana"/>
                          <a:ea typeface="Calibri"/>
                          <a:cs typeface="Times New Roman"/>
                        </a:rPr>
                        <a:t>Toccata</a:t>
                      </a:r>
                      <a:r>
                        <a:rPr lang="de-DE" sz="1800" dirty="0">
                          <a:effectLst/>
                          <a:latin typeface="Verdana"/>
                          <a:ea typeface="Calibri"/>
                          <a:cs typeface="Times New Roman"/>
                        </a:rPr>
                        <a:t>, Adagio &amp; Fuge C-Dur BWV </a:t>
                      </a:r>
                      <a:r>
                        <a:rPr lang="de-DE" sz="1800" dirty="0" smtClean="0">
                          <a:effectLst/>
                          <a:latin typeface="Verdana"/>
                          <a:ea typeface="Calibri"/>
                          <a:cs typeface="Times New Roman"/>
                        </a:rPr>
                        <a:t>564</a:t>
                      </a:r>
                    </a:p>
                    <a:p>
                      <a:pPr>
                        <a:lnSpc>
                          <a:spcPct val="100000"/>
                        </a:lnSpc>
                        <a:spcAft>
                          <a:spcPts val="0"/>
                        </a:spcAft>
                      </a:pPr>
                      <a:r>
                        <a:rPr lang="de-DE" sz="1800" dirty="0" smtClean="0">
                          <a:solidFill>
                            <a:srgbClr val="FF0000"/>
                          </a:solidFill>
                          <a:effectLst/>
                          <a:latin typeface="Verdana"/>
                          <a:ea typeface="Calibri"/>
                          <a:cs typeface="Times New Roman"/>
                        </a:rPr>
                        <a:t>$r</a:t>
                      </a:r>
                      <a:r>
                        <a:rPr lang="de-DE" sz="1800" dirty="0" smtClean="0">
                          <a:effectLst/>
                          <a:latin typeface="Verdana"/>
                          <a:ea typeface="Calibri"/>
                          <a:cs typeface="Times New Roman"/>
                        </a:rPr>
                        <a:t> </a:t>
                      </a:r>
                      <a:r>
                        <a:rPr lang="de-DE" sz="1800" dirty="0" smtClean="0">
                          <a:effectLst/>
                          <a:latin typeface="Verdana"/>
                          <a:ea typeface="Calibri"/>
                          <a:cs typeface="Cambria Math"/>
                        </a:rPr>
                        <a:t>Johann </a:t>
                      </a:r>
                      <a:r>
                        <a:rPr lang="de-DE" sz="1800" dirty="0">
                          <a:effectLst/>
                          <a:latin typeface="Verdana"/>
                          <a:ea typeface="Calibri"/>
                          <a:cs typeface="Cambria Math"/>
                        </a:rPr>
                        <a:t>Sebastian Bach</a:t>
                      </a:r>
                      <a:endParaRPr lang="de-DE" sz="1800" dirty="0">
                        <a:effectLst/>
                        <a:latin typeface="Verdana"/>
                        <a:ea typeface="Calibri"/>
                        <a:cs typeface="Times New Roman"/>
                      </a:endParaRPr>
                    </a:p>
                  </a:txBody>
                  <a:tcPr marL="68580" marR="68580" marT="0" marB="0"/>
                </a:tc>
              </a:tr>
              <a:tr h="681741">
                <a:tc>
                  <a:txBody>
                    <a:bodyPr/>
                    <a:lstStyle/>
                    <a:p>
                      <a:pPr>
                        <a:lnSpc>
                          <a:spcPct val="10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0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00000"/>
                        </a:lnSpc>
                        <a:spcAft>
                          <a:spcPts val="600"/>
                        </a:spcAft>
                      </a:pPr>
                      <a:r>
                        <a:rPr lang="de-DE" sz="1800" dirty="0">
                          <a:effectLst/>
                          <a:latin typeface="Verdana"/>
                          <a:ea typeface="Calibri"/>
                          <a:cs typeface="Arial"/>
                        </a:rPr>
                        <a:t>In Beziehung stehende Manifestation</a:t>
                      </a:r>
                      <a:endParaRPr lang="de-DE" sz="1800" dirty="0">
                        <a:effectLst/>
                        <a:latin typeface="Verdana"/>
                        <a:ea typeface="Calibri"/>
                        <a:cs typeface="Times New Roman"/>
                      </a:endParaRPr>
                    </a:p>
                  </a:txBody>
                  <a:tcPr marL="68580" marR="68580" marT="0" marB="0"/>
                </a:tc>
                <a:tc>
                  <a:txBody>
                    <a:bodyPr/>
                    <a:lstStyle/>
                    <a:p>
                      <a:pPr>
                        <a:lnSpc>
                          <a:spcPct val="100000"/>
                        </a:lnSpc>
                        <a:spcAft>
                          <a:spcPts val="0"/>
                        </a:spcAft>
                      </a:pPr>
                      <a:r>
                        <a:rPr lang="de-DE" sz="1800" dirty="0" smtClean="0">
                          <a:solidFill>
                            <a:schemeClr val="bg1">
                              <a:lumMod val="50000"/>
                            </a:schemeClr>
                          </a:solidFill>
                          <a:effectLst/>
                          <a:latin typeface="Verdana"/>
                          <a:ea typeface="Calibri"/>
                          <a:cs typeface="Cambria Math"/>
                        </a:rPr>
                        <a:t>Enthält:</a:t>
                      </a:r>
                    </a:p>
                    <a:p>
                      <a:pPr>
                        <a:lnSpc>
                          <a:spcPct val="100000"/>
                        </a:lnSpc>
                        <a:spcAft>
                          <a:spcPts val="0"/>
                        </a:spcAft>
                      </a:pPr>
                      <a:r>
                        <a:rPr lang="de-DE" sz="1800" dirty="0" smtClean="0">
                          <a:solidFill>
                            <a:srgbClr val="FF0000"/>
                          </a:solidFill>
                          <a:effectLst/>
                          <a:latin typeface="Verdana"/>
                          <a:ea typeface="Calibri"/>
                          <a:cs typeface="Times New Roman"/>
                        </a:rPr>
                        <a:t>$t</a:t>
                      </a:r>
                      <a:r>
                        <a:rPr lang="de-DE" sz="1800" dirty="0" smtClean="0">
                          <a:effectLst/>
                          <a:latin typeface="Verdana"/>
                          <a:ea typeface="Calibri"/>
                          <a:cs typeface="Times New Roman"/>
                        </a:rPr>
                        <a:t> Sonate </a:t>
                      </a:r>
                      <a:r>
                        <a:rPr lang="de-DE" sz="1800" dirty="0">
                          <a:effectLst/>
                          <a:latin typeface="Verdana"/>
                          <a:ea typeface="Calibri"/>
                          <a:cs typeface="Times New Roman"/>
                        </a:rPr>
                        <a:t>für Orgel a-Moll </a:t>
                      </a:r>
                      <a:r>
                        <a:rPr lang="de-DE" sz="1800" dirty="0" err="1">
                          <a:effectLst/>
                          <a:latin typeface="Verdana"/>
                          <a:ea typeface="Calibri"/>
                          <a:cs typeface="Times New Roman"/>
                        </a:rPr>
                        <a:t>Wq</a:t>
                      </a:r>
                      <a:r>
                        <a:rPr lang="de-DE" sz="1800" dirty="0">
                          <a:effectLst/>
                          <a:latin typeface="Verdana"/>
                          <a:ea typeface="Calibri"/>
                          <a:cs typeface="Times New Roman"/>
                        </a:rPr>
                        <a:t> 70 Nr. 4 (H </a:t>
                      </a:r>
                      <a:r>
                        <a:rPr lang="de-DE" sz="1800" dirty="0" smtClean="0">
                          <a:effectLst/>
                          <a:latin typeface="Verdana"/>
                          <a:ea typeface="Calibri"/>
                          <a:cs typeface="Times New Roman"/>
                        </a:rPr>
                        <a:t>85)</a:t>
                      </a:r>
                    </a:p>
                    <a:p>
                      <a:pPr>
                        <a:lnSpc>
                          <a:spcPct val="100000"/>
                        </a:lnSpc>
                        <a:spcAft>
                          <a:spcPts val="0"/>
                        </a:spcAft>
                      </a:pPr>
                      <a:r>
                        <a:rPr lang="de-DE" sz="1800" dirty="0" smtClean="0">
                          <a:solidFill>
                            <a:srgbClr val="FF0000"/>
                          </a:solidFill>
                          <a:effectLst/>
                          <a:latin typeface="Verdana"/>
                          <a:ea typeface="Calibri"/>
                          <a:cs typeface="Times New Roman"/>
                        </a:rPr>
                        <a:t>$r</a:t>
                      </a:r>
                      <a:r>
                        <a:rPr lang="de-DE" sz="1800" dirty="0" smtClean="0">
                          <a:effectLst/>
                          <a:latin typeface="Verdana"/>
                          <a:ea typeface="Calibri"/>
                          <a:cs typeface="Times New Roman"/>
                        </a:rPr>
                        <a:t> </a:t>
                      </a:r>
                      <a:r>
                        <a:rPr lang="de-DE" sz="1800" dirty="0" smtClean="0">
                          <a:effectLst/>
                          <a:latin typeface="Verdana"/>
                          <a:ea typeface="Calibri"/>
                          <a:cs typeface="Cambria Math"/>
                        </a:rPr>
                        <a:t>Carl </a:t>
                      </a:r>
                      <a:r>
                        <a:rPr lang="de-DE" sz="1800" dirty="0">
                          <a:effectLst/>
                          <a:latin typeface="Verdana"/>
                          <a:ea typeface="Calibri"/>
                          <a:cs typeface="Cambria Math"/>
                        </a:rPr>
                        <a:t>Philip Emanuel Bach</a:t>
                      </a:r>
                      <a:endParaRPr lang="de-DE" sz="1800" dirty="0">
                        <a:effectLst/>
                        <a:latin typeface="Verdana"/>
                        <a:ea typeface="Calibri"/>
                        <a:cs typeface="Times New Roman"/>
                      </a:endParaRPr>
                    </a:p>
                  </a:txBody>
                  <a:tcPr marL="68580" marR="68580" marT="0" marB="0"/>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7933" y="4149080"/>
            <a:ext cx="8640960" cy="208823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endParaRPr lang="de-DE" sz="1800" dirty="0" smtClean="0">
              <a:solidFill>
                <a:schemeClr val="tx1"/>
              </a:solidFill>
            </a:endParaRPr>
          </a:p>
          <a:p>
            <a:r>
              <a:rPr lang="de-DE" sz="1800" dirty="0" smtClean="0">
                <a:solidFill>
                  <a:schemeClr val="tx1"/>
                </a:solidFill>
              </a:rPr>
              <a:t>Keine Wiederholung Organist Wieland in RDA 27.1</a:t>
            </a:r>
          </a:p>
          <a:p>
            <a:r>
              <a:rPr lang="de-DE" sz="1800" dirty="0" smtClean="0">
                <a:solidFill>
                  <a:schemeClr val="tx1"/>
                </a:solidFill>
              </a:rPr>
              <a:t>Wenn </a:t>
            </a:r>
            <a:r>
              <a:rPr lang="de-DE" sz="1800" dirty="0">
                <a:solidFill>
                  <a:schemeClr val="tx1"/>
                </a:solidFill>
              </a:rPr>
              <a:t>eine Person in der umfassenden Beschreibung bereits als verantwortlich zur Zusammenstellung erfasst wurde, muss die Person nicht zwingend in der Beschreibung der Manifestation des enthaltenen Teils wiederholt erfasst werden. </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73</a:t>
            </a:fld>
            <a:endParaRPr lang="de-DE"/>
          </a:p>
        </p:txBody>
      </p:sp>
    </p:spTree>
    <p:extLst>
      <p:ext uri="{BB962C8B-B14F-4D97-AF65-F5344CB8AC3E}">
        <p14:creationId xmlns:p14="http://schemas.microsoft.com/office/powerpoint/2010/main" val="16054245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p:cNvGraphicFramePr>
            <a:graphicFrameLocks noGrp="1"/>
          </p:cNvGraphicFramePr>
          <p:nvPr>
            <p:extLst>
              <p:ext uri="{D42A27DB-BD31-4B8C-83A1-F6EECF244321}">
                <p14:modId xmlns:p14="http://schemas.microsoft.com/office/powerpoint/2010/main" val="404243033"/>
              </p:ext>
            </p:extLst>
          </p:nvPr>
        </p:nvGraphicFramePr>
        <p:xfrm>
          <a:off x="395536" y="1268760"/>
          <a:ext cx="8424934" cy="3116924"/>
        </p:xfrm>
        <a:graphic>
          <a:graphicData uri="http://schemas.openxmlformats.org/drawingml/2006/table">
            <a:tbl>
              <a:tblPr firstRow="1" bandRow="1">
                <a:tableStyleId>{5C22544A-7EE6-4342-B048-85BDC9FD1C3A}</a:tableStyleId>
              </a:tblPr>
              <a:tblGrid>
                <a:gridCol w="1080120"/>
                <a:gridCol w="936104"/>
                <a:gridCol w="3096344"/>
                <a:gridCol w="3312366"/>
              </a:tblGrid>
              <a:tr h="419444">
                <a:tc>
                  <a:txBody>
                    <a:bodyPr/>
                    <a:lstStyle/>
                    <a:p>
                      <a:r>
                        <a:rPr lang="de-DE" dirty="0" err="1" smtClean="0">
                          <a:latin typeface="Verdana" panose="020B0604030504040204" pitchFamily="34" charset="0"/>
                          <a:ea typeface="Verdana" panose="020B0604030504040204" pitchFamily="34" charset="0"/>
                          <a:cs typeface="Verdana" panose="020B0604030504040204" pitchFamily="34" charset="0"/>
                        </a:rPr>
                        <a:t>Aleph</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RDA</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Element</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de-DE" dirty="0" smtClean="0">
                          <a:latin typeface="Verdana" panose="020B0604030504040204" pitchFamily="34" charset="0"/>
                          <a:ea typeface="Verdana" panose="020B0604030504040204" pitchFamily="34" charset="0"/>
                          <a:cs typeface="Verdana" panose="020B0604030504040204" pitchFamily="34" charset="0"/>
                        </a:rPr>
                        <a:t>Erfassung</a:t>
                      </a:r>
                      <a:endParaRPr lang="de-DE" dirty="0">
                        <a:latin typeface="Verdana" panose="020B0604030504040204" pitchFamily="34" charset="0"/>
                        <a:ea typeface="Verdana" panose="020B0604030504040204" pitchFamily="34" charset="0"/>
                        <a:cs typeface="Verdana" panose="020B0604030504040204" pitchFamily="34" charset="0"/>
                      </a:endParaRPr>
                    </a:p>
                  </a:txBody>
                  <a:tcPr/>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a:effectLst/>
                          <a:latin typeface="Verdana"/>
                          <a:ea typeface="Calibri"/>
                          <a:cs typeface="Arial"/>
                        </a:rPr>
                        <a:t>27.1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 </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dirty="0" smtClean="0">
                          <a:effectLst/>
                          <a:latin typeface="Verdana"/>
                          <a:ea typeface="Calibri"/>
                          <a:cs typeface="Cambria Math"/>
                        </a:rPr>
                        <a:t> Fehlerfrei</a:t>
                      </a:r>
                      <a:endParaRPr lang="de-DE" sz="18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dirty="0" smtClean="0">
                          <a:effectLst/>
                          <a:latin typeface="Verdana"/>
                          <a:ea typeface="Calibri"/>
                          <a:cs typeface="Cambria Math"/>
                        </a:rPr>
                        <a:t> Mit </a:t>
                      </a:r>
                      <a:r>
                        <a:rPr lang="de-DE" sz="1800" dirty="0">
                          <a:effectLst/>
                          <a:latin typeface="Verdana"/>
                          <a:ea typeface="Calibri"/>
                          <a:cs typeface="Cambria Math"/>
                        </a:rPr>
                        <a:t>keinem andern</a:t>
                      </a:r>
                      <a:endParaRPr lang="de-DE" sz="1800" dirty="0">
                        <a:effectLst/>
                        <a:latin typeface="Verdana"/>
                        <a:ea typeface="Calibri"/>
                        <a:cs typeface="Times New Roman"/>
                      </a:endParaRPr>
                    </a:p>
                  </a:txBody>
                  <a:tcPr marL="68580" marR="68580" marT="0" marB="0"/>
                </a:tc>
              </a:tr>
              <a:tr h="681741">
                <a:tc>
                  <a:txBody>
                    <a:bodyPr/>
                    <a:lstStyle/>
                    <a:p>
                      <a:pPr>
                        <a:lnSpc>
                          <a:spcPct val="150000"/>
                        </a:lnSpc>
                        <a:spcAft>
                          <a:spcPts val="600"/>
                        </a:spcAft>
                      </a:pPr>
                      <a:r>
                        <a:rPr lang="de-DE" sz="1800" dirty="0" smtClean="0">
                          <a:effectLst/>
                          <a:latin typeface="Verdana"/>
                          <a:ea typeface="Calibri"/>
                          <a:cs typeface="Times New Roman"/>
                        </a:rPr>
                        <a:t>521</a:t>
                      </a:r>
                      <a:endParaRPr lang="de-DE" sz="1800" dirty="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27.1</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a:effectLst/>
                          <a:latin typeface="Verdana"/>
                          <a:ea typeface="Calibri"/>
                          <a:cs typeface="Arial"/>
                        </a:rPr>
                        <a:t>In Beziehung stehende Manifestation</a:t>
                      </a:r>
                      <a:endParaRPr lang="de-DE" sz="1800">
                        <a:effectLst/>
                        <a:latin typeface="Verdana"/>
                        <a:ea typeface="Calibri"/>
                        <a:cs typeface="Times New Roman"/>
                      </a:endParaRPr>
                    </a:p>
                  </a:txBody>
                  <a:tcPr marL="68580" marR="68580" marT="0" marB="0"/>
                </a:tc>
                <a:tc>
                  <a:txBody>
                    <a:bodyPr/>
                    <a:lstStyle/>
                    <a:p>
                      <a:pPr>
                        <a:lnSpc>
                          <a:spcPct val="150000"/>
                        </a:lnSpc>
                        <a:spcAft>
                          <a:spcPts val="600"/>
                        </a:spcAft>
                      </a:pPr>
                      <a:r>
                        <a:rPr lang="de-DE" sz="1800" dirty="0" smtClean="0">
                          <a:solidFill>
                            <a:schemeClr val="bg1">
                              <a:lumMod val="50000"/>
                            </a:schemeClr>
                          </a:solidFill>
                          <a:effectLst/>
                          <a:latin typeface="Verdana"/>
                          <a:ea typeface="Calibri"/>
                          <a:cs typeface="Cambria Math"/>
                        </a:rPr>
                        <a:t>Enthält:</a:t>
                      </a:r>
                    </a:p>
                    <a:p>
                      <a:pPr>
                        <a:lnSpc>
                          <a:spcPct val="150000"/>
                        </a:lnSpc>
                        <a:spcAft>
                          <a:spcPts val="600"/>
                        </a:spcAft>
                      </a:pPr>
                      <a:r>
                        <a:rPr lang="de-DE" sz="1800" dirty="0" smtClean="0">
                          <a:solidFill>
                            <a:srgbClr val="FF0000"/>
                          </a:solidFill>
                          <a:effectLst/>
                          <a:latin typeface="Verdana"/>
                          <a:ea typeface="Calibri"/>
                          <a:cs typeface="Cambria Math"/>
                        </a:rPr>
                        <a:t>$t</a:t>
                      </a:r>
                      <a:r>
                        <a:rPr lang="de-DE" sz="1800" baseline="0" dirty="0" smtClean="0">
                          <a:effectLst/>
                          <a:latin typeface="Verdana"/>
                          <a:ea typeface="Calibri"/>
                          <a:cs typeface="Cambria Math"/>
                        </a:rPr>
                        <a:t> </a:t>
                      </a:r>
                      <a:r>
                        <a:rPr lang="de-DE" sz="1800" dirty="0" smtClean="0">
                          <a:effectLst/>
                          <a:latin typeface="Verdana"/>
                          <a:ea typeface="Calibri"/>
                          <a:cs typeface="Cambria Math"/>
                        </a:rPr>
                        <a:t>So </a:t>
                      </a:r>
                      <a:r>
                        <a:rPr lang="de-DE" sz="1800" dirty="0">
                          <a:effectLst/>
                          <a:latin typeface="Verdana"/>
                          <a:ea typeface="Calibri"/>
                          <a:cs typeface="Cambria Math"/>
                        </a:rPr>
                        <a:t>kann das Leben sein</a:t>
                      </a:r>
                      <a:endParaRPr lang="de-DE" sz="1800" dirty="0">
                        <a:effectLst/>
                        <a:latin typeface="Verdana"/>
                        <a:ea typeface="Calibri"/>
                        <a:cs typeface="Times New Roman"/>
                      </a:endParaRPr>
                    </a:p>
                  </a:txBody>
                  <a:tcPr marL="68580" marR="68580" marT="0" marB="0"/>
                </a:tc>
              </a:tr>
            </a:tbl>
          </a:graphicData>
        </a:graphic>
      </p:graphicFrame>
      <p:sp>
        <p:nvSpPr>
          <p:cNvPr id="9" name="Titel 1"/>
          <p:cNvSpPr>
            <a:spLocks noGrp="1"/>
          </p:cNvSpPr>
          <p:nvPr>
            <p:ph type="title"/>
          </p:nvPr>
        </p:nvSpPr>
        <p:spPr>
          <a:xfrm>
            <a:off x="251520" y="183778"/>
            <a:ext cx="8640960" cy="508918"/>
          </a:xfrm>
        </p:spPr>
        <p:txBody>
          <a:bodyPr/>
          <a:lstStyle/>
          <a:p>
            <a:r>
              <a:rPr lang="de-DE" dirty="0" smtClean="0">
                <a:ea typeface="Verdana" panose="020B0604030504040204" pitchFamily="34" charset="0"/>
                <a:cs typeface="Verdana" panose="020B0604030504040204" pitchFamily="34" charset="0"/>
              </a:rPr>
              <a:t>Erfassung der Teile</a:t>
            </a:r>
            <a:endParaRPr lang="de-DE" dirty="0"/>
          </a:p>
        </p:txBody>
      </p:sp>
      <p:sp>
        <p:nvSpPr>
          <p:cNvPr id="8" name="Titel 1"/>
          <p:cNvSpPr txBox="1">
            <a:spLocks/>
          </p:cNvSpPr>
          <p:nvPr/>
        </p:nvSpPr>
        <p:spPr>
          <a:xfrm>
            <a:off x="367933" y="5013176"/>
            <a:ext cx="8640960" cy="50891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baseline="0">
                <a:solidFill>
                  <a:schemeClr val="accent1">
                    <a:lumMod val="75000"/>
                  </a:schemeClr>
                </a:solidFill>
                <a:latin typeface="Verdana" panose="020B0604030504040204" pitchFamily="34" charset="0"/>
                <a:ea typeface="+mj-ea"/>
                <a:cs typeface="+mj-cs"/>
              </a:defRPr>
            </a:lvl1pPr>
          </a:lstStyle>
          <a:p>
            <a:r>
              <a:rPr lang="de-DE" sz="1800" dirty="0" err="1" smtClean="0">
                <a:solidFill>
                  <a:schemeClr val="tx1"/>
                </a:solidFill>
              </a:rPr>
              <a:t>Tracklisten</a:t>
            </a:r>
            <a:r>
              <a:rPr lang="de-DE" sz="1800" dirty="0" smtClean="0">
                <a:solidFill>
                  <a:schemeClr val="tx1"/>
                </a:solidFill>
              </a:rPr>
              <a:t> bei Rock-Pop-Musik</a:t>
            </a:r>
          </a:p>
          <a:p>
            <a:endParaRPr lang="de-DE" sz="1800" dirty="0">
              <a:solidFill>
                <a:schemeClr val="tx1"/>
              </a:solidFill>
            </a:endParaRPr>
          </a:p>
        </p:txBody>
      </p:sp>
      <p:sp>
        <p:nvSpPr>
          <p:cNvPr id="10" name="Fußzeilenplatzhalter 8"/>
          <p:cNvSpPr>
            <a:spLocks noGrp="1"/>
          </p:cNvSpPr>
          <p:nvPr>
            <p:ph type="ftr" sz="quarter" idx="14"/>
          </p:nvPr>
        </p:nvSpPr>
        <p:spPr>
          <a:xfrm>
            <a:off x="467544" y="6376243"/>
            <a:ext cx="7992888" cy="365125"/>
          </a:xfrm>
        </p:spPr>
        <p:txBody>
          <a:bodyPr/>
          <a:lstStyle/>
          <a:p>
            <a:r>
              <a:rPr lang="de-DE" smtClean="0"/>
              <a:t>AG RDA Schulungsunterlagen – Modul 6M.04.06: Zusammenstellungen bei AV-Medien Musik   | Stand: 16.10.2015  | CC BY-NC-SA</a:t>
            </a:r>
            <a:endParaRPr lang="de-DE" dirty="0"/>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74</a:t>
            </a:fld>
            <a:endParaRPr lang="de-DE"/>
          </a:p>
        </p:txBody>
      </p:sp>
    </p:spTree>
    <p:extLst>
      <p:ext uri="{BB962C8B-B14F-4D97-AF65-F5344CB8AC3E}">
        <p14:creationId xmlns:p14="http://schemas.microsoft.com/office/powerpoint/2010/main" val="239863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912768" cy="365125"/>
          </a:xfrm>
        </p:spPr>
        <p:txBody>
          <a:bodyPr/>
          <a:lstStyle/>
          <a:p>
            <a:r>
              <a:rPr lang="de-DE" smtClean="0"/>
              <a:t>AG RDA Schulungsunterlagen – Modul 6M.04.06: Zusammenstellungen bei AV-Medien Musik   | Stand: 16.10.2015  | CC BY-NC-SA</a:t>
            </a:r>
            <a:endParaRPr lang="de-DE" dirty="0"/>
          </a:p>
        </p:txBody>
      </p:sp>
      <p:sp>
        <p:nvSpPr>
          <p:cNvPr id="5" name="Ellipse 4"/>
          <p:cNvSpPr/>
          <p:nvPr/>
        </p:nvSpPr>
        <p:spPr>
          <a:xfrm>
            <a:off x="467544" y="1412776"/>
            <a:ext cx="4896544" cy="4500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br>
              <a:rPr lang="de-DE" dirty="0" smtClean="0">
                <a:ea typeface="Verdana" panose="020B0604030504040204" pitchFamily="34" charset="0"/>
                <a:cs typeface="Verdana" panose="020B0604030504040204" pitchFamily="34" charset="0"/>
              </a:rPr>
            </a:br>
            <a:r>
              <a:rPr lang="de-DE" dirty="0" smtClean="0"/>
              <a:t>Herr</a:t>
            </a:r>
            <a:r>
              <a:rPr lang="de-DE" dirty="0"/>
              <a:t>, auf dich traue ich / Otto Nicolai </a:t>
            </a:r>
          </a:p>
        </p:txBody>
      </p:sp>
      <p:sp>
        <p:nvSpPr>
          <p:cNvPr id="16" name="Rechteck 15"/>
          <p:cNvSpPr/>
          <p:nvPr/>
        </p:nvSpPr>
        <p:spPr>
          <a:xfrm>
            <a:off x="4716016" y="1064612"/>
            <a:ext cx="2880320" cy="57606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Silberling</a:t>
            </a:r>
            <a:endParaRPr lang="de-DE" dirty="0">
              <a:solidFill>
                <a:schemeClr val="tx1"/>
              </a:solidFill>
              <a:latin typeface="Verdana"/>
              <a:cs typeface="Verdana"/>
            </a:endParaRPr>
          </a:p>
        </p:txBody>
      </p:sp>
      <p:pic>
        <p:nvPicPr>
          <p:cNvPr id="9" name="Grafik 8" descr="Bildschirmausschnitt"/>
          <p:cNvPicPr>
            <a:picLocks noChangeAspect="1"/>
          </p:cNvPicPr>
          <p:nvPr/>
        </p:nvPicPr>
        <p:blipFill>
          <a:blip r:embed="rId3"/>
          <a:stretch>
            <a:fillRect/>
          </a:stretch>
        </p:blipFill>
        <p:spPr>
          <a:xfrm>
            <a:off x="4568189" y="3425189"/>
            <a:ext cx="7621" cy="7621"/>
          </a:xfrm>
          <a:prstGeom prst="rect">
            <a:avLst/>
          </a:prstGeom>
        </p:spPr>
      </p:pic>
      <p:sp>
        <p:nvSpPr>
          <p:cNvPr id="18" name="Textfeld 17"/>
          <p:cNvSpPr txBox="1"/>
          <p:nvPr/>
        </p:nvSpPr>
        <p:spPr>
          <a:xfrm>
            <a:off x="1708949" y="2392851"/>
            <a:ext cx="2551724" cy="584775"/>
          </a:xfrm>
          <a:prstGeom prst="rect">
            <a:avLst/>
          </a:prstGeom>
          <a:noFill/>
        </p:spPr>
        <p:txBody>
          <a:bodyPr wrap="none" rtlCol="0">
            <a:spAutoFit/>
          </a:bodyPr>
          <a:lstStyle/>
          <a:p>
            <a:r>
              <a:rPr lang="de-DE" sz="1600" dirty="0" smtClean="0">
                <a:latin typeface="Verdana" pitchFamily="34" charset="0"/>
                <a:ea typeface="Verdana" pitchFamily="34" charset="0"/>
                <a:cs typeface="Verdana" pitchFamily="34" charset="0"/>
              </a:rPr>
              <a:t>        Otto Nicolai</a:t>
            </a:r>
          </a:p>
          <a:p>
            <a:r>
              <a:rPr lang="de-DE" sz="1600" dirty="0" smtClean="0">
                <a:latin typeface="Verdana" pitchFamily="34" charset="0"/>
                <a:ea typeface="Verdana" pitchFamily="34" charset="0"/>
                <a:cs typeface="Verdana" pitchFamily="34" charset="0"/>
              </a:rPr>
              <a:t>Herr, auf dich traue ich</a:t>
            </a:r>
            <a:endParaRPr lang="de-DE" sz="1600" dirty="0">
              <a:latin typeface="Verdana" pitchFamily="34" charset="0"/>
              <a:ea typeface="Verdana" pitchFamily="34" charset="0"/>
              <a:cs typeface="Verdana" pitchFamily="34" charset="0"/>
            </a:endParaRPr>
          </a:p>
        </p:txBody>
      </p:sp>
      <p:sp>
        <p:nvSpPr>
          <p:cNvPr id="19" name="Textfeld 18"/>
          <p:cNvSpPr txBox="1"/>
          <p:nvPr/>
        </p:nvSpPr>
        <p:spPr>
          <a:xfrm>
            <a:off x="3851920" y="3425189"/>
            <a:ext cx="1296144" cy="1477328"/>
          </a:xfrm>
          <a:prstGeom prst="rect">
            <a:avLst/>
          </a:prstGeom>
          <a:noFill/>
        </p:spPr>
        <p:txBody>
          <a:bodyPr wrap="square" rtlCol="0">
            <a:spAutoFit/>
          </a:bodyPr>
          <a:lstStyle/>
          <a:p>
            <a:r>
              <a:rPr lang="de-DE" sz="1000" dirty="0" smtClean="0">
                <a:latin typeface="Verdana" pitchFamily="34" charset="0"/>
                <a:ea typeface="Verdana" pitchFamily="34" charset="0"/>
                <a:cs typeface="Verdana" pitchFamily="34" charset="0"/>
              </a:rPr>
              <a:t>Carus 83.299</a:t>
            </a:r>
          </a:p>
          <a:p>
            <a:r>
              <a:rPr lang="de-DE" sz="1000" dirty="0" smtClean="0">
                <a:latin typeface="Verdana" pitchFamily="34" charset="0"/>
                <a:ea typeface="Verdana" pitchFamily="34" charset="0"/>
                <a:cs typeface="Verdana" pitchFamily="34" charset="0"/>
              </a:rPr>
              <a:t>Digital Recording</a:t>
            </a:r>
          </a:p>
          <a:p>
            <a:r>
              <a:rPr lang="de-DE" sz="1000" dirty="0" smtClean="0"/>
              <a:t>℗WDR, 2009,2010</a:t>
            </a:r>
          </a:p>
          <a:p>
            <a:r>
              <a:rPr lang="de-DE" sz="1000" dirty="0" smtClean="0">
                <a:latin typeface="Verdana" pitchFamily="34" charset="0"/>
                <a:ea typeface="Verdana" pitchFamily="34" charset="0"/>
                <a:cs typeface="Verdana" pitchFamily="34" charset="0"/>
              </a:rPr>
              <a:t>SWR, 2011</a:t>
            </a:r>
          </a:p>
          <a:p>
            <a:r>
              <a:rPr lang="de-DE" sz="1000" dirty="0" smtClean="0"/>
              <a:t>©Carus-Verlag,</a:t>
            </a:r>
          </a:p>
          <a:p>
            <a:r>
              <a:rPr lang="de-DE" sz="1000" dirty="0" smtClean="0">
                <a:latin typeface="Verdana" pitchFamily="34" charset="0"/>
                <a:ea typeface="Verdana" pitchFamily="34" charset="0"/>
                <a:cs typeface="Verdana" pitchFamily="34" charset="0"/>
              </a:rPr>
              <a:t>Stuttgart</a:t>
            </a:r>
          </a:p>
          <a:p>
            <a:endParaRPr lang="de-DE" sz="1000" dirty="0">
              <a:latin typeface="Verdana" pitchFamily="34" charset="0"/>
              <a:ea typeface="Verdana" pitchFamily="34" charset="0"/>
              <a:cs typeface="Verdana" pitchFamily="34" charset="0"/>
            </a:endParaRPr>
          </a:p>
          <a:p>
            <a:r>
              <a:rPr lang="de-DE" sz="1000" dirty="0" smtClean="0">
                <a:latin typeface="Verdana" pitchFamily="34" charset="0"/>
                <a:ea typeface="Verdana" pitchFamily="34" charset="0"/>
                <a:cs typeface="Verdana" pitchFamily="34" charset="0"/>
              </a:rPr>
              <a:t>GEMA </a:t>
            </a:r>
            <a:r>
              <a:rPr lang="de-DE" sz="1000" dirty="0" smtClean="0"/>
              <a:t>℗ 2012</a:t>
            </a:r>
            <a:endParaRPr lang="de-DE" sz="1000" dirty="0" smtClean="0">
              <a:latin typeface="Verdana" pitchFamily="34" charset="0"/>
              <a:ea typeface="Verdana" pitchFamily="34" charset="0"/>
              <a:cs typeface="Verdana" pitchFamily="34" charset="0"/>
            </a:endParaRPr>
          </a:p>
          <a:p>
            <a:endParaRPr lang="de-DE" sz="1000" dirty="0">
              <a:latin typeface="Verdana" pitchFamily="34" charset="0"/>
              <a:ea typeface="Verdana" pitchFamily="34" charset="0"/>
              <a:cs typeface="Verdana" pitchFamily="34" charset="0"/>
            </a:endParaRPr>
          </a:p>
        </p:txBody>
      </p:sp>
      <p:sp>
        <p:nvSpPr>
          <p:cNvPr id="21" name="Rechteck 20"/>
          <p:cNvSpPr/>
          <p:nvPr/>
        </p:nvSpPr>
        <p:spPr>
          <a:xfrm>
            <a:off x="1708949" y="4878658"/>
            <a:ext cx="2511190" cy="584775"/>
          </a:xfrm>
          <a:prstGeom prst="rect">
            <a:avLst/>
          </a:prstGeom>
        </p:spPr>
        <p:txBody>
          <a:bodyPr wrap="square">
            <a:spAutoFit/>
          </a:bodyPr>
          <a:lstStyle/>
          <a:p>
            <a:pPr lvl="0"/>
            <a:r>
              <a:rPr lang="de-DE" sz="1600" dirty="0">
                <a:solidFill>
                  <a:prstClr val="black"/>
                </a:solidFill>
                <a:latin typeface="Verdana" pitchFamily="34" charset="0"/>
                <a:ea typeface="Verdana" pitchFamily="34" charset="0"/>
                <a:cs typeface="Verdana" pitchFamily="34" charset="0"/>
              </a:rPr>
              <a:t>Kammerchor Stuttgart</a:t>
            </a:r>
          </a:p>
          <a:p>
            <a:pPr lvl="0"/>
            <a:r>
              <a:rPr lang="de-DE" sz="1600" dirty="0" smtClean="0">
                <a:solidFill>
                  <a:prstClr val="black"/>
                </a:solidFill>
                <a:latin typeface="Verdana" pitchFamily="34" charset="0"/>
                <a:ea typeface="Verdana" pitchFamily="34" charset="0"/>
                <a:cs typeface="Verdana" pitchFamily="34" charset="0"/>
              </a:rPr>
              <a:t>     Frieder </a:t>
            </a:r>
            <a:r>
              <a:rPr lang="de-DE" sz="1600" dirty="0" err="1" smtClean="0">
                <a:solidFill>
                  <a:prstClr val="black"/>
                </a:solidFill>
                <a:latin typeface="Verdana" pitchFamily="34" charset="0"/>
                <a:ea typeface="Verdana" pitchFamily="34" charset="0"/>
                <a:cs typeface="Verdana" pitchFamily="34" charset="0"/>
              </a:rPr>
              <a:t>Bernius</a:t>
            </a:r>
            <a:r>
              <a:rPr lang="de-DE" sz="1600" dirty="0" smtClean="0">
                <a:solidFill>
                  <a:prstClr val="black"/>
                </a:solidFill>
                <a:latin typeface="Verdana" pitchFamily="34" charset="0"/>
                <a:ea typeface="Verdana" pitchFamily="34" charset="0"/>
                <a:cs typeface="Verdana" pitchFamily="34" charset="0"/>
              </a:rPr>
              <a:t> </a:t>
            </a:r>
            <a:endParaRPr lang="de-DE" sz="1600" dirty="0">
              <a:solidFill>
                <a:prstClr val="black"/>
              </a:solidFill>
              <a:latin typeface="Verdana" pitchFamily="34" charset="0"/>
              <a:ea typeface="Verdana" pitchFamily="34" charset="0"/>
              <a:cs typeface="Verdana" pitchFamily="34" charset="0"/>
            </a:endParaRPr>
          </a:p>
        </p:txBody>
      </p:sp>
      <p:sp>
        <p:nvSpPr>
          <p:cNvPr id="22" name="Ellipse 21"/>
          <p:cNvSpPr/>
          <p:nvPr/>
        </p:nvSpPr>
        <p:spPr>
          <a:xfrm>
            <a:off x="2627784" y="3425189"/>
            <a:ext cx="792088" cy="7386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8</a:t>
            </a:fld>
            <a:endParaRPr lang="de-DE"/>
          </a:p>
        </p:txBody>
      </p:sp>
    </p:spTree>
    <p:extLst>
      <p:ext uri="{BB962C8B-B14F-4D97-AF65-F5344CB8AC3E}">
        <p14:creationId xmlns:p14="http://schemas.microsoft.com/office/powerpoint/2010/main" val="173972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p:cNvSpPr>
            <a:spLocks noGrp="1"/>
          </p:cNvSpPr>
          <p:nvPr>
            <p:ph type="ftr" sz="quarter" idx="14"/>
          </p:nvPr>
        </p:nvSpPr>
        <p:spPr>
          <a:xfrm>
            <a:off x="467544" y="6376243"/>
            <a:ext cx="6840760" cy="365125"/>
          </a:xfrm>
        </p:spPr>
        <p:txBody>
          <a:bodyPr/>
          <a:lstStyle/>
          <a:p>
            <a:r>
              <a:rPr lang="de-DE" smtClean="0"/>
              <a:t>AG RDA Schulungsunterlagen – Modul 6M.04.06: Zusammenstellungen bei AV-Medien Musik   | Stand: 16.10.2015  | CC BY-NC-SA</a:t>
            </a:r>
            <a:endParaRPr lang="de-DE" dirty="0"/>
          </a:p>
        </p:txBody>
      </p:sp>
      <p:sp>
        <p:nvSpPr>
          <p:cNvPr id="7" name="Rechteck 6"/>
          <p:cNvSpPr/>
          <p:nvPr/>
        </p:nvSpPr>
        <p:spPr>
          <a:xfrm>
            <a:off x="223074" y="1370317"/>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Rückseite</a:t>
            </a:r>
            <a:endParaRPr lang="de-DE" dirty="0">
              <a:solidFill>
                <a:schemeClr val="tx1"/>
              </a:solidFill>
              <a:latin typeface="Verdana"/>
              <a:cs typeface="Verdana"/>
            </a:endParaRPr>
          </a:p>
        </p:txBody>
      </p:sp>
      <p:sp>
        <p:nvSpPr>
          <p:cNvPr id="14" name="Rechteck 13"/>
          <p:cNvSpPr/>
          <p:nvPr/>
        </p:nvSpPr>
        <p:spPr>
          <a:xfrm>
            <a:off x="5216974" y="1403915"/>
            <a:ext cx="3600400" cy="2160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Vorderseite</a:t>
            </a:r>
            <a:endParaRPr lang="de-DE" dirty="0">
              <a:solidFill>
                <a:schemeClr val="tx1"/>
              </a:solidFill>
              <a:latin typeface="Verdana"/>
              <a:cs typeface="Verdana"/>
            </a:endParaRPr>
          </a:p>
        </p:txBody>
      </p:sp>
      <p:sp>
        <p:nvSpPr>
          <p:cNvPr id="9" name="Titel 1"/>
          <p:cNvSpPr>
            <a:spLocks noGrp="1"/>
          </p:cNvSpPr>
          <p:nvPr>
            <p:ph type="title"/>
          </p:nvPr>
        </p:nvSpPr>
        <p:spPr>
          <a:xfrm>
            <a:off x="251520" y="183778"/>
            <a:ext cx="8640960" cy="508918"/>
          </a:xfrm>
        </p:spPr>
        <p:txBody>
          <a:bodyPr/>
          <a:lstStyle/>
          <a:p>
            <a:r>
              <a:rPr lang="de-DE" dirty="0">
                <a:ea typeface="Verdana" panose="020B0604030504040204" pitchFamily="34" charset="0"/>
                <a:cs typeface="Verdana" panose="020B0604030504040204" pitchFamily="34" charset="0"/>
              </a:rPr>
              <a:t>Bsp. </a:t>
            </a:r>
            <a:r>
              <a:rPr lang="de-DE" dirty="0" smtClean="0">
                <a:ea typeface="Verdana" panose="020B0604030504040204" pitchFamily="34" charset="0"/>
                <a:cs typeface="Verdana" panose="020B0604030504040204" pitchFamily="34" charset="0"/>
              </a:rPr>
              <a:t>6M.04.04  </a:t>
            </a:r>
            <a:r>
              <a:rPr lang="de-DE" dirty="0" smtClean="0"/>
              <a:t> </a:t>
            </a:r>
            <a:br>
              <a:rPr lang="de-DE" dirty="0" smtClean="0"/>
            </a:br>
            <a:r>
              <a:rPr lang="de-DE" dirty="0" smtClean="0"/>
              <a:t>Herr, auf dich traue ich / Otto Nicolai </a:t>
            </a:r>
            <a:endParaRPr lang="de-DE" dirty="0"/>
          </a:p>
        </p:txBody>
      </p:sp>
      <p:pic>
        <p:nvPicPr>
          <p:cNvPr id="4" name="Grafik 3" descr="Bildschirmausschnit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38" y="3417569"/>
            <a:ext cx="45724" cy="22862"/>
          </a:xfrm>
          <a:prstGeom prst="rect">
            <a:avLst/>
          </a:prstGeom>
        </p:spPr>
      </p:pic>
      <p:pic>
        <p:nvPicPr>
          <p:cNvPr id="16" name="Grafik 15" descr="Bildschirmausschnit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974" y="1759792"/>
            <a:ext cx="3600400" cy="4590063"/>
          </a:xfrm>
          <a:prstGeom prst="rect">
            <a:avLst/>
          </a:prstGeom>
        </p:spPr>
        <p:style>
          <a:lnRef idx="2">
            <a:schemeClr val="accent1"/>
          </a:lnRef>
          <a:fillRef idx="1">
            <a:schemeClr val="lt1"/>
          </a:fillRef>
          <a:effectRef idx="0">
            <a:schemeClr val="accent1"/>
          </a:effectRef>
          <a:fontRef idx="minor">
            <a:schemeClr val="dk1"/>
          </a:fontRef>
        </p:style>
      </p:pic>
      <p:pic>
        <p:nvPicPr>
          <p:cNvPr id="17" name="Grafik 16" descr="Bildschirmausschnit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4" y="1759792"/>
            <a:ext cx="3696394" cy="3404737"/>
          </a:xfrm>
          <a:prstGeom prst="rect">
            <a:avLst/>
          </a:prstGeom>
        </p:spPr>
        <p:style>
          <a:lnRef idx="2">
            <a:schemeClr val="accent1"/>
          </a:lnRef>
          <a:fillRef idx="1">
            <a:schemeClr val="lt1"/>
          </a:fillRef>
          <a:effectRef idx="0">
            <a:schemeClr val="accent1"/>
          </a:effectRef>
          <a:fontRef idx="minor">
            <a:schemeClr val="dk1"/>
          </a:fontRef>
        </p:style>
      </p:pic>
      <p:pic>
        <p:nvPicPr>
          <p:cNvPr id="23" name="Grafik 22" descr="Bildschirmausschnit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4" y="5342094"/>
            <a:ext cx="3696394" cy="914479"/>
          </a:xfrm>
          <a:prstGeom prst="rect">
            <a:avLst/>
          </a:prstGeom>
          <a:ln/>
        </p:spPr>
        <p:style>
          <a:lnRef idx="2">
            <a:schemeClr val="accent1"/>
          </a:lnRef>
          <a:fillRef idx="1">
            <a:schemeClr val="lt1"/>
          </a:fillRef>
          <a:effectRef idx="0">
            <a:schemeClr val="accent1"/>
          </a:effectRef>
          <a:fontRef idx="minor">
            <a:schemeClr val="dk1"/>
          </a:fontRef>
        </p:style>
      </p:pic>
      <p:sp>
        <p:nvSpPr>
          <p:cNvPr id="12" name="Rechteck 11"/>
          <p:cNvSpPr/>
          <p:nvPr/>
        </p:nvSpPr>
        <p:spPr>
          <a:xfrm>
            <a:off x="3944274" y="1368302"/>
            <a:ext cx="1224136" cy="225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de-DE" dirty="0" smtClean="0">
                <a:solidFill>
                  <a:schemeClr val="tx1"/>
                </a:solidFill>
                <a:latin typeface="Verdana"/>
                <a:cs typeface="Verdana"/>
              </a:rPr>
              <a:t>Rücken</a:t>
            </a:r>
            <a:endParaRPr lang="de-DE" dirty="0">
              <a:solidFill>
                <a:schemeClr val="tx1"/>
              </a:solidFill>
              <a:latin typeface="Verdana"/>
              <a:cs typeface="Verdana"/>
            </a:endParaRPr>
          </a:p>
        </p:txBody>
      </p:sp>
      <p:pic>
        <p:nvPicPr>
          <p:cNvPr id="13" name="Grafik 12" descr="Bildschirmausschnit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2307951" y="3661443"/>
            <a:ext cx="4496781" cy="693480"/>
          </a:xfrm>
          <a:prstGeom prst="rect">
            <a:avLst/>
          </a:prstGeom>
        </p:spPr>
        <p:style>
          <a:lnRef idx="2">
            <a:schemeClr val="accent1"/>
          </a:lnRef>
          <a:fillRef idx="1">
            <a:schemeClr val="lt1"/>
          </a:fillRef>
          <a:effectRef idx="0">
            <a:schemeClr val="accent1"/>
          </a:effectRef>
          <a:fontRef idx="minor">
            <a:schemeClr val="dk1"/>
          </a:fontRef>
        </p:style>
      </p:pic>
      <p:sp>
        <p:nvSpPr>
          <p:cNvPr id="8" name="Rechteck 7"/>
          <p:cNvSpPr/>
          <p:nvPr/>
        </p:nvSpPr>
        <p:spPr>
          <a:xfrm>
            <a:off x="2915816" y="5661248"/>
            <a:ext cx="1003652" cy="5953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7452320" y="1759793"/>
            <a:ext cx="720080" cy="3730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699792" y="1759793"/>
            <a:ext cx="833420" cy="373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p:cNvSpPr>
            <a:spLocks noGrp="1"/>
          </p:cNvSpPr>
          <p:nvPr>
            <p:ph type="sldNum" sz="quarter" idx="15"/>
          </p:nvPr>
        </p:nvSpPr>
        <p:spPr/>
        <p:txBody>
          <a:bodyPr/>
          <a:lstStyle/>
          <a:p>
            <a:pPr>
              <a:defRPr/>
            </a:pPr>
            <a:fld id="{0B3328B6-ECD8-4692-B4C5-401D37CA9B77}" type="slidenum">
              <a:rPr lang="de-DE" smtClean="0"/>
              <a:pPr>
                <a:defRPr/>
              </a:pPr>
              <a:t>9</a:t>
            </a:fld>
            <a:endParaRPr lang="de-DE"/>
          </a:p>
        </p:txBody>
      </p:sp>
    </p:spTree>
    <p:extLst>
      <p:ext uri="{BB962C8B-B14F-4D97-AF65-F5344CB8AC3E}">
        <p14:creationId xmlns:p14="http://schemas.microsoft.com/office/powerpoint/2010/main" val="441114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solidFill>
        </a:ln>
      </a:spPr>
      <a:bodyPr wrap="square" rtlCol="0">
        <a:spAutoFit/>
      </a:bodyPr>
      <a:lstStyle>
        <a:defPPr>
          <a:defRPr dirty="0" smtClean="0">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5166</Words>
  <Application>Microsoft Office PowerPoint</Application>
  <PresentationFormat>Bildschirmpräsentation (4:3)</PresentationFormat>
  <Paragraphs>1210</Paragraphs>
  <Slides>74</Slides>
  <Notes>74</Notes>
  <HiddenSlides>1</HiddenSlides>
  <MMClips>0</MMClips>
  <ScaleCrop>false</ScaleCrop>
  <HeadingPairs>
    <vt:vector size="4" baseType="variant">
      <vt:variant>
        <vt:lpstr>Design</vt:lpstr>
      </vt:variant>
      <vt:variant>
        <vt:i4>1</vt:i4>
      </vt:variant>
      <vt:variant>
        <vt:lpstr>Folientitel</vt:lpstr>
      </vt:variant>
      <vt:variant>
        <vt:i4>74</vt:i4>
      </vt:variant>
    </vt:vector>
  </HeadingPairs>
  <TitlesOfParts>
    <vt:vector size="75" baseType="lpstr">
      <vt:lpstr>Larissa</vt:lpstr>
      <vt:lpstr>Schulungsunterlagen der AG RDA</vt:lpstr>
      <vt:lpstr>Zusammenstellungen bei AV-Medien Musik </vt:lpstr>
      <vt:lpstr>PowerPoint-Präsentation</vt:lpstr>
      <vt:lpstr>Inhaltsverzeichnis</vt:lpstr>
      <vt:lpstr>Zusammenstellungen bei AV-Medien Musik  Was ist eine Zusammenstellung? </vt:lpstr>
      <vt:lpstr>Definition</vt:lpstr>
      <vt:lpstr>Bsp. 6M.04.06   Highway 61 revisited / Bob Dylan - Silberling</vt:lpstr>
      <vt:lpstr>Bsp. 6M.04.04   Herr, auf dich traue ich / Otto Nicolai </vt:lpstr>
      <vt:lpstr>Bsp. 6M.04.04    Herr, auf dich traue ich / Otto Nicolai </vt:lpstr>
      <vt:lpstr>Arten von Zusammenstellungen</vt:lpstr>
      <vt:lpstr>Umfassende Beschreibung einer Zusammenstellung </vt:lpstr>
      <vt:lpstr>Zusammenstellungen bei AV-Medien Musik  (K)ein geistiger Schöpfer der Zusammenstellung</vt:lpstr>
      <vt:lpstr>(K)Ein geistiger Schöpfer </vt:lpstr>
      <vt:lpstr>Bsp. 6M.04.06   Highway 61 revisited / Bob Dylan - Silberling</vt:lpstr>
      <vt:lpstr>Bsp. 6M.04.06   Highway 61 revisited / Bob Dylan - Silberling</vt:lpstr>
      <vt:lpstr>Bsp. 6M.04.04   Herr, auf dich traue ich / Otto Nicolai </vt:lpstr>
      <vt:lpstr>Bsp. 6M.04.04    Herr, auf dich traue ich / Otto Nicolai </vt:lpstr>
      <vt:lpstr>Bsp. 6M.04.04    Herr, auf dich traue ich / Otto Nicolai </vt:lpstr>
      <vt:lpstr>Beispiel, fingiert</vt:lpstr>
      <vt:lpstr>(K)Ein geistiger Schöpfer </vt:lpstr>
      <vt:lpstr>(K)Ein geistiger Schöpfer </vt:lpstr>
      <vt:lpstr>Bsp. 6M.04.09   Symphonik und Oper - Schallplatte</vt:lpstr>
      <vt:lpstr>Bsp. 6M.04.09    Symphonik und Oper - Schallplattenhülle</vt:lpstr>
      <vt:lpstr>Bsp. 6M.04.09  Symphonik und Oper</vt:lpstr>
      <vt:lpstr>Beispiel, fingiert</vt:lpstr>
      <vt:lpstr>(K)Ein geistiger Schöpfer </vt:lpstr>
      <vt:lpstr>(K)Ein geistiger Schöpfer – Rock-Pop-Jazz</vt:lpstr>
      <vt:lpstr>(K)Ein geistiger Schöpfer – Rock-Pop-Jazz</vt:lpstr>
      <vt:lpstr>Beispiel, fingiert</vt:lpstr>
      <vt:lpstr>Beispiel, fingiert</vt:lpstr>
      <vt:lpstr>Zusammenstellungen bei AV-Medien Musik  Titel der Zusammenstellung</vt:lpstr>
      <vt:lpstr>Arten von Zusammenstellungen</vt:lpstr>
      <vt:lpstr>Titel der Zusammenstellung</vt:lpstr>
      <vt:lpstr>Titel der Zusammenstellung</vt:lpstr>
      <vt:lpstr>Titel der Zusammenstellung</vt:lpstr>
      <vt:lpstr>Bsp. 6M.04.09  Symphonik und Oper</vt:lpstr>
      <vt:lpstr>Titel der Zusammenstellung</vt:lpstr>
      <vt:lpstr>Titel der Zusammenstellung</vt:lpstr>
      <vt:lpstr>Titel der Zusammenstellung</vt:lpstr>
      <vt:lpstr>Titel der Zusammenstellung</vt:lpstr>
      <vt:lpstr>Titel der Zusammenstellung</vt:lpstr>
      <vt:lpstr>Zusammenstellungen bei AV-Medien Musik  Verantwortlichkeitsangabe  die sich auf die Zusammenstellung bezieht</vt:lpstr>
      <vt:lpstr>Verantwortlichkeitsangabe</vt:lpstr>
      <vt:lpstr>Verantwortlichkeitsangabe</vt:lpstr>
      <vt:lpstr>Beispiel</vt:lpstr>
      <vt:lpstr>Beispiel, fingiert</vt:lpstr>
      <vt:lpstr>Verantwortlichkeitsangabe</vt:lpstr>
      <vt:lpstr>Beispiel, fingiert</vt:lpstr>
      <vt:lpstr>Verantwortlichkeitsangabe</vt:lpstr>
      <vt:lpstr>Beispiel</vt:lpstr>
      <vt:lpstr>Beispiel, fingiert</vt:lpstr>
      <vt:lpstr>Verantwortlichkeitsangabe</vt:lpstr>
      <vt:lpstr>Zusammenstellungen bei AV-Medien Musik  Beziehungen </vt:lpstr>
      <vt:lpstr>Beziehungen</vt:lpstr>
      <vt:lpstr>Beziehungen</vt:lpstr>
      <vt:lpstr>Bsp. 6M.04.09   Symphonik und Oper - Schallplatte</vt:lpstr>
      <vt:lpstr>Bsp. 6M.04.09    Symphonik &amp; Oper - Schallplattenhülle</vt:lpstr>
      <vt:lpstr>Beispiel 6M.04.09 (Ausschnitt)</vt:lpstr>
      <vt:lpstr>Beispiel 6M.04.09  (nicht-rda-gerechter Sucheinstieg)</vt:lpstr>
      <vt:lpstr>Beispiel 6M.04.09 </vt:lpstr>
      <vt:lpstr>Beispiel, fingiert</vt:lpstr>
      <vt:lpstr>Beispiel, fingiert  (nicht-rda-gerechter Sucheinstieg)</vt:lpstr>
      <vt:lpstr>Zusammenstellungen bei AV-Medien Musik  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lpstr>Erfassung der Teile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Schulungsunterlagen der AG RDA</dc:title>
  <dc:creator>Bufalino, Cinzia</dc:creator>
  <cp:lastModifiedBy>Michael Beer</cp:lastModifiedBy>
  <cp:revision>163</cp:revision>
  <cp:lastPrinted>2015-10-16T14:42:01Z</cp:lastPrinted>
  <dcterms:created xsi:type="dcterms:W3CDTF">2014-02-18T07:01:40Z</dcterms:created>
  <dcterms:modified xsi:type="dcterms:W3CDTF">2015-12-10T08:52:32Z</dcterms:modified>
</cp:coreProperties>
</file>