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285" r:id="rId2"/>
    <p:sldId id="259" r:id="rId3"/>
    <p:sldId id="287" r:id="rId4"/>
    <p:sldId id="305" r:id="rId5"/>
    <p:sldId id="320" r:id="rId6"/>
    <p:sldId id="324" r:id="rId7"/>
    <p:sldId id="318" r:id="rId8"/>
    <p:sldId id="331" r:id="rId9"/>
    <p:sldId id="332" r:id="rId10"/>
    <p:sldId id="302" r:id="rId11"/>
    <p:sldId id="303" r:id="rId12"/>
    <p:sldId id="333" r:id="rId13"/>
    <p:sldId id="334" r:id="rId14"/>
    <p:sldId id="338" r:id="rId15"/>
    <p:sldId id="336" r:id="rId16"/>
    <p:sldId id="337" r:id="rId17"/>
    <p:sldId id="339" r:id="rId1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59" autoAdjust="0"/>
    <p:restoredTop sz="86901" autoAdjust="0"/>
  </p:normalViewPr>
  <p:slideViewPr>
    <p:cSldViewPr>
      <p:cViewPr>
        <p:scale>
          <a:sx n="115" d="100"/>
          <a:sy n="115" d="100"/>
        </p:scale>
        <p:origin x="-978" y="1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AC937E4-8306-4256-98BE-2853E1A1DDAD}" type="datetimeFigureOut">
              <a:rPr lang="de-DE" smtClean="0"/>
              <a:pPr/>
              <a:t>25.09.2015</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9DCA550-704A-4CEF-B7C9-46B62E56443F}" type="slidenum">
              <a:rPr lang="de-DE" smtClean="0"/>
              <a:pPr/>
              <a:t>‹Nr.›</a:t>
            </a:fld>
            <a:endParaRPr lang="de-DE"/>
          </a:p>
        </p:txBody>
      </p:sp>
    </p:spTree>
    <p:extLst>
      <p:ext uri="{BB962C8B-B14F-4D97-AF65-F5344CB8AC3E}">
        <p14:creationId xmlns:p14="http://schemas.microsoft.com/office/powerpoint/2010/main" val="41935291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EDB1F4-BB4F-44BD-AC26-B758B395BD23}" type="datetimeFigureOut">
              <a:rPr lang="de-DE" smtClean="0"/>
              <a:pPr/>
              <a:t>25.09.2015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9F8FF6-6F64-48B5-AF7B-675846B3447E}" type="slidenum">
              <a:rPr lang="de-DE" smtClean="0"/>
              <a:pPr/>
              <a:t>‹Nr.›</a:t>
            </a:fld>
            <a:endParaRPr lang="de-DE"/>
          </a:p>
        </p:txBody>
      </p:sp>
    </p:spTree>
    <p:extLst>
      <p:ext uri="{BB962C8B-B14F-4D97-AF65-F5344CB8AC3E}">
        <p14:creationId xmlns:p14="http://schemas.microsoft.com/office/powerpoint/2010/main" val="27202010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smtClean="0"/>
          </a:p>
        </p:txBody>
      </p:sp>
      <p:sp>
        <p:nvSpPr>
          <p:cNvPr id="3994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8008DAF-D963-4700-99B3-C42D4B33FF6D}" type="slidenum">
              <a:rPr lang="de-DE" altLang="de-DE">
                <a:solidFill>
                  <a:prstClr val="black"/>
                </a:solidFill>
              </a:rPr>
              <a:pPr eaLnBrk="1" hangingPunct="1">
                <a:spcBef>
                  <a:spcPct val="0"/>
                </a:spcBef>
              </a:pPr>
              <a:t>1</a:t>
            </a:fld>
            <a:endParaRPr lang="de-DE" altLang="de-DE">
              <a:solidFill>
                <a:prstClr val="black"/>
              </a:solidFill>
            </a:endParaRPr>
          </a:p>
        </p:txBody>
      </p:sp>
    </p:spTree>
    <p:extLst>
      <p:ext uri="{BB962C8B-B14F-4D97-AF65-F5344CB8AC3E}">
        <p14:creationId xmlns:p14="http://schemas.microsoft.com/office/powerpoint/2010/main" val="37529958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12</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err="1" smtClean="0"/>
              <a:t>Identifikator</a:t>
            </a:r>
            <a:r>
              <a:rPr lang="de-DE" dirty="0" smtClean="0"/>
              <a:t> alleine wird in </a:t>
            </a:r>
            <a:r>
              <a:rPr lang="de-DE" dirty="0" err="1" smtClean="0"/>
              <a:t>Aleph</a:t>
            </a:r>
            <a:r>
              <a:rPr lang="de-DE" dirty="0" smtClean="0"/>
              <a:t> nicht erfasst.</a:t>
            </a:r>
            <a:r>
              <a:rPr lang="de-DE" baseline="0" dirty="0" smtClean="0"/>
              <a:t> Nur in Zusammenhang mit normiertem Sucheinstieg und strukturierter Beschreibung.</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13</a:t>
            </a:fld>
            <a:endParaRPr lang="de-DE"/>
          </a:p>
        </p:txBody>
      </p:sp>
    </p:spTree>
    <p:extLst>
      <p:ext uri="{BB962C8B-B14F-4D97-AF65-F5344CB8AC3E}">
        <p14:creationId xmlns:p14="http://schemas.microsoft.com/office/powerpoint/2010/main" val="4250720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14</a:t>
            </a:fld>
            <a:endParaRPr lang="de-DE"/>
          </a:p>
        </p:txBody>
      </p:sp>
    </p:spTree>
    <p:extLst>
      <p:ext uri="{BB962C8B-B14F-4D97-AF65-F5344CB8AC3E}">
        <p14:creationId xmlns:p14="http://schemas.microsoft.com/office/powerpoint/2010/main" val="4250720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649 ist schon von Reproduktionen bekannt</a:t>
            </a:r>
          </a:p>
          <a:p>
            <a:r>
              <a:rPr lang="de-DE" dirty="0" smtClean="0"/>
              <a:t>Näheres s. Feldbeschreibungen in</a:t>
            </a:r>
            <a:r>
              <a:rPr lang="de-DE" baseline="0" dirty="0" smtClean="0"/>
              <a:t> </a:t>
            </a:r>
            <a:r>
              <a:rPr lang="de-DE" baseline="0" dirty="0" err="1" smtClean="0"/>
              <a:t>Aleph</a:t>
            </a:r>
            <a:r>
              <a:rPr lang="de-DE" baseline="0" dirty="0" smtClean="0"/>
              <a:t> oder Implementierungsdokument</a:t>
            </a:r>
          </a:p>
          <a:p>
            <a:r>
              <a:rPr lang="de-DE" baseline="0" dirty="0" smtClean="0"/>
              <a:t>Die Felder können im Titel verwendet werden, auch für die Werkebene</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15</a:t>
            </a:fld>
            <a:endParaRPr lang="de-DE"/>
          </a:p>
        </p:txBody>
      </p:sp>
    </p:spTree>
    <p:extLst>
      <p:ext uri="{BB962C8B-B14F-4D97-AF65-F5344CB8AC3E}">
        <p14:creationId xmlns:p14="http://schemas.microsoft.com/office/powerpoint/2010/main" val="4250720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16</a:t>
            </a:fld>
            <a:endParaRPr lang="de-DE"/>
          </a:p>
        </p:txBody>
      </p:sp>
    </p:spTree>
    <p:extLst>
      <p:ext uri="{BB962C8B-B14F-4D97-AF65-F5344CB8AC3E}">
        <p14:creationId xmlns:p14="http://schemas.microsoft.com/office/powerpoint/2010/main" val="4250720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Eine Verknüpfung in die GND ist in diesen Feldern nicht möglich.</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17</a:t>
            </a:fld>
            <a:endParaRPr lang="de-DE"/>
          </a:p>
        </p:txBody>
      </p:sp>
    </p:spTree>
    <p:extLst>
      <p:ext uri="{BB962C8B-B14F-4D97-AF65-F5344CB8AC3E}">
        <p14:creationId xmlns:p14="http://schemas.microsoft.com/office/powerpoint/2010/main" val="425072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latin typeface="Arial" pitchFamily="34" charset="0"/>
              <a:cs typeface="Arial" pitchFamily="34" charset="0"/>
            </a:endParaRPr>
          </a:p>
        </p:txBody>
      </p:sp>
      <p:sp>
        <p:nvSpPr>
          <p:cNvPr id="4" name="Foliennummernplatzhalter 3"/>
          <p:cNvSpPr>
            <a:spLocks noGrp="1"/>
          </p:cNvSpPr>
          <p:nvPr>
            <p:ph type="sldNum" sz="quarter" idx="10"/>
          </p:nvPr>
        </p:nvSpPr>
        <p:spPr/>
        <p:txBody>
          <a:bodyPr/>
          <a:lstStyle/>
          <a:p>
            <a:fld id="{5F9F8FF6-6F64-48B5-AF7B-675846B3447E}" type="slidenum">
              <a:rPr lang="de-DE" smtClean="0"/>
              <a:pPr/>
              <a:t>2</a:t>
            </a:fld>
            <a:endParaRPr lang="de-DE"/>
          </a:p>
        </p:txBody>
      </p:sp>
    </p:spTree>
    <p:extLst>
      <p:ext uri="{BB962C8B-B14F-4D97-AF65-F5344CB8AC3E}">
        <p14:creationId xmlns:p14="http://schemas.microsoft.com/office/powerpoint/2010/main" val="264464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sz="1200" kern="1200" dirty="0" smtClean="0">
                <a:solidFill>
                  <a:schemeClr val="tx1"/>
                </a:solidFill>
                <a:latin typeface="+mn-lt"/>
                <a:ea typeface="+mn-ea"/>
                <a:cs typeface="+mn-cs"/>
              </a:rPr>
              <a:t>Der Begriff „Reproduktionen“ wird im RDA-Glossar folgendermaßen definiert: „Eine exakte Kopie des Inhalts einer Ressource, die mit mechanischen oder elektronischen Mitteln erstellt ist.“ Eine Reproduktion kann in gedruckter Form, als Mikroform oder elektronischer Form vorliegen. (RDA ERL 1.11)</a:t>
            </a:r>
          </a:p>
          <a:p>
            <a:r>
              <a:rPr lang="de-DE" sz="1200" kern="1200" dirty="0" smtClean="0">
                <a:solidFill>
                  <a:schemeClr val="tx1"/>
                </a:solidFill>
                <a:latin typeface="+mn-lt"/>
                <a:ea typeface="+mn-ea"/>
                <a:cs typeface="+mn-cs"/>
              </a:rPr>
              <a:t>Unter die Regelungen für „Reproduktionen“ fällt auch die Behandlung von „Faksimiles“: „Eine Reproduktion, die die physische Erscheinung des Originals nachempfindet und dabei seinen Inhalt exakt reproduziert.“ (RDA Glossar)</a:t>
            </a:r>
            <a:br>
              <a:rPr lang="de-DE" sz="1200" kern="1200" dirty="0" smtClean="0">
                <a:solidFill>
                  <a:schemeClr val="tx1"/>
                </a:solidFill>
                <a:latin typeface="+mn-lt"/>
                <a:ea typeface="+mn-ea"/>
                <a:cs typeface="+mn-cs"/>
              </a:rPr>
            </a:br>
            <a:r>
              <a:rPr lang="de-DE" sz="1200" kern="1200" dirty="0" smtClean="0">
                <a:solidFill>
                  <a:schemeClr val="tx1"/>
                </a:solidFill>
                <a:latin typeface="+mn-lt"/>
                <a:ea typeface="+mn-ea"/>
                <a:cs typeface="+mn-cs"/>
              </a:rPr>
              <a:t>Bei einem Faksimile handelt es sich also immer um eine Reproduktion, während nicht jede Reproduktion ein Faksimile ist.</a:t>
            </a:r>
          </a:p>
          <a:p>
            <a:r>
              <a:rPr lang="de-DE" sz="1200" kern="1200" dirty="0" smtClean="0">
                <a:solidFill>
                  <a:schemeClr val="tx1"/>
                </a:solidFill>
                <a:latin typeface="+mn-lt"/>
                <a:ea typeface="+mn-ea"/>
                <a:cs typeface="+mn-cs"/>
              </a:rPr>
              <a:t>Bei Reproduktionen handelt es sich nicht nur um exakte Kopien einer anderen Manifestation. Eine Reproduktion kann z.B. über andere Manifestationstitel und/oder eigene Gesamttitel verfügen. Sie kann auch über eine unterschiedliche Typographie und eine unterschiedliche Seitenzählung aufweisen, der Inhalt muss aber identisch sein.</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3</a:t>
            </a:fld>
            <a:endParaRPr lang="de-DE"/>
          </a:p>
        </p:txBody>
      </p:sp>
    </p:spTree>
    <p:extLst>
      <p:ext uri="{BB962C8B-B14F-4D97-AF65-F5344CB8AC3E}">
        <p14:creationId xmlns:p14="http://schemas.microsoft.com/office/powerpoint/2010/main" val="2104636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sz="1200" kern="1200" dirty="0" smtClean="0">
                <a:solidFill>
                  <a:schemeClr val="tx1"/>
                </a:solidFill>
                <a:latin typeface="+mn-lt"/>
                <a:ea typeface="+mn-ea"/>
                <a:cs typeface="+mn-cs"/>
              </a:rPr>
              <a:t>Für die Reproduktionen als Ressourcen in Fernzugriff wurde für monografische Materialien folgende Ausnahmeregelung zugelassen:</a:t>
            </a:r>
          </a:p>
          <a:p>
            <a:r>
              <a:rPr lang="de-DE" sz="1200" kern="1200" dirty="0" smtClean="0">
                <a:solidFill>
                  <a:schemeClr val="tx1"/>
                </a:solidFill>
                <a:latin typeface="+mn-lt"/>
                <a:ea typeface="+mn-ea"/>
                <a:cs typeface="+mn-cs"/>
              </a:rPr>
              <a:t>Wenn die Reproduktion im Rahmen einer Massendigitalisierungsmaßnahme erstellt wird und als freie Online-Veröffentlichung zur Verfügung steht, dann kann die Aufnahme für die Druckausgabe um die Angaben für das </a:t>
            </a:r>
            <a:r>
              <a:rPr lang="de-DE" sz="1200" kern="1200" dirty="0" err="1" smtClean="0">
                <a:solidFill>
                  <a:schemeClr val="tx1"/>
                </a:solidFill>
                <a:latin typeface="+mn-lt"/>
                <a:ea typeface="+mn-ea"/>
                <a:cs typeface="+mn-cs"/>
              </a:rPr>
              <a:t>Digitalisat</a:t>
            </a:r>
            <a:r>
              <a:rPr lang="de-DE" sz="1200" kern="1200" dirty="0" smtClean="0">
                <a:solidFill>
                  <a:schemeClr val="tx1"/>
                </a:solidFill>
                <a:latin typeface="+mn-lt"/>
                <a:ea typeface="+mn-ea"/>
                <a:cs typeface="+mn-cs"/>
              </a:rPr>
              <a:t> angereichert werden (RDA 2.1 D-A-CH). Die Reproduktion erhält in diesem Fall keine eigene Beschreibung. Die Anwendung dieser Ausnahmeregelung wird von der katalogisierenden Institution bzw. von den Verbünden festgelegt. Nachfolgend wird diese Ausnahmeregelung nicht weiter berücksichtigt.</a:t>
            </a:r>
          </a:p>
          <a:p>
            <a:endParaRPr lang="de-DE" sz="1200" kern="1200" dirty="0" smtClean="0">
              <a:solidFill>
                <a:schemeClr val="tx1"/>
              </a:solidFill>
              <a:latin typeface="+mn-lt"/>
              <a:ea typeface="+mn-ea"/>
              <a:cs typeface="+mn-cs"/>
            </a:endParaRPr>
          </a:p>
          <a:p>
            <a:r>
              <a:rPr lang="de-DE" sz="1200" kern="1200" dirty="0" smtClean="0">
                <a:solidFill>
                  <a:schemeClr val="tx1"/>
                </a:solidFill>
                <a:latin typeface="+mn-lt"/>
                <a:ea typeface="+mn-ea"/>
                <a:cs typeface="+mn-cs"/>
              </a:rPr>
              <a:t>Die</a:t>
            </a:r>
            <a:r>
              <a:rPr lang="de-DE" sz="1200" kern="1200" baseline="0" dirty="0" smtClean="0">
                <a:solidFill>
                  <a:schemeClr val="tx1"/>
                </a:solidFill>
                <a:latin typeface="+mn-lt"/>
                <a:ea typeface="+mn-ea"/>
                <a:cs typeface="+mn-cs"/>
              </a:rPr>
              <a:t> angereicherten Aufnahmen sind die früheren Hybridaufnahmen. Also eine Aufnahme für das Druckwerk, die um die Angaben für das </a:t>
            </a:r>
            <a:r>
              <a:rPr lang="de-DE" sz="1200" kern="1200" baseline="0" dirty="0" err="1" smtClean="0">
                <a:solidFill>
                  <a:schemeClr val="tx1"/>
                </a:solidFill>
                <a:latin typeface="+mn-lt"/>
                <a:ea typeface="+mn-ea"/>
                <a:cs typeface="+mn-cs"/>
              </a:rPr>
              <a:t>Digitalisat</a:t>
            </a:r>
            <a:r>
              <a:rPr lang="de-DE" sz="1200" kern="1200" baseline="0" dirty="0" smtClean="0">
                <a:solidFill>
                  <a:schemeClr val="tx1"/>
                </a:solidFill>
                <a:latin typeface="+mn-lt"/>
                <a:ea typeface="+mn-ea"/>
                <a:cs typeface="+mn-cs"/>
              </a:rPr>
              <a:t> angereichert wird (incl. Doppelcodierung).</a:t>
            </a:r>
            <a:endParaRPr lang="de-DE" sz="1200" kern="1200" dirty="0" smtClean="0">
              <a:solidFill>
                <a:schemeClr val="tx1"/>
              </a:solidFill>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5</a:t>
            </a:fld>
            <a:endParaRPr lang="de-DE"/>
          </a:p>
        </p:txBody>
      </p:sp>
    </p:spTree>
    <p:extLst>
      <p:ext uri="{BB962C8B-B14F-4D97-AF65-F5344CB8AC3E}">
        <p14:creationId xmlns:p14="http://schemas.microsoft.com/office/powerpoint/2010/main" val="4048290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sz="1200" kern="1200" dirty="0" smtClean="0">
                <a:solidFill>
                  <a:schemeClr val="tx1"/>
                </a:solidFill>
                <a:latin typeface="+mn-lt"/>
                <a:ea typeface="+mn-ea"/>
                <a:cs typeface="+mn-cs"/>
              </a:rPr>
              <a:t>Nachdrucke gehören teilweise ebenfalls zu dem Bereich „Reproduktionen“. Allerdings gibt es zu den Nachdrucken eine umfangsreiche D-A-CH-AWR bei RDA 2.1, die genau festlegt, unter welchen Bedingungen für Nachdrucke eine eigene Beschreibung erstellt wird. Die Regelungen für die veränderten bzw. unveränderten Nachdrucke sind Bestandteil der Schulung Modul 3.  </a:t>
            </a: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6</a:t>
            </a:fld>
            <a:endParaRPr lang="de-DE"/>
          </a:p>
        </p:txBody>
      </p:sp>
    </p:spTree>
    <p:extLst>
      <p:ext uri="{BB962C8B-B14F-4D97-AF65-F5344CB8AC3E}">
        <p14:creationId xmlns:p14="http://schemas.microsoft.com/office/powerpoint/2010/main" val="721723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latin typeface="+mn-lt"/>
                <a:ea typeface="+mn-ea"/>
                <a:cs typeface="+mn-cs"/>
              </a:rPr>
              <a:t>Veränderte Nachdrucke können ebenfalls untereinander in Beziehung gesetzt werden. Abweichend zu den Reproduktionen in anderer physischer Form handelt es sich aber nicht um ein Zusatzelement, die Erfassung ist also fakultativ. Bei Reproduktionen historischer Drucke wird empfohlen, die Beziehung herzustellen, wenn aus der Beschreibung der Reproduktion kein Bezug zur Originalmanifestation hergestellt werden kann. Als Beziehungskennzeichnung wird „Nachdruck von“ oder „Faksimile von“ verwendet. Für die umgekehrte</a:t>
            </a:r>
            <a:r>
              <a:rPr lang="de-DE" sz="1200" kern="1200" baseline="0" dirty="0" smtClean="0">
                <a:solidFill>
                  <a:schemeClr val="tx1"/>
                </a:solidFill>
                <a:latin typeface="+mn-lt"/>
                <a:ea typeface="+mn-ea"/>
                <a:cs typeface="+mn-cs"/>
              </a:rPr>
              <a:t> Beziehung (vom Original zur Reproduktion) verwendet man „Nachgedruckt als“ und „Faksimile“.</a:t>
            </a:r>
            <a:endParaRPr lang="de-DE" sz="1200" kern="1200" dirty="0" smtClean="0">
              <a:solidFill>
                <a:schemeClr val="tx1"/>
              </a:solidFill>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7</a:t>
            </a:fld>
            <a:endParaRPr lang="de-DE"/>
          </a:p>
        </p:txBody>
      </p:sp>
    </p:spTree>
    <p:extLst>
      <p:ext uri="{BB962C8B-B14F-4D97-AF65-F5344CB8AC3E}">
        <p14:creationId xmlns:p14="http://schemas.microsoft.com/office/powerpoint/2010/main" val="31331569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Im</a:t>
            </a:r>
            <a:r>
              <a:rPr lang="de-DE" baseline="0" dirty="0" smtClean="0"/>
              <a:t> Feld 674a kann das Erscheinungsjahr des Originals angegeben werden.</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8</a:t>
            </a:fld>
            <a:endParaRPr lang="de-DE"/>
          </a:p>
        </p:txBody>
      </p:sp>
    </p:spTree>
    <p:extLst>
      <p:ext uri="{BB962C8B-B14F-4D97-AF65-F5344CB8AC3E}">
        <p14:creationId xmlns:p14="http://schemas.microsoft.com/office/powerpoint/2010/main" val="3743363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Wenn sich der Titel nicht ändert, dann reicht auch</a:t>
            </a:r>
            <a:r>
              <a:rPr lang="de-DE" baseline="0" dirty="0" smtClean="0"/>
              <a:t> oft die Ausgabebezeichnung in 403 (z.B. Reprint der Ausgabe Jena, 1755). 649 muss dann nicht erfasst werden.</a:t>
            </a:r>
            <a:endParaRPr lang="de-DE" dirty="0" smtClean="0"/>
          </a:p>
          <a:p>
            <a:r>
              <a:rPr lang="de-DE" dirty="0" smtClean="0"/>
              <a:t>Alternative</a:t>
            </a:r>
            <a:r>
              <a:rPr lang="de-DE" baseline="0" dirty="0" smtClean="0"/>
              <a:t> zu 649: Unstrukturierte Beschreibung </a:t>
            </a:r>
            <a:r>
              <a:rPr lang="de-DE" baseline="0" smtClean="0"/>
              <a:t>in 501 </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9</a:t>
            </a:fld>
            <a:endParaRPr lang="de-DE"/>
          </a:p>
        </p:txBody>
      </p:sp>
    </p:spTree>
    <p:extLst>
      <p:ext uri="{BB962C8B-B14F-4D97-AF65-F5344CB8AC3E}">
        <p14:creationId xmlns:p14="http://schemas.microsoft.com/office/powerpoint/2010/main" val="10227122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649 sollte strukturiert erfasst werden. Man muss sich nicht alle merken.</a:t>
            </a:r>
            <a:r>
              <a:rPr lang="de-DE" baseline="0" dirty="0" smtClean="0"/>
              <a:t> Genauere Beschreibung in der Feldhilfe</a:t>
            </a:r>
            <a:endParaRPr lang="de-DE" dirty="0"/>
          </a:p>
        </p:txBody>
      </p:sp>
      <p:sp>
        <p:nvSpPr>
          <p:cNvPr id="4" name="Foliennummernplatzhalter 3"/>
          <p:cNvSpPr>
            <a:spLocks noGrp="1"/>
          </p:cNvSpPr>
          <p:nvPr>
            <p:ph type="sldNum" sz="quarter" idx="10"/>
          </p:nvPr>
        </p:nvSpPr>
        <p:spPr/>
        <p:txBody>
          <a:bodyPr/>
          <a:lstStyle/>
          <a:p>
            <a:fld id="{5F9F8FF6-6F64-48B5-AF7B-675846B3447E}" type="slidenum">
              <a:rPr lang="de-DE" smtClean="0"/>
              <a:pPr/>
              <a:t>10</a:t>
            </a:fld>
            <a:endParaRPr lang="de-DE"/>
          </a:p>
        </p:txBody>
      </p:sp>
    </p:spTree>
    <p:extLst>
      <p:ext uri="{BB962C8B-B14F-4D97-AF65-F5344CB8AC3E}">
        <p14:creationId xmlns:p14="http://schemas.microsoft.com/office/powerpoint/2010/main" val="3031431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51520" y="183778"/>
            <a:ext cx="8640960" cy="508918"/>
          </a:xfrm>
        </p:spPr>
        <p:txBody>
          <a:bodyPr/>
          <a:lstStyle>
            <a:lvl1pPr algn="l">
              <a:defRPr sz="2800">
                <a:solidFill>
                  <a:schemeClr val="accent1">
                    <a:lumMod val="75000"/>
                  </a:schemeClr>
                </a:solidFill>
              </a:defRPr>
            </a:lvl1pPr>
          </a:lstStyle>
          <a:p>
            <a:r>
              <a:rPr lang="de-DE" dirty="0" smtClean="0"/>
              <a:t>Titelmasterformat durch Klicken bearbeiten</a:t>
            </a:r>
            <a:endParaRPr lang="de-DE" dirty="0"/>
          </a:p>
        </p:txBody>
      </p:sp>
      <p:sp>
        <p:nvSpPr>
          <p:cNvPr id="7" name="Textplatzhalter 6"/>
          <p:cNvSpPr>
            <a:spLocks noGrp="1"/>
          </p:cNvSpPr>
          <p:nvPr>
            <p:ph type="body" sz="quarter" idx="13"/>
          </p:nvPr>
        </p:nvSpPr>
        <p:spPr>
          <a:xfrm>
            <a:off x="251520" y="836712"/>
            <a:ext cx="8640960" cy="5472608"/>
          </a:xfrm>
        </p:spPr>
        <p:txBody>
          <a:bodyPr>
            <a:noAutofit/>
          </a:bodyPr>
          <a:lstStyle/>
          <a:p>
            <a:pPr lvl="0"/>
            <a:r>
              <a:rPr lang="de-DE" dirty="0" smtClean="0"/>
              <a:t>Textmasterformat bearbeiten</a:t>
            </a:r>
          </a:p>
          <a:p>
            <a:pPr lvl="1"/>
            <a:r>
              <a:rPr lang="de-DE" dirty="0" smtClean="0"/>
              <a:t>Zweite Ebene</a:t>
            </a:r>
          </a:p>
          <a:p>
            <a:pPr lvl="2"/>
            <a:r>
              <a:rPr lang="de-DE" dirty="0" smtClean="0"/>
              <a:t>Dritte Ebene</a:t>
            </a:r>
          </a:p>
        </p:txBody>
      </p:sp>
      <p:sp>
        <p:nvSpPr>
          <p:cNvPr id="12" name="Fußzeilenplatzhalter 11"/>
          <p:cNvSpPr>
            <a:spLocks noGrp="1"/>
          </p:cNvSpPr>
          <p:nvPr>
            <p:ph type="ftr" sz="quarter" idx="14"/>
          </p:nvPr>
        </p:nvSpPr>
        <p:spPr>
          <a:xfrm>
            <a:off x="467544" y="6376243"/>
            <a:ext cx="6120680" cy="365125"/>
          </a:xfrm>
        </p:spPr>
        <p:txBody>
          <a:bodyPr/>
          <a:lstStyle>
            <a:lvl1pPr algn="l">
              <a:defRPr>
                <a:solidFill>
                  <a:schemeClr val="accent1">
                    <a:lumMod val="75000"/>
                  </a:schemeClr>
                </a:solidFill>
              </a:defRPr>
            </a:lvl1pPr>
          </a:lstStyle>
          <a:p>
            <a:r>
              <a:rPr lang="de-DE" smtClean="0"/>
              <a:t>AG RDA Schulungsunterlagen – Modul 5A.05: Reproduktionen | Stand: 18.05.2015 | CC BY-NC-SA</a:t>
            </a:r>
            <a:endParaRPr lang="de-DE" dirty="0"/>
          </a:p>
        </p:txBody>
      </p:sp>
      <p:sp>
        <p:nvSpPr>
          <p:cNvPr id="9" name="Foliennummernplatzhalter 5"/>
          <p:cNvSpPr>
            <a:spLocks noGrp="1"/>
          </p:cNvSpPr>
          <p:nvPr>
            <p:ph type="sldNum" sz="quarter" idx="4"/>
          </p:nvPr>
        </p:nvSpPr>
        <p:spPr>
          <a:xfrm>
            <a:off x="7236296" y="6376243"/>
            <a:ext cx="14505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90F1-7CA1-4166-A522-500460961984}" type="slidenum">
              <a:rPr lang="de-DE" smtClean="0"/>
              <a:pPr/>
              <a:t>‹Nr.›</a:t>
            </a:fld>
            <a:endParaRPr lang="de-DE"/>
          </a:p>
        </p:txBody>
      </p:sp>
    </p:spTree>
    <p:extLst>
      <p:ext uri="{BB962C8B-B14F-4D97-AF65-F5344CB8AC3E}">
        <p14:creationId xmlns:p14="http://schemas.microsoft.com/office/powerpoint/2010/main" val="36677943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p:txBody>
      </p:sp>
      <p:sp>
        <p:nvSpPr>
          <p:cNvPr id="7" name="Fußzeilenplatzhalter 6"/>
          <p:cNvSpPr>
            <a:spLocks noGrp="1"/>
          </p:cNvSpPr>
          <p:nvPr>
            <p:ph type="ftr" sz="quarter" idx="3"/>
          </p:nvPr>
        </p:nvSpPr>
        <p:spPr>
          <a:xfrm>
            <a:off x="467544" y="6381328"/>
            <a:ext cx="6264696" cy="365125"/>
          </a:xfrm>
          <a:prstGeom prst="rect">
            <a:avLst/>
          </a:prstGeom>
        </p:spPr>
        <p:txBody>
          <a:bodyPr vert="horz" lIns="91440" tIns="45720" rIns="91440" bIns="45720" rtlCol="0" anchor="ctr"/>
          <a:lstStyle>
            <a:lvl1pPr algn="l">
              <a:defRPr sz="1000" baseline="0">
                <a:solidFill>
                  <a:schemeClr val="tx1">
                    <a:lumMod val="50000"/>
                    <a:lumOff val="50000"/>
                  </a:schemeClr>
                </a:solidFill>
                <a:latin typeface="Verdana" panose="020B0604030504040204" pitchFamily="34" charset="0"/>
              </a:defRPr>
            </a:lvl1pPr>
          </a:lstStyle>
          <a:p>
            <a:r>
              <a:rPr lang="de-DE" smtClean="0"/>
              <a:t>AG RDA Schulungsunterlagen – Modul 5A.05: Reproduktionen | Stand: 18.05.2015 | CC BY-NC-SA</a:t>
            </a:r>
            <a:endParaRPr lang="de-DE" dirty="0"/>
          </a:p>
        </p:txBody>
      </p:sp>
    </p:spTree>
    <p:extLst>
      <p:ext uri="{BB962C8B-B14F-4D97-AF65-F5344CB8AC3E}">
        <p14:creationId xmlns:p14="http://schemas.microsoft.com/office/powerpoint/2010/main" val="3311066970"/>
      </p:ext>
    </p:extLst>
  </p:cSld>
  <p:clrMap bg1="lt1" tx1="dk1" bg2="lt2" tx2="dk2" accent1="accent1" accent2="accent2" accent3="accent3" accent4="accent4" accent5="accent5" accent6="accent6" hlink="hlink" folHlink="folHlink"/>
  <p:sldLayoutIdLst>
    <p:sldLayoutId id="2147483649" r:id="rId1"/>
  </p:sldLayoutIdLst>
  <p:hf hdr="0" dt="0"/>
  <p:txStyles>
    <p:titleStyle>
      <a:lvl1pPr algn="l" defTabSz="914400" rtl="0" eaLnBrk="1" latinLnBrk="0" hangingPunct="1">
        <a:spcBef>
          <a:spcPct val="0"/>
        </a:spcBef>
        <a:buNone/>
        <a:defRPr sz="3200" kern="1200" baseline="0">
          <a:solidFill>
            <a:schemeClr val="tx1"/>
          </a:solidFill>
          <a:latin typeface="Verdana" panose="020B060403050404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baseline="0">
          <a:solidFill>
            <a:schemeClr val="tx1"/>
          </a:solidFill>
          <a:latin typeface="Verdana" panose="020B060403050404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600" kern="1200" baseline="0">
          <a:solidFill>
            <a:schemeClr val="tx1"/>
          </a:solidFill>
          <a:latin typeface="Verdana" panose="020B060403050404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200" kern="1200" baseline="0">
          <a:solidFill>
            <a:schemeClr val="tx1"/>
          </a:solidFill>
          <a:latin typeface="Verdana" panose="020B060403050404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Verdana" panose="020B060403050404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jpe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9.gif"/><Relationship Id="rId4" Type="http://schemas.openxmlformats.org/officeDocument/2006/relationships/image" Target="../media/image1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p:cNvSpPr/>
          <p:nvPr/>
        </p:nvSpPr>
        <p:spPr>
          <a:xfrm>
            <a:off x="611188" y="1041400"/>
            <a:ext cx="8032750" cy="3529013"/>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de-DE">
              <a:solidFill>
                <a:prstClr val="white"/>
              </a:solidFill>
            </a:endParaRPr>
          </a:p>
        </p:txBody>
      </p:sp>
      <p:sp>
        <p:nvSpPr>
          <p:cNvPr id="3075" name="Titel 1"/>
          <p:cNvSpPr>
            <a:spLocks noGrp="1"/>
          </p:cNvSpPr>
          <p:nvPr>
            <p:ph type="title"/>
          </p:nvPr>
        </p:nvSpPr>
        <p:spPr>
          <a:xfrm>
            <a:off x="1692275" y="2781300"/>
            <a:ext cx="6057900" cy="1652588"/>
          </a:xfrm>
        </p:spPr>
        <p:txBody>
          <a:bodyPr/>
          <a:lstStyle/>
          <a:p>
            <a:pPr algn="ctr"/>
            <a:r>
              <a:rPr lang="de-DE" altLang="de-DE" sz="3200" b="1" dirty="0" smtClean="0">
                <a:latin typeface="Verdana" pitchFamily="34" charset="0"/>
                <a:ea typeface="Verdana" pitchFamily="34" charset="0"/>
                <a:cs typeface="Verdana" pitchFamily="34" charset="0"/>
              </a:rPr>
              <a:t>Schulungsunterlagen der</a:t>
            </a:r>
            <a:br>
              <a:rPr lang="de-DE" altLang="de-DE" sz="3200" b="1" dirty="0" smtClean="0">
                <a:latin typeface="Verdana" pitchFamily="34" charset="0"/>
                <a:ea typeface="Verdana" pitchFamily="34" charset="0"/>
                <a:cs typeface="Verdana" pitchFamily="34" charset="0"/>
              </a:rPr>
            </a:br>
            <a:r>
              <a:rPr lang="de-DE" altLang="de-DE" sz="3200" b="1" dirty="0" smtClean="0">
                <a:latin typeface="Verdana" pitchFamily="34" charset="0"/>
                <a:ea typeface="Verdana" pitchFamily="34" charset="0"/>
                <a:cs typeface="Verdana" pitchFamily="34" charset="0"/>
              </a:rPr>
              <a:t>AG RDA</a:t>
            </a:r>
          </a:p>
        </p:txBody>
      </p:sp>
      <p:pic>
        <p:nvPicPr>
          <p:cNvPr id="3076" name="Grafik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68738" y="1171575"/>
            <a:ext cx="9858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Grafik 15"/>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83188" y="1412875"/>
            <a:ext cx="15224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Grafik 19"/>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772275" y="1771650"/>
            <a:ext cx="16478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Grafik 2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56500" y="2420938"/>
            <a:ext cx="15875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Grafik 17"/>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78775" y="3057525"/>
            <a:ext cx="10287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Grafik 26"/>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978775" y="3860800"/>
            <a:ext cx="5857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Grafik 20"/>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959600" y="4433888"/>
            <a:ext cx="7810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Grafik 22"/>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535613" y="4814888"/>
            <a:ext cx="10604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Grafik 21"/>
          <p:cNvPicPr>
            <a:picLocks noChangeAspect="1"/>
          </p:cNvPicPr>
          <p:nvPr/>
        </p:nvPicPr>
        <p:blipFill>
          <a:blip r:embed="rId11" cstate="print">
            <a:extLst>
              <a:ext uri="{28A0092B-C50C-407E-A947-70E740481C1C}">
                <a14:useLocalDpi xmlns:a14="http://schemas.microsoft.com/office/drawing/2010/main" val="0"/>
              </a:ext>
            </a:extLst>
          </a:blip>
          <a:srcRect r="16844"/>
          <a:stretch>
            <a:fillRect/>
          </a:stretch>
        </p:blipFill>
        <p:spPr bwMode="auto">
          <a:xfrm>
            <a:off x="4138613" y="5045075"/>
            <a:ext cx="135890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Grafik 23"/>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908175" y="4829175"/>
            <a:ext cx="21653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Grafik 24"/>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258888" y="4254500"/>
            <a:ext cx="13620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Grafik 27"/>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0013" y="3784600"/>
            <a:ext cx="14033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Grafik 6"/>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92075" y="3108325"/>
            <a:ext cx="13462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Grafik 29"/>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994025" y="1177925"/>
            <a:ext cx="6667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91" name="Gruppieren 8"/>
          <p:cNvGrpSpPr>
            <a:grpSpLocks/>
          </p:cNvGrpSpPr>
          <p:nvPr/>
        </p:nvGrpSpPr>
        <p:grpSpPr bwMode="auto">
          <a:xfrm>
            <a:off x="949325" y="1700213"/>
            <a:ext cx="2378075" cy="400050"/>
            <a:chOff x="948867" y="1700808"/>
            <a:chExt cx="2378195" cy="400110"/>
          </a:xfrm>
        </p:grpSpPr>
        <p:sp>
          <p:nvSpPr>
            <p:cNvPr id="3092" name="Textfeld 3"/>
            <p:cNvSpPr txBox="1">
              <a:spLocks noChangeArrowheads="1"/>
            </p:cNvSpPr>
            <p:nvPr/>
          </p:nvSpPr>
          <p:spPr bwMode="auto">
            <a:xfrm>
              <a:off x="1259632" y="1700808"/>
              <a:ext cx="206743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de-DE" altLang="de-DE" sz="1000" b="1" dirty="0" smtClean="0">
                  <a:solidFill>
                    <a:prstClr val="black"/>
                  </a:solidFill>
                  <a:latin typeface="Verdana" pitchFamily="34" charset="0"/>
                  <a:cs typeface="Arial" pitchFamily="34" charset="0"/>
                </a:rPr>
                <a:t>Vertretungen der Öffentlichen Bibliotheken</a:t>
              </a:r>
            </a:p>
          </p:txBody>
        </p:sp>
        <p:pic>
          <p:nvPicPr>
            <p:cNvPr id="3093" name="Grafik 5"/>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48867" y="1709892"/>
              <a:ext cx="31076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 name="Grafik 1"/>
          <p:cNvPicPr>
            <a:picLocks noChangeAspect="1"/>
          </p:cNvPicPr>
          <p:nvPr/>
        </p:nvPicPr>
        <p:blipFill rotWithShape="1">
          <a:blip r:embed="rId18" cstate="print">
            <a:extLst>
              <a:ext uri="{28A0092B-C50C-407E-A947-70E740481C1C}">
                <a14:useLocalDpi xmlns:a14="http://schemas.microsoft.com/office/drawing/2010/main" val="0"/>
              </a:ext>
            </a:extLst>
          </a:blip>
          <a:srcRect l="5723" t="17175" b="17717"/>
          <a:stretch/>
        </p:blipFill>
        <p:spPr>
          <a:xfrm>
            <a:off x="677899" y="2348880"/>
            <a:ext cx="1650927" cy="358775"/>
          </a:xfrm>
          <a:prstGeom prst="rect">
            <a:avLst/>
          </a:prstGeom>
        </p:spPr>
      </p:pic>
    </p:spTree>
    <p:extLst>
      <p:ext uri="{BB962C8B-B14F-4D97-AF65-F5344CB8AC3E}">
        <p14:creationId xmlns:p14="http://schemas.microsoft.com/office/powerpoint/2010/main" val="2332250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Reproduktionen – Erfassung der Beziehung</a:t>
            </a:r>
            <a:endParaRPr lang="de-DE" dirty="0"/>
          </a:p>
        </p:txBody>
      </p:sp>
      <p:sp>
        <p:nvSpPr>
          <p:cNvPr id="3" name="Textplatzhalter 2"/>
          <p:cNvSpPr>
            <a:spLocks noGrp="1"/>
          </p:cNvSpPr>
          <p:nvPr>
            <p:ph type="body" sz="quarter" idx="13"/>
          </p:nvPr>
        </p:nvSpPr>
        <p:spPr/>
        <p:txBody>
          <a:bodyPr wrap="square"/>
          <a:lstStyle/>
          <a:p>
            <a:pPr marL="0" indent="0">
              <a:buNone/>
            </a:pPr>
            <a:r>
              <a:rPr lang="de-AT" sz="1600" b="1" dirty="0" smtClean="0"/>
              <a:t>Unterfelder für Feld 649 (alle Indikatoren)</a:t>
            </a:r>
          </a:p>
          <a:p>
            <a:r>
              <a:rPr lang="de-AT" sz="1600" dirty="0" smtClean="0"/>
              <a:t>$</a:t>
            </a:r>
            <a:r>
              <a:rPr lang="de-AT" sz="1600" dirty="0"/>
              <a:t>i	</a:t>
            </a:r>
            <a:r>
              <a:rPr lang="de-AT" sz="1600" dirty="0" smtClean="0"/>
              <a:t>Beziehungskennzeichnungen </a:t>
            </a:r>
            <a:r>
              <a:rPr lang="de-AT" sz="1600" dirty="0"/>
              <a:t>nach RDA J.4.2 (Strg+F8-Liste) (W, fakultativ)</a:t>
            </a:r>
            <a:endParaRPr lang="de-DE" sz="1600" dirty="0"/>
          </a:p>
          <a:p>
            <a:r>
              <a:rPr lang="de-AT" sz="1600" dirty="0"/>
              <a:t>$a	Normierter Sucheinstieg(NW, fakultativ)</a:t>
            </a:r>
            <a:endParaRPr lang="de-DE" sz="1600" dirty="0"/>
          </a:p>
          <a:p>
            <a:r>
              <a:rPr lang="de-AT" sz="1600" dirty="0"/>
              <a:t>$t	Titel (NW, fakultativ)</a:t>
            </a:r>
            <a:endParaRPr lang="de-DE" sz="1600" dirty="0"/>
          </a:p>
          <a:p>
            <a:r>
              <a:rPr lang="de-AT" sz="1600" dirty="0"/>
              <a:t>$b	Ausgabevermerk (NW, fakultativ)</a:t>
            </a:r>
            <a:endParaRPr lang="de-DE" sz="1600" dirty="0"/>
          </a:p>
          <a:p>
            <a:r>
              <a:rPr lang="de-AT" sz="1600" dirty="0"/>
              <a:t>$d	Erscheinungsort  bzw. Erscheinungsvermerk gesamt (NW, fakultativ)</a:t>
            </a:r>
            <a:endParaRPr lang="de-DE" sz="1600" dirty="0"/>
          </a:p>
          <a:p>
            <a:r>
              <a:rPr lang="de-AT" sz="1600" dirty="0"/>
              <a:t>$e	Verleger (NW, fakultativ)</a:t>
            </a:r>
            <a:endParaRPr lang="de-DE" sz="1600" dirty="0"/>
          </a:p>
          <a:p>
            <a:r>
              <a:rPr lang="de-AT" sz="1600" dirty="0"/>
              <a:t>$f	Erscheinungsjahr (NW, fakultativ)</a:t>
            </a:r>
            <a:endParaRPr lang="de-DE" sz="1600" dirty="0"/>
          </a:p>
          <a:p>
            <a:r>
              <a:rPr lang="de-AT" sz="1600" dirty="0"/>
              <a:t>$h	Physische Beschreibung (NW, fakultativ)</a:t>
            </a:r>
            <a:endParaRPr lang="de-DE" sz="1600" dirty="0"/>
          </a:p>
          <a:p>
            <a:r>
              <a:rPr lang="de-AT" sz="1600" dirty="0"/>
              <a:t>$k	Angaben zur Reihe (W, fakultativ)</a:t>
            </a:r>
            <a:endParaRPr lang="de-DE" sz="1600" dirty="0"/>
          </a:p>
          <a:p>
            <a:r>
              <a:rPr lang="de-AT" sz="1600" dirty="0"/>
              <a:t>$n	Bemerkung (u.a. Verweisung auf in Beziehung stehendes Exemplar, RDA 28.1.1.3) (W, fakultativ)</a:t>
            </a:r>
            <a:endParaRPr lang="de-DE" sz="1600" dirty="0"/>
          </a:p>
          <a:p>
            <a:r>
              <a:rPr lang="de-AT" sz="1600" dirty="0"/>
              <a:t>$o	Weiterer </a:t>
            </a:r>
            <a:r>
              <a:rPr lang="de-AT" sz="1600" dirty="0" err="1"/>
              <a:t>Identifikator</a:t>
            </a:r>
            <a:r>
              <a:rPr lang="de-AT" sz="1600" dirty="0"/>
              <a:t> (W, fakultativ)</a:t>
            </a:r>
            <a:endParaRPr lang="de-DE" sz="1600" dirty="0"/>
          </a:p>
          <a:p>
            <a:r>
              <a:rPr lang="de-AT" sz="1600" dirty="0"/>
              <a:t>$x	ISSN (NW, fakultativ)</a:t>
            </a:r>
            <a:endParaRPr lang="de-DE" sz="1600" dirty="0"/>
          </a:p>
          <a:p>
            <a:r>
              <a:rPr lang="de-AT" sz="1600" dirty="0"/>
              <a:t>$z	ISBN (W, fakultativ)</a:t>
            </a:r>
            <a:endParaRPr lang="de-DE" sz="1600" dirty="0"/>
          </a:p>
          <a:p>
            <a:r>
              <a:rPr lang="de-AT" sz="1600" dirty="0"/>
              <a:t>$8	Feldverknüpfung und Reihenfolge (W, fakultativ) - wird nicht aktiv erfasst</a:t>
            </a:r>
            <a:endParaRPr lang="de-DE" sz="1600" dirty="0"/>
          </a:p>
          <a:p>
            <a:r>
              <a:rPr lang="de-AT" sz="1600" dirty="0"/>
              <a:t>$9	IDNR des Datensatzes der in Beziehung stehenden Ausgabe (NW, fakultativ)</a:t>
            </a:r>
            <a:endParaRPr lang="de-DE" sz="1600" dirty="0"/>
          </a:p>
          <a:p>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5A.05: Reproduktionen | Stand: 18.05.2015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10</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Keine Reproduktionen</a:t>
            </a:r>
            <a:endParaRPr lang="de-DE" dirty="0"/>
          </a:p>
        </p:txBody>
      </p:sp>
      <p:sp>
        <p:nvSpPr>
          <p:cNvPr id="3" name="Textplatzhalter 2"/>
          <p:cNvSpPr>
            <a:spLocks noGrp="1"/>
          </p:cNvSpPr>
          <p:nvPr>
            <p:ph type="body" sz="quarter" idx="13"/>
          </p:nvPr>
        </p:nvSpPr>
        <p:spPr/>
        <p:txBody>
          <a:bodyPr wrap="square"/>
          <a:lstStyle/>
          <a:p>
            <a:r>
              <a:rPr lang="de-DE" dirty="0" smtClean="0"/>
              <a:t>Zeitnahe Veröffentlichungen einer Expression auf unterschiedlichen Datenträgern</a:t>
            </a:r>
          </a:p>
          <a:p>
            <a:pPr>
              <a:buNone/>
            </a:pPr>
            <a:endParaRPr lang="de-DE" dirty="0" smtClean="0"/>
          </a:p>
          <a:p>
            <a:pPr lvl="1"/>
            <a:r>
              <a:rPr lang="de-DE" dirty="0" smtClean="0"/>
              <a:t>Beispiele: E-Book- und Druckausgabe, Online- und Printausgabe einer Hochschulschrift</a:t>
            </a:r>
          </a:p>
          <a:p>
            <a:pPr lvl="1"/>
            <a:r>
              <a:rPr lang="de-DE" dirty="0" smtClean="0"/>
              <a:t>Beziehungskennzeichnung „Erscheint auch als“</a:t>
            </a:r>
          </a:p>
          <a:p>
            <a:pPr lvl="1"/>
            <a:endParaRPr lang="de-DE" dirty="0" smtClean="0"/>
          </a:p>
          <a:p>
            <a:r>
              <a:rPr lang="de-DE" dirty="0" smtClean="0"/>
              <a:t>Lizenzausgaben</a:t>
            </a:r>
          </a:p>
          <a:p>
            <a:pPr lvl="1"/>
            <a:r>
              <a:rPr lang="de-DE" dirty="0" smtClean="0"/>
              <a:t>Information zum Originalverlag </a:t>
            </a:r>
            <a:r>
              <a:rPr lang="de-DE" dirty="0" smtClean="0">
                <a:sym typeface="Wingdings" pitchFamily="2" charset="2"/>
              </a:rPr>
              <a:t></a:t>
            </a:r>
            <a:r>
              <a:rPr lang="de-DE" dirty="0" smtClean="0"/>
              <a:t> Anmerkung zur Veröffentlichungsangabe (RDA </a:t>
            </a:r>
            <a:r>
              <a:rPr lang="de-DE" smtClean="0"/>
              <a:t>2.17.7)</a:t>
            </a:r>
            <a:endParaRPr lang="de-DE"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5A.05: Reproduktionen | Stand: 18.05.2015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11</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1988840"/>
            <a:ext cx="8229600" cy="2088232"/>
          </a:xfrm>
        </p:spPr>
        <p:txBody>
          <a:bodyPr/>
          <a:lstStyle/>
          <a:p>
            <a:pPr algn="ctr"/>
            <a:r>
              <a:rPr lang="de-DE" dirty="0" smtClean="0"/>
              <a:t>Beziehungen </a:t>
            </a:r>
            <a:r>
              <a:rPr lang="de-DE" dirty="0"/>
              <a:t>zwischen Werken, Expressionen, Manifestationen oder </a:t>
            </a:r>
            <a:r>
              <a:rPr lang="de-DE" dirty="0" smtClean="0"/>
              <a:t>Exemplaren</a:t>
            </a:r>
            <a:br>
              <a:rPr lang="de-DE" dirty="0" smtClean="0"/>
            </a:br>
            <a:r>
              <a:rPr lang="de-DE" dirty="0" smtClean="0"/>
              <a:t>Praxisteil</a:t>
            </a:r>
            <a:r>
              <a:rPr lang="de-DE" sz="2800" dirty="0" smtClean="0"/>
              <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5A</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pPr/>
              <a:t>12</a:t>
            </a:fld>
            <a:endParaRPr lang="de-DE"/>
          </a:p>
        </p:txBody>
      </p:sp>
      <p:sp>
        <p:nvSpPr>
          <p:cNvPr id="9" name="Fußzeilenplatzhalter 8"/>
          <p:cNvSpPr>
            <a:spLocks noGrp="1"/>
          </p:cNvSpPr>
          <p:nvPr>
            <p:ph type="ftr" sz="quarter" idx="14"/>
          </p:nvPr>
        </p:nvSpPr>
        <p:spPr>
          <a:xfrm>
            <a:off x="467544" y="6376243"/>
            <a:ext cx="7776864" cy="365125"/>
          </a:xfrm>
        </p:spPr>
        <p:txBody>
          <a:bodyPr/>
          <a:lstStyle/>
          <a:p>
            <a:r>
              <a:rPr lang="de-DE" smtClean="0"/>
              <a:t>AG RDA Schulungsunterlagen – Modul 5A.05: Reproduktionen | Stand: 18.05.2015 | CC BY-NC-SA</a:t>
            </a:r>
            <a:endParaRPr lang="de-DE" dirty="0"/>
          </a:p>
        </p:txBody>
      </p:sp>
    </p:spTree>
    <p:extLst>
      <p:ext uri="{BB962C8B-B14F-4D97-AF65-F5344CB8AC3E}">
        <p14:creationId xmlns:p14="http://schemas.microsoft.com/office/powerpoint/2010/main" val="32163505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Beziehungen – Arten der Beschreibung</a:t>
            </a:r>
            <a:endParaRPr lang="de-DE" dirty="0"/>
          </a:p>
        </p:txBody>
      </p:sp>
      <p:sp>
        <p:nvSpPr>
          <p:cNvPr id="3" name="Textplatzhalter 2"/>
          <p:cNvSpPr>
            <a:spLocks noGrp="1"/>
          </p:cNvSpPr>
          <p:nvPr>
            <p:ph type="body" sz="quarter" idx="13"/>
          </p:nvPr>
        </p:nvSpPr>
        <p:spPr/>
        <p:txBody>
          <a:bodyPr/>
          <a:lstStyle/>
          <a:p>
            <a:endParaRPr lang="de-DE" dirty="0" smtClean="0"/>
          </a:p>
          <a:p>
            <a:r>
              <a:rPr lang="de-DE" dirty="0" smtClean="0"/>
              <a:t>Wie </a:t>
            </a:r>
            <a:r>
              <a:rPr lang="de-DE" dirty="0"/>
              <a:t>werden Beziehungen erfasst:</a:t>
            </a:r>
          </a:p>
          <a:p>
            <a:pPr lvl="1"/>
            <a:endParaRPr lang="de-DE" dirty="0"/>
          </a:p>
          <a:p>
            <a:pPr lvl="1"/>
            <a:r>
              <a:rPr lang="de-DE" dirty="0" err="1" smtClean="0"/>
              <a:t>Identifikator</a:t>
            </a:r>
            <a:endParaRPr lang="de-DE" dirty="0" smtClean="0"/>
          </a:p>
          <a:p>
            <a:pPr lvl="1"/>
            <a:endParaRPr lang="de-DE" dirty="0"/>
          </a:p>
          <a:p>
            <a:pPr lvl="1"/>
            <a:r>
              <a:rPr lang="de-DE" dirty="0"/>
              <a:t>normierter </a:t>
            </a:r>
            <a:r>
              <a:rPr lang="de-DE" dirty="0" smtClean="0"/>
              <a:t>Sucheinstieg</a:t>
            </a:r>
          </a:p>
          <a:p>
            <a:pPr lvl="1"/>
            <a:endParaRPr lang="de-DE" dirty="0"/>
          </a:p>
          <a:p>
            <a:pPr lvl="1"/>
            <a:r>
              <a:rPr lang="de-DE" dirty="0"/>
              <a:t>Beschreibung (nur für Beziehungen zu Werken, Expressionen, Manifestationen und Exemplaren)</a:t>
            </a:r>
          </a:p>
          <a:p>
            <a:pPr lvl="2"/>
            <a:r>
              <a:rPr lang="de-DE" dirty="0"/>
              <a:t>strukturierte Beschreibung</a:t>
            </a:r>
          </a:p>
          <a:p>
            <a:pPr lvl="2"/>
            <a:r>
              <a:rPr lang="de-DE" dirty="0"/>
              <a:t>unstrukturierte Beschreibung</a:t>
            </a:r>
          </a:p>
          <a:p>
            <a:endParaRPr lang="de-DE" dirty="0"/>
          </a:p>
        </p:txBody>
      </p:sp>
    </p:spTree>
    <p:extLst>
      <p:ext uri="{BB962C8B-B14F-4D97-AF65-F5344CB8AC3E}">
        <p14:creationId xmlns:p14="http://schemas.microsoft.com/office/powerpoint/2010/main" val="38804785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Beziehungen – Arten der Beschreibung</a:t>
            </a:r>
            <a:endParaRPr lang="de-DE" dirty="0"/>
          </a:p>
        </p:txBody>
      </p:sp>
      <p:sp>
        <p:nvSpPr>
          <p:cNvPr id="3" name="Textplatzhalter 2"/>
          <p:cNvSpPr>
            <a:spLocks noGrp="1"/>
          </p:cNvSpPr>
          <p:nvPr>
            <p:ph type="body" sz="quarter" idx="13"/>
          </p:nvPr>
        </p:nvSpPr>
        <p:spPr/>
        <p:txBody>
          <a:bodyPr/>
          <a:lstStyle/>
          <a:p>
            <a:endParaRPr lang="de-DE" dirty="0" smtClean="0"/>
          </a:p>
          <a:p>
            <a:r>
              <a:rPr lang="de-DE" dirty="0" err="1" smtClean="0"/>
              <a:t>Beziehungskennzeichungen</a:t>
            </a:r>
            <a:r>
              <a:rPr lang="de-DE" dirty="0" smtClean="0"/>
              <a:t> nach Anhang J sind Standardelement</a:t>
            </a:r>
            <a:br>
              <a:rPr lang="de-DE" dirty="0" smtClean="0"/>
            </a:br>
            <a:endParaRPr lang="de-DE" dirty="0" smtClean="0"/>
          </a:p>
          <a:p>
            <a:r>
              <a:rPr lang="de-DE" dirty="0" smtClean="0"/>
              <a:t>Ausnahme: Unstrukturierte Beschreibung</a:t>
            </a:r>
            <a:endParaRPr lang="de-DE" dirty="0"/>
          </a:p>
          <a:p>
            <a:pPr lvl="1"/>
            <a:endParaRPr lang="de-DE" dirty="0"/>
          </a:p>
          <a:p>
            <a:r>
              <a:rPr lang="de-DE" dirty="0" smtClean="0"/>
              <a:t>Es dürfen nur Beziehungskennzeichnungen aus Anhang J verwendet werden. </a:t>
            </a:r>
            <a:endParaRPr lang="de-DE" dirty="0"/>
          </a:p>
        </p:txBody>
      </p:sp>
    </p:spTree>
    <p:extLst>
      <p:ext uri="{BB962C8B-B14F-4D97-AF65-F5344CB8AC3E}">
        <p14:creationId xmlns:p14="http://schemas.microsoft.com/office/powerpoint/2010/main" val="36609633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Beziehungen – Erfassen in </a:t>
            </a:r>
            <a:r>
              <a:rPr lang="de-DE" dirty="0" err="1" smtClean="0"/>
              <a:t>Aleph</a:t>
            </a:r>
            <a:r>
              <a:rPr lang="de-DE" dirty="0" smtClean="0"/>
              <a:t> </a:t>
            </a:r>
            <a:endParaRPr lang="de-DE" dirty="0"/>
          </a:p>
        </p:txBody>
      </p:sp>
      <p:sp>
        <p:nvSpPr>
          <p:cNvPr id="3" name="Textplatzhalter 2"/>
          <p:cNvSpPr>
            <a:spLocks noGrp="1"/>
          </p:cNvSpPr>
          <p:nvPr>
            <p:ph type="body" sz="quarter" idx="13"/>
          </p:nvPr>
        </p:nvSpPr>
        <p:spPr/>
        <p:txBody>
          <a:bodyPr/>
          <a:lstStyle/>
          <a:p>
            <a:r>
              <a:rPr lang="de-DE" dirty="0" smtClean="0"/>
              <a:t>Felder für Beziehungen:</a:t>
            </a:r>
            <a:br>
              <a:rPr lang="de-DE" dirty="0" smtClean="0"/>
            </a:br>
            <a:endParaRPr lang="de-DE" dirty="0"/>
          </a:p>
          <a:p>
            <a:pPr lvl="1"/>
            <a:r>
              <a:rPr lang="de-DE" dirty="0" smtClean="0"/>
              <a:t>521: Angaben zum Inhalt</a:t>
            </a:r>
          </a:p>
          <a:p>
            <a:pPr lvl="1"/>
            <a:r>
              <a:rPr lang="de-DE" dirty="0" smtClean="0"/>
              <a:t>527</a:t>
            </a:r>
            <a:r>
              <a:rPr lang="de-DE" dirty="0"/>
              <a:t>: Andere </a:t>
            </a:r>
            <a:r>
              <a:rPr lang="de-DE" dirty="0" smtClean="0"/>
              <a:t>Ausgabe (</a:t>
            </a:r>
            <a:r>
              <a:rPr lang="de-DE" dirty="0" smtClean="0">
                <a:solidFill>
                  <a:srgbClr val="FF0000"/>
                </a:solidFill>
              </a:rPr>
              <a:t>$p </a:t>
            </a:r>
            <a:r>
              <a:rPr lang="de-DE" dirty="0" smtClean="0"/>
              <a:t>Erscheint auch als)</a:t>
            </a:r>
            <a:endParaRPr lang="de-DE" dirty="0"/>
          </a:p>
          <a:p>
            <a:pPr lvl="1"/>
            <a:r>
              <a:rPr lang="de-DE" dirty="0" smtClean="0"/>
              <a:t>529: Beilage </a:t>
            </a:r>
          </a:p>
          <a:p>
            <a:pPr lvl="1"/>
            <a:r>
              <a:rPr lang="de-DE" dirty="0" smtClean="0"/>
              <a:t>530: Übergeordnete Einheit der Beilage</a:t>
            </a:r>
          </a:p>
          <a:p>
            <a:pPr lvl="1"/>
            <a:r>
              <a:rPr lang="de-DE" dirty="0" smtClean="0"/>
              <a:t>531: Beziehung vom Nachfolger zum Vorgänger</a:t>
            </a:r>
            <a:endParaRPr lang="de-DE" dirty="0"/>
          </a:p>
          <a:p>
            <a:pPr lvl="1"/>
            <a:r>
              <a:rPr lang="de-DE" dirty="0" smtClean="0"/>
              <a:t>533: Beziehung vom Vorgänger zum Nachfolger</a:t>
            </a:r>
            <a:endParaRPr lang="de-DE" dirty="0"/>
          </a:p>
          <a:p>
            <a:pPr lvl="1"/>
            <a:r>
              <a:rPr lang="de-DE" dirty="0" smtClean="0"/>
              <a:t>534: Sonstige Beziehung (z.B. Rezension)</a:t>
            </a:r>
            <a:endParaRPr lang="de-DE" dirty="0"/>
          </a:p>
          <a:p>
            <a:pPr lvl="1"/>
            <a:r>
              <a:rPr lang="de-DE" dirty="0" smtClean="0"/>
              <a:t>649: Reproduktionen</a:t>
            </a:r>
            <a:br>
              <a:rPr lang="de-DE" dirty="0" smtClean="0"/>
            </a:br>
            <a:endParaRPr lang="de-DE" dirty="0" smtClean="0"/>
          </a:p>
          <a:p>
            <a:pPr lvl="1"/>
            <a:endParaRPr lang="de-DE" dirty="0" smtClean="0"/>
          </a:p>
          <a:p>
            <a:pPr lvl="1"/>
            <a:r>
              <a:rPr lang="de-DE" dirty="0" smtClean="0"/>
              <a:t>501: (für unstrukturierte Beziehungen)</a:t>
            </a:r>
          </a:p>
        </p:txBody>
      </p:sp>
    </p:spTree>
    <p:extLst>
      <p:ext uri="{BB962C8B-B14F-4D97-AF65-F5344CB8AC3E}">
        <p14:creationId xmlns:p14="http://schemas.microsoft.com/office/powerpoint/2010/main" val="8942559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Beziehungen – Erfassen in </a:t>
            </a:r>
            <a:r>
              <a:rPr lang="de-DE" dirty="0" err="1" smtClean="0"/>
              <a:t>Aleph</a:t>
            </a:r>
            <a:r>
              <a:rPr lang="de-DE" dirty="0" smtClean="0"/>
              <a:t> – Beispiel 1</a:t>
            </a:r>
            <a:endParaRPr lang="de-DE" dirty="0"/>
          </a:p>
        </p:txBody>
      </p:sp>
      <p:sp>
        <p:nvSpPr>
          <p:cNvPr id="3" name="Textplatzhalter 2"/>
          <p:cNvSpPr>
            <a:spLocks noGrp="1"/>
          </p:cNvSpPr>
          <p:nvPr>
            <p:ph type="body" sz="quarter" idx="13"/>
          </p:nvPr>
        </p:nvSpPr>
        <p:spPr/>
        <p:txBody>
          <a:bodyPr/>
          <a:lstStyle/>
          <a:p>
            <a:r>
              <a:rPr lang="de-DE" sz="2000" dirty="0" smtClean="0"/>
              <a:t>Normierter Sucheinstieg</a:t>
            </a:r>
          </a:p>
          <a:p>
            <a:endParaRPr lang="de-DE" sz="2000" dirty="0"/>
          </a:p>
          <a:p>
            <a:endParaRPr lang="de-DE" sz="2000" dirty="0" smtClean="0"/>
          </a:p>
          <a:p>
            <a:endParaRPr lang="de-DE" sz="2000" dirty="0"/>
          </a:p>
          <a:p>
            <a:endParaRPr lang="de-DE" sz="2000" dirty="0" smtClean="0"/>
          </a:p>
          <a:p>
            <a:r>
              <a:rPr lang="de-DE" sz="2000" dirty="0" smtClean="0"/>
              <a:t>Strukturierte Beschreibung</a:t>
            </a:r>
          </a:p>
          <a:p>
            <a:endParaRPr lang="de-DE" sz="2000" dirty="0"/>
          </a:p>
          <a:p>
            <a:endParaRPr lang="de-DE" sz="2000" dirty="0" smtClean="0"/>
          </a:p>
          <a:p>
            <a:endParaRPr lang="de-DE" sz="2000" dirty="0"/>
          </a:p>
          <a:p>
            <a:endParaRPr lang="de-DE" sz="2000" dirty="0" smtClean="0"/>
          </a:p>
          <a:p>
            <a:r>
              <a:rPr lang="de-DE" sz="2000" dirty="0" smtClean="0"/>
              <a:t>Unstrukturierte Beschreibung</a:t>
            </a:r>
          </a:p>
          <a:p>
            <a:pPr marL="0" indent="0">
              <a:buNone/>
            </a:pPr>
            <a:r>
              <a:rPr lang="de-DE" dirty="0" smtClean="0"/>
              <a:t/>
            </a:r>
            <a:br>
              <a:rPr lang="de-DE" dirty="0" smtClean="0"/>
            </a:br>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2912459968"/>
              </p:ext>
            </p:extLst>
          </p:nvPr>
        </p:nvGraphicFramePr>
        <p:xfrm>
          <a:off x="395536" y="1268761"/>
          <a:ext cx="8064897" cy="1224135"/>
        </p:xfrm>
        <a:graphic>
          <a:graphicData uri="http://schemas.openxmlformats.org/drawingml/2006/table">
            <a:tbl>
              <a:tblPr firstRow="1" firstCol="1" bandRow="1">
                <a:tableStyleId>{5C22544A-7EE6-4342-B048-85BDC9FD1C3A}</a:tableStyleId>
              </a:tblPr>
              <a:tblGrid>
                <a:gridCol w="764332"/>
                <a:gridCol w="1054003"/>
                <a:gridCol w="2954794"/>
                <a:gridCol w="3291768"/>
              </a:tblGrid>
              <a:tr h="288031">
                <a:tc>
                  <a:txBody>
                    <a:bodyPr/>
                    <a:lstStyle/>
                    <a:p>
                      <a:pPr>
                        <a:lnSpc>
                          <a:spcPct val="100000"/>
                        </a:lnSpc>
                        <a:spcAft>
                          <a:spcPts val="600"/>
                        </a:spcAft>
                      </a:pPr>
                      <a:r>
                        <a:rPr lang="de-DE" sz="1600" dirty="0" err="1">
                          <a:effectLst/>
                        </a:rPr>
                        <a:t>Aleph</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a:effectLst/>
                        </a:rPr>
                        <a:t>RDA</a:t>
                      </a:r>
                      <a:endParaRPr lang="de-DE" sz="1600">
                        <a:effectLst/>
                        <a:latin typeface="Verdana"/>
                        <a:ea typeface="Calibri"/>
                        <a:cs typeface="Times New Roman"/>
                      </a:endParaRPr>
                    </a:p>
                  </a:txBody>
                  <a:tcPr marL="68580" marR="68580" marT="0" marB="0"/>
                </a:tc>
                <a:tc>
                  <a:txBody>
                    <a:bodyPr/>
                    <a:lstStyle/>
                    <a:p>
                      <a:pPr>
                        <a:lnSpc>
                          <a:spcPct val="100000"/>
                        </a:lnSpc>
                        <a:spcAft>
                          <a:spcPts val="600"/>
                        </a:spcAft>
                      </a:pPr>
                      <a:r>
                        <a:rPr lang="de-DE" sz="1600">
                          <a:effectLst/>
                        </a:rPr>
                        <a:t>Element</a:t>
                      </a:r>
                      <a:endParaRPr lang="de-DE" sz="160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a:effectLst/>
                        </a:rPr>
                        <a:t>Erfassung</a:t>
                      </a:r>
                      <a:endParaRPr lang="de-DE" sz="1600" dirty="0">
                        <a:effectLst/>
                        <a:latin typeface="Verdana"/>
                        <a:ea typeface="Calibri"/>
                        <a:cs typeface="Times New Roman"/>
                      </a:endParaRPr>
                    </a:p>
                  </a:txBody>
                  <a:tcPr marL="68580" marR="68580" marT="0" marB="0"/>
                </a:tc>
              </a:tr>
              <a:tr h="432048">
                <a:tc rowSpan="2">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534</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24.5</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Beziehungskennzeichnung</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solidFill>
                            <a:srgbClr val="FF0000"/>
                          </a:solidFill>
                          <a:effectLst/>
                          <a:latin typeface="+mn-lt"/>
                          <a:ea typeface="Verdana" panose="020B0604030504040204" pitchFamily="34" charset="0"/>
                          <a:cs typeface="Verdana" panose="020B0604030504040204" pitchFamily="34" charset="0"/>
                        </a:rPr>
                        <a:t>$</a:t>
                      </a:r>
                      <a:r>
                        <a:rPr lang="de-DE" sz="1600" dirty="0">
                          <a:solidFill>
                            <a:srgbClr val="FF0000"/>
                          </a:solidFill>
                          <a:effectLst/>
                          <a:latin typeface="+mn-lt"/>
                          <a:ea typeface="Verdana" panose="020B0604030504040204" pitchFamily="34" charset="0"/>
                          <a:cs typeface="Verdana" panose="020B0604030504040204" pitchFamily="34" charset="0"/>
                        </a:rPr>
                        <a:t>p </a:t>
                      </a:r>
                      <a:r>
                        <a:rPr lang="de-DE" sz="1600" dirty="0">
                          <a:effectLst/>
                          <a:latin typeface="+mn-lt"/>
                          <a:ea typeface="Verdana" panose="020B0604030504040204" pitchFamily="34" charset="0"/>
                          <a:cs typeface="Verdana" panose="020B0604030504040204" pitchFamily="34" charset="0"/>
                        </a:rPr>
                        <a:t>Filmbearbeitung von</a:t>
                      </a:r>
                    </a:p>
                  </a:txBody>
                  <a:tcPr marL="68580" marR="68580" marT="0" marB="0"/>
                </a:tc>
              </a:tr>
              <a:tr h="504056">
                <a:tc vMerge="1">
                  <a:txBody>
                    <a:bodyPr/>
                    <a:lstStyle/>
                    <a:p>
                      <a:endParaRPr lang="de-DE"/>
                    </a:p>
                  </a:txBody>
                  <a:tcPr/>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25.1</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In </a:t>
                      </a:r>
                      <a:r>
                        <a:rPr lang="de-DE" sz="1600" dirty="0">
                          <a:effectLst/>
                          <a:latin typeface="+mn-lt"/>
                          <a:ea typeface="Verdana" panose="020B0604030504040204" pitchFamily="34" charset="0"/>
                          <a:cs typeface="Verdana" panose="020B0604030504040204" pitchFamily="34" charset="0"/>
                        </a:rPr>
                        <a:t>Beziehung stehendes Werk</a:t>
                      </a:r>
                    </a:p>
                  </a:txBody>
                  <a:tcPr marL="68580" marR="68580" marT="0" marB="0"/>
                </a:tc>
                <a:tc>
                  <a:txBody>
                    <a:bodyPr/>
                    <a:lstStyle/>
                    <a:p>
                      <a:pPr>
                        <a:lnSpc>
                          <a:spcPct val="100000"/>
                        </a:lnSpc>
                        <a:spcAft>
                          <a:spcPts val="600"/>
                        </a:spcAft>
                      </a:pPr>
                      <a:r>
                        <a:rPr lang="de-DE" sz="1600" dirty="0" smtClean="0">
                          <a:solidFill>
                            <a:srgbClr val="FF0000"/>
                          </a:solidFill>
                          <a:effectLst/>
                          <a:latin typeface="+mn-lt"/>
                          <a:ea typeface="Verdana" panose="020B0604030504040204" pitchFamily="34" charset="0"/>
                          <a:cs typeface="Verdana" panose="020B0604030504040204" pitchFamily="34" charset="0"/>
                        </a:rPr>
                        <a:t>$</a:t>
                      </a:r>
                      <a:r>
                        <a:rPr lang="de-DE" sz="1600" dirty="0">
                          <a:solidFill>
                            <a:srgbClr val="FF0000"/>
                          </a:solidFill>
                          <a:effectLst/>
                          <a:latin typeface="+mn-lt"/>
                          <a:ea typeface="Verdana" panose="020B0604030504040204" pitchFamily="34" charset="0"/>
                          <a:cs typeface="Verdana" panose="020B0604030504040204" pitchFamily="34" charset="0"/>
                        </a:rPr>
                        <a:t>a</a:t>
                      </a:r>
                      <a:r>
                        <a:rPr lang="de-DE" sz="1600" dirty="0">
                          <a:effectLst/>
                          <a:latin typeface="+mn-lt"/>
                          <a:ea typeface="Verdana" panose="020B0604030504040204" pitchFamily="34" charset="0"/>
                          <a:cs typeface="Verdana" panose="020B0604030504040204" pitchFamily="34" charset="0"/>
                        </a:rPr>
                        <a:t> Mann, Thomas, 1875-1955. </a:t>
                      </a:r>
                      <a:r>
                        <a:rPr lang="de-DE" sz="1600" dirty="0" err="1">
                          <a:effectLst/>
                          <a:latin typeface="+mn-lt"/>
                          <a:ea typeface="Verdana" panose="020B0604030504040204" pitchFamily="34" charset="0"/>
                          <a:cs typeface="Verdana" panose="020B0604030504040204" pitchFamily="34" charset="0"/>
                        </a:rPr>
                        <a:t>Buddenbrooks</a:t>
                      </a:r>
                      <a:endParaRPr lang="de-DE" sz="1600" dirty="0">
                        <a:effectLst/>
                        <a:latin typeface="+mn-lt"/>
                        <a:ea typeface="Verdana" panose="020B0604030504040204" pitchFamily="34" charset="0"/>
                        <a:cs typeface="Verdana" panose="020B0604030504040204" pitchFamily="34" charset="0"/>
                      </a:endParaRPr>
                    </a:p>
                  </a:txBody>
                  <a:tcPr marL="68580" marR="68580" marT="0" marB="0"/>
                </a:tc>
              </a:tr>
            </a:tbl>
          </a:graphicData>
        </a:graphic>
      </p:graphicFrame>
      <p:graphicFrame>
        <p:nvGraphicFramePr>
          <p:cNvPr id="5" name="Tabelle 4"/>
          <p:cNvGraphicFramePr>
            <a:graphicFrameLocks noGrp="1"/>
          </p:cNvGraphicFramePr>
          <p:nvPr>
            <p:extLst>
              <p:ext uri="{D42A27DB-BD31-4B8C-83A1-F6EECF244321}">
                <p14:modId xmlns:p14="http://schemas.microsoft.com/office/powerpoint/2010/main" val="3666122438"/>
              </p:ext>
            </p:extLst>
          </p:nvPr>
        </p:nvGraphicFramePr>
        <p:xfrm>
          <a:off x="395537" y="3212976"/>
          <a:ext cx="7992888" cy="775712"/>
        </p:xfrm>
        <a:graphic>
          <a:graphicData uri="http://schemas.openxmlformats.org/drawingml/2006/table">
            <a:tbl>
              <a:tblPr firstRow="1" firstCol="1" bandRow="1">
                <a:tableStyleId>{5C22544A-7EE6-4342-B048-85BDC9FD1C3A}</a:tableStyleId>
              </a:tblPr>
              <a:tblGrid>
                <a:gridCol w="841224"/>
                <a:gridCol w="900982"/>
                <a:gridCol w="3082329"/>
                <a:gridCol w="3168353"/>
              </a:tblGrid>
              <a:tr h="288032">
                <a:tc>
                  <a:txBody>
                    <a:bodyPr/>
                    <a:lstStyle/>
                    <a:p>
                      <a:pPr>
                        <a:lnSpc>
                          <a:spcPct val="100000"/>
                        </a:lnSpc>
                        <a:spcAft>
                          <a:spcPts val="600"/>
                        </a:spcAft>
                      </a:pPr>
                      <a:r>
                        <a:rPr lang="de-DE" sz="1600" dirty="0" err="1">
                          <a:effectLst/>
                        </a:rPr>
                        <a:t>Aleph</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a:effectLst/>
                        </a:rPr>
                        <a:t>RDA</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a:effectLst/>
                        </a:rPr>
                        <a:t>Element</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a:effectLst/>
                        </a:rPr>
                        <a:t>Erfassung</a:t>
                      </a:r>
                      <a:endParaRPr lang="de-DE" sz="1600" dirty="0">
                        <a:effectLst/>
                        <a:latin typeface="Verdana"/>
                        <a:ea typeface="Calibri"/>
                        <a:cs typeface="Times New Roman"/>
                      </a:endParaRPr>
                    </a:p>
                  </a:txBody>
                  <a:tcPr marL="68580" marR="68580" marT="0" marB="0"/>
                </a:tc>
              </a:tr>
              <a:tr h="0">
                <a:tc>
                  <a:txBody>
                    <a:bodyPr/>
                    <a:lstStyle/>
                    <a:p>
                      <a:pPr>
                        <a:lnSpc>
                          <a:spcPct val="100000"/>
                        </a:lnSpc>
                        <a:spcAft>
                          <a:spcPts val="600"/>
                        </a:spcAft>
                      </a:pPr>
                      <a:r>
                        <a:rPr lang="de-DE" sz="1600" dirty="0" smtClean="0">
                          <a:effectLst/>
                        </a:rPr>
                        <a:t>534</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smtClean="0">
                          <a:effectLst/>
                        </a:rPr>
                        <a:t>25.1</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smtClean="0">
                          <a:effectLst/>
                        </a:rPr>
                        <a:t>In </a:t>
                      </a:r>
                      <a:r>
                        <a:rPr lang="de-DE" sz="1600" dirty="0">
                          <a:effectLst/>
                        </a:rPr>
                        <a:t>Beziehung stehendes Werk</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smtClean="0">
                          <a:solidFill>
                            <a:srgbClr val="FF0000"/>
                          </a:solidFill>
                          <a:effectLst/>
                        </a:rPr>
                        <a:t>$</a:t>
                      </a:r>
                      <a:r>
                        <a:rPr lang="de-DE" sz="1600" dirty="0">
                          <a:solidFill>
                            <a:srgbClr val="FF0000"/>
                          </a:solidFill>
                          <a:effectLst/>
                        </a:rPr>
                        <a:t>p </a:t>
                      </a:r>
                      <a:r>
                        <a:rPr lang="de-DE" sz="1600" dirty="0">
                          <a:effectLst/>
                        </a:rPr>
                        <a:t>Filmbearbeitung von</a:t>
                      </a:r>
                      <a:br>
                        <a:rPr lang="de-DE" sz="1600" dirty="0">
                          <a:effectLst/>
                        </a:rPr>
                      </a:br>
                      <a:r>
                        <a:rPr lang="de-DE" sz="1600" dirty="0">
                          <a:solidFill>
                            <a:srgbClr val="FF0000"/>
                          </a:solidFill>
                          <a:effectLst/>
                        </a:rPr>
                        <a:t>$a </a:t>
                      </a:r>
                      <a:r>
                        <a:rPr lang="de-DE" sz="1600" dirty="0" err="1">
                          <a:effectLst/>
                        </a:rPr>
                        <a:t>Buddenbrooks</a:t>
                      </a:r>
                      <a:r>
                        <a:rPr lang="de-DE" sz="1600" dirty="0">
                          <a:effectLst/>
                        </a:rPr>
                        <a:t> / Thomas Mann</a:t>
                      </a:r>
                      <a:endParaRPr lang="de-DE" sz="1600" dirty="0">
                        <a:effectLst/>
                        <a:latin typeface="Verdana"/>
                        <a:ea typeface="Calibri"/>
                        <a:cs typeface="Times New Roman"/>
                      </a:endParaRPr>
                    </a:p>
                  </a:txBody>
                  <a:tcPr marL="68580" marR="68580" marT="0" marB="0"/>
                </a:tc>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803952914"/>
              </p:ext>
            </p:extLst>
          </p:nvPr>
        </p:nvGraphicFramePr>
        <p:xfrm>
          <a:off x="395536" y="5085184"/>
          <a:ext cx="7992887" cy="975360"/>
        </p:xfrm>
        <a:graphic>
          <a:graphicData uri="http://schemas.openxmlformats.org/drawingml/2006/table">
            <a:tbl>
              <a:tblPr firstRow="1" firstCol="1" bandRow="1">
                <a:tableStyleId>{5C22544A-7EE6-4342-B048-85BDC9FD1C3A}</a:tableStyleId>
              </a:tblPr>
              <a:tblGrid>
                <a:gridCol w="776717"/>
                <a:gridCol w="1009734"/>
                <a:gridCol w="3005224"/>
                <a:gridCol w="3201212"/>
              </a:tblGrid>
              <a:tr h="0">
                <a:tc>
                  <a:txBody>
                    <a:bodyPr/>
                    <a:lstStyle/>
                    <a:p>
                      <a:pPr>
                        <a:lnSpc>
                          <a:spcPct val="100000"/>
                        </a:lnSpc>
                        <a:spcAft>
                          <a:spcPts val="600"/>
                        </a:spcAft>
                      </a:pPr>
                      <a:r>
                        <a:rPr lang="de-DE" sz="1600" dirty="0" err="1">
                          <a:effectLst/>
                        </a:rPr>
                        <a:t>Aleph</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a:effectLst/>
                        </a:rPr>
                        <a:t>RDA</a:t>
                      </a:r>
                      <a:endParaRPr lang="de-DE" sz="160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a:effectLst/>
                        </a:rPr>
                        <a:t>Element</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a:effectLst/>
                        </a:rPr>
                        <a:t>Erfassung</a:t>
                      </a:r>
                      <a:endParaRPr lang="de-DE" sz="1600" dirty="0">
                        <a:effectLst/>
                        <a:latin typeface="Verdana"/>
                        <a:ea typeface="Calibri"/>
                        <a:cs typeface="Times New Roman"/>
                      </a:endParaRPr>
                    </a:p>
                  </a:txBody>
                  <a:tcPr marL="68580" marR="68580" marT="0" marB="0"/>
                </a:tc>
              </a:tr>
              <a:tr h="0">
                <a:tc>
                  <a:txBody>
                    <a:bodyPr/>
                    <a:lstStyle/>
                    <a:p>
                      <a:pPr>
                        <a:lnSpc>
                          <a:spcPct val="100000"/>
                        </a:lnSpc>
                        <a:spcAft>
                          <a:spcPts val="600"/>
                        </a:spcAft>
                      </a:pPr>
                      <a:r>
                        <a:rPr lang="de-DE" sz="1600" dirty="0" smtClean="0">
                          <a:effectLst/>
                        </a:rPr>
                        <a:t>501</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smtClean="0">
                          <a:effectLst/>
                        </a:rPr>
                        <a:t>25.1</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smtClean="0">
                          <a:effectLst/>
                        </a:rPr>
                        <a:t>In </a:t>
                      </a:r>
                      <a:r>
                        <a:rPr lang="de-DE" sz="1600" dirty="0">
                          <a:effectLst/>
                        </a:rPr>
                        <a:t>Beziehung stehendes Werk</a:t>
                      </a:r>
                      <a:endParaRPr lang="de-DE" sz="1600" dirty="0">
                        <a:effectLst/>
                        <a:latin typeface="Verdana"/>
                        <a:ea typeface="Calibri"/>
                        <a:cs typeface="Times New Roman"/>
                      </a:endParaRPr>
                    </a:p>
                  </a:txBody>
                  <a:tcPr marL="68580" marR="68580" marT="0" marB="0"/>
                </a:tc>
                <a:tc>
                  <a:txBody>
                    <a:bodyPr/>
                    <a:lstStyle/>
                    <a:p>
                      <a:pPr>
                        <a:lnSpc>
                          <a:spcPct val="100000"/>
                        </a:lnSpc>
                        <a:spcAft>
                          <a:spcPts val="600"/>
                        </a:spcAft>
                      </a:pPr>
                      <a:r>
                        <a:rPr lang="de-DE" sz="1600" dirty="0" smtClean="0">
                          <a:solidFill>
                            <a:srgbClr val="FF0000"/>
                          </a:solidFill>
                          <a:effectLst/>
                        </a:rPr>
                        <a:t>$</a:t>
                      </a:r>
                      <a:r>
                        <a:rPr lang="de-DE" sz="1600" dirty="0">
                          <a:solidFill>
                            <a:srgbClr val="FF0000"/>
                          </a:solidFill>
                          <a:effectLst/>
                        </a:rPr>
                        <a:t>a </a:t>
                      </a:r>
                      <a:r>
                        <a:rPr lang="de-DE" sz="1600" dirty="0">
                          <a:effectLst/>
                        </a:rPr>
                        <a:t>Verfilmung des Romans </a:t>
                      </a:r>
                      <a:r>
                        <a:rPr lang="de-DE" sz="1600" dirty="0" err="1">
                          <a:effectLst/>
                        </a:rPr>
                        <a:t>Buddenbrooks</a:t>
                      </a:r>
                      <a:r>
                        <a:rPr lang="de-DE" sz="1600" dirty="0">
                          <a:effectLst/>
                        </a:rPr>
                        <a:t> (1901) von Thomas Mann</a:t>
                      </a:r>
                      <a:endParaRPr lang="de-DE" sz="1600" dirty="0">
                        <a:effectLst/>
                        <a:latin typeface="Verdana"/>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291741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Beziehungen – Erfassen in </a:t>
            </a:r>
            <a:r>
              <a:rPr lang="de-DE" dirty="0" err="1" smtClean="0"/>
              <a:t>Aleph</a:t>
            </a:r>
            <a:r>
              <a:rPr lang="de-DE" dirty="0" smtClean="0"/>
              <a:t> – Beispiel 2</a:t>
            </a:r>
            <a:endParaRPr lang="de-DE" dirty="0"/>
          </a:p>
        </p:txBody>
      </p:sp>
      <p:sp>
        <p:nvSpPr>
          <p:cNvPr id="3" name="Textplatzhalter 2"/>
          <p:cNvSpPr>
            <a:spLocks noGrp="1"/>
          </p:cNvSpPr>
          <p:nvPr>
            <p:ph type="body" sz="quarter" idx="13"/>
          </p:nvPr>
        </p:nvSpPr>
        <p:spPr/>
        <p:txBody>
          <a:bodyPr/>
          <a:lstStyle/>
          <a:p>
            <a:r>
              <a:rPr lang="de-DE" sz="2000" dirty="0" smtClean="0"/>
              <a:t>Normierter Sucheinstieg</a:t>
            </a:r>
          </a:p>
          <a:p>
            <a:endParaRPr lang="de-DE" sz="2000" dirty="0"/>
          </a:p>
          <a:p>
            <a:endParaRPr lang="de-DE" sz="2000" dirty="0" smtClean="0"/>
          </a:p>
          <a:p>
            <a:endParaRPr lang="de-DE" sz="2000" dirty="0"/>
          </a:p>
          <a:p>
            <a:endParaRPr lang="de-DE" sz="2000" dirty="0" smtClean="0"/>
          </a:p>
          <a:p>
            <a:r>
              <a:rPr lang="de-DE" sz="2000" dirty="0" smtClean="0"/>
              <a:t>Strukturierte Beschreibung</a:t>
            </a:r>
          </a:p>
          <a:p>
            <a:endParaRPr lang="de-DE" sz="2000" dirty="0"/>
          </a:p>
          <a:p>
            <a:endParaRPr lang="de-DE" sz="2000" dirty="0" smtClean="0"/>
          </a:p>
          <a:p>
            <a:endParaRPr lang="de-DE" sz="2000" dirty="0"/>
          </a:p>
          <a:p>
            <a:endParaRPr lang="de-DE" sz="2000" dirty="0" smtClean="0"/>
          </a:p>
          <a:p>
            <a:r>
              <a:rPr lang="de-DE" sz="2000" dirty="0" smtClean="0"/>
              <a:t>Unstrukturierte Beschreibung</a:t>
            </a:r>
          </a:p>
          <a:p>
            <a:pPr marL="0" indent="0">
              <a:buNone/>
            </a:pPr>
            <a:r>
              <a:rPr lang="de-DE" dirty="0" smtClean="0"/>
              <a:t/>
            </a:r>
            <a:br>
              <a:rPr lang="de-DE" dirty="0" smtClean="0"/>
            </a:br>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2458012720"/>
              </p:ext>
            </p:extLst>
          </p:nvPr>
        </p:nvGraphicFramePr>
        <p:xfrm>
          <a:off x="395536" y="1268761"/>
          <a:ext cx="8352929" cy="1310526"/>
        </p:xfrm>
        <a:graphic>
          <a:graphicData uri="http://schemas.openxmlformats.org/drawingml/2006/table">
            <a:tbl>
              <a:tblPr firstRow="1" firstCol="1" bandRow="1">
                <a:tableStyleId>{5C22544A-7EE6-4342-B048-85BDC9FD1C3A}</a:tableStyleId>
              </a:tblPr>
              <a:tblGrid>
                <a:gridCol w="856813"/>
                <a:gridCol w="943387"/>
                <a:gridCol w="2664296"/>
                <a:gridCol w="3888433"/>
              </a:tblGrid>
              <a:tr h="223443">
                <a:tc>
                  <a:txBody>
                    <a:bodyPr/>
                    <a:lstStyle/>
                    <a:p>
                      <a:pPr>
                        <a:lnSpc>
                          <a:spcPct val="100000"/>
                        </a:lnSpc>
                        <a:spcAft>
                          <a:spcPts val="600"/>
                        </a:spcAft>
                      </a:pPr>
                      <a:r>
                        <a:rPr lang="de-DE" sz="1600" dirty="0" err="1">
                          <a:effectLst/>
                          <a:latin typeface="+mn-lt"/>
                          <a:ea typeface="Verdana" panose="020B0604030504040204" pitchFamily="34" charset="0"/>
                          <a:cs typeface="Verdana" panose="020B0604030504040204" pitchFamily="34" charset="0"/>
                        </a:rPr>
                        <a:t>Aleph</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a:effectLst/>
                          <a:latin typeface="+mn-lt"/>
                          <a:ea typeface="Verdana" panose="020B0604030504040204" pitchFamily="34" charset="0"/>
                          <a:cs typeface="Verdana" panose="020B0604030504040204" pitchFamily="34" charset="0"/>
                        </a:rPr>
                        <a:t>RDA</a:t>
                      </a:r>
                    </a:p>
                  </a:txBody>
                  <a:tcPr marL="68580" marR="68580" marT="0" marB="0"/>
                </a:tc>
                <a:tc>
                  <a:txBody>
                    <a:bodyPr/>
                    <a:lstStyle/>
                    <a:p>
                      <a:pPr>
                        <a:lnSpc>
                          <a:spcPct val="100000"/>
                        </a:lnSpc>
                        <a:spcAft>
                          <a:spcPts val="600"/>
                        </a:spcAft>
                      </a:pPr>
                      <a:r>
                        <a:rPr lang="de-DE" sz="1600" dirty="0">
                          <a:effectLst/>
                          <a:latin typeface="+mn-lt"/>
                          <a:ea typeface="Verdana" panose="020B0604030504040204" pitchFamily="34" charset="0"/>
                          <a:cs typeface="Verdana" panose="020B0604030504040204" pitchFamily="34" charset="0"/>
                        </a:rPr>
                        <a:t>Element</a:t>
                      </a:r>
                    </a:p>
                  </a:txBody>
                  <a:tcPr marL="68580" marR="68580" marT="0" marB="0"/>
                </a:tc>
                <a:tc>
                  <a:txBody>
                    <a:bodyPr/>
                    <a:lstStyle/>
                    <a:p>
                      <a:pPr>
                        <a:lnSpc>
                          <a:spcPct val="100000"/>
                        </a:lnSpc>
                        <a:spcAft>
                          <a:spcPts val="600"/>
                        </a:spcAft>
                      </a:pPr>
                      <a:r>
                        <a:rPr lang="de-DE" sz="1600" dirty="0">
                          <a:effectLst/>
                          <a:latin typeface="+mn-lt"/>
                          <a:ea typeface="Verdana" panose="020B0604030504040204" pitchFamily="34" charset="0"/>
                          <a:cs typeface="Verdana" panose="020B0604030504040204" pitchFamily="34" charset="0"/>
                        </a:rPr>
                        <a:t>Erfassung</a:t>
                      </a:r>
                    </a:p>
                  </a:txBody>
                  <a:tcPr marL="68580" marR="68580" marT="0" marB="0"/>
                </a:tc>
              </a:tr>
              <a:tr h="335166">
                <a:tc rowSpan="2">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534z</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24.5</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Beziehungskennzeichnung</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solidFill>
                            <a:srgbClr val="FF0000"/>
                          </a:solidFill>
                          <a:effectLst/>
                          <a:latin typeface="+mn-lt"/>
                          <a:ea typeface="Verdana" panose="020B0604030504040204" pitchFamily="34" charset="0"/>
                          <a:cs typeface="Verdana" panose="020B0604030504040204" pitchFamily="34" charset="0"/>
                        </a:rPr>
                        <a:t>$</a:t>
                      </a:r>
                      <a:r>
                        <a:rPr lang="de-DE" sz="1600" dirty="0">
                          <a:solidFill>
                            <a:srgbClr val="FF0000"/>
                          </a:solidFill>
                          <a:effectLst/>
                          <a:latin typeface="+mn-lt"/>
                          <a:ea typeface="Verdana" panose="020B0604030504040204" pitchFamily="34" charset="0"/>
                          <a:cs typeface="Verdana" panose="020B0604030504040204" pitchFamily="34" charset="0"/>
                        </a:rPr>
                        <a:t>p </a:t>
                      </a:r>
                      <a:r>
                        <a:rPr lang="de-DE" sz="1600" dirty="0" smtClean="0">
                          <a:effectLst/>
                          <a:latin typeface="+mn-lt"/>
                          <a:ea typeface="Verdana" panose="020B0604030504040204" pitchFamily="34" charset="0"/>
                          <a:cs typeface="Verdana" panose="020B0604030504040204" pitchFamily="34" charset="0"/>
                        </a:rPr>
                        <a:t>Ergänzung</a:t>
                      </a:r>
                      <a:endParaRPr lang="de-DE" sz="1600" dirty="0">
                        <a:effectLst/>
                        <a:latin typeface="+mn-lt"/>
                        <a:ea typeface="Verdana" panose="020B0604030504040204" pitchFamily="34" charset="0"/>
                        <a:cs typeface="Verdana" panose="020B0604030504040204" pitchFamily="34" charset="0"/>
                      </a:endParaRPr>
                    </a:p>
                  </a:txBody>
                  <a:tcPr marL="68580" marR="68580" marT="0" marB="0"/>
                </a:tc>
              </a:tr>
              <a:tr h="665526">
                <a:tc vMerge="1">
                  <a:txBody>
                    <a:bodyPr/>
                    <a:lstStyle/>
                    <a:p>
                      <a:endParaRPr lang="de-DE"/>
                    </a:p>
                  </a:txBody>
                  <a:tcPr/>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25.1</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In </a:t>
                      </a:r>
                      <a:r>
                        <a:rPr lang="de-DE" sz="1600" dirty="0">
                          <a:effectLst/>
                          <a:latin typeface="+mn-lt"/>
                          <a:ea typeface="Verdana" panose="020B0604030504040204" pitchFamily="34" charset="0"/>
                          <a:cs typeface="Verdana" panose="020B0604030504040204" pitchFamily="34" charset="0"/>
                        </a:rPr>
                        <a:t>Beziehung stehendes Werk</a:t>
                      </a:r>
                    </a:p>
                  </a:txBody>
                  <a:tcPr marL="68580" marR="68580" marT="0" marB="0"/>
                </a:tc>
                <a:tc>
                  <a:txBody>
                    <a:bodyPr/>
                    <a:lstStyle/>
                    <a:p>
                      <a:pPr>
                        <a:lnSpc>
                          <a:spcPct val="100000"/>
                        </a:lnSpc>
                        <a:spcAft>
                          <a:spcPts val="600"/>
                        </a:spcAft>
                      </a:pPr>
                      <a:r>
                        <a:rPr lang="de-DE" sz="1600" dirty="0" smtClean="0">
                          <a:solidFill>
                            <a:srgbClr val="FF0000"/>
                          </a:solidFill>
                          <a:effectLst/>
                          <a:latin typeface="+mn-lt"/>
                          <a:ea typeface="Verdana" panose="020B0604030504040204" pitchFamily="34" charset="0"/>
                          <a:cs typeface="Verdana" panose="020B0604030504040204" pitchFamily="34" charset="0"/>
                        </a:rPr>
                        <a:t>$a</a:t>
                      </a:r>
                      <a:r>
                        <a:rPr lang="de-DE" sz="1600" dirty="0" smtClean="0">
                          <a:effectLst/>
                          <a:latin typeface="+mn-lt"/>
                          <a:ea typeface="Verdana" panose="020B0604030504040204" pitchFamily="34" charset="0"/>
                          <a:cs typeface="Verdana" panose="020B0604030504040204" pitchFamily="34" charset="0"/>
                        </a:rPr>
                        <a:t> Lenk,</a:t>
                      </a:r>
                      <a:r>
                        <a:rPr lang="de-DE" sz="1600" baseline="0" dirty="0" smtClean="0">
                          <a:effectLst/>
                          <a:latin typeface="+mn-lt"/>
                          <a:ea typeface="Verdana" panose="020B0604030504040204" pitchFamily="34" charset="0"/>
                          <a:cs typeface="Verdana" panose="020B0604030504040204" pitchFamily="34" charset="0"/>
                        </a:rPr>
                        <a:t> Friederike. Das Verfahren vor der Schlichtungsstelle. Ergänzungsband</a:t>
                      </a:r>
                      <a:br>
                        <a:rPr lang="de-DE" sz="1600" baseline="0" dirty="0" smtClean="0">
                          <a:effectLst/>
                          <a:latin typeface="+mn-lt"/>
                          <a:ea typeface="Verdana" panose="020B0604030504040204" pitchFamily="34" charset="0"/>
                          <a:cs typeface="Verdana" panose="020B0604030504040204" pitchFamily="34" charset="0"/>
                        </a:rPr>
                      </a:br>
                      <a:r>
                        <a:rPr lang="de-DE" sz="1600" dirty="0" smtClean="0">
                          <a:solidFill>
                            <a:srgbClr val="FF0000"/>
                          </a:solidFill>
                          <a:effectLst/>
                          <a:latin typeface="+mn-lt"/>
                          <a:ea typeface="Verdana" panose="020B0604030504040204" pitchFamily="34" charset="0"/>
                          <a:cs typeface="Verdana" panose="020B0604030504040204" pitchFamily="34" charset="0"/>
                        </a:rPr>
                        <a:t>$9 </a:t>
                      </a:r>
                      <a:r>
                        <a:rPr lang="de-DE" sz="1600" dirty="0" smtClean="0">
                          <a:effectLst/>
                          <a:latin typeface="+mn-lt"/>
                          <a:ea typeface="Verdana" panose="020B0604030504040204" pitchFamily="34" charset="0"/>
                          <a:cs typeface="Verdana" panose="020B0604030504040204" pitchFamily="34" charset="0"/>
                        </a:rPr>
                        <a:t>BV039146848</a:t>
                      </a:r>
                    </a:p>
                  </a:txBody>
                  <a:tcPr marL="68580" marR="68580" marT="0" marB="0"/>
                </a:tc>
              </a:tr>
            </a:tbl>
          </a:graphicData>
        </a:graphic>
      </p:graphicFrame>
      <p:graphicFrame>
        <p:nvGraphicFramePr>
          <p:cNvPr id="5" name="Tabelle 4"/>
          <p:cNvGraphicFramePr>
            <a:graphicFrameLocks noGrp="1"/>
          </p:cNvGraphicFramePr>
          <p:nvPr>
            <p:extLst>
              <p:ext uri="{D42A27DB-BD31-4B8C-83A1-F6EECF244321}">
                <p14:modId xmlns:p14="http://schemas.microsoft.com/office/powerpoint/2010/main" val="3377567413"/>
              </p:ext>
            </p:extLst>
          </p:nvPr>
        </p:nvGraphicFramePr>
        <p:xfrm>
          <a:off x="395536" y="3140968"/>
          <a:ext cx="8280920" cy="1263392"/>
        </p:xfrm>
        <a:graphic>
          <a:graphicData uri="http://schemas.openxmlformats.org/drawingml/2006/table">
            <a:tbl>
              <a:tblPr firstRow="1" firstCol="1" bandRow="1">
                <a:tableStyleId>{5C22544A-7EE6-4342-B048-85BDC9FD1C3A}</a:tableStyleId>
              </a:tblPr>
              <a:tblGrid>
                <a:gridCol w="871538"/>
                <a:gridCol w="933450"/>
                <a:gridCol w="2659508"/>
                <a:gridCol w="3816424"/>
              </a:tblGrid>
              <a:tr h="288032">
                <a:tc>
                  <a:txBody>
                    <a:bodyPr/>
                    <a:lstStyle/>
                    <a:p>
                      <a:pPr>
                        <a:lnSpc>
                          <a:spcPct val="100000"/>
                        </a:lnSpc>
                        <a:spcAft>
                          <a:spcPts val="600"/>
                        </a:spcAft>
                      </a:pPr>
                      <a:r>
                        <a:rPr lang="de-DE" sz="1600" dirty="0" err="1">
                          <a:effectLst/>
                          <a:latin typeface="+mn-lt"/>
                          <a:ea typeface="Verdana" panose="020B0604030504040204" pitchFamily="34" charset="0"/>
                          <a:cs typeface="Verdana" panose="020B0604030504040204" pitchFamily="34" charset="0"/>
                        </a:rPr>
                        <a:t>Aleph</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a:effectLst/>
                          <a:latin typeface="+mn-lt"/>
                          <a:ea typeface="Verdana" panose="020B0604030504040204" pitchFamily="34" charset="0"/>
                          <a:cs typeface="Verdana" panose="020B0604030504040204" pitchFamily="34" charset="0"/>
                        </a:rPr>
                        <a:t>RDA</a:t>
                      </a:r>
                    </a:p>
                  </a:txBody>
                  <a:tcPr marL="68580" marR="68580" marT="0" marB="0"/>
                </a:tc>
                <a:tc>
                  <a:txBody>
                    <a:bodyPr/>
                    <a:lstStyle/>
                    <a:p>
                      <a:pPr>
                        <a:lnSpc>
                          <a:spcPct val="100000"/>
                        </a:lnSpc>
                        <a:spcAft>
                          <a:spcPts val="600"/>
                        </a:spcAft>
                      </a:pPr>
                      <a:r>
                        <a:rPr lang="de-DE" sz="1600">
                          <a:effectLst/>
                          <a:latin typeface="+mn-lt"/>
                          <a:ea typeface="Verdana" panose="020B0604030504040204" pitchFamily="34" charset="0"/>
                          <a:cs typeface="Verdana" panose="020B0604030504040204" pitchFamily="34" charset="0"/>
                        </a:rPr>
                        <a:t>Element</a:t>
                      </a:r>
                    </a:p>
                  </a:txBody>
                  <a:tcPr marL="68580" marR="68580" marT="0" marB="0"/>
                </a:tc>
                <a:tc>
                  <a:txBody>
                    <a:bodyPr/>
                    <a:lstStyle/>
                    <a:p>
                      <a:pPr>
                        <a:lnSpc>
                          <a:spcPct val="100000"/>
                        </a:lnSpc>
                        <a:spcAft>
                          <a:spcPts val="600"/>
                        </a:spcAft>
                      </a:pPr>
                      <a:r>
                        <a:rPr lang="de-DE" sz="1600" dirty="0">
                          <a:effectLst/>
                          <a:latin typeface="+mn-lt"/>
                          <a:ea typeface="Verdana" panose="020B0604030504040204" pitchFamily="34" charset="0"/>
                          <a:cs typeface="Verdana" panose="020B0604030504040204" pitchFamily="34" charset="0"/>
                        </a:rPr>
                        <a:t>Erfassung</a:t>
                      </a:r>
                    </a:p>
                  </a:txBody>
                  <a:tcPr marL="68580" marR="68580" marT="0" marB="0"/>
                </a:tc>
              </a:tr>
              <a:tr h="0">
                <a:tc>
                  <a:txBody>
                    <a:bodyPr/>
                    <a:lstStyle/>
                    <a:p>
                      <a:pPr>
                        <a:lnSpc>
                          <a:spcPct val="100000"/>
                        </a:lnSpc>
                        <a:spcAft>
                          <a:spcPts val="600"/>
                        </a:spcAft>
                      </a:pPr>
                      <a:r>
                        <a:rPr lang="de-DE" sz="1600" smtClean="0">
                          <a:effectLst/>
                          <a:latin typeface="+mn-lt"/>
                          <a:ea typeface="Verdana" panose="020B0604030504040204" pitchFamily="34" charset="0"/>
                          <a:cs typeface="Verdana" panose="020B0604030504040204" pitchFamily="34" charset="0"/>
                        </a:rPr>
                        <a:t>534z</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25.1</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In </a:t>
                      </a:r>
                      <a:r>
                        <a:rPr lang="de-DE" sz="1600" dirty="0">
                          <a:effectLst/>
                          <a:latin typeface="+mn-lt"/>
                          <a:ea typeface="Verdana" panose="020B0604030504040204" pitchFamily="34" charset="0"/>
                          <a:cs typeface="Verdana" panose="020B0604030504040204" pitchFamily="34" charset="0"/>
                        </a:rPr>
                        <a:t>Beziehung stehendes Werk</a:t>
                      </a:r>
                    </a:p>
                  </a:txBody>
                  <a:tcPr marL="68580" marR="68580" marT="0" marB="0"/>
                </a:tc>
                <a:tc>
                  <a:txBody>
                    <a:bodyPr/>
                    <a:lstStyle/>
                    <a:p>
                      <a:pPr>
                        <a:lnSpc>
                          <a:spcPct val="100000"/>
                        </a:lnSpc>
                        <a:spcAft>
                          <a:spcPts val="600"/>
                        </a:spcAft>
                      </a:pPr>
                      <a:r>
                        <a:rPr lang="de-DE" sz="1600" dirty="0" smtClean="0">
                          <a:solidFill>
                            <a:srgbClr val="FF0000"/>
                          </a:solidFill>
                          <a:effectLst/>
                          <a:latin typeface="+mn-lt"/>
                          <a:ea typeface="Verdana" panose="020B0604030504040204" pitchFamily="34" charset="0"/>
                          <a:cs typeface="Verdana" panose="020B0604030504040204" pitchFamily="34" charset="0"/>
                        </a:rPr>
                        <a:t>$</a:t>
                      </a:r>
                      <a:r>
                        <a:rPr lang="de-DE" sz="1600" dirty="0">
                          <a:solidFill>
                            <a:srgbClr val="FF0000"/>
                          </a:solidFill>
                          <a:effectLst/>
                          <a:latin typeface="+mn-lt"/>
                          <a:ea typeface="Verdana" panose="020B0604030504040204" pitchFamily="34" charset="0"/>
                          <a:cs typeface="Verdana" panose="020B0604030504040204" pitchFamily="34" charset="0"/>
                        </a:rPr>
                        <a:t>p </a:t>
                      </a:r>
                      <a:r>
                        <a:rPr lang="de-DE" sz="1600" dirty="0" smtClean="0">
                          <a:effectLst/>
                          <a:latin typeface="+mn-lt"/>
                          <a:ea typeface="Verdana" panose="020B0604030504040204" pitchFamily="34" charset="0"/>
                          <a:cs typeface="Verdana" panose="020B0604030504040204" pitchFamily="34" charset="0"/>
                        </a:rPr>
                        <a:t>Ergänzung</a:t>
                      </a:r>
                      <a:r>
                        <a:rPr lang="de-DE" sz="1600" dirty="0">
                          <a:effectLst/>
                          <a:latin typeface="+mn-lt"/>
                          <a:ea typeface="Verdana" panose="020B0604030504040204" pitchFamily="34" charset="0"/>
                          <a:cs typeface="Verdana" panose="020B0604030504040204" pitchFamily="34" charset="0"/>
                        </a:rPr>
                        <a:t/>
                      </a:r>
                      <a:br>
                        <a:rPr lang="de-DE" sz="1600" dirty="0">
                          <a:effectLst/>
                          <a:latin typeface="+mn-lt"/>
                          <a:ea typeface="Verdana" panose="020B0604030504040204" pitchFamily="34" charset="0"/>
                          <a:cs typeface="Verdana" panose="020B0604030504040204" pitchFamily="34" charset="0"/>
                        </a:rPr>
                      </a:br>
                      <a:r>
                        <a:rPr lang="de-DE" sz="1600" dirty="0" smtClean="0">
                          <a:solidFill>
                            <a:srgbClr val="FF0000"/>
                          </a:solidFill>
                          <a:effectLst/>
                          <a:latin typeface="+mn-lt"/>
                          <a:ea typeface="Verdana" panose="020B0604030504040204" pitchFamily="34" charset="0"/>
                          <a:cs typeface="Verdana" panose="020B0604030504040204" pitchFamily="34" charset="0"/>
                        </a:rPr>
                        <a:t>$a </a:t>
                      </a:r>
                      <a:r>
                        <a:rPr lang="de-DE" sz="1600" dirty="0" smtClean="0">
                          <a:effectLst/>
                          <a:latin typeface="+mn-lt"/>
                          <a:ea typeface="Verdana" panose="020B0604030504040204" pitchFamily="34" charset="0"/>
                          <a:cs typeface="Verdana" panose="020B0604030504040204" pitchFamily="34" charset="0"/>
                        </a:rPr>
                        <a:t>Das</a:t>
                      </a:r>
                      <a:r>
                        <a:rPr lang="de-DE" sz="1600" baseline="0" dirty="0" smtClean="0">
                          <a:effectLst/>
                          <a:latin typeface="+mn-lt"/>
                          <a:ea typeface="Verdana" panose="020B0604030504040204" pitchFamily="34" charset="0"/>
                          <a:cs typeface="Verdana" panose="020B0604030504040204" pitchFamily="34" charset="0"/>
                        </a:rPr>
                        <a:t> Verfahren vor der Schlichtungsstelle. Ergänzungsband / Friederike Lenk</a:t>
                      </a:r>
                      <a:br>
                        <a:rPr lang="de-DE" sz="1600" baseline="0" dirty="0" smtClean="0">
                          <a:effectLst/>
                          <a:latin typeface="+mn-lt"/>
                          <a:ea typeface="Verdana" panose="020B0604030504040204" pitchFamily="34" charset="0"/>
                          <a:cs typeface="Verdana" panose="020B0604030504040204" pitchFamily="34" charset="0"/>
                        </a:rPr>
                      </a:br>
                      <a:r>
                        <a:rPr lang="de-DE" sz="1600" dirty="0" smtClean="0">
                          <a:solidFill>
                            <a:srgbClr val="FF0000"/>
                          </a:solidFill>
                          <a:effectLst/>
                          <a:latin typeface="+mn-lt"/>
                          <a:ea typeface="Verdana" panose="020B0604030504040204" pitchFamily="34" charset="0"/>
                          <a:cs typeface="Verdana" panose="020B0604030504040204" pitchFamily="34" charset="0"/>
                        </a:rPr>
                        <a:t>$9 </a:t>
                      </a:r>
                      <a:r>
                        <a:rPr lang="de-DE" sz="1600" dirty="0" smtClean="0">
                          <a:effectLst/>
                          <a:latin typeface="+mn-lt"/>
                          <a:ea typeface="Verdana" panose="020B0604030504040204" pitchFamily="34" charset="0"/>
                          <a:cs typeface="Verdana" panose="020B0604030504040204" pitchFamily="34" charset="0"/>
                        </a:rPr>
                        <a:t>BV039146848</a:t>
                      </a:r>
                      <a:endParaRPr lang="de-DE" sz="1600" dirty="0">
                        <a:effectLst/>
                        <a:latin typeface="+mn-lt"/>
                        <a:ea typeface="Verdana" panose="020B0604030504040204" pitchFamily="34" charset="0"/>
                        <a:cs typeface="Verdana" panose="020B0604030504040204" pitchFamily="34" charset="0"/>
                      </a:endParaRPr>
                    </a:p>
                  </a:txBody>
                  <a:tcPr marL="68580" marR="68580" marT="0" marB="0"/>
                </a:tc>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2546176963"/>
              </p:ext>
            </p:extLst>
          </p:nvPr>
        </p:nvGraphicFramePr>
        <p:xfrm>
          <a:off x="395536" y="5085184"/>
          <a:ext cx="8280920" cy="775712"/>
        </p:xfrm>
        <a:graphic>
          <a:graphicData uri="http://schemas.openxmlformats.org/drawingml/2006/table">
            <a:tbl>
              <a:tblPr firstRow="1" firstCol="1" bandRow="1">
                <a:tableStyleId>{5C22544A-7EE6-4342-B048-85BDC9FD1C3A}</a:tableStyleId>
              </a:tblPr>
              <a:tblGrid>
                <a:gridCol w="804707"/>
                <a:gridCol w="985762"/>
                <a:gridCol w="2674027"/>
                <a:gridCol w="3816424"/>
              </a:tblGrid>
              <a:tr h="288032">
                <a:tc>
                  <a:txBody>
                    <a:bodyPr/>
                    <a:lstStyle/>
                    <a:p>
                      <a:pPr>
                        <a:lnSpc>
                          <a:spcPct val="100000"/>
                        </a:lnSpc>
                        <a:spcAft>
                          <a:spcPts val="600"/>
                        </a:spcAft>
                      </a:pPr>
                      <a:r>
                        <a:rPr lang="de-DE" sz="1600" dirty="0" err="1">
                          <a:effectLst/>
                          <a:latin typeface="+mn-lt"/>
                          <a:ea typeface="Verdana" panose="020B0604030504040204" pitchFamily="34" charset="0"/>
                          <a:cs typeface="Verdana" panose="020B0604030504040204" pitchFamily="34" charset="0"/>
                        </a:rPr>
                        <a:t>Aleph</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a:effectLst/>
                          <a:latin typeface="+mn-lt"/>
                          <a:ea typeface="Verdana" panose="020B0604030504040204" pitchFamily="34" charset="0"/>
                          <a:cs typeface="Verdana" panose="020B0604030504040204" pitchFamily="34" charset="0"/>
                        </a:rPr>
                        <a:t>RDA</a:t>
                      </a:r>
                    </a:p>
                  </a:txBody>
                  <a:tcPr marL="68580" marR="68580" marT="0" marB="0"/>
                </a:tc>
                <a:tc>
                  <a:txBody>
                    <a:bodyPr/>
                    <a:lstStyle/>
                    <a:p>
                      <a:pPr>
                        <a:lnSpc>
                          <a:spcPct val="100000"/>
                        </a:lnSpc>
                        <a:spcAft>
                          <a:spcPts val="600"/>
                        </a:spcAft>
                      </a:pPr>
                      <a:r>
                        <a:rPr lang="de-DE" sz="1600" dirty="0">
                          <a:effectLst/>
                          <a:latin typeface="+mn-lt"/>
                          <a:ea typeface="Verdana" panose="020B0604030504040204" pitchFamily="34" charset="0"/>
                          <a:cs typeface="Verdana" panose="020B0604030504040204" pitchFamily="34" charset="0"/>
                        </a:rPr>
                        <a:t>Element</a:t>
                      </a:r>
                    </a:p>
                  </a:txBody>
                  <a:tcPr marL="68580" marR="68580" marT="0" marB="0"/>
                </a:tc>
                <a:tc>
                  <a:txBody>
                    <a:bodyPr/>
                    <a:lstStyle/>
                    <a:p>
                      <a:pPr>
                        <a:lnSpc>
                          <a:spcPct val="100000"/>
                        </a:lnSpc>
                        <a:spcAft>
                          <a:spcPts val="600"/>
                        </a:spcAft>
                      </a:pPr>
                      <a:r>
                        <a:rPr lang="de-DE" sz="1600" dirty="0">
                          <a:effectLst/>
                          <a:latin typeface="+mn-lt"/>
                          <a:ea typeface="Verdana" panose="020B0604030504040204" pitchFamily="34" charset="0"/>
                          <a:cs typeface="Verdana" panose="020B0604030504040204" pitchFamily="34" charset="0"/>
                        </a:rPr>
                        <a:t>Erfassung</a:t>
                      </a:r>
                    </a:p>
                  </a:txBody>
                  <a:tcPr marL="68580" marR="68580" marT="0" marB="0"/>
                </a:tc>
              </a:tr>
              <a:tr h="0">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501</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25.1</a:t>
                      </a:r>
                      <a:endParaRPr lang="de-DE" sz="1600" dirty="0">
                        <a:effectLst/>
                        <a:latin typeface="+mn-lt"/>
                        <a:ea typeface="Verdana" panose="020B0604030504040204" pitchFamily="34" charset="0"/>
                        <a:cs typeface="Verdana" panose="020B0604030504040204" pitchFamily="34" charset="0"/>
                      </a:endParaRPr>
                    </a:p>
                  </a:txBody>
                  <a:tcPr marL="68580" marR="68580" marT="0" marB="0"/>
                </a:tc>
                <a:tc>
                  <a:txBody>
                    <a:bodyPr/>
                    <a:lstStyle/>
                    <a:p>
                      <a:pPr>
                        <a:lnSpc>
                          <a:spcPct val="100000"/>
                        </a:lnSpc>
                        <a:spcAft>
                          <a:spcPts val="600"/>
                        </a:spcAft>
                      </a:pPr>
                      <a:r>
                        <a:rPr lang="de-DE" sz="1600" dirty="0" smtClean="0">
                          <a:effectLst/>
                          <a:latin typeface="+mn-lt"/>
                          <a:ea typeface="Verdana" panose="020B0604030504040204" pitchFamily="34" charset="0"/>
                          <a:cs typeface="Verdana" panose="020B0604030504040204" pitchFamily="34" charset="0"/>
                        </a:rPr>
                        <a:t>In </a:t>
                      </a:r>
                      <a:r>
                        <a:rPr lang="de-DE" sz="1600" dirty="0">
                          <a:effectLst/>
                          <a:latin typeface="+mn-lt"/>
                          <a:ea typeface="Verdana" panose="020B0604030504040204" pitchFamily="34" charset="0"/>
                          <a:cs typeface="Verdana" panose="020B0604030504040204" pitchFamily="34" charset="0"/>
                        </a:rPr>
                        <a:t>Beziehung stehendes Werk</a:t>
                      </a:r>
                    </a:p>
                  </a:txBody>
                  <a:tcPr marL="68580" marR="68580" marT="0" marB="0"/>
                </a:tc>
                <a:tc>
                  <a:txBody>
                    <a:bodyPr/>
                    <a:lstStyle/>
                    <a:p>
                      <a:pPr>
                        <a:lnSpc>
                          <a:spcPct val="100000"/>
                        </a:lnSpc>
                        <a:spcAft>
                          <a:spcPts val="600"/>
                        </a:spcAft>
                      </a:pPr>
                      <a:r>
                        <a:rPr lang="de-DE" sz="1600" dirty="0" smtClean="0">
                          <a:solidFill>
                            <a:srgbClr val="FF0000"/>
                          </a:solidFill>
                          <a:effectLst/>
                          <a:latin typeface="+mn-lt"/>
                          <a:ea typeface="Verdana" panose="020B0604030504040204" pitchFamily="34" charset="0"/>
                          <a:cs typeface="Verdana" panose="020B0604030504040204" pitchFamily="34" charset="0"/>
                        </a:rPr>
                        <a:t>$</a:t>
                      </a:r>
                      <a:r>
                        <a:rPr lang="de-DE" sz="1600" dirty="0">
                          <a:solidFill>
                            <a:srgbClr val="FF0000"/>
                          </a:solidFill>
                          <a:effectLst/>
                          <a:latin typeface="+mn-lt"/>
                          <a:ea typeface="Verdana" panose="020B0604030504040204" pitchFamily="34" charset="0"/>
                          <a:cs typeface="Verdana" panose="020B0604030504040204" pitchFamily="34" charset="0"/>
                        </a:rPr>
                        <a:t>a </a:t>
                      </a:r>
                      <a:r>
                        <a:rPr lang="de-DE" sz="1600" dirty="0" smtClean="0">
                          <a:effectLst/>
                          <a:latin typeface="+mn-lt"/>
                          <a:ea typeface="Verdana" panose="020B0604030504040204" pitchFamily="34" charset="0"/>
                          <a:cs typeface="Verdana" panose="020B0604030504040204" pitchFamily="34" charset="0"/>
                        </a:rPr>
                        <a:t>Zu</a:t>
                      </a:r>
                      <a:r>
                        <a:rPr lang="de-DE" sz="1600" baseline="0" dirty="0" smtClean="0">
                          <a:effectLst/>
                          <a:latin typeface="+mn-lt"/>
                          <a:ea typeface="Verdana" panose="020B0604030504040204" pitchFamily="34" charset="0"/>
                          <a:cs typeface="Verdana" panose="020B0604030504040204" pitchFamily="34" charset="0"/>
                        </a:rPr>
                        <a:t> diesem Werk ist eine Ergänzung erschienen</a:t>
                      </a:r>
                      <a:endParaRPr lang="de-DE" sz="1600" dirty="0">
                        <a:effectLst/>
                        <a:latin typeface="+mn-lt"/>
                        <a:ea typeface="Verdana" panose="020B0604030504040204" pitchFamily="34" charset="0"/>
                        <a:cs typeface="Verdana" panose="020B0604030504040204" pitchFamily="34" charset="0"/>
                      </a:endParaRPr>
                    </a:p>
                  </a:txBody>
                  <a:tcPr marL="68580" marR="68580" marT="0" marB="0"/>
                </a:tc>
              </a:tr>
            </a:tbl>
          </a:graphicData>
        </a:graphic>
      </p:graphicFrame>
    </p:spTree>
    <p:extLst>
      <p:ext uri="{BB962C8B-B14F-4D97-AF65-F5344CB8AC3E}">
        <p14:creationId xmlns:p14="http://schemas.microsoft.com/office/powerpoint/2010/main" val="823946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2564904"/>
            <a:ext cx="8229600" cy="1143000"/>
          </a:xfrm>
        </p:spPr>
        <p:txBody>
          <a:bodyPr/>
          <a:lstStyle/>
          <a:p>
            <a:pPr algn="ctr"/>
            <a:r>
              <a:rPr lang="de-DE" sz="2800" dirty="0" smtClean="0"/>
              <a:t>Reproduktionen</a:t>
            </a:r>
            <a:br>
              <a:rPr lang="de-DE" sz="2800" dirty="0" smtClean="0"/>
            </a:br>
            <a:endParaRPr lang="de-DE" sz="2800" dirty="0"/>
          </a:p>
        </p:txBody>
      </p:sp>
      <p:sp>
        <p:nvSpPr>
          <p:cNvPr id="3" name="Rechteck 2"/>
          <p:cNvSpPr/>
          <p:nvPr/>
        </p:nvSpPr>
        <p:spPr>
          <a:xfrm>
            <a:off x="409343" y="548679"/>
            <a:ext cx="2362457" cy="43204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Modul 5A</a:t>
            </a:r>
            <a:endParaRPr lang="de-DE"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8" name="Foliennummernplatzhalter 7"/>
          <p:cNvSpPr>
            <a:spLocks noGrp="1"/>
          </p:cNvSpPr>
          <p:nvPr>
            <p:ph type="sldNum" sz="quarter" idx="4"/>
          </p:nvPr>
        </p:nvSpPr>
        <p:spPr/>
        <p:txBody>
          <a:bodyPr/>
          <a:lstStyle/>
          <a:p>
            <a:fld id="{8A6690F1-7CA1-4166-A522-500460961984}" type="slidenum">
              <a:rPr lang="de-DE" smtClean="0"/>
              <a:pPr/>
              <a:t>2</a:t>
            </a:fld>
            <a:endParaRPr lang="de-DE"/>
          </a:p>
        </p:txBody>
      </p:sp>
      <p:sp>
        <p:nvSpPr>
          <p:cNvPr id="9" name="Fußzeilenplatzhalter 8"/>
          <p:cNvSpPr>
            <a:spLocks noGrp="1"/>
          </p:cNvSpPr>
          <p:nvPr>
            <p:ph type="ftr" sz="quarter" idx="14"/>
          </p:nvPr>
        </p:nvSpPr>
        <p:spPr>
          <a:xfrm>
            <a:off x="467544" y="6376243"/>
            <a:ext cx="7776864" cy="365125"/>
          </a:xfrm>
        </p:spPr>
        <p:txBody>
          <a:bodyPr/>
          <a:lstStyle/>
          <a:p>
            <a:r>
              <a:rPr lang="de-DE" smtClean="0"/>
              <a:t>AG RDA Schulungsunterlagen – Modul 5A.05: Reproduktionen | Stand: 18.05.2015 | CC BY-NC-SA</a:t>
            </a:r>
            <a:endParaRPr lang="de-DE" dirty="0"/>
          </a:p>
        </p:txBody>
      </p:sp>
      <p:sp>
        <p:nvSpPr>
          <p:cNvPr id="7" name="Textfeld 6"/>
          <p:cNvSpPr txBox="1"/>
          <p:nvPr/>
        </p:nvSpPr>
        <p:spPr>
          <a:xfrm>
            <a:off x="409343" y="1139744"/>
            <a:ext cx="2506473" cy="369332"/>
          </a:xfrm>
          <a:prstGeom prst="rect">
            <a:avLst/>
          </a:prstGeom>
          <a:noFill/>
        </p:spPr>
        <p:txBody>
          <a:bodyPr wrap="square" rtlCol="0">
            <a:spAutoFit/>
          </a:bodyPr>
          <a:lstStyle/>
          <a:p>
            <a:r>
              <a:rPr lang="de-DE" dirty="0" smtClean="0">
                <a:latin typeface="Verdana" panose="020B0604030504040204" pitchFamily="34" charset="0"/>
                <a:ea typeface="Verdana" panose="020B0604030504040204" pitchFamily="34" charset="0"/>
                <a:cs typeface="Verdana" panose="020B0604030504040204" pitchFamily="34" charset="0"/>
              </a:rPr>
              <a:t>B3Kat: </a:t>
            </a:r>
            <a:r>
              <a:rPr lang="de-DE" dirty="0" smtClean="0">
                <a:latin typeface="Verdana" panose="020B0604030504040204" pitchFamily="34" charset="0"/>
                <a:ea typeface="Verdana" panose="020B0604030504040204" pitchFamily="34" charset="0"/>
                <a:cs typeface="Verdana" panose="020B0604030504040204" pitchFamily="34" charset="0"/>
              </a:rPr>
              <a:t>25</a:t>
            </a:r>
            <a:r>
              <a:rPr lang="de-DE" dirty="0" smtClean="0">
                <a:latin typeface="Verdana" panose="020B0604030504040204" pitchFamily="34" charset="0"/>
                <a:ea typeface="Verdana" panose="020B0604030504040204" pitchFamily="34" charset="0"/>
                <a:cs typeface="Verdana" panose="020B0604030504040204" pitchFamily="34" charset="0"/>
              </a:rPr>
              <a:t>.09.2015</a:t>
            </a:r>
            <a:endParaRPr lang="de-DE"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86259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Reproduktionen: Definition</a:t>
            </a:r>
            <a:endParaRPr lang="de-DE" dirty="0"/>
          </a:p>
        </p:txBody>
      </p:sp>
      <p:sp>
        <p:nvSpPr>
          <p:cNvPr id="3" name="Textplatzhalter 2"/>
          <p:cNvSpPr>
            <a:spLocks noGrp="1"/>
          </p:cNvSpPr>
          <p:nvPr>
            <p:ph type="body" sz="quarter" idx="13"/>
          </p:nvPr>
        </p:nvSpPr>
        <p:spPr/>
        <p:txBody>
          <a:bodyPr wrap="square"/>
          <a:lstStyle/>
          <a:p>
            <a:r>
              <a:rPr lang="de-DE" i="1" dirty="0" smtClean="0"/>
              <a:t>„Eine exakte Kopie des Inhalts einer Ressource, die mit mechanischen oder elektronischen Mitteln erstellt ist.“ </a:t>
            </a:r>
            <a:r>
              <a:rPr lang="de-DE" dirty="0" smtClean="0"/>
              <a:t>(RDA Glossar)</a:t>
            </a:r>
          </a:p>
          <a:p>
            <a:endParaRPr lang="de-DE" dirty="0" smtClean="0"/>
          </a:p>
          <a:p>
            <a:r>
              <a:rPr lang="de-DE" dirty="0" smtClean="0"/>
              <a:t>Reproduktion kann vorliegen</a:t>
            </a:r>
          </a:p>
          <a:p>
            <a:pPr lvl="1"/>
            <a:r>
              <a:rPr lang="de-DE" dirty="0" smtClean="0"/>
              <a:t>in gedruckter Form</a:t>
            </a:r>
          </a:p>
          <a:p>
            <a:pPr lvl="1"/>
            <a:r>
              <a:rPr lang="de-DE" dirty="0" smtClean="0"/>
              <a:t>als Mikroform</a:t>
            </a:r>
          </a:p>
          <a:p>
            <a:pPr lvl="1"/>
            <a:r>
              <a:rPr lang="de-DE" dirty="0" smtClean="0"/>
              <a:t>in elektronischer Form</a:t>
            </a:r>
          </a:p>
          <a:p>
            <a:pPr lvl="1"/>
            <a:endParaRPr lang="de-DE" sz="1800" dirty="0"/>
          </a:p>
          <a:p>
            <a:r>
              <a:rPr lang="de-DE" i="1" dirty="0" smtClean="0"/>
              <a:t>Faksimile: „Eine Reproduktion, die die physische Erscheinung des Originals nachempfindet und dabei seinen Inhalt exakt reproduziert.“ </a:t>
            </a:r>
            <a:r>
              <a:rPr lang="de-DE" dirty="0" smtClean="0"/>
              <a:t>(RDA Glossar)</a:t>
            </a: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5A.05: Reproduktionen | Stand: 18.05.2015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3</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Beschreibung der Reproduktion</a:t>
            </a:r>
            <a:endParaRPr lang="de-DE" dirty="0"/>
          </a:p>
        </p:txBody>
      </p:sp>
      <p:sp>
        <p:nvSpPr>
          <p:cNvPr id="3" name="Textplatzhalter 2"/>
          <p:cNvSpPr>
            <a:spLocks noGrp="1"/>
          </p:cNvSpPr>
          <p:nvPr>
            <p:ph type="body" sz="quarter" idx="13"/>
          </p:nvPr>
        </p:nvSpPr>
        <p:spPr/>
        <p:txBody>
          <a:bodyPr wrap="square"/>
          <a:lstStyle/>
          <a:p>
            <a:r>
              <a:rPr lang="de-DE" dirty="0" smtClean="0"/>
              <a:t>Jede Reproduktion erhält eine eigene Beschreibung auf Grundlage der Reproduktion (Ausnahmen später).</a:t>
            </a:r>
          </a:p>
          <a:p>
            <a:endParaRPr lang="de-DE" dirty="0" smtClean="0"/>
          </a:p>
          <a:p>
            <a:r>
              <a:rPr lang="de-DE" dirty="0" smtClean="0"/>
              <a:t>Grundlage dieser Beschreibung sind die Angaben zur Reproduktion.</a:t>
            </a:r>
          </a:p>
          <a:p>
            <a:endParaRPr lang="de-DE" dirty="0" smtClean="0"/>
          </a:p>
          <a:p>
            <a:r>
              <a:rPr lang="de-DE" dirty="0" smtClean="0"/>
              <a:t>Die Angaben zum Original können als „in Beziehung stehende Manifestation“ berücksichtigt werden.</a:t>
            </a:r>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5A.05: Reproduktionen | Stand: 18.05.2015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4</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Reproduktion in anderer physischer Form</a:t>
            </a:r>
            <a:endParaRPr lang="de-DE" dirty="0"/>
          </a:p>
        </p:txBody>
      </p:sp>
      <p:sp>
        <p:nvSpPr>
          <p:cNvPr id="3" name="Textplatzhalter 2"/>
          <p:cNvSpPr>
            <a:spLocks noGrp="1"/>
          </p:cNvSpPr>
          <p:nvPr>
            <p:ph type="body" sz="quarter" idx="13"/>
          </p:nvPr>
        </p:nvSpPr>
        <p:spPr/>
        <p:txBody>
          <a:bodyPr wrap="square"/>
          <a:lstStyle/>
          <a:p>
            <a:r>
              <a:rPr lang="de-DE" dirty="0" smtClean="0"/>
              <a:t>Ausnahmeregelung bei Online-Ressourcen im Fernzugriff:</a:t>
            </a:r>
          </a:p>
          <a:p>
            <a:pPr lvl="1"/>
            <a:r>
              <a:rPr lang="de-DE" dirty="0" smtClean="0"/>
              <a:t>Verzicht auf eigene Beschreibung für die Reproduktion</a:t>
            </a:r>
          </a:p>
          <a:p>
            <a:pPr lvl="1"/>
            <a:r>
              <a:rPr lang="de-DE" dirty="0" smtClean="0"/>
              <a:t>Beschreibung des Originals wird um die Angaben für das </a:t>
            </a:r>
            <a:r>
              <a:rPr lang="de-DE" dirty="0" err="1" smtClean="0"/>
              <a:t>Digitalisat</a:t>
            </a:r>
            <a:r>
              <a:rPr lang="de-DE" dirty="0" smtClean="0"/>
              <a:t> angereichert (RDA 2.1 D-A-CH)</a:t>
            </a:r>
          </a:p>
          <a:p>
            <a:pPr lvl="1"/>
            <a:endParaRPr lang="de-DE" dirty="0" smtClean="0"/>
          </a:p>
          <a:p>
            <a:r>
              <a:rPr lang="de-DE" dirty="0" smtClean="0"/>
              <a:t>Voraussetzung:</a:t>
            </a:r>
          </a:p>
          <a:p>
            <a:pPr lvl="1"/>
            <a:r>
              <a:rPr lang="de-DE" dirty="0" smtClean="0"/>
              <a:t>Reproduktion wird im Rahmen einer Massendigitalisierungsmaßnahme erstellt</a:t>
            </a:r>
          </a:p>
          <a:p>
            <a:pPr lvl="1"/>
            <a:r>
              <a:rPr lang="de-DE" dirty="0" smtClean="0"/>
              <a:t>Reproduktion steht als freie Online-Veröffentlichung zur Verfügung</a:t>
            </a:r>
          </a:p>
          <a:p>
            <a:pPr lvl="1"/>
            <a:endParaRPr lang="de-DE" dirty="0" smtClean="0"/>
          </a:p>
          <a:p>
            <a:r>
              <a:rPr lang="de-DE" dirty="0" smtClean="0"/>
              <a:t>In B3Kat werden weiterhin angereicherte Aufnahmen erstellt.</a:t>
            </a:r>
          </a:p>
          <a:p>
            <a:endParaRPr lang="de-DE" dirty="0" smtClean="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5A.05: Reproduktionen | Stand: 18.05.2015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5</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Reproduktionen in gleicher physischer Form</a:t>
            </a:r>
            <a:endParaRPr lang="de-DE" dirty="0"/>
          </a:p>
        </p:txBody>
      </p:sp>
      <p:sp>
        <p:nvSpPr>
          <p:cNvPr id="3" name="Textplatzhalter 2"/>
          <p:cNvSpPr>
            <a:spLocks noGrp="1"/>
          </p:cNvSpPr>
          <p:nvPr>
            <p:ph type="body" sz="quarter" idx="13"/>
          </p:nvPr>
        </p:nvSpPr>
        <p:spPr/>
        <p:txBody>
          <a:bodyPr wrap="square"/>
          <a:lstStyle/>
          <a:p>
            <a:r>
              <a:rPr lang="de-DE" dirty="0" smtClean="0"/>
              <a:t>Nachdrucke </a:t>
            </a:r>
            <a:r>
              <a:rPr lang="de-DE" dirty="0" smtClean="0">
                <a:sym typeface="Wingdings" pitchFamily="2" charset="2"/>
              </a:rPr>
              <a:t> RDA 2.1 D-A-CH (s. Modul 3)</a:t>
            </a:r>
          </a:p>
          <a:p>
            <a:pPr>
              <a:buNone/>
            </a:pPr>
            <a:endParaRPr lang="de-DE" dirty="0" smtClean="0">
              <a:sym typeface="Wingdings" pitchFamily="2" charset="2"/>
            </a:endParaRPr>
          </a:p>
          <a:p>
            <a:pPr lvl="1"/>
            <a:r>
              <a:rPr lang="de-DE" dirty="0" smtClean="0">
                <a:sym typeface="Wingdings" pitchFamily="2" charset="2"/>
              </a:rPr>
              <a:t>Nachdrucke, die eine eigene Beschreibung erhalten</a:t>
            </a:r>
          </a:p>
          <a:p>
            <a:pPr lvl="1">
              <a:buNone/>
            </a:pPr>
            <a:r>
              <a:rPr lang="de-DE" dirty="0" smtClean="0">
                <a:sym typeface="Wingdings" pitchFamily="2" charset="2"/>
              </a:rPr>
              <a:t>	 RDA 2.1 D-A-CH Punkt 1.1 A</a:t>
            </a:r>
          </a:p>
          <a:p>
            <a:pPr lvl="1">
              <a:buNone/>
            </a:pPr>
            <a:endParaRPr lang="de-DE" sz="1800" dirty="0" smtClean="0">
              <a:sym typeface="Wingdings" pitchFamily="2" charset="2"/>
            </a:endParaRPr>
          </a:p>
          <a:p>
            <a:pPr lvl="1"/>
            <a:r>
              <a:rPr lang="de-DE" dirty="0" smtClean="0">
                <a:sym typeface="Wingdings" pitchFamily="2" charset="2"/>
              </a:rPr>
              <a:t>Nachdrucke, die </a:t>
            </a:r>
            <a:r>
              <a:rPr lang="de-DE" i="1" dirty="0" smtClean="0">
                <a:sym typeface="Wingdings" pitchFamily="2" charset="2"/>
              </a:rPr>
              <a:t>keine</a:t>
            </a:r>
            <a:r>
              <a:rPr lang="de-DE" dirty="0" smtClean="0">
                <a:sym typeface="Wingdings" pitchFamily="2" charset="2"/>
              </a:rPr>
              <a:t> eigene Beschreibung erhalten</a:t>
            </a:r>
          </a:p>
          <a:p>
            <a:pPr lvl="1">
              <a:buNone/>
            </a:pPr>
            <a:r>
              <a:rPr lang="de-DE" dirty="0" smtClean="0">
                <a:sym typeface="Wingdings" pitchFamily="2" charset="2"/>
              </a:rPr>
              <a:t>	 RDA 2.1 D-A-CH Punkt 1.1 B</a:t>
            </a:r>
            <a:endParaRPr lang="de-DE" dirty="0" smtClean="0"/>
          </a:p>
          <a:p>
            <a:pPr lvl="1">
              <a:buNone/>
            </a:pPr>
            <a:endParaRPr lang="de-DE" sz="1800" dirty="0" smtClean="0"/>
          </a:p>
          <a:p>
            <a:pPr lvl="2"/>
            <a:endParaRPr lang="de-DE" sz="1800" dirty="0" smtClean="0"/>
          </a:p>
          <a:p>
            <a:pPr lvl="2"/>
            <a:endParaRPr lang="de-DE" sz="1800"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5A.05: Reproduktionen | Stand: 18.05.2015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6</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Reproduktionen in gleicher physischer Form</a:t>
            </a:r>
            <a:endParaRPr lang="de-DE" dirty="0"/>
          </a:p>
        </p:txBody>
      </p:sp>
      <p:sp>
        <p:nvSpPr>
          <p:cNvPr id="3" name="Textplatzhalter 2"/>
          <p:cNvSpPr>
            <a:spLocks noGrp="1"/>
          </p:cNvSpPr>
          <p:nvPr>
            <p:ph type="body" sz="quarter" idx="13"/>
          </p:nvPr>
        </p:nvSpPr>
        <p:spPr/>
        <p:txBody>
          <a:bodyPr wrap="square"/>
          <a:lstStyle/>
          <a:p>
            <a:r>
              <a:rPr lang="de-DE" dirty="0" smtClean="0"/>
              <a:t>Beziehung zur jeweils anderen Manifestation</a:t>
            </a:r>
          </a:p>
          <a:p>
            <a:pPr>
              <a:buNone/>
            </a:pPr>
            <a:r>
              <a:rPr lang="de-DE" dirty="0" smtClean="0">
                <a:sym typeface="Wingdings" pitchFamily="2" charset="2"/>
              </a:rPr>
              <a:t>		</a:t>
            </a:r>
            <a:r>
              <a:rPr lang="de-DE" i="1" dirty="0" smtClean="0">
                <a:sym typeface="Wingdings" pitchFamily="2" charset="2"/>
              </a:rPr>
              <a:t>kein</a:t>
            </a:r>
            <a:r>
              <a:rPr lang="de-DE" dirty="0" smtClean="0">
                <a:sym typeface="Wingdings" pitchFamily="2" charset="2"/>
              </a:rPr>
              <a:t> Zusatzelement</a:t>
            </a:r>
          </a:p>
          <a:p>
            <a:pPr>
              <a:buNone/>
            </a:pPr>
            <a:endParaRPr lang="de-DE" dirty="0" smtClean="0">
              <a:sym typeface="Wingdings" pitchFamily="2" charset="2"/>
            </a:endParaRPr>
          </a:p>
          <a:p>
            <a:r>
              <a:rPr lang="de-DE" dirty="0" smtClean="0">
                <a:sym typeface="Wingdings" pitchFamily="2" charset="2"/>
              </a:rPr>
              <a:t>Wird empfohlen, wenn aus der Beschreibung der Reproduktion kein Bezug zur Originalmanifestation hergestellt werden kann.</a:t>
            </a:r>
            <a:endParaRPr lang="de-DE" dirty="0" smtClean="0"/>
          </a:p>
          <a:p>
            <a:endParaRPr lang="de-DE" dirty="0" smtClean="0"/>
          </a:p>
          <a:p>
            <a:r>
              <a:rPr lang="de-DE" dirty="0" smtClean="0"/>
              <a:t>Beziehungskennzeichnungen:</a:t>
            </a:r>
          </a:p>
          <a:p>
            <a:pPr lvl="1"/>
            <a:r>
              <a:rPr lang="de-DE" dirty="0" smtClean="0"/>
              <a:t>von der Reproduktion zum Original:</a:t>
            </a:r>
          </a:p>
          <a:p>
            <a:pPr lvl="2"/>
            <a:r>
              <a:rPr lang="de-DE" sz="1800" dirty="0" smtClean="0"/>
              <a:t>Nachdruck von</a:t>
            </a:r>
          </a:p>
          <a:p>
            <a:pPr lvl="2"/>
            <a:r>
              <a:rPr lang="de-DE" sz="1800" dirty="0" smtClean="0"/>
              <a:t>Faksimile von</a:t>
            </a:r>
          </a:p>
          <a:p>
            <a:pPr lvl="1"/>
            <a:r>
              <a:rPr lang="de-DE" dirty="0" smtClean="0"/>
              <a:t>vom Original zur Reproduktion:</a:t>
            </a:r>
          </a:p>
          <a:p>
            <a:pPr lvl="2"/>
            <a:r>
              <a:rPr lang="de-DE" sz="1800" dirty="0" smtClean="0"/>
              <a:t>Nachgedruckt als</a:t>
            </a:r>
          </a:p>
          <a:p>
            <a:pPr lvl="2"/>
            <a:r>
              <a:rPr lang="de-DE" sz="1800" dirty="0" smtClean="0"/>
              <a:t>Faksimile</a:t>
            </a:r>
            <a:endParaRPr lang="de-DE" sz="1800" dirty="0"/>
          </a:p>
        </p:txBody>
      </p:sp>
      <p:sp>
        <p:nvSpPr>
          <p:cNvPr id="4" name="Fußzeilenplatzhalter 3"/>
          <p:cNvSpPr>
            <a:spLocks noGrp="1"/>
          </p:cNvSpPr>
          <p:nvPr>
            <p:ph type="ftr" sz="quarter" idx="14"/>
          </p:nvPr>
        </p:nvSpPr>
        <p:spPr>
          <a:xfrm>
            <a:off x="467544" y="6376243"/>
            <a:ext cx="7632848" cy="365125"/>
          </a:xfrm>
        </p:spPr>
        <p:txBody>
          <a:bodyPr/>
          <a:lstStyle/>
          <a:p>
            <a:r>
              <a:rPr lang="de-DE" smtClean="0"/>
              <a:t>AG RDA Schulungsunterlagen – Modul 5A.05: Reproduktionen | Stand: 18.05.2015 | CC BY-NC-SA</a:t>
            </a:r>
            <a:endParaRPr lang="de-DE" dirty="0"/>
          </a:p>
        </p:txBody>
      </p:sp>
      <p:sp>
        <p:nvSpPr>
          <p:cNvPr id="5" name="Foliennummernplatzhalter 4"/>
          <p:cNvSpPr>
            <a:spLocks noGrp="1"/>
          </p:cNvSpPr>
          <p:nvPr>
            <p:ph type="sldNum" sz="quarter" idx="4"/>
          </p:nvPr>
        </p:nvSpPr>
        <p:spPr/>
        <p:txBody>
          <a:bodyPr/>
          <a:lstStyle/>
          <a:p>
            <a:fld id="{8A6690F1-7CA1-4166-A522-500460961984}" type="slidenum">
              <a:rPr lang="de-DE" smtClean="0"/>
              <a:pPr/>
              <a:t>7</a:t>
            </a:fld>
            <a:endParaRPr lang="de-DE"/>
          </a:p>
        </p:txBody>
      </p:sp>
    </p:spTree>
    <p:extLst>
      <p:ext uri="{BB962C8B-B14F-4D97-AF65-F5344CB8AC3E}">
        <p14:creationId xmlns:p14="http://schemas.microsoft.com/office/powerpoint/2010/main" val="1981438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4"/>
          </p:nvPr>
        </p:nvSpPr>
        <p:spPr/>
        <p:txBody>
          <a:bodyPr/>
          <a:lstStyle/>
          <a:p>
            <a:fld id="{8A6690F1-7CA1-4166-A522-500460961984}" type="slidenum">
              <a:rPr lang="de-DE" smtClean="0"/>
              <a:pPr/>
              <a:t>8</a:t>
            </a:fld>
            <a:endParaRPr lang="de-DE"/>
          </a:p>
        </p:txBody>
      </p:sp>
      <p:sp>
        <p:nvSpPr>
          <p:cNvPr id="9" name="Titel 1"/>
          <p:cNvSpPr>
            <a:spLocks noGrp="1"/>
          </p:cNvSpPr>
          <p:nvPr>
            <p:ph type="title"/>
          </p:nvPr>
        </p:nvSpPr>
        <p:spPr>
          <a:xfrm>
            <a:off x="251520" y="183778"/>
            <a:ext cx="8640960" cy="508918"/>
          </a:xfrm>
        </p:spPr>
        <p:txBody>
          <a:bodyPr/>
          <a:lstStyle/>
          <a:p>
            <a:r>
              <a:rPr lang="de-DE" dirty="0" smtClean="0"/>
              <a:t>Reproduktionen in gleicher physischer Form</a:t>
            </a:r>
            <a:endParaRPr lang="de-DE" dirty="0"/>
          </a:p>
        </p:txBody>
      </p:sp>
      <p:sp>
        <p:nvSpPr>
          <p:cNvPr id="10" name="Fußzeilenplatzhalter 3"/>
          <p:cNvSpPr>
            <a:spLocks noGrp="1"/>
          </p:cNvSpPr>
          <p:nvPr>
            <p:ph type="ftr" sz="quarter" idx="14"/>
          </p:nvPr>
        </p:nvSpPr>
        <p:spPr>
          <a:xfrm>
            <a:off x="467544" y="6376243"/>
            <a:ext cx="7632848" cy="365125"/>
          </a:xfrm>
        </p:spPr>
        <p:txBody>
          <a:bodyPr/>
          <a:lstStyle/>
          <a:p>
            <a:r>
              <a:rPr lang="de-DE" smtClean="0"/>
              <a:t>AG RDA Schulungsunterlagen – Modul 5A.05: Reproduktionen | Stand: 18.05.2015 | CC BY-NC-SA</a:t>
            </a:r>
            <a:endParaRPr lang="de-DE" dirty="0"/>
          </a:p>
        </p:txBody>
      </p:sp>
      <p:pic>
        <p:nvPicPr>
          <p:cNvPr id="12" name="Grafik 11" descr="Diebessprache_Reprint_1.jpg"/>
          <p:cNvPicPr>
            <a:picLocks noChangeAspect="1"/>
          </p:cNvPicPr>
          <p:nvPr/>
        </p:nvPicPr>
        <p:blipFill>
          <a:blip r:embed="rId3" cstate="print"/>
          <a:srcRect l="52530" t="6951" r="2775" b="9051"/>
          <a:stretch>
            <a:fillRect/>
          </a:stretch>
        </p:blipFill>
        <p:spPr>
          <a:xfrm>
            <a:off x="251520" y="836712"/>
            <a:ext cx="2304256" cy="3478122"/>
          </a:xfrm>
          <a:prstGeom prst="rect">
            <a:avLst/>
          </a:prstGeom>
          <a:ln>
            <a:solidFill>
              <a:schemeClr val="tx1"/>
            </a:solidFill>
          </a:ln>
        </p:spPr>
      </p:pic>
      <p:pic>
        <p:nvPicPr>
          <p:cNvPr id="13" name="Grafik 12" descr="Diebessprache_Reprint_2.jpg"/>
          <p:cNvPicPr>
            <a:picLocks noChangeAspect="1"/>
          </p:cNvPicPr>
          <p:nvPr/>
        </p:nvPicPr>
        <p:blipFill>
          <a:blip r:embed="rId4" cstate="print"/>
          <a:srcRect l="52497" t="3801" r="884" b="3801"/>
          <a:stretch>
            <a:fillRect/>
          </a:stretch>
        </p:blipFill>
        <p:spPr>
          <a:xfrm>
            <a:off x="598468" y="3037059"/>
            <a:ext cx="1957308" cy="3075770"/>
          </a:xfrm>
          <a:prstGeom prst="rect">
            <a:avLst/>
          </a:prstGeom>
          <a:ln>
            <a:solidFill>
              <a:schemeClr val="tx1"/>
            </a:solidFill>
          </a:ln>
        </p:spPr>
      </p:pic>
      <p:pic>
        <p:nvPicPr>
          <p:cNvPr id="2" name="Grafik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73257" y="836712"/>
            <a:ext cx="6074444" cy="5276116"/>
          </a:xfrm>
          <a:prstGeom prst="rect">
            <a:avLst/>
          </a:prstGeom>
        </p:spPr>
      </p:pic>
    </p:spTree>
    <p:extLst>
      <p:ext uri="{BB962C8B-B14F-4D97-AF65-F5344CB8AC3E}">
        <p14:creationId xmlns:p14="http://schemas.microsoft.com/office/powerpoint/2010/main" val="322073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4"/>
          </p:nvPr>
        </p:nvSpPr>
        <p:spPr/>
        <p:txBody>
          <a:bodyPr/>
          <a:lstStyle/>
          <a:p>
            <a:fld id="{8A6690F1-7CA1-4166-A522-500460961984}" type="slidenum">
              <a:rPr lang="de-DE" smtClean="0"/>
              <a:pPr/>
              <a:t>9</a:t>
            </a:fld>
            <a:endParaRPr lang="de-DE"/>
          </a:p>
        </p:txBody>
      </p:sp>
      <p:sp>
        <p:nvSpPr>
          <p:cNvPr id="9" name="Titel 1"/>
          <p:cNvSpPr>
            <a:spLocks noGrp="1"/>
          </p:cNvSpPr>
          <p:nvPr>
            <p:ph type="title"/>
          </p:nvPr>
        </p:nvSpPr>
        <p:spPr>
          <a:xfrm>
            <a:off x="251520" y="183778"/>
            <a:ext cx="8640960" cy="508918"/>
          </a:xfrm>
        </p:spPr>
        <p:txBody>
          <a:bodyPr/>
          <a:lstStyle/>
          <a:p>
            <a:r>
              <a:rPr lang="de-DE" dirty="0"/>
              <a:t>Reproduktionen – Erfassung der Beziehung</a:t>
            </a:r>
          </a:p>
        </p:txBody>
      </p:sp>
      <p:sp>
        <p:nvSpPr>
          <p:cNvPr id="10" name="Fußzeilenplatzhalter 3"/>
          <p:cNvSpPr>
            <a:spLocks noGrp="1"/>
          </p:cNvSpPr>
          <p:nvPr>
            <p:ph type="ftr" sz="quarter" idx="14"/>
          </p:nvPr>
        </p:nvSpPr>
        <p:spPr>
          <a:xfrm>
            <a:off x="467544" y="6376243"/>
            <a:ext cx="7632848" cy="365125"/>
          </a:xfrm>
        </p:spPr>
        <p:txBody>
          <a:bodyPr/>
          <a:lstStyle/>
          <a:p>
            <a:r>
              <a:rPr lang="de-DE" smtClean="0"/>
              <a:t>AG RDA Schulungsunterlagen – Modul 5A.05: Reproduktionen | Stand: 18.05.2015 | CC BY-NC-SA</a:t>
            </a:r>
            <a:endParaRPr lang="de-DE" dirty="0"/>
          </a:p>
        </p:txBody>
      </p:sp>
      <p:sp>
        <p:nvSpPr>
          <p:cNvPr id="2" name="Rechteck 1"/>
          <p:cNvSpPr/>
          <p:nvPr/>
        </p:nvSpPr>
        <p:spPr>
          <a:xfrm>
            <a:off x="827584" y="1268760"/>
            <a:ext cx="6534472" cy="4154984"/>
          </a:xfrm>
          <a:prstGeom prst="rect">
            <a:avLst/>
          </a:prstGeom>
        </p:spPr>
        <p:txBody>
          <a:bodyPr wrap="square">
            <a:spAutoFit/>
          </a:bodyPr>
          <a:lstStyle/>
          <a:p>
            <a:r>
              <a:rPr lang="de-DE" sz="2400" dirty="0">
                <a:latin typeface="Verdana" panose="020B0604030504040204" pitchFamily="34" charset="0"/>
                <a:ea typeface="Verdana" panose="020B0604030504040204" pitchFamily="34" charset="0"/>
                <a:cs typeface="Verdana" panose="020B0604030504040204" pitchFamily="34" charset="0"/>
              </a:rPr>
              <a:t>MAB/ASEQ Erfassung der Beziehung in Feld</a:t>
            </a:r>
          </a:p>
          <a:p>
            <a:pPr lvl="1"/>
            <a:r>
              <a:rPr lang="de-DE" sz="2400" dirty="0">
                <a:latin typeface="Verdana" panose="020B0604030504040204" pitchFamily="34" charset="0"/>
                <a:ea typeface="Verdana" panose="020B0604030504040204" pitchFamily="34" charset="0"/>
                <a:cs typeface="Verdana" panose="020B0604030504040204" pitchFamily="34" charset="0"/>
              </a:rPr>
              <a:t>649a gleiche physische Form (Reproduktion)</a:t>
            </a:r>
          </a:p>
          <a:p>
            <a:pPr lvl="1"/>
            <a:r>
              <a:rPr lang="de-DE" sz="2400" dirty="0">
                <a:latin typeface="Verdana" panose="020B0604030504040204" pitchFamily="34" charset="0"/>
                <a:ea typeface="Verdana" panose="020B0604030504040204" pitchFamily="34" charset="0"/>
                <a:cs typeface="Verdana" panose="020B0604030504040204" pitchFamily="34" charset="0"/>
              </a:rPr>
              <a:t>649b gleiche physische Form (Original)</a:t>
            </a:r>
          </a:p>
          <a:p>
            <a:pPr lvl="1"/>
            <a:endParaRPr lang="de-DE" sz="2400" dirty="0">
              <a:latin typeface="Verdana" panose="020B0604030504040204" pitchFamily="34" charset="0"/>
              <a:ea typeface="Verdana" panose="020B0604030504040204" pitchFamily="34" charset="0"/>
              <a:cs typeface="Verdana" panose="020B0604030504040204" pitchFamily="34" charset="0"/>
            </a:endParaRPr>
          </a:p>
          <a:p>
            <a:pPr lvl="1"/>
            <a:r>
              <a:rPr lang="de-DE" sz="2400" dirty="0">
                <a:latin typeface="Verdana" panose="020B0604030504040204" pitchFamily="34" charset="0"/>
                <a:ea typeface="Verdana" panose="020B0604030504040204" pitchFamily="34" charset="0"/>
                <a:cs typeface="Verdana" panose="020B0604030504040204" pitchFamily="34" charset="0"/>
              </a:rPr>
              <a:t>649c andere physische Form (Reproduktion)</a:t>
            </a:r>
          </a:p>
          <a:p>
            <a:pPr lvl="1"/>
            <a:r>
              <a:rPr lang="de-DE" sz="2400" dirty="0">
                <a:latin typeface="Verdana" panose="020B0604030504040204" pitchFamily="34" charset="0"/>
                <a:ea typeface="Verdana" panose="020B0604030504040204" pitchFamily="34" charset="0"/>
                <a:cs typeface="Verdana" panose="020B0604030504040204" pitchFamily="34" charset="0"/>
              </a:rPr>
              <a:t>649d andere physische Form (Original)</a:t>
            </a:r>
          </a:p>
        </p:txBody>
      </p:sp>
    </p:spTree>
    <p:extLst>
      <p:ext uri="{BB962C8B-B14F-4D97-AF65-F5344CB8AC3E}">
        <p14:creationId xmlns:p14="http://schemas.microsoft.com/office/powerpoint/2010/main" val="322073632"/>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solidFill>
        <a:ln>
          <a:solidFill>
            <a:schemeClr val="tx1"/>
          </a:solidFill>
        </a:ln>
      </a:spPr>
      <a:bodyPr wrap="square" rtlCol="0">
        <a:spAutoFit/>
      </a:bodyPr>
      <a:lstStyle>
        <a:defPPr>
          <a:defRPr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1174</Words>
  <Application>Microsoft Office PowerPoint</Application>
  <PresentationFormat>Bildschirmpräsentation (4:3)</PresentationFormat>
  <Paragraphs>251</Paragraphs>
  <Slides>17</Slides>
  <Notes>15</Notes>
  <HiddenSlides>0</HiddenSlides>
  <MMClips>0</MMClips>
  <ScaleCrop>false</ScaleCrop>
  <HeadingPairs>
    <vt:vector size="4" baseType="variant">
      <vt:variant>
        <vt:lpstr>Design</vt:lpstr>
      </vt:variant>
      <vt:variant>
        <vt:i4>1</vt:i4>
      </vt:variant>
      <vt:variant>
        <vt:lpstr>Folientitel</vt:lpstr>
      </vt:variant>
      <vt:variant>
        <vt:i4>17</vt:i4>
      </vt:variant>
    </vt:vector>
  </HeadingPairs>
  <TitlesOfParts>
    <vt:vector size="18" baseType="lpstr">
      <vt:lpstr>Larissa</vt:lpstr>
      <vt:lpstr>Schulungsunterlagen der AG RDA</vt:lpstr>
      <vt:lpstr>Reproduktionen </vt:lpstr>
      <vt:lpstr>Reproduktionen: Definition</vt:lpstr>
      <vt:lpstr>Beschreibung der Reproduktion</vt:lpstr>
      <vt:lpstr>Reproduktion in anderer physischer Form</vt:lpstr>
      <vt:lpstr>Reproduktionen in gleicher physischer Form</vt:lpstr>
      <vt:lpstr>Reproduktionen in gleicher physischer Form</vt:lpstr>
      <vt:lpstr>Reproduktionen in gleicher physischer Form</vt:lpstr>
      <vt:lpstr>Reproduktionen – Erfassung der Beziehung</vt:lpstr>
      <vt:lpstr>Reproduktionen – Erfassung der Beziehung</vt:lpstr>
      <vt:lpstr>Keine Reproduktionen</vt:lpstr>
      <vt:lpstr>Beziehungen zwischen Werken, Expressionen, Manifestationen oder Exemplaren Praxisteil </vt:lpstr>
      <vt:lpstr>Beziehungen – Arten der Beschreibung</vt:lpstr>
      <vt:lpstr>Beziehungen – Arten der Beschreibung</vt:lpstr>
      <vt:lpstr>Beziehungen – Erfassen in Aleph </vt:lpstr>
      <vt:lpstr>Beziehungen – Erfassen in Aleph – Beispiel 1</vt:lpstr>
      <vt:lpstr>Beziehungen – Erfassen in Aleph – Beispiel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Schulungsunterlagen der AG RDA</dc:title>
  <dc:creator>Bufalino, Cinzia</dc:creator>
  <cp:lastModifiedBy>duschner</cp:lastModifiedBy>
  <cp:revision>178</cp:revision>
  <dcterms:created xsi:type="dcterms:W3CDTF">2014-02-18T07:01:40Z</dcterms:created>
  <dcterms:modified xsi:type="dcterms:W3CDTF">2015-09-25T06:56:18Z</dcterms:modified>
</cp:coreProperties>
</file>