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7"/>
  </p:notesMasterIdLst>
  <p:handoutMasterIdLst>
    <p:handoutMasterId r:id="rId28"/>
  </p:handoutMasterIdLst>
  <p:sldIdLst>
    <p:sldId id="343" r:id="rId2"/>
    <p:sldId id="259" r:id="rId3"/>
    <p:sldId id="359" r:id="rId4"/>
    <p:sldId id="315" r:id="rId5"/>
    <p:sldId id="335" r:id="rId6"/>
    <p:sldId id="345" r:id="rId7"/>
    <p:sldId id="336" r:id="rId8"/>
    <p:sldId id="372" r:id="rId9"/>
    <p:sldId id="395" r:id="rId10"/>
    <p:sldId id="396" r:id="rId11"/>
    <p:sldId id="339" r:id="rId12"/>
    <p:sldId id="317" r:id="rId13"/>
    <p:sldId id="374" r:id="rId14"/>
    <p:sldId id="352" r:id="rId15"/>
    <p:sldId id="353" r:id="rId16"/>
    <p:sldId id="392" r:id="rId17"/>
    <p:sldId id="358" r:id="rId18"/>
    <p:sldId id="393" r:id="rId19"/>
    <p:sldId id="377" r:id="rId20"/>
    <p:sldId id="356" r:id="rId21"/>
    <p:sldId id="378" r:id="rId22"/>
    <p:sldId id="323" r:id="rId23"/>
    <p:sldId id="379" r:id="rId24"/>
    <p:sldId id="380" r:id="rId25"/>
    <p:sldId id="394" r:id="rId26"/>
  </p:sldIdLst>
  <p:sldSz cx="9144000" cy="6858000" type="screen4x3"/>
  <p:notesSz cx="6669088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3810" autoAdjust="0"/>
  </p:normalViewPr>
  <p:slideViewPr>
    <p:cSldViewPr>
      <p:cViewPr varScale="1">
        <p:scale>
          <a:sx n="126" d="100"/>
          <a:sy n="126" d="100"/>
        </p:scale>
        <p:origin x="-135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668" y="-72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F9F7B6-3A7E-4786-B2BB-747C669134E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F6942BE7-6232-485A-9FBF-138478179EA6}">
      <dgm:prSet phldrT="[Text]"/>
      <dgm:spPr/>
      <dgm:t>
        <a:bodyPr/>
        <a:lstStyle/>
        <a:p>
          <a:r>
            <a:rPr lang="de-DE"/>
            <a:t>Ist die Körperschaft verantwortlich?</a:t>
          </a:r>
        </a:p>
      </dgm:t>
    </dgm:pt>
    <dgm:pt modelId="{23DE42D7-AF8A-4D89-9EC0-81DF5BDB284D}" type="parTrans" cxnId="{5111359B-4571-4B72-BC2B-C3C5C687DEE3}">
      <dgm:prSet/>
      <dgm:spPr/>
      <dgm:t>
        <a:bodyPr/>
        <a:lstStyle/>
        <a:p>
          <a:endParaRPr lang="de-DE"/>
        </a:p>
      </dgm:t>
    </dgm:pt>
    <dgm:pt modelId="{C6EC8EA5-3A10-47FB-A3FB-1FD88D98F62C}" type="sibTrans" cxnId="{5111359B-4571-4B72-BC2B-C3C5C687DEE3}">
      <dgm:prSet/>
      <dgm:spPr/>
      <dgm:t>
        <a:bodyPr/>
        <a:lstStyle/>
        <a:p>
          <a:endParaRPr lang="de-DE"/>
        </a:p>
      </dgm:t>
    </dgm:pt>
    <dgm:pt modelId="{FF9F86F0-29C6-478A-BCFE-7E28F3C80978}">
      <dgm:prSet phldrT="[Text]"/>
      <dgm:spPr/>
      <dgm:t>
        <a:bodyPr/>
        <a:lstStyle/>
        <a:p>
          <a:r>
            <a:rPr lang="de-DE"/>
            <a:t>Ist die Körperschaft  geistiger Schöpfer?</a:t>
          </a:r>
        </a:p>
      </dgm:t>
    </dgm:pt>
    <dgm:pt modelId="{4E11C89D-09A2-4086-B6D0-473139AB7200}" type="parTrans" cxnId="{0F69D893-327F-4EC6-B3F8-1DDBA16126A5}">
      <dgm:prSet/>
      <dgm:spPr/>
      <dgm:t>
        <a:bodyPr/>
        <a:lstStyle/>
        <a:p>
          <a:endParaRPr lang="de-DE"/>
        </a:p>
      </dgm:t>
    </dgm:pt>
    <dgm:pt modelId="{698ECB06-FDB8-454A-87DF-535B57439463}" type="sibTrans" cxnId="{0F69D893-327F-4EC6-B3F8-1DDBA16126A5}">
      <dgm:prSet/>
      <dgm:spPr/>
      <dgm:t>
        <a:bodyPr/>
        <a:lstStyle/>
        <a:p>
          <a:endParaRPr lang="de-DE"/>
        </a:p>
      </dgm:t>
    </dgm:pt>
    <dgm:pt modelId="{021DAC81-1F8F-4B1A-B04B-764E5B9B25B3}">
      <dgm:prSet phldrT="[Text]"/>
      <dgm:spPr/>
      <dgm:t>
        <a:bodyPr/>
        <a:lstStyle/>
        <a:p>
          <a:r>
            <a:rPr lang="de-DE"/>
            <a:t>Ja - Beziehung mit BZK "Verfasser"</a:t>
          </a:r>
        </a:p>
      </dgm:t>
    </dgm:pt>
    <dgm:pt modelId="{FC872AA4-05F0-4BA4-A7A5-1EFE19D65F82}" type="parTrans" cxnId="{C8B6DEE3-AF4D-4934-A82E-5110586E236F}">
      <dgm:prSet/>
      <dgm:spPr/>
      <dgm:t>
        <a:bodyPr/>
        <a:lstStyle/>
        <a:p>
          <a:endParaRPr lang="de-DE"/>
        </a:p>
      </dgm:t>
    </dgm:pt>
    <dgm:pt modelId="{BF2DC35D-F8FB-47A4-A799-EB1E967D8996}" type="sibTrans" cxnId="{C8B6DEE3-AF4D-4934-A82E-5110586E236F}">
      <dgm:prSet/>
      <dgm:spPr/>
      <dgm:t>
        <a:bodyPr/>
        <a:lstStyle/>
        <a:p>
          <a:endParaRPr lang="de-DE"/>
        </a:p>
      </dgm:t>
    </dgm:pt>
    <dgm:pt modelId="{BC10D177-8FC3-4F63-9068-44DD8B829DFC}">
      <dgm:prSet phldrT="[Text]"/>
      <dgm:spPr/>
      <dgm:t>
        <a:bodyPr/>
        <a:lstStyle/>
        <a:p>
          <a:r>
            <a:rPr lang="de-DE"/>
            <a:t>Nein - Beziehung mit BZK "Herausgebendes </a:t>
          </a:r>
          <a:r>
            <a:rPr lang="de-DE" smtClean="0"/>
            <a:t>Organ“</a:t>
          </a:r>
          <a:endParaRPr lang="de-DE"/>
        </a:p>
      </dgm:t>
    </dgm:pt>
    <dgm:pt modelId="{B5DF536D-4EF9-4EF8-8B58-1B167FD1DEC3}" type="parTrans" cxnId="{ABDB3AA1-0748-46B4-8A29-E0BB74674E28}">
      <dgm:prSet/>
      <dgm:spPr/>
      <dgm:t>
        <a:bodyPr/>
        <a:lstStyle/>
        <a:p>
          <a:endParaRPr lang="de-DE"/>
        </a:p>
      </dgm:t>
    </dgm:pt>
    <dgm:pt modelId="{6A130684-68A1-4590-9AE7-9CFE141A239E}" type="sibTrans" cxnId="{ABDB3AA1-0748-46B4-8A29-E0BB74674E28}">
      <dgm:prSet/>
      <dgm:spPr/>
      <dgm:t>
        <a:bodyPr/>
        <a:lstStyle/>
        <a:p>
          <a:endParaRPr lang="de-DE"/>
        </a:p>
      </dgm:t>
    </dgm:pt>
    <dgm:pt modelId="{DB51155D-F679-4375-8E74-B30B37E6E359}">
      <dgm:prSet phldrT="[Text]"/>
      <dgm:spPr/>
      <dgm:t>
        <a:bodyPr/>
        <a:lstStyle/>
        <a:p>
          <a:r>
            <a:rPr lang="de-DE"/>
            <a:t>Nein - keine Beziehung zur Körperschaft</a:t>
          </a:r>
        </a:p>
      </dgm:t>
    </dgm:pt>
    <dgm:pt modelId="{C9A3BB4E-2B49-44B8-8F0C-A9C24B855380}" type="parTrans" cxnId="{784CE4B8-086D-434B-953D-242DFF50104C}">
      <dgm:prSet/>
      <dgm:spPr/>
      <dgm:t>
        <a:bodyPr/>
        <a:lstStyle/>
        <a:p>
          <a:endParaRPr lang="de-DE"/>
        </a:p>
      </dgm:t>
    </dgm:pt>
    <dgm:pt modelId="{D8D843F1-F72B-4C04-BCD6-EF741E7E2749}" type="sibTrans" cxnId="{784CE4B8-086D-434B-953D-242DFF50104C}">
      <dgm:prSet/>
      <dgm:spPr/>
      <dgm:t>
        <a:bodyPr/>
        <a:lstStyle/>
        <a:p>
          <a:endParaRPr lang="de-DE"/>
        </a:p>
      </dgm:t>
    </dgm:pt>
    <dgm:pt modelId="{EFB0A979-26C0-4243-9A16-FD9ABAEBFA6C}">
      <dgm:prSet/>
      <dgm:spPr/>
      <dgm:t>
        <a:bodyPr/>
        <a:lstStyle/>
        <a:p>
          <a:r>
            <a:rPr lang="de-DE"/>
            <a:t>Ja</a:t>
          </a:r>
        </a:p>
      </dgm:t>
    </dgm:pt>
    <dgm:pt modelId="{074D2868-C6FB-4406-9A34-EC2D1FDBFCFA}" type="parTrans" cxnId="{252B1064-A182-4F46-8125-E664A444758B}">
      <dgm:prSet/>
      <dgm:spPr/>
      <dgm:t>
        <a:bodyPr/>
        <a:lstStyle/>
        <a:p>
          <a:endParaRPr lang="de-DE"/>
        </a:p>
      </dgm:t>
    </dgm:pt>
    <dgm:pt modelId="{E1516EC2-E43D-4423-BF1D-DF1EECC1377B}" type="sibTrans" cxnId="{252B1064-A182-4F46-8125-E664A444758B}">
      <dgm:prSet/>
      <dgm:spPr/>
      <dgm:t>
        <a:bodyPr/>
        <a:lstStyle/>
        <a:p>
          <a:endParaRPr lang="de-DE"/>
        </a:p>
      </dgm:t>
    </dgm:pt>
    <dgm:pt modelId="{99FBABFD-75DE-4723-A5B1-E03BA65E4352}" type="pres">
      <dgm:prSet presAssocID="{7EF9F7B6-3A7E-4786-B2BB-747C669134E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00D5E183-9C42-428E-8158-FFE838BF63C2}" type="pres">
      <dgm:prSet presAssocID="{F6942BE7-6232-485A-9FBF-138478179EA6}" presName="hierRoot1" presStyleCnt="0"/>
      <dgm:spPr/>
    </dgm:pt>
    <dgm:pt modelId="{BB5D9147-E24C-4BED-9F9E-EF3D5C009DB8}" type="pres">
      <dgm:prSet presAssocID="{F6942BE7-6232-485A-9FBF-138478179EA6}" presName="composite" presStyleCnt="0"/>
      <dgm:spPr/>
    </dgm:pt>
    <dgm:pt modelId="{3CB3B067-C328-4111-B340-E08475BBAD9E}" type="pres">
      <dgm:prSet presAssocID="{F6942BE7-6232-485A-9FBF-138478179EA6}" presName="background" presStyleLbl="node0" presStyleIdx="0" presStyleCnt="1"/>
      <dgm:spPr/>
    </dgm:pt>
    <dgm:pt modelId="{D2397871-5821-449F-B1B9-AB9B5E50C839}" type="pres">
      <dgm:prSet presAssocID="{F6942BE7-6232-485A-9FBF-138478179EA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E6C6AC2-13CF-4A1C-9BED-EE3F9864B4AA}" type="pres">
      <dgm:prSet presAssocID="{F6942BE7-6232-485A-9FBF-138478179EA6}" presName="hierChild2" presStyleCnt="0"/>
      <dgm:spPr/>
    </dgm:pt>
    <dgm:pt modelId="{B56A0804-251C-4F8C-A4CD-31E549D95F53}" type="pres">
      <dgm:prSet presAssocID="{074D2868-C6FB-4406-9A34-EC2D1FDBFCFA}" presName="Name10" presStyleLbl="parChTrans1D2" presStyleIdx="0" presStyleCnt="2"/>
      <dgm:spPr/>
      <dgm:t>
        <a:bodyPr/>
        <a:lstStyle/>
        <a:p>
          <a:endParaRPr lang="de-DE"/>
        </a:p>
      </dgm:t>
    </dgm:pt>
    <dgm:pt modelId="{D53EDD67-381F-45E9-96D0-7612394CD763}" type="pres">
      <dgm:prSet presAssocID="{EFB0A979-26C0-4243-9A16-FD9ABAEBFA6C}" presName="hierRoot2" presStyleCnt="0"/>
      <dgm:spPr/>
    </dgm:pt>
    <dgm:pt modelId="{107AF8E0-C5B6-49C9-83DD-C45DB71D272B}" type="pres">
      <dgm:prSet presAssocID="{EFB0A979-26C0-4243-9A16-FD9ABAEBFA6C}" presName="composite2" presStyleCnt="0"/>
      <dgm:spPr/>
    </dgm:pt>
    <dgm:pt modelId="{26189CC0-2874-4604-BB3A-72A228E5E49A}" type="pres">
      <dgm:prSet presAssocID="{EFB0A979-26C0-4243-9A16-FD9ABAEBFA6C}" presName="background2" presStyleLbl="node2" presStyleIdx="0" presStyleCnt="2"/>
      <dgm:spPr/>
    </dgm:pt>
    <dgm:pt modelId="{EF854C9F-54DB-4387-A1CE-F4281DFDEA4C}" type="pres">
      <dgm:prSet presAssocID="{EFB0A979-26C0-4243-9A16-FD9ABAEBFA6C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A3E9113-F454-4361-8BAF-9C9DDA49015F}" type="pres">
      <dgm:prSet presAssocID="{EFB0A979-26C0-4243-9A16-FD9ABAEBFA6C}" presName="hierChild3" presStyleCnt="0"/>
      <dgm:spPr/>
    </dgm:pt>
    <dgm:pt modelId="{52F26AFD-3323-4649-8109-11100402A622}" type="pres">
      <dgm:prSet presAssocID="{4E11C89D-09A2-4086-B6D0-473139AB7200}" presName="Name17" presStyleLbl="parChTrans1D3" presStyleIdx="0" presStyleCnt="1"/>
      <dgm:spPr/>
      <dgm:t>
        <a:bodyPr/>
        <a:lstStyle/>
        <a:p>
          <a:endParaRPr lang="de-DE"/>
        </a:p>
      </dgm:t>
    </dgm:pt>
    <dgm:pt modelId="{A84D9BFF-351F-424D-9B7C-6149B5016E80}" type="pres">
      <dgm:prSet presAssocID="{FF9F86F0-29C6-478A-BCFE-7E28F3C80978}" presName="hierRoot3" presStyleCnt="0"/>
      <dgm:spPr/>
    </dgm:pt>
    <dgm:pt modelId="{C03C6B12-9BAE-4F53-8FE1-E2D608E3DD63}" type="pres">
      <dgm:prSet presAssocID="{FF9F86F0-29C6-478A-BCFE-7E28F3C80978}" presName="composite3" presStyleCnt="0"/>
      <dgm:spPr/>
    </dgm:pt>
    <dgm:pt modelId="{34A43C5E-85CA-4A33-B0C8-CA102FD2E983}" type="pres">
      <dgm:prSet presAssocID="{FF9F86F0-29C6-478A-BCFE-7E28F3C80978}" presName="background3" presStyleLbl="node3" presStyleIdx="0" presStyleCnt="1"/>
      <dgm:spPr/>
    </dgm:pt>
    <dgm:pt modelId="{D075D193-F946-4CAA-8EED-CEAF5B8999F5}" type="pres">
      <dgm:prSet presAssocID="{FF9F86F0-29C6-478A-BCFE-7E28F3C80978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A67D927-5374-43AE-AD5B-2EB34523AF71}" type="pres">
      <dgm:prSet presAssocID="{FF9F86F0-29C6-478A-BCFE-7E28F3C80978}" presName="hierChild4" presStyleCnt="0"/>
      <dgm:spPr/>
    </dgm:pt>
    <dgm:pt modelId="{AD2B0703-F2D5-4EED-82A4-EBF506C8193C}" type="pres">
      <dgm:prSet presAssocID="{FC872AA4-05F0-4BA4-A7A5-1EFE19D65F82}" presName="Name23" presStyleLbl="parChTrans1D4" presStyleIdx="0" presStyleCnt="2"/>
      <dgm:spPr/>
      <dgm:t>
        <a:bodyPr/>
        <a:lstStyle/>
        <a:p>
          <a:endParaRPr lang="de-DE"/>
        </a:p>
      </dgm:t>
    </dgm:pt>
    <dgm:pt modelId="{5F00FCF1-DEDC-4D6F-9A19-822079BF37A6}" type="pres">
      <dgm:prSet presAssocID="{021DAC81-1F8F-4B1A-B04B-764E5B9B25B3}" presName="hierRoot4" presStyleCnt="0"/>
      <dgm:spPr/>
    </dgm:pt>
    <dgm:pt modelId="{35AC5CF9-9010-4A73-B99D-1D7795560FB1}" type="pres">
      <dgm:prSet presAssocID="{021DAC81-1F8F-4B1A-B04B-764E5B9B25B3}" presName="composite4" presStyleCnt="0"/>
      <dgm:spPr/>
    </dgm:pt>
    <dgm:pt modelId="{ADC33F29-D068-46CA-A166-97447270515F}" type="pres">
      <dgm:prSet presAssocID="{021DAC81-1F8F-4B1A-B04B-764E5B9B25B3}" presName="background4" presStyleLbl="node4" presStyleIdx="0" presStyleCnt="2"/>
      <dgm:spPr/>
    </dgm:pt>
    <dgm:pt modelId="{14880B04-997F-4079-9A73-4E44E0D64C6F}" type="pres">
      <dgm:prSet presAssocID="{021DAC81-1F8F-4B1A-B04B-764E5B9B25B3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6D91970-2436-489B-BE74-35395B3C9DDD}" type="pres">
      <dgm:prSet presAssocID="{021DAC81-1F8F-4B1A-B04B-764E5B9B25B3}" presName="hierChild5" presStyleCnt="0"/>
      <dgm:spPr/>
    </dgm:pt>
    <dgm:pt modelId="{AD71F38A-8BD0-420A-9733-244E10C455E6}" type="pres">
      <dgm:prSet presAssocID="{B5DF536D-4EF9-4EF8-8B58-1B167FD1DEC3}" presName="Name23" presStyleLbl="parChTrans1D4" presStyleIdx="1" presStyleCnt="2"/>
      <dgm:spPr/>
      <dgm:t>
        <a:bodyPr/>
        <a:lstStyle/>
        <a:p>
          <a:endParaRPr lang="de-DE"/>
        </a:p>
      </dgm:t>
    </dgm:pt>
    <dgm:pt modelId="{941CC8EC-650E-4C6E-95A1-41F5C3C9588D}" type="pres">
      <dgm:prSet presAssocID="{BC10D177-8FC3-4F63-9068-44DD8B829DFC}" presName="hierRoot4" presStyleCnt="0"/>
      <dgm:spPr/>
    </dgm:pt>
    <dgm:pt modelId="{0404BA89-E689-4611-8D55-432B08055F03}" type="pres">
      <dgm:prSet presAssocID="{BC10D177-8FC3-4F63-9068-44DD8B829DFC}" presName="composite4" presStyleCnt="0"/>
      <dgm:spPr/>
    </dgm:pt>
    <dgm:pt modelId="{43E0A16C-6648-4655-B57E-18B82A1BF731}" type="pres">
      <dgm:prSet presAssocID="{BC10D177-8FC3-4F63-9068-44DD8B829DFC}" presName="background4" presStyleLbl="node4" presStyleIdx="1" presStyleCnt="2"/>
      <dgm:spPr/>
    </dgm:pt>
    <dgm:pt modelId="{2AF32A61-7F80-4DBE-A4A8-000B1C757004}" type="pres">
      <dgm:prSet presAssocID="{BC10D177-8FC3-4F63-9068-44DD8B829DFC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4086C17-892F-406C-AA93-82785B969E0D}" type="pres">
      <dgm:prSet presAssocID="{BC10D177-8FC3-4F63-9068-44DD8B829DFC}" presName="hierChild5" presStyleCnt="0"/>
      <dgm:spPr/>
    </dgm:pt>
    <dgm:pt modelId="{0623A83A-2758-4A1A-9BFB-0C068EF1BB2B}" type="pres">
      <dgm:prSet presAssocID="{C9A3BB4E-2B49-44B8-8F0C-A9C24B855380}" presName="Name10" presStyleLbl="parChTrans1D2" presStyleIdx="1" presStyleCnt="2"/>
      <dgm:spPr/>
      <dgm:t>
        <a:bodyPr/>
        <a:lstStyle/>
        <a:p>
          <a:endParaRPr lang="de-DE"/>
        </a:p>
      </dgm:t>
    </dgm:pt>
    <dgm:pt modelId="{ABC1E62F-7939-4A0D-B14A-50E0450E7AC3}" type="pres">
      <dgm:prSet presAssocID="{DB51155D-F679-4375-8E74-B30B37E6E359}" presName="hierRoot2" presStyleCnt="0"/>
      <dgm:spPr/>
    </dgm:pt>
    <dgm:pt modelId="{0E70326F-FBD7-466E-B17C-B1F72E89A202}" type="pres">
      <dgm:prSet presAssocID="{DB51155D-F679-4375-8E74-B30B37E6E359}" presName="composite2" presStyleCnt="0"/>
      <dgm:spPr/>
    </dgm:pt>
    <dgm:pt modelId="{1EF59CB7-A0C2-43A3-9854-DFE9D92A8056}" type="pres">
      <dgm:prSet presAssocID="{DB51155D-F679-4375-8E74-B30B37E6E359}" presName="background2" presStyleLbl="node2" presStyleIdx="1" presStyleCnt="2"/>
      <dgm:spPr/>
    </dgm:pt>
    <dgm:pt modelId="{61C3E160-2EDA-4F7F-977B-9A3741CF5BA5}" type="pres">
      <dgm:prSet presAssocID="{DB51155D-F679-4375-8E74-B30B37E6E35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753AA6D-1762-4D20-AC29-BBEE8BB8810F}" type="pres">
      <dgm:prSet presAssocID="{DB51155D-F679-4375-8E74-B30B37E6E359}" presName="hierChild3" presStyleCnt="0"/>
      <dgm:spPr/>
    </dgm:pt>
  </dgm:ptLst>
  <dgm:cxnLst>
    <dgm:cxn modelId="{4A5C53F7-24A6-450F-B438-2EC38E39FA33}" type="presOf" srcId="{BC10D177-8FC3-4F63-9068-44DD8B829DFC}" destId="{2AF32A61-7F80-4DBE-A4A8-000B1C757004}" srcOrd="0" destOrd="0" presId="urn:microsoft.com/office/officeart/2005/8/layout/hierarchy1"/>
    <dgm:cxn modelId="{A2EE2E85-F1BA-40FF-A009-D8017B3682AF}" type="presOf" srcId="{B5DF536D-4EF9-4EF8-8B58-1B167FD1DEC3}" destId="{AD71F38A-8BD0-420A-9733-244E10C455E6}" srcOrd="0" destOrd="0" presId="urn:microsoft.com/office/officeart/2005/8/layout/hierarchy1"/>
    <dgm:cxn modelId="{2B5EA596-933B-472F-BBA5-6EDC1EB9479B}" type="presOf" srcId="{074D2868-C6FB-4406-9A34-EC2D1FDBFCFA}" destId="{B56A0804-251C-4F8C-A4CD-31E549D95F53}" srcOrd="0" destOrd="0" presId="urn:microsoft.com/office/officeart/2005/8/layout/hierarchy1"/>
    <dgm:cxn modelId="{252B1064-A182-4F46-8125-E664A444758B}" srcId="{F6942BE7-6232-485A-9FBF-138478179EA6}" destId="{EFB0A979-26C0-4243-9A16-FD9ABAEBFA6C}" srcOrd="0" destOrd="0" parTransId="{074D2868-C6FB-4406-9A34-EC2D1FDBFCFA}" sibTransId="{E1516EC2-E43D-4423-BF1D-DF1EECC1377B}"/>
    <dgm:cxn modelId="{5111359B-4571-4B72-BC2B-C3C5C687DEE3}" srcId="{7EF9F7B6-3A7E-4786-B2BB-747C669134E8}" destId="{F6942BE7-6232-485A-9FBF-138478179EA6}" srcOrd="0" destOrd="0" parTransId="{23DE42D7-AF8A-4D89-9EC0-81DF5BDB284D}" sibTransId="{C6EC8EA5-3A10-47FB-A3FB-1FD88D98F62C}"/>
    <dgm:cxn modelId="{B08FB19A-6614-48FE-9DD3-5B3BCEE647C1}" type="presOf" srcId="{EFB0A979-26C0-4243-9A16-FD9ABAEBFA6C}" destId="{EF854C9F-54DB-4387-A1CE-F4281DFDEA4C}" srcOrd="0" destOrd="0" presId="urn:microsoft.com/office/officeart/2005/8/layout/hierarchy1"/>
    <dgm:cxn modelId="{B5D5F855-789F-4C98-9FB0-3F5F54DF1F5C}" type="presOf" srcId="{4E11C89D-09A2-4086-B6D0-473139AB7200}" destId="{52F26AFD-3323-4649-8109-11100402A622}" srcOrd="0" destOrd="0" presId="urn:microsoft.com/office/officeart/2005/8/layout/hierarchy1"/>
    <dgm:cxn modelId="{EE26156F-6DF7-4EF4-9375-3280B1E51FC3}" type="presOf" srcId="{DB51155D-F679-4375-8E74-B30B37E6E359}" destId="{61C3E160-2EDA-4F7F-977B-9A3741CF5BA5}" srcOrd="0" destOrd="0" presId="urn:microsoft.com/office/officeart/2005/8/layout/hierarchy1"/>
    <dgm:cxn modelId="{ABDB3AA1-0748-46B4-8A29-E0BB74674E28}" srcId="{FF9F86F0-29C6-478A-BCFE-7E28F3C80978}" destId="{BC10D177-8FC3-4F63-9068-44DD8B829DFC}" srcOrd="1" destOrd="0" parTransId="{B5DF536D-4EF9-4EF8-8B58-1B167FD1DEC3}" sibTransId="{6A130684-68A1-4590-9AE7-9CFE141A239E}"/>
    <dgm:cxn modelId="{775F097A-47BB-492E-AB2F-0A035777BEE7}" type="presOf" srcId="{C9A3BB4E-2B49-44B8-8F0C-A9C24B855380}" destId="{0623A83A-2758-4A1A-9BFB-0C068EF1BB2B}" srcOrd="0" destOrd="0" presId="urn:microsoft.com/office/officeart/2005/8/layout/hierarchy1"/>
    <dgm:cxn modelId="{FD23D0F0-A0E3-4EE6-94D8-F75277226164}" type="presOf" srcId="{7EF9F7B6-3A7E-4786-B2BB-747C669134E8}" destId="{99FBABFD-75DE-4723-A5B1-E03BA65E4352}" srcOrd="0" destOrd="0" presId="urn:microsoft.com/office/officeart/2005/8/layout/hierarchy1"/>
    <dgm:cxn modelId="{C3A978AD-5A7B-4AB9-B91A-7E9C6305D9B6}" type="presOf" srcId="{FF9F86F0-29C6-478A-BCFE-7E28F3C80978}" destId="{D075D193-F946-4CAA-8EED-CEAF5B8999F5}" srcOrd="0" destOrd="0" presId="urn:microsoft.com/office/officeart/2005/8/layout/hierarchy1"/>
    <dgm:cxn modelId="{0F69D893-327F-4EC6-B3F8-1DDBA16126A5}" srcId="{EFB0A979-26C0-4243-9A16-FD9ABAEBFA6C}" destId="{FF9F86F0-29C6-478A-BCFE-7E28F3C80978}" srcOrd="0" destOrd="0" parTransId="{4E11C89D-09A2-4086-B6D0-473139AB7200}" sibTransId="{698ECB06-FDB8-454A-87DF-535B57439463}"/>
    <dgm:cxn modelId="{374EC2D2-DFCD-4ACE-94AC-5606705C3B41}" type="presOf" srcId="{F6942BE7-6232-485A-9FBF-138478179EA6}" destId="{D2397871-5821-449F-B1B9-AB9B5E50C839}" srcOrd="0" destOrd="0" presId="urn:microsoft.com/office/officeart/2005/8/layout/hierarchy1"/>
    <dgm:cxn modelId="{D166DD82-594C-45B7-A52E-F561F80DFE51}" type="presOf" srcId="{021DAC81-1F8F-4B1A-B04B-764E5B9B25B3}" destId="{14880B04-997F-4079-9A73-4E44E0D64C6F}" srcOrd="0" destOrd="0" presId="urn:microsoft.com/office/officeart/2005/8/layout/hierarchy1"/>
    <dgm:cxn modelId="{C8B6DEE3-AF4D-4934-A82E-5110586E236F}" srcId="{FF9F86F0-29C6-478A-BCFE-7E28F3C80978}" destId="{021DAC81-1F8F-4B1A-B04B-764E5B9B25B3}" srcOrd="0" destOrd="0" parTransId="{FC872AA4-05F0-4BA4-A7A5-1EFE19D65F82}" sibTransId="{BF2DC35D-F8FB-47A4-A799-EB1E967D8996}"/>
    <dgm:cxn modelId="{2CA65AE8-BA3D-476A-9403-5BFBCE5E9AE6}" type="presOf" srcId="{FC872AA4-05F0-4BA4-A7A5-1EFE19D65F82}" destId="{AD2B0703-F2D5-4EED-82A4-EBF506C8193C}" srcOrd="0" destOrd="0" presId="urn:microsoft.com/office/officeart/2005/8/layout/hierarchy1"/>
    <dgm:cxn modelId="{784CE4B8-086D-434B-953D-242DFF50104C}" srcId="{F6942BE7-6232-485A-9FBF-138478179EA6}" destId="{DB51155D-F679-4375-8E74-B30B37E6E359}" srcOrd="1" destOrd="0" parTransId="{C9A3BB4E-2B49-44B8-8F0C-A9C24B855380}" sibTransId="{D8D843F1-F72B-4C04-BCD6-EF741E7E2749}"/>
    <dgm:cxn modelId="{D64A6615-80D3-403C-A266-4A1FEC2ADE55}" type="presParOf" srcId="{99FBABFD-75DE-4723-A5B1-E03BA65E4352}" destId="{00D5E183-9C42-428E-8158-FFE838BF63C2}" srcOrd="0" destOrd="0" presId="urn:microsoft.com/office/officeart/2005/8/layout/hierarchy1"/>
    <dgm:cxn modelId="{56A6F946-EC99-4F01-9745-ED0248461062}" type="presParOf" srcId="{00D5E183-9C42-428E-8158-FFE838BF63C2}" destId="{BB5D9147-E24C-4BED-9F9E-EF3D5C009DB8}" srcOrd="0" destOrd="0" presId="urn:microsoft.com/office/officeart/2005/8/layout/hierarchy1"/>
    <dgm:cxn modelId="{6A84FE40-0F91-4ED7-9074-F82866CBEAB7}" type="presParOf" srcId="{BB5D9147-E24C-4BED-9F9E-EF3D5C009DB8}" destId="{3CB3B067-C328-4111-B340-E08475BBAD9E}" srcOrd="0" destOrd="0" presId="urn:microsoft.com/office/officeart/2005/8/layout/hierarchy1"/>
    <dgm:cxn modelId="{2C0FCD91-850B-47A4-99D1-B5DE51007147}" type="presParOf" srcId="{BB5D9147-E24C-4BED-9F9E-EF3D5C009DB8}" destId="{D2397871-5821-449F-B1B9-AB9B5E50C839}" srcOrd="1" destOrd="0" presId="urn:microsoft.com/office/officeart/2005/8/layout/hierarchy1"/>
    <dgm:cxn modelId="{C238C520-E89C-4197-A15E-05842606DC2D}" type="presParOf" srcId="{00D5E183-9C42-428E-8158-FFE838BF63C2}" destId="{8E6C6AC2-13CF-4A1C-9BED-EE3F9864B4AA}" srcOrd="1" destOrd="0" presId="urn:microsoft.com/office/officeart/2005/8/layout/hierarchy1"/>
    <dgm:cxn modelId="{62380996-2BE7-4472-B033-A85F7B83D0A2}" type="presParOf" srcId="{8E6C6AC2-13CF-4A1C-9BED-EE3F9864B4AA}" destId="{B56A0804-251C-4F8C-A4CD-31E549D95F53}" srcOrd="0" destOrd="0" presId="urn:microsoft.com/office/officeart/2005/8/layout/hierarchy1"/>
    <dgm:cxn modelId="{BF6281F9-611E-4CBB-BBAF-8034751D7870}" type="presParOf" srcId="{8E6C6AC2-13CF-4A1C-9BED-EE3F9864B4AA}" destId="{D53EDD67-381F-45E9-96D0-7612394CD763}" srcOrd="1" destOrd="0" presId="urn:microsoft.com/office/officeart/2005/8/layout/hierarchy1"/>
    <dgm:cxn modelId="{86BA59E1-7C09-415D-A916-5B6BFC3908AB}" type="presParOf" srcId="{D53EDD67-381F-45E9-96D0-7612394CD763}" destId="{107AF8E0-C5B6-49C9-83DD-C45DB71D272B}" srcOrd="0" destOrd="0" presId="urn:microsoft.com/office/officeart/2005/8/layout/hierarchy1"/>
    <dgm:cxn modelId="{5EA8DEC3-F454-44CD-B1C0-8B6DE3C8724A}" type="presParOf" srcId="{107AF8E0-C5B6-49C9-83DD-C45DB71D272B}" destId="{26189CC0-2874-4604-BB3A-72A228E5E49A}" srcOrd="0" destOrd="0" presId="urn:microsoft.com/office/officeart/2005/8/layout/hierarchy1"/>
    <dgm:cxn modelId="{FEDC5162-D0E9-47FC-AAB1-C760B112A079}" type="presParOf" srcId="{107AF8E0-C5B6-49C9-83DD-C45DB71D272B}" destId="{EF854C9F-54DB-4387-A1CE-F4281DFDEA4C}" srcOrd="1" destOrd="0" presId="urn:microsoft.com/office/officeart/2005/8/layout/hierarchy1"/>
    <dgm:cxn modelId="{6001D5CE-34B3-4B6A-A935-1BF65A8EB2E2}" type="presParOf" srcId="{D53EDD67-381F-45E9-96D0-7612394CD763}" destId="{EA3E9113-F454-4361-8BAF-9C9DDA49015F}" srcOrd="1" destOrd="0" presId="urn:microsoft.com/office/officeart/2005/8/layout/hierarchy1"/>
    <dgm:cxn modelId="{F341B732-FA96-4EBA-BF49-1CFAA261752B}" type="presParOf" srcId="{EA3E9113-F454-4361-8BAF-9C9DDA49015F}" destId="{52F26AFD-3323-4649-8109-11100402A622}" srcOrd="0" destOrd="0" presId="urn:microsoft.com/office/officeart/2005/8/layout/hierarchy1"/>
    <dgm:cxn modelId="{17ACACD4-A0B2-4FB6-8E4E-55B786DC1EF9}" type="presParOf" srcId="{EA3E9113-F454-4361-8BAF-9C9DDA49015F}" destId="{A84D9BFF-351F-424D-9B7C-6149B5016E80}" srcOrd="1" destOrd="0" presId="urn:microsoft.com/office/officeart/2005/8/layout/hierarchy1"/>
    <dgm:cxn modelId="{D580180C-2608-4F75-AAA7-F31A83FEC9AA}" type="presParOf" srcId="{A84D9BFF-351F-424D-9B7C-6149B5016E80}" destId="{C03C6B12-9BAE-4F53-8FE1-E2D608E3DD63}" srcOrd="0" destOrd="0" presId="urn:microsoft.com/office/officeart/2005/8/layout/hierarchy1"/>
    <dgm:cxn modelId="{9B3EE8EA-F700-482E-9FAF-60060A346E5A}" type="presParOf" srcId="{C03C6B12-9BAE-4F53-8FE1-E2D608E3DD63}" destId="{34A43C5E-85CA-4A33-B0C8-CA102FD2E983}" srcOrd="0" destOrd="0" presId="urn:microsoft.com/office/officeart/2005/8/layout/hierarchy1"/>
    <dgm:cxn modelId="{26F28623-F506-420A-8AF3-164DF9B6A1F5}" type="presParOf" srcId="{C03C6B12-9BAE-4F53-8FE1-E2D608E3DD63}" destId="{D075D193-F946-4CAA-8EED-CEAF5B8999F5}" srcOrd="1" destOrd="0" presId="urn:microsoft.com/office/officeart/2005/8/layout/hierarchy1"/>
    <dgm:cxn modelId="{3AE3AE6D-69A4-4704-8700-DAAC50BA8767}" type="presParOf" srcId="{A84D9BFF-351F-424D-9B7C-6149B5016E80}" destId="{EA67D927-5374-43AE-AD5B-2EB34523AF71}" srcOrd="1" destOrd="0" presId="urn:microsoft.com/office/officeart/2005/8/layout/hierarchy1"/>
    <dgm:cxn modelId="{7B860E1F-0D19-47BC-97A3-2E74C14D62EE}" type="presParOf" srcId="{EA67D927-5374-43AE-AD5B-2EB34523AF71}" destId="{AD2B0703-F2D5-4EED-82A4-EBF506C8193C}" srcOrd="0" destOrd="0" presId="urn:microsoft.com/office/officeart/2005/8/layout/hierarchy1"/>
    <dgm:cxn modelId="{193FD004-34C8-468F-AEB8-4ACBCFD84DDF}" type="presParOf" srcId="{EA67D927-5374-43AE-AD5B-2EB34523AF71}" destId="{5F00FCF1-DEDC-4D6F-9A19-822079BF37A6}" srcOrd="1" destOrd="0" presId="urn:microsoft.com/office/officeart/2005/8/layout/hierarchy1"/>
    <dgm:cxn modelId="{213E6AD5-D5D9-4B3B-B834-AB857D2B3A10}" type="presParOf" srcId="{5F00FCF1-DEDC-4D6F-9A19-822079BF37A6}" destId="{35AC5CF9-9010-4A73-B99D-1D7795560FB1}" srcOrd="0" destOrd="0" presId="urn:microsoft.com/office/officeart/2005/8/layout/hierarchy1"/>
    <dgm:cxn modelId="{E5C461FB-B311-4A6E-9B0E-5FD4E09F9C50}" type="presParOf" srcId="{35AC5CF9-9010-4A73-B99D-1D7795560FB1}" destId="{ADC33F29-D068-46CA-A166-97447270515F}" srcOrd="0" destOrd="0" presId="urn:microsoft.com/office/officeart/2005/8/layout/hierarchy1"/>
    <dgm:cxn modelId="{C043829E-917A-45B1-B5D7-040B31C4A5CA}" type="presParOf" srcId="{35AC5CF9-9010-4A73-B99D-1D7795560FB1}" destId="{14880B04-997F-4079-9A73-4E44E0D64C6F}" srcOrd="1" destOrd="0" presId="urn:microsoft.com/office/officeart/2005/8/layout/hierarchy1"/>
    <dgm:cxn modelId="{6CED06B0-B974-40DE-BBFE-195547650B58}" type="presParOf" srcId="{5F00FCF1-DEDC-4D6F-9A19-822079BF37A6}" destId="{B6D91970-2436-489B-BE74-35395B3C9DDD}" srcOrd="1" destOrd="0" presId="urn:microsoft.com/office/officeart/2005/8/layout/hierarchy1"/>
    <dgm:cxn modelId="{37A8BBDC-2F07-44B7-98BD-7D09E82FD886}" type="presParOf" srcId="{EA67D927-5374-43AE-AD5B-2EB34523AF71}" destId="{AD71F38A-8BD0-420A-9733-244E10C455E6}" srcOrd="2" destOrd="0" presId="urn:microsoft.com/office/officeart/2005/8/layout/hierarchy1"/>
    <dgm:cxn modelId="{5C2963B0-3CB6-4C67-90A8-D2F878560244}" type="presParOf" srcId="{EA67D927-5374-43AE-AD5B-2EB34523AF71}" destId="{941CC8EC-650E-4C6E-95A1-41F5C3C9588D}" srcOrd="3" destOrd="0" presId="urn:microsoft.com/office/officeart/2005/8/layout/hierarchy1"/>
    <dgm:cxn modelId="{B827E2EB-DC8E-43B2-A9A2-24923DDB2433}" type="presParOf" srcId="{941CC8EC-650E-4C6E-95A1-41F5C3C9588D}" destId="{0404BA89-E689-4611-8D55-432B08055F03}" srcOrd="0" destOrd="0" presId="urn:microsoft.com/office/officeart/2005/8/layout/hierarchy1"/>
    <dgm:cxn modelId="{62BAED1F-BAC5-4D40-83AC-A3EC6B6A6B78}" type="presParOf" srcId="{0404BA89-E689-4611-8D55-432B08055F03}" destId="{43E0A16C-6648-4655-B57E-18B82A1BF731}" srcOrd="0" destOrd="0" presId="urn:microsoft.com/office/officeart/2005/8/layout/hierarchy1"/>
    <dgm:cxn modelId="{FBD4C6EE-2A32-4D34-841C-9D1EDD46159B}" type="presParOf" srcId="{0404BA89-E689-4611-8D55-432B08055F03}" destId="{2AF32A61-7F80-4DBE-A4A8-000B1C757004}" srcOrd="1" destOrd="0" presId="urn:microsoft.com/office/officeart/2005/8/layout/hierarchy1"/>
    <dgm:cxn modelId="{E3C30242-F68A-4002-9279-3F1F2AFF6DC0}" type="presParOf" srcId="{941CC8EC-650E-4C6E-95A1-41F5C3C9588D}" destId="{C4086C17-892F-406C-AA93-82785B969E0D}" srcOrd="1" destOrd="0" presId="urn:microsoft.com/office/officeart/2005/8/layout/hierarchy1"/>
    <dgm:cxn modelId="{A3561936-991F-48D9-9436-F56A725213ED}" type="presParOf" srcId="{8E6C6AC2-13CF-4A1C-9BED-EE3F9864B4AA}" destId="{0623A83A-2758-4A1A-9BFB-0C068EF1BB2B}" srcOrd="2" destOrd="0" presId="urn:microsoft.com/office/officeart/2005/8/layout/hierarchy1"/>
    <dgm:cxn modelId="{15EB3719-7DB9-473A-8907-46286AA6ED48}" type="presParOf" srcId="{8E6C6AC2-13CF-4A1C-9BED-EE3F9864B4AA}" destId="{ABC1E62F-7939-4A0D-B14A-50E0450E7AC3}" srcOrd="3" destOrd="0" presId="urn:microsoft.com/office/officeart/2005/8/layout/hierarchy1"/>
    <dgm:cxn modelId="{6029B47E-9279-4571-BEF5-5551978DEDB2}" type="presParOf" srcId="{ABC1E62F-7939-4A0D-B14A-50E0450E7AC3}" destId="{0E70326F-FBD7-466E-B17C-B1F72E89A202}" srcOrd="0" destOrd="0" presId="urn:microsoft.com/office/officeart/2005/8/layout/hierarchy1"/>
    <dgm:cxn modelId="{1EF10279-0053-4B09-AA29-33EDFC7B7AC1}" type="presParOf" srcId="{0E70326F-FBD7-466E-B17C-B1F72E89A202}" destId="{1EF59CB7-A0C2-43A3-9854-DFE9D92A8056}" srcOrd="0" destOrd="0" presId="urn:microsoft.com/office/officeart/2005/8/layout/hierarchy1"/>
    <dgm:cxn modelId="{C2342B27-8630-43BC-A706-7CC9E51857CB}" type="presParOf" srcId="{0E70326F-FBD7-466E-B17C-B1F72E89A202}" destId="{61C3E160-2EDA-4F7F-977B-9A3741CF5BA5}" srcOrd="1" destOrd="0" presId="urn:microsoft.com/office/officeart/2005/8/layout/hierarchy1"/>
    <dgm:cxn modelId="{3A9AAFC2-877F-436E-A62C-1065CD004F61}" type="presParOf" srcId="{ABC1E62F-7939-4A0D-B14A-50E0450E7AC3}" destId="{E753AA6D-1762-4D20-AC29-BBEE8BB8810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3A83A-2758-4A1A-9BFB-0C068EF1BB2B}">
      <dsp:nvSpPr>
        <dsp:cNvPr id="0" name=""/>
        <dsp:cNvSpPr/>
      </dsp:nvSpPr>
      <dsp:spPr>
        <a:xfrm>
          <a:off x="4518923" y="962680"/>
          <a:ext cx="925134" cy="440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037"/>
              </a:lnTo>
              <a:lnTo>
                <a:pt x="925134" y="300037"/>
              </a:lnTo>
              <a:lnTo>
                <a:pt x="925134" y="4402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71F38A-8BD0-420A-9733-244E10C455E6}">
      <dsp:nvSpPr>
        <dsp:cNvPr id="0" name=""/>
        <dsp:cNvSpPr/>
      </dsp:nvSpPr>
      <dsp:spPr>
        <a:xfrm>
          <a:off x="3593789" y="3765836"/>
          <a:ext cx="925134" cy="440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037"/>
              </a:lnTo>
              <a:lnTo>
                <a:pt x="925134" y="300037"/>
              </a:lnTo>
              <a:lnTo>
                <a:pt x="925134" y="4402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2B0703-F2D5-4EED-82A4-EBF506C8193C}">
      <dsp:nvSpPr>
        <dsp:cNvPr id="0" name=""/>
        <dsp:cNvSpPr/>
      </dsp:nvSpPr>
      <dsp:spPr>
        <a:xfrm>
          <a:off x="2668655" y="3765836"/>
          <a:ext cx="925134" cy="440279"/>
        </a:xfrm>
        <a:custGeom>
          <a:avLst/>
          <a:gdLst/>
          <a:ahLst/>
          <a:cxnLst/>
          <a:rect l="0" t="0" r="0" b="0"/>
          <a:pathLst>
            <a:path>
              <a:moveTo>
                <a:pt x="925134" y="0"/>
              </a:moveTo>
              <a:lnTo>
                <a:pt x="925134" y="300037"/>
              </a:lnTo>
              <a:lnTo>
                <a:pt x="0" y="300037"/>
              </a:lnTo>
              <a:lnTo>
                <a:pt x="0" y="4402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26AFD-3323-4649-8109-11100402A622}">
      <dsp:nvSpPr>
        <dsp:cNvPr id="0" name=""/>
        <dsp:cNvSpPr/>
      </dsp:nvSpPr>
      <dsp:spPr>
        <a:xfrm>
          <a:off x="3548069" y="2364258"/>
          <a:ext cx="91440" cy="4402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02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A0804-251C-4F8C-A4CD-31E549D95F53}">
      <dsp:nvSpPr>
        <dsp:cNvPr id="0" name=""/>
        <dsp:cNvSpPr/>
      </dsp:nvSpPr>
      <dsp:spPr>
        <a:xfrm>
          <a:off x="3593789" y="962680"/>
          <a:ext cx="925134" cy="440279"/>
        </a:xfrm>
        <a:custGeom>
          <a:avLst/>
          <a:gdLst/>
          <a:ahLst/>
          <a:cxnLst/>
          <a:rect l="0" t="0" r="0" b="0"/>
          <a:pathLst>
            <a:path>
              <a:moveTo>
                <a:pt x="925134" y="0"/>
              </a:moveTo>
              <a:lnTo>
                <a:pt x="925134" y="300037"/>
              </a:lnTo>
              <a:lnTo>
                <a:pt x="0" y="300037"/>
              </a:lnTo>
              <a:lnTo>
                <a:pt x="0" y="4402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B3B067-C328-4111-B340-E08475BBAD9E}">
      <dsp:nvSpPr>
        <dsp:cNvPr id="0" name=""/>
        <dsp:cNvSpPr/>
      </dsp:nvSpPr>
      <dsp:spPr>
        <a:xfrm>
          <a:off x="3761996" y="1381"/>
          <a:ext cx="1513855" cy="961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397871-5821-449F-B1B9-AB9B5E50C839}">
      <dsp:nvSpPr>
        <dsp:cNvPr id="0" name=""/>
        <dsp:cNvSpPr/>
      </dsp:nvSpPr>
      <dsp:spPr>
        <a:xfrm>
          <a:off x="3930202" y="161177"/>
          <a:ext cx="1513855" cy="9612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/>
            <a:t>Ist die Körperschaft verantwortlich?</a:t>
          </a:r>
        </a:p>
      </dsp:txBody>
      <dsp:txXfrm>
        <a:off x="3958357" y="189332"/>
        <a:ext cx="1457545" cy="904988"/>
      </dsp:txXfrm>
    </dsp:sp>
    <dsp:sp modelId="{26189CC0-2874-4604-BB3A-72A228E5E49A}">
      <dsp:nvSpPr>
        <dsp:cNvPr id="0" name=""/>
        <dsp:cNvSpPr/>
      </dsp:nvSpPr>
      <dsp:spPr>
        <a:xfrm>
          <a:off x="2836862" y="1402959"/>
          <a:ext cx="1513855" cy="961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854C9F-54DB-4387-A1CE-F4281DFDEA4C}">
      <dsp:nvSpPr>
        <dsp:cNvPr id="0" name=""/>
        <dsp:cNvSpPr/>
      </dsp:nvSpPr>
      <dsp:spPr>
        <a:xfrm>
          <a:off x="3005068" y="1562755"/>
          <a:ext cx="1513855" cy="9612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/>
            <a:t>Ja</a:t>
          </a:r>
        </a:p>
      </dsp:txBody>
      <dsp:txXfrm>
        <a:off x="3033223" y="1590910"/>
        <a:ext cx="1457545" cy="904988"/>
      </dsp:txXfrm>
    </dsp:sp>
    <dsp:sp modelId="{34A43C5E-85CA-4A33-B0C8-CA102FD2E983}">
      <dsp:nvSpPr>
        <dsp:cNvPr id="0" name=""/>
        <dsp:cNvSpPr/>
      </dsp:nvSpPr>
      <dsp:spPr>
        <a:xfrm>
          <a:off x="2836862" y="2804537"/>
          <a:ext cx="1513855" cy="961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75D193-F946-4CAA-8EED-CEAF5B8999F5}">
      <dsp:nvSpPr>
        <dsp:cNvPr id="0" name=""/>
        <dsp:cNvSpPr/>
      </dsp:nvSpPr>
      <dsp:spPr>
        <a:xfrm>
          <a:off x="3005068" y="2964333"/>
          <a:ext cx="1513855" cy="9612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/>
            <a:t>Ist die Körperschaft  geistiger Schöpfer?</a:t>
          </a:r>
        </a:p>
      </dsp:txBody>
      <dsp:txXfrm>
        <a:off x="3033223" y="2992488"/>
        <a:ext cx="1457545" cy="904988"/>
      </dsp:txXfrm>
    </dsp:sp>
    <dsp:sp modelId="{ADC33F29-D068-46CA-A166-97447270515F}">
      <dsp:nvSpPr>
        <dsp:cNvPr id="0" name=""/>
        <dsp:cNvSpPr/>
      </dsp:nvSpPr>
      <dsp:spPr>
        <a:xfrm>
          <a:off x="1911728" y="4206115"/>
          <a:ext cx="1513855" cy="961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880B04-997F-4079-9A73-4E44E0D64C6F}">
      <dsp:nvSpPr>
        <dsp:cNvPr id="0" name=""/>
        <dsp:cNvSpPr/>
      </dsp:nvSpPr>
      <dsp:spPr>
        <a:xfrm>
          <a:off x="2079934" y="4365911"/>
          <a:ext cx="1513855" cy="9612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/>
            <a:t>Ja - Beziehung mit BZK "Verfasser"</a:t>
          </a:r>
        </a:p>
      </dsp:txBody>
      <dsp:txXfrm>
        <a:off x="2108089" y="4394066"/>
        <a:ext cx="1457545" cy="904988"/>
      </dsp:txXfrm>
    </dsp:sp>
    <dsp:sp modelId="{43E0A16C-6648-4655-B57E-18B82A1BF731}">
      <dsp:nvSpPr>
        <dsp:cNvPr id="0" name=""/>
        <dsp:cNvSpPr/>
      </dsp:nvSpPr>
      <dsp:spPr>
        <a:xfrm>
          <a:off x="3761996" y="4206115"/>
          <a:ext cx="1513855" cy="961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F32A61-7F80-4DBE-A4A8-000B1C757004}">
      <dsp:nvSpPr>
        <dsp:cNvPr id="0" name=""/>
        <dsp:cNvSpPr/>
      </dsp:nvSpPr>
      <dsp:spPr>
        <a:xfrm>
          <a:off x="3930202" y="4365911"/>
          <a:ext cx="1513855" cy="9612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/>
            <a:t>Nein - Beziehung mit BZK "Herausgebendes </a:t>
          </a:r>
          <a:r>
            <a:rPr lang="de-DE" sz="1400" kern="1200" smtClean="0"/>
            <a:t>Organ“</a:t>
          </a:r>
          <a:endParaRPr lang="de-DE" sz="1400" kern="1200"/>
        </a:p>
      </dsp:txBody>
      <dsp:txXfrm>
        <a:off x="3958357" y="4394066"/>
        <a:ext cx="1457545" cy="904988"/>
      </dsp:txXfrm>
    </dsp:sp>
    <dsp:sp modelId="{1EF59CB7-A0C2-43A3-9854-DFE9D92A8056}">
      <dsp:nvSpPr>
        <dsp:cNvPr id="0" name=""/>
        <dsp:cNvSpPr/>
      </dsp:nvSpPr>
      <dsp:spPr>
        <a:xfrm>
          <a:off x="4687130" y="1402959"/>
          <a:ext cx="1513855" cy="961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C3E160-2EDA-4F7F-977B-9A3741CF5BA5}">
      <dsp:nvSpPr>
        <dsp:cNvPr id="0" name=""/>
        <dsp:cNvSpPr/>
      </dsp:nvSpPr>
      <dsp:spPr>
        <a:xfrm>
          <a:off x="4855336" y="1562755"/>
          <a:ext cx="1513855" cy="9612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/>
            <a:t>Nein - keine Beziehung zur Körperschaft</a:t>
          </a:r>
        </a:p>
      </dsp:txBody>
      <dsp:txXfrm>
        <a:off x="4883491" y="1590910"/>
        <a:ext cx="1457545" cy="9049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08.10.2015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7607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08.10.2015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ccess.rdatoolkit.org/document.php?id=rdachp19&amp;target=rda19-999991#rda19-999991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6281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56109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Hinweis: Die </a:t>
            </a:r>
            <a:r>
              <a:rPr lang="de-DE" dirty="0" err="1" smtClean="0"/>
              <a:t>Tyen</a:t>
            </a:r>
            <a:r>
              <a:rPr lang="de-DE" baseline="0" dirty="0" smtClean="0"/>
              <a:t> 4 bis 8 werden nicht in der Folienversion vorgestellt. In der Textfassung der Schulungsunterlage gibt es jedoch kurze Hinweise dazu.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854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de-DE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Beispiele für 1.i 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Organisations- und </a:t>
            </a:r>
            <a:r>
              <a:rPr lang="de-DE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Prozesshand­bücher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Bilanzen, Geschäftsberichte, Jahresberichte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Sitzungsprotokolle</a:t>
            </a:r>
          </a:p>
          <a:p>
            <a:r>
              <a:rPr lang="de-DE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Publikationsver­zeichnisse</a:t>
            </a: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Struktur- und Entwicklungspläne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816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68604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Beispiele für 1.ii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Personal- oder Mitgliederverzeichnisse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0789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75430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68739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6717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06609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845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Hier</a:t>
            </a:r>
            <a:r>
              <a:rPr lang="de-DE" baseline="0" dirty="0" smtClean="0">
                <a:latin typeface="Arial" pitchFamily="34" charset="0"/>
                <a:cs typeface="Arial" pitchFamily="34" charset="0"/>
              </a:rPr>
              <a:t> ins RDA-Toolkit </a:t>
            </a:r>
            <a:r>
              <a:rPr lang="de-DE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D-A-CH AWR für </a:t>
            </a:r>
            <a:r>
              <a:rPr lang="de-DE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19.2.1.1.1</a:t>
            </a: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13984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871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12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 Spiegelstrich 3: Beachten Sie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Die Beziehungskennzeichnung „Herausgeber“ wird normalerweise nur für Personen verwendet, nicht für Körperschaften.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1289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29404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0103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0461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1704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+mj-lt"/>
              <a:buNone/>
            </a:pP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8234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731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4147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7238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9446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6286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6235E-0B58-4252-AA2B-68829E55BF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3" y="6376243"/>
            <a:ext cx="8097019" cy="365125"/>
          </a:xfrm>
        </p:spPr>
        <p:txBody>
          <a:bodyPr/>
          <a:lstStyle/>
          <a:p>
            <a:r>
              <a:rPr lang="de-DE" smtClean="0"/>
              <a:t>AG RDA Schulungsunterlagen – Modul 5A.08: Körperschaften als geistige Schöpfer | Aleph | Stand: 25.08.2015  | CC BY-NC-SA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397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Körperschaften als geistige Schöpfer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Das Werk stammt </a:t>
            </a:r>
            <a:r>
              <a:rPr lang="de-DE" sz="24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nicht</a:t>
            </a: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von der KS </a:t>
            </a:r>
            <a:endParaRPr lang="de-DE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KS ist nur als Sponsor, Förderer o.ä. genannt</a:t>
            </a: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Hinweise können auch Formulierungen sein wie: “in Verbindung mit“ oder „in Zusammenarbeit mit“</a:t>
            </a:r>
          </a:p>
          <a:p>
            <a:pPr lvl="1"/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Auch ein Werk, das sich nur inhaltlich mit der Körperschaft beschäftigt, stammt nicht von der Körperschaft, sofern nicht ein Indiz darauf hinweist, dass einer der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Fälle 1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vorliegt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Im </a:t>
            </a:r>
            <a:r>
              <a:rPr lang="de-DE" sz="20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Zweifel</a:t>
            </a: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sollte man davon ausgehen, dass das Werk von der Körperschaft stammt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</a:t>
            </a:r>
            <a:r>
              <a:rPr lang="de-DE" sz="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Aleph</a:t>
            </a:r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5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Körperschaften als geistige Schöpfer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Schritt </a:t>
            </a: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</a:p>
          <a:p>
            <a:pPr marL="0" indent="0">
              <a:buNone/>
            </a:pPr>
            <a:r>
              <a:rPr lang="de-DE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Fällt </a:t>
            </a:r>
            <a:r>
              <a:rPr lang="de-D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das Werk unter mindestens einen Typen, bei denen die Körperschaft als geistiger Schöpfer gilt?</a:t>
            </a:r>
          </a:p>
          <a:p>
            <a:pPr marL="0" indent="0">
              <a:buNone/>
            </a:pPr>
            <a:endParaRPr lang="de-D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Typen von Werken, bei denen die Körperschaft als geistiger Schöpfer gilt (RDA 19.2.1.1.1)</a:t>
            </a:r>
            <a:endParaRPr lang="de-DE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Administratives Werk über die Körperschaft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Kollektives Gedankengut der Körperschaft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Kollektive Aktivität der Körperschaft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Berichte über Anhörungen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Kollektive Aktivität einer darstellenden Gruppe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Kartografische Werke, die von einer Körperschaft stammen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Bestimmte Arten von juristischen Werken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Kunstwerke von mehreren Künstlern, die als KS handeln</a:t>
            </a:r>
            <a:endParaRPr lang="de-DE" sz="2000" dirty="0">
              <a:solidFill>
                <a:schemeClr val="bg1">
                  <a:lumMod val="6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</a:t>
            </a:r>
            <a:r>
              <a:rPr lang="de-DE" sz="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Aleph</a:t>
            </a:r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51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868958"/>
          </a:xfrm>
        </p:spPr>
        <p:txBody>
          <a:bodyPr>
            <a:noAutofit/>
          </a:bodyPr>
          <a:lstStyle/>
          <a:p>
            <a:pPr marL="0" indent="0"/>
            <a:r>
              <a:rPr lang="de-DE" dirty="0">
                <a:latin typeface="Verdana" pitchFamily="34" charset="0"/>
                <a:ea typeface="Verdana" pitchFamily="34" charset="0"/>
                <a:cs typeface="Verdana" pitchFamily="34" charset="0"/>
              </a:rPr>
              <a:t>Typen von Werken, bei denen die Körperschaft als geistiger Schöpfer gilt 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196752"/>
            <a:ext cx="9217024" cy="5112568"/>
          </a:xfrm>
        </p:spPr>
        <p:txBody>
          <a:bodyPr wrap="square"/>
          <a:lstStyle/>
          <a:p>
            <a:pPr marL="457200" lvl="1" indent="-457200">
              <a:buAutoNum type="arabicPeriod"/>
            </a:pPr>
            <a:r>
              <a:rPr lang="de-DE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Administratives Werk über die </a:t>
            </a:r>
            <a:r>
              <a:rPr lang="de-DE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 </a:t>
            </a:r>
            <a:br>
              <a:rPr lang="de-DE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RDA </a:t>
            </a:r>
            <a:r>
              <a:rPr lang="de-DE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19.2.1.1.1 </a:t>
            </a: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</a:p>
          <a:p>
            <a:pPr marL="0" lvl="1" indent="0">
              <a:buNone/>
            </a:pP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für den Gebrauch der Körperschaft selbst, ihrer Träger, Aufsichtsgremien etc. bestimmt</a:t>
            </a:r>
          </a:p>
          <a:p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häufig fortlaufende Ressourcen</a:t>
            </a:r>
          </a:p>
          <a:p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 den folgenden drei Themenbereichen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5850" lvl="1" indent="-514350">
              <a:buFont typeface="+mj-lt"/>
              <a:buAutoNum type="romanLcPeriod"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Interne Richtlinien, Verfahrensweisen, Finanzen und/oder Aktivitäten</a:t>
            </a:r>
          </a:p>
          <a:p>
            <a:pPr marL="1085850" lvl="1" indent="-514350">
              <a:buFont typeface="+mj-lt"/>
              <a:buAutoNum type="romanLcPeriod"/>
            </a:pPr>
            <a:r>
              <a:rPr lang="de-DE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Führungsebene, Personal, Mitgliedschaft</a:t>
            </a:r>
          </a:p>
          <a:p>
            <a:pPr marL="1085850" lvl="1" indent="-514350">
              <a:buFont typeface="+mj-lt"/>
              <a:buAutoNum type="romanLcPeriod"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Ressourcen der Körperschaft</a:t>
            </a:r>
          </a:p>
          <a:p>
            <a:pPr marL="1085850" lvl="1" indent="-514350">
              <a:buFont typeface="+mj-lt"/>
              <a:buAutoNum type="romanLcPeriod"/>
            </a:pP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69875" indent="-269875">
              <a:buFont typeface="Wingdings" panose="05000000000000000000" pitchFamily="2" charset="2"/>
              <a:buChar char="Ø"/>
            </a:pPr>
            <a:r>
              <a:rPr lang="de-DE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Im </a:t>
            </a:r>
            <a:r>
              <a:rPr lang="de-DE" sz="20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Zweifel</a:t>
            </a:r>
            <a:r>
              <a:rPr lang="de-DE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sollte man </a:t>
            </a: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 nicht als administratives Werk betrachten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0">
              <a:buNone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628650" indent="-457200">
              <a:buFont typeface="Wingdings" panose="05000000000000000000" pitchFamily="2" charset="2"/>
              <a:buChar char="Ø"/>
            </a:pPr>
            <a:endParaRPr lang="de-D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28700" lvl="1" indent="-457200">
              <a:buFont typeface="+mj-lt"/>
              <a:buAutoNum type="alphaLcPeriod"/>
            </a:pP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14300" indent="0">
              <a:buNone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2" indent="0">
              <a:buNone/>
            </a:pPr>
            <a:endParaRPr lang="de-DE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801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692696"/>
            <a:ext cx="8892480" cy="5760640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Integration, Planung, Bildung : hessische Landtagsdebatten 1951-1970 : eine Doku­mentation / bearbeitet von Helmut </a:t>
            </a:r>
            <a:r>
              <a:rPr lang="de-DE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Berding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einer im Auftrag des Hessischen Landtags herausgegebenen monogra­fischen Reihe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erschienen</a:t>
            </a:r>
          </a:p>
          <a:p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Wortprotokolle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mit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Debatten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also Aktivitäten der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Körperschaft</a:t>
            </a:r>
          </a:p>
          <a:p>
            <a:pPr marL="0" indent="0">
              <a:buNone/>
            </a:pPr>
            <a:endParaRPr lang="de-DE" sz="20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Körperschaft ist geistiger Schöpfer</a:t>
            </a:r>
          </a:p>
          <a:p>
            <a:pPr marL="114300" indent="0">
              <a:buNone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2" indent="0">
              <a:buNone/>
            </a:pPr>
            <a:endParaRPr lang="de-DE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 zu 1.i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70036"/>
              </p:ext>
            </p:extLst>
          </p:nvPr>
        </p:nvGraphicFramePr>
        <p:xfrm>
          <a:off x="323528" y="1628800"/>
          <a:ext cx="8424936" cy="2491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904"/>
                <a:gridCol w="761348"/>
                <a:gridCol w="2918500"/>
                <a:gridCol w="3870184"/>
              </a:tblGrid>
              <a:tr h="342938">
                <a:tc>
                  <a:txBody>
                    <a:bodyPr/>
                    <a:lstStyle/>
                    <a:p>
                      <a:r>
                        <a:rPr lang="de-DE" sz="14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76481">
                <a:tc rowSpan="2"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 Schöpfer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Hessen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Hessischer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Landtag</a:t>
                      </a:r>
                      <a:b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baseline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GND-IDN</a:t>
                      </a:r>
                      <a:endParaRPr lang="de-DE" sz="1400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42938">
                <a:tc vMerge="1">
                  <a:txBody>
                    <a:bodyPr/>
                    <a:lstStyle/>
                    <a:p>
                      <a:endParaRPr lang="de-DE" sz="14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4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</a:t>
                      </a:r>
                      <a:r>
                        <a:rPr lang="de-DE" sz="14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Verfasser</a:t>
                      </a:r>
                      <a:r>
                        <a:rPr lang="de-DE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76481">
                <a:tc rowSpan="2"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100b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Berding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Helmut</a:t>
                      </a:r>
                      <a:b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 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1930-</a:t>
                      </a:r>
                    </a:p>
                    <a:p>
                      <a:r>
                        <a:rPr lang="de-DE" sz="14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 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42938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 </a:t>
                      </a:r>
                      <a:r>
                        <a:rPr lang="de-DE" sz="14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edt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400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Herausgeber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9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196752"/>
            <a:ext cx="8640960" cy="5112568"/>
          </a:xfrm>
        </p:spPr>
        <p:txBody>
          <a:bodyPr wrap="square"/>
          <a:lstStyle/>
          <a:p>
            <a:pPr marL="457200" indent="-457200">
              <a:buFont typeface="+mj-lt"/>
              <a:buAutoNum type="arabicPeriod"/>
            </a:pPr>
            <a:r>
              <a:rPr lang="de-DE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Administratives Werk über die Körperschaft</a:t>
            </a:r>
          </a:p>
          <a:p>
            <a:pPr marL="514350" indent="-514350">
              <a:buFont typeface="+mj-lt"/>
              <a:buAutoNum type="romanLcPeriod" startAt="2"/>
            </a:pP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Führungsebene, Personal, Mitgliedschaft</a:t>
            </a:r>
            <a:endParaRPr lang="de-DE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1" indent="0">
              <a:buNone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Breslauer Schlesier : Mitgliederverzeichnis des Corps </a:t>
            </a:r>
            <a:r>
              <a:rPr lang="de-DE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Silesia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1821-2011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None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868958"/>
          </a:xfrm>
        </p:spPr>
        <p:txBody>
          <a:bodyPr>
            <a:noAutofit/>
          </a:bodyPr>
          <a:lstStyle/>
          <a:p>
            <a:pPr marL="0" indent="0"/>
            <a:r>
              <a:rPr lang="de-DE" dirty="0">
                <a:latin typeface="Verdana" pitchFamily="34" charset="0"/>
                <a:ea typeface="Verdana" pitchFamily="34" charset="0"/>
                <a:cs typeface="Verdana" pitchFamily="34" charset="0"/>
              </a:rPr>
              <a:t>Typen von Werken, bei denen die Körperschaft als geistiger Schöpfer gilt 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404072"/>
              </p:ext>
            </p:extLst>
          </p:nvPr>
        </p:nvGraphicFramePr>
        <p:xfrm>
          <a:off x="323528" y="4005064"/>
          <a:ext cx="8459939" cy="156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893"/>
                <a:gridCol w="811291"/>
                <a:gridCol w="2952328"/>
                <a:gridCol w="3851427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</a:t>
                      </a:r>
                      <a:r>
                        <a:rPr lang="de-DE" sz="1600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Schöpfer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Corps </a:t>
                      </a:r>
                      <a:r>
                        <a:rPr lang="de-DE" sz="16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Silesia</a:t>
                      </a:r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/>
                      </a:r>
                      <a:b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6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$h</a:t>
                      </a:r>
                      <a:r>
                        <a:rPr lang="de-DE" sz="16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Breslau</a:t>
                      </a:r>
                      <a:br>
                        <a:rPr lang="de-DE" sz="16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600" baseline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6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GND-IDN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6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</a:t>
                      </a:r>
                      <a:r>
                        <a:rPr lang="de-DE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6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Verfasser</a:t>
                      </a:r>
                      <a:r>
                        <a:rPr lang="de-DE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41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196752"/>
            <a:ext cx="8640960" cy="5112568"/>
          </a:xfrm>
        </p:spPr>
        <p:txBody>
          <a:bodyPr wrap="square"/>
          <a:lstStyle/>
          <a:p>
            <a:pPr marL="457200" indent="-457200">
              <a:buFont typeface="+mj-lt"/>
              <a:buAutoNum type="arabicPeriod"/>
            </a:pP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Administratives Werk über die Körperschaft</a:t>
            </a:r>
          </a:p>
          <a:p>
            <a:pPr marL="514350" indent="-514350">
              <a:buFont typeface="+mj-lt"/>
              <a:buAutoNum type="romanLcPeriod" startAt="3"/>
            </a:pP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Ressourcen von Körperschaften</a:t>
            </a:r>
            <a:endParaRPr lang="de-DE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None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 Ressourcen ist der Besitz von Körperschaften gemeint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 B. Inventare und Bestandskataloge</a:t>
            </a:r>
          </a:p>
          <a:p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Ausstellungskataloge fallen nur dann unter diesen Typ, wenn an prominenter Stelle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darauf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hingewiesen wird, dass es sich um Stücke aus einem bestimmten Museum o.ä.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handelt</a:t>
            </a:r>
          </a:p>
          <a:p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Nicht als Bestandskatalog angesehen wird außerdem eine Publikation, in der nur ein einziges Objekt beschrieben wird</a:t>
            </a: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251520" y="183778"/>
            <a:ext cx="8640960" cy="868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Typen von Werken, bei denen die Körperschaft als geistiger Schöpfer gilt 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40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908720"/>
            <a:ext cx="8784976" cy="5400600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Brueghel, Rubens, Ruisdael : die Graphische Sammlung der Staatsgalerie zeigt ihre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Schätze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Ausstellungskatalog</a:t>
            </a:r>
          </a:p>
          <a:p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Hinweis im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Titel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(also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 prominenter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Stelle),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dass die gezeigten Stücke aus der Graphischen Sammlung der Staatsgalerie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stammen</a:t>
            </a:r>
          </a:p>
          <a:p>
            <a:pPr marL="0" indent="0">
              <a:buNone/>
            </a:pPr>
            <a:endParaRPr lang="de-DE" sz="20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geistiger Schöpfer</a:t>
            </a:r>
            <a:endParaRPr lang="de-DE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14400" lvl="2" indent="0">
              <a:buNone/>
            </a:pPr>
            <a:endParaRPr lang="de-DE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 zu 1.iii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998557"/>
              </p:ext>
            </p:extLst>
          </p:nvPr>
        </p:nvGraphicFramePr>
        <p:xfrm>
          <a:off x="251520" y="1988840"/>
          <a:ext cx="8686027" cy="180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018"/>
                <a:gridCol w="784942"/>
                <a:gridCol w="3008945"/>
                <a:gridCol w="3990122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 Schöpfer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Staatsgalerie</a:t>
                      </a:r>
                      <a:br>
                        <a:rPr lang="de-DE" sz="16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$h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</a:t>
                      </a:r>
                      <a:r>
                        <a:rPr lang="de-DE" sz="16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tuttgart</a:t>
                      </a:r>
                      <a:br>
                        <a:rPr lang="de-DE" sz="16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600" kern="1200" baseline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6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Graphische Sammlung</a:t>
                      </a:r>
                      <a:br>
                        <a:rPr lang="de-DE" sz="16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600" kern="1200" baseline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 </a:t>
                      </a:r>
                      <a:r>
                        <a:rPr lang="de-DE" sz="16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600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 </a:t>
                      </a:r>
                      <a:r>
                        <a:rPr lang="de-DE" sz="1600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</a:t>
                      </a:r>
                      <a:r>
                        <a:rPr lang="de-DE" sz="16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6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Verfasser)</a:t>
                      </a:r>
                      <a:endParaRPr lang="de-DE" sz="16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78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251520" y="183778"/>
            <a:ext cx="8640960" cy="868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Typen von Werken, bei denen die Körperschaft als geistiger Schöpfer gilt 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196752"/>
            <a:ext cx="8640960" cy="5112568"/>
          </a:xfrm>
        </p:spPr>
        <p:txBody>
          <a:bodyPr wrap="square"/>
          <a:lstStyle/>
          <a:p>
            <a:pPr marL="457200" indent="-457200">
              <a:buFont typeface="+mj-lt"/>
              <a:buAutoNum type="arabicPeriod" startAt="2"/>
            </a:pP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Kollektives Gedankengut der Körperschaft</a:t>
            </a:r>
            <a:endParaRPr lang="de-DE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1" indent="0"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RDA </a:t>
            </a:r>
            <a:r>
              <a:rPr lang="de-DE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19.2.1.1.1 </a:t>
            </a: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 dem Werk wird eine offizielle Haltung der Körperschaft ausgedrückt</a:t>
            </a:r>
          </a:p>
          <a:p>
            <a:pPr marL="0" indent="0">
              <a:buNone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Beispiele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Empfehlungen (z. B. Richtlinien, Leitlinien, Standards), die sich nicht an die Körperschaft selbst, sondern an andere richten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Offizielle Stellungnahmen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Gutachten, offene Briefe, Denkschriften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Parteiprogramme</a:t>
            </a: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Im </a:t>
            </a:r>
            <a:r>
              <a:rPr lang="de-DE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Zweifel</a:t>
            </a:r>
            <a:r>
              <a:rPr lang="de-DE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sollte man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sich dagegen entscheiden, dass ein Werk vom Typ „Kollektives Gedankengut“ vorliegt</a:t>
            </a: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72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 zu 2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DOSB-Leitfaden für den Umgang mit Werbung und PR : Olympische Spiele London 2012 / Deutscher Olympischer Sportbund</a:t>
            </a:r>
          </a:p>
          <a:p>
            <a:endParaRPr lang="de-DE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offizielle Stellungnahme mit Vorgaben für deutsche Sportler; die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Körperschaft ist geistiger Schöpfer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14300" indent="0">
              <a:buNone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2" indent="0">
              <a:buNone/>
            </a:pPr>
            <a:endParaRPr lang="de-DE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18</a:t>
            </a:fld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420918"/>
              </p:ext>
            </p:extLst>
          </p:nvPr>
        </p:nvGraphicFramePr>
        <p:xfrm>
          <a:off x="251520" y="2492896"/>
          <a:ext cx="8568951" cy="156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995"/>
                <a:gridCol w="901995"/>
                <a:gridCol w="3028126"/>
                <a:gridCol w="3736835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</a:t>
                      </a:r>
                      <a:r>
                        <a:rPr lang="de-DE" sz="1600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Schöpfer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Deutscher Olympischer Sportbund</a:t>
                      </a:r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/>
                      </a:r>
                      <a:b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6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6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GND-IDN</a:t>
                      </a:r>
                      <a:endParaRPr lang="de-DE" sz="160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6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</a:t>
                      </a:r>
                      <a:r>
                        <a:rPr lang="de-DE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6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Verfasser</a:t>
                      </a:r>
                      <a:r>
                        <a:rPr lang="de-DE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039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052736"/>
            <a:ext cx="8640960" cy="5112568"/>
          </a:xfrm>
        </p:spPr>
        <p:txBody>
          <a:bodyPr wrap="square"/>
          <a:lstStyle/>
          <a:p>
            <a:pPr marL="0" indent="0">
              <a:buNone/>
            </a:pPr>
            <a:endParaRPr lang="de-DE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707904" y="1556792"/>
            <a:ext cx="525658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Routen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für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Kanu-Fahrer,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inkl. Sehenswürdigkeiten an der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Stre­cke, Übernachtungsmöglichkeiten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etc. </a:t>
            </a: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ABER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Werk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informiert nur über ein Thema, mit dem sich die Körperschaft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beschäftigt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ABER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Charakter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 kollektiven Gedankenguts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fehlt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Deutscher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Kanu-Verband ist deshalb </a:t>
            </a:r>
            <a:r>
              <a:rPr lang="de-DE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nicht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geistiger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Schöpfer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Grafik 2" descr="Bildschirmausschnitt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56792"/>
            <a:ext cx="2880320" cy="477711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Gegenbeispiel zu 2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87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276872"/>
            <a:ext cx="8229600" cy="1431032"/>
          </a:xfrm>
        </p:spPr>
        <p:txBody>
          <a:bodyPr>
            <a:normAutofit fontScale="90000"/>
          </a:bodyPr>
          <a:lstStyle/>
          <a:p>
            <a:pPr algn="ctr"/>
            <a:r>
              <a:rPr lang="de-DE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de-DE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Körperschaften als geistige Schöpfer </a:t>
            </a:r>
            <a:br>
              <a:rPr lang="de-DE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de-DE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D-A-CH AWR 19.2.1.1.1</a:t>
            </a:r>
            <a:r>
              <a:rPr lang="de-DE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de-DE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de-DE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5A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805308" y="1052735"/>
            <a:ext cx="20024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/>
            <a:r>
              <a:rPr lang="de-DE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 28.09.2015</a:t>
            </a:r>
            <a:endParaRPr lang="de-DE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20</a:t>
            </a:fld>
            <a:endParaRPr lang="de-DE" dirty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251520" y="183778"/>
            <a:ext cx="8640960" cy="868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Typen von Werken, bei denen die Körperschaft als geistiger Schöpfer gilt 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extplatzhalter 2"/>
          <p:cNvSpPr txBox="1">
            <a:spLocks/>
          </p:cNvSpPr>
          <p:nvPr/>
        </p:nvSpPr>
        <p:spPr>
          <a:xfrm>
            <a:off x="251520" y="1412776"/>
            <a:ext cx="8640960" cy="511256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3"/>
            </a:pP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Kollektive Aktivität der Körperschaft</a:t>
            </a:r>
          </a:p>
          <a:p>
            <a:pPr marL="0" lvl="1" indent="0"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RDA </a:t>
            </a:r>
            <a:r>
              <a:rPr lang="de-DE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19.2.1.1.1 </a:t>
            </a: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</a:p>
          <a:p>
            <a:pPr marL="0" lvl="1" indent="0">
              <a:buNone/>
            </a:pP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None/>
            </a:pPr>
            <a:endParaRPr lang="de-DE" sz="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Beispiele</a:t>
            </a: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Tagungsbände (z.B. Vorträge einer Konferenz)</a:t>
            </a: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Ausstellungsverzeichnisse von Messen</a:t>
            </a: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Programmhefte von Festivals</a:t>
            </a: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58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251520" y="183778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 zu 3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Buchwissenschaft und Buchwirkungsforschung : VIII. Leipziger Hochschultage für Medien und Kommunikation / herausgegeben von Dietrich Kerlen und Inka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Kirste</a:t>
            </a: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Beiträge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Tagung; die Konferenz ist geistiger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Schöpfer</a:t>
            </a: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14300" indent="0">
              <a:buNone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2" indent="0">
              <a:buNone/>
            </a:pPr>
            <a:endParaRPr lang="de-DE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973712"/>
              </p:ext>
            </p:extLst>
          </p:nvPr>
        </p:nvGraphicFramePr>
        <p:xfrm>
          <a:off x="287524" y="1844824"/>
          <a:ext cx="8568951" cy="321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995"/>
                <a:gridCol w="901995"/>
                <a:gridCol w="3028126"/>
                <a:gridCol w="3736835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</a:t>
                      </a:r>
                      <a:r>
                        <a:rPr lang="de-DE" sz="1400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Schöpfer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$e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Leipziger Hochschultage für Medien und Kom­munikation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$n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8.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1998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$c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Leipzig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400" kern="1200" baseline="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 </a:t>
                      </a:r>
                      <a:r>
                        <a:rPr lang="de-DE" sz="1400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</a:t>
                      </a:r>
                      <a:r>
                        <a:rPr lang="de-DE" sz="14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4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Verfasser</a:t>
                      </a:r>
                      <a:r>
                        <a:rPr lang="de-DE" sz="14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100b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Kerlen, Dietrich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1943-2004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edt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400" i="1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Herausgeber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60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Körperschaft ist nicht geistiger Schöpfer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Die Körperschaft ist </a:t>
            </a:r>
            <a:r>
              <a:rPr lang="de-DE" sz="20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nicht</a:t>
            </a:r>
            <a:r>
              <a:rPr lang="de-DE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geistiger Schöpfer, aber </a:t>
            </a:r>
            <a:r>
              <a:rPr lang="de-DE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verantwortlich gemäß Schritt 1</a:t>
            </a:r>
          </a:p>
          <a:p>
            <a:pPr marL="0" indent="0">
              <a:buNone/>
            </a:pPr>
            <a:endParaRPr lang="de-DE" sz="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Körperschaft gilt dann als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„sonstige Person, Familie oder Körperschaft, die mit einem Werk in Verbindung steht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</a:p>
          <a:p>
            <a:pPr marL="0" indent="0">
              <a:buNone/>
            </a:pPr>
            <a:endParaRPr lang="de-DE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d. h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es kann eine Beziehung gemäß RDA 19.3 angelegt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werden</a:t>
            </a:r>
          </a:p>
          <a:p>
            <a:pPr marL="0" indent="0">
              <a:buNone/>
            </a:pPr>
            <a:endParaRPr lang="de-DE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Beziehungskennzeichnung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„Herausgebendes Organ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</a:p>
          <a:p>
            <a:pPr marL="0" indent="0">
              <a:buNone/>
            </a:pPr>
            <a:endParaRPr lang="de-DE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auch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wenn die Körperschaft nicht explizit als Herausgeberin bezeichnet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wird</a:t>
            </a:r>
          </a:p>
          <a:p>
            <a:pPr marL="0" indent="0">
              <a:buNone/>
            </a:pPr>
            <a:endParaRPr lang="de-DE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sofern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zutreffend, kann alternativ oder zusätzlich auch eine andere Beziehungskennzeichnung aus RDA Anhang I.2.1 vergeben werden, insbesondere „Gefeierter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62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23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251520" y="183778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Erziehungsziel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Geschlechterdemokratie : Interaktionsstudie über Reformansätze im Un­terricht / Wiltrud Thies, Charlotte </a:t>
            </a:r>
            <a:r>
              <a:rPr lang="de-DE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Röhner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Band 31 der Veröffentlichungen der Max-</a:t>
            </a:r>
            <a:r>
              <a:rPr lang="de-DE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Traeger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-Stiftung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de-DE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Beschreibung für den </a:t>
            </a: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Band 31 (</a:t>
            </a: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TUT</a:t>
            </a: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de-DE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" indent="0">
              <a:buNone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2" indent="0">
              <a:buNone/>
            </a:pPr>
            <a:endParaRPr lang="de-DE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292568"/>
              </p:ext>
            </p:extLst>
          </p:nvPr>
        </p:nvGraphicFramePr>
        <p:xfrm>
          <a:off x="323529" y="2708920"/>
          <a:ext cx="8568951" cy="288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995"/>
                <a:gridCol w="901995"/>
                <a:gridCol w="2995912"/>
                <a:gridCol w="3769049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Erziehungsziel Geschlechterdemokratie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</a:t>
                      </a:r>
                      <a:r>
                        <a:rPr lang="de-DE" sz="1600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Schöpfer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Thies, Wiltrud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 </a:t>
                      </a:r>
                      <a:r>
                        <a:rPr lang="de-DE" sz="1600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</a:t>
                      </a:r>
                      <a:r>
                        <a:rPr lang="de-DE" sz="16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6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Verfasser</a:t>
                      </a:r>
                      <a:r>
                        <a:rPr lang="de-DE" sz="16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6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104a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</a:t>
                      </a:r>
                      <a:r>
                        <a:rPr lang="de-DE" sz="1600" b="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Schöpfer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6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Röhner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Charlotte</a:t>
                      </a:r>
                      <a:b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 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1948-</a:t>
                      </a:r>
                      <a:b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 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 </a:t>
                      </a:r>
                      <a:r>
                        <a:rPr lang="de-DE" sz="1600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</a:t>
                      </a:r>
                      <a:r>
                        <a:rPr lang="de-DE" sz="16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6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Verfasser</a:t>
                      </a:r>
                      <a:r>
                        <a:rPr lang="de-DE" sz="16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6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2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24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251520" y="183778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Beschreibung für die monografische Reihe:</a:t>
            </a: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Werk ist als Band 31 in den „Veröffentlichungen der Max-</a:t>
            </a:r>
            <a:r>
              <a:rPr lang="de-DE" sz="20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Traeger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-Stiftung“ erschie­nen und stammt deshalb von dieser Körperschaft. </a:t>
            </a:r>
            <a:endParaRPr lang="de-DE" sz="20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</a:t>
            </a:r>
            <a:r>
              <a:rPr lang="de-DE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Beziehung gemäß RDA 19.3 wird nur in der Beschreibung für die monografische Reihe </a:t>
            </a:r>
            <a:r>
              <a:rPr lang="de-DE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erfasst</a:t>
            </a: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14300" indent="0">
              <a:buNone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2" indent="0">
              <a:buNone/>
            </a:pPr>
            <a:endParaRPr lang="de-DE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560048"/>
              </p:ext>
            </p:extLst>
          </p:nvPr>
        </p:nvGraphicFramePr>
        <p:xfrm>
          <a:off x="319089" y="1556792"/>
          <a:ext cx="8568951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995"/>
                <a:gridCol w="901995"/>
                <a:gridCol w="2995912"/>
                <a:gridCol w="3769049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600" b="1" i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Veröffentlichungen der Max-</a:t>
                      </a:r>
                      <a:r>
                        <a:rPr lang="de-DE" sz="16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Traeger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-Stiftung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200b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19.3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Sonstige Person, Familie oder Körperschaft, die mit einem Werk in Ver­bindung steht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 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Max-</a:t>
                      </a:r>
                      <a:r>
                        <a:rPr lang="de-DE" sz="16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Traeger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-Stiftung</a:t>
                      </a:r>
                      <a:b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 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kern="1200" dirty="0" smtClean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 </a:t>
                      </a:r>
                      <a:r>
                        <a:rPr lang="de-DE" sz="16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isb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sz="1600" i="1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Herausgebendes Organ</a:t>
                      </a: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21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Körperschaften als geistige Schöpfer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914400" lvl="2" indent="0">
              <a:buNone/>
            </a:pP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2" indent="0">
              <a:buNone/>
            </a:pPr>
            <a:endParaRPr lang="de-DE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de-DE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25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4105295985"/>
              </p:ext>
            </p:extLst>
          </p:nvPr>
        </p:nvGraphicFramePr>
        <p:xfrm>
          <a:off x="323528" y="908720"/>
          <a:ext cx="828092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318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Körperschaften als geistige Schöpfer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56984" cy="5472608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Entscheidung in 2 Schritten</a:t>
            </a:r>
          </a:p>
          <a:p>
            <a:endParaRPr lang="de-D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Schritt 1</a:t>
            </a:r>
          </a:p>
          <a:p>
            <a:pPr marL="914400" lvl="2" indent="0"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Stammt das Werk von einer Körperschaft? </a:t>
            </a:r>
          </a:p>
          <a:p>
            <a:pPr marL="457200" lvl="1" indent="0">
              <a:buNone/>
            </a:pPr>
            <a:endParaRPr lang="de-DE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0">
              <a:buNone/>
            </a:pPr>
            <a:r>
              <a:rPr lang="de-DE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wenn ja, folgt: </a:t>
            </a:r>
          </a:p>
          <a:p>
            <a:pPr marL="457200" lvl="1" indent="0">
              <a:buNone/>
            </a:pPr>
            <a:endParaRPr lang="de-DE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Schritt 2</a:t>
            </a:r>
          </a:p>
          <a:p>
            <a:pPr marL="914400" lvl="2" indent="0"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Fällt das Werk unter mindestens einen Typen, bei denen die Körperschaft als geistiger Schöpfer gilt?</a:t>
            </a:r>
          </a:p>
          <a:p>
            <a:pPr lvl="2"/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/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de-DE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Schritt </a:t>
            </a:r>
            <a:r>
              <a:rPr lang="de-DE" sz="2000" i="1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 nein 							    </a:t>
            </a:r>
            <a:r>
              <a:rPr lang="de-DE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sonstige Körperschaft in Verbindung mit dem Werk (RDA 19.3)</a:t>
            </a:r>
          </a:p>
          <a:p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de-D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381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Körperschaften als geistige Schöpfer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0" indent="0">
              <a:buNone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Schritt 1</a:t>
            </a:r>
            <a:r>
              <a:rPr lang="de-DE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0" indent="0">
              <a:buNone/>
            </a:pPr>
            <a:r>
              <a:rPr lang="de-DE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Stammt </a:t>
            </a:r>
            <a:r>
              <a:rPr lang="de-D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das Werk von einer Körperschaft? </a:t>
            </a: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de-DE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KS hat das Werk selbst veröffentlicht</a:t>
            </a:r>
          </a:p>
          <a:p>
            <a:pPr marL="914400" lvl="1" indent="-457200">
              <a:buFont typeface="+mj-lt"/>
              <a:buAutoNum type="arabicPeriod"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de-DE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KS hat die Veröffentlichung des Werkes veranlasst</a:t>
            </a:r>
          </a:p>
          <a:p>
            <a:pPr marL="914400" lvl="1" indent="-457200">
              <a:buFont typeface="+mj-lt"/>
              <a:buAutoNum type="arabicPeriod"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de-DE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 Inhalt des Werkes ist bei der KS entstanden</a:t>
            </a:r>
          </a:p>
          <a:p>
            <a:pPr marL="457200" lvl="1" indent="0">
              <a:buNone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de-D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de-D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14400" lvl="1" indent="-457200">
              <a:buFont typeface="+mj-lt"/>
              <a:buAutoNum type="alphaLcPeriod"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064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Körperschaften als geistige Schöpfer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457200" indent="-457200">
              <a:buFont typeface="+mj-lt"/>
              <a:buAutoNum type="arabicPeriod"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KS </a:t>
            </a:r>
            <a:r>
              <a:rPr lang="de-DE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hat das Werk selbst </a:t>
            </a: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veröffentlicht</a:t>
            </a:r>
            <a:endParaRPr lang="de-DE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kein kommerzieller Verlag oder andere Körperschaft genannt</a:t>
            </a: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 hat Funktion des Verlags </a:t>
            </a:r>
          </a:p>
          <a:p>
            <a:pPr marL="457200" lvl="1" indent="0">
              <a:buNone/>
            </a:pPr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oder Werk ist im Selbstverlag der Körperschaft erschienen</a:t>
            </a:r>
          </a:p>
          <a:p>
            <a:pPr marL="457200" lvl="1" indent="0">
              <a:buNone/>
            </a:pP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r>
              <a:rPr lang="de-DE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Typische Indizien</a:t>
            </a:r>
          </a:p>
          <a:p>
            <a:pPr marL="457200" lvl="1" indent="0">
              <a:buNone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Körperschaft im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Impressum und/oder Copyright-Vermerk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bzw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Herausgeber genannt oder </a:t>
            </a: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buNone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prominent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auf der bevorzugten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Informationsquelle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endParaRPr lang="de-DE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45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568952" cy="576064"/>
          </a:xfrm>
        </p:spPr>
        <p:txBody>
          <a:bodyPr wrap="square"/>
          <a:lstStyle/>
          <a:p>
            <a:pPr marL="457200" indent="-457200">
              <a:buFont typeface="+mj-lt"/>
              <a:buAutoNum type="arabicPeriod"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KS </a:t>
            </a:r>
            <a:r>
              <a:rPr lang="de-DE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hat das Werk selbst </a:t>
            </a: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veröffentlicht</a:t>
            </a:r>
          </a:p>
          <a:p>
            <a:pPr marL="0" indent="0">
              <a:buNone/>
            </a:pPr>
            <a:endParaRPr lang="de-DE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/>
          </a:p>
        </p:txBody>
      </p:sp>
      <p:pic>
        <p:nvPicPr>
          <p:cNvPr id="6" name="Grafik 5" descr="Bildschirmausschnit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556792"/>
            <a:ext cx="3309485" cy="467513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4067944" y="2235777"/>
            <a:ext cx="48965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kein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kommerzieller Verlag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genannt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Körperschaft prominent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auf der bevorzugten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Informationsquelle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Werk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stammt vom Bayerischen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Handwerkstag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40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Körperschaften als geistige Schöpfer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84976" cy="5544616"/>
          </a:xfrm>
        </p:spPr>
        <p:txBody>
          <a:bodyPr wrap="square"/>
          <a:lstStyle/>
          <a:p>
            <a:pPr marL="457200" indent="-457200">
              <a:buFont typeface="+mj-lt"/>
              <a:buAutoNum type="arabicPeriod" startAt="2"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</a:t>
            </a:r>
            <a:r>
              <a:rPr lang="de-DE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KS hat die Veröffentlichung des Werkes </a:t>
            </a: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veranlasst</a:t>
            </a:r>
          </a:p>
          <a:p>
            <a:pPr marL="0" indent="0">
              <a:buNone/>
            </a:pPr>
            <a:endParaRPr lang="de-DE" sz="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Ein Verlag oder eine andere KS agiert als Verlag</a:t>
            </a:r>
          </a:p>
          <a:p>
            <a:pPr lvl="1"/>
            <a:endParaRPr lang="de-DE" sz="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r>
              <a:rPr lang="de-DE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Typische Indizien</a:t>
            </a:r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KS als Herausgeberin oder Auftraggeberin</a:t>
            </a:r>
          </a:p>
          <a:p>
            <a:pPr lvl="1"/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KS prominent auf der bevorzugten Informationsquelle oder als aussagendes Subjekt im Titel </a:t>
            </a:r>
          </a:p>
          <a:p>
            <a:pPr lvl="1"/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KS ist im Impressum und/oder Copyright-Vermerk genannt</a:t>
            </a:r>
          </a:p>
          <a:p>
            <a:pPr lvl="1"/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Werk ist in einer monografischen Reihe der KS veröffentlicht</a:t>
            </a:r>
          </a:p>
          <a:p>
            <a:pPr lvl="1"/>
            <a:endParaRPr lang="de-DE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de-DE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Sachzusammenhang (z.B. Konferenzveröffentlichung)</a:t>
            </a:r>
          </a:p>
          <a:p>
            <a:pPr lvl="1"/>
            <a:endParaRPr lang="de-D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039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544616"/>
          </a:xfrm>
        </p:spPr>
        <p:txBody>
          <a:bodyPr wrap="square"/>
          <a:lstStyle/>
          <a:p>
            <a:pPr marL="457200" indent="-457200">
              <a:buFont typeface="+mj-lt"/>
              <a:buAutoNum type="arabicPeriod" startAt="2"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 KS </a:t>
            </a:r>
            <a:r>
              <a:rPr lang="de-DE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hat die Veröffentlichung des Werkes </a:t>
            </a: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veranlasst</a:t>
            </a:r>
          </a:p>
          <a:p>
            <a:pPr lvl="1"/>
            <a:endParaRPr lang="de-D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Aleph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4067944" y="2235777"/>
            <a:ext cx="44644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Erschienen im Georg Thieme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Verlag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Körperschaft als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aussagendes Subjekt im Titelzusatz </a:t>
            </a: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Werk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stammt von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Deutscher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Gesellschaft für Pneumologie</a:t>
            </a:r>
          </a:p>
        </p:txBody>
      </p:sp>
      <p:grpSp>
        <p:nvGrpSpPr>
          <p:cNvPr id="18" name="Gruppieren 17"/>
          <p:cNvGrpSpPr/>
          <p:nvPr/>
        </p:nvGrpSpPr>
        <p:grpSpPr>
          <a:xfrm>
            <a:off x="642410" y="1798762"/>
            <a:ext cx="3067551" cy="4358813"/>
            <a:chOff x="539750" y="428625"/>
            <a:chExt cx="4173538" cy="5929313"/>
          </a:xfrm>
        </p:grpSpPr>
        <p:grpSp>
          <p:nvGrpSpPr>
            <p:cNvPr id="19" name="Gruppieren 14"/>
            <p:cNvGrpSpPr>
              <a:grpSpLocks noChangeAspect="1"/>
            </p:cNvGrpSpPr>
            <p:nvPr/>
          </p:nvGrpSpPr>
          <p:grpSpPr bwMode="auto">
            <a:xfrm>
              <a:off x="539750" y="428625"/>
              <a:ext cx="4173538" cy="5929313"/>
              <a:chOff x="683568" y="428625"/>
              <a:chExt cx="4174182" cy="5929313"/>
            </a:xfrm>
          </p:grpSpPr>
          <p:sp>
            <p:nvSpPr>
              <p:cNvPr id="22" name="Rechteck 3"/>
              <p:cNvSpPr>
                <a:spLocks noChangeArrowheads="1"/>
              </p:cNvSpPr>
              <p:nvPr/>
            </p:nvSpPr>
            <p:spPr bwMode="auto">
              <a:xfrm>
                <a:off x="683568" y="428625"/>
                <a:ext cx="4174182" cy="5929313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de-DE" altLang="de-DE" sz="2400"/>
              </a:p>
            </p:txBody>
          </p:sp>
          <p:pic>
            <p:nvPicPr>
              <p:cNvPr id="23" name="Grafik 12" descr="neu245_0001b.jpg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6352" y="5517233"/>
                <a:ext cx="1935328" cy="7296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0" name="Grafik 2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7688" y="4005263"/>
              <a:ext cx="2520950" cy="900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Grafik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2450" y="869950"/>
              <a:ext cx="2509838" cy="2625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4408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Beispiel</a:t>
            </a:r>
            <a:endParaRPr lang="de-D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544616"/>
          </a:xfrm>
        </p:spPr>
        <p:txBody>
          <a:bodyPr wrap="square"/>
          <a:lstStyle/>
          <a:p>
            <a:pPr marL="457200" indent="-457200">
              <a:buFont typeface="+mj-lt"/>
              <a:buAutoNum type="arabicPeriod" startAt="3"/>
            </a:pP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 </a:t>
            </a:r>
            <a:r>
              <a:rPr lang="de-DE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Inhalt des Werkes ist bei der </a:t>
            </a:r>
            <a:r>
              <a:rPr lang="de-DE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KS entstanden</a:t>
            </a:r>
            <a:endParaRPr lang="de-DE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endParaRPr lang="de-D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4067944" y="2235777"/>
            <a:ext cx="44644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von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Greenpeace veröffentlicht, jedoch vom Deutschen Institut für Wirt­schaftsforschung </a:t>
            </a: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erarbeitet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stammt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deshalb nicht nur von Greenpeace, sondern auch vom Institut</a:t>
            </a:r>
          </a:p>
        </p:txBody>
      </p:sp>
      <p:pic>
        <p:nvPicPr>
          <p:cNvPr id="6" name="Grafik 5" descr="Bildschirmausschnit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28799"/>
            <a:ext cx="3277361" cy="477868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 RDA Schulungsunterlagen – Modul 5A.08: Körperschaften als geistige Schöpfer | </a:t>
            </a:r>
            <a:r>
              <a:rPr lang="de-DE" sz="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Aleph</a:t>
            </a:r>
            <a:r>
              <a:rPr lang="de-DE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| Stand: 25.08.2015  | CC BY-NC-SA</a:t>
            </a:r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30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1948</Words>
  <Application>Microsoft Office PowerPoint</Application>
  <PresentationFormat>Bildschirmpräsentation (4:3)</PresentationFormat>
  <Paragraphs>480</Paragraphs>
  <Slides>25</Slides>
  <Notes>25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6" baseType="lpstr">
      <vt:lpstr>Larissa-Design</vt:lpstr>
      <vt:lpstr>Schulungsunterlagen der AG RDA</vt:lpstr>
      <vt:lpstr> Körperschaften als geistige Schöpfer   D-A-CH AWR 19.2.1.1.1 </vt:lpstr>
      <vt:lpstr>Körperschaften als geistige Schöpfer</vt:lpstr>
      <vt:lpstr>Körperschaften als geistige Schöpfer</vt:lpstr>
      <vt:lpstr>Körperschaften als geistige Schöpfer</vt:lpstr>
      <vt:lpstr>Beispiel</vt:lpstr>
      <vt:lpstr>Körperschaften als geistige Schöpfer</vt:lpstr>
      <vt:lpstr>Beispiel</vt:lpstr>
      <vt:lpstr>Beispiel</vt:lpstr>
      <vt:lpstr>Körperschaften als geistige Schöpfer</vt:lpstr>
      <vt:lpstr>Körperschaften als geistige Schöpfer</vt:lpstr>
      <vt:lpstr>Typen von Werken, bei denen die Körperschaft als geistiger Schöpfer gilt </vt:lpstr>
      <vt:lpstr>Beispiel zu 1.i</vt:lpstr>
      <vt:lpstr>Typen von Werken, bei denen die Körperschaft als geistiger Schöpfer gilt </vt:lpstr>
      <vt:lpstr>PowerPoint-Präsentation</vt:lpstr>
      <vt:lpstr>Beispiel zu 1.iii</vt:lpstr>
      <vt:lpstr>PowerPoint-Präsentation</vt:lpstr>
      <vt:lpstr>Beispiel zu 2</vt:lpstr>
      <vt:lpstr>Gegenbeispiel zu 2</vt:lpstr>
      <vt:lpstr>PowerPoint-Präsentation</vt:lpstr>
      <vt:lpstr>PowerPoint-Präsentation</vt:lpstr>
      <vt:lpstr>Die Körperschaft ist nicht geistiger Schöpfer</vt:lpstr>
      <vt:lpstr>PowerPoint-Präsentation</vt:lpstr>
      <vt:lpstr>PowerPoint-Präsentation</vt:lpstr>
      <vt:lpstr>Körperschaften als geistige Schöpfer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Manfred Müller</cp:lastModifiedBy>
  <cp:revision>186</cp:revision>
  <cp:lastPrinted>2015-06-09T13:25:49Z</cp:lastPrinted>
  <dcterms:created xsi:type="dcterms:W3CDTF">2014-02-18T07:01:40Z</dcterms:created>
  <dcterms:modified xsi:type="dcterms:W3CDTF">2015-10-08T15:40:31Z</dcterms:modified>
</cp:coreProperties>
</file>