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75"/>
  </p:notesMasterIdLst>
  <p:handoutMasterIdLst>
    <p:handoutMasterId r:id="rId76"/>
  </p:handoutMasterIdLst>
  <p:sldIdLst>
    <p:sldId id="285" r:id="rId3"/>
    <p:sldId id="259" r:id="rId4"/>
    <p:sldId id="352" r:id="rId5"/>
    <p:sldId id="305" r:id="rId6"/>
    <p:sldId id="387" r:id="rId7"/>
    <p:sldId id="350" r:id="rId8"/>
    <p:sldId id="385" r:id="rId9"/>
    <p:sldId id="386" r:id="rId10"/>
    <p:sldId id="306" r:id="rId11"/>
    <p:sldId id="307" r:id="rId12"/>
    <p:sldId id="303" r:id="rId13"/>
    <p:sldId id="314" r:id="rId14"/>
    <p:sldId id="315" r:id="rId15"/>
    <p:sldId id="316" r:id="rId16"/>
    <p:sldId id="317" r:id="rId17"/>
    <p:sldId id="318" r:id="rId18"/>
    <p:sldId id="313" r:id="rId19"/>
    <p:sldId id="450" r:id="rId20"/>
    <p:sldId id="312" r:id="rId21"/>
    <p:sldId id="311" r:id="rId22"/>
    <p:sldId id="319" r:id="rId23"/>
    <p:sldId id="320" r:id="rId24"/>
    <p:sldId id="321" r:id="rId25"/>
    <p:sldId id="322" r:id="rId26"/>
    <p:sldId id="323" r:id="rId27"/>
    <p:sldId id="325" r:id="rId28"/>
    <p:sldId id="326" r:id="rId29"/>
    <p:sldId id="310" r:id="rId30"/>
    <p:sldId id="328" r:id="rId31"/>
    <p:sldId id="329" r:id="rId32"/>
    <p:sldId id="309" r:id="rId33"/>
    <p:sldId id="481" r:id="rId34"/>
    <p:sldId id="482" r:id="rId35"/>
    <p:sldId id="483" r:id="rId36"/>
    <p:sldId id="484" r:id="rId37"/>
    <p:sldId id="485" r:id="rId38"/>
    <p:sldId id="486" r:id="rId39"/>
    <p:sldId id="487" r:id="rId40"/>
    <p:sldId id="491" r:id="rId41"/>
    <p:sldId id="492" r:id="rId42"/>
    <p:sldId id="493" r:id="rId43"/>
    <p:sldId id="494" r:id="rId44"/>
    <p:sldId id="495" r:id="rId45"/>
    <p:sldId id="496" r:id="rId46"/>
    <p:sldId id="498" r:id="rId47"/>
    <p:sldId id="499" r:id="rId48"/>
    <p:sldId id="500" r:id="rId49"/>
    <p:sldId id="501" r:id="rId50"/>
    <p:sldId id="502" r:id="rId51"/>
    <p:sldId id="503" r:id="rId52"/>
    <p:sldId id="504" r:id="rId53"/>
    <p:sldId id="505" r:id="rId54"/>
    <p:sldId id="506" r:id="rId55"/>
    <p:sldId id="507" r:id="rId56"/>
    <p:sldId id="508" r:id="rId57"/>
    <p:sldId id="509" r:id="rId58"/>
    <p:sldId id="510" r:id="rId59"/>
    <p:sldId id="511" r:id="rId60"/>
    <p:sldId id="512" r:id="rId61"/>
    <p:sldId id="513" r:id="rId62"/>
    <p:sldId id="514" r:id="rId63"/>
    <p:sldId id="515" r:id="rId64"/>
    <p:sldId id="516" r:id="rId65"/>
    <p:sldId id="517" r:id="rId66"/>
    <p:sldId id="518" r:id="rId67"/>
    <p:sldId id="519" r:id="rId68"/>
    <p:sldId id="520" r:id="rId69"/>
    <p:sldId id="521" r:id="rId70"/>
    <p:sldId id="522" r:id="rId71"/>
    <p:sldId id="523" r:id="rId72"/>
    <p:sldId id="524" r:id="rId73"/>
    <p:sldId id="525" r:id="rId7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42" autoAdjust="0"/>
    <p:restoredTop sz="81447" autoAdjust="0"/>
  </p:normalViewPr>
  <p:slideViewPr>
    <p:cSldViewPr>
      <p:cViewPr>
        <p:scale>
          <a:sx n="89" d="100"/>
          <a:sy n="89" d="100"/>
        </p:scale>
        <p:origin x="-2274" y="-51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12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C937E4-8306-4256-98BE-2853E1A1DDAD}" type="datetimeFigureOut">
              <a:rPr lang="de-DE" smtClean="0"/>
              <a:pPr/>
              <a:t>10.12.2015</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DB1F4-BB4F-44BD-AC26-B758B395BD23}" type="datetimeFigureOut">
              <a:rPr lang="de-DE" smtClean="0"/>
              <a:pPr/>
              <a:t>10.12.2015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iki.dnb.de/download/attachments/105260259/Modul_3_03_03_Werke.pdf?version=1&amp;modificationDate=1436334108680&amp;api=v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1275573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Auch Begriffe</a:t>
            </a:r>
            <a:r>
              <a:rPr lang="de-DE" baseline="0" dirty="0" smtClean="0"/>
              <a:t> wie z. B. „Akt“ sind hier möglich.</a:t>
            </a:r>
          </a:p>
          <a:p>
            <a:endParaRPr lang="de-DE" baseline="0" dirty="0" smtClean="0"/>
          </a:p>
          <a:p>
            <a:r>
              <a:rPr lang="de-DE" baseline="0" dirty="0" smtClean="0"/>
              <a:t>Zur Erläuterung des Beispiels:</a:t>
            </a:r>
          </a:p>
          <a:p>
            <a:r>
              <a:rPr lang="de-DE" baseline="0" dirty="0" smtClean="0"/>
              <a:t>Der normierte Sucheinstieg (grundsätzliche bekannt aus vorhergehenden Modulen) für Teile von Musikwerken wird gebildet in der Form „Normierter Sucheinstieg für den Komponisten“ Punkt „Bevorzugter Titel des Gesamtwerks“ Punkt „Bevorzugter Titel des Teils“ (nach den hier vorgestellten Regeln).</a:t>
            </a:r>
          </a:p>
        </p:txBody>
      </p:sp>
      <p:sp>
        <p:nvSpPr>
          <p:cNvPr id="4" name="Foliennummernplatzhalter 3"/>
          <p:cNvSpPr>
            <a:spLocks noGrp="1"/>
          </p:cNvSpPr>
          <p:nvPr>
            <p:ph type="sldNum" sz="quarter" idx="10"/>
          </p:nvPr>
        </p:nvSpPr>
        <p:spPr/>
        <p:txBody>
          <a:bodyPr/>
          <a:lstStyle/>
          <a:p>
            <a:fld id="{5F9F8FF6-6F64-48B5-AF7B-675846B3447E}" type="slidenum">
              <a:rPr lang="de-DE" smtClean="0"/>
              <a:pPr/>
              <a:t>20</a:t>
            </a:fld>
            <a:endParaRPr lang="de-DE"/>
          </a:p>
        </p:txBody>
      </p:sp>
    </p:spTree>
    <p:extLst>
      <p:ext uri="{BB962C8B-B14F-4D97-AF65-F5344CB8AC3E}">
        <p14:creationId xmlns:p14="http://schemas.microsoft.com/office/powerpoint/2010/main" val="32548485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Erläuterung des Beispiels:</a:t>
            </a:r>
          </a:p>
          <a:p>
            <a:r>
              <a:rPr lang="de-DE" dirty="0" smtClean="0"/>
              <a:t>Die vorliegende</a:t>
            </a:r>
            <a:r>
              <a:rPr lang="de-DE" baseline="0" dirty="0" smtClean="0"/>
              <a:t> Ressource „Ein Schwert verhieß mir der Vater“ von Richard Wagner ist Teil des größeren, übergeordneten Teils „Erster Tag: Die Walküre“, der einen spezifischen Titel hat.</a:t>
            </a:r>
          </a:p>
          <a:p>
            <a:r>
              <a:rPr lang="de-DE" baseline="0" dirty="0" smtClean="0"/>
              <a:t>Dieser übergeordnete Teil ist wiederum Teil von „Der Ring des Nibelungen“. </a:t>
            </a:r>
          </a:p>
          <a:p>
            <a:r>
              <a:rPr lang="de-DE" baseline="0" dirty="0" smtClean="0"/>
              <a:t>Der normierte Sucheinstieg für den Teil „Ein Schwert verhieß mir der Vater“ wird in diesem Fall aus normierten Sucheinstieg für den Komponisten, dem bevorzugten Titeln des Gesamtwerks, dem bevorzugten Titel der Zwischenstufe und dem bevorzugten Titel des Teils, jeweils getrennt durch Punkt, gebildet.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25</a:t>
            </a:fld>
            <a:endParaRPr lang="de-DE"/>
          </a:p>
        </p:txBody>
      </p:sp>
    </p:spTree>
    <p:extLst>
      <p:ext uri="{BB962C8B-B14F-4D97-AF65-F5344CB8AC3E}">
        <p14:creationId xmlns:p14="http://schemas.microsoft.com/office/powerpoint/2010/main" val="1879523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26</a:t>
            </a:fld>
            <a:endParaRPr lang="de-DE"/>
          </a:p>
        </p:txBody>
      </p:sp>
    </p:spTree>
    <p:extLst>
      <p:ext uri="{BB962C8B-B14F-4D97-AF65-F5344CB8AC3E}">
        <p14:creationId xmlns:p14="http://schemas.microsoft.com/office/powerpoint/2010/main" val="1220231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27</a:t>
            </a:fld>
            <a:endParaRPr lang="de-DE"/>
          </a:p>
        </p:txBody>
      </p:sp>
    </p:spTree>
    <p:extLst>
      <p:ext uri="{BB962C8B-B14F-4D97-AF65-F5344CB8AC3E}">
        <p14:creationId xmlns:p14="http://schemas.microsoft.com/office/powerpoint/2010/main" val="4274435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Zu Grundlagen zu Zusammenstellungen mit und ohne übergeordnetem Titel vgl. Modul 5A.</a:t>
            </a:r>
          </a:p>
          <a:p>
            <a:endParaRPr lang="de-DE" dirty="0" smtClean="0"/>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28</a:t>
            </a:fld>
            <a:endParaRPr lang="de-DE"/>
          </a:p>
        </p:txBody>
      </p:sp>
    </p:spTree>
    <p:extLst>
      <p:ext uri="{BB962C8B-B14F-4D97-AF65-F5344CB8AC3E}">
        <p14:creationId xmlns:p14="http://schemas.microsoft.com/office/powerpoint/2010/main" val="3108453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Zur Erläuterung des Beispiels:</a:t>
            </a:r>
          </a:p>
          <a:p>
            <a:r>
              <a:rPr lang="de-DE" dirty="0" smtClean="0"/>
              <a:t>Die Zusammenstellung gilt als unter dem Titel „Highway 61</a:t>
            </a:r>
            <a:r>
              <a:rPr lang="de-DE" baseline="0" dirty="0" smtClean="0"/>
              <a:t> </a:t>
            </a:r>
            <a:r>
              <a:rPr lang="de-DE" baseline="0" dirty="0" err="1" smtClean="0"/>
              <a:t>revisited</a:t>
            </a:r>
            <a:r>
              <a:rPr lang="de-DE" baseline="0" dirty="0" smtClean="0"/>
              <a:t>“ bekannt. </a:t>
            </a:r>
          </a:p>
          <a:p>
            <a:r>
              <a:rPr lang="de-DE" dirty="0" smtClean="0"/>
              <a:t>Es gibt ein</a:t>
            </a:r>
            <a:r>
              <a:rPr lang="de-DE" baseline="0" dirty="0" smtClean="0"/>
              <a:t> gleichnamiges Stück auf diesem Musikalbum, daher ist der normierte Sucheinstieg noch weiter zu unterscheiden (in diesem Fall durch die Form des Werks)</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29</a:t>
            </a:fld>
            <a:endParaRPr lang="de-DE"/>
          </a:p>
        </p:txBody>
      </p:sp>
    </p:spTree>
    <p:extLst>
      <p:ext uri="{BB962C8B-B14F-4D97-AF65-F5344CB8AC3E}">
        <p14:creationId xmlns:p14="http://schemas.microsoft.com/office/powerpoint/2010/main" val="3577912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30</a:t>
            </a:fld>
            <a:endParaRPr lang="de-DE"/>
          </a:p>
        </p:txBody>
      </p:sp>
    </p:spTree>
    <p:extLst>
      <p:ext uri="{BB962C8B-B14F-4D97-AF65-F5344CB8AC3E}">
        <p14:creationId xmlns:p14="http://schemas.microsoft.com/office/powerpoint/2010/main" val="36423681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Abweichende</a:t>
            </a:r>
            <a:r>
              <a:rPr lang="de-DE" baseline="0" dirty="0" smtClean="0"/>
              <a:t> Werktitel in der zusammengesetzten Beschreibung = systemabhängig bzw. Verbundfestlegungen beachten.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31</a:t>
            </a:fld>
            <a:endParaRPr lang="de-DE"/>
          </a:p>
        </p:txBody>
      </p:sp>
    </p:spTree>
    <p:extLst>
      <p:ext uri="{BB962C8B-B14F-4D97-AF65-F5344CB8AC3E}">
        <p14:creationId xmlns:p14="http://schemas.microsoft.com/office/powerpoint/2010/main" val="3680061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32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33</a:t>
            </a:fld>
            <a:endParaRPr lang="de-DE"/>
          </a:p>
        </p:txBody>
      </p:sp>
    </p:spTree>
    <p:extLst>
      <p:ext uri="{BB962C8B-B14F-4D97-AF65-F5344CB8AC3E}">
        <p14:creationId xmlns:p14="http://schemas.microsoft.com/office/powerpoint/2010/main" val="592820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Auf den Folien in diesem Abschnitt geht es um die Erfassung der Besetzung</a:t>
            </a:r>
            <a:r>
              <a:rPr lang="de-CH" baseline="0" dirty="0" smtClean="0"/>
              <a:t> als eigenes Datenelement (RDA 6.15, GND-Feld 382).</a:t>
            </a:r>
          </a:p>
          <a:p>
            <a:endParaRPr lang="de-CH" baseline="0" dirty="0" smtClean="0"/>
          </a:p>
          <a:p>
            <a:r>
              <a:rPr lang="de-CH" baseline="0" dirty="0" err="1" smtClean="0"/>
              <a:t>Aleph</a:t>
            </a:r>
            <a:r>
              <a:rPr lang="de-CH" baseline="0" dirty="0" smtClean="0"/>
              <a:t>: Beispiel für eine Besetzungsangabe für ein Werk mit der Besetzung 2 Blockflöten und 2 Klarinetten (mit Angabe der Gesamtbesetzungsstärke)</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34</a:t>
            </a:fld>
            <a:endParaRPr lang="de-DE"/>
          </a:p>
        </p:txBody>
      </p:sp>
    </p:spTree>
    <p:extLst>
      <p:ext uri="{BB962C8B-B14F-4D97-AF65-F5344CB8AC3E}">
        <p14:creationId xmlns:p14="http://schemas.microsoft.com/office/powerpoint/2010/main" val="24499876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Die RDA-Erläuterung</a:t>
            </a:r>
            <a:r>
              <a:rPr lang="de-AT" baseline="0" dirty="0" smtClean="0"/>
              <a:t> für den Terminus „(mehrere)“ folgt 2016.</a:t>
            </a:r>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35</a:t>
            </a:fld>
            <a:endParaRPr lang="de-DE"/>
          </a:p>
        </p:txBody>
      </p:sp>
    </p:spTree>
    <p:extLst>
      <p:ext uri="{BB962C8B-B14F-4D97-AF65-F5344CB8AC3E}">
        <p14:creationId xmlns:p14="http://schemas.microsoft.com/office/powerpoint/2010/main" val="22807468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«2-händig» wird bei Werken</a:t>
            </a:r>
            <a:r>
              <a:rPr lang="de-CH" baseline="0" dirty="0" smtClean="0"/>
              <a:t> für ein Tasteninstrument </a:t>
            </a:r>
            <a:r>
              <a:rPr lang="de-CH" dirty="0" smtClean="0"/>
              <a:t>nicht ergänzt,</a:t>
            </a:r>
            <a:r>
              <a:rPr lang="de-CH" baseline="0" dirty="0" smtClean="0"/>
              <a:t> da </a:t>
            </a:r>
            <a:r>
              <a:rPr lang="de-CH" dirty="0" smtClean="0"/>
              <a:t>Normalfall</a:t>
            </a:r>
          </a:p>
          <a:p>
            <a:pPr marL="0" marR="0" indent="0" algn="l" defTabSz="914400" rtl="0" eaLnBrk="1" fontAlgn="auto" latinLnBrk="0" hangingPunct="1">
              <a:lnSpc>
                <a:spcPct val="100000"/>
              </a:lnSpc>
              <a:spcBef>
                <a:spcPts val="0"/>
              </a:spcBef>
              <a:spcAft>
                <a:spcPts val="0"/>
              </a:spcAft>
              <a:buClrTx/>
              <a:buSzTx/>
              <a:buFontTx/>
              <a:buNone/>
              <a:tabLst/>
              <a:defRPr/>
            </a:pPr>
            <a:r>
              <a:rPr lang="de-AT" dirty="0" smtClean="0"/>
              <a:t>Für Ad-libitum-Besetzungen folgt die RDA-Erläuterung</a:t>
            </a:r>
            <a:r>
              <a:rPr lang="de-AT" baseline="0" dirty="0" smtClean="0"/>
              <a:t> 2016.</a:t>
            </a:r>
            <a:endParaRPr lang="de-AT" dirty="0" smtClean="0"/>
          </a:p>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36</a:t>
            </a:fld>
            <a:endParaRPr lang="de-DE"/>
          </a:p>
        </p:txBody>
      </p:sp>
    </p:spTree>
    <p:extLst>
      <p:ext uri="{BB962C8B-B14F-4D97-AF65-F5344CB8AC3E}">
        <p14:creationId xmlns:p14="http://schemas.microsoft.com/office/powerpoint/2010/main" val="3089022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Im normierten</a:t>
            </a:r>
            <a:r>
              <a:rPr lang="de-CH" baseline="0" dirty="0" smtClean="0"/>
              <a:t> Sucheinstieg sind die Einzelinstrumente, nicht das Begleitensemble nach RDA 6.15.1.6 zu erfassen. Mit dem Begleitensemble kann ein zusätzlicher Sucheinstieg gemacht werden.</a:t>
            </a:r>
          </a:p>
          <a:p>
            <a:endParaRPr lang="de-CH" baseline="0" dirty="0" smtClean="0"/>
          </a:p>
          <a:p>
            <a:r>
              <a:rPr lang="de-CH" baseline="0" dirty="0" err="1" smtClean="0"/>
              <a:t>Bsp</a:t>
            </a:r>
            <a:r>
              <a:rPr lang="de-CH" baseline="0" dirty="0" smtClean="0"/>
              <a:t>: </a:t>
            </a:r>
            <a:r>
              <a:rPr lang="de-DE" sz="1200" kern="1200" dirty="0" smtClean="0">
                <a:solidFill>
                  <a:schemeClr val="tx1"/>
                </a:solidFill>
                <a:effectLst/>
                <a:latin typeface="+mn-lt"/>
                <a:ea typeface="+mn-ea"/>
                <a:cs typeface="+mn-cs"/>
              </a:rPr>
              <a:t>Concerto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flute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quartet</a:t>
            </a:r>
            <a:r>
              <a:rPr lang="de-DE" sz="1200" kern="1200" dirty="0" smtClean="0">
                <a:solidFill>
                  <a:schemeClr val="tx1"/>
                </a:solidFill>
                <a:effectLst/>
                <a:latin typeface="+mn-lt"/>
                <a:ea typeface="+mn-ea"/>
                <a:cs typeface="+mn-cs"/>
              </a:rPr>
              <a:t> / Jerome</a:t>
            </a:r>
            <a:r>
              <a:rPr lang="de-DE" sz="1200" kern="1200" baseline="0" dirty="0" smtClean="0">
                <a:solidFill>
                  <a:schemeClr val="tx1"/>
                </a:solidFill>
                <a:effectLst/>
                <a:latin typeface="+mn-lt"/>
                <a:ea typeface="+mn-ea"/>
                <a:cs typeface="+mn-cs"/>
              </a:rPr>
              <a:t> </a:t>
            </a:r>
            <a:r>
              <a:rPr lang="de-DE" sz="1200" kern="1200" baseline="0" dirty="0" err="1" smtClean="0">
                <a:solidFill>
                  <a:schemeClr val="tx1"/>
                </a:solidFill>
                <a:effectLst/>
                <a:latin typeface="+mn-lt"/>
                <a:ea typeface="+mn-ea"/>
                <a:cs typeface="+mn-cs"/>
              </a:rPr>
              <a:t>Moross</a:t>
            </a:r>
            <a:endParaRPr lang="de-CH"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err="1" smtClean="0">
                <a:solidFill>
                  <a:schemeClr val="tx1"/>
                </a:solidFill>
                <a:effectLst/>
                <a:latin typeface="+mn-lt"/>
                <a:ea typeface="+mn-ea"/>
                <a:cs typeface="+mn-cs"/>
              </a:rPr>
              <a:t>Normierter</a:t>
            </a:r>
            <a:r>
              <a:rPr lang="it-IT" sz="1200" kern="1200" baseline="0" dirty="0" smtClean="0">
                <a:solidFill>
                  <a:schemeClr val="tx1"/>
                </a:solidFill>
                <a:effectLst/>
                <a:latin typeface="+mn-lt"/>
                <a:ea typeface="+mn-ea"/>
                <a:cs typeface="+mn-cs"/>
              </a:rPr>
              <a:t> </a:t>
            </a:r>
            <a:r>
              <a:rPr lang="it-IT" sz="1200" kern="1200" baseline="0" dirty="0" err="1" smtClean="0">
                <a:solidFill>
                  <a:schemeClr val="tx1"/>
                </a:solidFill>
                <a:effectLst/>
                <a:latin typeface="+mn-lt"/>
                <a:ea typeface="+mn-ea"/>
                <a:cs typeface="+mn-cs"/>
              </a:rPr>
              <a:t>Sucheinstieg</a:t>
            </a:r>
            <a:r>
              <a:rPr lang="it-IT" sz="1200" kern="1200" baseline="0" dirty="0" smtClean="0">
                <a:solidFill>
                  <a:schemeClr val="tx1"/>
                </a:solidFill>
                <a:effectLst/>
                <a:latin typeface="+mn-lt"/>
                <a:ea typeface="+mn-ea"/>
                <a:cs typeface="+mn-cs"/>
              </a:rPr>
              <a:t>: </a:t>
            </a:r>
            <a:r>
              <a:rPr lang="it-IT" sz="1200" kern="1200" dirty="0" err="1" smtClean="0">
                <a:solidFill>
                  <a:schemeClr val="tx1"/>
                </a:solidFill>
                <a:effectLst/>
                <a:latin typeface="+mn-lt"/>
                <a:ea typeface="+mn-ea"/>
                <a:cs typeface="+mn-cs"/>
              </a:rPr>
              <a:t>Moross</a:t>
            </a:r>
            <a:r>
              <a:rPr lang="it-IT" sz="1200" kern="1200" dirty="0" smtClean="0">
                <a:solidFill>
                  <a:schemeClr val="tx1"/>
                </a:solidFill>
                <a:effectLst/>
                <a:latin typeface="+mn-lt"/>
                <a:ea typeface="+mn-ea"/>
                <a:cs typeface="+mn-cs"/>
              </a:rPr>
              <a:t>, Jerome, 1913-1983. </a:t>
            </a:r>
            <a:r>
              <a:rPr lang="it-IT" sz="1200" kern="1200" dirty="0" err="1" smtClean="0">
                <a:solidFill>
                  <a:schemeClr val="tx1"/>
                </a:solidFill>
                <a:effectLst/>
                <a:latin typeface="+mn-lt"/>
                <a:ea typeface="+mn-ea"/>
                <a:cs typeface="+mn-cs"/>
              </a:rPr>
              <a:t>Konzert</a:t>
            </a:r>
            <a:r>
              <a:rPr lang="it-IT" sz="1200" kern="1200" dirty="0" smtClean="0">
                <a:solidFill>
                  <a:schemeClr val="tx1"/>
                </a:solidFill>
                <a:effectLst/>
                <a:latin typeface="+mn-lt"/>
                <a:ea typeface="+mn-ea"/>
                <a:cs typeface="+mn-cs"/>
              </a:rPr>
              <a:t>, </a:t>
            </a:r>
            <a:r>
              <a:rPr lang="it-IT" sz="1200" kern="1200" dirty="0" err="1" smtClean="0">
                <a:solidFill>
                  <a:schemeClr val="tx1"/>
                </a:solidFill>
                <a:effectLst/>
                <a:latin typeface="+mn-lt"/>
                <a:ea typeface="+mn-ea"/>
                <a:cs typeface="+mn-cs"/>
              </a:rPr>
              <a:t>Querflöte</a:t>
            </a:r>
            <a:r>
              <a:rPr lang="it-IT" sz="1200" kern="1200" dirty="0" smtClean="0">
                <a:solidFill>
                  <a:schemeClr val="tx1"/>
                </a:solidFill>
                <a:effectLst/>
                <a:latin typeface="+mn-lt"/>
                <a:ea typeface="+mn-ea"/>
                <a:cs typeface="+mn-cs"/>
              </a:rPr>
              <a:t>, </a:t>
            </a:r>
            <a:r>
              <a:rPr lang="it-IT" sz="1200" b="1" kern="1200" dirty="0" err="1" smtClean="0">
                <a:solidFill>
                  <a:schemeClr val="tx1"/>
                </a:solidFill>
                <a:effectLst/>
                <a:latin typeface="+mn-lt"/>
                <a:ea typeface="+mn-ea"/>
                <a:cs typeface="+mn-cs"/>
              </a:rPr>
              <a:t>Violine</a:t>
            </a:r>
            <a:r>
              <a:rPr lang="it-IT" sz="1200" b="1" kern="1200" dirty="0" smtClean="0">
                <a:solidFill>
                  <a:schemeClr val="tx1"/>
                </a:solidFill>
                <a:effectLst/>
                <a:latin typeface="+mn-lt"/>
                <a:ea typeface="+mn-ea"/>
                <a:cs typeface="+mn-cs"/>
              </a:rPr>
              <a:t> (2), Viola, Violoncello</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err="1" smtClean="0">
                <a:solidFill>
                  <a:schemeClr val="tx1"/>
                </a:solidFill>
                <a:effectLst/>
                <a:latin typeface="+mn-lt"/>
                <a:ea typeface="+mn-ea"/>
                <a:cs typeface="+mn-cs"/>
              </a:rPr>
              <a:t>Zusätzlicher</a:t>
            </a:r>
            <a:r>
              <a:rPr lang="it-IT" sz="1200" kern="1200" dirty="0" smtClean="0">
                <a:solidFill>
                  <a:schemeClr val="tx1"/>
                </a:solidFill>
                <a:effectLst/>
                <a:latin typeface="+mn-lt"/>
                <a:ea typeface="+mn-ea"/>
                <a:cs typeface="+mn-cs"/>
              </a:rPr>
              <a:t> </a:t>
            </a:r>
            <a:r>
              <a:rPr lang="it-IT" sz="1200" kern="1200" dirty="0" err="1" smtClean="0">
                <a:solidFill>
                  <a:schemeClr val="tx1"/>
                </a:solidFill>
                <a:effectLst/>
                <a:latin typeface="+mn-lt"/>
                <a:ea typeface="+mn-ea"/>
                <a:cs typeface="+mn-cs"/>
              </a:rPr>
              <a:t>Sucheinstieg</a:t>
            </a:r>
            <a:r>
              <a:rPr lang="it-IT" sz="1200" kern="1200" dirty="0" smtClean="0">
                <a:solidFill>
                  <a:schemeClr val="tx1"/>
                </a:solidFill>
                <a:effectLst/>
                <a:latin typeface="+mn-lt"/>
                <a:ea typeface="+mn-ea"/>
                <a:cs typeface="+mn-cs"/>
              </a:rPr>
              <a:t>: </a:t>
            </a:r>
            <a:r>
              <a:rPr lang="de-AT" sz="1200" kern="1200" dirty="0" err="1" smtClean="0">
                <a:solidFill>
                  <a:schemeClr val="tx1"/>
                </a:solidFill>
                <a:effectLst/>
                <a:latin typeface="+mn-lt"/>
                <a:ea typeface="+mn-ea"/>
                <a:cs typeface="+mn-cs"/>
              </a:rPr>
              <a:t>Moross</a:t>
            </a:r>
            <a:r>
              <a:rPr lang="de-AT" sz="1200" kern="1200" dirty="0" smtClean="0">
                <a:solidFill>
                  <a:schemeClr val="tx1"/>
                </a:solidFill>
                <a:effectLst/>
                <a:latin typeface="+mn-lt"/>
                <a:ea typeface="+mn-ea"/>
                <a:cs typeface="+mn-cs"/>
              </a:rPr>
              <a:t>, Jerome, 1913-1983. Konzert, Querflöte, </a:t>
            </a:r>
            <a:r>
              <a:rPr lang="de-AT" sz="1200" b="1" kern="1200" dirty="0" smtClean="0">
                <a:solidFill>
                  <a:schemeClr val="tx1"/>
                </a:solidFill>
                <a:effectLst/>
                <a:latin typeface="+mn-lt"/>
                <a:ea typeface="+mn-ea"/>
                <a:cs typeface="+mn-cs"/>
              </a:rPr>
              <a:t>Streicher-Ensemble</a:t>
            </a:r>
          </a:p>
          <a:p>
            <a:endParaRPr lang="de-CH" dirty="0" smtClean="0"/>
          </a:p>
          <a:p>
            <a:r>
              <a:rPr lang="de-CH" dirty="0" smtClean="0"/>
              <a:t>Achtung: Der Begleitensemble-Begriff</a:t>
            </a:r>
            <a:r>
              <a:rPr lang="de-CH" baseline="0" dirty="0" smtClean="0"/>
              <a:t> in RDA 6.15.1.8 umfasst die Begleitensembles nach RDA 6.15.1.6 und die Orchesterbegriffe nach RDA 6.15.1.7.</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37</a:t>
            </a:fld>
            <a:endParaRPr lang="de-DE"/>
          </a:p>
        </p:txBody>
      </p:sp>
    </p:spTree>
    <p:extLst>
      <p:ext uri="{BB962C8B-B14F-4D97-AF65-F5344CB8AC3E}">
        <p14:creationId xmlns:p14="http://schemas.microsoft.com/office/powerpoint/2010/main" val="11170222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38</a:t>
            </a:fld>
            <a:endParaRPr lang="de-DE"/>
          </a:p>
        </p:txBody>
      </p:sp>
    </p:spTree>
    <p:extLst>
      <p:ext uri="{BB962C8B-B14F-4D97-AF65-F5344CB8AC3E}">
        <p14:creationId xmlns:p14="http://schemas.microsoft.com/office/powerpoint/2010/main" val="42097315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„Nr.“-Regelung gilt nur für das Element RDA 6.15, nicht bei Nummern, die als Titel</a:t>
            </a:r>
            <a:r>
              <a:rPr lang="de-DE" baseline="0" dirty="0" smtClean="0"/>
              <a:t> von Teilen verwendet werden. Wird bei den laufenden Nummern erklärt (siehe nächste Folie).</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39</a:t>
            </a:fld>
            <a:endParaRPr lang="de-DE"/>
          </a:p>
        </p:txBody>
      </p:sp>
    </p:spTree>
    <p:extLst>
      <p:ext uri="{BB962C8B-B14F-4D97-AF65-F5344CB8AC3E}">
        <p14:creationId xmlns:p14="http://schemas.microsoft.com/office/powerpoint/2010/main" val="2743410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40</a:t>
            </a:fld>
            <a:endParaRPr lang="de-DE"/>
          </a:p>
        </p:txBody>
      </p:sp>
    </p:spTree>
    <p:extLst>
      <p:ext uri="{BB962C8B-B14F-4D97-AF65-F5344CB8AC3E}">
        <p14:creationId xmlns:p14="http://schemas.microsoft.com/office/powerpoint/2010/main" val="22807468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41</a:t>
            </a:fld>
            <a:endParaRPr lang="de-DE"/>
          </a:p>
        </p:txBody>
      </p:sp>
    </p:spTree>
    <p:extLst>
      <p:ext uri="{BB962C8B-B14F-4D97-AF65-F5344CB8AC3E}">
        <p14:creationId xmlns:p14="http://schemas.microsoft.com/office/powerpoint/2010/main" val="3089022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Achtung: als</a:t>
            </a:r>
            <a:r>
              <a:rPr lang="de-CH" baseline="0" dirty="0" smtClean="0"/>
              <a:t> Datenelement nach 6.16 wird die Unterteilung der Opus-Nummer mit Komma Spatium angeschlossen, im normierten Sucheinstieg als Angabe des Teils steht vor «Nr.» ein Punkt. Für die (seltenen) Ausnahmen dazu siehe die Word-Fassung.</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42</a:t>
            </a:fld>
            <a:endParaRPr lang="de-DE"/>
          </a:p>
        </p:txBody>
      </p:sp>
    </p:spTree>
    <p:extLst>
      <p:ext uri="{BB962C8B-B14F-4D97-AF65-F5344CB8AC3E}">
        <p14:creationId xmlns:p14="http://schemas.microsoft.com/office/powerpoint/2010/main" val="18245126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44</a:t>
            </a:fld>
            <a:endParaRPr lang="de-DE"/>
          </a:p>
        </p:txBody>
      </p:sp>
    </p:spTree>
    <p:extLst>
      <p:ext uri="{BB962C8B-B14F-4D97-AF65-F5344CB8AC3E}">
        <p14:creationId xmlns:p14="http://schemas.microsoft.com/office/powerpoint/2010/main" val="4213790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7881606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Informationen zu den Kirchentonarten finden sich in</a:t>
            </a:r>
            <a:r>
              <a:rPr lang="de-CH" baseline="0" dirty="0" smtClean="0"/>
              <a:t> der Word-Fassung</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45</a:t>
            </a:fld>
            <a:endParaRPr lang="de-DE"/>
          </a:p>
        </p:txBody>
      </p:sp>
    </p:spTree>
    <p:extLst>
      <p:ext uri="{BB962C8B-B14F-4D97-AF65-F5344CB8AC3E}">
        <p14:creationId xmlns:p14="http://schemas.microsoft.com/office/powerpoint/2010/main" val="37839886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46</a:t>
            </a:fld>
            <a:endParaRPr lang="de-DE">
              <a:solidFill>
                <a:prstClr val="black"/>
              </a:solidFill>
            </a:endParaRPr>
          </a:p>
        </p:txBody>
      </p:sp>
    </p:spTree>
    <p:extLst>
      <p:ext uri="{BB962C8B-B14F-4D97-AF65-F5344CB8AC3E}">
        <p14:creationId xmlns:p14="http://schemas.microsoft.com/office/powerpoint/2010/main" val="2644641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620688" y="4355976"/>
            <a:ext cx="5486400" cy="4114800"/>
          </a:xfrm>
        </p:spPr>
        <p:txBody>
          <a:bodyPr/>
          <a:lstStyle/>
          <a:p>
            <a:r>
              <a:rPr lang="de-DE" sz="1600" dirty="0" smtClean="0"/>
              <a:t>Achtung neu: alle drei immer, soweit zutreffend bzw. verfügbar!</a:t>
            </a:r>
            <a:endParaRPr lang="de-DE" sz="1600"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49</a:t>
            </a:fld>
            <a:endParaRPr lang="de-DE">
              <a:solidFill>
                <a:prstClr val="black"/>
              </a:solidFill>
            </a:endParaRPr>
          </a:p>
        </p:txBody>
      </p:sp>
    </p:spTree>
    <p:extLst>
      <p:ext uri="{BB962C8B-B14F-4D97-AF65-F5344CB8AC3E}">
        <p14:creationId xmlns:p14="http://schemas.microsoft.com/office/powerpoint/2010/main" val="25753605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52</a:t>
            </a:fld>
            <a:endParaRPr lang="de-DE">
              <a:solidFill>
                <a:prstClr val="black"/>
              </a:solidFill>
            </a:endParaRPr>
          </a:p>
        </p:txBody>
      </p:sp>
    </p:spTree>
    <p:extLst>
      <p:ext uri="{BB962C8B-B14F-4D97-AF65-F5344CB8AC3E}">
        <p14:creationId xmlns:p14="http://schemas.microsoft.com/office/powerpoint/2010/main" val="40171542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Hinweis</a:t>
            </a:r>
            <a:r>
              <a:rPr lang="de-AT" baseline="0" dirty="0" smtClean="0"/>
              <a:t> in der Präsentation, dass es auf den folgenden Folien, obwohl hier auch Beziehungen besprochen werden, weiterhin der normierte Sucheinstieg das übergeordnete Thema ist</a:t>
            </a:r>
            <a:endParaRPr lang="de-AT" dirty="0" smtClean="0"/>
          </a:p>
          <a:p>
            <a:endParaRPr lang="de-AT" dirty="0" smtClean="0"/>
          </a:p>
          <a:p>
            <a:r>
              <a:rPr lang="de-AT" dirty="0" smtClean="0"/>
              <a:t>Gemeinschaftliche</a:t>
            </a:r>
            <a:r>
              <a:rPr lang="de-AT" baseline="0" dirty="0" smtClean="0"/>
              <a:t> Werke sind in RDA 6.27.1.3 geregelt</a:t>
            </a:r>
          </a:p>
          <a:p>
            <a:endParaRPr lang="de-AT"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t>Die Gemeinschaftlichkeit soll hier weit ausgelegt werden, z.B. auch für Fälle, in denen ein separat verfasstes Gedicht vertont wurde.</a:t>
            </a:r>
          </a:p>
          <a:p>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56</a:t>
            </a:fld>
            <a:endParaRPr lang="de-DE">
              <a:solidFill>
                <a:prstClr val="black"/>
              </a:solidFill>
            </a:endParaRPr>
          </a:p>
        </p:txBody>
      </p:sp>
    </p:spTree>
    <p:extLst>
      <p:ext uri="{BB962C8B-B14F-4D97-AF65-F5344CB8AC3E}">
        <p14:creationId xmlns:p14="http://schemas.microsoft.com/office/powerpoint/2010/main" val="22973560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Die </a:t>
            </a:r>
            <a:r>
              <a:rPr lang="de-AT" b="1" dirty="0" smtClean="0"/>
              <a:t>eigentlichen</a:t>
            </a:r>
            <a:r>
              <a:rPr lang="de-AT" dirty="0" smtClean="0"/>
              <a:t> RDA-Definitionen</a:t>
            </a:r>
            <a:r>
              <a:rPr lang="de-AT" baseline="0" dirty="0" smtClean="0"/>
              <a:t>:</a:t>
            </a:r>
          </a:p>
          <a:p>
            <a:endParaRPr lang="de-DE" b="1" dirty="0" smtClean="0"/>
          </a:p>
          <a:p>
            <a:r>
              <a:rPr lang="de-DE" b="1" dirty="0" smtClean="0"/>
              <a:t>Verfasser: </a:t>
            </a:r>
            <a:r>
              <a:rPr lang="de-DE" dirty="0" smtClean="0"/>
              <a:t>[…] für die Schaffung eines Werks verantwortlich […], </a:t>
            </a:r>
            <a:r>
              <a:rPr lang="de-DE" u="sng" dirty="0" smtClean="0"/>
              <a:t>das im Wesentlichen aus Text besteht</a:t>
            </a:r>
            <a:r>
              <a:rPr lang="de-DE" dirty="0" smtClean="0"/>
              <a:t> […].</a:t>
            </a:r>
          </a:p>
          <a:p>
            <a:r>
              <a:rPr lang="de-DE" dirty="0" smtClean="0"/>
              <a:t> </a:t>
            </a:r>
          </a:p>
          <a:p>
            <a:endParaRPr lang="de-DE" dirty="0" smtClean="0"/>
          </a:p>
          <a:p>
            <a:r>
              <a:rPr lang="de-DE" b="1" dirty="0" smtClean="0"/>
              <a:t>Komponist: </a:t>
            </a:r>
            <a:r>
              <a:rPr lang="de-DE" b="0" dirty="0" smtClean="0"/>
              <a:t>[…]</a:t>
            </a:r>
            <a:r>
              <a:rPr lang="de-DE" b="1" dirty="0" smtClean="0"/>
              <a:t> </a:t>
            </a:r>
            <a:r>
              <a:rPr lang="de-DE" u="sng" dirty="0" smtClean="0"/>
              <a:t>für ein Musikwerk verantwortlich</a:t>
            </a:r>
            <a:r>
              <a:rPr lang="de-DE" u="none" dirty="0" smtClean="0"/>
              <a:t> […]</a:t>
            </a:r>
            <a:r>
              <a:rPr lang="de-DE" sz="1100" dirty="0" smtClean="0"/>
              <a:t>. </a:t>
            </a:r>
          </a:p>
          <a:p>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57</a:t>
            </a:fld>
            <a:endParaRPr lang="de-DE">
              <a:solidFill>
                <a:prstClr val="black"/>
              </a:solidFill>
            </a:endParaRPr>
          </a:p>
        </p:txBody>
      </p:sp>
    </p:spTree>
    <p:extLst>
      <p:ext uri="{BB962C8B-B14F-4D97-AF65-F5344CB8AC3E}">
        <p14:creationId xmlns:p14="http://schemas.microsoft.com/office/powerpoint/2010/main" val="6116490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Es folgen ab</a:t>
            </a:r>
            <a:r>
              <a:rPr lang="de-DE" baseline="0" dirty="0" smtClean="0"/>
              <a:t> hier</a:t>
            </a:r>
            <a:r>
              <a:rPr lang="de-DE" dirty="0" smtClean="0"/>
              <a:t> die einzelnen</a:t>
            </a:r>
            <a:r>
              <a:rPr lang="de-DE" baseline="0" dirty="0" smtClean="0"/>
              <a:t> Fälle von Musikwerken mit Beziehungen zu anderen Werken.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58</a:t>
            </a:fld>
            <a:endParaRPr lang="de-DE">
              <a:solidFill>
                <a:prstClr val="black"/>
              </a:solidFill>
            </a:endParaRPr>
          </a:p>
        </p:txBody>
      </p:sp>
    </p:spTree>
    <p:extLst>
      <p:ext uri="{BB962C8B-B14F-4D97-AF65-F5344CB8AC3E}">
        <p14:creationId xmlns:p14="http://schemas.microsoft.com/office/powerpoint/2010/main" val="26205523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Auch</a:t>
            </a:r>
            <a:r>
              <a:rPr lang="de-AT" baseline="0" dirty="0" smtClean="0"/>
              <a:t> hier sind Zusammenstellungen von Werken eines Komponisten gemeint (wird aber in der RDA-Überschrift nicht mitgenannt)</a:t>
            </a:r>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61</a:t>
            </a:fld>
            <a:endParaRPr lang="de-DE">
              <a:solidFill>
                <a:prstClr val="black"/>
              </a:solidFill>
            </a:endParaRPr>
          </a:p>
        </p:txBody>
      </p:sp>
    </p:spTree>
    <p:extLst>
      <p:ext uri="{BB962C8B-B14F-4D97-AF65-F5344CB8AC3E}">
        <p14:creationId xmlns:p14="http://schemas.microsoft.com/office/powerpoint/2010/main" val="3487233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 normierte Sucheinstieg</a:t>
            </a:r>
            <a:r>
              <a:rPr lang="de-DE" baseline="0" dirty="0" smtClean="0"/>
              <a:t> bildet sich daher also so:</a:t>
            </a:r>
          </a:p>
          <a:p>
            <a:r>
              <a:rPr lang="de-DE" dirty="0" smtClean="0"/>
              <a:t>normierter Sucheinstieg der Zusammenstellung = normierter Sucheinstieg des Komponisten + bevorzugter Titel des Musikwerks (= Formaltitel)</a:t>
            </a: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62</a:t>
            </a:fld>
            <a:endParaRPr lang="de-DE">
              <a:solidFill>
                <a:prstClr val="black"/>
              </a:solidFill>
            </a:endParaRPr>
          </a:p>
        </p:txBody>
      </p:sp>
    </p:spTree>
    <p:extLst>
      <p:ext uri="{BB962C8B-B14F-4D97-AF65-F5344CB8AC3E}">
        <p14:creationId xmlns:p14="http://schemas.microsoft.com/office/powerpoint/2010/main" val="11216607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63</a:t>
            </a:fld>
            <a:endParaRPr lang="de-DE">
              <a:solidFill>
                <a:prstClr val="black"/>
              </a:solidFill>
            </a:endParaRPr>
          </a:p>
        </p:txBody>
      </p:sp>
    </p:spTree>
    <p:extLst>
      <p:ext uri="{BB962C8B-B14F-4D97-AF65-F5344CB8AC3E}">
        <p14:creationId xmlns:p14="http://schemas.microsoft.com/office/powerpoint/2010/main" val="1746684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Vgl. </a:t>
            </a:r>
            <a:r>
              <a:rPr lang="de-DE" smtClean="0"/>
              <a:t>Schulungsunterlagen </a:t>
            </a:r>
            <a:r>
              <a:rPr lang="de-DE" smtClean="0">
                <a:hlinkClick r:id="rId3"/>
              </a:rPr>
              <a:t>Modul 3.03.03</a:t>
            </a:r>
            <a:r>
              <a:rPr lang="de-DE" smtClean="0"/>
              <a:t>, 4.?, 5A.08, 5B.16.01, 5B.16.02</a:t>
            </a:r>
          </a:p>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7881606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65</a:t>
            </a:fld>
            <a:endParaRPr lang="de-DE">
              <a:solidFill>
                <a:prstClr val="black"/>
              </a:solidFill>
            </a:endParaRPr>
          </a:p>
        </p:txBody>
      </p:sp>
    </p:spTree>
    <p:extLst>
      <p:ext uri="{BB962C8B-B14F-4D97-AF65-F5344CB8AC3E}">
        <p14:creationId xmlns:p14="http://schemas.microsoft.com/office/powerpoint/2010/main" val="2644641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Möglicher Hinweis an dieser Stelle: es gibt keine „Fassungen“ mehr.</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67</a:t>
            </a:fld>
            <a:endParaRPr lang="de-DE">
              <a:solidFill>
                <a:prstClr val="black"/>
              </a:solidFill>
            </a:endParaRPr>
          </a:p>
        </p:txBody>
      </p:sp>
    </p:spTree>
    <p:extLst>
      <p:ext uri="{BB962C8B-B14F-4D97-AF65-F5344CB8AC3E}">
        <p14:creationId xmlns:p14="http://schemas.microsoft.com/office/powerpoint/2010/main" val="31590496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69</a:t>
            </a:fld>
            <a:endParaRPr lang="de-DE">
              <a:solidFill>
                <a:prstClr val="black"/>
              </a:solidFill>
            </a:endParaRPr>
          </a:p>
        </p:txBody>
      </p:sp>
    </p:spTree>
    <p:extLst>
      <p:ext uri="{BB962C8B-B14F-4D97-AF65-F5344CB8AC3E}">
        <p14:creationId xmlns:p14="http://schemas.microsoft.com/office/powerpoint/2010/main" val="2644641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Änderung</a:t>
            </a:r>
            <a:r>
              <a:rPr lang="de-DE" baseline="0" dirty="0" smtClean="0"/>
              <a:t> in der Harmonik = Änderung, die zu einer Harmonie eines anderen musikalischen Stils führt, also z.B. wenn aus einer Mozart-Messe eine Jazz-Messe wird</a:t>
            </a:r>
          </a:p>
          <a:p>
            <a:endParaRPr lang="de-DE" baseline="0" dirty="0" smtClean="0"/>
          </a:p>
          <a:p>
            <a:r>
              <a:rPr lang="de-DE" baseline="0" dirty="0" smtClean="0"/>
              <a:t>„Freie Bearbeitung, die neues Material enthält“ könnte z.B. das Ave Maria von Bach-Gounod sein.</a:t>
            </a:r>
          </a:p>
          <a:p>
            <a:endParaRPr lang="de-DE" baseline="0" dirty="0" smtClean="0"/>
          </a:p>
          <a:p>
            <a:r>
              <a:rPr lang="de-DE" baseline="0" dirty="0" smtClean="0"/>
              <a:t>Änderung durch substantielle gestalterische Verantwortlichkeit = kann nur aufgeführte Musik betreffen. Was damit gemeint sein kann, wird in Modul </a:t>
            </a:r>
            <a:r>
              <a:rPr lang="de-DE" baseline="0" dirty="0" err="1" smtClean="0"/>
              <a:t>6M.04</a:t>
            </a:r>
            <a:r>
              <a:rPr lang="de-DE" baseline="0" dirty="0" smtClean="0"/>
              <a:t> erklärt</a:t>
            </a:r>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70</a:t>
            </a:fld>
            <a:endParaRPr lang="de-DE">
              <a:solidFill>
                <a:prstClr val="black"/>
              </a:solidFill>
            </a:endParaRPr>
          </a:p>
        </p:txBody>
      </p:sp>
    </p:spTree>
    <p:extLst>
      <p:ext uri="{BB962C8B-B14F-4D97-AF65-F5344CB8AC3E}">
        <p14:creationId xmlns:p14="http://schemas.microsoft.com/office/powerpoint/2010/main" val="14730417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71</a:t>
            </a:fld>
            <a:endParaRPr lang="de-DE">
              <a:solidFill>
                <a:prstClr val="black"/>
              </a:solidFill>
            </a:endParaRPr>
          </a:p>
        </p:txBody>
      </p:sp>
    </p:spTree>
    <p:extLst>
      <p:ext uri="{BB962C8B-B14F-4D97-AF65-F5344CB8AC3E}">
        <p14:creationId xmlns:p14="http://schemas.microsoft.com/office/powerpoint/2010/main" val="1473041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Bevorzugter Titel und normierter Sucheinstieg werden in dieser Schulungsunterlage getrennt dargestellt: Punkt 2 dieser Unterlage handelt von den bevorzugten Titeln von Einzelwerken inklusive der Unterscheidung von spezifischen und nicht spezifischen Titeln, bei Punkt 4 wird die Bildung normierter Sucheinstiege erklärt.</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3432077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Bildung von normierten Sucheinstiegen inkl. der Vorgaben für die Ergänzung von Angaben wie Besetzung etc. folgen im Abschnitt 4 dieser Präsentation.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2278733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Achtung: hier sind keine sogenannten Werkgruppenzählungen gemeint:</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Aber-Beispiel für die gezählte Folge: Bach, Johann Sebastian, 1685-1750. Ich habe </a:t>
            </a:r>
            <a:r>
              <a:rPr lang="de-DE" sz="1200" kern="1200" dirty="0" err="1" smtClean="0">
                <a:solidFill>
                  <a:schemeClr val="tx1"/>
                </a:solidFill>
                <a:effectLst/>
                <a:latin typeface="+mn-lt"/>
                <a:ea typeface="+mn-ea"/>
                <a:cs typeface="+mn-cs"/>
              </a:rPr>
              <a:t>genung</a:t>
            </a:r>
            <a:r>
              <a:rPr lang="de-DE" sz="1200" kern="1200" dirty="0" smtClean="0">
                <a:solidFill>
                  <a:schemeClr val="tx1"/>
                </a:solidFill>
                <a:effectLst/>
                <a:latin typeface="+mn-lt"/>
                <a:ea typeface="+mn-ea"/>
                <a:cs typeface="+mn-cs"/>
              </a:rPr>
              <a:t> -&gt; eine Werkgruppenzählung wie BWV 82 ist keine gezählte Folge.</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1723320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smtClean="0"/>
              <a:t>Achtung: „Nummer“ meint in</a:t>
            </a:r>
            <a:r>
              <a:rPr lang="de-DE" sz="1600" baseline="0" dirty="0" smtClean="0"/>
              <a:t> diesem Zusammenhang</a:t>
            </a:r>
            <a:r>
              <a:rPr lang="de-DE" sz="1600" dirty="0" smtClean="0"/>
              <a:t> immer „Nummer innerhalb eines Werks“!</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In diesem Abschnitt geht es primär darum, wie </a:t>
            </a:r>
            <a:r>
              <a:rPr lang="de-DE" sz="1200" i="1" kern="1200" dirty="0" smtClean="0">
                <a:solidFill>
                  <a:schemeClr val="tx1"/>
                </a:solidFill>
                <a:effectLst/>
                <a:latin typeface="+mn-lt"/>
                <a:ea typeface="+mn-ea"/>
                <a:cs typeface="+mn-cs"/>
              </a:rPr>
              <a:t>ein</a:t>
            </a:r>
            <a:r>
              <a:rPr lang="de-DE" sz="1200" kern="1200" dirty="0" smtClean="0">
                <a:solidFill>
                  <a:schemeClr val="tx1"/>
                </a:solidFill>
                <a:effectLst/>
                <a:latin typeface="+mn-lt"/>
                <a:ea typeface="+mn-ea"/>
                <a:cs typeface="+mn-cs"/>
              </a:rPr>
              <a:t> einzelner Teil eines Musikwerks zu identifizieren und der bevorzugte Titel dafür zu erfassen ist. Ein Gesamtbild des Titels ergibt sich erst im normierten Sucheinstieg, der auch den Titel des gesamten Werks enthält.</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600"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extLst>
      <p:ext uri="{BB962C8B-B14F-4D97-AF65-F5344CB8AC3E}">
        <p14:creationId xmlns:p14="http://schemas.microsoft.com/office/powerpoint/2010/main" val="1464566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336704" cy="365125"/>
          </a:xfrm>
        </p:spPr>
        <p:txBody>
          <a:bodyPr/>
          <a:lstStyle>
            <a:lvl1pPr algn="l">
              <a:defRPr>
                <a:solidFill>
                  <a:schemeClr val="accent1">
                    <a:lumMod val="75000"/>
                  </a:schemeClr>
                </a:solidFill>
              </a:defRPr>
            </a:lvl1pPr>
          </a:lstStyle>
          <a:p>
            <a:r>
              <a:rPr lang="de-DE" dirty="0" smtClean="0"/>
              <a:t>AG RDA Schulungsunterlagen – Modul 6: Werktitel Musik | Stand: 31.07.2015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A8B117CD-CEC6-46C5-ADE8-68DA64CFC582}" type="datetimeFigureOut">
              <a:rPr lang="de-DE" smtClean="0"/>
              <a:t>10.12.2015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108DCC4C-F766-461E-8D0D-7A9831C5EFCC}" type="slidenum">
              <a:rPr lang="de-DE" smtClean="0"/>
              <a:t>‹Nr.›</a:t>
            </a:fld>
            <a:endParaRPr lang="de-DE"/>
          </a:p>
        </p:txBody>
      </p:sp>
    </p:spTree>
    <p:extLst>
      <p:ext uri="{BB962C8B-B14F-4D97-AF65-F5344CB8AC3E}">
        <p14:creationId xmlns:p14="http://schemas.microsoft.com/office/powerpoint/2010/main" val="2478918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336704"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 Werktitel Musik | Stand: 31.07.2015 | CC BY-NC-SA</a:t>
            </a:r>
            <a:endParaRPr lang="de-DE" dirty="0">
              <a:solidFill>
                <a:srgbClr val="4F81BD">
                  <a:lumMod val="75000"/>
                </a:srgbClr>
              </a:solidFill>
            </a:endParaRPr>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98532076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dirty="0" smtClean="0"/>
              <a:t>AG RDA Schulungsunterlagen – Modul 6: Werktitel Musik | Stand: 31.07.2015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dirty="0" smtClean="0">
                <a:solidFill>
                  <a:prstClr val="black">
                    <a:lumMod val="50000"/>
                    <a:lumOff val="50000"/>
                  </a:prstClr>
                </a:solidFill>
              </a:rPr>
              <a:t>AG RDA Schulungsunterlagen – Modul 6: Werktitel Musik | Stand: 31.07.2015 | CC BY-NC-SA</a:t>
            </a:r>
            <a:endParaRPr lang="de-DE" dirty="0">
              <a:solidFill>
                <a:prstClr val="black">
                  <a:lumMod val="50000"/>
                  <a:lumOff val="50000"/>
                </a:prstClr>
              </a:solidFill>
            </a:endParaRPr>
          </a:p>
        </p:txBody>
      </p:sp>
    </p:spTree>
    <p:extLst>
      <p:ext uri="{BB962C8B-B14F-4D97-AF65-F5344CB8AC3E}">
        <p14:creationId xmlns:p14="http://schemas.microsoft.com/office/powerpoint/2010/main" val="1171915714"/>
      </p:ext>
    </p:extLst>
  </p:cSld>
  <p:clrMap bg1="lt1" tx1="dk1" bg2="lt2" tx2="dk2" accent1="accent1" accent2="accent2" accent3="accent3" accent4="accent4" accent5="accent5" accent6="accent6" hlink="hlink" folHlink="folHlink"/>
  <p:sldLayoutIdLst>
    <p:sldLayoutId id="2147483652"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iki.dnb.de/download/attachments/106042227/AH-002.pdf"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iki.dnb.de/download/attachments/106042227/AH-001.pdf"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wiki.dnb.de/download/attachments/106042227/AH-002.pdf"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wiki.dnb.de/download/attachments/106042227/AH-001.pdf"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https://wiki.dnb.de/download/attachments/106042227/AH-001.pdf"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https://wiki.dnb.de/download/attachments/106042227/AH-001.pdf"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iki.dnb.de/download/attachments/105260259/Modul_3_03_03_Werke.pdf?version=1&amp;modificationDate=1436334108680&amp;api=v2"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https://wiki.dnb.de/download/attachments/106042227/AH-014.pdf" TargetMode="Externa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s://wiki.dnb.de/download/attachments/106042227/AH-014.pdf"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hyperlink" Target="http://access.rdatoolkit.org/nlgpschp6_nlgps06-11648.html" TargetMode="External"/><Relationship Id="rId2" Type="http://schemas.openxmlformats.org/officeDocument/2006/relationships/hyperlink" Target="http://access.rdatoolkit.org/rdachp6_rda6-7660.html" TargetMode="External"/><Relationship Id="rId1" Type="http://schemas.openxmlformats.org/officeDocument/2006/relationships/slideLayout" Target="../slideLayouts/slideLayout3.xml"/><Relationship Id="rId4" Type="http://schemas.openxmlformats.org/officeDocument/2006/relationships/hyperlink" Target="http://access.rdatoolkit.org/rdachp6-de_rda6-7660.html"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96752"/>
            <a:ext cx="8640960" cy="5184576"/>
          </a:xfrm>
        </p:spPr>
        <p:txBody>
          <a:bodyPr wrap="square"/>
          <a:lstStyle/>
          <a:p>
            <a:r>
              <a:rPr lang="de-DE" dirty="0" smtClean="0"/>
              <a:t>Besser bekannter Titel in derselben Sprache</a:t>
            </a:r>
          </a:p>
          <a:p>
            <a:pPr lvl="1"/>
            <a:r>
              <a:rPr lang="de-DE" dirty="0" smtClean="0"/>
              <a:t>überwiegend unter diesem veröffentlicht </a:t>
            </a:r>
          </a:p>
          <a:p>
            <a:pPr lvl="1"/>
            <a:r>
              <a:rPr lang="de-DE" dirty="0" smtClean="0"/>
              <a:t>in mehreren Nachschlagewerken genannt</a:t>
            </a:r>
          </a:p>
          <a:p>
            <a:pPr lvl="1"/>
            <a:endParaRPr lang="de-DE" i="1" dirty="0" smtClean="0"/>
          </a:p>
          <a:p>
            <a:pPr lvl="1"/>
            <a:r>
              <a:rPr lang="de-DE" i="1" dirty="0" smtClean="0"/>
              <a:t>Beispiel: „Don Giovanni“ statt „Il </a:t>
            </a:r>
            <a:r>
              <a:rPr lang="de-DE" i="1" dirty="0" err="1" smtClean="0"/>
              <a:t>dissoluto</a:t>
            </a:r>
            <a:r>
              <a:rPr lang="de-DE" i="1" dirty="0" smtClean="0"/>
              <a:t> </a:t>
            </a:r>
            <a:r>
              <a:rPr lang="de-DE" i="1" dirty="0" err="1" smtClean="0"/>
              <a:t>punito</a:t>
            </a:r>
            <a:r>
              <a:rPr lang="de-DE" i="1" dirty="0" smtClean="0"/>
              <a:t> </a:t>
            </a:r>
            <a:r>
              <a:rPr lang="de-DE" i="1" dirty="0" err="1" smtClean="0"/>
              <a:t>ossia</a:t>
            </a:r>
            <a:r>
              <a:rPr lang="de-DE" i="1" dirty="0" smtClean="0"/>
              <a:t> </a:t>
            </a:r>
            <a:r>
              <a:rPr lang="de-DE" i="1" dirty="0" err="1" smtClean="0"/>
              <a:t>il</a:t>
            </a:r>
            <a:r>
              <a:rPr lang="de-DE" i="1" dirty="0" smtClean="0"/>
              <a:t> </a:t>
            </a:r>
            <a:r>
              <a:rPr lang="de-DE" i="1" dirty="0"/>
              <a:t>D</a:t>
            </a:r>
            <a:r>
              <a:rPr lang="de-DE" i="1" dirty="0" smtClean="0"/>
              <a:t>on Giovanni“</a:t>
            </a:r>
          </a:p>
          <a:p>
            <a:endParaRPr lang="de-DE" dirty="0" smtClean="0"/>
          </a:p>
          <a:p>
            <a:r>
              <a:rPr lang="de-DE" dirty="0" smtClean="0"/>
              <a:t>Lange Titel</a:t>
            </a:r>
          </a:p>
          <a:p>
            <a:pPr lvl="1"/>
            <a:r>
              <a:rPr lang="de-DE" dirty="0" smtClean="0"/>
              <a:t>Kurzer Titel, unter dem das Werk in Nachschlagewerken identifiziert wird, kann gewählt werden.</a:t>
            </a:r>
          </a:p>
          <a:p>
            <a:pPr lvl="2"/>
            <a:endParaRPr lang="de-DE" i="1" dirty="0" smtClean="0"/>
          </a:p>
          <a:p>
            <a:pPr lvl="1"/>
            <a:r>
              <a:rPr lang="de-DE" i="1" dirty="0" smtClean="0"/>
              <a:t>Beispiel: „Auferstehungshistorie“ statt „</a:t>
            </a:r>
            <a:r>
              <a:rPr lang="de-DE" i="1" dirty="0" err="1" smtClean="0"/>
              <a:t>Historia</a:t>
            </a:r>
            <a:r>
              <a:rPr lang="de-DE" i="1" dirty="0" smtClean="0"/>
              <a:t> </a:t>
            </a:r>
            <a:r>
              <a:rPr lang="de-DE" i="1" dirty="0"/>
              <a:t>Der </a:t>
            </a:r>
            <a:r>
              <a:rPr lang="de-DE" i="1" dirty="0" err="1"/>
              <a:t>frölichen</a:t>
            </a:r>
            <a:r>
              <a:rPr lang="de-DE" i="1" dirty="0"/>
              <a:t> und Siegreichen </a:t>
            </a:r>
            <a:r>
              <a:rPr lang="de-DE" i="1" dirty="0" err="1"/>
              <a:t>Aufferstehung</a:t>
            </a:r>
            <a:r>
              <a:rPr lang="de-DE" i="1" dirty="0"/>
              <a:t> unsers einigen Erlösers und Seligmachers Jesu </a:t>
            </a:r>
            <a:r>
              <a:rPr lang="de-DE" i="1" dirty="0" smtClean="0"/>
              <a:t>Christi“</a:t>
            </a:r>
          </a:p>
          <a:p>
            <a:pPr marL="0" indent="0">
              <a:buNone/>
            </a:pPr>
            <a:endParaRPr lang="de-DE" sz="18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sp>
        <p:nvSpPr>
          <p:cNvPr id="183" name="Fußzeilenplatzhalter 11"/>
          <p:cNvSpPr>
            <a:spLocks noGrp="1"/>
          </p:cNvSpPr>
          <p:nvPr>
            <p:ph type="ftr" sz="quarter" idx="14"/>
          </p:nvPr>
        </p:nvSpPr>
        <p:spPr>
          <a:xfrm>
            <a:off x="467544" y="6376243"/>
            <a:ext cx="7344816"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12"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Titel von Musikwerken: Wahl – Ausnahmen</a:t>
            </a:r>
            <a:endParaRPr lang="de-DE" dirty="0"/>
          </a:p>
        </p:txBody>
      </p:sp>
    </p:spTree>
    <p:extLst>
      <p:ext uri="{BB962C8B-B14F-4D97-AF65-F5344CB8AC3E}">
        <p14:creationId xmlns:p14="http://schemas.microsoft.com/office/powerpoint/2010/main" val="984375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980728"/>
            <a:ext cx="8640960" cy="5472608"/>
          </a:xfrm>
        </p:spPr>
        <p:txBody>
          <a:bodyPr wrap="square"/>
          <a:lstStyle/>
          <a:p>
            <a:r>
              <a:rPr lang="de-DE" dirty="0" smtClean="0"/>
              <a:t>RDA 6.14.2.4 + Grundregeln bei 6.2.1</a:t>
            </a:r>
            <a:endParaRPr lang="de-DE" dirty="0"/>
          </a:p>
          <a:p>
            <a:r>
              <a:rPr lang="de-DE" dirty="0" smtClean="0"/>
              <a:t>Beim Erfassen sind wegzulassen:</a:t>
            </a:r>
          </a:p>
          <a:p>
            <a:pPr lvl="1"/>
            <a:r>
              <a:rPr lang="de-DE" dirty="0" smtClean="0"/>
              <a:t>Besetzung</a:t>
            </a:r>
          </a:p>
          <a:p>
            <a:pPr lvl="1"/>
            <a:r>
              <a:rPr lang="de-DE" dirty="0" smtClean="0"/>
              <a:t>Tonart</a:t>
            </a:r>
          </a:p>
          <a:p>
            <a:pPr lvl="1"/>
            <a:r>
              <a:rPr lang="de-DE" dirty="0" smtClean="0"/>
              <a:t>Laufende Nummern, Opus- und Werkverzeichnisnummern</a:t>
            </a:r>
          </a:p>
          <a:p>
            <a:pPr lvl="1"/>
            <a:r>
              <a:rPr lang="de-DE" dirty="0" smtClean="0"/>
              <a:t>Zahlen (wenn nicht integraler Bestandteil)</a:t>
            </a:r>
          </a:p>
          <a:p>
            <a:pPr lvl="1"/>
            <a:r>
              <a:rPr lang="de-DE" dirty="0" smtClean="0"/>
              <a:t>Kompositionsdatum</a:t>
            </a:r>
          </a:p>
          <a:p>
            <a:pPr marL="457200" lvl="1" indent="0">
              <a:buNone/>
            </a:pPr>
            <a:endParaRPr lang="de-DE" dirty="0" smtClean="0"/>
          </a:p>
          <a:p>
            <a:pPr lvl="1"/>
            <a:r>
              <a:rPr lang="de-DE" i="1" dirty="0" smtClean="0"/>
              <a:t>Beispiel:</a:t>
            </a:r>
            <a:br>
              <a:rPr lang="de-DE" i="1" dirty="0" smtClean="0"/>
            </a:br>
            <a:r>
              <a:rPr lang="de-DE" b="1" i="1" u="sng" dirty="0" smtClean="0"/>
              <a:t>Vorliegende Ressource: </a:t>
            </a:r>
            <a:r>
              <a:rPr lang="de-DE" b="1" i="1" u="sng" dirty="0"/>
              <a:t/>
            </a:r>
            <a:br>
              <a:rPr lang="de-DE" b="1" i="1" u="sng" dirty="0"/>
            </a:br>
            <a:r>
              <a:rPr lang="de-DE" i="1" dirty="0" smtClean="0"/>
              <a:t>Konzert </a:t>
            </a:r>
            <a:r>
              <a:rPr lang="de-DE" i="1" dirty="0"/>
              <a:t>für Violine und Orchester A-Dur KV 219 </a:t>
            </a:r>
            <a:r>
              <a:rPr lang="de-DE" i="1" dirty="0" smtClean="0"/>
              <a:t>/ Wolfgang Amadeus Mozart</a:t>
            </a:r>
            <a:br>
              <a:rPr lang="de-DE" i="1" dirty="0" smtClean="0"/>
            </a:br>
            <a:r>
              <a:rPr lang="de-DE" b="1" i="1" u="sng" dirty="0" smtClean="0"/>
              <a:t>Bevorzugter </a:t>
            </a:r>
            <a:r>
              <a:rPr lang="de-DE" b="1" i="1" u="sng" dirty="0"/>
              <a:t>Titel:</a:t>
            </a:r>
            <a:r>
              <a:rPr lang="de-DE" b="1" i="1" dirty="0"/>
              <a:t> </a:t>
            </a:r>
            <a:r>
              <a:rPr lang="de-DE" i="1" dirty="0" smtClean="0"/>
              <a:t>Konzerte</a:t>
            </a:r>
            <a:endParaRPr lang="de-DE" i="1" dirty="0"/>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sp>
        <p:nvSpPr>
          <p:cNvPr id="183" name="Fußzeilenplatzhalter 11"/>
          <p:cNvSpPr>
            <a:spLocks noGrp="1"/>
          </p:cNvSpPr>
          <p:nvPr>
            <p:ph type="ftr" sz="quarter" idx="14"/>
          </p:nvPr>
        </p:nvSpPr>
        <p:spPr>
          <a:xfrm>
            <a:off x="467544" y="6376243"/>
            <a:ext cx="7776864"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Titel von </a:t>
            </a:r>
            <a:r>
              <a:rPr lang="de-DE" dirty="0" smtClean="0"/>
              <a:t>Musikwerken: Erfassen (RDA 6.14.2.4)</a:t>
            </a:r>
            <a:endParaRPr lang="de-DE" dirty="0"/>
          </a:p>
        </p:txBody>
      </p:sp>
    </p:spTree>
    <p:extLst>
      <p:ext uri="{BB962C8B-B14F-4D97-AF65-F5344CB8AC3E}">
        <p14:creationId xmlns:p14="http://schemas.microsoft.com/office/powerpoint/2010/main" val="165832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9606"/>
            <a:ext cx="8640960" cy="5323730"/>
          </a:xfrm>
        </p:spPr>
        <p:txBody>
          <a:bodyPr wrap="square"/>
          <a:lstStyle/>
          <a:p>
            <a:pPr lvl="1"/>
            <a:r>
              <a:rPr lang="de-DE" i="1" dirty="0"/>
              <a:t>Weitere Beispiele:</a:t>
            </a:r>
          </a:p>
          <a:p>
            <a:pPr marL="457200" lvl="1" indent="0">
              <a:buNone/>
            </a:pPr>
            <a:endParaRPr lang="de-DE" sz="1600" b="1" i="1" u="sng" dirty="0" smtClean="0"/>
          </a:p>
          <a:p>
            <a:pPr marL="457200" lvl="1" indent="0">
              <a:buNone/>
            </a:pPr>
            <a:r>
              <a:rPr lang="de-DE" sz="1600" b="1" i="1" dirty="0" smtClean="0"/>
              <a:t>	</a:t>
            </a:r>
            <a:r>
              <a:rPr lang="de-DE" b="1" i="1" u="sng" dirty="0" smtClean="0"/>
              <a:t>Vorliegende </a:t>
            </a:r>
            <a:r>
              <a:rPr lang="de-DE" b="1" i="1" u="sng" dirty="0"/>
              <a:t>Ressource:</a:t>
            </a:r>
            <a:r>
              <a:rPr lang="de-DE" b="1" i="1" dirty="0"/>
              <a:t> </a:t>
            </a:r>
            <a:r>
              <a:rPr lang="de-DE" i="1" dirty="0" smtClean="0"/>
              <a:t>12 </a:t>
            </a:r>
            <a:r>
              <a:rPr lang="de-DE" i="1" dirty="0" err="1" smtClean="0"/>
              <a:t>sonatas</a:t>
            </a:r>
            <a:r>
              <a:rPr lang="de-DE" i="1" dirty="0" smtClean="0"/>
              <a:t> / Tommaso Albinoni</a:t>
            </a:r>
            <a:endParaRPr lang="de-DE" i="1" dirty="0"/>
          </a:p>
          <a:p>
            <a:pPr marL="457200" lvl="1" indent="0">
              <a:buNone/>
            </a:pPr>
            <a:r>
              <a:rPr lang="de-DE" dirty="0"/>
              <a:t>	</a:t>
            </a:r>
            <a:r>
              <a:rPr lang="de-DE" b="1" i="1" u="sng" dirty="0" smtClean="0"/>
              <a:t>Bevorzugter </a:t>
            </a:r>
            <a:r>
              <a:rPr lang="de-DE" b="1" i="1" u="sng" dirty="0"/>
              <a:t>Titel:</a:t>
            </a:r>
            <a:r>
              <a:rPr lang="de-DE" b="1" i="1" dirty="0"/>
              <a:t> </a:t>
            </a:r>
            <a:r>
              <a:rPr lang="de-DE" i="1" dirty="0" smtClean="0"/>
              <a:t>Sonaten</a:t>
            </a:r>
            <a:endParaRPr lang="de-DE" i="1" dirty="0"/>
          </a:p>
          <a:p>
            <a:pPr marL="457200" lvl="1" indent="0">
              <a:buNone/>
            </a:pPr>
            <a:endParaRPr lang="de-DE" dirty="0" smtClean="0"/>
          </a:p>
          <a:p>
            <a:pPr marL="457200" lvl="1" indent="0">
              <a:buNone/>
            </a:pPr>
            <a:r>
              <a:rPr lang="de-DE" dirty="0" smtClean="0"/>
              <a:t>	(Zahl ist nicht </a:t>
            </a:r>
            <a:r>
              <a:rPr lang="de-DE" dirty="0"/>
              <a:t>integraler Bestandteil des Titels)</a:t>
            </a:r>
          </a:p>
          <a:p>
            <a:pPr marL="457200" lvl="1" indent="0">
              <a:buNone/>
            </a:pPr>
            <a:endParaRPr lang="de-DE" dirty="0" smtClean="0"/>
          </a:p>
          <a:p>
            <a:pPr marL="457200" lvl="1" indent="0">
              <a:buNone/>
            </a:pPr>
            <a:endParaRPr lang="de-DE" dirty="0"/>
          </a:p>
          <a:p>
            <a:pPr marL="457200" lvl="1" indent="0">
              <a:buNone/>
            </a:pPr>
            <a:endParaRPr lang="de-DE" dirty="0"/>
          </a:p>
          <a:p>
            <a:pPr marL="457200" lvl="1" indent="0">
              <a:buNone/>
            </a:pPr>
            <a:r>
              <a:rPr lang="de-DE" sz="1600" b="1" i="1" dirty="0" smtClean="0"/>
              <a:t>	</a:t>
            </a:r>
            <a:r>
              <a:rPr lang="de-DE" b="1" i="1" u="sng" dirty="0" smtClean="0"/>
              <a:t>Vorliegende </a:t>
            </a:r>
            <a:r>
              <a:rPr lang="de-DE" b="1" i="1" u="sng" dirty="0"/>
              <a:t>Ressource:</a:t>
            </a:r>
            <a:r>
              <a:rPr lang="de-DE" b="1" i="1" dirty="0"/>
              <a:t> </a:t>
            </a:r>
            <a:r>
              <a:rPr lang="de-DE" i="1" dirty="0" smtClean="0"/>
              <a:t>Die Zehn Gebote / Dieter Falk</a:t>
            </a:r>
            <a:endParaRPr lang="de-DE" i="1" dirty="0"/>
          </a:p>
          <a:p>
            <a:pPr marL="457200" lvl="1" indent="0">
              <a:buNone/>
            </a:pPr>
            <a:r>
              <a:rPr lang="de-DE" b="1" i="1" dirty="0" smtClean="0"/>
              <a:t>	</a:t>
            </a:r>
            <a:r>
              <a:rPr lang="de-DE" b="1" i="1" u="sng" dirty="0" smtClean="0"/>
              <a:t>Bevorzugter </a:t>
            </a:r>
            <a:r>
              <a:rPr lang="de-DE" b="1" i="1" u="sng" dirty="0"/>
              <a:t>Titel:</a:t>
            </a:r>
            <a:r>
              <a:rPr lang="de-DE" b="1" i="1" dirty="0"/>
              <a:t> </a:t>
            </a:r>
            <a:r>
              <a:rPr lang="de-DE" i="1" dirty="0"/>
              <a:t>D</a:t>
            </a:r>
            <a:r>
              <a:rPr lang="de-DE" i="1" dirty="0" smtClean="0"/>
              <a:t>ie Zehn Gebote</a:t>
            </a:r>
            <a:endParaRPr lang="de-DE" i="1" dirty="0"/>
          </a:p>
          <a:p>
            <a:pPr marL="457200" lvl="1" indent="0">
              <a:buNone/>
            </a:pPr>
            <a:endParaRPr lang="de-DE" dirty="0" smtClean="0"/>
          </a:p>
          <a:p>
            <a:pPr marL="457200" lvl="1" indent="0">
              <a:buNone/>
            </a:pPr>
            <a:r>
              <a:rPr lang="de-DE" dirty="0" smtClean="0"/>
              <a:t>	(Zahl ist </a:t>
            </a:r>
            <a:r>
              <a:rPr lang="de-DE" dirty="0"/>
              <a:t>integraler Bestandteil des Titels)</a:t>
            </a:r>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Titel von </a:t>
            </a:r>
            <a:r>
              <a:rPr lang="de-DE" dirty="0" smtClean="0"/>
              <a:t>Musikwerken: </a:t>
            </a:r>
            <a:r>
              <a:rPr lang="de-DE" dirty="0"/>
              <a:t>Erfassen (RDA </a:t>
            </a:r>
            <a:r>
              <a:rPr lang="de-DE" dirty="0" smtClean="0"/>
              <a:t>6.14.2.4)</a:t>
            </a:r>
            <a:endParaRPr lang="de-DE" dirty="0"/>
          </a:p>
        </p:txBody>
      </p:sp>
    </p:spTree>
    <p:extLst>
      <p:ext uri="{BB962C8B-B14F-4D97-AF65-F5344CB8AC3E}">
        <p14:creationId xmlns:p14="http://schemas.microsoft.com/office/powerpoint/2010/main" val="8822857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9606"/>
            <a:ext cx="8640960" cy="5323730"/>
          </a:xfrm>
        </p:spPr>
        <p:txBody>
          <a:bodyPr wrap="square"/>
          <a:lstStyle/>
          <a:p>
            <a:pPr marL="342900" lvl="1" indent="-342900">
              <a:buFont typeface="Arial" panose="020B0604020202020204" pitchFamily="34" charset="0"/>
              <a:buChar char="•"/>
            </a:pPr>
            <a:r>
              <a:rPr lang="de-DE" sz="2400" dirty="0"/>
              <a:t>RDA 6.14.2.4 D-A-CH</a:t>
            </a:r>
            <a:r>
              <a:rPr lang="de-DE" sz="2400" dirty="0" smtClean="0"/>
              <a:t>:</a:t>
            </a:r>
          </a:p>
          <a:p>
            <a:pPr lvl="1"/>
            <a:r>
              <a:rPr lang="de-DE" dirty="0"/>
              <a:t>Werke bis 1900</a:t>
            </a:r>
            <a:r>
              <a:rPr lang="de-DE" dirty="0" smtClean="0"/>
              <a:t>: Phrasen wie „a due“ oder „a </a:t>
            </a:r>
            <a:r>
              <a:rPr lang="de-DE" dirty="0" err="1" smtClean="0"/>
              <a:t>cinque</a:t>
            </a:r>
            <a:r>
              <a:rPr lang="de-DE" dirty="0" smtClean="0"/>
              <a:t>“ als Besetzungsangaben auffassen</a:t>
            </a:r>
          </a:p>
          <a:p>
            <a:pPr lvl="1"/>
            <a:r>
              <a:rPr lang="de-DE" dirty="0" smtClean="0"/>
              <a:t>Werke bis 1900: Wörter wie klein, groß, leicht, schwer, berühmt, brillant, beliebt, </a:t>
            </a:r>
            <a:r>
              <a:rPr lang="de-DE" dirty="0" err="1" smtClean="0"/>
              <a:t>solemnis</a:t>
            </a:r>
            <a:r>
              <a:rPr lang="de-DE" dirty="0" smtClean="0"/>
              <a:t>, </a:t>
            </a:r>
            <a:r>
              <a:rPr lang="de-DE" dirty="0" err="1" smtClean="0"/>
              <a:t>brevis</a:t>
            </a:r>
            <a:r>
              <a:rPr lang="de-DE" dirty="0" smtClean="0"/>
              <a:t>, konzertant (ausgenommen konzertante Sinfonien) und deren Entsprechungen in anderen Sprachen weglassen, wenn allein mit einer Kompositionsart</a:t>
            </a:r>
          </a:p>
          <a:p>
            <a:pPr lvl="1"/>
            <a:r>
              <a:rPr lang="de-DE" i="1" dirty="0"/>
              <a:t>Beispiele:</a:t>
            </a:r>
          </a:p>
          <a:p>
            <a:pPr marL="457200" lvl="1" indent="0">
              <a:buNone/>
            </a:pPr>
            <a:r>
              <a:rPr lang="de-DE" dirty="0"/>
              <a:t>	</a:t>
            </a:r>
            <a:r>
              <a:rPr lang="de-DE" sz="1600" b="1" i="1" u="sng" dirty="0"/>
              <a:t>Vorliegende Ressource:</a:t>
            </a:r>
            <a:r>
              <a:rPr lang="de-DE" sz="1600" b="1" i="1" dirty="0"/>
              <a:t> </a:t>
            </a:r>
            <a:r>
              <a:rPr lang="de-DE" sz="1600" b="1" i="1" dirty="0" smtClean="0"/>
              <a:t/>
            </a:r>
            <a:br>
              <a:rPr lang="de-DE" sz="1600" b="1" i="1" dirty="0" smtClean="0"/>
            </a:br>
            <a:r>
              <a:rPr lang="de-DE" sz="1600" b="1" i="1" dirty="0" smtClean="0"/>
              <a:t>	</a:t>
            </a:r>
            <a:r>
              <a:rPr lang="de-DE" sz="1800" i="1" dirty="0" err="1" smtClean="0"/>
              <a:t>Sinfonia</a:t>
            </a:r>
            <a:r>
              <a:rPr lang="de-DE" sz="1800" i="1" dirty="0" smtClean="0"/>
              <a:t> </a:t>
            </a:r>
            <a:r>
              <a:rPr lang="de-DE" sz="1800" i="1" dirty="0"/>
              <a:t>a </a:t>
            </a:r>
            <a:r>
              <a:rPr lang="de-DE" sz="1800" i="1" dirty="0" err="1"/>
              <a:t>tre</a:t>
            </a:r>
            <a:r>
              <a:rPr lang="de-DE" sz="1800" i="1" dirty="0"/>
              <a:t> / Johann Melchior </a:t>
            </a:r>
            <a:r>
              <a:rPr lang="de-DE" sz="1800" i="1" dirty="0" err="1"/>
              <a:t>Molter</a:t>
            </a:r>
            <a:r>
              <a:rPr lang="de-DE" sz="1800" i="1" dirty="0"/>
              <a:t> (1696-1765)</a:t>
            </a:r>
          </a:p>
          <a:p>
            <a:pPr marL="457200" lvl="1" indent="0">
              <a:buNone/>
            </a:pPr>
            <a:r>
              <a:rPr lang="de-DE" sz="1600" b="1" i="1" dirty="0" smtClean="0"/>
              <a:t>	</a:t>
            </a:r>
            <a:r>
              <a:rPr lang="de-DE" sz="1600" b="1" i="1" u="sng" dirty="0" smtClean="0"/>
              <a:t>Bevorzugter </a:t>
            </a:r>
            <a:r>
              <a:rPr lang="de-DE" sz="1600" b="1" i="1" u="sng" dirty="0"/>
              <a:t>Titel:</a:t>
            </a:r>
            <a:r>
              <a:rPr lang="de-DE" sz="1600" b="1" i="1" dirty="0"/>
              <a:t> </a:t>
            </a:r>
            <a:r>
              <a:rPr lang="de-DE" sz="1800" i="1" dirty="0"/>
              <a:t>Sinfonien</a:t>
            </a:r>
          </a:p>
          <a:p>
            <a:pPr marL="457200" lvl="1" indent="0">
              <a:buNone/>
            </a:pPr>
            <a:endParaRPr lang="de-DE" sz="1600" b="1" i="1" dirty="0" smtClean="0"/>
          </a:p>
          <a:p>
            <a:pPr marL="457200" lvl="1" indent="0">
              <a:buNone/>
            </a:pPr>
            <a:r>
              <a:rPr lang="de-DE" sz="1600" b="1" i="1" dirty="0" smtClean="0"/>
              <a:t>	</a:t>
            </a:r>
            <a:r>
              <a:rPr lang="de-DE" sz="1600" b="1" i="1" u="sng" dirty="0" smtClean="0"/>
              <a:t>Vorliegende </a:t>
            </a:r>
            <a:r>
              <a:rPr lang="de-DE" sz="1600" b="1" i="1" u="sng" dirty="0"/>
              <a:t>Ressource:</a:t>
            </a:r>
            <a:r>
              <a:rPr lang="de-DE" sz="1600" b="1" i="1" dirty="0"/>
              <a:t> </a:t>
            </a:r>
            <a:r>
              <a:rPr lang="de-DE" sz="1600" b="1" i="1" dirty="0" smtClean="0"/>
              <a:t/>
            </a:r>
            <a:br>
              <a:rPr lang="de-DE" sz="1600" b="1" i="1" dirty="0" smtClean="0"/>
            </a:br>
            <a:r>
              <a:rPr lang="de-DE" sz="1600" b="1" i="1" dirty="0" smtClean="0"/>
              <a:t>	</a:t>
            </a:r>
            <a:r>
              <a:rPr lang="de-DE" sz="1800" i="1" dirty="0" smtClean="0"/>
              <a:t>Missa </a:t>
            </a:r>
            <a:r>
              <a:rPr lang="de-DE" sz="1800" i="1" dirty="0" err="1"/>
              <a:t>brevis</a:t>
            </a:r>
            <a:r>
              <a:rPr lang="de-DE" sz="1800" i="1" dirty="0"/>
              <a:t> KV 194 / Wolfgang Amadeus Mozart</a:t>
            </a:r>
          </a:p>
          <a:p>
            <a:pPr marL="457200" lvl="1" indent="0">
              <a:buNone/>
            </a:pPr>
            <a:r>
              <a:rPr lang="de-DE" sz="1600" b="1" i="1" dirty="0" smtClean="0"/>
              <a:t>	</a:t>
            </a:r>
            <a:r>
              <a:rPr lang="de-DE" sz="1600" b="1" i="1" u="sng" dirty="0" smtClean="0"/>
              <a:t>Bevorzugter </a:t>
            </a:r>
            <a:r>
              <a:rPr lang="de-DE" sz="1600" b="1" i="1" u="sng" dirty="0"/>
              <a:t>Titel:</a:t>
            </a:r>
            <a:r>
              <a:rPr lang="de-DE" sz="1600" b="1" i="1" dirty="0"/>
              <a:t> </a:t>
            </a:r>
            <a:r>
              <a:rPr lang="de-DE" sz="1800" i="1" dirty="0"/>
              <a:t>Messen</a:t>
            </a:r>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Titel von </a:t>
            </a:r>
            <a:r>
              <a:rPr lang="de-DE" dirty="0" smtClean="0"/>
              <a:t>Musikwerken: Erfassen (RDA 6.14.2.4)</a:t>
            </a:r>
            <a:endParaRPr lang="de-DE" dirty="0"/>
          </a:p>
        </p:txBody>
      </p:sp>
    </p:spTree>
    <p:extLst>
      <p:ext uri="{BB962C8B-B14F-4D97-AF65-F5344CB8AC3E}">
        <p14:creationId xmlns:p14="http://schemas.microsoft.com/office/powerpoint/2010/main" val="2807835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5630"/>
            <a:ext cx="8640960" cy="5035698"/>
          </a:xfrm>
        </p:spPr>
        <p:txBody>
          <a:bodyPr wrap="square"/>
          <a:lstStyle/>
          <a:p>
            <a:pPr>
              <a:spcAft>
                <a:spcPts val="1200"/>
              </a:spcAft>
            </a:pPr>
            <a:r>
              <a:rPr lang="de-DE" dirty="0" smtClean="0"/>
              <a:t>Bevorzugte </a:t>
            </a:r>
            <a:r>
              <a:rPr lang="de-DE" dirty="0"/>
              <a:t>Titel, die nach Abzug </a:t>
            </a:r>
            <a:r>
              <a:rPr lang="de-DE" dirty="0" smtClean="0"/>
              <a:t>der genannten </a:t>
            </a:r>
            <a:r>
              <a:rPr lang="de-DE" dirty="0"/>
              <a:t>Angaben nur aus der Bezeichnung einer </a:t>
            </a:r>
            <a:r>
              <a:rPr lang="de-DE" dirty="0" smtClean="0"/>
              <a:t>oder mehrerer Kompositionsarten bestehen (= Nicht </a:t>
            </a:r>
            <a:r>
              <a:rPr lang="de-DE" dirty="0"/>
              <a:t>spezifische </a:t>
            </a:r>
            <a:r>
              <a:rPr lang="de-DE" dirty="0" smtClean="0"/>
              <a:t>Titel</a:t>
            </a:r>
            <a:r>
              <a:rPr lang="de-DE" dirty="0"/>
              <a:t>)</a:t>
            </a:r>
            <a:endParaRPr lang="de-DE" dirty="0" smtClean="0"/>
          </a:p>
          <a:p>
            <a:pPr>
              <a:spcAft>
                <a:spcPts val="1200"/>
              </a:spcAft>
            </a:pPr>
            <a:r>
              <a:rPr lang="de-DE" dirty="0" smtClean="0"/>
              <a:t>Kompositionsart:</a:t>
            </a:r>
            <a:br>
              <a:rPr lang="de-DE" dirty="0" smtClean="0"/>
            </a:br>
            <a:r>
              <a:rPr lang="de-DE" dirty="0" smtClean="0"/>
              <a:t>Form- oder Gattungsbegriff sowie ein allgemeiner Begriff, der von verschiedenen Komponisten häufig verwendet wird (z. B. Capriccio, Konzert, Sinfonie, Stück, Te Deum etc.)</a:t>
            </a:r>
          </a:p>
          <a:p>
            <a:pPr>
              <a:spcAft>
                <a:spcPts val="1200"/>
              </a:spcAft>
            </a:pPr>
            <a:r>
              <a:rPr lang="de-DE" dirty="0"/>
              <a:t>Ein unterscheidbarer „Titel“ entsteht hier erst im normierten Sucheinstieg, wenn Besetzung etc. ergänzt werden </a:t>
            </a:r>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14</a:t>
            </a:fld>
            <a:endParaRPr lang="de-DE"/>
          </a:p>
        </p:txBody>
      </p:sp>
      <p:sp>
        <p:nvSpPr>
          <p:cNvPr id="183" name="Fußzeilenplatzhalter 11"/>
          <p:cNvSpPr>
            <a:spLocks noGrp="1"/>
          </p:cNvSpPr>
          <p:nvPr>
            <p:ph type="ftr" sz="quarter" idx="14"/>
          </p:nvPr>
        </p:nvSpPr>
        <p:spPr>
          <a:xfrm>
            <a:off x="467544" y="6376243"/>
            <a:ext cx="7416824"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1770"/>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Nicht spezifische Titel (RDA 6.14.2.5)		</a:t>
            </a:r>
            <a:endParaRPr lang="de-DE" dirty="0"/>
          </a:p>
        </p:txBody>
      </p:sp>
    </p:spTree>
    <p:extLst>
      <p:ext uri="{BB962C8B-B14F-4D97-AF65-F5344CB8AC3E}">
        <p14:creationId xmlns:p14="http://schemas.microsoft.com/office/powerpoint/2010/main" val="3614568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9606"/>
            <a:ext cx="8640960" cy="5323730"/>
          </a:xfrm>
        </p:spPr>
        <p:txBody>
          <a:bodyPr wrap="square"/>
          <a:lstStyle/>
          <a:p>
            <a:pPr>
              <a:spcAft>
                <a:spcPts val="1200"/>
              </a:spcAft>
            </a:pPr>
            <a:r>
              <a:rPr lang="de-DE" dirty="0"/>
              <a:t>Gemäß </a:t>
            </a:r>
            <a:r>
              <a:rPr lang="de-DE" dirty="0">
                <a:hlinkClick r:id="rId2"/>
              </a:rPr>
              <a:t>Liste der maßgeblichen Begriffe für die Kompositionsart</a:t>
            </a:r>
            <a:r>
              <a:rPr lang="de-DE" dirty="0"/>
              <a:t> (RDA 6.14.2.5 </a:t>
            </a:r>
            <a:r>
              <a:rPr lang="de-DE" dirty="0" smtClean="0"/>
              <a:t>D-A-CH)</a:t>
            </a:r>
            <a:endParaRPr lang="de-DE" dirty="0"/>
          </a:p>
          <a:p>
            <a:pPr>
              <a:spcAft>
                <a:spcPts val="1200"/>
              </a:spcAft>
            </a:pPr>
            <a:r>
              <a:rPr lang="de-DE" dirty="0" smtClean="0"/>
              <a:t>Erfassung im Plural, sobald der Komponist mehrere Werke dieser Art mit derselben Kompositionsart im bevorzugten Titel geschrieben </a:t>
            </a:r>
            <a:r>
              <a:rPr lang="de-DE" dirty="0"/>
              <a:t>hat, unabhängig von der Besetzung </a:t>
            </a:r>
            <a:endParaRPr lang="de-DE" dirty="0" smtClean="0"/>
          </a:p>
          <a:p>
            <a:pPr lvl="1">
              <a:spcAft>
                <a:spcPts val="1200"/>
              </a:spcAft>
            </a:pPr>
            <a:r>
              <a:rPr lang="de-DE" dirty="0" smtClean="0"/>
              <a:t>Ermitteln anhand von Werkverzeichnissen und anderen Informationsquellen</a:t>
            </a:r>
          </a:p>
          <a:p>
            <a:pPr lvl="1">
              <a:spcAft>
                <a:spcPts val="1200"/>
              </a:spcAft>
            </a:pPr>
            <a:r>
              <a:rPr lang="de-DE" dirty="0" smtClean="0"/>
              <a:t>Bei lebenden Komponisten immer Plural, sobald dem Werk eine Zählung beigegeben ist</a:t>
            </a:r>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15</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1770"/>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Nicht spezifische Titel (RDA 6.14.2.5)	</a:t>
            </a:r>
            <a:endParaRPr lang="de-DE" dirty="0"/>
          </a:p>
        </p:txBody>
      </p:sp>
    </p:spTree>
    <p:extLst>
      <p:ext uri="{BB962C8B-B14F-4D97-AF65-F5344CB8AC3E}">
        <p14:creationId xmlns:p14="http://schemas.microsoft.com/office/powerpoint/2010/main" val="550522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9606"/>
            <a:ext cx="8640960" cy="5323730"/>
          </a:xfrm>
        </p:spPr>
        <p:txBody>
          <a:bodyPr wrap="square"/>
          <a:lstStyle/>
          <a:p>
            <a:pPr>
              <a:spcAft>
                <a:spcPts val="1200"/>
              </a:spcAft>
            </a:pPr>
            <a:r>
              <a:rPr lang="de-DE" dirty="0" smtClean="0"/>
              <a:t>Zwei oder mehr Kompositionsarten gelten als nicht spezifischer Titel, aber Regeln für Pluralbildung und Sprache entfallen.</a:t>
            </a:r>
          </a:p>
          <a:p>
            <a:pPr>
              <a:spcAft>
                <a:spcPts val="1200"/>
              </a:spcAft>
            </a:pPr>
            <a:r>
              <a:rPr lang="de-DE" dirty="0" smtClean="0"/>
              <a:t>Nicht spezifisch nur</a:t>
            </a:r>
            <a:r>
              <a:rPr lang="de-DE" dirty="0"/>
              <a:t>, wenn auch alle diese Kompositionsarten als solche im Werk </a:t>
            </a:r>
            <a:r>
              <a:rPr lang="de-DE" dirty="0" smtClean="0"/>
              <a:t>vorkommen</a:t>
            </a:r>
          </a:p>
          <a:p>
            <a:pPr lvl="1">
              <a:spcAft>
                <a:spcPts val="1200"/>
              </a:spcAft>
            </a:pPr>
            <a:r>
              <a:rPr lang="de-DE" i="1" dirty="0" smtClean="0"/>
              <a:t>Beispiel: </a:t>
            </a:r>
            <a:br>
              <a:rPr lang="de-DE" i="1" dirty="0" smtClean="0"/>
            </a:br>
            <a:r>
              <a:rPr lang="de-DE" i="1" dirty="0" smtClean="0"/>
              <a:t>„</a:t>
            </a:r>
            <a:r>
              <a:rPr lang="de-DE" i="1" dirty="0"/>
              <a:t>Sonate und Tokkata</a:t>
            </a:r>
            <a:r>
              <a:rPr lang="de-DE" i="1" dirty="0" smtClean="0"/>
              <a:t>“</a:t>
            </a:r>
            <a:br>
              <a:rPr lang="de-DE" i="1" dirty="0" smtClean="0"/>
            </a:br>
            <a:r>
              <a:rPr lang="de-DE" sz="1800" i="1" dirty="0" smtClean="0"/>
              <a:t/>
            </a:r>
            <a:br>
              <a:rPr lang="de-DE" sz="1800" i="1" dirty="0" smtClean="0"/>
            </a:br>
            <a:r>
              <a:rPr lang="de-DE" dirty="0" smtClean="0">
                <a:sym typeface="Wingdings" panose="05000000000000000000" pitchFamily="2" charset="2"/>
              </a:rPr>
              <a:t> nicht spezifischer Titel</a:t>
            </a:r>
            <a:endParaRPr lang="de-DE" dirty="0" smtClean="0"/>
          </a:p>
          <a:p>
            <a:pPr lvl="1">
              <a:spcAft>
                <a:spcPts val="1200"/>
              </a:spcAft>
            </a:pPr>
            <a:r>
              <a:rPr lang="de-DE" i="1" dirty="0"/>
              <a:t>Aber: </a:t>
            </a:r>
            <a:r>
              <a:rPr lang="de-DE" i="1" dirty="0" smtClean="0"/>
              <a:t/>
            </a:r>
            <a:br>
              <a:rPr lang="de-DE" i="1" dirty="0" smtClean="0"/>
            </a:br>
            <a:r>
              <a:rPr lang="de-DE" i="1" dirty="0" smtClean="0"/>
              <a:t>„</a:t>
            </a:r>
            <a:r>
              <a:rPr lang="de-DE" i="1" dirty="0"/>
              <a:t>Sonate alla </a:t>
            </a:r>
            <a:r>
              <a:rPr lang="de-DE" i="1" dirty="0" err="1"/>
              <a:t>fuga</a:t>
            </a:r>
            <a:r>
              <a:rPr lang="de-DE" i="1" dirty="0" smtClean="0"/>
              <a:t>“</a:t>
            </a:r>
            <a:br>
              <a:rPr lang="de-DE" i="1" dirty="0" smtClean="0"/>
            </a:br>
            <a:r>
              <a:rPr lang="de-DE" i="1" dirty="0" smtClean="0"/>
              <a:t>„</a:t>
            </a:r>
            <a:r>
              <a:rPr lang="de-DE" i="1" dirty="0"/>
              <a:t>Humoreske-</a:t>
            </a:r>
            <a:r>
              <a:rPr lang="de-DE" i="1" dirty="0" err="1"/>
              <a:t>bagateller</a:t>
            </a:r>
            <a:r>
              <a:rPr lang="de-DE" i="1" dirty="0"/>
              <a:t>“ </a:t>
            </a:r>
            <a:r>
              <a:rPr lang="de-DE" i="1" dirty="0" smtClean="0"/>
              <a:t/>
            </a:r>
            <a:br>
              <a:rPr lang="de-DE" i="1" dirty="0" smtClean="0"/>
            </a:br>
            <a:r>
              <a:rPr lang="de-DE" sz="1800" i="1" dirty="0" smtClean="0"/>
              <a:t/>
            </a:r>
            <a:br>
              <a:rPr lang="de-DE" sz="1800" i="1" dirty="0" smtClean="0"/>
            </a:br>
            <a:r>
              <a:rPr lang="de-DE" dirty="0" smtClean="0">
                <a:sym typeface="Wingdings" panose="05000000000000000000" pitchFamily="2" charset="2"/>
              </a:rPr>
              <a:t> spezifischer Titel</a:t>
            </a:r>
            <a:endParaRPr lang="de-DE" dirty="0"/>
          </a:p>
          <a:p>
            <a:pPr marL="457200" lvl="1" indent="0">
              <a:buNone/>
            </a:pP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1770"/>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Nicht spezifische Titel </a:t>
            </a:r>
            <a:r>
              <a:rPr lang="de-DE" dirty="0"/>
              <a:t>(RDA 6.14.2.5)</a:t>
            </a:r>
          </a:p>
        </p:txBody>
      </p:sp>
    </p:spTree>
    <p:extLst>
      <p:ext uri="{BB962C8B-B14F-4D97-AF65-F5344CB8AC3E}">
        <p14:creationId xmlns:p14="http://schemas.microsoft.com/office/powerpoint/2010/main" val="1981453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r>
              <a:rPr lang="de-DE" u="sng" dirty="0" smtClean="0"/>
              <a:t>Aber</a:t>
            </a:r>
            <a:r>
              <a:rPr lang="de-DE" u="sng" dirty="0"/>
              <a:t>:</a:t>
            </a:r>
            <a:r>
              <a:rPr lang="de-DE" dirty="0"/>
              <a:t> Wenn eine Kompositionsart </a:t>
            </a:r>
            <a:r>
              <a:rPr lang="de-DE" dirty="0" smtClean="0"/>
              <a:t>im </a:t>
            </a:r>
            <a:r>
              <a:rPr lang="de-DE" dirty="0"/>
              <a:t>Titel </a:t>
            </a:r>
            <a:r>
              <a:rPr lang="de-DE" dirty="0" smtClean="0"/>
              <a:t>vorkommt, der Begriff aber </a:t>
            </a:r>
            <a:r>
              <a:rPr lang="de-DE" dirty="0"/>
              <a:t>zweifellos </a:t>
            </a:r>
            <a:r>
              <a:rPr lang="de-DE" b="1" dirty="0" smtClean="0"/>
              <a:t>nicht als Kompositionsart gemeint ist</a:t>
            </a:r>
            <a:r>
              <a:rPr lang="de-DE" dirty="0" smtClean="0"/>
              <a:t>, </a:t>
            </a:r>
            <a:r>
              <a:rPr lang="de-DE" dirty="0"/>
              <a:t>dann gilt dieser Titel </a:t>
            </a:r>
            <a:r>
              <a:rPr lang="de-DE" dirty="0" smtClean="0"/>
              <a:t>als </a:t>
            </a:r>
            <a:r>
              <a:rPr lang="de-DE" dirty="0"/>
              <a:t>spezifischer </a:t>
            </a:r>
            <a:r>
              <a:rPr lang="de-DE" dirty="0" smtClean="0"/>
              <a:t>Titel.</a:t>
            </a:r>
          </a:p>
          <a:p>
            <a:endParaRPr lang="de-DE" sz="1050" dirty="0" smtClean="0"/>
          </a:p>
          <a:p>
            <a:pPr lvl="1"/>
            <a:r>
              <a:rPr lang="de-DE" i="1" dirty="0"/>
              <a:t>Beispiel</a:t>
            </a:r>
            <a:r>
              <a:rPr lang="de-DE" i="1" dirty="0" smtClean="0"/>
              <a:t>:</a:t>
            </a:r>
            <a:br>
              <a:rPr lang="de-DE" i="1" dirty="0" smtClean="0"/>
            </a:br>
            <a:r>
              <a:rPr lang="de-DE" i="1" dirty="0" smtClean="0"/>
              <a:t>„Les </a:t>
            </a:r>
            <a:r>
              <a:rPr lang="de-DE" i="1" dirty="0" err="1" smtClean="0"/>
              <a:t>préludes</a:t>
            </a:r>
            <a:r>
              <a:rPr lang="de-DE" i="1" dirty="0" smtClean="0"/>
              <a:t>“ von Franz Liszt (= Symphonische Dichtung)</a:t>
            </a:r>
          </a:p>
          <a:p>
            <a:pPr marL="457200" lvl="1" indent="0">
              <a:buNone/>
            </a:pPr>
            <a:r>
              <a:rPr lang="de-DE" i="1" dirty="0" smtClean="0"/>
              <a:t>	</a:t>
            </a:r>
            <a:r>
              <a:rPr lang="de-DE" b="1" i="1" u="sng" dirty="0" smtClean="0"/>
              <a:t>Bevorzugter Titel:</a:t>
            </a:r>
            <a:r>
              <a:rPr lang="de-DE" b="1" i="1" dirty="0" smtClean="0"/>
              <a:t> </a:t>
            </a:r>
            <a:r>
              <a:rPr lang="de-DE" i="1" dirty="0" smtClean="0"/>
              <a:t>Les </a:t>
            </a:r>
            <a:r>
              <a:rPr lang="de-DE" i="1" dirty="0" err="1" smtClean="0"/>
              <a:t>préludes</a:t>
            </a:r>
            <a:r>
              <a:rPr lang="de-DE" i="1" dirty="0"/>
              <a:t/>
            </a:r>
            <a:br>
              <a:rPr lang="de-DE" i="1" dirty="0"/>
            </a:br>
            <a:endParaRPr lang="de-DE" i="1" dirty="0" smtClean="0"/>
          </a:p>
          <a:p>
            <a:pPr marL="457200" lvl="1" indent="0">
              <a:buNone/>
            </a:pPr>
            <a:r>
              <a:rPr lang="de-DE" i="1" dirty="0" smtClean="0"/>
              <a:t>Anmerkung: Eine Besetzung, die von der implizierten abweicht, ist hier nicht gemeint</a:t>
            </a:r>
          </a:p>
          <a:p>
            <a:pPr marL="457200" lvl="1" indent="0">
              <a:buNone/>
            </a:pPr>
            <a:endParaRPr lang="de-DE" sz="1050" i="1" dirty="0" smtClean="0"/>
          </a:p>
          <a:p>
            <a:pPr lvl="1"/>
            <a:r>
              <a:rPr lang="de-DE" i="1" dirty="0"/>
              <a:t>Beispiel</a:t>
            </a:r>
            <a:r>
              <a:rPr lang="de-DE" i="1" dirty="0" smtClean="0"/>
              <a:t>:</a:t>
            </a:r>
            <a:br>
              <a:rPr lang="de-DE" i="1" dirty="0" smtClean="0"/>
            </a:br>
            <a:r>
              <a:rPr lang="de-DE" i="1" dirty="0" smtClean="0"/>
              <a:t>„</a:t>
            </a:r>
            <a:r>
              <a:rPr lang="de-DE" i="1" dirty="0"/>
              <a:t>Lied per </a:t>
            </a:r>
            <a:r>
              <a:rPr lang="de-DE" i="1" dirty="0" err="1"/>
              <a:t>clarinetto</a:t>
            </a:r>
            <a:r>
              <a:rPr lang="de-DE" i="1" dirty="0"/>
              <a:t> solo“ von Luciano Berio</a:t>
            </a:r>
          </a:p>
          <a:p>
            <a:pPr marL="857250" lvl="2" indent="0">
              <a:buNone/>
            </a:pPr>
            <a:r>
              <a:rPr lang="de-DE" sz="2000" b="1" i="1" u="sng" dirty="0"/>
              <a:t>Bevorzugter Titel</a:t>
            </a:r>
            <a:r>
              <a:rPr lang="de-DE" sz="2000" b="1" i="1" u="sng" dirty="0" smtClean="0"/>
              <a:t>:</a:t>
            </a:r>
            <a:r>
              <a:rPr lang="de-DE" sz="2000" dirty="0" smtClean="0"/>
              <a:t> </a:t>
            </a:r>
            <a:r>
              <a:rPr lang="de-DE" sz="2000" i="1" dirty="0" smtClean="0"/>
              <a:t>Lied</a:t>
            </a:r>
          </a:p>
          <a:p>
            <a:pPr lvl="1"/>
            <a:endParaRPr lang="de-DE" i="1" dirty="0"/>
          </a:p>
          <a:p>
            <a:pPr lvl="1"/>
            <a:endParaRPr lang="de-DE" sz="2000" i="1"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Nicht spezifische Titel (RDA 6.14.2.5) 	</a:t>
            </a:r>
          </a:p>
        </p:txBody>
      </p:sp>
    </p:spTree>
    <p:extLst>
      <p:ext uri="{BB962C8B-B14F-4D97-AF65-F5344CB8AC3E}">
        <p14:creationId xmlns:p14="http://schemas.microsoft.com/office/powerpoint/2010/main" val="2013401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96752"/>
            <a:ext cx="8640960" cy="5184576"/>
          </a:xfrm>
        </p:spPr>
        <p:txBody>
          <a:bodyPr wrap="square"/>
          <a:lstStyle/>
          <a:p>
            <a:r>
              <a:rPr lang="de-DE" dirty="0" smtClean="0"/>
              <a:t>Gezählte Folge</a:t>
            </a:r>
          </a:p>
          <a:p>
            <a:pPr lvl="1"/>
            <a:r>
              <a:rPr lang="de-DE" dirty="0" smtClean="0"/>
              <a:t>Wenn spezifischer Titel inklusive einer Kompositionsart und </a:t>
            </a:r>
            <a:r>
              <a:rPr lang="de-DE" dirty="0"/>
              <a:t>alle Werke dieser </a:t>
            </a:r>
            <a:r>
              <a:rPr lang="de-DE" dirty="0" smtClean="0"/>
              <a:t>Kompositionsart </a:t>
            </a:r>
            <a:r>
              <a:rPr lang="de-DE" dirty="0"/>
              <a:t>auch als gezählte Folge </a:t>
            </a:r>
            <a:r>
              <a:rPr lang="de-DE" dirty="0" smtClean="0"/>
              <a:t>innerhalb dieser Kompositionsart zitiert werden, dann wird Kompositionsart zum bevorzugten Titel</a:t>
            </a:r>
          </a:p>
          <a:p>
            <a:pPr lvl="1"/>
            <a:r>
              <a:rPr lang="de-DE" dirty="0" smtClean="0"/>
              <a:t>Achtung: keine sogenannten Werkgruppenzählungen aus Werkverzeichnissen!</a:t>
            </a:r>
          </a:p>
          <a:p>
            <a:pPr lvl="1"/>
            <a:r>
              <a:rPr lang="de-DE" i="1" dirty="0" smtClean="0"/>
              <a:t>Beispiel: </a:t>
            </a:r>
            <a:br>
              <a:rPr lang="de-DE" i="1" dirty="0" smtClean="0"/>
            </a:br>
            <a:r>
              <a:rPr lang="en-US" b="1" i="1" u="sng" dirty="0" err="1" smtClean="0"/>
              <a:t>Vorliegende</a:t>
            </a:r>
            <a:r>
              <a:rPr lang="en-US" b="1" i="1" u="sng" dirty="0" smtClean="0"/>
              <a:t> </a:t>
            </a:r>
            <a:r>
              <a:rPr lang="en-US" b="1" i="1" u="sng" dirty="0" err="1"/>
              <a:t>Ressource</a:t>
            </a:r>
            <a:r>
              <a:rPr lang="en-US" i="1" dirty="0"/>
              <a:t>: </a:t>
            </a:r>
            <a:r>
              <a:rPr lang="en-US" sz="1600" i="1" dirty="0" smtClean="0"/>
              <a:t/>
            </a:r>
            <a:br>
              <a:rPr lang="en-US" sz="1600" i="1" dirty="0" smtClean="0"/>
            </a:br>
            <a:r>
              <a:rPr lang="en-US" i="1" dirty="0" smtClean="0"/>
              <a:t>Blues </a:t>
            </a:r>
            <a:r>
              <a:rPr lang="en-US" i="1" dirty="0"/>
              <a:t>symphony : (third symphony) ; op. 118 ; </a:t>
            </a:r>
            <a:r>
              <a:rPr lang="en-US" i="1" dirty="0" err="1"/>
              <a:t>für</a:t>
            </a:r>
            <a:r>
              <a:rPr lang="en-US" i="1" dirty="0"/>
              <a:t> </a:t>
            </a:r>
            <a:r>
              <a:rPr lang="en-US" i="1" dirty="0" err="1"/>
              <a:t>großes</a:t>
            </a:r>
            <a:r>
              <a:rPr lang="en-US" i="1" dirty="0"/>
              <a:t> </a:t>
            </a:r>
            <a:r>
              <a:rPr lang="en-US" i="1" dirty="0" err="1"/>
              <a:t>Orchester</a:t>
            </a:r>
            <a:r>
              <a:rPr lang="en-US" i="1" dirty="0"/>
              <a:t> / Gordon </a:t>
            </a:r>
            <a:r>
              <a:rPr lang="en-US" i="1" dirty="0" smtClean="0"/>
              <a:t>Sherwood</a:t>
            </a:r>
            <a:br>
              <a:rPr lang="en-US" i="1" dirty="0" smtClean="0"/>
            </a:br>
            <a:r>
              <a:rPr lang="en-US" b="1" i="1" u="sng" dirty="0" err="1" smtClean="0"/>
              <a:t>Eintrag</a:t>
            </a:r>
            <a:r>
              <a:rPr lang="en-US" b="1" i="1" u="sng" dirty="0" smtClean="0"/>
              <a:t> </a:t>
            </a:r>
            <a:r>
              <a:rPr lang="en-US" b="1" i="1" u="sng" dirty="0" err="1"/>
              <a:t>im</a:t>
            </a:r>
            <a:r>
              <a:rPr lang="en-US" b="1" i="1" u="sng" dirty="0"/>
              <a:t> Internet-</a:t>
            </a:r>
            <a:r>
              <a:rPr lang="en-US" b="1" i="1" u="sng" dirty="0" err="1"/>
              <a:t>Werkverzeichnis</a:t>
            </a:r>
            <a:r>
              <a:rPr lang="en-US" i="1" dirty="0"/>
              <a:t>: </a:t>
            </a:r>
            <a:r>
              <a:rPr lang="en-US" i="1" dirty="0" smtClean="0"/>
              <a:t/>
            </a:r>
            <a:br>
              <a:rPr lang="en-US" i="1" dirty="0" smtClean="0"/>
            </a:br>
            <a:r>
              <a:rPr lang="en-US" i="1" dirty="0" smtClean="0"/>
              <a:t>Blues </a:t>
            </a:r>
            <a:r>
              <a:rPr lang="en-US" i="1" dirty="0"/>
              <a:t>s</a:t>
            </a:r>
            <a:r>
              <a:rPr lang="en-US" i="1" dirty="0" smtClean="0"/>
              <a:t>ymphony</a:t>
            </a:r>
            <a:r>
              <a:rPr lang="en-US" i="1" dirty="0"/>
              <a:t>: </a:t>
            </a:r>
            <a:r>
              <a:rPr lang="en-US" i="1" dirty="0" smtClean="0"/>
              <a:t>symphony </a:t>
            </a:r>
            <a:r>
              <a:rPr lang="en-US" i="1" dirty="0"/>
              <a:t>n</a:t>
            </a:r>
            <a:r>
              <a:rPr lang="en-US" i="1" dirty="0" smtClean="0"/>
              <a:t>o</a:t>
            </a:r>
            <a:r>
              <a:rPr lang="en-US" i="1" dirty="0"/>
              <a:t>. 3 for </a:t>
            </a:r>
            <a:r>
              <a:rPr lang="en-US" i="1" dirty="0" smtClean="0"/>
              <a:t>large orchestra</a:t>
            </a:r>
            <a:r>
              <a:rPr lang="en-US" i="1" dirty="0"/>
              <a:t>, six </a:t>
            </a:r>
            <a:r>
              <a:rPr lang="en-US" i="1" dirty="0" smtClean="0"/>
              <a:t>saxophones</a:t>
            </a:r>
            <a:br>
              <a:rPr lang="en-US" i="1" dirty="0" smtClean="0"/>
            </a:br>
            <a:r>
              <a:rPr lang="en-US" b="1" i="1" u="sng" dirty="0" err="1" smtClean="0"/>
              <a:t>Gewählter</a:t>
            </a:r>
            <a:r>
              <a:rPr lang="en-US" b="1" i="1" u="sng" dirty="0" smtClean="0"/>
              <a:t> </a:t>
            </a:r>
            <a:r>
              <a:rPr lang="en-US" b="1" i="1" u="sng" dirty="0" err="1"/>
              <a:t>Titel</a:t>
            </a:r>
            <a:r>
              <a:rPr lang="en-US" b="1" i="1" dirty="0"/>
              <a:t>: </a:t>
            </a:r>
            <a:r>
              <a:rPr lang="en-US" b="1" i="1" dirty="0" smtClean="0"/>
              <a:t/>
            </a:r>
            <a:br>
              <a:rPr lang="en-US" b="1" i="1" dirty="0" smtClean="0"/>
            </a:br>
            <a:r>
              <a:rPr lang="en-US" i="1" dirty="0" err="1" smtClean="0"/>
              <a:t>Sinfonien</a:t>
            </a:r>
            <a:endParaRPr lang="de-DE" dirty="0" smtClean="0"/>
          </a:p>
          <a:p>
            <a:pPr lvl="1"/>
            <a:endParaRPr lang="de-DE" dirty="0" smtClean="0"/>
          </a:p>
          <a:p>
            <a:pPr marL="0" indent="0">
              <a:buNone/>
            </a:pPr>
            <a:endParaRPr lang="de-DE" sz="18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sp>
        <p:nvSpPr>
          <p:cNvPr id="183" name="Fußzeilenplatzhalter 11"/>
          <p:cNvSpPr>
            <a:spLocks noGrp="1"/>
          </p:cNvSpPr>
          <p:nvPr>
            <p:ph type="ftr" sz="quarter" idx="14"/>
          </p:nvPr>
        </p:nvSpPr>
        <p:spPr>
          <a:xfrm>
            <a:off x="467544" y="6376243"/>
            <a:ext cx="7416824"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a:t>Nicht spezifische </a:t>
            </a:r>
            <a:r>
              <a:rPr lang="de-DE" smtClean="0"/>
              <a:t>Titel – Ausnahme</a:t>
            </a:r>
            <a:endParaRPr lang="de-DE" dirty="0"/>
          </a:p>
        </p:txBody>
      </p:sp>
    </p:spTree>
    <p:extLst>
      <p:ext uri="{BB962C8B-B14F-4D97-AF65-F5344CB8AC3E}">
        <p14:creationId xmlns:p14="http://schemas.microsoft.com/office/powerpoint/2010/main" val="32960095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pPr marL="0" indent="0">
              <a:buNone/>
            </a:pPr>
            <a:r>
              <a:rPr lang="de-DE" dirty="0" smtClean="0"/>
              <a:t>Unterscheidung folgender Fälle:</a:t>
            </a:r>
          </a:p>
          <a:p>
            <a:pPr marL="457200" lvl="1" indent="0">
              <a:buNone/>
            </a:pPr>
            <a:endParaRPr lang="de-DE" dirty="0" smtClean="0"/>
          </a:p>
          <a:p>
            <a:pPr marL="457200" lvl="1" indent="0">
              <a:buNone/>
            </a:pPr>
            <a:r>
              <a:rPr lang="de-DE" dirty="0" smtClean="0"/>
              <a:t>Teil </a:t>
            </a:r>
            <a:r>
              <a:rPr lang="de-DE" dirty="0"/>
              <a:t>wird identifiziert </a:t>
            </a:r>
          </a:p>
          <a:p>
            <a:pPr marL="914400" lvl="1" indent="-457200">
              <a:buAutoNum type="arabicPeriod"/>
            </a:pPr>
            <a:r>
              <a:rPr lang="de-DE" dirty="0" smtClean="0"/>
              <a:t>nur durch eine Nummer</a:t>
            </a:r>
          </a:p>
          <a:p>
            <a:pPr marL="914400" lvl="1" indent="-457200">
              <a:buAutoNum type="arabicPeriod"/>
            </a:pPr>
            <a:r>
              <a:rPr lang="de-DE" dirty="0"/>
              <a:t>n</a:t>
            </a:r>
            <a:r>
              <a:rPr lang="de-DE" dirty="0" smtClean="0"/>
              <a:t>ur durch einen Titel</a:t>
            </a:r>
          </a:p>
          <a:p>
            <a:pPr marL="914400" lvl="1" indent="-457200">
              <a:buAutoNum type="arabicPeriod"/>
            </a:pPr>
            <a:r>
              <a:rPr lang="de-DE" dirty="0" smtClean="0"/>
              <a:t>durch eine Nummer und einen eigenen Titel je Teil</a:t>
            </a:r>
          </a:p>
          <a:p>
            <a:pPr marL="914400" lvl="1" indent="-457200">
              <a:buAutoNum type="arabicPeriod"/>
            </a:pPr>
            <a:r>
              <a:rPr lang="de-DE" dirty="0" smtClean="0"/>
              <a:t>durch eine Nummer und alle Teile durch denselben Titel</a:t>
            </a:r>
          </a:p>
          <a:p>
            <a:pPr marL="914400" lvl="1" indent="-457200">
              <a:buAutoNum type="arabicPeriod"/>
            </a:pPr>
            <a:r>
              <a:rPr lang="de-DE" dirty="0" smtClean="0"/>
              <a:t>durch eine Nummer und einige Teile auch durch einen Titel</a:t>
            </a:r>
          </a:p>
          <a:p>
            <a:pPr marL="914400" lvl="1" indent="-457200">
              <a:buAutoNum type="arabicPeriod"/>
            </a:pPr>
            <a:endParaRPr lang="de-DE" dirty="0" smtClean="0"/>
          </a:p>
          <a:p>
            <a:pPr marL="914400" lvl="1" indent="-457200">
              <a:buAutoNum type="arabicPeriod"/>
            </a:pPr>
            <a:r>
              <a:rPr lang="de-DE" dirty="0" smtClean="0"/>
              <a:t>Wenn der Teil zu einem größeren, übergeordneten Teil gehört und dieser einen spezifischen Titel hat</a:t>
            </a:r>
          </a:p>
          <a:p>
            <a:pPr marL="914400" lvl="1" indent="-457200">
              <a:buAutoNum type="arabicPeriod"/>
            </a:pPr>
            <a:endParaRPr lang="de-DE" dirty="0"/>
          </a:p>
          <a:p>
            <a:pPr marL="457200" lvl="1" indent="0">
              <a:buNone/>
            </a:pPr>
            <a:r>
              <a:rPr lang="de-DE" u="sng" dirty="0" smtClean="0"/>
              <a:t>Grundsätzlich für alle Fälle: </a:t>
            </a:r>
            <a:r>
              <a:rPr lang="de-DE" dirty="0" smtClean="0"/>
              <a:t>Der Titel des Teils wird in der Sprache des bevorzugten Titels des Gesamtwerks erfasst.</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sp>
        <p:nvSpPr>
          <p:cNvPr id="183" name="Fußzeilenplatzhalter 11"/>
          <p:cNvSpPr>
            <a:spLocks noGrp="1"/>
          </p:cNvSpPr>
          <p:nvPr>
            <p:ph type="ftr" sz="quarter" idx="14"/>
          </p:nvPr>
        </p:nvSpPr>
        <p:spPr>
          <a:xfrm>
            <a:off x="467544" y="6376243"/>
            <a:ext cx="7488832"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Teil/Teile eines Musikwerks: bevorzugter Titel (RDA 6.14.2.7)</a:t>
            </a:r>
            <a:endParaRPr lang="de-DE" dirty="0"/>
          </a:p>
        </p:txBody>
      </p:sp>
    </p:spTree>
    <p:extLst>
      <p:ext uri="{BB962C8B-B14F-4D97-AF65-F5344CB8AC3E}">
        <p14:creationId xmlns:p14="http://schemas.microsoft.com/office/powerpoint/2010/main" val="2013401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Werktitel Musik</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7" name="Fußzeilenplatzhalter 11"/>
          <p:cNvSpPr>
            <a:spLocks noGrp="1"/>
          </p:cNvSpPr>
          <p:nvPr>
            <p:ph type="ftr" sz="quarter" idx="14"/>
          </p:nvPr>
        </p:nvSpPr>
        <p:spPr>
          <a:xfrm>
            <a:off x="467544" y="6376243"/>
            <a:ext cx="7128792"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4" name="Rechteck 3"/>
          <p:cNvSpPr/>
          <p:nvPr/>
        </p:nvSpPr>
        <p:spPr>
          <a:xfrm>
            <a:off x="409343" y="1196752"/>
            <a:ext cx="2406108" cy="369332"/>
          </a:xfrm>
          <a:prstGeom prst="rect">
            <a:avLst/>
          </a:prstGeom>
        </p:spPr>
        <p:txBody>
          <a:bodyPr wrap="none">
            <a:spAutoFit/>
          </a:bodyPr>
          <a:lstStyle/>
          <a:p>
            <a:pPr lvl="0"/>
            <a:r>
              <a:rPr lang="de-DE" dirty="0">
                <a:solidFill>
                  <a:prstClr val="black"/>
                </a:solidFill>
                <a:latin typeface="Verdana" panose="020B0604030504040204" pitchFamily="34" charset="0"/>
                <a:ea typeface="Verdana" panose="020B0604030504040204" pitchFamily="34" charset="0"/>
                <a:cs typeface="Verdana" panose="020B0604030504040204" pitchFamily="34" charset="0"/>
              </a:rPr>
              <a:t>B3Kat: 03.12.2015</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pPr marL="0" indent="0">
              <a:buNone/>
            </a:pPr>
            <a:r>
              <a:rPr lang="de-DE" dirty="0" smtClean="0"/>
              <a:t>1. Teil wird nur durch eine Nummer identifiziert</a:t>
            </a:r>
          </a:p>
          <a:p>
            <a:pPr>
              <a:buFont typeface="Wingdings"/>
              <a:buChar char="à"/>
            </a:pPr>
            <a:r>
              <a:rPr lang="de-DE" dirty="0" smtClean="0">
                <a:sym typeface="Wingdings" panose="05000000000000000000" pitchFamily="2" charset="2"/>
              </a:rPr>
              <a:t>Nummer wird zum bevorzugten Titel des Teils</a:t>
            </a:r>
          </a:p>
          <a:p>
            <a:pPr>
              <a:buFont typeface="Wingdings"/>
              <a:buChar char="à"/>
            </a:pPr>
            <a:r>
              <a:rPr lang="de-DE" dirty="0" smtClean="0">
                <a:sym typeface="Wingdings" panose="05000000000000000000" pitchFamily="2" charset="2"/>
              </a:rPr>
              <a:t>„Nr.“ wird ergänzt, wenn Zählung sonst nur aus Zahl bestehen würde</a:t>
            </a:r>
          </a:p>
          <a:p>
            <a:pPr>
              <a:buFont typeface="Wingdings"/>
              <a:buChar char="à"/>
            </a:pPr>
            <a:endParaRPr lang="de-DE" dirty="0">
              <a:sym typeface="Wingdings" panose="05000000000000000000" pitchFamily="2" charset="2"/>
            </a:endParaRPr>
          </a:p>
          <a:p>
            <a:pPr lvl="1"/>
            <a:r>
              <a:rPr lang="de-DE" i="1" dirty="0" smtClean="0">
                <a:sym typeface="Wingdings" panose="05000000000000000000" pitchFamily="2" charset="2"/>
              </a:rPr>
              <a:t>Beispiel:</a:t>
            </a:r>
          </a:p>
          <a:p>
            <a:pPr marL="857250" lvl="2" indent="0">
              <a:buNone/>
            </a:pPr>
            <a:r>
              <a:rPr lang="de-DE" sz="2000" b="1" i="1" u="sng" dirty="0">
                <a:sym typeface="Wingdings" panose="05000000000000000000" pitchFamily="2" charset="2"/>
              </a:rPr>
              <a:t>Vorliegende Ressource</a:t>
            </a:r>
            <a:r>
              <a:rPr lang="de-DE" sz="2000" b="1" i="1" dirty="0">
                <a:sym typeface="Wingdings" panose="05000000000000000000" pitchFamily="2" charset="2"/>
              </a:rPr>
              <a:t>: </a:t>
            </a:r>
            <a:r>
              <a:rPr lang="de-DE" sz="2000" i="1" dirty="0" smtClean="0">
                <a:sym typeface="Wingdings" panose="05000000000000000000" pitchFamily="2" charset="2"/>
              </a:rPr>
              <a:t>Träume am Kamin, Nr. 12 </a:t>
            </a:r>
            <a:r>
              <a:rPr lang="de-DE" sz="2000" i="1" dirty="0">
                <a:sym typeface="Wingdings" panose="05000000000000000000" pitchFamily="2" charset="2"/>
              </a:rPr>
              <a:t>/ </a:t>
            </a:r>
            <a:r>
              <a:rPr lang="de-DE" sz="2000" i="1" dirty="0" smtClean="0">
                <a:sym typeface="Wingdings" panose="05000000000000000000" pitchFamily="2" charset="2"/>
              </a:rPr>
              <a:t>Max Reger</a:t>
            </a:r>
            <a:endParaRPr lang="de-DE" sz="2000" i="1" dirty="0">
              <a:sym typeface="Wingdings" panose="05000000000000000000" pitchFamily="2" charset="2"/>
            </a:endParaRPr>
          </a:p>
          <a:p>
            <a:pPr marL="857250" lvl="2" indent="0">
              <a:buNone/>
            </a:pPr>
            <a:r>
              <a:rPr lang="de-DE" sz="2000" b="1" i="1" u="sng" dirty="0">
                <a:sym typeface="Wingdings" panose="05000000000000000000" pitchFamily="2" charset="2"/>
              </a:rPr>
              <a:t>Bevorzugter Titel des Teils</a:t>
            </a:r>
            <a:r>
              <a:rPr lang="de-DE" sz="2000" b="1" i="1" dirty="0">
                <a:sym typeface="Wingdings" panose="05000000000000000000" pitchFamily="2" charset="2"/>
              </a:rPr>
              <a:t>: </a:t>
            </a:r>
            <a:r>
              <a:rPr lang="de-DE" sz="2000" i="1" dirty="0">
                <a:sym typeface="Wingdings" panose="05000000000000000000" pitchFamily="2" charset="2"/>
              </a:rPr>
              <a:t>Nr. </a:t>
            </a:r>
            <a:r>
              <a:rPr lang="de-DE" sz="2000" i="1" dirty="0" smtClean="0">
                <a:sym typeface="Wingdings" panose="05000000000000000000" pitchFamily="2" charset="2"/>
              </a:rPr>
              <a:t>12</a:t>
            </a:r>
            <a:endParaRPr lang="de-DE" sz="2000" i="1" dirty="0">
              <a:sym typeface="Wingdings" panose="05000000000000000000" pitchFamily="2" charset="2"/>
            </a:endParaRPr>
          </a:p>
          <a:p>
            <a:pPr marL="857250" lvl="2" indent="0">
              <a:buNone/>
            </a:pPr>
            <a:r>
              <a:rPr lang="de-DE" sz="2000" b="1" i="1" u="sng" dirty="0">
                <a:sym typeface="Wingdings" panose="05000000000000000000" pitchFamily="2" charset="2"/>
              </a:rPr>
              <a:t>Normierter Sucheinstieg</a:t>
            </a:r>
            <a:r>
              <a:rPr lang="de-DE" sz="2000" b="1" i="1" dirty="0">
                <a:sym typeface="Wingdings" panose="05000000000000000000" pitchFamily="2" charset="2"/>
              </a:rPr>
              <a:t>: </a:t>
            </a:r>
            <a:r>
              <a:rPr lang="de-DE" sz="2000" i="1" dirty="0">
                <a:sym typeface="Wingdings" panose="05000000000000000000" pitchFamily="2" charset="2"/>
              </a:rPr>
              <a:t>Reger, Max, 1873-1916. Träume am Kamin. Nr. 12</a:t>
            </a:r>
          </a:p>
          <a:p>
            <a:pPr marL="857250" lvl="2" indent="0">
              <a:buNone/>
            </a:pPr>
            <a:endParaRPr lang="de-DE" i="1" dirty="0">
              <a:sym typeface="Wingdings" panose="05000000000000000000" pitchFamily="2" charset="2"/>
            </a:endParaRPr>
          </a:p>
          <a:p>
            <a:pPr lvl="1"/>
            <a:endParaRPr lang="de-DE" i="1" dirty="0">
              <a:sym typeface="Wingdings" panose="05000000000000000000" pitchFamily="2" charset="2"/>
            </a:endParaRPr>
          </a:p>
          <a:p>
            <a:pPr>
              <a:buFont typeface="Wingdings"/>
              <a:buChar char="à"/>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20134014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pPr marL="0" indent="0">
              <a:buNone/>
            </a:pPr>
            <a:r>
              <a:rPr lang="de-DE" dirty="0"/>
              <a:t>2</a:t>
            </a:r>
            <a:r>
              <a:rPr lang="de-DE" dirty="0" smtClean="0"/>
              <a:t>. Teil wird nur durch einen Titel identifiziert</a:t>
            </a:r>
          </a:p>
          <a:p>
            <a:pPr>
              <a:buFont typeface="Wingdings"/>
              <a:buChar char="à"/>
            </a:pPr>
            <a:r>
              <a:rPr lang="de-DE" dirty="0" smtClean="0">
                <a:sym typeface="Wingdings" panose="05000000000000000000" pitchFamily="2" charset="2"/>
              </a:rPr>
              <a:t>Titel wird zum bevorzugten Titel des Teils</a:t>
            </a:r>
          </a:p>
          <a:p>
            <a:pPr>
              <a:buFont typeface="Wingdings"/>
              <a:buChar char="à"/>
            </a:pPr>
            <a:r>
              <a:rPr lang="de-DE" dirty="0" smtClean="0">
                <a:sym typeface="Wingdings" panose="05000000000000000000" pitchFamily="2" charset="2"/>
              </a:rPr>
              <a:t>insbesondere spezifische Titel, Tempobezeichnungen und Kompositionsarten</a:t>
            </a:r>
          </a:p>
          <a:p>
            <a:pPr>
              <a:buFont typeface="Wingdings"/>
              <a:buChar char="à"/>
            </a:pPr>
            <a:endParaRPr lang="de-DE" dirty="0">
              <a:sym typeface="Wingdings" panose="05000000000000000000" pitchFamily="2" charset="2"/>
            </a:endParaRPr>
          </a:p>
          <a:p>
            <a:pPr lvl="1"/>
            <a:r>
              <a:rPr lang="de-DE" i="1" dirty="0" smtClean="0">
                <a:sym typeface="Wingdings" panose="05000000000000000000" pitchFamily="2" charset="2"/>
              </a:rPr>
              <a:t>Beispiel:</a:t>
            </a:r>
          </a:p>
          <a:p>
            <a:pPr marL="857250" lvl="2" indent="0">
              <a:buNone/>
            </a:pPr>
            <a:r>
              <a:rPr lang="de-DE" sz="2000" b="1" i="1" u="sng" dirty="0">
                <a:sym typeface="Wingdings" panose="05000000000000000000" pitchFamily="2" charset="2"/>
              </a:rPr>
              <a:t>Vorliegende Ressource</a:t>
            </a:r>
            <a:r>
              <a:rPr lang="de-DE" sz="2000" b="1" i="1" dirty="0">
                <a:sym typeface="Wingdings" panose="05000000000000000000" pitchFamily="2" charset="2"/>
              </a:rPr>
              <a:t>: </a:t>
            </a:r>
            <a:r>
              <a:rPr lang="de-DE" sz="2000" i="1" dirty="0" smtClean="0">
                <a:sym typeface="Wingdings" panose="05000000000000000000" pitchFamily="2" charset="2"/>
              </a:rPr>
              <a:t>Celeste </a:t>
            </a:r>
            <a:r>
              <a:rPr lang="de-DE" sz="2000" i="1" dirty="0">
                <a:sym typeface="Wingdings" panose="05000000000000000000" pitchFamily="2" charset="2"/>
              </a:rPr>
              <a:t>Aida / </a:t>
            </a:r>
            <a:r>
              <a:rPr lang="de-DE" sz="2000" i="1" dirty="0" smtClean="0">
                <a:sym typeface="Wingdings" panose="05000000000000000000" pitchFamily="2" charset="2"/>
              </a:rPr>
              <a:t>Giuseppe Verdi</a:t>
            </a:r>
            <a:endParaRPr lang="de-DE" sz="2000" i="1" dirty="0">
              <a:sym typeface="Wingdings" panose="05000000000000000000" pitchFamily="2" charset="2"/>
            </a:endParaRPr>
          </a:p>
          <a:p>
            <a:pPr marL="857250" lvl="2" indent="0">
              <a:buNone/>
            </a:pPr>
            <a:r>
              <a:rPr lang="de-DE" sz="2000" b="1" i="1" u="sng" dirty="0" smtClean="0">
                <a:sym typeface="Wingdings" panose="05000000000000000000" pitchFamily="2" charset="2"/>
              </a:rPr>
              <a:t>Bevorzugter </a:t>
            </a:r>
            <a:r>
              <a:rPr lang="de-DE" sz="2000" b="1" i="1" u="sng" dirty="0">
                <a:sym typeface="Wingdings" panose="05000000000000000000" pitchFamily="2" charset="2"/>
              </a:rPr>
              <a:t>Titel des Teils</a:t>
            </a:r>
            <a:r>
              <a:rPr lang="de-DE" sz="2000" b="1" i="1" dirty="0">
                <a:sym typeface="Wingdings" panose="05000000000000000000" pitchFamily="2" charset="2"/>
              </a:rPr>
              <a:t>: </a:t>
            </a:r>
            <a:r>
              <a:rPr lang="de-DE" sz="2000" i="1" dirty="0" smtClean="0">
                <a:sym typeface="Wingdings" panose="05000000000000000000" pitchFamily="2" charset="2"/>
              </a:rPr>
              <a:t>Celeste </a:t>
            </a:r>
            <a:r>
              <a:rPr lang="de-DE" sz="2000" i="1" dirty="0">
                <a:sym typeface="Wingdings" panose="05000000000000000000" pitchFamily="2" charset="2"/>
              </a:rPr>
              <a:t>Aida </a:t>
            </a:r>
          </a:p>
          <a:p>
            <a:pPr marL="857250" lvl="2" indent="0">
              <a:buNone/>
            </a:pPr>
            <a:r>
              <a:rPr lang="de-DE" sz="2000" b="1" i="1" u="sng" dirty="0">
                <a:sym typeface="Wingdings" panose="05000000000000000000" pitchFamily="2" charset="2"/>
              </a:rPr>
              <a:t>Normierter Sucheinstieg</a:t>
            </a:r>
            <a:r>
              <a:rPr lang="de-DE" sz="2000" b="1" i="1" dirty="0">
                <a:sym typeface="Wingdings" panose="05000000000000000000" pitchFamily="2" charset="2"/>
              </a:rPr>
              <a:t>: </a:t>
            </a:r>
            <a:r>
              <a:rPr lang="de-DE" sz="2000" i="1" dirty="0" smtClean="0">
                <a:sym typeface="Wingdings" panose="05000000000000000000" pitchFamily="2" charset="2"/>
              </a:rPr>
              <a:t>Verdi, Giuseppe, 1813-1901. Aida. Celeste  </a:t>
            </a:r>
            <a:r>
              <a:rPr lang="de-DE" sz="2000" i="1" dirty="0">
                <a:sym typeface="Wingdings" panose="05000000000000000000" pitchFamily="2" charset="2"/>
              </a:rPr>
              <a:t>Aida </a:t>
            </a:r>
          </a:p>
          <a:p>
            <a:pPr lvl="1"/>
            <a:endParaRPr lang="de-DE" i="1" dirty="0">
              <a:sym typeface="Wingdings" panose="05000000000000000000" pitchFamily="2" charset="2"/>
            </a:endParaRPr>
          </a:p>
          <a:p>
            <a:pPr>
              <a:buFont typeface="Wingdings"/>
              <a:buChar char="à"/>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2919967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pPr marL="0" indent="0">
              <a:buNone/>
            </a:pPr>
            <a:r>
              <a:rPr lang="de-DE" dirty="0" smtClean="0"/>
              <a:t>3</a:t>
            </a:r>
            <a:r>
              <a:rPr lang="de-DE" dirty="0"/>
              <a:t>. </a:t>
            </a:r>
            <a:r>
              <a:rPr lang="de-DE" dirty="0" smtClean="0"/>
              <a:t>Teil wird durch </a:t>
            </a:r>
            <a:r>
              <a:rPr lang="de-DE" dirty="0"/>
              <a:t>eine Nummer und einen eigenen Titel </a:t>
            </a:r>
            <a:r>
              <a:rPr lang="de-DE" dirty="0" smtClean="0"/>
              <a:t>je Teil identifiziert</a:t>
            </a:r>
            <a:endParaRPr lang="de-DE" dirty="0"/>
          </a:p>
          <a:p>
            <a:pPr>
              <a:buFont typeface="Wingdings"/>
              <a:buChar char="à"/>
            </a:pPr>
            <a:r>
              <a:rPr lang="de-DE" dirty="0" smtClean="0">
                <a:sym typeface="Wingdings" panose="05000000000000000000" pitchFamily="2" charset="2"/>
              </a:rPr>
              <a:t>Titel </a:t>
            </a:r>
            <a:r>
              <a:rPr lang="de-DE" dirty="0">
                <a:sym typeface="Wingdings" panose="05000000000000000000" pitchFamily="2" charset="2"/>
              </a:rPr>
              <a:t>wird zum bevorzugten Titel des Teils</a:t>
            </a:r>
          </a:p>
          <a:p>
            <a:pPr marL="0" indent="0">
              <a:buNone/>
            </a:pPr>
            <a:endParaRPr lang="de-DE" dirty="0">
              <a:sym typeface="Wingdings" panose="05000000000000000000" pitchFamily="2" charset="2"/>
            </a:endParaRPr>
          </a:p>
          <a:p>
            <a:pPr lvl="1"/>
            <a:r>
              <a:rPr lang="de-DE" i="1" dirty="0" smtClean="0">
                <a:sym typeface="Wingdings" panose="05000000000000000000" pitchFamily="2" charset="2"/>
              </a:rPr>
              <a:t>Beispiel:</a:t>
            </a:r>
          </a:p>
          <a:p>
            <a:pPr marL="857250" lvl="2" indent="0">
              <a:buNone/>
            </a:pPr>
            <a:r>
              <a:rPr lang="de-DE" sz="2000" b="1" i="1" u="sng" dirty="0">
                <a:sym typeface="Wingdings" panose="05000000000000000000" pitchFamily="2" charset="2"/>
              </a:rPr>
              <a:t>Vorliegende Ressource</a:t>
            </a:r>
            <a:r>
              <a:rPr lang="de-DE" sz="2000" b="1" i="1" dirty="0">
                <a:sym typeface="Wingdings" panose="05000000000000000000" pitchFamily="2" charset="2"/>
              </a:rPr>
              <a:t>: </a:t>
            </a:r>
            <a:r>
              <a:rPr lang="de-DE" sz="2000" i="1" dirty="0">
                <a:sym typeface="Wingdings" panose="05000000000000000000" pitchFamily="2" charset="2"/>
              </a:rPr>
              <a:t>Das Wandern ist des Müllers Lust / von Franz Schubert</a:t>
            </a:r>
          </a:p>
          <a:p>
            <a:pPr marL="857250" lvl="2" indent="0">
              <a:buNone/>
            </a:pPr>
            <a:r>
              <a:rPr lang="de-DE" sz="2000" b="1" i="1" u="sng" dirty="0">
                <a:sym typeface="Wingdings" panose="05000000000000000000" pitchFamily="2" charset="2"/>
              </a:rPr>
              <a:t>Bevorzugter Titel des Teils</a:t>
            </a:r>
            <a:r>
              <a:rPr lang="de-DE" sz="2000" b="1" i="1" dirty="0">
                <a:sym typeface="Wingdings" panose="05000000000000000000" pitchFamily="2" charset="2"/>
              </a:rPr>
              <a:t> (Nr. 2 aus „Die schöne Müllerin“): </a:t>
            </a:r>
            <a:r>
              <a:rPr lang="de-DE" sz="2000" i="1" dirty="0">
                <a:sym typeface="Wingdings" panose="05000000000000000000" pitchFamily="2" charset="2"/>
              </a:rPr>
              <a:t>Das Wandern</a:t>
            </a:r>
          </a:p>
          <a:p>
            <a:pPr marL="857250" lvl="2" indent="0">
              <a:buNone/>
            </a:pPr>
            <a:r>
              <a:rPr lang="de-DE" sz="2000" b="1" i="1" u="sng" dirty="0">
                <a:sym typeface="Wingdings" panose="05000000000000000000" pitchFamily="2" charset="2"/>
              </a:rPr>
              <a:t>Normierter Sucheinstieg</a:t>
            </a:r>
            <a:r>
              <a:rPr lang="de-DE" sz="2000" b="1" i="1" dirty="0">
                <a:sym typeface="Wingdings" panose="05000000000000000000" pitchFamily="2" charset="2"/>
              </a:rPr>
              <a:t>: </a:t>
            </a:r>
            <a:r>
              <a:rPr lang="de-DE" sz="2000" i="1" dirty="0">
                <a:sym typeface="Wingdings" panose="05000000000000000000" pitchFamily="2" charset="2"/>
              </a:rPr>
              <a:t>Schubert, Franz, 1797-1828. Die schöne Müllerin. Das Wandern</a:t>
            </a:r>
          </a:p>
          <a:p>
            <a:pPr lvl="1"/>
            <a:endParaRPr lang="de-DE" i="1" dirty="0">
              <a:sym typeface="Wingdings" panose="05000000000000000000" pitchFamily="2" charset="2"/>
            </a:endParaRPr>
          </a:p>
          <a:p>
            <a:pPr>
              <a:buFont typeface="Wingdings"/>
              <a:buChar char="à"/>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22</a:t>
            </a:fld>
            <a:endParaRPr lang="de-DE"/>
          </a:p>
        </p:txBody>
      </p:sp>
      <p:sp>
        <p:nvSpPr>
          <p:cNvPr id="183" name="Fußzeilenplatzhalter 11"/>
          <p:cNvSpPr>
            <a:spLocks noGrp="1"/>
          </p:cNvSpPr>
          <p:nvPr>
            <p:ph type="ftr" sz="quarter" idx="14"/>
          </p:nvPr>
        </p:nvSpPr>
        <p:spPr>
          <a:xfrm>
            <a:off x="467544" y="6376243"/>
            <a:ext cx="7704856"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4087270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pPr marL="0" indent="0">
              <a:buNone/>
            </a:pPr>
            <a:r>
              <a:rPr lang="de-DE" dirty="0"/>
              <a:t>4. </a:t>
            </a:r>
            <a:r>
              <a:rPr lang="de-DE" dirty="0" smtClean="0"/>
              <a:t>Teil wird durch </a:t>
            </a:r>
            <a:r>
              <a:rPr lang="de-DE" dirty="0"/>
              <a:t>eine Nummer und alle </a:t>
            </a:r>
            <a:r>
              <a:rPr lang="de-DE" dirty="0" smtClean="0"/>
              <a:t>Teile werden </a:t>
            </a:r>
            <a:r>
              <a:rPr lang="de-DE" dirty="0"/>
              <a:t>durch denselben </a:t>
            </a:r>
            <a:r>
              <a:rPr lang="de-DE" dirty="0" smtClean="0"/>
              <a:t>Titel identifiziert</a:t>
            </a:r>
            <a:endParaRPr lang="de-DE" dirty="0"/>
          </a:p>
          <a:p>
            <a:pPr>
              <a:buFont typeface="Wingdings"/>
              <a:buChar char="à"/>
            </a:pPr>
            <a:r>
              <a:rPr lang="de-DE" dirty="0" smtClean="0">
                <a:sym typeface="Wingdings" panose="05000000000000000000" pitchFamily="2" charset="2"/>
              </a:rPr>
              <a:t>Nummer </a:t>
            </a:r>
            <a:r>
              <a:rPr lang="de-DE" dirty="0">
                <a:sym typeface="Wingdings" panose="05000000000000000000" pitchFamily="2" charset="2"/>
              </a:rPr>
              <a:t>wird zum bevorzugten Titel des Teils</a:t>
            </a:r>
          </a:p>
          <a:p>
            <a:pPr marL="0" indent="0">
              <a:buNone/>
            </a:pPr>
            <a:endParaRPr lang="de-DE" dirty="0">
              <a:sym typeface="Wingdings" panose="05000000000000000000" pitchFamily="2" charset="2"/>
            </a:endParaRPr>
          </a:p>
          <a:p>
            <a:pPr lvl="1"/>
            <a:r>
              <a:rPr lang="de-DE" i="1" dirty="0" smtClean="0">
                <a:sym typeface="Wingdings" panose="05000000000000000000" pitchFamily="2" charset="2"/>
              </a:rPr>
              <a:t>Beispiel:</a:t>
            </a:r>
          </a:p>
          <a:p>
            <a:pPr marL="857250" lvl="2" indent="0">
              <a:buNone/>
            </a:pPr>
            <a:r>
              <a:rPr lang="de-DE" sz="2000" b="1" i="1" u="sng" dirty="0" smtClean="0">
                <a:sym typeface="Wingdings" panose="05000000000000000000" pitchFamily="2" charset="2"/>
              </a:rPr>
              <a:t>Vorliegende Ressource</a:t>
            </a:r>
            <a:r>
              <a:rPr lang="de-DE" sz="2000" b="1" i="1" dirty="0" smtClean="0">
                <a:sym typeface="Wingdings" panose="05000000000000000000" pitchFamily="2" charset="2"/>
              </a:rPr>
              <a:t>: </a:t>
            </a:r>
            <a:r>
              <a:rPr lang="de-DE" sz="2000" i="1" dirty="0">
                <a:sym typeface="Wingdings" panose="05000000000000000000" pitchFamily="2" charset="2"/>
              </a:rPr>
              <a:t>Konzert RV 519 / von Antonio Vivaldi</a:t>
            </a:r>
            <a:endParaRPr lang="de-DE" sz="2000" i="1" dirty="0" smtClean="0">
              <a:sym typeface="Wingdings" panose="05000000000000000000" pitchFamily="2" charset="2"/>
            </a:endParaRPr>
          </a:p>
          <a:p>
            <a:pPr marL="857250" lvl="2" indent="0">
              <a:buNone/>
            </a:pPr>
            <a:r>
              <a:rPr lang="de-DE" sz="2000" b="1" i="1" u="sng" dirty="0">
                <a:sym typeface="Wingdings" panose="05000000000000000000" pitchFamily="2" charset="2"/>
              </a:rPr>
              <a:t>Bevorzugter Titel des </a:t>
            </a:r>
            <a:r>
              <a:rPr lang="de-DE" sz="2000" b="1" i="1" u="sng" dirty="0" smtClean="0">
                <a:sym typeface="Wingdings" panose="05000000000000000000" pitchFamily="2" charset="2"/>
              </a:rPr>
              <a:t>Teils</a:t>
            </a:r>
            <a:r>
              <a:rPr lang="de-DE" sz="2000" b="1" i="1" smtClean="0">
                <a:sym typeface="Wingdings" panose="05000000000000000000" pitchFamily="2" charset="2"/>
              </a:rPr>
              <a:t>: </a:t>
            </a:r>
            <a:r>
              <a:rPr lang="de-DE" sz="2000" i="1" smtClean="0">
                <a:sym typeface="Wingdings" panose="05000000000000000000" pitchFamily="2" charset="2"/>
              </a:rPr>
              <a:t>N. </a:t>
            </a:r>
            <a:r>
              <a:rPr lang="de-DE" sz="2000" i="1" dirty="0" smtClean="0">
                <a:sym typeface="Wingdings" panose="05000000000000000000" pitchFamily="2" charset="2"/>
              </a:rPr>
              <a:t>5</a:t>
            </a:r>
            <a:endParaRPr lang="de-DE" sz="2000" i="1" dirty="0">
              <a:sym typeface="Wingdings" panose="05000000000000000000" pitchFamily="2" charset="2"/>
            </a:endParaRPr>
          </a:p>
          <a:p>
            <a:pPr marL="857250" lvl="2" indent="0">
              <a:buNone/>
            </a:pPr>
            <a:r>
              <a:rPr lang="de-DE" sz="2000" b="1" i="1" u="sng" dirty="0" smtClean="0">
                <a:sym typeface="Wingdings" panose="05000000000000000000" pitchFamily="2" charset="2"/>
              </a:rPr>
              <a:t>Normierter </a:t>
            </a:r>
            <a:r>
              <a:rPr lang="de-DE" sz="2000" b="1" i="1" u="sng" dirty="0">
                <a:sym typeface="Wingdings" panose="05000000000000000000" pitchFamily="2" charset="2"/>
              </a:rPr>
              <a:t>Sucheinstieg</a:t>
            </a:r>
            <a:r>
              <a:rPr lang="de-DE" sz="2000" b="1" i="1" dirty="0">
                <a:sym typeface="Wingdings" panose="05000000000000000000" pitchFamily="2" charset="2"/>
              </a:rPr>
              <a:t>: </a:t>
            </a:r>
            <a:r>
              <a:rPr lang="de-DE" sz="2000" i="1" dirty="0">
                <a:sym typeface="Wingdings" panose="05000000000000000000" pitchFamily="2" charset="2"/>
              </a:rPr>
              <a:t>Vivaldi, Antonio, 1678–1741. </a:t>
            </a:r>
            <a:r>
              <a:rPr lang="de-DE" sz="2000" i="1" dirty="0" err="1">
                <a:sym typeface="Wingdings" panose="05000000000000000000" pitchFamily="2" charset="2"/>
              </a:rPr>
              <a:t>L’estro</a:t>
            </a:r>
            <a:r>
              <a:rPr lang="de-DE" sz="2000" i="1" dirty="0">
                <a:sym typeface="Wingdings" panose="05000000000000000000" pitchFamily="2" charset="2"/>
              </a:rPr>
              <a:t> </a:t>
            </a:r>
            <a:r>
              <a:rPr lang="de-DE" sz="2000" i="1" dirty="0" err="1">
                <a:sym typeface="Wingdings" panose="05000000000000000000" pitchFamily="2" charset="2"/>
              </a:rPr>
              <a:t>armonico</a:t>
            </a:r>
            <a:r>
              <a:rPr lang="de-DE" sz="2000" i="1" dirty="0">
                <a:sym typeface="Wingdings" panose="05000000000000000000" pitchFamily="2" charset="2"/>
              </a:rPr>
              <a:t>. </a:t>
            </a:r>
            <a:r>
              <a:rPr lang="de-DE" sz="2000" i="1" dirty="0" smtClean="0">
                <a:sym typeface="Wingdings" panose="05000000000000000000" pitchFamily="2" charset="2"/>
              </a:rPr>
              <a:t>N. 5</a:t>
            </a:r>
          </a:p>
          <a:p>
            <a:pPr marL="857250" lvl="2" indent="0">
              <a:buNone/>
            </a:pPr>
            <a:endParaRPr lang="de-DE" sz="2000" i="1" dirty="0">
              <a:sym typeface="Wingdings" panose="05000000000000000000" pitchFamily="2" charset="2"/>
            </a:endParaRPr>
          </a:p>
          <a:p>
            <a:pPr marL="857250" lvl="2" indent="0">
              <a:buNone/>
            </a:pPr>
            <a:r>
              <a:rPr lang="de-DE" sz="2000" i="1" dirty="0" smtClean="0">
                <a:sym typeface="Wingdings" panose="05000000000000000000" pitchFamily="2" charset="2"/>
              </a:rPr>
              <a:t>Anm.: Alle Teile heißen „Concerto“</a:t>
            </a:r>
            <a:endParaRPr lang="de-DE" sz="2000" i="1" dirty="0">
              <a:sym typeface="Wingdings" panose="05000000000000000000" pitchFamily="2" charset="2"/>
            </a:endParaRPr>
          </a:p>
          <a:p>
            <a:pPr lvl="1"/>
            <a:endParaRPr lang="de-DE" i="1" dirty="0">
              <a:sym typeface="Wingdings" panose="05000000000000000000" pitchFamily="2" charset="2"/>
            </a:endParaRPr>
          </a:p>
          <a:p>
            <a:pPr>
              <a:buFont typeface="Wingdings"/>
              <a:buChar char="à"/>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23</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777496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4744"/>
            <a:ext cx="8640960" cy="5328592"/>
          </a:xfrm>
        </p:spPr>
        <p:txBody>
          <a:bodyPr wrap="square"/>
          <a:lstStyle/>
          <a:p>
            <a:pPr marL="0" indent="0">
              <a:buNone/>
            </a:pPr>
            <a:r>
              <a:rPr lang="de-DE" dirty="0" smtClean="0"/>
              <a:t>5</a:t>
            </a:r>
            <a:r>
              <a:rPr lang="de-DE" dirty="0"/>
              <a:t>. </a:t>
            </a:r>
            <a:r>
              <a:rPr lang="de-DE" dirty="0" smtClean="0"/>
              <a:t>Teil wird durch </a:t>
            </a:r>
            <a:r>
              <a:rPr lang="de-DE" dirty="0"/>
              <a:t>eine Nummer und einige Teile auch durch einen </a:t>
            </a:r>
            <a:r>
              <a:rPr lang="de-DE" dirty="0" smtClean="0"/>
              <a:t>Titel identifiziert</a:t>
            </a:r>
            <a:endParaRPr lang="de-DE" dirty="0"/>
          </a:p>
          <a:p>
            <a:pPr>
              <a:buFont typeface="Wingdings"/>
              <a:buChar char="à"/>
            </a:pPr>
            <a:r>
              <a:rPr lang="de-DE" dirty="0" smtClean="0">
                <a:sym typeface="Wingdings" panose="05000000000000000000" pitchFamily="2" charset="2"/>
              </a:rPr>
              <a:t>Nummer </a:t>
            </a:r>
            <a:r>
              <a:rPr lang="de-DE" dirty="0">
                <a:sym typeface="Wingdings" panose="05000000000000000000" pitchFamily="2" charset="2"/>
              </a:rPr>
              <a:t>wird zum bevorzugten Titel des </a:t>
            </a:r>
            <a:r>
              <a:rPr lang="de-DE" dirty="0" smtClean="0">
                <a:sym typeface="Wingdings" panose="05000000000000000000" pitchFamily="2" charset="2"/>
              </a:rPr>
              <a:t>Teils,  gefolgt </a:t>
            </a:r>
            <a:r>
              <a:rPr lang="de-DE" dirty="0">
                <a:sym typeface="Wingdings" panose="05000000000000000000" pitchFamily="2" charset="2"/>
              </a:rPr>
              <a:t>von einem Komma und dem Titel </a:t>
            </a:r>
            <a:r>
              <a:rPr lang="de-DE" dirty="0" smtClean="0">
                <a:sym typeface="Wingdings" panose="05000000000000000000" pitchFamily="2" charset="2"/>
              </a:rPr>
              <a:t/>
            </a:r>
            <a:br>
              <a:rPr lang="de-DE" dirty="0" smtClean="0">
                <a:sym typeface="Wingdings" panose="05000000000000000000" pitchFamily="2" charset="2"/>
              </a:rPr>
            </a:br>
            <a:endParaRPr lang="de-DE" dirty="0">
              <a:sym typeface="Wingdings" panose="05000000000000000000" pitchFamily="2" charset="2"/>
            </a:endParaRPr>
          </a:p>
          <a:p>
            <a:pPr lvl="1"/>
            <a:r>
              <a:rPr lang="de-DE" i="1" dirty="0" smtClean="0">
                <a:sym typeface="Wingdings" panose="05000000000000000000" pitchFamily="2" charset="2"/>
              </a:rPr>
              <a:t>Beispiel:</a:t>
            </a:r>
          </a:p>
          <a:p>
            <a:pPr marL="857250" lvl="2" indent="0">
              <a:buNone/>
            </a:pPr>
            <a:r>
              <a:rPr lang="de-DE" b="1" i="1" u="sng" dirty="0">
                <a:sym typeface="Wingdings" panose="05000000000000000000" pitchFamily="2" charset="2"/>
              </a:rPr>
              <a:t>Vorliegende Ressource</a:t>
            </a:r>
            <a:r>
              <a:rPr lang="de-DE" b="1" i="1" dirty="0">
                <a:sym typeface="Wingdings" panose="05000000000000000000" pitchFamily="2" charset="2"/>
              </a:rPr>
              <a:t>: </a:t>
            </a:r>
            <a:r>
              <a:rPr lang="de-DE" i="1" dirty="0">
                <a:sym typeface="Wingdings" panose="05000000000000000000" pitchFamily="2" charset="2"/>
              </a:rPr>
              <a:t>Album für die Jugend Nr. 30 / Robert Schumann</a:t>
            </a:r>
          </a:p>
          <a:p>
            <a:pPr marL="857250" lvl="2" indent="0">
              <a:buNone/>
            </a:pPr>
            <a:r>
              <a:rPr lang="de-DE" b="1" i="1" u="sng" dirty="0">
                <a:sym typeface="Wingdings" panose="05000000000000000000" pitchFamily="2" charset="2"/>
              </a:rPr>
              <a:t>Bevorzugter Titel des Teils</a:t>
            </a:r>
            <a:r>
              <a:rPr lang="de-DE" b="1" i="1" dirty="0">
                <a:sym typeface="Wingdings" panose="05000000000000000000" pitchFamily="2" charset="2"/>
              </a:rPr>
              <a:t>: </a:t>
            </a:r>
            <a:r>
              <a:rPr lang="de-DE" i="1" dirty="0">
                <a:sym typeface="Wingdings" panose="05000000000000000000" pitchFamily="2" charset="2"/>
              </a:rPr>
              <a:t>Nr. 30</a:t>
            </a:r>
          </a:p>
          <a:p>
            <a:pPr marL="857250" lvl="2" indent="0">
              <a:buNone/>
            </a:pPr>
            <a:r>
              <a:rPr lang="de-DE" b="1" i="1" u="sng" dirty="0">
                <a:sym typeface="Wingdings" panose="05000000000000000000" pitchFamily="2" charset="2"/>
              </a:rPr>
              <a:t>Normierter Sucheinstieg</a:t>
            </a:r>
            <a:r>
              <a:rPr lang="de-DE" b="1" i="1" dirty="0">
                <a:sym typeface="Wingdings" panose="05000000000000000000" pitchFamily="2" charset="2"/>
              </a:rPr>
              <a:t>: </a:t>
            </a:r>
            <a:r>
              <a:rPr lang="de-DE" i="1" dirty="0">
                <a:sym typeface="Wingdings" panose="05000000000000000000" pitchFamily="2" charset="2"/>
              </a:rPr>
              <a:t>Schumann, Robert, 1810-1856. Album für die Jugend. Nr. 30</a:t>
            </a:r>
          </a:p>
          <a:p>
            <a:pPr marL="857250" lvl="2" indent="0">
              <a:buNone/>
            </a:pPr>
            <a:endParaRPr lang="de-DE" b="1" i="1" dirty="0">
              <a:sym typeface="Wingdings" panose="05000000000000000000" pitchFamily="2" charset="2"/>
            </a:endParaRPr>
          </a:p>
          <a:p>
            <a:pPr marL="857250" lvl="2" indent="0">
              <a:buNone/>
            </a:pPr>
            <a:r>
              <a:rPr lang="de-DE" b="1" i="1" u="sng" dirty="0">
                <a:sym typeface="Wingdings" panose="05000000000000000000" pitchFamily="2" charset="2"/>
              </a:rPr>
              <a:t>Vorliegende Ressource</a:t>
            </a:r>
            <a:r>
              <a:rPr lang="de-DE" b="1" i="1" dirty="0">
                <a:sym typeface="Wingdings" panose="05000000000000000000" pitchFamily="2" charset="2"/>
              </a:rPr>
              <a:t>: </a:t>
            </a:r>
            <a:r>
              <a:rPr lang="de-DE" i="1" dirty="0">
                <a:sym typeface="Wingdings" panose="05000000000000000000" pitchFamily="2" charset="2"/>
              </a:rPr>
              <a:t>Soldatenmarsch / von Robert Schumann</a:t>
            </a:r>
          </a:p>
          <a:p>
            <a:pPr marL="857250" lvl="2" indent="0">
              <a:buNone/>
            </a:pPr>
            <a:r>
              <a:rPr lang="de-DE" b="1" i="1" u="sng" dirty="0">
                <a:sym typeface="Wingdings" panose="05000000000000000000" pitchFamily="2" charset="2"/>
              </a:rPr>
              <a:t>Bevorzugter Titel des Teils</a:t>
            </a:r>
            <a:r>
              <a:rPr lang="de-DE" b="1" i="1" dirty="0">
                <a:sym typeface="Wingdings" panose="05000000000000000000" pitchFamily="2" charset="2"/>
              </a:rPr>
              <a:t>: </a:t>
            </a:r>
            <a:r>
              <a:rPr lang="de-DE" i="1" dirty="0">
                <a:sym typeface="Wingdings" panose="05000000000000000000" pitchFamily="2" charset="2"/>
              </a:rPr>
              <a:t>Nr. 2, Soldatenmarsch</a:t>
            </a:r>
          </a:p>
          <a:p>
            <a:pPr marL="857250" lvl="2" indent="0">
              <a:buNone/>
            </a:pPr>
            <a:r>
              <a:rPr lang="de-DE" b="1" i="1" u="sng" dirty="0">
                <a:sym typeface="Wingdings" panose="05000000000000000000" pitchFamily="2" charset="2"/>
              </a:rPr>
              <a:t>Normierter Sucheinstieg</a:t>
            </a:r>
            <a:r>
              <a:rPr lang="de-DE" b="1" i="1" dirty="0">
                <a:sym typeface="Wingdings" panose="05000000000000000000" pitchFamily="2" charset="2"/>
              </a:rPr>
              <a:t>: </a:t>
            </a:r>
            <a:r>
              <a:rPr lang="de-DE" i="1" dirty="0">
                <a:sym typeface="Wingdings" panose="05000000000000000000" pitchFamily="2" charset="2"/>
              </a:rPr>
              <a:t>Schumann, Robert, 1810-1856. Album für die Jugend. Nr. 2, Soldatenmarsch</a:t>
            </a:r>
          </a:p>
          <a:p>
            <a:pPr lvl="1"/>
            <a:endParaRPr lang="de-DE" i="1" dirty="0">
              <a:sym typeface="Wingdings" panose="05000000000000000000" pitchFamily="2" charset="2"/>
            </a:endParaRPr>
          </a:p>
          <a:p>
            <a:pPr>
              <a:buFont typeface="Wingdings"/>
              <a:buChar char="à"/>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24</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3037377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24744"/>
            <a:ext cx="8640960" cy="5328592"/>
          </a:xfrm>
        </p:spPr>
        <p:txBody>
          <a:bodyPr wrap="square"/>
          <a:lstStyle/>
          <a:p>
            <a:pPr marL="0" indent="0">
              <a:buNone/>
            </a:pPr>
            <a:r>
              <a:rPr lang="de-DE" dirty="0"/>
              <a:t>6. Wenn der Teil zu einem größeren, übergeordneten Teil gehört und </a:t>
            </a:r>
            <a:r>
              <a:rPr lang="de-DE" dirty="0" smtClean="0"/>
              <a:t>dieser </a:t>
            </a:r>
            <a:r>
              <a:rPr lang="de-DE" dirty="0"/>
              <a:t>einen spezifischen Titel hat</a:t>
            </a:r>
          </a:p>
          <a:p>
            <a:pPr>
              <a:buFont typeface="Wingdings"/>
              <a:buChar char="à"/>
            </a:pPr>
            <a:r>
              <a:rPr lang="de-DE" dirty="0" smtClean="0">
                <a:sym typeface="Wingdings" panose="05000000000000000000" pitchFamily="2" charset="2"/>
              </a:rPr>
              <a:t>der </a:t>
            </a:r>
            <a:r>
              <a:rPr lang="de-DE" dirty="0">
                <a:sym typeface="Wingdings" panose="05000000000000000000" pitchFamily="2" charset="2"/>
              </a:rPr>
              <a:t>spezifische Titel des größeren Teils, gefolgt von dem Titel </a:t>
            </a:r>
            <a:r>
              <a:rPr lang="de-DE" dirty="0" smtClean="0">
                <a:sym typeface="Wingdings" panose="05000000000000000000" pitchFamily="2" charset="2"/>
              </a:rPr>
              <a:t>des </a:t>
            </a:r>
            <a:r>
              <a:rPr lang="de-DE" dirty="0">
                <a:sym typeface="Wingdings" panose="05000000000000000000" pitchFamily="2" charset="2"/>
              </a:rPr>
              <a:t>kleineren Teils </a:t>
            </a:r>
            <a:r>
              <a:rPr lang="de-DE" dirty="0" smtClean="0">
                <a:sym typeface="Wingdings" panose="05000000000000000000" pitchFamily="2" charset="2"/>
              </a:rPr>
              <a:t>wird zum bevorzugten Titel des Teils. </a:t>
            </a:r>
          </a:p>
          <a:p>
            <a:pPr>
              <a:buFont typeface="Wingdings"/>
              <a:buChar char="à"/>
            </a:pPr>
            <a:r>
              <a:rPr lang="de-DE" dirty="0" smtClean="0">
                <a:sym typeface="Wingdings" panose="05000000000000000000" pitchFamily="2" charset="2"/>
              </a:rPr>
              <a:t>Als </a:t>
            </a:r>
            <a:r>
              <a:rPr lang="de-DE" dirty="0">
                <a:sym typeface="Wingdings" panose="05000000000000000000" pitchFamily="2" charset="2"/>
              </a:rPr>
              <a:t>Trennzeichen wird ein Punkt verwendet.</a:t>
            </a:r>
          </a:p>
          <a:p>
            <a:pPr lvl="1"/>
            <a:r>
              <a:rPr lang="de-DE" i="1" dirty="0" smtClean="0">
                <a:sym typeface="Wingdings" panose="05000000000000000000" pitchFamily="2" charset="2"/>
              </a:rPr>
              <a:t>Beispiel:</a:t>
            </a:r>
          </a:p>
          <a:p>
            <a:pPr marL="857250" lvl="2" indent="0">
              <a:buNone/>
            </a:pPr>
            <a:r>
              <a:rPr lang="de-DE" sz="2000" b="1" i="1" u="sng" dirty="0">
                <a:sym typeface="Wingdings" panose="05000000000000000000" pitchFamily="2" charset="2"/>
              </a:rPr>
              <a:t>Vorliegende Ressource</a:t>
            </a:r>
            <a:r>
              <a:rPr lang="de-DE" sz="2000" b="1" i="1" dirty="0">
                <a:sym typeface="Wingdings" panose="05000000000000000000" pitchFamily="2" charset="2"/>
              </a:rPr>
              <a:t>: </a:t>
            </a:r>
            <a:r>
              <a:rPr lang="de-DE" sz="2000" i="1" dirty="0" smtClean="0">
                <a:sym typeface="Wingdings" panose="05000000000000000000" pitchFamily="2" charset="2"/>
              </a:rPr>
              <a:t>Ein Schwert verhieß mir der Vater / Richard Wagner</a:t>
            </a:r>
            <a:endParaRPr lang="de-DE" sz="2000" i="1" dirty="0">
              <a:sym typeface="Wingdings" panose="05000000000000000000" pitchFamily="2" charset="2"/>
            </a:endParaRPr>
          </a:p>
          <a:p>
            <a:pPr marL="857250" lvl="2" indent="0">
              <a:buNone/>
            </a:pPr>
            <a:r>
              <a:rPr lang="de-DE" sz="2000" b="1" i="1" u="sng" dirty="0">
                <a:sym typeface="Wingdings" panose="05000000000000000000" pitchFamily="2" charset="2"/>
              </a:rPr>
              <a:t>Bevorzugter Titel des </a:t>
            </a:r>
            <a:r>
              <a:rPr lang="de-DE" sz="2000" b="1" i="1" u="sng" dirty="0" smtClean="0">
                <a:sym typeface="Wingdings" panose="05000000000000000000" pitchFamily="2" charset="2"/>
              </a:rPr>
              <a:t>Teils</a:t>
            </a:r>
            <a:r>
              <a:rPr lang="de-DE" sz="2000" b="1" i="1" dirty="0" smtClean="0">
                <a:sym typeface="Wingdings" panose="05000000000000000000" pitchFamily="2" charset="2"/>
              </a:rPr>
              <a:t>: </a:t>
            </a:r>
            <a:r>
              <a:rPr lang="de-DE" sz="2000" i="1" dirty="0" smtClean="0">
                <a:sym typeface="Wingdings" panose="05000000000000000000" pitchFamily="2" charset="2"/>
              </a:rPr>
              <a:t>Erster Tag: Die Walküre. Ein Schwert verhieß mir der Vater</a:t>
            </a:r>
            <a:endParaRPr lang="de-DE" sz="2000" i="1" dirty="0">
              <a:sym typeface="Wingdings" panose="05000000000000000000" pitchFamily="2" charset="2"/>
            </a:endParaRPr>
          </a:p>
          <a:p>
            <a:pPr marL="857250" lvl="2" indent="0">
              <a:buNone/>
            </a:pPr>
            <a:r>
              <a:rPr lang="de-DE" sz="2000" b="1" i="1" u="sng" dirty="0">
                <a:sym typeface="Wingdings" panose="05000000000000000000" pitchFamily="2" charset="2"/>
              </a:rPr>
              <a:t>Normierter Sucheinstieg</a:t>
            </a:r>
            <a:r>
              <a:rPr lang="de-DE" sz="2000" b="1" i="1" dirty="0">
                <a:sym typeface="Wingdings" panose="05000000000000000000" pitchFamily="2" charset="2"/>
              </a:rPr>
              <a:t>: </a:t>
            </a:r>
            <a:r>
              <a:rPr lang="de-DE" sz="2000" i="1" dirty="0">
                <a:sym typeface="Wingdings" panose="05000000000000000000" pitchFamily="2" charset="2"/>
              </a:rPr>
              <a:t>Wagner, Richard, 1813-1883. Der Ring des Nibelungen. Erster Tag: Die Walküre. Ein Schwert verhieß mir der Vater</a:t>
            </a:r>
          </a:p>
          <a:p>
            <a:pPr marL="857250" lvl="2" indent="0">
              <a:buNone/>
            </a:pPr>
            <a:endParaRPr lang="de-DE" b="1" i="1" dirty="0">
              <a:sym typeface="Wingdings" panose="05000000000000000000" pitchFamily="2" charset="2"/>
            </a:endParaRPr>
          </a:p>
        </p:txBody>
      </p:sp>
      <p:sp>
        <p:nvSpPr>
          <p:cNvPr id="5" name="Foliennummernplatzhalter 4"/>
          <p:cNvSpPr>
            <a:spLocks noGrp="1"/>
          </p:cNvSpPr>
          <p:nvPr>
            <p:ph type="sldNum" sz="quarter" idx="4"/>
          </p:nvPr>
        </p:nvSpPr>
        <p:spPr/>
        <p:txBody>
          <a:bodyPr/>
          <a:lstStyle/>
          <a:p>
            <a:fld id="{8A6690F1-7CA1-4166-A522-500460961984}" type="slidenum">
              <a:rPr lang="de-DE" smtClean="0"/>
              <a:pPr/>
              <a:t>25</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bevorzugter Titel (RDA 6.14.2.7)</a:t>
            </a:r>
          </a:p>
        </p:txBody>
      </p:sp>
    </p:spTree>
    <p:extLst>
      <p:ext uri="{BB962C8B-B14F-4D97-AF65-F5344CB8AC3E}">
        <p14:creationId xmlns:p14="http://schemas.microsoft.com/office/powerpoint/2010/main" val="24529250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4"/>
          </p:nvPr>
        </p:nvSpPr>
        <p:spPr/>
        <p:txBody>
          <a:bodyPr/>
          <a:lstStyle/>
          <a:p>
            <a:fld id="{8A6690F1-7CA1-4166-A522-500460961984}" type="slidenum">
              <a:rPr lang="de-DE" smtClean="0"/>
              <a:pPr/>
              <a:t>26</a:t>
            </a:fld>
            <a:endParaRPr lang="de-DE"/>
          </a:p>
        </p:txBody>
      </p:sp>
      <p:graphicFrame>
        <p:nvGraphicFramePr>
          <p:cNvPr id="6" name="Tabelle 5"/>
          <p:cNvGraphicFramePr>
            <a:graphicFrameLocks noGrp="1"/>
          </p:cNvGraphicFramePr>
          <p:nvPr>
            <p:extLst>
              <p:ext uri="{D42A27DB-BD31-4B8C-83A1-F6EECF244321}">
                <p14:modId xmlns:p14="http://schemas.microsoft.com/office/powerpoint/2010/main" val="312855056"/>
              </p:ext>
            </p:extLst>
          </p:nvPr>
        </p:nvGraphicFramePr>
        <p:xfrm>
          <a:off x="395535" y="836712"/>
          <a:ext cx="8424935" cy="4813047"/>
        </p:xfrm>
        <a:graphic>
          <a:graphicData uri="http://schemas.openxmlformats.org/drawingml/2006/table">
            <a:tbl>
              <a:tblPr firstRow="1" bandRow="1">
                <a:tableStyleId>{5C22544A-7EE6-4342-B048-85BDC9FD1C3A}</a:tableStyleId>
              </a:tblPr>
              <a:tblGrid>
                <a:gridCol w="957379"/>
                <a:gridCol w="957379"/>
                <a:gridCol w="3255089"/>
                <a:gridCol w="3255088"/>
              </a:tblGrid>
              <a:tr h="453729">
                <a:tc>
                  <a:txBody>
                    <a:bodyPr/>
                    <a:lstStyle/>
                    <a:p>
                      <a:r>
                        <a:rPr lang="de-DE" sz="16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RDA</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Element</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Erfassung</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r>
              <a:tr h="482375">
                <a:tc>
                  <a:txBody>
                    <a:bodyPr/>
                    <a:lstStyle/>
                    <a:p>
                      <a:pPr>
                        <a:lnSpc>
                          <a:spcPts val="1600"/>
                        </a:lnSpc>
                        <a:spcBef>
                          <a:spcPts val="600"/>
                        </a:spcBef>
                        <a:spcAft>
                          <a:spcPts val="600"/>
                        </a:spcAft>
                      </a:pP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=100</a:t>
                      </a:r>
                      <a:endParaRPr lang="de-DE" sz="16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6.14.2</a:t>
                      </a:r>
                      <a:endParaRPr lang="de-DE" sz="16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Bevorzugter Titel des Musikwerks </a:t>
                      </a:r>
                      <a:endParaRPr lang="de-DE" sz="16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$u Nr. 1</a:t>
                      </a:r>
                      <a:endParaRPr lang="de-DE" sz="16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anchor="ctr"/>
                </a:tc>
              </a:tr>
              <a:tr h="453729">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100</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6.28.1</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Normierter Sucheinstieg, der ein Musikwerk repräsentiert</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92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600" dirty="0" smtClean="0">
                          <a:latin typeface="Verdana" panose="020B0604030504040204" pitchFamily="34" charset="0"/>
                          <a:ea typeface="Verdana" panose="020B0604030504040204" pitchFamily="34" charset="0"/>
                          <a:cs typeface="Verdana" panose="020B0604030504040204" pitchFamily="34" charset="0"/>
                        </a:rPr>
                        <a:t> Brahms, Johannes</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600" dirty="0" smtClean="0">
                          <a:latin typeface="Verdana" panose="020B0604030504040204" pitchFamily="34" charset="0"/>
                          <a:ea typeface="Verdana" panose="020B0604030504040204" pitchFamily="34" charset="0"/>
                          <a:cs typeface="Verdana" panose="020B0604030504040204" pitchFamily="34" charset="0"/>
                        </a:rPr>
                        <a:t> 1833–1897</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600" dirty="0" smtClean="0">
                          <a:latin typeface="Verdana" panose="020B0604030504040204" pitchFamily="34" charset="0"/>
                          <a:ea typeface="Verdana" panose="020B0604030504040204" pitchFamily="34" charset="0"/>
                          <a:cs typeface="Verdana" panose="020B0604030504040204" pitchFamily="34" charset="0"/>
                        </a:rPr>
                        <a:t> Ungarische Tänze</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$u</a:t>
                      </a:r>
                      <a:r>
                        <a:rPr lang="de-DE" sz="1600" dirty="0" smtClean="0">
                          <a:latin typeface="Verdana" panose="020B0604030504040204" pitchFamily="34" charset="0"/>
                          <a:ea typeface="Verdana" panose="020B0604030504040204" pitchFamily="34" charset="0"/>
                          <a:cs typeface="Verdana" panose="020B0604030504040204" pitchFamily="34" charset="0"/>
                        </a:rPr>
                        <a:t> Nr. 1</a:t>
                      </a:r>
                    </a:p>
                  </a:txBody>
                  <a:tcPr anchor="ctr"/>
                </a:tc>
              </a:tr>
              <a:tr h="453729">
                <a:tc rowSpan="2">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500</a:t>
                      </a:r>
                    </a:p>
                  </a:txBody>
                  <a:tcPr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19.2</a:t>
                      </a:r>
                    </a:p>
                  </a:txBody>
                  <a:tcPr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Geistiger Schöpfer</a:t>
                      </a: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600" dirty="0" smtClean="0">
                          <a:latin typeface="Verdana" panose="020B0604030504040204" pitchFamily="34" charset="0"/>
                          <a:ea typeface="Verdana" panose="020B0604030504040204" pitchFamily="34" charset="0"/>
                          <a:cs typeface="Verdana" panose="020B0604030504040204" pitchFamily="34" charset="0"/>
                        </a:rPr>
                        <a:t> Brahms, Johannes</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600" dirty="0" smtClean="0">
                          <a:latin typeface="Verdana" panose="020B0604030504040204" pitchFamily="34" charset="0"/>
                          <a:ea typeface="Verdana" panose="020B0604030504040204" pitchFamily="34" charset="0"/>
                          <a:cs typeface="Verdana" panose="020B0604030504040204" pitchFamily="34" charset="0"/>
                        </a:rPr>
                        <a:t> 1833–1897</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$9</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i="1" dirty="0" smtClean="0">
                          <a:latin typeface="Verdana" panose="020B0604030504040204" pitchFamily="34" charset="0"/>
                          <a:ea typeface="Verdana" panose="020B0604030504040204" pitchFamily="34" charset="0"/>
                          <a:cs typeface="Verdana" panose="020B0604030504040204" pitchFamily="34" charset="0"/>
                        </a:rPr>
                        <a:t>GND-ID</a:t>
                      </a:r>
                    </a:p>
                  </a:txBody>
                  <a:tcPr anchor="ctr"/>
                </a:tc>
              </a:tr>
              <a:tr h="453729">
                <a:tc vMerge="1">
                  <a:txBody>
                    <a:bodyPr/>
                    <a:lstStyle/>
                    <a:p>
                      <a:pPr>
                        <a:lnSpc>
                          <a:spcPts val="1600"/>
                        </a:lnSpc>
                        <a:spcBef>
                          <a:spcPts val="600"/>
                        </a:spcBef>
                        <a:spcAft>
                          <a:spcPts val="600"/>
                        </a:spcAft>
                      </a:pP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18.5</a:t>
                      </a: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Beziehungskennzeichnung </a:t>
                      </a: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$4</a:t>
                      </a:r>
                      <a:r>
                        <a:rPr lang="de-DE" sz="1600" dirty="0" smtClean="0">
                          <a:latin typeface="Verdana" panose="020B0604030504040204" pitchFamily="34" charset="0"/>
                          <a:ea typeface="Verdana" panose="020B0604030504040204" pitchFamily="34" charset="0"/>
                          <a:cs typeface="Verdana" panose="020B0604030504040204" pitchFamily="34" charset="0"/>
                        </a:rPr>
                        <a:t> kom1 (Komponist)</a:t>
                      </a:r>
                    </a:p>
                  </a:txBody>
                  <a:tcPr anchor="ctr"/>
                </a:tc>
              </a:tr>
              <a:tr h="453729">
                <a:tc rowSpan="2">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500</a:t>
                      </a: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24.5</a:t>
                      </a: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Beziehungskennzeichnung</a:t>
                      </a: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$4</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err="1" smtClean="0">
                          <a:latin typeface="Verdana" panose="020B0604030504040204" pitchFamily="34" charset="0"/>
                          <a:ea typeface="Verdana" panose="020B0604030504040204" pitchFamily="34" charset="0"/>
                          <a:cs typeface="Verdana" panose="020B0604030504040204" pitchFamily="34" charset="0"/>
                        </a:rPr>
                        <a:t>obpa</a:t>
                      </a:r>
                      <a:r>
                        <a:rPr lang="de-DE" sz="1600" dirty="0" smtClean="0">
                          <a:latin typeface="Verdana" panose="020B0604030504040204" pitchFamily="34" charset="0"/>
                          <a:ea typeface="Verdana" panose="020B0604030504040204" pitchFamily="34" charset="0"/>
                          <a:cs typeface="Verdana" panose="020B0604030504040204" pitchFamily="34" charset="0"/>
                        </a:rPr>
                        <a:t> (Enthalten in)</a:t>
                      </a:r>
                    </a:p>
                  </a:txBody>
                  <a:tcPr anchor="ctr"/>
                </a:tc>
              </a:tr>
              <a:tr h="453729">
                <a:tc vMerge="1">
                  <a:txBody>
                    <a:bodyPr/>
                    <a:lstStyle/>
                    <a:p>
                      <a:pPr>
                        <a:lnSpc>
                          <a:spcPts val="1600"/>
                        </a:lnSpc>
                        <a:spcBef>
                          <a:spcPts val="600"/>
                        </a:spcBef>
                        <a:spcAft>
                          <a:spcPts val="600"/>
                        </a:spcAft>
                      </a:pP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25.1</a:t>
                      </a: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In Beziehung stehendes  Werk</a:t>
                      </a:r>
                    </a:p>
                  </a:txBody>
                  <a:tcPr anchor="ctr"/>
                </a:tc>
                <a:tc>
                  <a:txBody>
                    <a:bodyPr/>
                    <a:lstStyle/>
                    <a:p>
                      <a:pPr>
                        <a:lnSpc>
                          <a:spcPts val="1600"/>
                        </a:lnSpc>
                        <a:spcBef>
                          <a:spcPts val="600"/>
                        </a:spcBef>
                        <a:spcAft>
                          <a:spcPts val="600"/>
                        </a:spcAft>
                      </a:pPr>
                      <a:r>
                        <a:rPr lang="de-AT"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AT" sz="1600" dirty="0" smtClean="0">
                          <a:latin typeface="Verdana" panose="020B0604030504040204" pitchFamily="34" charset="0"/>
                          <a:ea typeface="Verdana" panose="020B0604030504040204" pitchFamily="34" charset="0"/>
                          <a:cs typeface="Verdana" panose="020B0604030504040204" pitchFamily="34" charset="0"/>
                        </a:rPr>
                        <a:t> Brahms, Johannes</a:t>
                      </a:r>
                    </a:p>
                    <a:p>
                      <a:pPr>
                        <a:lnSpc>
                          <a:spcPts val="800"/>
                        </a:lnSpc>
                        <a:spcBef>
                          <a:spcPts val="600"/>
                        </a:spcBef>
                        <a:spcAft>
                          <a:spcPts val="600"/>
                        </a:spcAft>
                      </a:pPr>
                      <a:r>
                        <a:rPr lang="de-AT"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AT" sz="1600" dirty="0" smtClean="0">
                          <a:latin typeface="Verdana" panose="020B0604030504040204" pitchFamily="34" charset="0"/>
                          <a:ea typeface="Verdana" panose="020B0604030504040204" pitchFamily="34" charset="0"/>
                          <a:cs typeface="Verdana" panose="020B0604030504040204" pitchFamily="34" charset="0"/>
                        </a:rPr>
                        <a:t> 1833–1897</a:t>
                      </a:r>
                    </a:p>
                    <a:p>
                      <a:pPr>
                        <a:lnSpc>
                          <a:spcPts val="800"/>
                        </a:lnSpc>
                        <a:spcBef>
                          <a:spcPts val="600"/>
                        </a:spcBef>
                        <a:spcAft>
                          <a:spcPts val="600"/>
                        </a:spcAft>
                      </a:pPr>
                      <a:r>
                        <a:rPr lang="de-AT"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AT" sz="1600" dirty="0" smtClean="0">
                          <a:latin typeface="Verdana" panose="020B0604030504040204" pitchFamily="34" charset="0"/>
                          <a:ea typeface="Verdana" panose="020B0604030504040204" pitchFamily="34" charset="0"/>
                          <a:cs typeface="Verdana" panose="020B0604030504040204" pitchFamily="34" charset="0"/>
                        </a:rPr>
                        <a:t> Ungarische Tänze</a:t>
                      </a:r>
                    </a:p>
                    <a:p>
                      <a:pPr>
                        <a:lnSpc>
                          <a:spcPts val="800"/>
                        </a:lnSpc>
                        <a:spcBef>
                          <a:spcPts val="600"/>
                        </a:spcBef>
                        <a:spcAft>
                          <a:spcPts val="600"/>
                        </a:spcAft>
                      </a:pPr>
                      <a:r>
                        <a:rPr lang="de-AT"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$9</a:t>
                      </a:r>
                      <a:r>
                        <a:rPr lang="de-AT" sz="1600" dirty="0" smtClean="0">
                          <a:latin typeface="Verdana" panose="020B0604030504040204" pitchFamily="34" charset="0"/>
                          <a:ea typeface="Verdana" panose="020B0604030504040204" pitchFamily="34" charset="0"/>
                          <a:cs typeface="Verdana" panose="020B0604030504040204" pitchFamily="34" charset="0"/>
                        </a:rPr>
                        <a:t> </a:t>
                      </a:r>
                      <a:r>
                        <a:rPr lang="de-AT" sz="1600" i="1" dirty="0" smtClean="0">
                          <a:latin typeface="Verdana" panose="020B0604030504040204" pitchFamily="34" charset="0"/>
                          <a:ea typeface="Verdana" panose="020B0604030504040204" pitchFamily="34" charset="0"/>
                          <a:cs typeface="Verdana" panose="020B0604030504040204" pitchFamily="34" charset="0"/>
                        </a:rPr>
                        <a:t>GND-ID</a:t>
                      </a:r>
                    </a:p>
                  </a:txBody>
                  <a:tcPr anchor="ctr"/>
                </a:tc>
              </a:tr>
            </a:tbl>
          </a:graphicData>
        </a:graphic>
      </p:graphicFrame>
      <p:sp>
        <p:nvSpPr>
          <p:cNvPr id="9" name="Titel 1"/>
          <p:cNvSpPr>
            <a:spLocks noGrp="1"/>
          </p:cNvSpPr>
          <p:nvPr>
            <p:ph type="title"/>
          </p:nvPr>
        </p:nvSpPr>
        <p:spPr>
          <a:xfrm>
            <a:off x="251520" y="183778"/>
            <a:ext cx="8640960" cy="724942"/>
          </a:xfrm>
        </p:spPr>
        <p:txBody>
          <a:bodyPr/>
          <a:lstStyle/>
          <a:p>
            <a:r>
              <a:rPr lang="de-DE" dirty="0"/>
              <a:t>Teil/Teile eines Musikwerks: </a:t>
            </a:r>
            <a:r>
              <a:rPr lang="de-DE" dirty="0" smtClean="0"/>
              <a:t>Beispiel</a:t>
            </a:r>
            <a:endParaRPr lang="de-DE" dirty="0"/>
          </a:p>
        </p:txBody>
      </p:sp>
      <p:sp>
        <p:nvSpPr>
          <p:cNvPr id="8"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2" name="Rechteck 1"/>
          <p:cNvSpPr/>
          <p:nvPr/>
        </p:nvSpPr>
        <p:spPr>
          <a:xfrm>
            <a:off x="323528" y="1772816"/>
            <a:ext cx="8568952" cy="11521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323528" y="4221088"/>
            <a:ext cx="8568952" cy="15206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4" name="Gerade Verbindung mit Pfeil 3"/>
          <p:cNvCxnSpPr/>
          <p:nvPr/>
        </p:nvCxnSpPr>
        <p:spPr>
          <a:xfrm>
            <a:off x="8892480" y="3140968"/>
            <a:ext cx="0" cy="864096"/>
          </a:xfrm>
          <a:prstGeom prst="straightConnector1">
            <a:avLst/>
          </a:prstGeom>
          <a:ln w="38100">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12" name="Textfeld 11"/>
          <p:cNvSpPr txBox="1"/>
          <p:nvPr/>
        </p:nvSpPr>
        <p:spPr>
          <a:xfrm>
            <a:off x="467544" y="5805264"/>
            <a:ext cx="8280920" cy="646331"/>
          </a:xfrm>
          <a:prstGeom prst="rect">
            <a:avLst/>
          </a:prstGeom>
          <a:solidFill>
            <a:schemeClr val="bg1"/>
          </a:solidFill>
          <a:ln>
            <a:noFill/>
          </a:ln>
        </p:spPr>
        <p:txBody>
          <a:bodyPr wrap="squar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Zwischen dem Teil und dem Gesamtwerk kann eine Werk-Werk-Beziehung erfasst werden!</a:t>
            </a:r>
          </a:p>
        </p:txBody>
      </p:sp>
    </p:spTree>
    <p:extLst>
      <p:ext uri="{BB962C8B-B14F-4D97-AF65-F5344CB8AC3E}">
        <p14:creationId xmlns:p14="http://schemas.microsoft.com/office/powerpoint/2010/main" val="2832938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179512" y="1052736"/>
            <a:ext cx="8712968" cy="5328592"/>
          </a:xfrm>
        </p:spPr>
        <p:txBody>
          <a:bodyPr wrap="square"/>
          <a:lstStyle/>
          <a:p>
            <a:r>
              <a:rPr lang="de-DE" dirty="0" smtClean="0"/>
              <a:t>Mehrere Teile:</a:t>
            </a:r>
          </a:p>
          <a:p>
            <a:pPr lvl="1"/>
            <a:r>
              <a:rPr lang="de-DE" dirty="0" smtClean="0"/>
              <a:t>Formaltitel </a:t>
            </a:r>
            <a:r>
              <a:rPr lang="de-DE" dirty="0"/>
              <a:t>„Auswahl“</a:t>
            </a:r>
            <a:r>
              <a:rPr lang="de-DE" b="1" dirty="0"/>
              <a:t> </a:t>
            </a:r>
            <a:r>
              <a:rPr lang="de-DE" dirty="0"/>
              <a:t>wird als bevorzugter Titel für die Teile erfasst (RDA 6.14.2.7.2 Alternative / AWR</a:t>
            </a:r>
            <a:r>
              <a:rPr lang="de-DE" dirty="0" smtClean="0"/>
              <a:t>).</a:t>
            </a:r>
          </a:p>
          <a:p>
            <a:pPr lvl="1"/>
            <a:r>
              <a:rPr lang="de-DE" dirty="0" smtClean="0"/>
              <a:t>Zusätzlich können die Titel der Teile erfasst werden.</a:t>
            </a:r>
          </a:p>
          <a:p>
            <a:pPr lvl="1"/>
            <a:r>
              <a:rPr lang="de-DE" dirty="0" smtClean="0"/>
              <a:t>Beispiel: </a:t>
            </a:r>
            <a:br>
              <a:rPr lang="de-DE" dirty="0" smtClean="0"/>
            </a:br>
            <a:r>
              <a:rPr lang="de-DE" b="1" i="1" u="sng" dirty="0" smtClean="0"/>
              <a:t>Vorliegende </a:t>
            </a:r>
            <a:r>
              <a:rPr lang="de-DE" b="1" i="1" u="sng" dirty="0"/>
              <a:t>Ressource</a:t>
            </a:r>
            <a:r>
              <a:rPr lang="de-DE" b="1" i="1" dirty="0"/>
              <a:t>:</a:t>
            </a:r>
            <a:r>
              <a:rPr lang="de-DE" i="1" dirty="0"/>
              <a:t> Sechs ungarische Tänze / von Johannes </a:t>
            </a:r>
            <a:r>
              <a:rPr lang="de-DE" i="1" dirty="0" smtClean="0"/>
              <a:t>Brahms</a:t>
            </a:r>
            <a:br>
              <a:rPr lang="de-DE" i="1" dirty="0" smtClean="0"/>
            </a:br>
            <a:r>
              <a:rPr lang="de-DE" b="1" i="1" u="sng" dirty="0" smtClean="0"/>
              <a:t>Normierter </a:t>
            </a:r>
            <a:r>
              <a:rPr lang="de-DE" b="1" i="1" u="sng" dirty="0"/>
              <a:t>Sucheinstieg</a:t>
            </a:r>
            <a:r>
              <a:rPr lang="de-DE" b="1" i="1" dirty="0"/>
              <a:t>:</a:t>
            </a:r>
            <a:r>
              <a:rPr lang="de-DE" i="1" dirty="0"/>
              <a:t> Brahms, Johannes, 1833–1897. Ungarische Tänze. </a:t>
            </a:r>
            <a:r>
              <a:rPr lang="de-DE" i="1" dirty="0" smtClean="0"/>
              <a:t>Auswahl</a:t>
            </a:r>
          </a:p>
          <a:p>
            <a:r>
              <a:rPr lang="de-DE" dirty="0" smtClean="0"/>
              <a:t>Ausnahme „Suiten“:</a:t>
            </a:r>
          </a:p>
          <a:p>
            <a:pPr lvl="1"/>
            <a:r>
              <a:rPr lang="de-DE" dirty="0" smtClean="0"/>
              <a:t>Wenn der Komponist eine </a:t>
            </a:r>
            <a:r>
              <a:rPr lang="de-DE" dirty="0"/>
              <a:t>Gruppe von Auszügen aus einem größeren Werk zusammenfügt und die Gruppe </a:t>
            </a:r>
            <a:r>
              <a:rPr lang="de-DE" dirty="0" smtClean="0"/>
              <a:t>„Suite“ nennt, wird </a:t>
            </a:r>
            <a:r>
              <a:rPr lang="de-DE" dirty="0" smtClean="0">
                <a:sym typeface="Wingdings" panose="05000000000000000000" pitchFamily="2" charset="2"/>
              </a:rPr>
              <a:t>„Suite“ als Titel für den Teil verwendet</a:t>
            </a:r>
          </a:p>
          <a:p>
            <a:pPr lvl="1"/>
            <a:r>
              <a:rPr lang="de-DE" dirty="0" smtClean="0">
                <a:sym typeface="Wingdings" panose="05000000000000000000" pitchFamily="2" charset="2"/>
              </a:rPr>
              <a:t>Beispiel:</a:t>
            </a:r>
            <a:br>
              <a:rPr lang="de-DE" dirty="0" smtClean="0">
                <a:sym typeface="Wingdings" panose="05000000000000000000" pitchFamily="2" charset="2"/>
              </a:rPr>
            </a:br>
            <a:r>
              <a:rPr lang="de-DE" b="1" i="1" u="sng" dirty="0" smtClean="0">
                <a:sym typeface="Wingdings" panose="05000000000000000000" pitchFamily="2" charset="2"/>
              </a:rPr>
              <a:t>Normierter Sucheinstieg</a:t>
            </a:r>
            <a:r>
              <a:rPr lang="de-DE" b="1" i="1" dirty="0" smtClean="0">
                <a:sym typeface="Wingdings" panose="05000000000000000000" pitchFamily="2" charset="2"/>
              </a:rPr>
              <a:t>: </a:t>
            </a:r>
            <a:r>
              <a:rPr lang="fr-FR" i="1" dirty="0" smtClean="0"/>
              <a:t>Sibelius</a:t>
            </a:r>
            <a:r>
              <a:rPr lang="fr-FR" i="1" dirty="0"/>
              <a:t>, Jean, 1865-1957. </a:t>
            </a:r>
            <a:r>
              <a:rPr lang="fr-FR" i="1" dirty="0" err="1"/>
              <a:t>Karelia</a:t>
            </a:r>
            <a:r>
              <a:rPr lang="fr-FR" i="1" dirty="0"/>
              <a:t>. Suite</a:t>
            </a:r>
            <a:endParaRPr lang="de-DE" i="1"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27</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a:t>Teil/Teile eines Musikwerks: </a:t>
            </a:r>
            <a:r>
              <a:rPr lang="de-DE" dirty="0" smtClean="0"/>
              <a:t>mehrere Teile</a:t>
            </a:r>
          </a:p>
          <a:p>
            <a:r>
              <a:rPr lang="de-DE" dirty="0" smtClean="0"/>
              <a:t>(</a:t>
            </a:r>
            <a:r>
              <a:rPr lang="de-DE" dirty="0"/>
              <a:t>RDA </a:t>
            </a:r>
            <a:r>
              <a:rPr lang="de-DE" dirty="0" smtClean="0"/>
              <a:t>6.14.2.7.2)</a:t>
            </a:r>
            <a:endParaRPr lang="de-DE" dirty="0"/>
          </a:p>
        </p:txBody>
      </p:sp>
    </p:spTree>
    <p:extLst>
      <p:ext uri="{BB962C8B-B14F-4D97-AF65-F5344CB8AC3E}">
        <p14:creationId xmlns:p14="http://schemas.microsoft.com/office/powerpoint/2010/main" val="6101805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377280" y="1196752"/>
            <a:ext cx="8640960" cy="5112568"/>
          </a:xfrm>
        </p:spPr>
        <p:txBody>
          <a:bodyPr wrap="square"/>
          <a:lstStyle/>
          <a:p>
            <a:r>
              <a:rPr lang="de-DE" dirty="0" smtClean="0"/>
              <a:t>Abgrenzung </a:t>
            </a:r>
          </a:p>
          <a:p>
            <a:pPr marL="0" indent="0">
              <a:buNone/>
            </a:pPr>
            <a:r>
              <a:rPr lang="de-DE" dirty="0"/>
              <a:t>	</a:t>
            </a:r>
            <a:r>
              <a:rPr lang="de-DE" dirty="0" smtClean="0"/>
              <a:t>Zusammenstellung von (unabhängigen) Werken 	eines 	Komponisten (RDA 6.14.2.8) </a:t>
            </a:r>
          </a:p>
          <a:p>
            <a:pPr marL="0" indent="0">
              <a:buNone/>
            </a:pPr>
            <a:r>
              <a:rPr lang="de-DE" sz="2000" dirty="0"/>
              <a:t>	</a:t>
            </a:r>
            <a:r>
              <a:rPr lang="de-DE" sz="2000" dirty="0" smtClean="0">
                <a:sym typeface="Wingdings" panose="05000000000000000000" pitchFamily="2" charset="2"/>
              </a:rPr>
              <a:t></a:t>
            </a:r>
          </a:p>
          <a:p>
            <a:pPr marL="0" indent="0">
              <a:buNone/>
            </a:pPr>
            <a:r>
              <a:rPr lang="de-DE" dirty="0">
                <a:sym typeface="Wingdings" panose="05000000000000000000" pitchFamily="2" charset="2"/>
              </a:rPr>
              <a:t>	</a:t>
            </a:r>
            <a:r>
              <a:rPr lang="de-DE" dirty="0" smtClean="0"/>
              <a:t>Werke mit abhängigen Teilen (RDA 6.14.2.7)</a:t>
            </a:r>
          </a:p>
          <a:p>
            <a:pPr lvl="1"/>
            <a:endParaRPr lang="de-DE" sz="1100" dirty="0" smtClean="0"/>
          </a:p>
          <a:p>
            <a:pPr lvl="1"/>
            <a:r>
              <a:rPr lang="de-DE" i="1" dirty="0" smtClean="0"/>
              <a:t>Beispiel: </a:t>
            </a:r>
            <a:br>
              <a:rPr lang="de-DE" i="1" dirty="0" smtClean="0"/>
            </a:br>
            <a:r>
              <a:rPr lang="de-DE" i="1" dirty="0" smtClean="0"/>
              <a:t>„Sonaten 1783-1784“ von Mozart ist eine Zusammenstellung, </a:t>
            </a:r>
            <a:br>
              <a:rPr lang="de-DE" i="1" dirty="0" smtClean="0"/>
            </a:br>
            <a:r>
              <a:rPr lang="de-DE" i="1" dirty="0" smtClean="0"/>
              <a:t>Wagners „Ring der Nibelungen“ ist keine Zusammenstellung!</a:t>
            </a:r>
          </a:p>
          <a:p>
            <a:pPr marL="457200" lvl="1" indent="0">
              <a:buNone/>
            </a:pPr>
            <a:endParaRPr lang="de-DE" sz="1200" dirty="0" smtClean="0"/>
          </a:p>
          <a:p>
            <a:r>
              <a:rPr lang="de-DE" dirty="0" smtClean="0"/>
              <a:t>Werke </a:t>
            </a:r>
            <a:r>
              <a:rPr lang="de-DE" dirty="0"/>
              <a:t>ohne spezifischen Titel wie "Drei Sonaten op. 10" sind ebenfalls keine Zusammenstellungen </a:t>
            </a:r>
            <a:r>
              <a:rPr lang="de-DE" dirty="0" smtClean="0"/>
              <a:t>(=abhängige </a:t>
            </a:r>
            <a:r>
              <a:rPr lang="de-DE" dirty="0"/>
              <a:t>Teile)</a:t>
            </a: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28</a:t>
            </a:fld>
            <a:endParaRPr lang="de-DE"/>
          </a:p>
        </p:txBody>
      </p:sp>
      <p:sp>
        <p:nvSpPr>
          <p:cNvPr id="183" name="Fußzeilenplatzhalter 11"/>
          <p:cNvSpPr>
            <a:spLocks noGrp="1"/>
          </p:cNvSpPr>
          <p:nvPr>
            <p:ph type="ftr" sz="quarter" idx="14"/>
          </p:nvPr>
        </p:nvSpPr>
        <p:spPr>
          <a:xfrm>
            <a:off x="467544" y="6376243"/>
            <a:ext cx="7704856"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Zusammenstellungen </a:t>
            </a:r>
            <a:br>
              <a:rPr lang="de-DE" dirty="0" smtClean="0"/>
            </a:br>
            <a:r>
              <a:rPr lang="de-DE" dirty="0" smtClean="0"/>
              <a:t>(Werke eines Komponisten) (RDA 6.14.2.8)	</a:t>
            </a:r>
            <a:endParaRPr lang="de-DE" dirty="0"/>
          </a:p>
        </p:txBody>
      </p:sp>
    </p:spTree>
    <p:extLst>
      <p:ext uri="{BB962C8B-B14F-4D97-AF65-F5344CB8AC3E}">
        <p14:creationId xmlns:p14="http://schemas.microsoft.com/office/powerpoint/2010/main" val="20134014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r>
              <a:rPr lang="de-DE" dirty="0" smtClean="0"/>
              <a:t>Wenn Zusammenstellung, dann Entscheidung, ob</a:t>
            </a:r>
          </a:p>
          <a:p>
            <a:pPr lvl="1"/>
            <a:r>
              <a:rPr lang="de-DE" dirty="0" smtClean="0"/>
              <a:t>Formaltitel oder</a:t>
            </a:r>
          </a:p>
          <a:p>
            <a:pPr lvl="1"/>
            <a:r>
              <a:rPr lang="de-DE" dirty="0" smtClean="0"/>
              <a:t>bekannter Titel der Zusammenstellung</a:t>
            </a:r>
          </a:p>
          <a:p>
            <a:pPr lvl="1"/>
            <a:endParaRPr lang="de-DE" sz="1100" dirty="0"/>
          </a:p>
          <a:p>
            <a:r>
              <a:rPr lang="de-DE" dirty="0" smtClean="0"/>
              <a:t>Bekannter Titel bei Musikwerken eher unüblich</a:t>
            </a:r>
          </a:p>
          <a:p>
            <a:endParaRPr lang="de-DE" sz="1200" dirty="0" smtClean="0"/>
          </a:p>
          <a:p>
            <a:r>
              <a:rPr lang="de-DE" dirty="0" smtClean="0"/>
              <a:t>Aber: </a:t>
            </a:r>
            <a:br>
              <a:rPr lang="de-DE" dirty="0" smtClean="0"/>
            </a:br>
            <a:r>
              <a:rPr lang="de-DE" dirty="0" smtClean="0"/>
              <a:t>Alben der Unterhaltungsmusik, wenn von </a:t>
            </a:r>
            <a:r>
              <a:rPr lang="de-DE" i="1" dirty="0" smtClean="0"/>
              <a:t>einem</a:t>
            </a:r>
            <a:r>
              <a:rPr lang="de-DE" dirty="0" smtClean="0"/>
              <a:t> geistigen Schöpfer, gelten als unter einem Titel bekannte Zusammenstellungen</a:t>
            </a:r>
          </a:p>
          <a:p>
            <a:pPr lvl="1"/>
            <a:r>
              <a:rPr lang="de-DE" sz="2400" i="1" dirty="0" smtClean="0"/>
              <a:t>Beispiel:</a:t>
            </a:r>
            <a:br>
              <a:rPr lang="de-DE" sz="2400" i="1" dirty="0" smtClean="0"/>
            </a:br>
            <a:r>
              <a:rPr lang="en-US" b="1" i="1" u="sng" dirty="0" err="1" smtClean="0"/>
              <a:t>Normierter</a:t>
            </a:r>
            <a:r>
              <a:rPr lang="en-US" b="1" i="1" u="sng" dirty="0" smtClean="0"/>
              <a:t> </a:t>
            </a:r>
            <a:r>
              <a:rPr lang="en-US" b="1" i="1" u="sng" dirty="0" err="1" smtClean="0"/>
              <a:t>Sucheinstieg</a:t>
            </a:r>
            <a:r>
              <a:rPr lang="en-US" b="1" i="1" dirty="0" smtClean="0"/>
              <a:t>:</a:t>
            </a:r>
            <a:r>
              <a:rPr lang="en-US" i="1" dirty="0" smtClean="0"/>
              <a:t> </a:t>
            </a:r>
            <a:br>
              <a:rPr lang="en-US" i="1" dirty="0" smtClean="0"/>
            </a:br>
            <a:r>
              <a:rPr lang="en-US" i="1" dirty="0" smtClean="0"/>
              <a:t>Dylan</a:t>
            </a:r>
            <a:r>
              <a:rPr lang="en-US" i="1" dirty="0"/>
              <a:t>, Bob, 1941-. Highway 61 revisited </a:t>
            </a:r>
            <a:r>
              <a:rPr lang="en-US" i="1" dirty="0" smtClean="0"/>
              <a:t>(</a:t>
            </a:r>
            <a:r>
              <a:rPr lang="en-US" i="1" dirty="0" err="1" smtClean="0"/>
              <a:t>Musikalbum</a:t>
            </a:r>
            <a:r>
              <a:rPr lang="en-US" i="1" dirty="0" smtClean="0"/>
              <a:t>)</a:t>
            </a:r>
            <a:endParaRPr lang="de-DE" i="1"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29</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Zusammenstellungen (Werke eines Komponisten)</a:t>
            </a:r>
            <a:r>
              <a:rPr lang="de-DE" dirty="0"/>
              <a:t> </a:t>
            </a:r>
            <a:r>
              <a:rPr lang="de-DE" dirty="0" smtClean="0"/>
              <a:t>(</a:t>
            </a:r>
            <a:r>
              <a:rPr lang="de-DE" dirty="0"/>
              <a:t>RDA 6.14.2.8) </a:t>
            </a:r>
            <a:r>
              <a:rPr lang="de-DE" dirty="0" smtClean="0"/>
              <a:t>			</a:t>
            </a:r>
            <a:endParaRPr lang="de-DE" dirty="0"/>
          </a:p>
        </p:txBody>
      </p:sp>
    </p:spTree>
    <p:extLst>
      <p:ext uri="{BB962C8B-B14F-4D97-AF65-F5344CB8AC3E}">
        <p14:creationId xmlns:p14="http://schemas.microsoft.com/office/powerpoint/2010/main" val="1864543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4624"/>
            <a:ext cx="8229600" cy="778098"/>
          </a:xfrm>
        </p:spPr>
        <p:txBody>
          <a:bodyPr>
            <a:normAutofit/>
          </a:bodyPr>
          <a:lstStyle/>
          <a:p>
            <a:pPr algn="l"/>
            <a:r>
              <a:rPr lang="de-DE" sz="2400" dirty="0" smtClean="0">
                <a:solidFill>
                  <a:schemeClr val="accent1">
                    <a:lumMod val="75000"/>
                  </a:schemeClr>
                </a:solidFill>
              </a:rPr>
              <a:t>Übersicht</a:t>
            </a:r>
            <a:endParaRPr lang="de-DE" sz="2400" dirty="0">
              <a:solidFill>
                <a:schemeClr val="accent1">
                  <a:lumMod val="75000"/>
                </a:schemeClr>
              </a:solidFill>
            </a:endParaRPr>
          </a:p>
        </p:txBody>
      </p:sp>
      <p:sp>
        <p:nvSpPr>
          <p:cNvPr id="3" name="Inhaltsplatzhalter 2"/>
          <p:cNvSpPr>
            <a:spLocks noGrp="1"/>
          </p:cNvSpPr>
          <p:nvPr>
            <p:ph idx="1"/>
          </p:nvPr>
        </p:nvSpPr>
        <p:spPr>
          <a:xfrm>
            <a:off x="251520" y="836712"/>
            <a:ext cx="8661648" cy="5184576"/>
          </a:xfrm>
        </p:spPr>
        <p:txBody>
          <a:bodyPr>
            <a:noAutofit/>
          </a:bodyPr>
          <a:lstStyle/>
          <a:p>
            <a:pPr marL="0" indent="0">
              <a:lnSpc>
                <a:spcPct val="150000"/>
              </a:lnSpc>
              <a:buNone/>
            </a:pPr>
            <a:r>
              <a:rPr lang="de-DE" sz="2000" dirty="0" smtClean="0"/>
              <a:t>1	</a:t>
            </a:r>
            <a:r>
              <a:rPr lang="de-DE" sz="2000" dirty="0" smtClean="0">
                <a:solidFill>
                  <a:schemeClr val="bg1">
                    <a:lumMod val="85000"/>
                  </a:schemeClr>
                </a:solidFill>
              </a:rPr>
              <a:t>Werke allgemein</a:t>
            </a:r>
          </a:p>
          <a:p>
            <a:pPr marL="0" indent="0">
              <a:lnSpc>
                <a:spcPct val="150000"/>
              </a:lnSpc>
              <a:buNone/>
            </a:pPr>
            <a:r>
              <a:rPr lang="de-DE" sz="2000" dirty="0" smtClean="0"/>
              <a:t>2	Titel von Musikwerken (RDA 6.14)</a:t>
            </a:r>
          </a:p>
          <a:p>
            <a:pPr marL="0" indent="0">
              <a:lnSpc>
                <a:spcPct val="150000"/>
              </a:lnSpc>
              <a:buNone/>
            </a:pPr>
            <a:r>
              <a:rPr lang="de-DE" sz="2000" dirty="0" smtClean="0"/>
              <a:t>3</a:t>
            </a:r>
            <a:r>
              <a:rPr lang="de-DE" sz="2000" dirty="0"/>
              <a:t>	Weitere Kernelemente von </a:t>
            </a:r>
            <a:r>
              <a:rPr lang="de-DE" sz="2000" dirty="0" smtClean="0"/>
              <a:t>Musikwerken (Besetzung, 	Numerische Bezeichnung, Tonart)</a:t>
            </a:r>
            <a:endParaRPr lang="de-DE" sz="2000" dirty="0"/>
          </a:p>
          <a:p>
            <a:pPr marL="0" indent="0">
              <a:lnSpc>
                <a:spcPct val="150000"/>
              </a:lnSpc>
              <a:buNone/>
            </a:pPr>
            <a:r>
              <a:rPr lang="de-DE" sz="2000" dirty="0"/>
              <a:t>4	Bildung von normierten Sucheinstiegen </a:t>
            </a:r>
            <a:r>
              <a:rPr lang="de-DE" sz="2000" dirty="0" smtClean="0"/>
              <a:t>für Musikwerke 	(RDA 6.28)</a:t>
            </a:r>
            <a:endParaRPr lang="de-DE" sz="2000" dirty="0"/>
          </a:p>
          <a:p>
            <a:pPr marL="0" indent="0">
              <a:lnSpc>
                <a:spcPct val="150000"/>
              </a:lnSpc>
              <a:buNone/>
            </a:pPr>
            <a:r>
              <a:rPr lang="de-DE" sz="2000" dirty="0"/>
              <a:t>5	Weitere </a:t>
            </a:r>
            <a:r>
              <a:rPr lang="de-DE" sz="2000" dirty="0" smtClean="0"/>
              <a:t>Sucheinstiege (Expressionen, Zusätzliche 	Sucheinstiege)</a:t>
            </a:r>
            <a:endParaRPr lang="de-DE" sz="2000" dirty="0"/>
          </a:p>
          <a:p>
            <a:pPr marL="0" indent="0">
              <a:lnSpc>
                <a:spcPct val="150000"/>
              </a:lnSpc>
              <a:buNone/>
            </a:pPr>
            <a:r>
              <a:rPr lang="de-DE" sz="2000" dirty="0"/>
              <a:t>6	Wann liegt ein neues Werk </a:t>
            </a:r>
            <a:r>
              <a:rPr lang="de-DE" sz="2000" dirty="0" smtClean="0"/>
              <a:t>vor? (RDA 6.28.1.5, RDA 	6.27.1.5)</a:t>
            </a:r>
            <a:endParaRPr lang="de-DE" sz="2000" dirty="0"/>
          </a:p>
          <a:p>
            <a:pPr marL="0" indent="0">
              <a:buNone/>
            </a:pPr>
            <a:endParaRPr lang="de-DE" sz="1600" dirty="0"/>
          </a:p>
        </p:txBody>
      </p:sp>
      <p:sp>
        <p:nvSpPr>
          <p:cNvPr id="4" name="Fußzeilenplatzhalter 11"/>
          <p:cNvSpPr>
            <a:spLocks noGrp="1"/>
          </p:cNvSpPr>
          <p:nvPr>
            <p:ph type="ftr" sz="quarter" idx="4294967295"/>
          </p:nvPr>
        </p:nvSpPr>
        <p:spPr>
          <a:xfrm>
            <a:off x="467544" y="6376243"/>
            <a:ext cx="8280920" cy="365125"/>
          </a:xfrm>
          <a:prstGeom prst="rect">
            <a:avLst/>
          </a:prstGeom>
        </p:spPr>
        <p:txBody>
          <a:bodyPr/>
          <a:lstStyle>
            <a:lvl1pPr algn="l">
              <a:defRPr>
                <a:solidFill>
                  <a:schemeClr val="accent1">
                    <a:lumMod val="75000"/>
                  </a:schemeClr>
                </a:solidFill>
              </a:defRPr>
            </a:lvl1pPr>
          </a:lstStyle>
          <a:p>
            <a:r>
              <a:rPr lang="de-DE" sz="1000" dirty="0" smtClean="0">
                <a:latin typeface="Verdana" panose="020B0604030504040204" pitchFamily="34" charset="0"/>
              </a:rPr>
              <a:t>AG RDA Schulungsunterlagen – Modul 6M.02: Werktitel Musik | Stand: 15.09.2015 | CC BY-NC-SA</a:t>
            </a:r>
            <a:endParaRPr lang="de-DE" sz="1000" dirty="0">
              <a:latin typeface="Verdana" panose="020B0604030504040204" pitchFamily="34" charset="0"/>
            </a:endParaRPr>
          </a:p>
        </p:txBody>
      </p:sp>
    </p:spTree>
    <p:extLst>
      <p:ext uri="{BB962C8B-B14F-4D97-AF65-F5344CB8AC3E}">
        <p14:creationId xmlns:p14="http://schemas.microsoft.com/office/powerpoint/2010/main" val="25175602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196752"/>
            <a:ext cx="8640960" cy="5256584"/>
          </a:xfrm>
        </p:spPr>
        <p:txBody>
          <a:bodyPr wrap="square"/>
          <a:lstStyle/>
          <a:p>
            <a:r>
              <a:rPr lang="de-DE" dirty="0" smtClean="0"/>
              <a:t>Formaltitel bei Zusammenstellungen</a:t>
            </a:r>
          </a:p>
          <a:p>
            <a:pPr lvl="1"/>
            <a:r>
              <a:rPr lang="de-DE" dirty="0" smtClean="0"/>
              <a:t> aus vollständigen Musikwerken des Komponisten </a:t>
            </a:r>
          </a:p>
          <a:p>
            <a:pPr marL="457200" lvl="1" indent="0">
              <a:buNone/>
            </a:pPr>
            <a:r>
              <a:rPr lang="de-DE" dirty="0" smtClean="0">
                <a:sym typeface="Wingdings" panose="05000000000000000000" pitchFamily="2" charset="2"/>
              </a:rPr>
              <a:t>	 „Werke“</a:t>
            </a:r>
          </a:p>
          <a:p>
            <a:pPr lvl="1"/>
            <a:r>
              <a:rPr lang="de-DE" dirty="0" smtClean="0">
                <a:sym typeface="Wingdings" panose="05000000000000000000" pitchFamily="2" charset="2"/>
              </a:rPr>
              <a:t>aus vollständigen Musikwerken des Komponisten für </a:t>
            </a:r>
          </a:p>
          <a:p>
            <a:pPr lvl="2"/>
            <a:r>
              <a:rPr lang="de-DE" sz="2000" dirty="0" smtClean="0">
                <a:sym typeface="Wingdings" panose="05000000000000000000" pitchFamily="2" charset="2"/>
              </a:rPr>
              <a:t>eine allgemeine Besetzung (RDA 6.14.2.8.3)</a:t>
            </a:r>
          </a:p>
          <a:p>
            <a:pPr lvl="2"/>
            <a:r>
              <a:rPr lang="de-DE" sz="2000" dirty="0" smtClean="0">
                <a:sym typeface="Wingdings" panose="05000000000000000000" pitchFamily="2" charset="2"/>
              </a:rPr>
              <a:t>eine bestimmte Besetzung (RDA 6.14.2.8.4)</a:t>
            </a:r>
          </a:p>
          <a:p>
            <a:pPr lvl="2"/>
            <a:r>
              <a:rPr lang="de-DE" sz="2000" dirty="0" smtClean="0">
                <a:sym typeface="Wingdings" panose="05000000000000000000" pitchFamily="2" charset="2"/>
              </a:rPr>
              <a:t>einer einzigen Kompositionsart (RDA 6.14.2.8.5)</a:t>
            </a:r>
          </a:p>
          <a:p>
            <a:pPr marL="914400" lvl="2" indent="0">
              <a:buNone/>
            </a:pPr>
            <a:r>
              <a:rPr lang="de-DE" sz="2000" dirty="0" smtClean="0">
                <a:sym typeface="Wingdings" panose="05000000000000000000" pitchFamily="2" charset="2"/>
              </a:rPr>
              <a:t> Werktitel </a:t>
            </a:r>
            <a:r>
              <a:rPr lang="de-DE" sz="2000" dirty="0">
                <a:sym typeface="Wingdings" panose="05000000000000000000" pitchFamily="2" charset="2"/>
              </a:rPr>
              <a:t>gemäß </a:t>
            </a:r>
            <a:r>
              <a:rPr lang="de-DE" sz="2000" dirty="0">
                <a:sym typeface="Wingdings" panose="05000000000000000000" pitchFamily="2" charset="2"/>
                <a:hlinkClick r:id="rId3"/>
              </a:rPr>
              <a:t>Liste der </a:t>
            </a:r>
            <a:r>
              <a:rPr lang="de-DE" sz="2000" dirty="0" smtClean="0">
                <a:sym typeface="Wingdings" panose="05000000000000000000" pitchFamily="2" charset="2"/>
                <a:hlinkClick r:id="rId3"/>
              </a:rPr>
              <a:t>normierten Besetzungsangaben</a:t>
            </a:r>
            <a:r>
              <a:rPr lang="de-DE" sz="2000" dirty="0" smtClean="0">
                <a:sym typeface="Wingdings" panose="05000000000000000000" pitchFamily="2" charset="2"/>
              </a:rPr>
              <a:t> bzw. </a:t>
            </a:r>
            <a:r>
              <a:rPr lang="de-DE" sz="2000" dirty="0" smtClean="0">
                <a:sym typeface="Wingdings" panose="05000000000000000000" pitchFamily="2" charset="2"/>
                <a:hlinkClick r:id="rId4"/>
              </a:rPr>
              <a:t>Liste der maßgeblichen Begriffe für die Kompositionsart</a:t>
            </a:r>
            <a:endParaRPr lang="de-DE" dirty="0" smtClean="0">
              <a:sym typeface="Wingdings" panose="05000000000000000000" pitchFamily="2" charset="2"/>
            </a:endParaRPr>
          </a:p>
          <a:p>
            <a:pPr marL="857250" lvl="1" indent="-342900">
              <a:buFont typeface="Wingdings"/>
              <a:buChar char="à"/>
            </a:pPr>
            <a:endParaRPr lang="de-DE" sz="1100" dirty="0" smtClean="0">
              <a:sym typeface="Wingdings" panose="05000000000000000000" pitchFamily="2" charset="2"/>
            </a:endParaRPr>
          </a:p>
          <a:p>
            <a:pPr marL="457200"/>
            <a:r>
              <a:rPr lang="de-DE" dirty="0" smtClean="0"/>
              <a:t>Bei unvollständigen Zusammenstellungen: </a:t>
            </a:r>
          </a:p>
          <a:p>
            <a:pPr marL="857250" lvl="1"/>
            <a:r>
              <a:rPr lang="de-DE" dirty="0" smtClean="0"/>
              <a:t>Formaltitel mit „Auswahl“ und ggf. zusätzlich</a:t>
            </a:r>
            <a:r>
              <a:rPr lang="de-DE" dirty="0"/>
              <a:t> </a:t>
            </a:r>
            <a:r>
              <a:rPr lang="de-DE" dirty="0" smtClean="0"/>
              <a:t>alle </a:t>
            </a:r>
            <a:r>
              <a:rPr lang="de-DE" dirty="0"/>
              <a:t>enthaltenen Werke einzeln </a:t>
            </a:r>
            <a:r>
              <a:rPr lang="de-DE" dirty="0" smtClean="0"/>
              <a:t>erfassen</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30</a:t>
            </a:fld>
            <a:endParaRPr lang="de-DE"/>
          </a:p>
        </p:txBody>
      </p:sp>
      <p:sp>
        <p:nvSpPr>
          <p:cNvPr id="183" name="Fußzeilenplatzhalter 11"/>
          <p:cNvSpPr>
            <a:spLocks noGrp="1"/>
          </p:cNvSpPr>
          <p:nvPr>
            <p:ph type="ftr" sz="quarter" idx="14"/>
          </p:nvPr>
        </p:nvSpPr>
        <p:spPr>
          <a:xfrm>
            <a:off x="467544" y="6376243"/>
            <a:ext cx="7704856"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16632"/>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Zusammenstellungen (Werke eines Komponisten</a:t>
            </a:r>
            <a:r>
              <a:rPr lang="de-DE" dirty="0"/>
              <a:t>) (RDA 6.14.2.8)</a:t>
            </a:r>
          </a:p>
        </p:txBody>
      </p:sp>
    </p:spTree>
    <p:extLst>
      <p:ext uri="{BB962C8B-B14F-4D97-AF65-F5344CB8AC3E}">
        <p14:creationId xmlns:p14="http://schemas.microsoft.com/office/powerpoint/2010/main" val="31021686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340768"/>
            <a:ext cx="8640960" cy="5112568"/>
          </a:xfrm>
        </p:spPr>
        <p:txBody>
          <a:bodyPr wrap="square"/>
          <a:lstStyle/>
          <a:p>
            <a:r>
              <a:rPr lang="de-DE" dirty="0" smtClean="0"/>
              <a:t>Fakultativ</a:t>
            </a:r>
          </a:p>
          <a:p>
            <a:pPr marL="0" indent="0">
              <a:buNone/>
            </a:pPr>
            <a:endParaRPr lang="de-DE" dirty="0" smtClean="0"/>
          </a:p>
          <a:p>
            <a:r>
              <a:rPr lang="de-DE" dirty="0" smtClean="0"/>
              <a:t>Manifestationstitel, wenn </a:t>
            </a:r>
          </a:p>
          <a:p>
            <a:pPr lvl="1"/>
            <a:r>
              <a:rPr lang="de-DE" dirty="0" smtClean="0"/>
              <a:t>signifikante Abweichung vom bevorzugten Titel</a:t>
            </a:r>
          </a:p>
          <a:p>
            <a:pPr lvl="1"/>
            <a:r>
              <a:rPr lang="de-DE" dirty="0" smtClean="0"/>
              <a:t>sinnvoller Sucheinstieg</a:t>
            </a:r>
          </a:p>
          <a:p>
            <a:pPr lvl="1"/>
            <a:endParaRPr lang="de-DE" dirty="0"/>
          </a:p>
          <a:p>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31</a:t>
            </a:fld>
            <a:endParaRPr lang="de-DE"/>
          </a:p>
        </p:txBody>
      </p:sp>
      <p:sp>
        <p:nvSpPr>
          <p:cNvPr id="183"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
        <p:nvSpPr>
          <p:cNvPr id="7" name="Titel 1"/>
          <p:cNvSpPr txBox="1">
            <a:spLocks/>
          </p:cNvSpPr>
          <p:nvPr/>
        </p:nvSpPr>
        <p:spPr>
          <a:xfrm>
            <a:off x="251520" y="183778"/>
            <a:ext cx="889248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Abweichende Titel eines Musikwerks </a:t>
            </a:r>
            <a:br>
              <a:rPr lang="de-DE" dirty="0" smtClean="0"/>
            </a:br>
            <a:r>
              <a:rPr lang="de-DE" dirty="0" smtClean="0"/>
              <a:t>(RDA 6.14.3)</a:t>
            </a:r>
            <a:endParaRPr lang="de-DE" dirty="0"/>
          </a:p>
        </p:txBody>
      </p:sp>
    </p:spTree>
    <p:extLst>
      <p:ext uri="{BB962C8B-B14F-4D97-AF65-F5344CB8AC3E}">
        <p14:creationId xmlns:p14="http://schemas.microsoft.com/office/powerpoint/2010/main" val="20134014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3</a:t>
            </a:r>
            <a:r>
              <a:rPr lang="de-DE" dirty="0"/>
              <a:t>. Weitere Kernelemente von </a:t>
            </a:r>
            <a:r>
              <a:rPr lang="de-DE" dirty="0" smtClean="0"/>
              <a:t/>
            </a:r>
            <a:br>
              <a:rPr lang="de-DE" dirty="0" smtClean="0"/>
            </a:br>
            <a:r>
              <a:rPr lang="de-DE" dirty="0" smtClean="0"/>
              <a:t>Musikwerken</a:t>
            </a: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32</a:t>
            </a:fld>
            <a:endParaRPr lang="de-DE"/>
          </a:p>
        </p:txBody>
      </p:sp>
      <p:sp>
        <p:nvSpPr>
          <p:cNvPr id="7" name="Fußzeilenplatzhalter 11"/>
          <p:cNvSpPr>
            <a:spLocks noGrp="1"/>
          </p:cNvSpPr>
          <p:nvPr>
            <p:ph type="ftr" sz="quarter" idx="14"/>
          </p:nvPr>
        </p:nvSpPr>
        <p:spPr>
          <a:xfrm>
            <a:off x="467544" y="6376243"/>
            <a:ext cx="7704856"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24300394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Weitere Kernelemente (RDA 6.15-6.17)</a:t>
            </a:r>
            <a:endParaRPr lang="de-AT" dirty="0"/>
          </a:p>
        </p:txBody>
      </p:sp>
      <p:sp>
        <p:nvSpPr>
          <p:cNvPr id="3" name="Textplatzhalter 2"/>
          <p:cNvSpPr>
            <a:spLocks noGrp="1"/>
          </p:cNvSpPr>
          <p:nvPr>
            <p:ph type="body" sz="quarter" idx="13"/>
          </p:nvPr>
        </p:nvSpPr>
        <p:spPr/>
        <p:txBody>
          <a:bodyPr/>
          <a:lstStyle/>
          <a:p>
            <a:r>
              <a:rPr lang="de-AT" dirty="0" smtClean="0"/>
              <a:t>Die weiteren Kernelemente von Musikwerken sind:</a:t>
            </a:r>
          </a:p>
          <a:p>
            <a:pPr lvl="1"/>
            <a:r>
              <a:rPr lang="de-AT" dirty="0" smtClean="0"/>
              <a:t>Besetzung</a:t>
            </a:r>
          </a:p>
          <a:p>
            <a:pPr lvl="1"/>
            <a:r>
              <a:rPr lang="de-AT" dirty="0" smtClean="0"/>
              <a:t>Numerische Bezeichnung</a:t>
            </a:r>
          </a:p>
          <a:p>
            <a:pPr lvl="1"/>
            <a:r>
              <a:rPr lang="de-AT" dirty="0" smtClean="0"/>
              <a:t>Tonart</a:t>
            </a:r>
          </a:p>
          <a:p>
            <a:endParaRPr lang="de-AT" dirty="0"/>
          </a:p>
          <a:p>
            <a:r>
              <a:rPr lang="de-AT" dirty="0" smtClean="0"/>
              <a:t>Sind Kernelemente, </a:t>
            </a:r>
            <a:r>
              <a:rPr lang="de-AT" dirty="0"/>
              <a:t>wenn sie benötigt </a:t>
            </a:r>
            <a:r>
              <a:rPr lang="de-AT" dirty="0" smtClean="0"/>
              <a:t>werden, </a:t>
            </a:r>
            <a:r>
              <a:rPr lang="de-AT" dirty="0"/>
              <a:t>um ein Musikwerk von einem anderen Werk mit demselben Titel zu unterscheiden. Sie </a:t>
            </a:r>
            <a:r>
              <a:rPr lang="de-AT" dirty="0" smtClean="0"/>
              <a:t>können auch Kernelemente </a:t>
            </a:r>
            <a:r>
              <a:rPr lang="de-AT" dirty="0"/>
              <a:t>sein, wenn sie ein Musikwerk mit einem Titel </a:t>
            </a:r>
            <a:r>
              <a:rPr lang="de-AT" dirty="0" smtClean="0"/>
              <a:t>identifizieren, der </a:t>
            </a:r>
            <a:r>
              <a:rPr lang="de-AT" dirty="0"/>
              <a:t>nicht spezifisch ist</a:t>
            </a:r>
            <a:r>
              <a:rPr lang="de-AT" dirty="0" smtClean="0"/>
              <a:t>.</a:t>
            </a:r>
          </a:p>
          <a:p>
            <a:endParaRPr lang="de-AT" dirty="0"/>
          </a:p>
          <a:p>
            <a:r>
              <a:rPr lang="de-AT" dirty="0" smtClean="0"/>
              <a:t>Werden in diesem Abschnitt als eigenständige Datenelemente dargestellt, können auch für die Bildung des normierten Sucheinstiegs relevant sein.</a:t>
            </a:r>
          </a:p>
          <a:p>
            <a:endParaRPr lang="de-AT" dirty="0"/>
          </a:p>
          <a:p>
            <a:endParaRPr lang="de-AT" dirty="0" smtClean="0"/>
          </a:p>
        </p:txBody>
      </p:sp>
      <p:sp>
        <p:nvSpPr>
          <p:cNvPr id="4" name="Fußzeilenplatzhalter 3"/>
          <p:cNvSpPr>
            <a:spLocks noGrp="1"/>
          </p:cNvSpPr>
          <p:nvPr>
            <p:ph type="ftr" sz="quarter" idx="14"/>
          </p:nvPr>
        </p:nvSpPr>
        <p:spPr>
          <a:xfrm>
            <a:off x="467544" y="6381328"/>
            <a:ext cx="7632848" cy="476672"/>
          </a:xfrm>
        </p:spPr>
        <p:txBody>
          <a:bodyPr/>
          <a:lstStyle/>
          <a:p>
            <a:r>
              <a:rPr lang="de-DE" dirty="0" smtClean="0"/>
              <a:t>AG RDA Schulungsunterlagen – Modul 6M.02: Werktitel Musik | Stand: 15.09.2015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33</a:t>
            </a:fld>
            <a:endParaRPr lang="de-DE"/>
          </a:p>
        </p:txBody>
      </p:sp>
    </p:spTree>
    <p:extLst>
      <p:ext uri="{BB962C8B-B14F-4D97-AF65-F5344CB8AC3E}">
        <p14:creationId xmlns:p14="http://schemas.microsoft.com/office/powerpoint/2010/main" val="29919540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r>
              <a:rPr lang="de-AT" dirty="0"/>
              <a:t>„Die Besetzung bezeichnet das Instrument oder die Instrumente, die Singstimme oder die Singstimmen usw., für das/die ein Musikwerk ursprünglich konzipiert ist.“</a:t>
            </a:r>
          </a:p>
          <a:p>
            <a:r>
              <a:rPr lang="de-AT" dirty="0" smtClean="0"/>
              <a:t>Für </a:t>
            </a:r>
            <a:r>
              <a:rPr lang="de-AT" dirty="0"/>
              <a:t>die Erfassung </a:t>
            </a:r>
            <a:r>
              <a:rPr lang="de-AT" dirty="0" smtClean="0"/>
              <a:t> der Besetzung wird </a:t>
            </a:r>
            <a:r>
              <a:rPr lang="de-AT" dirty="0"/>
              <a:t>die </a:t>
            </a:r>
            <a:r>
              <a:rPr lang="de-AT" dirty="0">
                <a:hlinkClick r:id="rId3"/>
              </a:rPr>
              <a:t>Liste der normierten Besetzungsangaben</a:t>
            </a:r>
            <a:r>
              <a:rPr lang="de-AT" dirty="0"/>
              <a:t> verwendet. Die Instrumente oder Singstimmen werden dabei immer im Singular </a:t>
            </a:r>
            <a:r>
              <a:rPr lang="de-AT" dirty="0" smtClean="0"/>
              <a:t>mit Angabe der Anzahl erfasst</a:t>
            </a:r>
            <a:r>
              <a:rPr lang="de-AT" dirty="0"/>
              <a:t>.</a:t>
            </a:r>
            <a:endParaRPr lang="de-DE" dirty="0"/>
          </a:p>
          <a:p>
            <a:endParaRPr lang="de-DE" dirty="0"/>
          </a:p>
          <a:p>
            <a:pPr>
              <a:buNone/>
            </a:pPr>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34</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Besetzung (</a:t>
            </a:r>
            <a:r>
              <a:rPr lang="de-DE" dirty="0"/>
              <a:t>RDA 6.15)</a:t>
            </a:r>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4053174305"/>
              </p:ext>
            </p:extLst>
          </p:nvPr>
        </p:nvGraphicFramePr>
        <p:xfrm>
          <a:off x="652736" y="3995755"/>
          <a:ext cx="7740860" cy="2346960"/>
        </p:xfrm>
        <a:graphic>
          <a:graphicData uri="http://schemas.openxmlformats.org/drawingml/2006/table">
            <a:tbl>
              <a:tblPr firstRow="1" bandRow="1">
                <a:tableStyleId>{5C22544A-7EE6-4342-B048-85BDC9FD1C3A}</a:tableStyleId>
              </a:tblPr>
              <a:tblGrid>
                <a:gridCol w="1939705"/>
                <a:gridCol w="1939705"/>
                <a:gridCol w="1939705"/>
                <a:gridCol w="1921745"/>
              </a:tblGrid>
              <a:tr h="370840">
                <a:tc>
                  <a:txBody>
                    <a:bodyPr/>
                    <a:lstStyle/>
                    <a:p>
                      <a:r>
                        <a:rPr lang="de-DE" sz="16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RDA</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Element</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Erfassung</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382</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6.15</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Besetzung</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Blockflöte</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$n</a:t>
                      </a:r>
                      <a:r>
                        <a:rPr lang="de-DE" sz="1600" dirty="0" smtClean="0">
                          <a:latin typeface="Verdana" panose="020B0604030504040204" pitchFamily="34" charset="0"/>
                          <a:ea typeface="Verdana" panose="020B0604030504040204" pitchFamily="34" charset="0"/>
                          <a:cs typeface="Verdana" panose="020B0604030504040204" pitchFamily="34" charset="0"/>
                        </a:rPr>
                        <a:t> 2</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$9</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i="1" dirty="0" smtClean="0">
                          <a:latin typeface="Verdana" panose="020B0604030504040204" pitchFamily="34" charset="0"/>
                          <a:ea typeface="Verdana" panose="020B0604030504040204" pitchFamily="34" charset="0"/>
                          <a:cs typeface="Verdana" panose="020B0604030504040204" pitchFamily="34" charset="0"/>
                        </a:rPr>
                        <a:t>GND-ID</a:t>
                      </a:r>
                      <a:endParaRPr lang="de-DE" sz="1600" i="1" dirty="0">
                        <a:latin typeface="Verdana" panose="020B0604030504040204" pitchFamily="34" charset="0"/>
                        <a:ea typeface="Verdana" panose="020B0604030504040204" pitchFamily="34" charset="0"/>
                        <a:cs typeface="Verdana" panose="020B0604030504040204" pitchFamily="34" charset="0"/>
                      </a:endParaRPr>
                    </a:p>
                  </a:txBody>
                  <a:tcPr anchor="ctr"/>
                </a:tc>
              </a:tr>
              <a:tr h="370840">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382</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6.15</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Besetzung</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600" baseline="0" dirty="0" smtClean="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Klarinette</a:t>
                      </a:r>
                    </a:p>
                    <a:p>
                      <a:pPr>
                        <a:lnSpc>
                          <a:spcPts val="8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$n</a:t>
                      </a:r>
                      <a:r>
                        <a:rPr lang="de-DE" sz="1600" baseline="0" dirty="0" smtClean="0">
                          <a:latin typeface="Verdana" panose="020B0604030504040204" pitchFamily="34" charset="0"/>
                          <a:ea typeface="Verdana" panose="020B0604030504040204" pitchFamily="34" charset="0"/>
                          <a:cs typeface="Verdana" panose="020B0604030504040204" pitchFamily="34" charset="0"/>
                        </a:rPr>
                        <a:t> 2</a:t>
                      </a:r>
                    </a:p>
                    <a:p>
                      <a:pPr>
                        <a:lnSpc>
                          <a:spcPts val="800"/>
                        </a:lnSpc>
                        <a:spcBef>
                          <a:spcPts val="600"/>
                        </a:spcBef>
                        <a:spcAft>
                          <a:spcPts val="600"/>
                        </a:spcAft>
                      </a:pPr>
                      <a:r>
                        <a:rPr lang="de-DE" sz="16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$9</a:t>
                      </a:r>
                      <a:r>
                        <a:rPr lang="de-DE" sz="1600" baseline="0" dirty="0" smtClean="0">
                          <a:latin typeface="Verdana" panose="020B0604030504040204" pitchFamily="34" charset="0"/>
                          <a:ea typeface="Verdana" panose="020B0604030504040204" pitchFamily="34" charset="0"/>
                          <a:cs typeface="Verdana" panose="020B0604030504040204" pitchFamily="34" charset="0"/>
                        </a:rPr>
                        <a:t> </a:t>
                      </a:r>
                      <a:r>
                        <a:rPr lang="de-DE" sz="1600" i="1" baseline="0" dirty="0" smtClean="0">
                          <a:latin typeface="Verdana" panose="020B0604030504040204" pitchFamily="34" charset="0"/>
                          <a:ea typeface="Verdana" panose="020B0604030504040204" pitchFamily="34" charset="0"/>
                          <a:cs typeface="Verdana" panose="020B0604030504040204" pitchFamily="34" charset="0"/>
                        </a:rPr>
                        <a:t>GND-ID</a:t>
                      </a:r>
                      <a:endParaRPr lang="de-DE" sz="1600" i="1" dirty="0">
                        <a:latin typeface="Verdana" panose="020B0604030504040204" pitchFamily="34" charset="0"/>
                        <a:ea typeface="Verdana" panose="020B0604030504040204" pitchFamily="34" charset="0"/>
                        <a:cs typeface="Verdana" panose="020B0604030504040204" pitchFamily="34" charset="0"/>
                      </a:endParaRPr>
                    </a:p>
                  </a:txBody>
                  <a:tcPr anchor="ctr"/>
                </a:tc>
              </a:tr>
              <a:tr h="370840">
                <a:tc>
                  <a:txBody>
                    <a:bodyPr/>
                    <a:lstStyle/>
                    <a:p>
                      <a:pPr>
                        <a:lnSpc>
                          <a:spcPts val="1600"/>
                        </a:lnSpc>
                        <a:spcBef>
                          <a:spcPts val="600"/>
                        </a:spcBef>
                        <a:spcAft>
                          <a:spcPts val="600"/>
                        </a:spcAft>
                      </a:pPr>
                      <a:r>
                        <a:rPr lang="de-DE" sz="1600" dirty="0" smtClean="0">
                          <a:latin typeface="Verdana" panose="020B0604030504040204" pitchFamily="34" charset="0"/>
                          <a:ea typeface="Verdana" panose="020B0604030504040204" pitchFamily="34" charset="0"/>
                          <a:cs typeface="Verdana" panose="020B0604030504040204" pitchFamily="34" charset="0"/>
                        </a:rPr>
                        <a:t>382</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$s</a:t>
                      </a:r>
                      <a:r>
                        <a:rPr lang="de-DE" sz="1600" dirty="0" smtClean="0">
                          <a:latin typeface="Verdana" panose="020B0604030504040204" pitchFamily="34" charset="0"/>
                          <a:ea typeface="Verdana" panose="020B0604030504040204" pitchFamily="34" charset="0"/>
                          <a:cs typeface="Verdana" panose="020B0604030504040204" pitchFamily="34" charset="0"/>
                        </a:rPr>
                        <a:t> 4</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8611789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Besetzung (</a:t>
            </a:r>
            <a:r>
              <a:rPr lang="de-DE" dirty="0"/>
              <a:t>RDA 6.15)</a:t>
            </a:r>
            <a:endParaRPr lang="de-AT" dirty="0"/>
          </a:p>
        </p:txBody>
      </p:sp>
      <p:sp>
        <p:nvSpPr>
          <p:cNvPr id="3" name="Textplatzhalter 2"/>
          <p:cNvSpPr>
            <a:spLocks noGrp="1"/>
          </p:cNvSpPr>
          <p:nvPr>
            <p:ph type="body" sz="quarter" idx="13"/>
          </p:nvPr>
        </p:nvSpPr>
        <p:spPr/>
        <p:txBody>
          <a:bodyPr/>
          <a:lstStyle/>
          <a:p>
            <a:r>
              <a:rPr lang="de-AT" dirty="0"/>
              <a:t>Wenn der Begriff Schlagzeug verwendet wird, ist die Anzahl der Spieler zu erfassen, wenn es mehrere gibt</a:t>
            </a:r>
            <a:r>
              <a:rPr lang="de-AT" dirty="0" smtClean="0"/>
              <a:t>. Z. B.: </a:t>
            </a:r>
            <a:r>
              <a:rPr lang="de-AT" i="1" dirty="0" smtClean="0"/>
              <a:t>Schlagzeug (4 Spieler)</a:t>
            </a:r>
          </a:p>
          <a:p>
            <a:endParaRPr lang="de-AT" dirty="0"/>
          </a:p>
          <a:p>
            <a:r>
              <a:rPr lang="de-AT" i="1" dirty="0" smtClean="0"/>
              <a:t>Basso </a:t>
            </a:r>
            <a:r>
              <a:rPr lang="de-AT" i="1" dirty="0" err="1"/>
              <a:t>continuo</a:t>
            </a:r>
            <a:r>
              <a:rPr lang="de-AT" dirty="0"/>
              <a:t> wird unabhängig von der jeweiligen Benennung </a:t>
            </a:r>
            <a:r>
              <a:rPr lang="de-AT" dirty="0" smtClean="0"/>
              <a:t>verwendet; irrelevant ist, ob </a:t>
            </a:r>
            <a:r>
              <a:rPr lang="de-AT" dirty="0"/>
              <a:t>das einzelne Instrument oder die Instrumente des Basso </a:t>
            </a:r>
            <a:r>
              <a:rPr lang="de-AT" dirty="0" err="1"/>
              <a:t>continuos</a:t>
            </a:r>
            <a:r>
              <a:rPr lang="de-AT" dirty="0"/>
              <a:t> </a:t>
            </a:r>
            <a:r>
              <a:rPr lang="de-AT" dirty="0" smtClean="0"/>
              <a:t>angegeben ist/sind</a:t>
            </a:r>
          </a:p>
          <a:p>
            <a:endParaRPr lang="de-AT" dirty="0"/>
          </a:p>
          <a:p>
            <a:r>
              <a:rPr lang="de-AT" dirty="0"/>
              <a:t>Wenn die Zahl der Spieler nicht zu ermitteln ist, kann statt einer Zahl der Terminus „(mehrere)“ verwendet </a:t>
            </a:r>
            <a:r>
              <a:rPr lang="de-AT" dirty="0" smtClean="0"/>
              <a:t>werden.</a:t>
            </a:r>
            <a:endParaRPr lang="de-DE" dirty="0" smtClean="0"/>
          </a:p>
        </p:txBody>
      </p:sp>
      <p:sp>
        <p:nvSpPr>
          <p:cNvPr id="4" name="Fußzeilenplatzhalter 3"/>
          <p:cNvSpPr>
            <a:spLocks noGrp="1"/>
          </p:cNvSpPr>
          <p:nvPr>
            <p:ph type="ftr" sz="quarter" idx="14"/>
          </p:nvPr>
        </p:nvSpPr>
        <p:spPr>
          <a:xfrm>
            <a:off x="467544" y="6376243"/>
            <a:ext cx="7488832" cy="365125"/>
          </a:xfrm>
        </p:spPr>
        <p:txBody>
          <a:bodyPr/>
          <a:lstStyle/>
          <a:p>
            <a:r>
              <a:rPr lang="de-DE" dirty="0" smtClean="0"/>
              <a:t>AG RDA Schulungsunterlagen – Modul 6M.02: Werktitel Musik | Stand: 15.09.2015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35</a:t>
            </a:fld>
            <a:endParaRPr lang="de-DE"/>
          </a:p>
        </p:txBody>
      </p:sp>
    </p:spTree>
    <p:extLst>
      <p:ext uri="{BB962C8B-B14F-4D97-AF65-F5344CB8AC3E}">
        <p14:creationId xmlns:p14="http://schemas.microsoft.com/office/powerpoint/2010/main" val="32015281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endParaRPr lang="de-DE" dirty="0" smtClean="0"/>
          </a:p>
          <a:p>
            <a:r>
              <a:rPr lang="de-AT" dirty="0"/>
              <a:t>Die Anzahl der Hände wird in der Art "4-händig", </a:t>
            </a:r>
            <a:r>
              <a:rPr lang="de-AT" dirty="0" smtClean="0"/>
              <a:t/>
            </a:r>
            <a:br>
              <a:rPr lang="de-AT" dirty="0" smtClean="0"/>
            </a:br>
            <a:r>
              <a:rPr lang="de-AT" dirty="0" smtClean="0"/>
              <a:t>"</a:t>
            </a:r>
            <a:r>
              <a:rPr lang="de-AT" dirty="0"/>
              <a:t>1-händig", "linke Hand" angegeben. "1-händig" wird verwendet, wenn keine spezifischen Angaben zur Art der Hand ermittelbar </a:t>
            </a:r>
            <a:r>
              <a:rPr lang="de-AT" dirty="0" smtClean="0"/>
              <a:t>sind (RDA </a:t>
            </a:r>
            <a:r>
              <a:rPr lang="de-AT" dirty="0"/>
              <a:t>6.15.1.5.1 </a:t>
            </a:r>
            <a:r>
              <a:rPr lang="de-AT" dirty="0" smtClean="0"/>
              <a:t>D-A-CH).</a:t>
            </a:r>
          </a:p>
          <a:p>
            <a:endParaRPr lang="de-AT" dirty="0" smtClean="0"/>
          </a:p>
          <a:p>
            <a:r>
              <a:rPr lang="de-AT" dirty="0" smtClean="0"/>
              <a:t>Bei Instrumenten wird Tonhöhe bzw. Stimmlage erfasst (A-Klarinette, Altblockflöte usw.).</a:t>
            </a:r>
          </a:p>
          <a:p>
            <a:endParaRPr lang="de-AT" dirty="0" smtClean="0"/>
          </a:p>
          <a:p>
            <a:r>
              <a:rPr lang="de-AT" dirty="0" smtClean="0"/>
              <a:t>Alternative Instrumente, </a:t>
            </a:r>
            <a:r>
              <a:rPr lang="de-AT" dirty="0" err="1" smtClean="0"/>
              <a:t>Doubling</a:t>
            </a:r>
            <a:r>
              <a:rPr lang="de-AT" dirty="0" smtClean="0"/>
              <a:t> </a:t>
            </a:r>
            <a:r>
              <a:rPr lang="de-AT" dirty="0" err="1" smtClean="0"/>
              <a:t>instruments</a:t>
            </a:r>
            <a:r>
              <a:rPr lang="de-AT" dirty="0"/>
              <a:t> (= Instrumente, die in einem Werk von einem Ausführenden zeitweise gewechselt </a:t>
            </a:r>
            <a:r>
              <a:rPr lang="de-AT" dirty="0" smtClean="0"/>
              <a:t>werden) und Ad-libitum-Besetzungen werden </a:t>
            </a:r>
            <a:r>
              <a:rPr lang="de-AT" dirty="0"/>
              <a:t>erfasst</a:t>
            </a:r>
            <a:r>
              <a:rPr lang="de-AT" dirty="0" smtClean="0"/>
              <a:t>.</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36</a:t>
            </a:fld>
            <a:endParaRPr lang="de-DE"/>
          </a:p>
        </p:txBody>
      </p:sp>
      <p:sp>
        <p:nvSpPr>
          <p:cNvPr id="9" name="Titel 1"/>
          <p:cNvSpPr>
            <a:spLocks noGrp="1"/>
          </p:cNvSpPr>
          <p:nvPr>
            <p:ph type="title"/>
          </p:nvPr>
        </p:nvSpPr>
        <p:spPr>
          <a:xfrm>
            <a:off x="251520" y="404664"/>
            <a:ext cx="8640960" cy="508918"/>
          </a:xfrm>
        </p:spPr>
        <p:txBody>
          <a:bodyPr/>
          <a:lstStyle/>
          <a:p>
            <a:r>
              <a:rPr lang="de-AT" dirty="0"/>
              <a:t>Instrumentalmusik für einen Ausführenden pro </a:t>
            </a:r>
            <a:r>
              <a:rPr lang="de-AT" dirty="0" smtClean="0"/>
              <a:t>Stimme</a:t>
            </a:r>
            <a:r>
              <a:rPr lang="de-DE" dirty="0" smtClean="0"/>
              <a:t> (RDA 6.15.1.4 und RDA 6.15.1.5)</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29107283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endParaRPr lang="de-DE" dirty="0" smtClean="0"/>
          </a:p>
          <a:p>
            <a:r>
              <a:rPr lang="de-AT" dirty="0"/>
              <a:t>Für ein Begleitensemble mit einem Ausführenden pro Stimme wird </a:t>
            </a:r>
            <a:r>
              <a:rPr lang="de-AT" dirty="0" smtClean="0"/>
              <a:t>jedes </a:t>
            </a:r>
            <a:r>
              <a:rPr lang="de-AT" dirty="0"/>
              <a:t>Instrument des Begleitensembles </a:t>
            </a:r>
            <a:r>
              <a:rPr lang="de-AT" dirty="0" smtClean="0"/>
              <a:t>einzeln erfasst. </a:t>
            </a:r>
            <a:r>
              <a:rPr lang="de-AT" dirty="0"/>
              <a:t>Zusätzlich kann die Bezeichnung des Ensembles entsprechend der </a:t>
            </a:r>
            <a:r>
              <a:rPr lang="de-AT" dirty="0">
                <a:hlinkClick r:id="rId3"/>
              </a:rPr>
              <a:t>Liste der normierten Besetzungsangaben</a:t>
            </a:r>
            <a:r>
              <a:rPr lang="de-AT" b="1" dirty="0"/>
              <a:t> </a:t>
            </a:r>
            <a:r>
              <a:rPr lang="de-AT" dirty="0"/>
              <a:t>angegeben </a:t>
            </a:r>
            <a:r>
              <a:rPr lang="de-AT" dirty="0" smtClean="0"/>
              <a:t>werden (RDA 6.15.1.6 D-A-CH).</a:t>
            </a:r>
          </a:p>
          <a:p>
            <a:endParaRPr lang="de-AT" dirty="0"/>
          </a:p>
          <a:p>
            <a:r>
              <a:rPr lang="de-DE" dirty="0" smtClean="0"/>
              <a:t>Werden Einzelinstrumente und Begleitensembles (inklusive Orchester) erfasst, so sind die Begriffe für die Einzelinstrumente und die Begriffe für die Begleitensembles zu erfassen.</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37</a:t>
            </a:fld>
            <a:endParaRPr lang="de-DE"/>
          </a:p>
        </p:txBody>
      </p:sp>
      <p:sp>
        <p:nvSpPr>
          <p:cNvPr id="9" name="Titel 1"/>
          <p:cNvSpPr>
            <a:spLocks noGrp="1"/>
          </p:cNvSpPr>
          <p:nvPr>
            <p:ph type="title"/>
          </p:nvPr>
        </p:nvSpPr>
        <p:spPr>
          <a:xfrm>
            <a:off x="251520" y="404664"/>
            <a:ext cx="8640960" cy="508918"/>
          </a:xfrm>
        </p:spPr>
        <p:txBody>
          <a:bodyPr/>
          <a:lstStyle/>
          <a:p>
            <a:r>
              <a:rPr lang="de-AT" dirty="0" smtClean="0"/>
              <a:t>Begleitensembles, Orchester</a:t>
            </a:r>
            <a:r>
              <a:rPr lang="de-DE" dirty="0" smtClean="0"/>
              <a:t> (RDA 6.15.1.6-6.15.1.8)</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33440069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endParaRPr lang="de-DE" dirty="0" smtClean="0"/>
          </a:p>
          <a:p>
            <a:endParaRPr lang="de-AT" dirty="0" smtClean="0"/>
          </a:p>
          <a:p>
            <a:r>
              <a:rPr lang="de-AT" dirty="0" smtClean="0"/>
              <a:t>Singstimmen und Chöre werden </a:t>
            </a:r>
            <a:r>
              <a:rPr lang="de-AT" dirty="0"/>
              <a:t>mit einem geeigneten Begriff aus der </a:t>
            </a:r>
            <a:r>
              <a:rPr lang="de-AT" dirty="0">
                <a:hlinkClick r:id="rId3"/>
              </a:rPr>
              <a:t>Liste der normierten Besetzungsangaben</a:t>
            </a:r>
            <a:r>
              <a:rPr lang="de-AT" dirty="0"/>
              <a:t> erfasst</a:t>
            </a:r>
            <a:r>
              <a:rPr lang="de-AT" dirty="0" smtClean="0"/>
              <a:t>.</a:t>
            </a:r>
          </a:p>
          <a:p>
            <a:endParaRPr lang="de-AT" dirty="0"/>
          </a:p>
          <a:p>
            <a:r>
              <a:rPr lang="de-AT" dirty="0"/>
              <a:t>Bei Kompositionen, die Solosingstimmen mit Chor beinhalten, sind die Solosingstimmen, die geeigneten Begriffe für den Chor </a:t>
            </a:r>
            <a:r>
              <a:rPr lang="de-AT" dirty="0" smtClean="0"/>
              <a:t>und </a:t>
            </a:r>
            <a:r>
              <a:rPr lang="de-AT" dirty="0"/>
              <a:t>die Begleitung, sofern es eine gibt, gemäß der </a:t>
            </a:r>
            <a:r>
              <a:rPr lang="de-AT" dirty="0">
                <a:hlinkClick r:id="rId3"/>
              </a:rPr>
              <a:t>Liste der normierten Besetzungsangaben</a:t>
            </a:r>
            <a:r>
              <a:rPr lang="de-AT" dirty="0"/>
              <a:t> zu </a:t>
            </a:r>
            <a:r>
              <a:rPr lang="de-AT" dirty="0" smtClean="0"/>
              <a:t>erfassen.</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38</a:t>
            </a:fld>
            <a:endParaRPr lang="de-DE"/>
          </a:p>
        </p:txBody>
      </p:sp>
      <p:sp>
        <p:nvSpPr>
          <p:cNvPr id="9" name="Titel 1"/>
          <p:cNvSpPr>
            <a:spLocks noGrp="1"/>
          </p:cNvSpPr>
          <p:nvPr>
            <p:ph type="title"/>
          </p:nvPr>
        </p:nvSpPr>
        <p:spPr>
          <a:xfrm>
            <a:off x="251520" y="404664"/>
            <a:ext cx="8640960" cy="508918"/>
          </a:xfrm>
        </p:spPr>
        <p:txBody>
          <a:bodyPr/>
          <a:lstStyle/>
          <a:p>
            <a:r>
              <a:rPr lang="de-AT" dirty="0" smtClean="0"/>
              <a:t>Singstimmen, Chöre </a:t>
            </a:r>
            <a:r>
              <a:rPr lang="de-DE" dirty="0" smtClean="0"/>
              <a:t>(RDA 6.15.1.9 und RDA 6.15.1.10)</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37336765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Numerische Bezeichnung (RDA 6.16)</a:t>
            </a:r>
            <a:endParaRPr lang="de-DE" dirty="0"/>
          </a:p>
        </p:txBody>
      </p:sp>
      <p:sp>
        <p:nvSpPr>
          <p:cNvPr id="3" name="Textplatzhalter 2"/>
          <p:cNvSpPr>
            <a:spLocks noGrp="1"/>
          </p:cNvSpPr>
          <p:nvPr>
            <p:ph type="body" sz="quarter" idx="13"/>
          </p:nvPr>
        </p:nvSpPr>
        <p:spPr/>
        <p:txBody>
          <a:bodyPr wrap="square"/>
          <a:lstStyle/>
          <a:p>
            <a:r>
              <a:rPr lang="de-AT" dirty="0" smtClean="0"/>
              <a:t>numerische </a:t>
            </a:r>
            <a:r>
              <a:rPr lang="de-AT" dirty="0"/>
              <a:t>Bezeichnung eines Musikwerks:</a:t>
            </a:r>
          </a:p>
          <a:p>
            <a:pPr lvl="1"/>
            <a:r>
              <a:rPr lang="de-AT" dirty="0"/>
              <a:t>laufende Nummer</a:t>
            </a:r>
          </a:p>
          <a:p>
            <a:pPr lvl="1"/>
            <a:r>
              <a:rPr lang="de-AT" dirty="0"/>
              <a:t>Opus-Nummer</a:t>
            </a:r>
          </a:p>
          <a:p>
            <a:pPr lvl="1"/>
            <a:r>
              <a:rPr lang="de-AT" dirty="0"/>
              <a:t>Werkverzeichnisnummer, die einem Musikwerk durch einen Komponisten, einen Verlag oder einen Musikwissenschaftler zugewiesen </a:t>
            </a:r>
            <a:r>
              <a:rPr lang="de-AT" dirty="0" smtClean="0"/>
              <a:t>wurde</a:t>
            </a:r>
          </a:p>
          <a:p>
            <a:pPr lvl="1"/>
            <a:endParaRPr lang="de-AT" dirty="0" smtClean="0"/>
          </a:p>
          <a:p>
            <a:r>
              <a:rPr lang="de-DE" dirty="0" smtClean="0"/>
              <a:t>Zahlen werden </a:t>
            </a:r>
            <a:r>
              <a:rPr lang="de-AT" dirty="0" smtClean="0"/>
              <a:t>in </a:t>
            </a:r>
            <a:r>
              <a:rPr lang="de-AT" dirty="0"/>
              <a:t>Form von arabischen Ziffern </a:t>
            </a:r>
            <a:r>
              <a:rPr lang="de-AT" dirty="0" smtClean="0"/>
              <a:t>erfasst.</a:t>
            </a:r>
            <a:endParaRPr lang="de-DE" dirty="0" smtClean="0"/>
          </a:p>
          <a:p>
            <a:endParaRPr lang="de-DE" dirty="0"/>
          </a:p>
          <a:p>
            <a:r>
              <a:rPr lang="de-DE" dirty="0" smtClean="0"/>
              <a:t>Für </a:t>
            </a:r>
            <a:r>
              <a:rPr lang="de-DE" dirty="0"/>
              <a:t>die verschiedensprachigen Formen von „Nummer“ ist </a:t>
            </a:r>
            <a:r>
              <a:rPr lang="de-DE" b="1" dirty="0"/>
              <a:t>immer</a:t>
            </a:r>
            <a:r>
              <a:rPr lang="de-DE" dirty="0"/>
              <a:t> die Abkürzung </a:t>
            </a:r>
            <a:r>
              <a:rPr lang="de-DE" b="1" dirty="0"/>
              <a:t>„Nr.“ </a:t>
            </a:r>
            <a:r>
              <a:rPr lang="de-DE" dirty="0"/>
              <a:t>zu verwenden</a:t>
            </a:r>
            <a:r>
              <a:rPr lang="de-DE" dirty="0" smtClean="0"/>
              <a:t>. Dies gilt für laufende Nummern und Nummern innerhalb des Opus.</a:t>
            </a:r>
            <a:endParaRPr lang="de-AT" dirty="0"/>
          </a:p>
          <a:p>
            <a:endParaRPr lang="de-DE" dirty="0" smtClean="0"/>
          </a:p>
          <a:p>
            <a:pPr lvl="1">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39</a:t>
            </a:fld>
            <a:endParaRPr lang="de-DE"/>
          </a:p>
        </p:txBody>
      </p:sp>
    </p:spTree>
    <p:extLst>
      <p:ext uri="{BB962C8B-B14F-4D97-AF65-F5344CB8AC3E}">
        <p14:creationId xmlns:p14="http://schemas.microsoft.com/office/powerpoint/2010/main" val="3657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Werke: RDA</a:t>
            </a:r>
            <a:endParaRPr lang="de-DE" dirty="0"/>
          </a:p>
        </p:txBody>
      </p:sp>
      <p:sp>
        <p:nvSpPr>
          <p:cNvPr id="3" name="Textplatzhalter 2"/>
          <p:cNvSpPr>
            <a:spLocks noGrp="1"/>
          </p:cNvSpPr>
          <p:nvPr>
            <p:ph type="body" sz="quarter" idx="13"/>
          </p:nvPr>
        </p:nvSpPr>
        <p:spPr/>
        <p:txBody>
          <a:bodyPr wrap="square"/>
          <a:lstStyle/>
          <a:p>
            <a:r>
              <a:rPr lang="de-DE" dirty="0"/>
              <a:t>Vgl. Schulungsunterlagen </a:t>
            </a:r>
            <a:r>
              <a:rPr lang="de-DE" dirty="0" smtClean="0"/>
              <a:t>Module </a:t>
            </a:r>
            <a:r>
              <a:rPr lang="de-DE" dirty="0" smtClean="0">
                <a:hlinkClick r:id="rId3"/>
              </a:rPr>
              <a:t>3.03.03</a:t>
            </a:r>
            <a:r>
              <a:rPr lang="de-DE" dirty="0" smtClean="0"/>
              <a:t>, 4, 5A.09, </a:t>
            </a:r>
            <a:r>
              <a:rPr lang="de-DE" dirty="0"/>
              <a:t>5B.16.01, 5B.16.02</a:t>
            </a:r>
          </a:p>
          <a:p>
            <a:endParaRPr lang="de-DE" dirty="0" smtClean="0"/>
          </a:p>
          <a:p>
            <a:r>
              <a:rPr lang="de-DE" dirty="0" smtClean="0"/>
              <a:t>Die folgenden Folien beziehen sich in der Regel auf die Abbildung der Werkebene in Normdatensätzen</a:t>
            </a:r>
          </a:p>
          <a:p>
            <a:endParaRPr lang="de-DE" dirty="0"/>
          </a:p>
          <a:p>
            <a:r>
              <a:rPr lang="de-DE" dirty="0" smtClean="0"/>
              <a:t>Einige Elemente der </a:t>
            </a:r>
            <a:r>
              <a:rPr lang="de-DE" dirty="0" err="1" smtClean="0"/>
              <a:t>EXPRESSIONSebene</a:t>
            </a:r>
            <a:r>
              <a:rPr lang="de-DE" dirty="0" smtClean="0"/>
              <a:t> werden in B3Kat auf der </a:t>
            </a:r>
            <a:r>
              <a:rPr lang="de-DE" dirty="0" err="1" smtClean="0"/>
              <a:t>TITELDATENebene</a:t>
            </a:r>
            <a:r>
              <a:rPr lang="de-DE" dirty="0" smtClean="0"/>
              <a:t> abgebildet </a:t>
            </a:r>
          </a:p>
          <a:p>
            <a:endParaRPr lang="de-DE" dirty="0"/>
          </a:p>
          <a:p>
            <a:r>
              <a:rPr lang="de-DE" dirty="0" smtClean="0"/>
              <a:t>Das sind: Auswahl, Arrangement und Skizzen (Fr. </a:t>
            </a:r>
            <a:r>
              <a:rPr lang="de-DE" dirty="0" err="1" smtClean="0"/>
              <a:t>Möllering</a:t>
            </a:r>
            <a:r>
              <a:rPr lang="de-DE" dirty="0" smtClean="0"/>
              <a:t>)</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
        <p:nvSpPr>
          <p:cNvPr id="183" name="Fußzeilenplatzhalter 11"/>
          <p:cNvSpPr>
            <a:spLocks noGrp="1"/>
          </p:cNvSpPr>
          <p:nvPr>
            <p:ph type="ftr" sz="quarter" idx="14"/>
          </p:nvPr>
        </p:nvSpPr>
        <p:spPr>
          <a:xfrm>
            <a:off x="467544" y="6376243"/>
            <a:ext cx="7488832"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3992745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Laufende </a:t>
            </a:r>
            <a:r>
              <a:rPr lang="de-DE" dirty="0"/>
              <a:t>Nummer (RDA 6.16.1.3.1)</a:t>
            </a:r>
            <a:endParaRPr lang="de-AT" dirty="0"/>
          </a:p>
        </p:txBody>
      </p:sp>
      <p:sp>
        <p:nvSpPr>
          <p:cNvPr id="3" name="Textplatzhalter 2"/>
          <p:cNvSpPr>
            <a:spLocks noGrp="1"/>
          </p:cNvSpPr>
          <p:nvPr>
            <p:ph type="body" sz="quarter" idx="13"/>
          </p:nvPr>
        </p:nvSpPr>
        <p:spPr/>
        <p:txBody>
          <a:bodyPr/>
          <a:lstStyle/>
          <a:p>
            <a:endParaRPr lang="de-DE" dirty="0" smtClean="0"/>
          </a:p>
          <a:p>
            <a:endParaRPr lang="de-DE" dirty="0"/>
          </a:p>
          <a:p>
            <a:r>
              <a:rPr lang="de-DE" dirty="0" smtClean="0"/>
              <a:t>Wenn </a:t>
            </a:r>
            <a:r>
              <a:rPr lang="de-DE" dirty="0"/>
              <a:t>Werke mit demselben Titel und derselben Besetzung in Musiknachschlagewerken fortlaufend gezählt sind, ist diese Nummer zu erfassen</a:t>
            </a:r>
            <a:r>
              <a:rPr lang="de-DE" dirty="0" smtClean="0"/>
              <a:t>.</a:t>
            </a:r>
          </a:p>
          <a:p>
            <a:endParaRPr lang="de-DE" dirty="0"/>
          </a:p>
          <a:p>
            <a:r>
              <a:rPr lang="de-DE" dirty="0" smtClean="0"/>
              <a:t>Meint Zählungen von selbständigen Einzelwerken (wie Sinfonie Nr. 1, Sinfonie Nr. 2 usw.), keine Zählungen von Teilen innerhalb eines Werks </a:t>
            </a:r>
            <a:br>
              <a:rPr lang="de-DE" dirty="0" smtClean="0"/>
            </a:br>
            <a:r>
              <a:rPr lang="de-DE" dirty="0" smtClean="0"/>
              <a:t>(wie Ungarische Tänze Nr. 1 usw.).</a:t>
            </a:r>
            <a:endParaRPr lang="de-DE" dirty="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488832" cy="365125"/>
          </a:xfrm>
        </p:spPr>
        <p:txBody>
          <a:bodyPr/>
          <a:lstStyle/>
          <a:p>
            <a:r>
              <a:rPr lang="de-DE" dirty="0" smtClean="0"/>
              <a:t>AG RDA Schulungsunterlagen – Modul 6M.02: Werktitel Musik | Stand: 15.09.2015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40</a:t>
            </a:fld>
            <a:endParaRPr lang="de-DE"/>
          </a:p>
        </p:txBody>
      </p:sp>
    </p:spTree>
    <p:extLst>
      <p:ext uri="{BB962C8B-B14F-4D97-AF65-F5344CB8AC3E}">
        <p14:creationId xmlns:p14="http://schemas.microsoft.com/office/powerpoint/2010/main" val="29479226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endParaRPr lang="de-DE" dirty="0"/>
          </a:p>
          <a:p>
            <a:r>
              <a:rPr lang="de-DE" dirty="0"/>
              <a:t>„Weitere zur Einleitung der Zählung verwendete Begriffe werden nicht abgekürzt und in der Sprache, die für den bevorzugten Titel des Werks verwendet wird, wiedergegeben. Die Zählung wird dem einleitenden Begriff als arabische Ziffer nachgestellt, </a:t>
            </a:r>
            <a:r>
              <a:rPr lang="en-US" dirty="0"/>
              <a:t>z. B. book 1, </a:t>
            </a:r>
            <a:r>
              <a:rPr lang="en-US" dirty="0" err="1"/>
              <a:t>libro</a:t>
            </a:r>
            <a:r>
              <a:rPr lang="en-US" dirty="0"/>
              <a:t> 3 …”</a:t>
            </a:r>
            <a:endParaRPr lang="de-AT" dirty="0"/>
          </a:p>
          <a:p>
            <a:endParaRPr lang="de-DE" dirty="0"/>
          </a:p>
          <a:p>
            <a:endParaRPr lang="de-DE" dirty="0" smtClean="0"/>
          </a:p>
          <a:p>
            <a:pPr>
              <a:buNone/>
            </a:pPr>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41</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Laufende Nummer (RDA 6.16.1.3.1)</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695821247"/>
              </p:ext>
            </p:extLst>
          </p:nvPr>
        </p:nvGraphicFramePr>
        <p:xfrm>
          <a:off x="755576" y="4293096"/>
          <a:ext cx="7740860" cy="1483360"/>
        </p:xfrm>
        <a:graphic>
          <a:graphicData uri="http://schemas.openxmlformats.org/drawingml/2006/table">
            <a:tbl>
              <a:tblPr firstRow="1" bandRow="1">
                <a:tableStyleId>{5C22544A-7EE6-4342-B048-85BDC9FD1C3A}</a:tableStyleId>
              </a:tblPr>
              <a:tblGrid>
                <a:gridCol w="1512168"/>
                <a:gridCol w="3664382"/>
                <a:gridCol w="2564310"/>
              </a:tblGrid>
              <a:tr h="370840">
                <a:tc>
                  <a:txBody>
                    <a:bodyPr/>
                    <a:lstStyle/>
                    <a:p>
                      <a:r>
                        <a:rPr lang="de-DE" b="0" dirty="0" err="1" smtClean="0">
                          <a:latin typeface="Verdana" pitchFamily="34" charset="0"/>
                          <a:ea typeface="Verdana" pitchFamily="34" charset="0"/>
                          <a:cs typeface="Verdana" pitchFamily="34" charset="0"/>
                        </a:rPr>
                        <a:t>Aleph</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Informationsquelle</a:t>
                      </a:r>
                      <a:endParaRPr lang="de-DE" b="0"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dirty="0" smtClean="0">
                          <a:latin typeface="Verdana" pitchFamily="34" charset="0"/>
                          <a:ea typeface="Verdana" pitchFamily="34" charset="0"/>
                          <a:cs typeface="Verdana" pitchFamily="34" charset="0"/>
                        </a:rPr>
                        <a:t>Erfassung</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AT" dirty="0" err="1" smtClean="0">
                          <a:latin typeface="Verdana" pitchFamily="34" charset="0"/>
                          <a:ea typeface="Verdana" pitchFamily="34" charset="0"/>
                          <a:cs typeface="Verdana" pitchFamily="34" charset="0"/>
                        </a:rPr>
                        <a:t>no</a:t>
                      </a:r>
                      <a:r>
                        <a:rPr lang="de-AT" dirty="0" smtClean="0">
                          <a:latin typeface="Verdana" pitchFamily="34" charset="0"/>
                          <a:ea typeface="Verdana" pitchFamily="34" charset="0"/>
                          <a:cs typeface="Verdana" pitchFamily="34" charset="0"/>
                        </a:rPr>
                        <a:t>. 5</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itchFamily="34" charset="0"/>
                          <a:ea typeface="Verdana" pitchFamily="34" charset="0"/>
                          <a:cs typeface="Verdana" pitchFamily="34" charset="0"/>
                        </a:rPr>
                        <a:t>Nr. 5</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1st book</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err="1" smtClean="0">
                          <a:latin typeface="Verdana" pitchFamily="34" charset="0"/>
                          <a:ea typeface="Verdana" pitchFamily="34" charset="0"/>
                          <a:cs typeface="Verdana" pitchFamily="34" charset="0"/>
                        </a:rPr>
                        <a:t>book</a:t>
                      </a:r>
                      <a:r>
                        <a:rPr lang="de-DE" dirty="0" smtClean="0">
                          <a:latin typeface="Verdana" pitchFamily="34" charset="0"/>
                          <a:ea typeface="Verdana" pitchFamily="34" charset="0"/>
                          <a:cs typeface="Verdana" pitchFamily="34" charset="0"/>
                        </a:rPr>
                        <a:t> 1</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23stes Werk</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itchFamily="34" charset="0"/>
                          <a:ea typeface="Verdana" pitchFamily="34" charset="0"/>
                          <a:cs typeface="Verdana" pitchFamily="34" charset="0"/>
                        </a:rPr>
                        <a:t>Werk 23</a:t>
                      </a:r>
                    </a:p>
                  </a:txBody>
                  <a:tcPr/>
                </a:tc>
              </a:tr>
            </a:tbl>
          </a:graphicData>
        </a:graphic>
      </p:graphicFrame>
    </p:spTree>
    <p:extLst>
      <p:ext uri="{BB962C8B-B14F-4D97-AF65-F5344CB8AC3E}">
        <p14:creationId xmlns:p14="http://schemas.microsoft.com/office/powerpoint/2010/main" val="289445965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r>
              <a:rPr lang="de-DE" dirty="0"/>
              <a:t>Es können sowohl Opus-Nummern als auch Nummern innerhalb des Opus erfasst werden</a:t>
            </a:r>
            <a:r>
              <a:rPr lang="de-DE" dirty="0" smtClean="0"/>
              <a:t>.</a:t>
            </a:r>
          </a:p>
          <a:p>
            <a:endParaRPr lang="de-DE" dirty="0" smtClean="0"/>
          </a:p>
          <a:p>
            <a:r>
              <a:rPr lang="de-DE" dirty="0" smtClean="0"/>
              <a:t> </a:t>
            </a:r>
            <a:r>
              <a:rPr lang="de-DE" dirty="0"/>
              <a:t>„Opus“ wird </a:t>
            </a:r>
            <a:r>
              <a:rPr lang="de-DE" dirty="0" smtClean="0"/>
              <a:t>immer </a:t>
            </a:r>
            <a:r>
              <a:rPr lang="de-DE" dirty="0"/>
              <a:t>mit "op." </a:t>
            </a:r>
            <a:r>
              <a:rPr lang="de-DE" dirty="0" smtClean="0"/>
              <a:t>abgekürzt.</a:t>
            </a:r>
          </a:p>
          <a:p>
            <a:pPr marL="0" indent="0">
              <a:buNone/>
            </a:pPr>
            <a:r>
              <a:rPr lang="de-DE" dirty="0" smtClean="0"/>
              <a:t> </a:t>
            </a:r>
          </a:p>
          <a:p>
            <a:r>
              <a:rPr lang="de-DE" dirty="0" smtClean="0"/>
              <a:t>Einzelbuchstaben </a:t>
            </a:r>
            <a:r>
              <a:rPr lang="de-DE" dirty="0"/>
              <a:t>oder Buchstabenfolgen werden direkt und ohne Spatium an die Opus-Nummer </a:t>
            </a:r>
            <a:r>
              <a:rPr lang="de-DE" dirty="0" smtClean="0"/>
              <a:t>angeschlossen. </a:t>
            </a:r>
            <a:endParaRPr lang="de-DE" dirty="0"/>
          </a:p>
          <a:p>
            <a:pPr>
              <a:buNone/>
            </a:pPr>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42</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Opus-Nummer (RDA 6.16.1.3.2)</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777265750"/>
              </p:ext>
            </p:extLst>
          </p:nvPr>
        </p:nvGraphicFramePr>
        <p:xfrm>
          <a:off x="611560" y="4509120"/>
          <a:ext cx="7740860" cy="1483360"/>
        </p:xfrm>
        <a:graphic>
          <a:graphicData uri="http://schemas.openxmlformats.org/drawingml/2006/table">
            <a:tbl>
              <a:tblPr firstRow="1" bandRow="1">
                <a:tableStyleId>{5C22544A-7EE6-4342-B048-85BDC9FD1C3A}</a:tableStyleId>
              </a:tblPr>
              <a:tblGrid>
                <a:gridCol w="1512168"/>
                <a:gridCol w="3240360"/>
                <a:gridCol w="2988332"/>
              </a:tblGrid>
              <a:tr h="370840">
                <a:tc>
                  <a:txBody>
                    <a:bodyPr/>
                    <a:lstStyle/>
                    <a:p>
                      <a:r>
                        <a:rPr lang="de-DE" b="0" dirty="0" err="1" smtClean="0">
                          <a:latin typeface="Verdana" pitchFamily="34" charset="0"/>
                          <a:ea typeface="Verdana" pitchFamily="34" charset="0"/>
                          <a:cs typeface="Verdana" pitchFamily="34" charset="0"/>
                        </a:rPr>
                        <a:t>Aleph</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Informationsquelle</a:t>
                      </a:r>
                      <a:endParaRPr lang="de-DE" b="0"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dirty="0" smtClean="0">
                          <a:latin typeface="Verdana" pitchFamily="34" charset="0"/>
                          <a:ea typeface="Verdana" pitchFamily="34" charset="0"/>
                          <a:cs typeface="Verdana" pitchFamily="34" charset="0"/>
                        </a:rPr>
                        <a:t>Erfassung</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Opus</a:t>
                      </a:r>
                      <a:r>
                        <a:rPr lang="de-DE" baseline="0" dirty="0" smtClean="0">
                          <a:latin typeface="Verdana" pitchFamily="34" charset="0"/>
                          <a:ea typeface="Verdana" pitchFamily="34" charset="0"/>
                          <a:cs typeface="Verdana" pitchFamily="34" charset="0"/>
                        </a:rPr>
                        <a:t> 3</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$b</a:t>
                      </a:r>
                      <a:r>
                        <a:rPr lang="de-DE" dirty="0" smtClean="0">
                          <a:latin typeface="Verdana" pitchFamily="34" charset="0"/>
                          <a:ea typeface="Verdana" pitchFamily="34" charset="0"/>
                          <a:cs typeface="Verdana" pitchFamily="34" charset="0"/>
                        </a:rPr>
                        <a:t> op. 3</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ea typeface="Verdana" pitchFamily="34" charset="0"/>
                          <a:cs typeface="Verdana" pitchFamily="34" charset="0"/>
                        </a:rPr>
                        <a:t>383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dirty="0" err="1" smtClean="0">
                          <a:latin typeface="Verdana" pitchFamily="34" charset="0"/>
                          <a:ea typeface="Verdana" pitchFamily="34" charset="0"/>
                          <a:cs typeface="Verdana" pitchFamily="34" charset="0"/>
                        </a:rPr>
                        <a:t>opus</a:t>
                      </a:r>
                      <a:r>
                        <a:rPr lang="de-AT" dirty="0" smtClean="0">
                          <a:latin typeface="Verdana" pitchFamily="34" charset="0"/>
                          <a:ea typeface="Verdana" pitchFamily="34" charset="0"/>
                          <a:cs typeface="Verdana" pitchFamily="34" charset="0"/>
                        </a:rPr>
                        <a:t> 7/1</a:t>
                      </a:r>
                      <a:endParaRPr lang="de-DE"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$b</a:t>
                      </a:r>
                      <a:r>
                        <a:rPr lang="de-DE" dirty="0" smtClean="0">
                          <a:latin typeface="Verdana" pitchFamily="34" charset="0"/>
                          <a:ea typeface="Verdana" pitchFamily="34" charset="0"/>
                          <a:cs typeface="Verdana" pitchFamily="34" charset="0"/>
                        </a:rPr>
                        <a:t> op. 7, Nr. 1</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op. 2 b</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$b</a:t>
                      </a:r>
                      <a:r>
                        <a:rPr lang="de-DE" dirty="0" smtClean="0">
                          <a:latin typeface="Verdana" pitchFamily="34" charset="0"/>
                          <a:ea typeface="Verdana" pitchFamily="34" charset="0"/>
                          <a:cs typeface="Verdana" pitchFamily="34" charset="0"/>
                        </a:rPr>
                        <a:t> op. 2b</a:t>
                      </a:r>
                    </a:p>
                  </a:txBody>
                  <a:tcPr/>
                </a:tc>
              </a:tr>
            </a:tbl>
          </a:graphicData>
        </a:graphic>
      </p:graphicFrame>
    </p:spTree>
    <p:extLst>
      <p:ext uri="{BB962C8B-B14F-4D97-AF65-F5344CB8AC3E}">
        <p14:creationId xmlns:p14="http://schemas.microsoft.com/office/powerpoint/2010/main" val="18620008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Werkverzeichnisnummer (RDA 6.16.1.3.3) </a:t>
            </a:r>
            <a:endParaRPr lang="de-AT" dirty="0"/>
          </a:p>
        </p:txBody>
      </p:sp>
      <p:sp>
        <p:nvSpPr>
          <p:cNvPr id="3" name="Textplatzhalter 2"/>
          <p:cNvSpPr>
            <a:spLocks noGrp="1"/>
          </p:cNvSpPr>
          <p:nvPr>
            <p:ph type="body" sz="quarter" idx="13"/>
          </p:nvPr>
        </p:nvSpPr>
        <p:spPr/>
        <p:txBody>
          <a:bodyPr/>
          <a:lstStyle/>
          <a:p>
            <a:endParaRPr lang="de-DE" dirty="0" smtClean="0"/>
          </a:p>
          <a:p>
            <a:r>
              <a:rPr lang="de-DE" dirty="0" smtClean="0"/>
              <a:t>Im </a:t>
            </a:r>
            <a:r>
              <a:rPr lang="de-DE" dirty="0"/>
              <a:t>Falle von bestimmten Komponisten ist die Nummer, die einem Werk in einem anerkannten Werkverzeichnis zugewiesen wurde, zu erfassen.</a:t>
            </a:r>
          </a:p>
          <a:p>
            <a:endParaRPr lang="de-DE" dirty="0"/>
          </a:p>
          <a:p>
            <a:r>
              <a:rPr lang="de-DE" dirty="0"/>
              <a:t>Für die Ermittlung von Werkverzeichnisnummern ist die </a:t>
            </a:r>
            <a:r>
              <a:rPr lang="de-DE" dirty="0">
                <a:hlinkClick r:id="rId2"/>
              </a:rPr>
              <a:t>Liste der maßgeblichen Werkverzeichnisse</a:t>
            </a:r>
            <a:r>
              <a:rPr lang="de-DE" dirty="0"/>
              <a:t> zu verwenden (RDA 6.16.1.3 D-A-CH).</a:t>
            </a:r>
          </a:p>
          <a:p>
            <a:endParaRPr lang="de-DE" dirty="0"/>
          </a:p>
          <a:p>
            <a:r>
              <a:rPr lang="de-DE" dirty="0"/>
              <a:t>Vor die Nummer ist der oder die Anfangsbuchstaben des Namens des Musikwissenschaftlers oder eine allgemein akzeptierte Abkürzung zu setzen.</a:t>
            </a:r>
          </a:p>
          <a:p>
            <a:endParaRPr lang="de-AT" dirty="0"/>
          </a:p>
        </p:txBody>
      </p:sp>
      <p:sp>
        <p:nvSpPr>
          <p:cNvPr id="4" name="Fußzeilenplatzhalter 3"/>
          <p:cNvSpPr>
            <a:spLocks noGrp="1"/>
          </p:cNvSpPr>
          <p:nvPr>
            <p:ph type="ftr" sz="quarter" idx="14"/>
          </p:nvPr>
        </p:nvSpPr>
        <p:spPr>
          <a:xfrm>
            <a:off x="467544" y="6376243"/>
            <a:ext cx="7416824" cy="365125"/>
          </a:xfrm>
        </p:spPr>
        <p:txBody>
          <a:bodyPr/>
          <a:lstStyle/>
          <a:p>
            <a:r>
              <a:rPr lang="de-DE" dirty="0" smtClean="0"/>
              <a:t>AG RDA Schulungsunterlagen – Modul 6M.02: Werktitel Musik | Stand: 15.09.2015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43</a:t>
            </a:fld>
            <a:endParaRPr lang="de-DE"/>
          </a:p>
        </p:txBody>
      </p:sp>
    </p:spTree>
    <p:extLst>
      <p:ext uri="{BB962C8B-B14F-4D97-AF65-F5344CB8AC3E}">
        <p14:creationId xmlns:p14="http://schemas.microsoft.com/office/powerpoint/2010/main" val="17191163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endParaRPr lang="de-DE" dirty="0" smtClean="0"/>
          </a:p>
          <a:p>
            <a:r>
              <a:rPr lang="de-DE" dirty="0" smtClean="0"/>
              <a:t>Abkürzungen </a:t>
            </a:r>
            <a:r>
              <a:rPr lang="de-DE" dirty="0"/>
              <a:t>gemäß der </a:t>
            </a:r>
            <a:r>
              <a:rPr lang="de-DE" dirty="0">
                <a:hlinkClick r:id="rId3"/>
              </a:rPr>
              <a:t>Liste </a:t>
            </a:r>
            <a:r>
              <a:rPr lang="de-DE" dirty="0" smtClean="0">
                <a:hlinkClick r:id="rId3"/>
              </a:rPr>
              <a:t>der maßgeblichen Werkverzeichnisse</a:t>
            </a:r>
            <a:r>
              <a:rPr lang="de-DE" b="1" dirty="0" smtClean="0"/>
              <a:t> </a:t>
            </a:r>
            <a:r>
              <a:rPr lang="de-DE" dirty="0" smtClean="0"/>
              <a:t>gelten </a:t>
            </a:r>
            <a:r>
              <a:rPr lang="de-DE" dirty="0"/>
              <a:t>als allgemein akzeptierte Abkürzung.</a:t>
            </a:r>
          </a:p>
          <a:p>
            <a:endParaRPr lang="de-DE" dirty="0"/>
          </a:p>
          <a:p>
            <a:r>
              <a:rPr lang="de-DE" dirty="0"/>
              <a:t>Alle Bestandteile einer Werkverzeichnisnummer sind, jeweils durch Spatium getrennt, aneinanderzureihen.</a:t>
            </a:r>
            <a:endParaRPr lang="de-DE" sz="2600" dirty="0"/>
          </a:p>
          <a:p>
            <a:endParaRPr lang="de-DE" dirty="0"/>
          </a:p>
          <a:p>
            <a:pPr>
              <a:buNone/>
            </a:pPr>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44</a:t>
            </a:fld>
            <a:endParaRPr lang="de-DE"/>
          </a:p>
        </p:txBody>
      </p:sp>
      <p:sp>
        <p:nvSpPr>
          <p:cNvPr id="9" name="Titel 1"/>
          <p:cNvSpPr>
            <a:spLocks noGrp="1"/>
          </p:cNvSpPr>
          <p:nvPr>
            <p:ph type="title"/>
          </p:nvPr>
        </p:nvSpPr>
        <p:spPr>
          <a:xfrm>
            <a:off x="251520" y="183778"/>
            <a:ext cx="8640960" cy="508918"/>
          </a:xfrm>
        </p:spPr>
        <p:txBody>
          <a:bodyPr/>
          <a:lstStyle/>
          <a:p>
            <a:r>
              <a:rPr lang="de-DE" dirty="0"/>
              <a:t>Werkverzeichnisnummer (RDA 6.16.1.3.3</a:t>
            </a:r>
            <a:r>
              <a:rPr lang="de-DE" dirty="0" smtClean="0"/>
              <a:t>)</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1320459089"/>
              </p:ext>
            </p:extLst>
          </p:nvPr>
        </p:nvGraphicFramePr>
        <p:xfrm>
          <a:off x="251520" y="4509120"/>
          <a:ext cx="8640959" cy="1483360"/>
        </p:xfrm>
        <a:graphic>
          <a:graphicData uri="http://schemas.openxmlformats.org/drawingml/2006/table">
            <a:tbl>
              <a:tblPr firstRow="1" bandRow="1">
                <a:tableStyleId>{5C22544A-7EE6-4342-B048-85BDC9FD1C3A}</a:tableStyleId>
              </a:tblPr>
              <a:tblGrid>
                <a:gridCol w="864096"/>
                <a:gridCol w="2592288"/>
                <a:gridCol w="2952328"/>
                <a:gridCol w="2232247"/>
              </a:tblGrid>
              <a:tr h="370840">
                <a:tc>
                  <a:txBody>
                    <a:bodyPr/>
                    <a:lstStyle/>
                    <a:p>
                      <a:r>
                        <a:rPr lang="de-DE" b="0" dirty="0" err="1" smtClean="0">
                          <a:latin typeface="Verdana" pitchFamily="34" charset="0"/>
                          <a:ea typeface="Verdana" pitchFamily="34" charset="0"/>
                          <a:cs typeface="Verdana" pitchFamily="34" charset="0"/>
                        </a:rPr>
                        <a:t>Aleph</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Informationsquelle</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Werkverzeichnis</a:t>
                      </a:r>
                      <a:endParaRPr lang="de-DE" b="0"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dirty="0" smtClean="0">
                          <a:latin typeface="Verdana" pitchFamily="34" charset="0"/>
                          <a:ea typeface="Verdana" pitchFamily="34" charset="0"/>
                          <a:cs typeface="Verdana" pitchFamily="34" charset="0"/>
                        </a:rPr>
                        <a:t>Erfassung</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AT" dirty="0" smtClean="0">
                          <a:latin typeface="Verdana" pitchFamily="34" charset="0"/>
                          <a:ea typeface="Verdana" pitchFamily="34" charset="0"/>
                          <a:cs typeface="Verdana" pitchFamily="34" charset="0"/>
                        </a:rPr>
                        <a:t>667</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Franz Schubert</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$c</a:t>
                      </a:r>
                      <a:r>
                        <a:rPr lang="de-DE" dirty="0" smtClean="0">
                          <a:latin typeface="Verdana" pitchFamily="34" charset="0"/>
                          <a:ea typeface="Verdana" pitchFamily="34" charset="0"/>
                          <a:cs typeface="Verdana" pitchFamily="34" charset="0"/>
                        </a:rPr>
                        <a:t> D 667</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41: G 9</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Georg</a:t>
                      </a:r>
                      <a:r>
                        <a:rPr lang="de-DE" baseline="0" dirty="0" smtClean="0">
                          <a:latin typeface="Verdana" pitchFamily="34" charset="0"/>
                          <a:ea typeface="Verdana" pitchFamily="34" charset="0"/>
                          <a:cs typeface="Verdana" pitchFamily="34" charset="0"/>
                        </a:rPr>
                        <a:t> Philipp </a:t>
                      </a:r>
                      <a:r>
                        <a:rPr lang="de-DE" dirty="0" smtClean="0">
                          <a:latin typeface="Verdana" pitchFamily="34" charset="0"/>
                          <a:ea typeface="Verdana" pitchFamily="34" charset="0"/>
                          <a:cs typeface="Verdana" pitchFamily="34" charset="0"/>
                        </a:rPr>
                        <a:t>Telemann</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$c</a:t>
                      </a:r>
                      <a:r>
                        <a:rPr lang="de-DE" dirty="0" smtClean="0">
                          <a:latin typeface="Verdana" pitchFamily="34" charset="0"/>
                          <a:ea typeface="Verdana" pitchFamily="34" charset="0"/>
                          <a:cs typeface="Verdana" pitchFamily="34" charset="0"/>
                        </a:rPr>
                        <a:t> TWV 41 G 9</a:t>
                      </a:r>
                    </a:p>
                  </a:txBody>
                  <a:tcPr/>
                </a:tc>
              </a:tr>
              <a:tr h="370840">
                <a:tc>
                  <a:txBody>
                    <a:bodyPr/>
                    <a:lstStyle/>
                    <a:p>
                      <a:r>
                        <a:rPr lang="de-DE" dirty="0" smtClean="0">
                          <a:latin typeface="Verdana" pitchFamily="34" charset="0"/>
                          <a:ea typeface="Verdana" pitchFamily="34" charset="0"/>
                          <a:cs typeface="Verdana" pitchFamily="34" charset="0"/>
                        </a:rPr>
                        <a:t>383</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Gruppe </a:t>
                      </a:r>
                      <a:r>
                        <a:rPr lang="de-DE" dirty="0" err="1" smtClean="0">
                          <a:latin typeface="Verdana" pitchFamily="34" charset="0"/>
                          <a:ea typeface="Verdana" pitchFamily="34" charset="0"/>
                          <a:cs typeface="Verdana" pitchFamily="34" charset="0"/>
                        </a:rPr>
                        <a:t>XXVIa</a:t>
                      </a:r>
                      <a:r>
                        <a:rPr lang="de-DE" baseline="0" dirty="0" smtClean="0">
                          <a:latin typeface="Verdana" pitchFamily="34" charset="0"/>
                          <a:ea typeface="Verdana" pitchFamily="34" charset="0"/>
                          <a:cs typeface="Verdana" pitchFamily="34" charset="0"/>
                        </a:rPr>
                        <a:t> Nr. 37</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Joseph Haydn</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itchFamily="34" charset="0"/>
                          <a:ea typeface="Verdana" pitchFamily="34" charset="0"/>
                          <a:cs typeface="Verdana" pitchFamily="34" charset="0"/>
                        </a:rPr>
                        <a:t>$c</a:t>
                      </a:r>
                      <a:r>
                        <a:rPr lang="de-DE" dirty="0" smtClean="0">
                          <a:latin typeface="Verdana" pitchFamily="34" charset="0"/>
                          <a:ea typeface="Verdana" pitchFamily="34" charset="0"/>
                          <a:cs typeface="Verdana" pitchFamily="34" charset="0"/>
                        </a:rPr>
                        <a:t> Hob 26 a 37</a:t>
                      </a:r>
                    </a:p>
                  </a:txBody>
                  <a:tcPr/>
                </a:tc>
              </a:tr>
            </a:tbl>
          </a:graphicData>
        </a:graphic>
      </p:graphicFrame>
    </p:spTree>
    <p:extLst>
      <p:ext uri="{BB962C8B-B14F-4D97-AF65-F5344CB8AC3E}">
        <p14:creationId xmlns:p14="http://schemas.microsoft.com/office/powerpoint/2010/main" val="40634225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r>
              <a:rPr lang="de-DE" dirty="0"/>
              <a:t>Für das Ermitteln der Tonart ist die Reihenfolge der Nachschlagewerke (RDA 6.14.2.2 D-A-CH) zu berücksichtigen.</a:t>
            </a:r>
            <a:endParaRPr lang="de-AT" dirty="0"/>
          </a:p>
          <a:p>
            <a:endParaRPr lang="de-AT" dirty="0"/>
          </a:p>
          <a:p>
            <a:r>
              <a:rPr lang="de-DE" dirty="0"/>
              <a:t>Die Tonarten werden durch die Bezeichnung der Tonhöhe und des Modus gemäß Duden-Schreibung erfasst (z. B. Es-Dur, a-Moll</a:t>
            </a:r>
            <a:r>
              <a:rPr lang="de-DE" dirty="0" smtClean="0"/>
              <a:t>). </a:t>
            </a:r>
            <a:r>
              <a:rPr lang="de-AT" dirty="0" smtClean="0"/>
              <a:t>Wenn </a:t>
            </a:r>
            <a:r>
              <a:rPr lang="de-AT" dirty="0"/>
              <a:t>kein Modus angegeben ist, wird nur die Tonhöhe erfasst </a:t>
            </a:r>
            <a:r>
              <a:rPr lang="de-AT" dirty="0" smtClean="0"/>
              <a:t/>
            </a:r>
            <a:br>
              <a:rPr lang="de-AT" dirty="0" smtClean="0"/>
            </a:br>
            <a:r>
              <a:rPr lang="de-AT" dirty="0" smtClean="0"/>
              <a:t>(</a:t>
            </a:r>
            <a:r>
              <a:rPr lang="de-AT" dirty="0"/>
              <a:t>z. B. F, B, h).</a:t>
            </a:r>
          </a:p>
          <a:p>
            <a:pPr>
              <a:buNone/>
            </a:pPr>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45</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Tonart </a:t>
            </a:r>
            <a:r>
              <a:rPr lang="de-DE" dirty="0"/>
              <a:t>(RDA 6.17)</a:t>
            </a:r>
          </a:p>
        </p:txBody>
      </p:sp>
      <p:sp>
        <p:nvSpPr>
          <p:cNvPr id="7"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6M.02: Werktitel Musik | Stand: 15.09.2015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045305758"/>
              </p:ext>
            </p:extLst>
          </p:nvPr>
        </p:nvGraphicFramePr>
        <p:xfrm>
          <a:off x="611560" y="4653136"/>
          <a:ext cx="7740860" cy="1483360"/>
        </p:xfrm>
        <a:graphic>
          <a:graphicData uri="http://schemas.openxmlformats.org/drawingml/2006/table">
            <a:tbl>
              <a:tblPr firstRow="1" bandRow="1">
                <a:tableStyleId>{5C22544A-7EE6-4342-B048-85BDC9FD1C3A}</a:tableStyleId>
              </a:tblPr>
              <a:tblGrid>
                <a:gridCol w="2588275"/>
                <a:gridCol w="2588275"/>
                <a:gridCol w="2564310"/>
              </a:tblGrid>
              <a:tr h="370840">
                <a:tc>
                  <a:txBody>
                    <a:bodyPr/>
                    <a:lstStyle/>
                    <a:p>
                      <a:r>
                        <a:rPr lang="de-DE" b="0" dirty="0" err="1" smtClean="0">
                          <a:latin typeface="Verdana" pitchFamily="34" charset="0"/>
                          <a:ea typeface="Verdana" pitchFamily="34" charset="0"/>
                          <a:cs typeface="Verdana" pitchFamily="34" charset="0"/>
                        </a:rPr>
                        <a:t>Aleph</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Informationsquelle</a:t>
                      </a:r>
                      <a:endParaRPr lang="de-DE" b="0"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dirty="0" smtClean="0">
                          <a:latin typeface="Verdana" pitchFamily="34" charset="0"/>
                          <a:ea typeface="Verdana" pitchFamily="34" charset="0"/>
                          <a:cs typeface="Verdana" pitchFamily="34" charset="0"/>
                        </a:rPr>
                        <a:t>Erfassung</a:t>
                      </a:r>
                    </a:p>
                  </a:txBody>
                  <a:tcPr/>
                </a:tc>
              </a:tr>
              <a:tr h="370840">
                <a:tc>
                  <a:txBody>
                    <a:bodyPr/>
                    <a:lstStyle/>
                    <a:p>
                      <a:r>
                        <a:rPr lang="de-DE" dirty="0" smtClean="0">
                          <a:latin typeface="Verdana" pitchFamily="34" charset="0"/>
                          <a:ea typeface="Verdana" pitchFamily="34" charset="0"/>
                          <a:cs typeface="Verdana" pitchFamily="34" charset="0"/>
                        </a:rPr>
                        <a:t>384</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D </a:t>
                      </a:r>
                      <a:r>
                        <a:rPr lang="de-DE" dirty="0" err="1" smtClean="0">
                          <a:latin typeface="Verdana" pitchFamily="34" charset="0"/>
                          <a:ea typeface="Verdana" pitchFamily="34" charset="0"/>
                          <a:cs typeface="Verdana" pitchFamily="34" charset="0"/>
                        </a:rPr>
                        <a:t>major</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itchFamily="34" charset="0"/>
                          <a:ea typeface="Verdana" pitchFamily="34" charset="0"/>
                          <a:cs typeface="Verdana" pitchFamily="34" charset="0"/>
                        </a:rPr>
                        <a:t>D-Dur</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ea typeface="Verdana" pitchFamily="34" charset="0"/>
                          <a:cs typeface="Verdana" pitchFamily="34" charset="0"/>
                        </a:rPr>
                        <a:t>384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dirty="0" err="1" smtClean="0">
                          <a:latin typeface="Verdana" pitchFamily="34" charset="0"/>
                          <a:ea typeface="Verdana" pitchFamily="34" charset="0"/>
                          <a:cs typeface="Verdana" pitchFamily="34" charset="0"/>
                        </a:rPr>
                        <a:t>h-moll</a:t>
                      </a:r>
                      <a:endParaRPr lang="de-DE"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itchFamily="34" charset="0"/>
                          <a:ea typeface="Verdana" pitchFamily="34" charset="0"/>
                          <a:cs typeface="Verdana" pitchFamily="34" charset="0"/>
                        </a:rPr>
                        <a:t>h-Moll</a:t>
                      </a:r>
                    </a:p>
                  </a:txBody>
                  <a:tcPr/>
                </a:tc>
              </a:tr>
              <a:tr h="370840">
                <a:tc>
                  <a:txBody>
                    <a:bodyPr/>
                    <a:lstStyle/>
                    <a:p>
                      <a:r>
                        <a:rPr lang="de-DE" dirty="0" smtClean="0">
                          <a:latin typeface="Verdana" pitchFamily="34" charset="0"/>
                          <a:ea typeface="Verdana" pitchFamily="34" charset="0"/>
                          <a:cs typeface="Verdana" pitchFamily="34" charset="0"/>
                        </a:rPr>
                        <a:t>384</a:t>
                      </a:r>
                      <a:endParaRPr lang="de-DE" dirty="0">
                        <a:latin typeface="Verdana" pitchFamily="34" charset="0"/>
                        <a:ea typeface="Verdana" pitchFamily="34" charset="0"/>
                        <a:cs typeface="Verdana" pitchFamily="34" charset="0"/>
                      </a:endParaRPr>
                    </a:p>
                  </a:txBody>
                  <a:tcPr/>
                </a:tc>
                <a:tc>
                  <a:txBody>
                    <a:bodyPr/>
                    <a:lstStyle/>
                    <a:p>
                      <a:r>
                        <a:rPr lang="en-US" dirty="0" smtClean="0">
                          <a:latin typeface="Verdana" pitchFamily="34" charset="0"/>
                          <a:ea typeface="Verdana" pitchFamily="34" charset="0"/>
                          <a:cs typeface="Verdana" pitchFamily="34" charset="0"/>
                        </a:rPr>
                        <a:t>B</a:t>
                      </a:r>
                      <a:r>
                        <a:rPr lang="en-US" baseline="0" dirty="0" smtClean="0">
                          <a:latin typeface="Verdana" pitchFamily="34" charset="0"/>
                          <a:ea typeface="Verdana" pitchFamily="34" charset="0"/>
                          <a:cs typeface="Verdana" pitchFamily="34" charset="0"/>
                        </a:rPr>
                        <a:t> flat</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AT" sz="1800" dirty="0" smtClean="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itchFamily="34" charset="0"/>
                          <a:ea typeface="Verdana" pitchFamily="34" charset="0"/>
                          <a:cs typeface="Verdana" pitchFamily="34" charset="0"/>
                        </a:rPr>
                        <a:t>B</a:t>
                      </a:r>
                    </a:p>
                  </a:txBody>
                  <a:tcPr/>
                </a:tc>
              </a:tr>
            </a:tbl>
          </a:graphicData>
        </a:graphic>
      </p:graphicFrame>
    </p:spTree>
    <p:extLst>
      <p:ext uri="{BB962C8B-B14F-4D97-AF65-F5344CB8AC3E}">
        <p14:creationId xmlns:p14="http://schemas.microsoft.com/office/powerpoint/2010/main" val="29467337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dirty="0" smtClean="0"/>
              <a:t>4</a:t>
            </a:r>
            <a:r>
              <a:rPr lang="de-DE" dirty="0"/>
              <a:t>. Bildung von normierten Sucheinstiegen </a:t>
            </a:r>
            <a:r>
              <a:rPr lang="de-DE" dirty="0" smtClean="0"/>
              <a:t>für Musikwerke</a:t>
            </a: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solidFill>
                  <a:prstClr val="black">
                    <a:tint val="75000"/>
                  </a:prstClr>
                </a:solidFill>
              </a:rPr>
              <a:pPr/>
              <a:t>46</a:t>
            </a:fld>
            <a:endParaRPr lang="de-DE">
              <a:solidFill>
                <a:prstClr val="black">
                  <a:tint val="75000"/>
                </a:prstClr>
              </a:solidFill>
            </a:endParaRPr>
          </a:p>
        </p:txBody>
      </p:sp>
      <p:sp>
        <p:nvSpPr>
          <p:cNvPr id="7" name="Fußzeilenplatzhalter 11"/>
          <p:cNvSpPr>
            <a:spLocks noGrp="1"/>
          </p:cNvSpPr>
          <p:nvPr>
            <p:ph type="ftr" sz="quarter" idx="14"/>
          </p:nvPr>
        </p:nvSpPr>
        <p:spPr>
          <a:xfrm>
            <a:off x="467544" y="6376243"/>
            <a:ext cx="7416824"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Tree>
    <p:extLst>
      <p:ext uri="{BB962C8B-B14F-4D97-AF65-F5344CB8AC3E}">
        <p14:creationId xmlns:p14="http://schemas.microsoft.com/office/powerpoint/2010/main" val="4009064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96950"/>
          </a:xfrm>
        </p:spPr>
        <p:txBody>
          <a:bodyPr/>
          <a:lstStyle/>
          <a:p>
            <a:r>
              <a:rPr lang="de-DE" dirty="0" smtClean="0"/>
              <a:t>Bildung von normierten Sucheinstiegen für Musikwerke (RDA 6.28)</a:t>
            </a:r>
            <a:endParaRPr lang="de-DE" dirty="0"/>
          </a:p>
        </p:txBody>
      </p:sp>
      <p:sp>
        <p:nvSpPr>
          <p:cNvPr id="3" name="Textplatzhalter 2"/>
          <p:cNvSpPr>
            <a:spLocks noGrp="1"/>
          </p:cNvSpPr>
          <p:nvPr>
            <p:ph type="body" sz="quarter" idx="13"/>
          </p:nvPr>
        </p:nvSpPr>
        <p:spPr>
          <a:xfrm>
            <a:off x="251520" y="1124744"/>
            <a:ext cx="8640960" cy="5184576"/>
          </a:xfrm>
        </p:spPr>
        <p:txBody>
          <a:bodyPr wrap="square"/>
          <a:lstStyle/>
          <a:p>
            <a:endParaRPr lang="de-DE" dirty="0" smtClean="0"/>
          </a:p>
          <a:p>
            <a:r>
              <a:rPr lang="de-DE" dirty="0" smtClean="0"/>
              <a:t>Sieben Arten von normierten Sucheinstiegen werden unterschieden:</a:t>
            </a:r>
          </a:p>
          <a:p>
            <a:pPr lvl="1"/>
            <a:r>
              <a:rPr lang="de-DE" dirty="0" smtClean="0">
                <a:solidFill>
                  <a:schemeClr val="bg1">
                    <a:lumMod val="65000"/>
                  </a:schemeClr>
                </a:solidFill>
              </a:rPr>
              <a:t>für Werke mit spezifischen Titeln</a:t>
            </a:r>
          </a:p>
          <a:p>
            <a:pPr lvl="1"/>
            <a:r>
              <a:rPr lang="de-DE" dirty="0" smtClean="0"/>
              <a:t>mit Ergänzungen bei nicht spezifischen Titeln</a:t>
            </a:r>
          </a:p>
          <a:p>
            <a:pPr lvl="1"/>
            <a:r>
              <a:rPr lang="de-DE" dirty="0" smtClean="0"/>
              <a:t>für Werke mit Beziehungen zu anderen Werken</a:t>
            </a:r>
          </a:p>
          <a:p>
            <a:pPr lvl="1"/>
            <a:r>
              <a:rPr lang="de-DE" dirty="0" smtClean="0"/>
              <a:t>für Zusammenstellungen</a:t>
            </a:r>
          </a:p>
          <a:p>
            <a:pPr lvl="1"/>
            <a:r>
              <a:rPr lang="de-DE" dirty="0"/>
              <a:t>f</a:t>
            </a:r>
            <a:r>
              <a:rPr lang="de-DE" dirty="0" smtClean="0"/>
              <a:t>ür Teile</a:t>
            </a:r>
          </a:p>
          <a:p>
            <a:pPr lvl="1"/>
            <a:r>
              <a:rPr lang="de-DE" dirty="0">
                <a:solidFill>
                  <a:schemeClr val="bg1">
                    <a:lumMod val="65000"/>
                  </a:schemeClr>
                </a:solidFill>
              </a:rPr>
              <a:t>f</a:t>
            </a:r>
            <a:r>
              <a:rPr lang="de-DE" dirty="0" smtClean="0">
                <a:solidFill>
                  <a:schemeClr val="bg1">
                    <a:lumMod val="65000"/>
                  </a:schemeClr>
                </a:solidFill>
              </a:rPr>
              <a:t>ür Werke ohne geistigen Schöpfer</a:t>
            </a:r>
          </a:p>
          <a:p>
            <a:pPr lvl="1"/>
            <a:r>
              <a:rPr lang="de-DE" dirty="0">
                <a:solidFill>
                  <a:schemeClr val="bg1">
                    <a:lumMod val="65000"/>
                  </a:schemeClr>
                </a:solidFill>
              </a:rPr>
              <a:t>f</a:t>
            </a:r>
            <a:r>
              <a:rPr lang="de-DE" dirty="0" smtClean="0">
                <a:solidFill>
                  <a:schemeClr val="bg1">
                    <a:lumMod val="65000"/>
                  </a:schemeClr>
                </a:solidFill>
              </a:rPr>
              <a:t>ür Werke mehrerer Komponisten</a:t>
            </a:r>
            <a:r>
              <a:rPr lang="de-DE" dirty="0" smtClean="0"/>
              <a:t/>
            </a:r>
            <a:br>
              <a:rPr lang="de-DE" dirty="0" smtClean="0"/>
            </a:br>
            <a:endParaRPr lang="de-DE" dirty="0" smtClean="0"/>
          </a:p>
          <a:p>
            <a:pPr marL="0" indent="0">
              <a:buNone/>
            </a:pP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47</a:t>
            </a:fld>
            <a:endParaRPr lang="de-DE" dirty="0">
              <a:solidFill>
                <a:prstClr val="black">
                  <a:tint val="75000"/>
                </a:prstClr>
              </a:solidFill>
            </a:endParaRPr>
          </a:p>
        </p:txBody>
      </p:sp>
    </p:spTree>
    <p:extLst>
      <p:ext uri="{BB962C8B-B14F-4D97-AF65-F5344CB8AC3E}">
        <p14:creationId xmlns:p14="http://schemas.microsoft.com/office/powerpoint/2010/main" val="209477178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p:txBody>
          <a:bodyPr wrap="square"/>
          <a:lstStyle/>
          <a:p>
            <a:endParaRPr lang="de-DE" dirty="0" smtClean="0"/>
          </a:p>
          <a:p>
            <a:endParaRPr lang="de-DE" dirty="0" smtClean="0"/>
          </a:p>
          <a:p>
            <a:r>
              <a:rPr lang="de-DE" dirty="0" smtClean="0"/>
              <a:t>Normierte Sucheinstiege bestehen im Allgemeinen aus dem normierten Sucheinstieg für den Komponisten (Person, Familie oder Körperschaft) und dem bevorzugten Titel</a:t>
            </a:r>
          </a:p>
          <a:p>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48</a:t>
            </a:fld>
            <a:endParaRPr lang="de-DE">
              <a:solidFill>
                <a:prstClr val="black">
                  <a:tint val="75000"/>
                </a:prstClr>
              </a:solidFill>
            </a:endParaRPr>
          </a:p>
        </p:txBody>
      </p:sp>
      <p:sp>
        <p:nvSpPr>
          <p:cNvPr id="7" name="Titel 1"/>
          <p:cNvSpPr txBox="1">
            <a:spLocks/>
          </p:cNvSpPr>
          <p:nvPr/>
        </p:nvSpPr>
        <p:spPr>
          <a:xfrm>
            <a:off x="251520" y="183778"/>
            <a:ext cx="8640960" cy="79695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solidFill>
                  <a:srgbClr val="4F81BD">
                    <a:lumMod val="75000"/>
                  </a:srgbClr>
                </a:solidFill>
              </a:rPr>
              <a:t>Bildung von normierten Sucheinstiegen für Musikwerke (RDA 6.28)</a:t>
            </a:r>
            <a:endParaRPr lang="de-DE" dirty="0">
              <a:solidFill>
                <a:srgbClr val="4F81BD">
                  <a:lumMod val="75000"/>
                </a:srgbClr>
              </a:solidFill>
            </a:endParaRPr>
          </a:p>
        </p:txBody>
      </p:sp>
    </p:spTree>
    <p:extLst>
      <p:ext uri="{BB962C8B-B14F-4D97-AF65-F5344CB8AC3E}">
        <p14:creationId xmlns:p14="http://schemas.microsoft.com/office/powerpoint/2010/main" val="222515468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084982"/>
          </a:xfrm>
        </p:spPr>
        <p:txBody>
          <a:bodyPr/>
          <a:lstStyle/>
          <a:p>
            <a:r>
              <a:rPr lang="de-DE" dirty="0" smtClean="0"/>
              <a:t>Normierte Sucheinstiege mit Ergänzungen für Musikwerke mit nicht spezifischen Titeln</a:t>
            </a:r>
            <a:endParaRPr lang="de-DE" dirty="0"/>
          </a:p>
        </p:txBody>
      </p:sp>
      <p:sp>
        <p:nvSpPr>
          <p:cNvPr id="3" name="Textplatzhalter 2"/>
          <p:cNvSpPr>
            <a:spLocks noGrp="1"/>
          </p:cNvSpPr>
          <p:nvPr>
            <p:ph type="body" sz="quarter" idx="13"/>
          </p:nvPr>
        </p:nvSpPr>
        <p:spPr>
          <a:xfrm>
            <a:off x="251520" y="1556792"/>
            <a:ext cx="8640960" cy="4752528"/>
          </a:xfrm>
        </p:spPr>
        <p:txBody>
          <a:bodyPr wrap="square"/>
          <a:lstStyle/>
          <a:p>
            <a:r>
              <a:rPr lang="de-DE" dirty="0" smtClean="0"/>
              <a:t>Bei nicht spezifischen Titeln besteht der bevorzugte Titel aus einer oder mehreren Kompositionsarten. Zur Unterscheidung wird hinzugefügt, </a:t>
            </a:r>
            <a:r>
              <a:rPr lang="de-DE" b="1" dirty="0" smtClean="0"/>
              <a:t>soweit zutreffend bzw. verfügbar:</a:t>
            </a:r>
            <a:r>
              <a:rPr lang="de-DE" dirty="0" smtClean="0"/>
              <a:t/>
            </a:r>
            <a:br>
              <a:rPr lang="de-DE" dirty="0" smtClean="0"/>
            </a:br>
            <a:endParaRPr lang="de-DE" dirty="0" smtClean="0"/>
          </a:p>
          <a:p>
            <a:pPr lvl="1"/>
            <a:r>
              <a:rPr lang="de-DE" dirty="0" smtClean="0"/>
              <a:t>Besetzung (RDA 6.15)</a:t>
            </a:r>
          </a:p>
          <a:p>
            <a:pPr lvl="1"/>
            <a:r>
              <a:rPr lang="de-DE" dirty="0" smtClean="0"/>
              <a:t>Numerische Bezeichnung (RDA 6.16)</a:t>
            </a:r>
          </a:p>
          <a:p>
            <a:pPr lvl="1"/>
            <a:r>
              <a:rPr lang="de-DE" dirty="0" smtClean="0"/>
              <a:t>Tonart (RDA 6.17)</a:t>
            </a:r>
          </a:p>
          <a:p>
            <a:pPr marL="457200" lvl="1"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49</a:t>
            </a:fld>
            <a:endParaRPr lang="de-DE">
              <a:solidFill>
                <a:prstClr val="black">
                  <a:tint val="75000"/>
                </a:prstClr>
              </a:solidFill>
            </a:endParaRPr>
          </a:p>
        </p:txBody>
      </p:sp>
    </p:spTree>
    <p:extLst>
      <p:ext uri="{BB962C8B-B14F-4D97-AF65-F5344CB8AC3E}">
        <p14:creationId xmlns:p14="http://schemas.microsoft.com/office/powerpoint/2010/main" val="2052585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Musikwerke</a:t>
            </a:r>
            <a:endParaRPr lang="de-DE" dirty="0"/>
          </a:p>
        </p:txBody>
      </p:sp>
      <p:sp>
        <p:nvSpPr>
          <p:cNvPr id="3" name="Textplatzhalter 2"/>
          <p:cNvSpPr>
            <a:spLocks noGrp="1"/>
          </p:cNvSpPr>
          <p:nvPr>
            <p:ph type="body" sz="quarter" idx="13"/>
          </p:nvPr>
        </p:nvSpPr>
        <p:spPr/>
        <p:txBody>
          <a:bodyPr wrap="square"/>
          <a:lstStyle/>
          <a:p>
            <a:pPr>
              <a:spcAft>
                <a:spcPts val="1200"/>
              </a:spcAft>
            </a:pPr>
            <a:r>
              <a:rPr lang="de-DE" dirty="0" smtClean="0"/>
              <a:t>in RDA nicht definiert</a:t>
            </a:r>
          </a:p>
          <a:p>
            <a:pPr>
              <a:spcAft>
                <a:spcPts val="600"/>
              </a:spcAft>
            </a:pPr>
            <a:r>
              <a:rPr lang="de-DE" dirty="0"/>
              <a:t>Sinngemäß: Werk eines oder mehrerer </a:t>
            </a:r>
            <a:r>
              <a:rPr lang="de-DE" dirty="0" smtClean="0"/>
              <a:t>Komponisten</a:t>
            </a:r>
          </a:p>
          <a:p>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
        <p:nvSpPr>
          <p:cNvPr id="183" name="Fußzeilenplatzhalter 11"/>
          <p:cNvSpPr>
            <a:spLocks noGrp="1"/>
          </p:cNvSpPr>
          <p:nvPr>
            <p:ph type="ftr" sz="quarter" idx="14"/>
          </p:nvPr>
        </p:nvSpPr>
        <p:spPr>
          <a:xfrm>
            <a:off x="467544" y="6376243"/>
            <a:ext cx="7488832"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1812096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868958"/>
          </a:xfrm>
        </p:spPr>
        <p:txBody>
          <a:bodyPr/>
          <a:lstStyle/>
          <a:p>
            <a:r>
              <a:rPr lang="de-DE" dirty="0" smtClean="0"/>
              <a:t>Normierte Sucheinstiege mit Ergänzungen für Musikwerke mit nicht spezifischen Titeln</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i="1" dirty="0" smtClean="0"/>
              <a:t>Beispiele:</a:t>
            </a:r>
            <a:br>
              <a:rPr lang="de-DE" i="1" dirty="0" smtClean="0"/>
            </a:br>
            <a:endParaRPr lang="de-DE" i="1" dirty="0" smtClean="0"/>
          </a:p>
          <a:p>
            <a:pPr lvl="1"/>
            <a:r>
              <a:rPr lang="de-DE" i="1" dirty="0" smtClean="0"/>
              <a:t>Bach, Johann Sebastian, 1685-1750. Konzerte, Violine, Streichorchester, BWV 1041, a-Moll</a:t>
            </a:r>
          </a:p>
          <a:p>
            <a:pPr lvl="1"/>
            <a:r>
              <a:rPr lang="de-DE" i="1" dirty="0"/>
              <a:t>Sherwood, Gordon, 1929-2013. Sinfonien, op. </a:t>
            </a:r>
            <a:r>
              <a:rPr lang="de-DE" i="1"/>
              <a:t>118 </a:t>
            </a:r>
            <a:endParaRPr lang="de-DE" i="1" smtClean="0"/>
          </a:p>
          <a:p>
            <a:pPr lvl="1"/>
            <a:r>
              <a:rPr lang="de-DE" i="1" smtClean="0"/>
              <a:t>Geierhaas</a:t>
            </a:r>
            <a:r>
              <a:rPr lang="de-DE" i="1" dirty="0" smtClean="0"/>
              <a:t>, Gustav, 1888-1975. Toccata, Adagio und Fuge, Orgel, C-Dur</a:t>
            </a:r>
          </a:p>
          <a:p>
            <a:pPr lvl="1"/>
            <a:r>
              <a:rPr lang="de-DE" i="1" dirty="0"/>
              <a:t>Bach, Johann Sebastian, 1685-1750. Präludium und Fuge, Orgel, BWV 532, D-Dur</a:t>
            </a:r>
            <a:r>
              <a:rPr lang="de-DE" dirty="0" smtClean="0"/>
              <a:t/>
            </a:r>
            <a:br>
              <a:rPr lang="de-DE" dirty="0" smtClean="0"/>
            </a:b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50</a:t>
            </a:fld>
            <a:endParaRPr lang="de-DE">
              <a:solidFill>
                <a:prstClr val="black">
                  <a:tint val="75000"/>
                </a:prstClr>
              </a:solidFill>
            </a:endParaRPr>
          </a:p>
        </p:txBody>
      </p:sp>
    </p:spTree>
    <p:extLst>
      <p:ext uri="{BB962C8B-B14F-4D97-AF65-F5344CB8AC3E}">
        <p14:creationId xmlns:p14="http://schemas.microsoft.com/office/powerpoint/2010/main" val="227765340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868958"/>
          </a:xfrm>
        </p:spPr>
        <p:txBody>
          <a:bodyPr/>
          <a:lstStyle/>
          <a:p>
            <a:r>
              <a:rPr lang="de-DE" dirty="0" smtClean="0"/>
              <a:t>Normierte Sucheinstiege mit Ergänzungen für Musikwerke mit nicht spezifischen Titeln</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Falls </a:t>
            </a:r>
            <a:r>
              <a:rPr lang="de-DE" b="1" dirty="0" smtClean="0"/>
              <a:t>nicht</a:t>
            </a:r>
            <a:r>
              <a:rPr lang="de-DE" dirty="0" smtClean="0"/>
              <a:t> verfügbar, weitere Elemente in festgelegter Reihenfolge (RDA 6.28.1.9.4)</a:t>
            </a:r>
            <a:br>
              <a:rPr lang="de-DE" dirty="0" smtClean="0"/>
            </a:br>
            <a:endParaRPr lang="de-DE" dirty="0" smtClean="0"/>
          </a:p>
          <a:p>
            <a:pPr lvl="1"/>
            <a:r>
              <a:rPr lang="de-DE" dirty="0" smtClean="0"/>
              <a:t>Jahr der Fertigstellung</a:t>
            </a:r>
          </a:p>
          <a:p>
            <a:pPr lvl="1"/>
            <a:r>
              <a:rPr lang="de-DE" dirty="0" smtClean="0"/>
              <a:t>Jahr der Originalveröffentlichung</a:t>
            </a:r>
          </a:p>
          <a:p>
            <a:pPr lvl="1"/>
            <a:r>
              <a:rPr lang="de-DE" dirty="0" smtClean="0"/>
              <a:t>Sonstiges Element wie Ort der Komposition oder Name des ersten Verlages</a:t>
            </a:r>
            <a:br>
              <a:rPr lang="de-DE" dirty="0" smtClean="0"/>
            </a:br>
            <a:endParaRPr lang="de-DE" dirty="0" smtClean="0"/>
          </a:p>
          <a:p>
            <a:r>
              <a:rPr lang="de-DE" dirty="0" smtClean="0"/>
              <a:t>Diese Elemente werden auch bei bevorzugten Titeln aus mehreren Kompositionsarten ergänzt</a:t>
            </a:r>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51</a:t>
            </a:fld>
            <a:endParaRPr lang="de-DE">
              <a:solidFill>
                <a:prstClr val="black">
                  <a:tint val="75000"/>
                </a:prstClr>
              </a:solidFill>
            </a:endParaRPr>
          </a:p>
        </p:txBody>
      </p:sp>
    </p:spTree>
    <p:extLst>
      <p:ext uri="{BB962C8B-B14F-4D97-AF65-F5344CB8AC3E}">
        <p14:creationId xmlns:p14="http://schemas.microsoft.com/office/powerpoint/2010/main" val="7863853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868958"/>
          </a:xfrm>
        </p:spPr>
        <p:txBody>
          <a:bodyPr/>
          <a:lstStyle/>
          <a:p>
            <a:r>
              <a:rPr lang="de-DE" dirty="0" smtClean="0"/>
              <a:t>Normierte Sucheinstiege mit Ergänzungen für Musikwerke mit nicht spezifischen Titeln</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Beachten!</a:t>
            </a:r>
          </a:p>
          <a:p>
            <a:pPr lvl="1"/>
            <a:r>
              <a:rPr lang="de-DE" dirty="0" smtClean="0"/>
              <a:t>Die gerade erwähnten weiteren Elemente sind nur nötig, um gleichlautende normierte Sucheinstiege zu unterscheiden</a:t>
            </a:r>
            <a:br>
              <a:rPr lang="de-DE" dirty="0" smtClean="0"/>
            </a:br>
            <a:endParaRPr lang="de-DE" dirty="0" smtClean="0"/>
          </a:p>
          <a:p>
            <a:pPr lvl="1"/>
            <a:r>
              <a:rPr lang="de-DE" dirty="0" smtClean="0"/>
              <a:t>Ein normierter Sucheinstieg, der nur aus dem Namen des Komponisten, der Kompositionsart und einer Besetzung besteht, kann ausreichen</a:t>
            </a:r>
            <a:br>
              <a:rPr lang="de-DE" dirty="0" smtClean="0"/>
            </a:br>
            <a:endParaRPr lang="de-DE" dirty="0" smtClean="0"/>
          </a:p>
          <a:p>
            <a:pPr lvl="1"/>
            <a:r>
              <a:rPr lang="de-DE" i="1" dirty="0" smtClean="0"/>
              <a:t>Beispiel:</a:t>
            </a:r>
            <a:br>
              <a:rPr lang="de-DE" i="1" dirty="0" smtClean="0"/>
            </a:br>
            <a:r>
              <a:rPr lang="de-DE" b="1" i="1" u="sng" dirty="0" smtClean="0"/>
              <a:t>Vorliegende Ressource</a:t>
            </a:r>
            <a:r>
              <a:rPr lang="de-DE" b="1" i="1" dirty="0" smtClean="0"/>
              <a:t>:</a:t>
            </a:r>
            <a:r>
              <a:rPr lang="de-DE" i="1" dirty="0" smtClean="0"/>
              <a:t> Concerto </a:t>
            </a:r>
            <a:r>
              <a:rPr lang="de-DE" i="1" dirty="0" err="1" smtClean="0"/>
              <a:t>for</a:t>
            </a:r>
            <a:r>
              <a:rPr lang="de-DE" i="1" dirty="0" smtClean="0"/>
              <a:t> flute </a:t>
            </a:r>
            <a:r>
              <a:rPr lang="de-DE" i="1" dirty="0" err="1" smtClean="0"/>
              <a:t>with</a:t>
            </a:r>
            <a:r>
              <a:rPr lang="de-DE" i="1" dirty="0" smtClean="0"/>
              <a:t> </a:t>
            </a:r>
            <a:r>
              <a:rPr lang="de-DE" i="1" dirty="0" err="1" smtClean="0"/>
              <a:t>string</a:t>
            </a:r>
            <a:r>
              <a:rPr lang="de-DE" i="1" dirty="0" smtClean="0"/>
              <a:t> </a:t>
            </a:r>
            <a:r>
              <a:rPr lang="de-DE" i="1" dirty="0" err="1" smtClean="0"/>
              <a:t>quartet</a:t>
            </a:r>
            <a:r>
              <a:rPr lang="de-DE" i="1" dirty="0" smtClean="0"/>
              <a:t> / Jerome </a:t>
            </a:r>
            <a:r>
              <a:rPr lang="de-DE" i="1" dirty="0" err="1" smtClean="0"/>
              <a:t>Moross</a:t>
            </a:r>
            <a:r>
              <a:rPr lang="de-DE" i="1" dirty="0" smtClean="0"/>
              <a:t/>
            </a:r>
            <a:br>
              <a:rPr lang="de-DE" i="1" dirty="0" smtClean="0"/>
            </a:br>
            <a:r>
              <a:rPr lang="de-DE" b="1" i="1" u="sng" dirty="0" smtClean="0"/>
              <a:t>Normierter Sucheinstieg</a:t>
            </a:r>
            <a:r>
              <a:rPr lang="de-DE" b="1" i="1" dirty="0" smtClean="0"/>
              <a:t>:</a:t>
            </a:r>
            <a:r>
              <a:rPr lang="de-DE" i="1" dirty="0" smtClean="0"/>
              <a:t> </a:t>
            </a:r>
            <a:r>
              <a:rPr lang="de-DE" i="1" dirty="0" err="1" smtClean="0"/>
              <a:t>Moross</a:t>
            </a:r>
            <a:r>
              <a:rPr lang="de-DE" i="1" dirty="0" smtClean="0"/>
              <a:t>, Jerome, 1913-1983. Konzert, Querflöte, Violine (2), Viola, Violoncello</a:t>
            </a:r>
            <a:r>
              <a:rPr lang="de-DE" dirty="0" smtClean="0"/>
              <a:t/>
            </a:r>
            <a:br>
              <a:rPr lang="de-DE" dirty="0" smtClean="0"/>
            </a:b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52</a:t>
            </a:fld>
            <a:endParaRPr lang="de-DE">
              <a:solidFill>
                <a:prstClr val="black">
                  <a:tint val="75000"/>
                </a:prstClr>
              </a:solidFill>
            </a:endParaRPr>
          </a:p>
        </p:txBody>
      </p:sp>
    </p:spTree>
    <p:extLst>
      <p:ext uri="{BB962C8B-B14F-4D97-AF65-F5344CB8AC3E}">
        <p14:creationId xmlns:p14="http://schemas.microsoft.com/office/powerpoint/2010/main" val="238109738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868958"/>
          </a:xfrm>
        </p:spPr>
        <p:txBody>
          <a:bodyPr/>
          <a:lstStyle/>
          <a:p>
            <a:r>
              <a:rPr lang="de-DE" dirty="0" smtClean="0"/>
              <a:t>Besetzungsangabe im normierten Sucheinstieg (RDA 6.28.1.9.1)</a:t>
            </a:r>
            <a:endParaRPr lang="de-DE" dirty="0"/>
          </a:p>
        </p:txBody>
      </p:sp>
      <p:sp>
        <p:nvSpPr>
          <p:cNvPr id="3" name="Textplatzhalter 2"/>
          <p:cNvSpPr>
            <a:spLocks noGrp="1"/>
          </p:cNvSpPr>
          <p:nvPr>
            <p:ph type="body" sz="quarter" idx="13"/>
          </p:nvPr>
        </p:nvSpPr>
        <p:spPr>
          <a:xfrm>
            <a:off x="251520" y="1340768"/>
            <a:ext cx="8640960" cy="4968552"/>
          </a:xfrm>
        </p:spPr>
        <p:txBody>
          <a:bodyPr wrap="square"/>
          <a:lstStyle/>
          <a:p>
            <a:r>
              <a:rPr lang="de-DE" dirty="0" smtClean="0"/>
              <a:t>AWRs und ERLs beachten</a:t>
            </a:r>
          </a:p>
          <a:p>
            <a:pPr marL="0" indent="0">
              <a:buNone/>
            </a:pPr>
            <a:r>
              <a:rPr lang="de-DE" dirty="0"/>
              <a:t>	</a:t>
            </a:r>
            <a:r>
              <a:rPr lang="de-DE" dirty="0" smtClean="0">
                <a:hlinkClick r:id="rId2"/>
              </a:rPr>
              <a:t>RDA 6.28.1.9.1</a:t>
            </a:r>
            <a:r>
              <a:rPr lang="de-DE" dirty="0" smtClean="0"/>
              <a:t/>
            </a:r>
            <a:br>
              <a:rPr lang="de-DE" dirty="0" smtClean="0"/>
            </a:br>
            <a:r>
              <a:rPr lang="de-DE" dirty="0" smtClean="0"/>
              <a:t>	</a:t>
            </a:r>
            <a:r>
              <a:rPr lang="de-DE" dirty="0" smtClean="0">
                <a:hlinkClick r:id="rId3"/>
              </a:rPr>
              <a:t>RDA 6.28.1.9.1 D-A-CH</a:t>
            </a:r>
            <a:r>
              <a:rPr lang="de-DE" dirty="0" smtClean="0">
                <a:hlinkClick r:id="rId4"/>
              </a:rPr>
              <a:t/>
            </a:r>
            <a:br>
              <a:rPr lang="de-DE" dirty="0" smtClean="0">
                <a:hlinkClick r:id="rId4"/>
              </a:rPr>
            </a:br>
            <a:endParaRPr lang="de-DE" dirty="0" smtClean="0"/>
          </a:p>
          <a:p>
            <a:pPr lvl="1"/>
            <a:r>
              <a:rPr lang="de-DE" dirty="0" smtClean="0"/>
              <a:t>Allgemeinere Instrumentenbezeichnungen verwenden</a:t>
            </a:r>
          </a:p>
          <a:p>
            <a:pPr lvl="1"/>
            <a:r>
              <a:rPr lang="de-DE" dirty="0" smtClean="0"/>
              <a:t>Anzahl der Instrumente ist nicht limitiert</a:t>
            </a:r>
          </a:p>
          <a:p>
            <a:pPr lvl="1"/>
            <a:r>
              <a:rPr lang="de-DE" dirty="0" smtClean="0"/>
              <a:t>Grundregel für </a:t>
            </a:r>
            <a:r>
              <a:rPr lang="de-DE" dirty="0"/>
              <a:t>die </a:t>
            </a:r>
            <a:r>
              <a:rPr lang="de-DE" dirty="0" smtClean="0"/>
              <a:t>Reihenfolge:</a:t>
            </a:r>
            <a:br>
              <a:rPr lang="de-DE" dirty="0" smtClean="0"/>
            </a:br>
            <a:r>
              <a:rPr lang="de-DE" sz="1800" dirty="0" smtClean="0"/>
              <a:t>Singstimmen</a:t>
            </a:r>
            <a:br>
              <a:rPr lang="de-DE" sz="1800" dirty="0" smtClean="0"/>
            </a:br>
            <a:r>
              <a:rPr lang="de-DE" sz="1800" dirty="0" smtClean="0"/>
              <a:t>Sonstige Instrumente in </a:t>
            </a:r>
            <a:r>
              <a:rPr lang="de-DE" sz="1800" dirty="0" err="1" smtClean="0"/>
              <a:t>Partiturreihenfolge</a:t>
            </a:r>
            <a:r>
              <a:rPr lang="de-DE" sz="1800" dirty="0" smtClean="0"/>
              <a:t/>
            </a:r>
            <a:br>
              <a:rPr lang="de-DE" sz="1800" dirty="0" smtClean="0"/>
            </a:br>
            <a:r>
              <a:rPr lang="de-DE" sz="1800" dirty="0" smtClean="0"/>
              <a:t>Generalbass</a:t>
            </a:r>
            <a:br>
              <a:rPr lang="de-DE" sz="1800" dirty="0" smtClean="0"/>
            </a:br>
            <a:r>
              <a:rPr lang="de-DE" sz="1800" dirty="0" smtClean="0"/>
              <a:t>Soloinstrument vor Begleitensemble</a:t>
            </a:r>
          </a:p>
          <a:p>
            <a:pPr lvl="1"/>
            <a:r>
              <a:rPr lang="de-DE" dirty="0" smtClean="0"/>
              <a:t>Liegt keine Partitur vor, ERL beachten</a:t>
            </a:r>
          </a:p>
          <a:p>
            <a:pPr lvl="1"/>
            <a:r>
              <a:rPr lang="de-DE" dirty="0" smtClean="0"/>
              <a:t>Ausnahmen zur Grundregel beachten</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53</a:t>
            </a:fld>
            <a:endParaRPr lang="de-DE">
              <a:solidFill>
                <a:prstClr val="black">
                  <a:tint val="75000"/>
                </a:prstClr>
              </a:solidFill>
            </a:endParaRPr>
          </a:p>
        </p:txBody>
      </p:sp>
    </p:spTree>
    <p:extLst>
      <p:ext uri="{BB962C8B-B14F-4D97-AF65-F5344CB8AC3E}">
        <p14:creationId xmlns:p14="http://schemas.microsoft.com/office/powerpoint/2010/main" val="350748266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Numerische Kennzeichnung im normierten Sucheinstieg (RDA 6.28.1.9.2)</a:t>
            </a:r>
            <a:endParaRPr lang="de-DE" dirty="0"/>
          </a:p>
        </p:txBody>
      </p:sp>
      <p:sp>
        <p:nvSpPr>
          <p:cNvPr id="3" name="Textplatzhalter 2"/>
          <p:cNvSpPr>
            <a:spLocks noGrp="1"/>
          </p:cNvSpPr>
          <p:nvPr>
            <p:ph type="body" sz="quarter" idx="13"/>
          </p:nvPr>
        </p:nvSpPr>
        <p:spPr/>
        <p:txBody>
          <a:bodyPr wrap="square"/>
          <a:lstStyle/>
          <a:p>
            <a:pPr marL="0" indent="0">
              <a:buNone/>
            </a:pPr>
            <a:endParaRPr lang="de-DE" dirty="0" smtClean="0"/>
          </a:p>
          <a:p>
            <a:r>
              <a:rPr lang="de-DE" dirty="0" smtClean="0"/>
              <a:t>Verwendung einer Werkverzeichnisnummer bedeutet: keine weitere Zählung wird verwendet</a:t>
            </a:r>
            <a:br>
              <a:rPr lang="de-DE" dirty="0" smtClean="0"/>
            </a:br>
            <a:endParaRPr lang="de-DE" dirty="0" smtClean="0"/>
          </a:p>
          <a:p>
            <a:r>
              <a:rPr lang="de-DE" dirty="0" smtClean="0"/>
              <a:t>Kein Werkverzeichnis in der </a:t>
            </a:r>
            <a:r>
              <a:rPr lang="de-DE" b="1" dirty="0" smtClean="0"/>
              <a:t>Liste der maßgeblichen Werkverzeichnisse</a:t>
            </a:r>
            <a:r>
              <a:rPr lang="de-DE" dirty="0" smtClean="0"/>
              <a:t> vorhanden bedeutet: alle Nummern können verwendet werden</a:t>
            </a:r>
          </a:p>
          <a:p>
            <a:pPr lvl="1"/>
            <a:r>
              <a:rPr lang="de-DE" dirty="0" smtClean="0"/>
              <a:t>Möglichst einheitliche Zählweise für die Werke </a:t>
            </a:r>
            <a:r>
              <a:rPr lang="de-DE" b="1" dirty="0" smtClean="0"/>
              <a:t>eines</a:t>
            </a:r>
            <a:r>
              <a:rPr lang="de-DE" dirty="0" smtClean="0"/>
              <a:t> Komponisten</a:t>
            </a:r>
          </a:p>
          <a:p>
            <a:pPr lvl="1"/>
            <a:r>
              <a:rPr lang="de-DE" dirty="0" smtClean="0"/>
              <a:t>Laufende Nummer immer </a:t>
            </a:r>
            <a:r>
              <a:rPr lang="de-DE" b="1" dirty="0" smtClean="0"/>
              <a:t>vor</a:t>
            </a:r>
            <a:r>
              <a:rPr lang="de-DE" dirty="0" smtClean="0"/>
              <a:t> der Opuszählung angeben</a:t>
            </a:r>
            <a:br>
              <a:rPr lang="de-DE" dirty="0" smtClean="0"/>
            </a:b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54</a:t>
            </a:fld>
            <a:endParaRPr lang="de-DE">
              <a:solidFill>
                <a:prstClr val="black">
                  <a:tint val="75000"/>
                </a:prstClr>
              </a:solidFill>
            </a:endParaRPr>
          </a:p>
        </p:txBody>
      </p:sp>
    </p:spTree>
    <p:extLst>
      <p:ext uri="{BB962C8B-B14F-4D97-AF65-F5344CB8AC3E}">
        <p14:creationId xmlns:p14="http://schemas.microsoft.com/office/powerpoint/2010/main" val="78378822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Numerische Kennzeichnung im normierten Sucheinstieg (RDA 6.28.1.9.2)</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i="1" dirty="0" smtClean="0"/>
              <a:t>Beispiele:</a:t>
            </a:r>
          </a:p>
          <a:p>
            <a:pPr lvl="1"/>
            <a:r>
              <a:rPr lang="de-DE" i="1" dirty="0" smtClean="0"/>
              <a:t>Antonin Dvorak: </a:t>
            </a:r>
            <a:r>
              <a:rPr lang="de-DE" i="1" dirty="0" err="1" smtClean="0"/>
              <a:t>Symphony</a:t>
            </a:r>
            <a:r>
              <a:rPr lang="de-DE" i="1" dirty="0" smtClean="0"/>
              <a:t> </a:t>
            </a:r>
            <a:r>
              <a:rPr lang="de-DE" i="1" dirty="0" err="1" smtClean="0"/>
              <a:t>no</a:t>
            </a:r>
            <a:r>
              <a:rPr lang="de-DE" i="1" dirty="0" smtClean="0"/>
              <a:t>. 6 in D </a:t>
            </a:r>
            <a:r>
              <a:rPr lang="de-DE" i="1" dirty="0" err="1" smtClean="0"/>
              <a:t>major</a:t>
            </a:r>
            <a:r>
              <a:rPr lang="de-DE" i="1" dirty="0" smtClean="0"/>
              <a:t>, op. 60</a:t>
            </a:r>
            <a:br>
              <a:rPr lang="de-DE" i="1" dirty="0" smtClean="0"/>
            </a:br>
            <a:r>
              <a:rPr lang="de-DE" b="1" i="1" u="sng" dirty="0"/>
              <a:t>N</a:t>
            </a:r>
            <a:r>
              <a:rPr lang="de-DE" b="1" i="1" u="sng" dirty="0" smtClean="0"/>
              <a:t>ormierter Sucheinstieg</a:t>
            </a:r>
            <a:r>
              <a:rPr lang="de-DE" b="1" i="1" dirty="0" smtClean="0"/>
              <a:t>:</a:t>
            </a:r>
            <a:r>
              <a:rPr lang="de-DE" i="1" dirty="0"/>
              <a:t/>
            </a:r>
            <a:br>
              <a:rPr lang="de-DE" i="1" dirty="0"/>
            </a:br>
            <a:r>
              <a:rPr lang="de-DE" i="1" dirty="0" err="1" smtClean="0"/>
              <a:t>Dvořák</a:t>
            </a:r>
            <a:r>
              <a:rPr lang="de-DE" i="1" dirty="0" smtClean="0"/>
              <a:t>, </a:t>
            </a:r>
            <a:r>
              <a:rPr lang="de-DE" i="1" dirty="0" err="1" smtClean="0"/>
              <a:t>Antonín</a:t>
            </a:r>
            <a:r>
              <a:rPr lang="de-DE" i="1" dirty="0" smtClean="0"/>
              <a:t>, 1841-1904. Sinfonien, B 112, D-Dur</a:t>
            </a:r>
            <a:br>
              <a:rPr lang="de-DE" i="1" dirty="0" smtClean="0"/>
            </a:br>
            <a:endParaRPr lang="de-DE" i="1" dirty="0" smtClean="0"/>
          </a:p>
          <a:p>
            <a:pPr lvl="1"/>
            <a:r>
              <a:rPr lang="de-DE" i="1" dirty="0" smtClean="0"/>
              <a:t>Beethoven: Sinfonie Nr. 3 op. 55 Es-Dur</a:t>
            </a:r>
            <a:br>
              <a:rPr lang="de-DE" i="1" dirty="0" smtClean="0"/>
            </a:br>
            <a:r>
              <a:rPr lang="de-DE" b="1" i="1" u="sng" dirty="0"/>
              <a:t>N</a:t>
            </a:r>
            <a:r>
              <a:rPr lang="de-DE" b="1" i="1" u="sng" dirty="0" smtClean="0"/>
              <a:t>ormierter Sucheinstieg</a:t>
            </a:r>
            <a:r>
              <a:rPr lang="de-DE" b="1" i="1" dirty="0" smtClean="0"/>
              <a:t>:</a:t>
            </a:r>
            <a:r>
              <a:rPr lang="de-DE" i="1" dirty="0" smtClean="0"/>
              <a:t/>
            </a:r>
            <a:br>
              <a:rPr lang="de-DE" i="1" dirty="0" smtClean="0"/>
            </a:br>
            <a:r>
              <a:rPr lang="de-DE" i="1" dirty="0" smtClean="0"/>
              <a:t>Beethoven, Ludwig van, 1770-1827. Sinfonien, Nr. 3, op. 55, Es-Dur</a:t>
            </a:r>
            <a:br>
              <a:rPr lang="de-DE" i="1" dirty="0" smtClean="0"/>
            </a:br>
            <a:endParaRPr lang="de-DE" i="1" dirty="0" smtClean="0"/>
          </a:p>
          <a:p>
            <a:pPr lvl="1"/>
            <a:r>
              <a:rPr lang="de-DE" i="1" dirty="0" smtClean="0"/>
              <a:t>Peter </a:t>
            </a:r>
            <a:r>
              <a:rPr lang="de-DE" i="1" dirty="0" err="1" smtClean="0"/>
              <a:t>Dülken</a:t>
            </a:r>
            <a:r>
              <a:rPr lang="de-DE" i="1" dirty="0" smtClean="0"/>
              <a:t>: </a:t>
            </a:r>
            <a:r>
              <a:rPr lang="de-DE" i="1" dirty="0" err="1" smtClean="0"/>
              <a:t>Nokturno</a:t>
            </a:r>
            <a:r>
              <a:rPr lang="de-DE" i="1" dirty="0" smtClean="0"/>
              <a:t> VI </a:t>
            </a:r>
            <a:r>
              <a:rPr lang="de-DE" i="1" dirty="0" err="1" smtClean="0"/>
              <a:t>opus</a:t>
            </a:r>
            <a:r>
              <a:rPr lang="de-DE" i="1" dirty="0" smtClean="0"/>
              <a:t> 44 für Geige, Es-Klarinette mit Orchester</a:t>
            </a:r>
            <a:br>
              <a:rPr lang="de-DE" i="1" dirty="0" smtClean="0"/>
            </a:br>
            <a:r>
              <a:rPr lang="de-DE" b="1" i="1" u="sng" dirty="0"/>
              <a:t>N</a:t>
            </a:r>
            <a:r>
              <a:rPr lang="de-DE" b="1" i="1" u="sng" dirty="0" smtClean="0"/>
              <a:t>ormierter Sucheinstieg</a:t>
            </a:r>
            <a:r>
              <a:rPr lang="de-DE" b="1" i="1" dirty="0" smtClean="0"/>
              <a:t>:</a:t>
            </a:r>
            <a:r>
              <a:rPr lang="de-DE" i="1" dirty="0" smtClean="0"/>
              <a:t/>
            </a:r>
            <a:br>
              <a:rPr lang="de-DE" i="1" dirty="0" smtClean="0"/>
            </a:br>
            <a:r>
              <a:rPr lang="de-DE" i="1" dirty="0" err="1" smtClean="0"/>
              <a:t>Dülken</a:t>
            </a:r>
            <a:r>
              <a:rPr lang="de-DE" i="1" dirty="0" smtClean="0"/>
              <a:t>, Peter, 1954-. Nocturnes, Violine, Klarinette, Orchester, Nr. 6, op. 44</a:t>
            </a:r>
            <a:r>
              <a:rPr lang="de-DE" dirty="0" smtClean="0"/>
              <a:t/>
            </a:r>
            <a:br>
              <a:rPr lang="de-DE" dirty="0" smtClean="0"/>
            </a:b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55</a:t>
            </a:fld>
            <a:endParaRPr lang="de-DE">
              <a:solidFill>
                <a:prstClr val="black">
                  <a:tint val="75000"/>
                </a:prstClr>
              </a:solidFill>
            </a:endParaRPr>
          </a:p>
        </p:txBody>
      </p:sp>
    </p:spTree>
    <p:extLst>
      <p:ext uri="{BB962C8B-B14F-4D97-AF65-F5344CB8AC3E}">
        <p14:creationId xmlns:p14="http://schemas.microsoft.com/office/powerpoint/2010/main" val="376422359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04664"/>
            <a:ext cx="8640960" cy="508918"/>
          </a:xfrm>
        </p:spPr>
        <p:txBody>
          <a:bodyPr/>
          <a:lstStyle/>
          <a:p>
            <a:r>
              <a:rPr lang="de-AT" dirty="0" smtClean="0"/>
              <a:t>Sucheinstiege für Werke mit Beziehungen zu anderen Werken</a:t>
            </a:r>
            <a:endParaRPr lang="de-AT" dirty="0"/>
          </a:p>
        </p:txBody>
      </p:sp>
      <p:sp>
        <p:nvSpPr>
          <p:cNvPr id="3" name="Textplatzhalter 2"/>
          <p:cNvSpPr>
            <a:spLocks noGrp="1"/>
          </p:cNvSpPr>
          <p:nvPr>
            <p:ph type="body" sz="quarter" idx="13"/>
          </p:nvPr>
        </p:nvSpPr>
        <p:spPr/>
        <p:txBody>
          <a:bodyPr/>
          <a:lstStyle/>
          <a:p>
            <a:endParaRPr lang="de-AT" dirty="0" smtClean="0"/>
          </a:p>
          <a:p>
            <a:r>
              <a:rPr lang="de-AT" dirty="0" smtClean="0"/>
              <a:t>Musikwerke mit Text, Kadenzen, …</a:t>
            </a:r>
          </a:p>
          <a:p>
            <a:pPr marL="0" indent="0">
              <a:buNone/>
            </a:pPr>
            <a:endParaRPr lang="de-AT" dirty="0" smtClean="0"/>
          </a:p>
          <a:p>
            <a:r>
              <a:rPr lang="de-AT" dirty="0" smtClean="0"/>
              <a:t>Komponist als Hauptverantwortlicher des Musikwerks im normierten Sucheinstieg</a:t>
            </a:r>
          </a:p>
          <a:p>
            <a:endParaRPr lang="de-AT" dirty="0"/>
          </a:p>
          <a:p>
            <a:r>
              <a:rPr lang="de-AT" dirty="0" smtClean="0"/>
              <a:t>zum Teil als gemeinschaftliche Werke behandelt</a:t>
            </a:r>
          </a:p>
          <a:p>
            <a:endParaRPr lang="de-AT" dirty="0" smtClean="0"/>
          </a:p>
          <a:p>
            <a:r>
              <a:rPr lang="de-AT" dirty="0" smtClean="0"/>
              <a:t>Es können Werk-Werk-Beziehungen (nach RDA J.2) erfasst werden, z. B. zwischen:</a:t>
            </a:r>
          </a:p>
          <a:p>
            <a:pPr lvl="1"/>
            <a:r>
              <a:rPr lang="de-AT" dirty="0" smtClean="0"/>
              <a:t>Oper – Libretto</a:t>
            </a:r>
          </a:p>
          <a:p>
            <a:pPr lvl="1"/>
            <a:r>
              <a:rPr lang="de-AT" dirty="0" smtClean="0"/>
              <a:t>Lied – Gedicht</a:t>
            </a:r>
          </a:p>
          <a:p>
            <a:pPr lvl="1"/>
            <a:r>
              <a:rPr lang="de-AT" dirty="0" smtClean="0"/>
              <a:t>Filmmusik - Film</a:t>
            </a:r>
          </a:p>
        </p:txBody>
      </p:sp>
      <p:sp>
        <p:nvSpPr>
          <p:cNvPr id="4" name="Fußzeilenplatzhalter 3"/>
          <p:cNvSpPr>
            <a:spLocks noGrp="1"/>
          </p:cNvSpPr>
          <p:nvPr>
            <p:ph type="ftr" sz="quarter" idx="14"/>
          </p:nvPr>
        </p:nvSpPr>
        <p:spPr>
          <a:xfrm>
            <a:off x="467544" y="6376243"/>
            <a:ext cx="7560840"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56</a:t>
            </a:fld>
            <a:endParaRPr lang="de-DE">
              <a:solidFill>
                <a:prstClr val="black">
                  <a:tint val="75000"/>
                </a:prstClr>
              </a:solidFill>
            </a:endParaRPr>
          </a:p>
        </p:txBody>
      </p:sp>
    </p:spTree>
    <p:extLst>
      <p:ext uri="{BB962C8B-B14F-4D97-AF65-F5344CB8AC3E}">
        <p14:creationId xmlns:p14="http://schemas.microsoft.com/office/powerpoint/2010/main" val="15395723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04664"/>
            <a:ext cx="8640960" cy="508918"/>
          </a:xfrm>
        </p:spPr>
        <p:txBody>
          <a:bodyPr/>
          <a:lstStyle/>
          <a:p>
            <a:r>
              <a:rPr lang="de-AT" dirty="0" smtClean="0"/>
              <a:t>Beziehungskennzeichnungen nach RDA I.2.1 (geistige Schöpfer)</a:t>
            </a:r>
            <a:endParaRPr lang="de-AT" dirty="0"/>
          </a:p>
        </p:txBody>
      </p:sp>
      <p:sp>
        <p:nvSpPr>
          <p:cNvPr id="3" name="Textplatzhalter 2"/>
          <p:cNvSpPr>
            <a:spLocks noGrp="1"/>
          </p:cNvSpPr>
          <p:nvPr>
            <p:ph type="body" sz="quarter" idx="13"/>
          </p:nvPr>
        </p:nvSpPr>
        <p:spPr/>
        <p:txBody>
          <a:bodyPr/>
          <a:lstStyle/>
          <a:p>
            <a:endParaRPr lang="de-AT" dirty="0" smtClean="0"/>
          </a:p>
          <a:p>
            <a:r>
              <a:rPr lang="de-AT" dirty="0" smtClean="0"/>
              <a:t>Nach RDA 19.2 können bei gemeinschaftlicher Verantwortung </a:t>
            </a:r>
            <a:r>
              <a:rPr lang="de-DE" dirty="0" smtClean="0"/>
              <a:t>Beziehungen </a:t>
            </a:r>
            <a:r>
              <a:rPr lang="de-DE" dirty="0"/>
              <a:t>zu geistigen Schöpfern in unterschiedlichen Rollen vergeben </a:t>
            </a:r>
            <a:r>
              <a:rPr lang="de-DE" dirty="0" smtClean="0"/>
              <a:t>werden.</a:t>
            </a:r>
          </a:p>
          <a:p>
            <a:endParaRPr lang="de-DE" sz="1200" dirty="0"/>
          </a:p>
          <a:p>
            <a:r>
              <a:rPr lang="de-DE" dirty="0"/>
              <a:t>Beziehungskennzeichnungen </a:t>
            </a:r>
            <a:r>
              <a:rPr lang="de-DE" dirty="0" smtClean="0"/>
              <a:t>(RDA I.2.1) werden </a:t>
            </a:r>
            <a:r>
              <a:rPr lang="de-DE" dirty="0"/>
              <a:t>dabei u. U. über die ursprünglich gemeinte Weise hinaus </a:t>
            </a:r>
            <a:r>
              <a:rPr lang="de-DE" dirty="0" smtClean="0"/>
              <a:t>verwendet:</a:t>
            </a:r>
          </a:p>
          <a:p>
            <a:pPr lvl="1"/>
            <a:r>
              <a:rPr lang="de-DE" dirty="0"/>
              <a:t>„Verfasser“, „Librettist“ und „Textdichter“ werden auch für den Textdichter usw. (RDA 19.2.1.1. b) bei einem </a:t>
            </a:r>
            <a:r>
              <a:rPr lang="de-DE" b="1" dirty="0"/>
              <a:t>Musikwerk</a:t>
            </a:r>
            <a:r>
              <a:rPr lang="de-DE" dirty="0"/>
              <a:t> verwendet, sofern dieser als geistiger Schöpfer zu betrachten ist.</a:t>
            </a:r>
            <a:endParaRPr lang="de-AT" dirty="0"/>
          </a:p>
          <a:p>
            <a:pPr lvl="1"/>
            <a:r>
              <a:rPr lang="de-DE" dirty="0" smtClean="0"/>
              <a:t>„</a:t>
            </a:r>
            <a:r>
              <a:rPr lang="de-DE" dirty="0"/>
              <a:t>Komponist“ wird auch für den Komponisten bei einem Bühnenwerk oder einer </a:t>
            </a:r>
            <a:r>
              <a:rPr lang="de-DE" dirty="0" smtClean="0"/>
              <a:t>Choreografie </a:t>
            </a:r>
            <a:r>
              <a:rPr lang="de-DE" dirty="0"/>
              <a:t>verwendet, sofern dieser als geistiger Schöpfer zu betrachten ist.</a:t>
            </a:r>
            <a:endParaRPr lang="de-AT" dirty="0"/>
          </a:p>
          <a:p>
            <a:endParaRPr lang="de-AT" dirty="0" smtClean="0"/>
          </a:p>
        </p:txBody>
      </p:sp>
      <p:sp>
        <p:nvSpPr>
          <p:cNvPr id="4" name="Fußzeilenplatzhalter 3"/>
          <p:cNvSpPr>
            <a:spLocks noGrp="1"/>
          </p:cNvSpPr>
          <p:nvPr>
            <p:ph type="ftr" sz="quarter" idx="14"/>
          </p:nvPr>
        </p:nvSpPr>
        <p:spPr>
          <a:xfrm>
            <a:off x="467544" y="6376243"/>
            <a:ext cx="7416824"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57</a:t>
            </a:fld>
            <a:endParaRPr lang="de-DE">
              <a:solidFill>
                <a:prstClr val="black">
                  <a:tint val="75000"/>
                </a:prstClr>
              </a:solidFill>
            </a:endParaRPr>
          </a:p>
        </p:txBody>
      </p:sp>
    </p:spTree>
    <p:extLst>
      <p:ext uri="{BB962C8B-B14F-4D97-AF65-F5344CB8AC3E}">
        <p14:creationId xmlns:p14="http://schemas.microsoft.com/office/powerpoint/2010/main" val="39373635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04664"/>
            <a:ext cx="8640960" cy="508918"/>
          </a:xfrm>
        </p:spPr>
        <p:txBody>
          <a:bodyPr/>
          <a:lstStyle/>
          <a:p>
            <a:r>
              <a:rPr lang="de-AT" dirty="0"/>
              <a:t>Musikwerke mit Lyrics, Libretto, Text usw. (RDA 6.28.1.2)</a:t>
            </a:r>
          </a:p>
        </p:txBody>
      </p:sp>
      <p:sp>
        <p:nvSpPr>
          <p:cNvPr id="3" name="Textplatzhalter 2"/>
          <p:cNvSpPr>
            <a:spLocks noGrp="1"/>
          </p:cNvSpPr>
          <p:nvPr>
            <p:ph type="body" sz="quarter" idx="13"/>
          </p:nvPr>
        </p:nvSpPr>
        <p:spPr/>
        <p:txBody>
          <a:bodyPr/>
          <a:lstStyle/>
          <a:p>
            <a:endParaRPr lang="de-AT" dirty="0" smtClean="0"/>
          </a:p>
          <a:p>
            <a:r>
              <a:rPr lang="de-DE" dirty="0" smtClean="0"/>
              <a:t>Der </a:t>
            </a:r>
            <a:r>
              <a:rPr lang="de-DE" dirty="0"/>
              <a:t>normierte Sucheinstieg </a:t>
            </a:r>
            <a:r>
              <a:rPr lang="de-DE" dirty="0" smtClean="0"/>
              <a:t>besteht </a:t>
            </a:r>
            <a:r>
              <a:rPr lang="de-DE" dirty="0"/>
              <a:t>aus dem normierten Sucheinstieg des Komponisten und dem bevorzugten Titel des </a:t>
            </a:r>
            <a:r>
              <a:rPr lang="de-DE" dirty="0" smtClean="0"/>
              <a:t>Werks; der Komponist ist geistiger Schöpfer.</a:t>
            </a:r>
          </a:p>
          <a:p>
            <a:endParaRPr lang="de-DE" dirty="0"/>
          </a:p>
          <a:p>
            <a:r>
              <a:rPr lang="de-DE" dirty="0" smtClean="0"/>
              <a:t>Sind gemeinschaftliche Werke. Textdichter </a:t>
            </a:r>
            <a:r>
              <a:rPr lang="de-DE" dirty="0"/>
              <a:t>solcher Musikwerke können ebenfalls als </a:t>
            </a:r>
            <a:r>
              <a:rPr lang="de-DE" dirty="0" smtClean="0"/>
              <a:t>weitere geistige </a:t>
            </a:r>
            <a:r>
              <a:rPr lang="de-DE" dirty="0"/>
              <a:t>Schöpfer angegeben </a:t>
            </a:r>
            <a:r>
              <a:rPr lang="de-DE" dirty="0" smtClean="0"/>
              <a:t>werden.</a:t>
            </a:r>
          </a:p>
          <a:p>
            <a:endParaRPr lang="de-DE" dirty="0"/>
          </a:p>
          <a:p>
            <a:r>
              <a:rPr lang="de-DE" dirty="0" smtClean="0"/>
              <a:t>Es können auch abgeleitete Beziehungen erfasst werden, z. B. zwischen einer Oper und dem Text, auf dem sie basiert.</a:t>
            </a:r>
          </a:p>
          <a:p>
            <a:endParaRPr lang="de-DE" dirty="0"/>
          </a:p>
          <a:p>
            <a:endParaRPr lang="de-DE" dirty="0" smtClean="0"/>
          </a:p>
          <a:p>
            <a:endParaRPr lang="de-DE" dirty="0"/>
          </a:p>
          <a:p>
            <a:endParaRPr lang="de-DE" dirty="0" smtClean="0"/>
          </a:p>
          <a:p>
            <a:endParaRPr lang="de-DE" dirty="0"/>
          </a:p>
          <a:p>
            <a:endParaRPr lang="de-DE" dirty="0" smtClean="0"/>
          </a:p>
        </p:txBody>
      </p:sp>
      <p:sp>
        <p:nvSpPr>
          <p:cNvPr id="4" name="Fußzeilenplatzhalter 3"/>
          <p:cNvSpPr>
            <a:spLocks noGrp="1"/>
          </p:cNvSpPr>
          <p:nvPr>
            <p:ph type="ftr" sz="quarter" idx="14"/>
          </p:nvPr>
        </p:nvSpPr>
        <p:spPr>
          <a:xfrm>
            <a:off x="467544" y="6376243"/>
            <a:ext cx="7416824"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58</a:t>
            </a:fld>
            <a:endParaRPr lang="de-DE">
              <a:solidFill>
                <a:prstClr val="black">
                  <a:tint val="75000"/>
                </a:prstClr>
              </a:solidFill>
            </a:endParaRPr>
          </a:p>
        </p:txBody>
      </p:sp>
    </p:spTree>
    <p:extLst>
      <p:ext uri="{BB962C8B-B14F-4D97-AF65-F5344CB8AC3E}">
        <p14:creationId xmlns:p14="http://schemas.microsoft.com/office/powerpoint/2010/main" val="37928668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59</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4206162670"/>
              </p:ext>
            </p:extLst>
          </p:nvPr>
        </p:nvGraphicFramePr>
        <p:xfrm>
          <a:off x="359532" y="1069503"/>
          <a:ext cx="8424935" cy="5386845"/>
        </p:xfrm>
        <a:graphic>
          <a:graphicData uri="http://schemas.openxmlformats.org/drawingml/2006/table">
            <a:tbl>
              <a:tblPr firstRow="1" bandRow="1">
                <a:tableStyleId>{5C22544A-7EE6-4342-B048-85BDC9FD1C3A}</a:tableStyleId>
              </a:tblPr>
              <a:tblGrid>
                <a:gridCol w="957379"/>
                <a:gridCol w="957379"/>
                <a:gridCol w="3127438"/>
                <a:gridCol w="3382739"/>
              </a:tblGrid>
              <a:tr h="413855">
                <a:tc>
                  <a:txBody>
                    <a:bodyPr/>
                    <a:lstStyle/>
                    <a:p>
                      <a:pPr>
                        <a:lnSpc>
                          <a:spcPct val="100000"/>
                        </a:lnSpc>
                      </a:pPr>
                      <a:r>
                        <a:rPr lang="de-AT" sz="1600" dirty="0" err="1" smtClean="0">
                          <a:latin typeface="Verdana" panose="020B0604030504040204" pitchFamily="34" charset="0"/>
                          <a:ea typeface="Verdana" panose="020B0604030504040204" pitchFamily="34" charset="0"/>
                          <a:cs typeface="Verdana" panose="020B0604030504040204" pitchFamily="34" charset="0"/>
                        </a:rPr>
                        <a:t>Aleph</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RDA</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Element</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Erfassung</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r>
              <a:tr h="481181">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=100</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6.14.2</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Bevorzugter Titel des Musikwerks </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$t &lt;&lt;Die&gt;&gt; Zauberflöte</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721772">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6.28.1</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Normierter Sucheinstieg, der ein Musikwerk repräsentiert</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Mozart, Wolfgang Amadeus</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1756-1791</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&lt;&lt;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Die</a:t>
                      </a: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&gt;&gt;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Zauberflöte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721772">
                <a:tc rowSpan="2">
                  <a:txBody>
                    <a:bodyPr/>
                    <a:lstStyle/>
                    <a:p>
                      <a:pPr>
                        <a:lnSpc>
                          <a:spcPct val="100000"/>
                        </a:lnSpc>
                        <a:spcAft>
                          <a:spcPts val="0"/>
                        </a:spcAft>
                      </a:pPr>
                      <a:r>
                        <a:rPr lang="de-DE" sz="1600" b="1"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19.2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Geistiger Schöpfer </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Mozart, Wolfgang Amadeus</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1756-1791</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i="1" dirty="0">
                          <a:effectLst/>
                          <a:latin typeface="Verdana" panose="020B0604030504040204" pitchFamily="34" charset="0"/>
                          <a:ea typeface="Calibri" panose="020F0502020204030204" pitchFamily="34" charset="0"/>
                          <a:cs typeface="Times New Roman" panose="02020603050405020304" pitchFamily="18" charset="0"/>
                        </a:rPr>
                        <a:t>GND-ID</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3855">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18.5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$4</a:t>
                      </a: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kom1 </a:t>
                      </a:r>
                      <a:r>
                        <a:rPr lang="de-DE" sz="1600" i="1"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(Komponist)</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721772">
                <a:tc rowSpan="2">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19.2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Geistiger Schöpfer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Schikaneder</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Emanuel</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1751-1812</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i="1" dirty="0">
                          <a:effectLst/>
                          <a:latin typeface="Verdana" panose="020B0604030504040204" pitchFamily="34" charset="0"/>
                          <a:ea typeface="Calibri" panose="020F0502020204030204" pitchFamily="34" charset="0"/>
                          <a:cs typeface="Times New Roman" panose="02020603050405020304" pitchFamily="18" charset="0"/>
                        </a:rPr>
                        <a:t>GND-ID</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3855">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18.5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$4</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libr</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i="1"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(Librettist)</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81181">
                <a:tc rowSpan="2">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24.5</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$4</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rela</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$v </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Libretto</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962362">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25.1</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 Beziehung stehendes  Werk</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Schikaneder</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Emanuel</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1751-1812</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&lt;&lt;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Die</a:t>
                      </a: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&gt;&gt;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Zauberflöte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i="1" dirty="0">
                          <a:effectLst/>
                          <a:latin typeface="Verdana" panose="020B0604030504040204" pitchFamily="34" charset="0"/>
                          <a:ea typeface="Calibri" panose="020F0502020204030204" pitchFamily="34" charset="0"/>
                          <a:cs typeface="Times New Roman" panose="02020603050405020304" pitchFamily="18" charset="0"/>
                        </a:rPr>
                        <a:t>GND-ID</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bl>
          </a:graphicData>
        </a:graphic>
      </p:graphicFrame>
      <p:sp>
        <p:nvSpPr>
          <p:cNvPr id="9" name="Titel 1"/>
          <p:cNvSpPr>
            <a:spLocks noGrp="1"/>
          </p:cNvSpPr>
          <p:nvPr>
            <p:ph type="title"/>
          </p:nvPr>
        </p:nvSpPr>
        <p:spPr>
          <a:xfrm>
            <a:off x="251520" y="404664"/>
            <a:ext cx="8640960" cy="508918"/>
          </a:xfrm>
        </p:spPr>
        <p:txBody>
          <a:bodyPr/>
          <a:lstStyle/>
          <a:p>
            <a:r>
              <a:rPr lang="de-AT" dirty="0"/>
              <a:t>Musikwerke mit Lyrics, Libretto, Text usw. (RDA 6.28.1.2</a:t>
            </a:r>
            <a:r>
              <a:rPr lang="de-AT" dirty="0" smtClean="0"/>
              <a:t>)</a:t>
            </a:r>
            <a:endParaRPr lang="de-DE" dirty="0"/>
          </a:p>
        </p:txBody>
      </p:sp>
      <p:sp>
        <p:nvSpPr>
          <p:cNvPr id="8" name="Fußzeilenplatzhalter 11"/>
          <p:cNvSpPr>
            <a:spLocks noGrp="1"/>
          </p:cNvSpPr>
          <p:nvPr>
            <p:ph type="ftr" sz="quarter" idx="14"/>
          </p:nvPr>
        </p:nvSpPr>
        <p:spPr>
          <a:xfrm>
            <a:off x="467544" y="6376243"/>
            <a:ext cx="7488832"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Tree>
    <p:extLst>
      <p:ext uri="{BB962C8B-B14F-4D97-AF65-F5344CB8AC3E}">
        <p14:creationId xmlns:p14="http://schemas.microsoft.com/office/powerpoint/2010/main" val="241383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2. Titel von Musikwerken</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6</a:t>
            </a:fld>
            <a:endParaRPr lang="de-DE"/>
          </a:p>
        </p:txBody>
      </p:sp>
      <p:sp>
        <p:nvSpPr>
          <p:cNvPr id="7"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346362808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60</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2048899413"/>
              </p:ext>
            </p:extLst>
          </p:nvPr>
        </p:nvGraphicFramePr>
        <p:xfrm>
          <a:off x="359532" y="1052736"/>
          <a:ext cx="8424935" cy="5403612"/>
        </p:xfrm>
        <a:graphic>
          <a:graphicData uri="http://schemas.openxmlformats.org/drawingml/2006/table">
            <a:tbl>
              <a:tblPr firstRow="1" bandRow="1">
                <a:tableStyleId>{5C22544A-7EE6-4342-B048-85BDC9FD1C3A}</a:tableStyleId>
              </a:tblPr>
              <a:tblGrid>
                <a:gridCol w="840691"/>
                <a:gridCol w="936104"/>
                <a:gridCol w="2952328"/>
                <a:gridCol w="3695812"/>
              </a:tblGrid>
              <a:tr h="419444">
                <a:tc>
                  <a:txBody>
                    <a:bodyPr/>
                    <a:lstStyle/>
                    <a:p>
                      <a:pPr>
                        <a:lnSpc>
                          <a:spcPct val="100000"/>
                        </a:lnSpc>
                      </a:pPr>
                      <a:r>
                        <a:rPr lang="de-AT" sz="1600" dirty="0" err="1" smtClean="0">
                          <a:latin typeface="Verdana" panose="020B0604030504040204" pitchFamily="34" charset="0"/>
                          <a:ea typeface="Verdana" panose="020B0604030504040204" pitchFamily="34" charset="0"/>
                          <a:cs typeface="Verdana" panose="020B0604030504040204" pitchFamily="34" charset="0"/>
                        </a:rPr>
                        <a:t>Aleph</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RDA</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Element</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nSpc>
                          <a:spcPct val="100000"/>
                        </a:lnSpc>
                      </a:pPr>
                      <a:r>
                        <a:rPr lang="de-AT" sz="1600" dirty="0" smtClean="0">
                          <a:latin typeface="Verdana" panose="020B0604030504040204" pitchFamily="34" charset="0"/>
                          <a:ea typeface="Verdana" panose="020B0604030504040204" pitchFamily="34" charset="0"/>
                          <a:cs typeface="Verdana" panose="020B0604030504040204" pitchFamily="34" charset="0"/>
                        </a:rPr>
                        <a:t>Erfassung</a:t>
                      </a:r>
                      <a:endParaRPr lang="de-AT" sz="1600" dirty="0">
                        <a:latin typeface="Verdana" panose="020B0604030504040204" pitchFamily="34" charset="0"/>
                        <a:ea typeface="Verdana" panose="020B0604030504040204" pitchFamily="34" charset="0"/>
                        <a:cs typeface="Verdana" panose="020B0604030504040204" pitchFamily="34" charset="0"/>
                      </a:endParaRPr>
                    </a:p>
                  </a:txBody>
                  <a:tcPr/>
                </a:tc>
              </a:tr>
              <a:tr h="419444">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=100</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6.14.2</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Bevorzugter Titel des Musikwerks </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chemeClr val="bg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$t An die Entfernte</a:t>
                      </a:r>
                      <a:endParaRPr lang="de-AT" sz="1600" dirty="0">
                        <a:solidFill>
                          <a:schemeClr val="bg1">
                            <a:lumMod val="50000"/>
                          </a:schemeClr>
                        </a:solidFill>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6.28.1</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Normierter Sucheinstieg, der ein Musikwerk repräsentiert</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Schubert, Franz</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1797-1828</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An die Entfernte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rowSpan="2">
                  <a:txBody>
                    <a:bodyPr/>
                    <a:lstStyle/>
                    <a:p>
                      <a:pPr>
                        <a:lnSpc>
                          <a:spcPct val="100000"/>
                        </a:lnSpc>
                        <a:spcAft>
                          <a:spcPts val="0"/>
                        </a:spcAft>
                      </a:pPr>
                      <a:r>
                        <a:rPr lang="de-DE" sz="1600" b="1"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19.2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b="1"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Geistiger Schöpfer </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Schubert, Franz</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1797-1828</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a:effectLst/>
                          <a:latin typeface="Verdana" panose="020B0604030504040204" pitchFamily="34" charset="0"/>
                          <a:ea typeface="Calibri" panose="020F0502020204030204" pitchFamily="34" charset="0"/>
                          <a:cs typeface="Times New Roman" panose="02020603050405020304" pitchFamily="18" charset="0"/>
                        </a:rPr>
                        <a:t> </a:t>
                      </a:r>
                      <a:r>
                        <a:rPr lang="de-DE" sz="1600" i="1">
                          <a:effectLst/>
                          <a:latin typeface="Verdana" panose="020B0604030504040204" pitchFamily="34" charset="0"/>
                          <a:ea typeface="Calibri" panose="020F0502020204030204" pitchFamily="34" charset="0"/>
                          <a:cs typeface="Times New Roman" panose="02020603050405020304" pitchFamily="18" charset="0"/>
                        </a:rPr>
                        <a:t>GND-ID</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18.5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$4</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kom1 </a:t>
                      </a:r>
                      <a:r>
                        <a:rPr lang="de-DE" sz="1600" i="1"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(Komponist)</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rowSpan="2">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19.2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Geistiger Schöpfer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Goethe, Johann Wolfgang von</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1749-1832</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i="1" dirty="0">
                          <a:effectLst/>
                          <a:latin typeface="Verdana" panose="020B0604030504040204" pitchFamily="34" charset="0"/>
                          <a:ea typeface="Calibri" panose="020F0502020204030204" pitchFamily="34" charset="0"/>
                          <a:cs typeface="Times New Roman" panose="02020603050405020304" pitchFamily="18" charset="0"/>
                        </a:rPr>
                        <a:t>GND-ID</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18.5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 </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$4</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auta</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de-DE" sz="1600" i="1"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(Verfasser)</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rowSpan="2">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500</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24.5</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Beziehungskennzeichnung</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$4</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kern="100" dirty="0" err="1">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vorl</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$v </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Vertonung von</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r h="419444">
                <a:tc vMerge="1">
                  <a:txBody>
                    <a:bodyPr/>
                    <a:lstStyle/>
                    <a:p>
                      <a:endParaRPr lang="de-AT"/>
                    </a:p>
                  </a:txBody>
                  <a:tcPr/>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25.1</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 Beziehung stehendes  Werk</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c>
                  <a:txBody>
                    <a:bodyPr/>
                    <a:lstStyle/>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$p</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Goethe, Johann Wolfgang von</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$d</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1749-1832</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kern="100"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rPr>
                        <a:t>$t</a:t>
                      </a:r>
                      <a:r>
                        <a:rPr lang="de-DE" sz="16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An die Entfernte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0000"/>
                        </a:lnSpc>
                        <a:spcAft>
                          <a:spcPts val="0"/>
                        </a:spcAft>
                      </a:pPr>
                      <a:r>
                        <a:rPr lang="de-DE" sz="16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$9</a:t>
                      </a:r>
                      <a:r>
                        <a:rPr lang="de-DE" sz="1600" dirty="0">
                          <a:effectLst/>
                          <a:latin typeface="Verdana" panose="020B0604030504040204" pitchFamily="34" charset="0"/>
                          <a:ea typeface="Calibri" panose="020F0502020204030204" pitchFamily="34" charset="0"/>
                          <a:cs typeface="Times New Roman" panose="02020603050405020304" pitchFamily="18" charset="0"/>
                        </a:rPr>
                        <a:t> </a:t>
                      </a:r>
                      <a:r>
                        <a:rPr lang="de-DE" sz="1600" i="1" dirty="0">
                          <a:effectLst/>
                          <a:latin typeface="Verdana" panose="020B0604030504040204" pitchFamily="34" charset="0"/>
                          <a:ea typeface="Calibri" panose="020F0502020204030204" pitchFamily="34" charset="0"/>
                          <a:cs typeface="Times New Roman" panose="02020603050405020304" pitchFamily="18" charset="0"/>
                        </a:rPr>
                        <a:t>GND-ID</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55880" marR="68580" marT="0" marB="0"/>
                </a:tc>
              </a:tr>
            </a:tbl>
          </a:graphicData>
        </a:graphic>
      </p:graphicFrame>
      <p:sp>
        <p:nvSpPr>
          <p:cNvPr id="9" name="Titel 1"/>
          <p:cNvSpPr>
            <a:spLocks noGrp="1"/>
          </p:cNvSpPr>
          <p:nvPr>
            <p:ph type="title"/>
          </p:nvPr>
        </p:nvSpPr>
        <p:spPr>
          <a:xfrm>
            <a:off x="251520" y="404664"/>
            <a:ext cx="8640960" cy="508918"/>
          </a:xfrm>
        </p:spPr>
        <p:txBody>
          <a:bodyPr/>
          <a:lstStyle/>
          <a:p>
            <a:r>
              <a:rPr lang="de-AT" dirty="0"/>
              <a:t>Musikwerke mit Lyrics, Libretto, Text usw. (RDA 6.28.1.2</a:t>
            </a:r>
            <a:r>
              <a:rPr lang="de-AT" dirty="0" smtClean="0"/>
              <a:t>)</a:t>
            </a:r>
            <a:endParaRPr lang="de-DE" dirty="0"/>
          </a:p>
        </p:txBody>
      </p:sp>
      <p:sp>
        <p:nvSpPr>
          <p:cNvPr id="8" name="Fußzeilenplatzhalter 11"/>
          <p:cNvSpPr>
            <a:spLocks noGrp="1"/>
          </p:cNvSpPr>
          <p:nvPr>
            <p:ph type="ftr" sz="quarter" idx="14"/>
          </p:nvPr>
        </p:nvSpPr>
        <p:spPr>
          <a:xfrm>
            <a:off x="467544" y="6376243"/>
            <a:ext cx="7704856"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Tree>
    <p:extLst>
      <p:ext uri="{BB962C8B-B14F-4D97-AF65-F5344CB8AC3E}">
        <p14:creationId xmlns:p14="http://schemas.microsoft.com/office/powerpoint/2010/main" val="86731971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620688"/>
            <a:ext cx="8640960" cy="508918"/>
          </a:xfrm>
        </p:spPr>
        <p:txBody>
          <a:bodyPr/>
          <a:lstStyle/>
          <a:p>
            <a:r>
              <a:rPr lang="de-AT" dirty="0"/>
              <a:t>Ergänzungen zu normierten Sucheinstiegen, die Zusammenstellungen von Musikwerken repräsentieren (RDA 6.28.1.11)</a:t>
            </a:r>
          </a:p>
        </p:txBody>
      </p:sp>
      <p:sp>
        <p:nvSpPr>
          <p:cNvPr id="3" name="Textplatzhalter 2"/>
          <p:cNvSpPr>
            <a:spLocks noGrp="1"/>
          </p:cNvSpPr>
          <p:nvPr>
            <p:ph type="body" sz="quarter" idx="13"/>
          </p:nvPr>
        </p:nvSpPr>
        <p:spPr/>
        <p:txBody>
          <a:bodyPr/>
          <a:lstStyle/>
          <a:p>
            <a:endParaRPr lang="de-AT" dirty="0" smtClean="0"/>
          </a:p>
          <a:p>
            <a:endParaRPr lang="de-DE" dirty="0" smtClean="0"/>
          </a:p>
          <a:p>
            <a:r>
              <a:rPr lang="de-DE" dirty="0" smtClean="0"/>
              <a:t>gilt für Zusammenstellungen, für die ein Formaltitel nach RDA 6.14.2.8.5 (vollständige Werke einer Art) erfasst worden ist</a:t>
            </a:r>
          </a:p>
          <a:p>
            <a:endParaRPr lang="de-DE" sz="1400" dirty="0"/>
          </a:p>
          <a:p>
            <a:r>
              <a:rPr lang="de-DE" dirty="0" smtClean="0"/>
              <a:t>Besetzungsangaben werden im normierten Sucheinstieg ergänzt, implizierte Besetzungen werden nicht erfasst</a:t>
            </a:r>
          </a:p>
          <a:p>
            <a:endParaRPr lang="de-DE" sz="1400" dirty="0"/>
          </a:p>
          <a:p>
            <a:r>
              <a:rPr lang="de-DE" i="1" dirty="0" smtClean="0"/>
              <a:t>Beispiele:</a:t>
            </a:r>
          </a:p>
          <a:p>
            <a:pPr lvl="1"/>
            <a:r>
              <a:rPr lang="de-AT" i="1" dirty="0" smtClean="0"/>
              <a:t>Mozart</a:t>
            </a:r>
            <a:r>
              <a:rPr lang="de-AT" i="1" dirty="0"/>
              <a:t>, Wolfgang Amadeus, 1756-1791. </a:t>
            </a:r>
            <a:r>
              <a:rPr lang="de-AT" i="1" dirty="0" smtClean="0"/>
              <a:t>Sonaten, Klavier</a:t>
            </a:r>
          </a:p>
          <a:p>
            <a:pPr lvl="1"/>
            <a:r>
              <a:rPr lang="de-DE" i="1" dirty="0"/>
              <a:t>Beethoven, Ludwig van, 1770–1827. </a:t>
            </a:r>
            <a:r>
              <a:rPr lang="de-DE" i="1" dirty="0" smtClean="0"/>
              <a:t>Sinfonien</a:t>
            </a:r>
          </a:p>
          <a:p>
            <a:pPr lvl="1"/>
            <a:r>
              <a:rPr lang="de-AT" i="1" dirty="0"/>
              <a:t>Schubert, Franz, 1797-1828. </a:t>
            </a:r>
            <a:r>
              <a:rPr lang="de-AT" i="1" dirty="0" smtClean="0"/>
              <a:t>Lieder. Auswahl</a:t>
            </a:r>
            <a:endParaRPr lang="de-DE" i="1" dirty="0"/>
          </a:p>
          <a:p>
            <a:endParaRPr lang="de-DE" dirty="0" smtClean="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p:txBody>
      </p:sp>
      <p:sp>
        <p:nvSpPr>
          <p:cNvPr id="4" name="Fußzeilenplatzhalter 3"/>
          <p:cNvSpPr>
            <a:spLocks noGrp="1"/>
          </p:cNvSpPr>
          <p:nvPr>
            <p:ph type="ftr" sz="quarter" idx="14"/>
          </p:nvPr>
        </p:nvSpPr>
        <p:spPr>
          <a:xfrm>
            <a:off x="467544" y="6376243"/>
            <a:ext cx="7416824"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61</a:t>
            </a:fld>
            <a:endParaRPr lang="de-DE">
              <a:solidFill>
                <a:prstClr val="black">
                  <a:tint val="75000"/>
                </a:prstClr>
              </a:solidFill>
            </a:endParaRPr>
          </a:p>
        </p:txBody>
      </p:sp>
    </p:spTree>
    <p:extLst>
      <p:ext uri="{BB962C8B-B14F-4D97-AF65-F5344CB8AC3E}">
        <p14:creationId xmlns:p14="http://schemas.microsoft.com/office/powerpoint/2010/main" val="19342627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620688"/>
            <a:ext cx="8640960" cy="508918"/>
          </a:xfrm>
        </p:spPr>
        <p:txBody>
          <a:bodyPr/>
          <a:lstStyle/>
          <a:p>
            <a:r>
              <a:rPr lang="de-AT" dirty="0"/>
              <a:t>Ergänzungen zu normierten Sucheinstiegen, die Zusammenstellungen von Musikwerken repräsentieren (RDA 6.28.1.11)</a:t>
            </a:r>
          </a:p>
        </p:txBody>
      </p:sp>
      <p:sp>
        <p:nvSpPr>
          <p:cNvPr id="3" name="Textplatzhalter 2"/>
          <p:cNvSpPr>
            <a:spLocks noGrp="1"/>
          </p:cNvSpPr>
          <p:nvPr>
            <p:ph type="body" sz="quarter" idx="13"/>
          </p:nvPr>
        </p:nvSpPr>
        <p:spPr/>
        <p:txBody>
          <a:bodyPr/>
          <a:lstStyle/>
          <a:p>
            <a:endParaRPr lang="de-AT" dirty="0" smtClean="0"/>
          </a:p>
          <a:p>
            <a:endParaRPr lang="de-DE" dirty="0" smtClean="0"/>
          </a:p>
          <a:p>
            <a:r>
              <a:rPr lang="de-DE" dirty="0" smtClean="0"/>
              <a:t>Achtung: keine besondere Regelungen für den normierten Sucheinstieg für sonstige Zusammenstellungen von Werken eines Komponisten</a:t>
            </a:r>
          </a:p>
          <a:p>
            <a:endParaRPr lang="de-DE" dirty="0"/>
          </a:p>
          <a:p>
            <a:r>
              <a:rPr lang="de-DE" dirty="0" smtClean="0"/>
              <a:t>Sucheinstieg wird wie bei Einzelwerken gebildet</a:t>
            </a:r>
          </a:p>
          <a:p>
            <a:endParaRPr lang="de-DE" dirty="0"/>
          </a:p>
          <a:p>
            <a:r>
              <a:rPr lang="de-DE" i="1" dirty="0" smtClean="0"/>
              <a:t>Beispiele:</a:t>
            </a:r>
          </a:p>
          <a:p>
            <a:pPr lvl="1"/>
            <a:r>
              <a:rPr lang="de-AT" i="1" dirty="0" smtClean="0"/>
              <a:t>Mozart</a:t>
            </a:r>
            <a:r>
              <a:rPr lang="de-AT" i="1" dirty="0"/>
              <a:t>, Wolfgang Amadeus, 1756-1791. </a:t>
            </a:r>
            <a:r>
              <a:rPr lang="de-AT" i="1" dirty="0" smtClean="0"/>
              <a:t>Werke</a:t>
            </a:r>
          </a:p>
          <a:p>
            <a:pPr lvl="1"/>
            <a:r>
              <a:rPr lang="de-DE" i="1" dirty="0"/>
              <a:t>Beethoven, Ludwig van, 1770–1827. </a:t>
            </a:r>
            <a:r>
              <a:rPr lang="de-DE" i="1" dirty="0" smtClean="0"/>
              <a:t>Musik für Klavier</a:t>
            </a:r>
          </a:p>
          <a:p>
            <a:pPr lvl="1"/>
            <a:r>
              <a:rPr lang="de-AT" i="1" dirty="0"/>
              <a:t>Schubert, Franz, 1797-1828. </a:t>
            </a:r>
            <a:r>
              <a:rPr lang="de-AT" i="1" dirty="0" smtClean="0"/>
              <a:t>Musik für Violine, Klavier</a:t>
            </a:r>
            <a:endParaRPr lang="de-DE" i="1" dirty="0"/>
          </a:p>
          <a:p>
            <a:endParaRPr lang="de-DE" dirty="0" smtClean="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p:txBody>
      </p:sp>
      <p:sp>
        <p:nvSpPr>
          <p:cNvPr id="4" name="Fußzeilenplatzhalter 3"/>
          <p:cNvSpPr>
            <a:spLocks noGrp="1"/>
          </p:cNvSpPr>
          <p:nvPr>
            <p:ph type="ftr" sz="quarter" idx="14"/>
          </p:nvPr>
        </p:nvSpPr>
        <p:spPr>
          <a:xfrm>
            <a:off x="467544" y="6376243"/>
            <a:ext cx="7416824"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62</a:t>
            </a:fld>
            <a:endParaRPr lang="de-DE">
              <a:solidFill>
                <a:prstClr val="black">
                  <a:tint val="75000"/>
                </a:prstClr>
              </a:solidFill>
            </a:endParaRPr>
          </a:p>
        </p:txBody>
      </p:sp>
    </p:spTree>
    <p:extLst>
      <p:ext uri="{BB962C8B-B14F-4D97-AF65-F5344CB8AC3E}">
        <p14:creationId xmlns:p14="http://schemas.microsoft.com/office/powerpoint/2010/main" val="39749653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04664"/>
            <a:ext cx="8640960" cy="508918"/>
          </a:xfrm>
        </p:spPr>
        <p:txBody>
          <a:bodyPr/>
          <a:lstStyle/>
          <a:p>
            <a:r>
              <a:rPr lang="de-AT" dirty="0"/>
              <a:t>Normierter Sucheinstieg für einen Teil oder mehrere Teile (RDA 6.28.2)</a:t>
            </a:r>
          </a:p>
        </p:txBody>
      </p:sp>
      <p:sp>
        <p:nvSpPr>
          <p:cNvPr id="3" name="Textplatzhalter 2"/>
          <p:cNvSpPr>
            <a:spLocks noGrp="1"/>
          </p:cNvSpPr>
          <p:nvPr>
            <p:ph type="body" sz="quarter" idx="13"/>
          </p:nvPr>
        </p:nvSpPr>
        <p:spPr/>
        <p:txBody>
          <a:bodyPr/>
          <a:lstStyle/>
          <a:p>
            <a:endParaRPr lang="de-AT" dirty="0" smtClean="0"/>
          </a:p>
          <a:p>
            <a:r>
              <a:rPr lang="de-DE" dirty="0" smtClean="0"/>
              <a:t>normierter Sucheinstieg = normierter Sucheinstieg des gesamten Werks </a:t>
            </a:r>
            <a:r>
              <a:rPr lang="de-DE" sz="2000" dirty="0" smtClean="0"/>
              <a:t>(= geistiger Schöpfer + bevorzugter Titel des gesamten Werks</a:t>
            </a:r>
            <a:r>
              <a:rPr lang="de-DE" dirty="0" smtClean="0"/>
              <a:t>) + bevorzugter Titel des Teils</a:t>
            </a:r>
          </a:p>
          <a:p>
            <a:endParaRPr lang="de-DE" sz="1000" dirty="0"/>
          </a:p>
          <a:p>
            <a:r>
              <a:rPr lang="de-DE" i="1" dirty="0" smtClean="0"/>
              <a:t>Beispiele:</a:t>
            </a:r>
          </a:p>
          <a:p>
            <a:pPr lvl="1"/>
            <a:r>
              <a:rPr lang="de-DE" i="1" dirty="0"/>
              <a:t>Brahms, Johannes, 1833–1897. Ungarische Tänze. Nr. 5</a:t>
            </a:r>
            <a:endParaRPr lang="de-AT" i="1" dirty="0"/>
          </a:p>
          <a:p>
            <a:pPr lvl="1"/>
            <a:r>
              <a:rPr lang="de-DE" i="1" dirty="0"/>
              <a:t>Mozart, Wolfgang Amadeus, 1756–1791. </a:t>
            </a:r>
            <a:r>
              <a:rPr lang="de-DE" i="1" dirty="0" err="1"/>
              <a:t>Così</a:t>
            </a:r>
            <a:r>
              <a:rPr lang="de-DE" i="1" dirty="0"/>
              <a:t> </a:t>
            </a:r>
            <a:r>
              <a:rPr lang="de-DE" i="1" dirty="0" err="1"/>
              <a:t>fan</a:t>
            </a:r>
            <a:r>
              <a:rPr lang="de-DE" i="1" dirty="0"/>
              <a:t> </a:t>
            </a:r>
            <a:r>
              <a:rPr lang="de-DE" i="1" dirty="0" err="1"/>
              <a:t>tutte</a:t>
            </a:r>
            <a:r>
              <a:rPr lang="de-DE" i="1" dirty="0"/>
              <a:t>. </a:t>
            </a:r>
            <a:r>
              <a:rPr lang="en-US" i="1" dirty="0"/>
              <a:t>Come </a:t>
            </a:r>
            <a:r>
              <a:rPr lang="en-US" i="1" dirty="0" err="1"/>
              <a:t>scoglio</a:t>
            </a:r>
            <a:endParaRPr lang="de-AT" i="1" dirty="0"/>
          </a:p>
          <a:p>
            <a:pPr lvl="1"/>
            <a:r>
              <a:rPr lang="en-US" i="1" dirty="0"/>
              <a:t>Vivaldi, Antonio, 1678–1741. </a:t>
            </a:r>
            <a:r>
              <a:rPr lang="en-US" i="1" dirty="0" err="1"/>
              <a:t>L’estro</a:t>
            </a:r>
            <a:r>
              <a:rPr lang="en-US" i="1" dirty="0"/>
              <a:t> </a:t>
            </a:r>
            <a:r>
              <a:rPr lang="en-US" i="1" dirty="0" err="1"/>
              <a:t>armonico</a:t>
            </a:r>
            <a:r>
              <a:rPr lang="en-US" i="1" dirty="0"/>
              <a:t>. </a:t>
            </a:r>
            <a:r>
              <a:rPr lang="de-DE" i="1" dirty="0" smtClean="0"/>
              <a:t>N. </a:t>
            </a:r>
            <a:r>
              <a:rPr lang="de-DE" i="1" dirty="0"/>
              <a:t>8</a:t>
            </a:r>
            <a:endParaRPr lang="de-AT" i="1" dirty="0"/>
          </a:p>
          <a:p>
            <a:endParaRPr lang="de-DE" sz="1000" dirty="0" smtClean="0"/>
          </a:p>
          <a:p>
            <a:r>
              <a:rPr lang="de-DE" dirty="0" smtClean="0"/>
              <a:t>Mehrere Teile aus demselben Werk werden zusammengefasst mit „Auswahl“ im normierten Sucheinstieg erfasst</a:t>
            </a:r>
          </a:p>
          <a:p>
            <a:pPr lvl="1"/>
            <a:r>
              <a:rPr lang="de-DE" i="1" dirty="0"/>
              <a:t>Brahms, Johannes, 1833–1897. Ungarische Tänze. Auswahl</a:t>
            </a:r>
            <a:endParaRPr lang="de-AT" i="1" dirty="0"/>
          </a:p>
          <a:p>
            <a:endParaRPr lang="de-DE" dirty="0"/>
          </a:p>
          <a:p>
            <a:endParaRPr lang="de-DE" dirty="0" smtClean="0"/>
          </a:p>
          <a:p>
            <a:endParaRPr lang="de-DE" dirty="0"/>
          </a:p>
          <a:p>
            <a:endParaRPr lang="de-DE" dirty="0" smtClean="0"/>
          </a:p>
          <a:p>
            <a:endParaRPr lang="de-DE" dirty="0"/>
          </a:p>
          <a:p>
            <a:endParaRPr lang="de-DE" dirty="0" smtClean="0"/>
          </a:p>
        </p:txBody>
      </p:sp>
      <p:sp>
        <p:nvSpPr>
          <p:cNvPr id="4" name="Fußzeilenplatzhalter 3"/>
          <p:cNvSpPr>
            <a:spLocks noGrp="1"/>
          </p:cNvSpPr>
          <p:nvPr>
            <p:ph type="ftr" sz="quarter" idx="14"/>
          </p:nvPr>
        </p:nvSpPr>
        <p:spPr>
          <a:xfrm>
            <a:off x="467544" y="6376243"/>
            <a:ext cx="7560840"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63</a:t>
            </a:fld>
            <a:endParaRPr lang="de-DE" dirty="0">
              <a:solidFill>
                <a:prstClr val="black">
                  <a:tint val="75000"/>
                </a:prstClr>
              </a:solidFill>
            </a:endParaRPr>
          </a:p>
        </p:txBody>
      </p:sp>
    </p:spTree>
    <p:extLst>
      <p:ext uri="{BB962C8B-B14F-4D97-AF65-F5344CB8AC3E}">
        <p14:creationId xmlns:p14="http://schemas.microsoft.com/office/powerpoint/2010/main" val="9695240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96950"/>
          </a:xfrm>
        </p:spPr>
        <p:txBody>
          <a:bodyPr/>
          <a:lstStyle/>
          <a:p>
            <a:r>
              <a:rPr lang="de-DE" dirty="0" smtClean="0"/>
              <a:t>Beispiel </a:t>
            </a:r>
            <a:r>
              <a:rPr lang="de-DE" smtClean="0"/>
              <a:t>für Teil-Zusammenstellung </a:t>
            </a:r>
            <a:r>
              <a:rPr lang="de-DE" dirty="0" smtClean="0"/>
              <a:t>von </a:t>
            </a:r>
            <a:r>
              <a:rPr lang="de-DE" sz="2400" dirty="0" smtClean="0"/>
              <a:t>Werken</a:t>
            </a:r>
            <a:r>
              <a:rPr lang="de-DE" dirty="0" smtClean="0"/>
              <a:t>, Werktitel in den Titeldaten mit „Auswahl“</a:t>
            </a:r>
            <a:endParaRPr lang="de-DE" dirty="0"/>
          </a:p>
        </p:txBody>
      </p:sp>
      <p:sp>
        <p:nvSpPr>
          <p:cNvPr id="3" name="Textplatzhalter 2"/>
          <p:cNvSpPr>
            <a:spLocks noGrp="1"/>
          </p:cNvSpPr>
          <p:nvPr>
            <p:ph type="body" sz="quarter" idx="13"/>
          </p:nvPr>
        </p:nvSpPr>
        <p:spPr>
          <a:xfrm>
            <a:off x="798985" y="1124744"/>
            <a:ext cx="7733455" cy="5256584"/>
          </a:xfrm>
        </p:spPr>
        <p:txBody>
          <a:bodyPr/>
          <a:lstStyle/>
          <a:p>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64</a:t>
            </a:fld>
            <a:endParaRPr lang="de-DE">
              <a:solidFill>
                <a:prstClr val="black">
                  <a:tint val="75000"/>
                </a:prstClr>
              </a:solidFill>
            </a:endParaRPr>
          </a:p>
        </p:txBody>
      </p:sp>
      <p:pic>
        <p:nvPicPr>
          <p:cNvPr id="1026" name="Picture 2" descr="H:\Alephbeispielauswah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782" y="1124744"/>
            <a:ext cx="7767261" cy="5256584"/>
          </a:xfrm>
          <a:prstGeom prst="rect">
            <a:avLst/>
          </a:prstGeom>
          <a:noFill/>
          <a:extLst>
            <a:ext uri="{909E8E84-426E-40DD-AFC4-6F175D3DCCD1}">
              <a14:hiddenFill xmlns:a14="http://schemas.microsoft.com/office/drawing/2010/main">
                <a:solidFill>
                  <a:srgbClr val="FFFFFF"/>
                </a:solidFill>
              </a14:hiddenFill>
            </a:ext>
          </a:extLst>
        </p:spPr>
      </p:pic>
      <p:cxnSp>
        <p:nvCxnSpPr>
          <p:cNvPr id="7" name="Gerade Verbindung mit Pfeil 6"/>
          <p:cNvCxnSpPr/>
          <p:nvPr/>
        </p:nvCxnSpPr>
        <p:spPr>
          <a:xfrm>
            <a:off x="899592" y="4797152"/>
            <a:ext cx="864096"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p:cNvCxnSpPr/>
          <p:nvPr/>
        </p:nvCxnSpPr>
        <p:spPr>
          <a:xfrm>
            <a:off x="169115" y="4293096"/>
            <a:ext cx="585667" cy="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450002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dirty="0" smtClean="0"/>
              <a:t>5</a:t>
            </a:r>
            <a:r>
              <a:rPr lang="de-DE" dirty="0"/>
              <a:t>. Weitere </a:t>
            </a:r>
            <a:r>
              <a:rPr lang="de-DE" dirty="0" smtClean="0"/>
              <a:t>Sucheinstiege</a:t>
            </a: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solidFill>
                  <a:prstClr val="black">
                    <a:tint val="75000"/>
                  </a:prstClr>
                </a:solidFill>
              </a:rPr>
              <a:pPr/>
              <a:t>65</a:t>
            </a:fld>
            <a:endParaRPr lang="de-DE">
              <a:solidFill>
                <a:prstClr val="black">
                  <a:tint val="75000"/>
                </a:prstClr>
              </a:solidFill>
            </a:endParaRPr>
          </a:p>
        </p:txBody>
      </p:sp>
      <p:sp>
        <p:nvSpPr>
          <p:cNvPr id="7" name="Fußzeilenplatzhalter 11"/>
          <p:cNvSpPr>
            <a:spLocks noGrp="1"/>
          </p:cNvSpPr>
          <p:nvPr>
            <p:ph type="ftr" sz="quarter" idx="14"/>
          </p:nvPr>
        </p:nvSpPr>
        <p:spPr>
          <a:xfrm>
            <a:off x="467544" y="6376243"/>
            <a:ext cx="7416824"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Tree>
    <p:extLst>
      <p:ext uri="{BB962C8B-B14F-4D97-AF65-F5344CB8AC3E}">
        <p14:creationId xmlns:p14="http://schemas.microsoft.com/office/powerpoint/2010/main" val="68890291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Weitere Sucheinstiege</a:t>
            </a:r>
            <a:endParaRPr lang="de-DE" dirty="0"/>
          </a:p>
        </p:txBody>
      </p:sp>
      <p:sp>
        <p:nvSpPr>
          <p:cNvPr id="3" name="Textplatzhalter 2"/>
          <p:cNvSpPr>
            <a:spLocks noGrp="1"/>
          </p:cNvSpPr>
          <p:nvPr>
            <p:ph type="body" sz="quarter" idx="13"/>
          </p:nvPr>
        </p:nvSpPr>
        <p:spPr/>
        <p:txBody>
          <a:bodyPr wrap="square"/>
          <a:lstStyle/>
          <a:p>
            <a:pPr marL="0" indent="0">
              <a:buNone/>
            </a:pPr>
            <a:endParaRPr lang="de-DE" dirty="0" smtClean="0"/>
          </a:p>
          <a:p>
            <a:r>
              <a:rPr lang="de-DE" dirty="0" smtClean="0"/>
              <a:t>Normierte Sucheinstiege für Musikexpressionen: Arrangements und Skizzen (RDA 6.28.3</a:t>
            </a:r>
            <a:r>
              <a:rPr lang="de-DE" dirty="0"/>
              <a:t>) - </a:t>
            </a:r>
            <a:r>
              <a:rPr lang="de-DE" dirty="0" smtClean="0"/>
              <a:t>werden </a:t>
            </a:r>
            <a:r>
              <a:rPr lang="de-DE" dirty="0"/>
              <a:t>nach „arrangiert“ oder „Skizzen“ nicht weiter </a:t>
            </a:r>
            <a:r>
              <a:rPr lang="de-DE" dirty="0" smtClean="0"/>
              <a:t>differenziert</a:t>
            </a:r>
          </a:p>
          <a:p>
            <a:pPr marL="0" indent="0">
              <a:buNone/>
            </a:pPr>
            <a:endParaRPr lang="de-DE" sz="2000" dirty="0" smtClean="0"/>
          </a:p>
          <a:p>
            <a:r>
              <a:rPr lang="de-DE" dirty="0" smtClean="0">
                <a:solidFill>
                  <a:schemeClr val="bg1">
                    <a:lumMod val="65000"/>
                  </a:schemeClr>
                </a:solidFill>
              </a:rPr>
              <a:t>Zusätzliche Sucheinstiege, die ein Musikwerk oder eine Musikexpression repräsentieren (RDA 6.28.4)</a:t>
            </a:r>
            <a:br>
              <a:rPr lang="de-DE" dirty="0" smtClean="0">
                <a:solidFill>
                  <a:schemeClr val="bg1">
                    <a:lumMod val="65000"/>
                  </a:schemeClr>
                </a:solidFill>
              </a:rPr>
            </a:br>
            <a:endParaRPr lang="de-DE" dirty="0" smtClean="0">
              <a:solidFill>
                <a:schemeClr val="bg1">
                  <a:lumMod val="65000"/>
                </a:schemeClr>
              </a:solidFill>
            </a:endParaRPr>
          </a:p>
          <a:p>
            <a:r>
              <a:rPr lang="de-DE" dirty="0" smtClean="0">
                <a:solidFill>
                  <a:schemeClr val="bg1">
                    <a:lumMod val="65000"/>
                  </a:schemeClr>
                </a:solidFill>
              </a:rPr>
              <a:t>Zusätzliche Sucheinstiege für Zusammenstellungen mit Formaltiteln</a:t>
            </a:r>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66</a:t>
            </a:fld>
            <a:endParaRPr lang="de-DE">
              <a:solidFill>
                <a:prstClr val="black">
                  <a:tint val="75000"/>
                </a:prstClr>
              </a:solidFill>
            </a:endParaRPr>
          </a:p>
        </p:txBody>
      </p:sp>
    </p:spTree>
    <p:extLst>
      <p:ext uri="{BB962C8B-B14F-4D97-AF65-F5344CB8AC3E}">
        <p14:creationId xmlns:p14="http://schemas.microsoft.com/office/powerpoint/2010/main" val="224831386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Arrangement</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Expression eines Musikwerks</a:t>
            </a:r>
            <a:br>
              <a:rPr lang="de-DE" dirty="0" smtClean="0"/>
            </a:br>
            <a:endParaRPr lang="de-DE" dirty="0" smtClean="0"/>
          </a:p>
          <a:p>
            <a:r>
              <a:rPr lang="de-DE" dirty="0" smtClean="0"/>
              <a:t>Muss nicht immer mit „arrangiert“ gekennzeichnet werden; kann aber auch so tiefgreifend sein, dass ein neues Werk entsteht; kann vom Komponisten selbst oder einer anderen Person sein</a:t>
            </a:r>
          </a:p>
          <a:p>
            <a:endParaRPr lang="de-DE" dirty="0" smtClean="0"/>
          </a:p>
          <a:p>
            <a:r>
              <a:rPr lang="de-DE" dirty="0" smtClean="0"/>
              <a:t>Es wird der Werktitel des Werkes verwendet und in der Titelaufnahme in 303, in Unterfeld o, um „arrangiert“ ergänzt</a:t>
            </a:r>
          </a:p>
        </p:txBody>
      </p:sp>
      <p:sp>
        <p:nvSpPr>
          <p:cNvPr id="4" name="Fußzeilenplatzhalter 3"/>
          <p:cNvSpPr>
            <a:spLocks noGrp="1"/>
          </p:cNvSpPr>
          <p:nvPr>
            <p:ph type="ftr" sz="quarter" idx="14"/>
          </p:nvPr>
        </p:nvSpPr>
        <p:spPr>
          <a:xfrm>
            <a:off x="467544" y="6376243"/>
            <a:ext cx="7632848" cy="365125"/>
          </a:xfrm>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67</a:t>
            </a:fld>
            <a:endParaRPr lang="de-DE" dirty="0">
              <a:solidFill>
                <a:prstClr val="black">
                  <a:tint val="75000"/>
                </a:prstClr>
              </a:solidFill>
            </a:endParaRPr>
          </a:p>
        </p:txBody>
      </p:sp>
    </p:spTree>
    <p:extLst>
      <p:ext uri="{BB962C8B-B14F-4D97-AF65-F5344CB8AC3E}">
        <p14:creationId xmlns:p14="http://schemas.microsoft.com/office/powerpoint/2010/main" val="243450487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94122"/>
          </a:xfrm>
        </p:spPr>
        <p:txBody>
          <a:bodyPr/>
          <a:lstStyle/>
          <a:p>
            <a:r>
              <a:rPr lang="de-DE" sz="2400" dirty="0" smtClean="0">
                <a:solidFill>
                  <a:schemeClr val="accent1">
                    <a:lumMod val="75000"/>
                  </a:schemeClr>
                </a:solidFill>
              </a:rPr>
              <a:t>Beispiel Werktitel in den Titeldaten mit Ergänzung für Expression/Arrangement</a:t>
            </a:r>
            <a:endParaRPr lang="de-DE" sz="2400" dirty="0">
              <a:solidFill>
                <a:schemeClr val="accent1">
                  <a:lumMod val="75000"/>
                </a:schemeClr>
              </a:solidFill>
            </a:endParaRPr>
          </a:p>
        </p:txBody>
      </p:sp>
      <p:sp>
        <p:nvSpPr>
          <p:cNvPr id="4" name="Fußzeilenplatzhalter 3"/>
          <p:cNvSpPr>
            <a:spLocks noGrp="1"/>
          </p:cNvSpPr>
          <p:nvPr>
            <p:ph type="ftr" sz="quarter" idx="11"/>
          </p:nvPr>
        </p:nvSpPr>
        <p:spPr/>
        <p:txBody>
          <a:bodyPr/>
          <a:lstStyle/>
          <a:p>
            <a:endParaRPr lang="de-DE" dirty="0">
              <a:solidFill>
                <a:prstClr val="black">
                  <a:lumMod val="50000"/>
                  <a:lumOff val="50000"/>
                </a:prstClr>
              </a:solidFill>
            </a:endParaRPr>
          </a:p>
        </p:txBody>
      </p:sp>
      <p:sp>
        <p:nvSpPr>
          <p:cNvPr id="5" name="Foliennummernplatzhalter 4"/>
          <p:cNvSpPr>
            <a:spLocks noGrp="1"/>
          </p:cNvSpPr>
          <p:nvPr>
            <p:ph type="sldNum" sz="quarter" idx="12"/>
          </p:nvPr>
        </p:nvSpPr>
        <p:spPr>
          <a:xfrm>
            <a:off x="7740352" y="6309320"/>
            <a:ext cx="1269504" cy="360041"/>
          </a:xfrm>
        </p:spPr>
        <p:txBody>
          <a:bodyPr/>
          <a:lstStyle/>
          <a:p>
            <a:r>
              <a:rPr lang="de-DE" dirty="0" smtClean="0">
                <a:solidFill>
                  <a:prstClr val="white">
                    <a:lumMod val="65000"/>
                  </a:prstClr>
                </a:solidFill>
              </a:rPr>
              <a:t>          </a:t>
            </a:r>
            <a:fld id="{108DCC4C-F766-461E-8D0D-7A9831C5EFCC}" type="slidenum">
              <a:rPr lang="de-DE" sz="1200" smtClean="0">
                <a:solidFill>
                  <a:prstClr val="white">
                    <a:lumMod val="65000"/>
                  </a:prstClr>
                </a:solidFill>
              </a:rPr>
              <a:pPr/>
              <a:t>68</a:t>
            </a:fld>
            <a:endParaRPr lang="de-DE" sz="1200" dirty="0">
              <a:solidFill>
                <a:prstClr val="white">
                  <a:lumMod val="65000"/>
                </a:prstClr>
              </a:solidFill>
            </a:endParaRPr>
          </a:p>
        </p:txBody>
      </p:sp>
      <p:pic>
        <p:nvPicPr>
          <p:cNvPr id="1026" name="Picture 2" descr="H:\Beispiel arrangiert.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68338" y="1196752"/>
            <a:ext cx="5744021" cy="5400600"/>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Gerade Verbindung mit Pfeil 10"/>
          <p:cNvCxnSpPr/>
          <p:nvPr/>
        </p:nvCxnSpPr>
        <p:spPr>
          <a:xfrm>
            <a:off x="1043608" y="4437112"/>
            <a:ext cx="792088" cy="0"/>
          </a:xfrm>
          <a:prstGeom prst="straightConnector1">
            <a:avLst/>
          </a:prstGeom>
          <a:ln w="539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Gerade Verbindung mit Pfeil 5"/>
          <p:cNvCxnSpPr/>
          <p:nvPr/>
        </p:nvCxnSpPr>
        <p:spPr>
          <a:xfrm>
            <a:off x="2267744" y="4941168"/>
            <a:ext cx="792088"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49333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dirty="0"/>
              <a:t>6. Wann liegt ein neues Werk vor</a:t>
            </a:r>
            <a:r>
              <a:rPr lang="de-DE" dirty="0" smtClean="0"/>
              <a:t>?</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solidFill>
                  <a:prstClr val="black">
                    <a:tint val="75000"/>
                  </a:prstClr>
                </a:solidFill>
              </a:rPr>
              <a:pPr/>
              <a:t>69</a:t>
            </a:fld>
            <a:endParaRPr lang="de-DE">
              <a:solidFill>
                <a:prstClr val="black">
                  <a:tint val="75000"/>
                </a:prstClr>
              </a:solidFill>
            </a:endParaRPr>
          </a:p>
        </p:txBody>
      </p:sp>
      <p:sp>
        <p:nvSpPr>
          <p:cNvPr id="7" name="Fußzeilenplatzhalter 11"/>
          <p:cNvSpPr>
            <a:spLocks noGrp="1"/>
          </p:cNvSpPr>
          <p:nvPr>
            <p:ph type="ftr" sz="quarter" idx="14"/>
          </p:nvPr>
        </p:nvSpPr>
        <p:spPr>
          <a:xfrm>
            <a:off x="467544" y="6376243"/>
            <a:ext cx="7560840"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Tree>
    <p:extLst>
      <p:ext uri="{BB962C8B-B14F-4D97-AF65-F5344CB8AC3E}">
        <p14:creationId xmlns:p14="http://schemas.microsoft.com/office/powerpoint/2010/main" val="3439390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4624"/>
            <a:ext cx="8892480" cy="940966"/>
          </a:xfrm>
        </p:spPr>
        <p:txBody>
          <a:bodyPr/>
          <a:lstStyle/>
          <a:p>
            <a:r>
              <a:rPr lang="de-DE" dirty="0" smtClean="0"/>
              <a:t>Titel von Musikwerken (RDA 6.14)</a:t>
            </a:r>
            <a:endParaRPr lang="de-DE" dirty="0">
              <a:solidFill>
                <a:srgbClr val="FF0000"/>
              </a:solidFill>
            </a:endParaRPr>
          </a:p>
        </p:txBody>
      </p:sp>
      <p:sp>
        <p:nvSpPr>
          <p:cNvPr id="3" name="Textplatzhalter 2"/>
          <p:cNvSpPr>
            <a:spLocks noGrp="1"/>
          </p:cNvSpPr>
          <p:nvPr>
            <p:ph type="body" sz="quarter" idx="13"/>
          </p:nvPr>
        </p:nvSpPr>
        <p:spPr>
          <a:xfrm>
            <a:off x="251520" y="1124744"/>
            <a:ext cx="8640960" cy="5256584"/>
          </a:xfrm>
        </p:spPr>
        <p:txBody>
          <a:bodyPr wrap="square"/>
          <a:lstStyle/>
          <a:p>
            <a:pPr>
              <a:spcAft>
                <a:spcPts val="600"/>
              </a:spcAft>
            </a:pPr>
            <a:r>
              <a:rPr lang="de-DE" dirty="0" smtClean="0"/>
              <a:t>In RDA 6.14 werden folgenden Arten von Titeln von Musikwerken unterschieden:</a:t>
            </a:r>
          </a:p>
          <a:p>
            <a:pPr lvl="1">
              <a:spcAft>
                <a:spcPts val="600"/>
              </a:spcAft>
            </a:pPr>
            <a:r>
              <a:rPr lang="de-DE" dirty="0" smtClean="0"/>
              <a:t>Titel von Musikwerken (spezifische und nicht spezifische)</a:t>
            </a:r>
          </a:p>
          <a:p>
            <a:pPr lvl="1">
              <a:spcAft>
                <a:spcPts val="600"/>
              </a:spcAft>
            </a:pPr>
            <a:r>
              <a:rPr lang="de-DE" dirty="0" smtClean="0"/>
              <a:t>Sonderfall: Titel von Teilen von Musikwerken</a:t>
            </a:r>
          </a:p>
          <a:p>
            <a:pPr lvl="1">
              <a:spcAft>
                <a:spcPts val="600"/>
              </a:spcAft>
            </a:pPr>
            <a:r>
              <a:rPr lang="de-DE" dirty="0" smtClean="0"/>
              <a:t>Sonderfall: Titel von Zusammenstellungen von Musikwerken</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229381419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Neues Werk (RDA 6.28.1.5)</a:t>
            </a:r>
            <a:endParaRPr lang="de-DE" dirty="0"/>
          </a:p>
        </p:txBody>
      </p:sp>
      <p:sp>
        <p:nvSpPr>
          <p:cNvPr id="3" name="Textplatzhalter 2"/>
          <p:cNvSpPr>
            <a:spLocks noGrp="1"/>
          </p:cNvSpPr>
          <p:nvPr>
            <p:ph type="body" sz="quarter" idx="13"/>
          </p:nvPr>
        </p:nvSpPr>
        <p:spPr/>
        <p:txBody>
          <a:bodyPr wrap="square"/>
          <a:lstStyle/>
          <a:p>
            <a:r>
              <a:rPr lang="de-DE" dirty="0"/>
              <a:t>Ein neues Werk nach RDA 6.28.1.5 entsteht durch Adaption eines Musikwerkes in ein anderes </a:t>
            </a:r>
            <a:r>
              <a:rPr lang="de-DE" dirty="0" smtClean="0"/>
              <a:t>Musikwerk</a:t>
            </a:r>
            <a:r>
              <a:rPr lang="de-DE" dirty="0"/>
              <a:t/>
            </a:r>
            <a:br>
              <a:rPr lang="de-DE" dirty="0"/>
            </a:br>
            <a:endParaRPr lang="de-DE" dirty="0"/>
          </a:p>
          <a:p>
            <a:r>
              <a:rPr lang="de-DE" dirty="0"/>
              <a:t>Adaption </a:t>
            </a:r>
            <a:r>
              <a:rPr lang="de-DE" dirty="0" smtClean="0"/>
              <a:t>bedeutet </a:t>
            </a:r>
            <a:r>
              <a:rPr lang="de-DE" dirty="0"/>
              <a:t>deutliche Unterscheidung vom Originalwerk:</a:t>
            </a:r>
          </a:p>
          <a:p>
            <a:pPr lvl="1"/>
            <a:r>
              <a:rPr lang="de-DE" dirty="0" smtClean="0"/>
              <a:t>freie </a:t>
            </a:r>
            <a:r>
              <a:rPr lang="de-DE" dirty="0"/>
              <a:t>Bearbeitung, die auch neues Material enthalten kann</a:t>
            </a:r>
          </a:p>
          <a:p>
            <a:pPr lvl="1"/>
            <a:r>
              <a:rPr lang="de-DE" dirty="0" smtClean="0"/>
              <a:t>Umschreiben </a:t>
            </a:r>
            <a:r>
              <a:rPr lang="de-DE" dirty="0"/>
              <a:t>im Stil eines anderen Komponisten</a:t>
            </a:r>
          </a:p>
          <a:p>
            <a:pPr lvl="1"/>
            <a:r>
              <a:rPr lang="de-DE" dirty="0" smtClean="0"/>
              <a:t>Veränderung </a:t>
            </a:r>
            <a:r>
              <a:rPr lang="de-DE" dirty="0"/>
              <a:t>der Harmonik</a:t>
            </a:r>
          </a:p>
          <a:p>
            <a:pPr lvl="1"/>
            <a:r>
              <a:rPr lang="de-DE" dirty="0" smtClean="0"/>
              <a:t>Aufführung </a:t>
            </a:r>
            <a:r>
              <a:rPr lang="de-DE" dirty="0"/>
              <a:t>von Musikwerken, die mit substantieller gestalterischer Verantwortlichkeit für die Adaption usw. auf Seiten des Ausführenden verbunden </a:t>
            </a:r>
            <a:r>
              <a:rPr lang="de-DE" dirty="0" smtClean="0"/>
              <a:t>ist</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70</a:t>
            </a:fld>
            <a:endParaRPr lang="de-DE">
              <a:solidFill>
                <a:prstClr val="black">
                  <a:tint val="75000"/>
                </a:prstClr>
              </a:solidFill>
            </a:endParaRPr>
          </a:p>
        </p:txBody>
      </p:sp>
    </p:spTree>
    <p:extLst>
      <p:ext uri="{BB962C8B-B14F-4D97-AF65-F5344CB8AC3E}">
        <p14:creationId xmlns:p14="http://schemas.microsoft.com/office/powerpoint/2010/main" val="428562153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Neues Werk (RDA 6.28.1.5)</a:t>
            </a:r>
            <a:endParaRPr lang="de-DE" dirty="0"/>
          </a:p>
        </p:txBody>
      </p:sp>
      <p:sp>
        <p:nvSpPr>
          <p:cNvPr id="3" name="Textplatzhalter 2"/>
          <p:cNvSpPr>
            <a:spLocks noGrp="1"/>
          </p:cNvSpPr>
          <p:nvPr>
            <p:ph type="body" sz="quarter" idx="13"/>
          </p:nvPr>
        </p:nvSpPr>
        <p:spPr/>
        <p:txBody>
          <a:bodyPr wrap="square"/>
          <a:lstStyle/>
          <a:p>
            <a:pPr lvl="1"/>
            <a:endParaRPr lang="de-DE" dirty="0" smtClean="0"/>
          </a:p>
          <a:p>
            <a:pPr lvl="1"/>
            <a:r>
              <a:rPr lang="de-DE" i="1" dirty="0" smtClean="0"/>
              <a:t>Beispiele (normierte Sucheinstiege):</a:t>
            </a:r>
            <a:br>
              <a:rPr lang="de-DE" i="1" dirty="0" smtClean="0"/>
            </a:br>
            <a:r>
              <a:rPr lang="de-DE" i="1" dirty="0" smtClean="0"/>
              <a:t/>
            </a:r>
            <a:br>
              <a:rPr lang="de-DE" i="1" dirty="0" smtClean="0"/>
            </a:br>
            <a:r>
              <a:rPr lang="de-DE" i="1" dirty="0" smtClean="0"/>
              <a:t>Böhm, Theobald, 1794-1881. Variationen über Nel </a:t>
            </a:r>
            <a:r>
              <a:rPr lang="de-DE" i="1" dirty="0" err="1" smtClean="0"/>
              <a:t>cor</a:t>
            </a:r>
            <a:r>
              <a:rPr lang="de-DE" i="1" dirty="0" smtClean="0"/>
              <a:t> più non mi </a:t>
            </a:r>
            <a:r>
              <a:rPr lang="de-DE" i="1" dirty="0" err="1" smtClean="0"/>
              <a:t>sento</a:t>
            </a:r>
            <a:r>
              <a:rPr lang="de-DE" i="1" dirty="0" smtClean="0"/>
              <a:t/>
            </a:r>
            <a:br>
              <a:rPr lang="de-DE" i="1" dirty="0" smtClean="0"/>
            </a:br>
            <a:r>
              <a:rPr lang="de-DE" i="1" dirty="0" smtClean="0"/>
              <a:t/>
            </a:r>
            <a:br>
              <a:rPr lang="de-DE" i="1" dirty="0" smtClean="0"/>
            </a:br>
            <a:r>
              <a:rPr lang="de-DE" i="1" dirty="0" err="1" smtClean="0"/>
              <a:t>Rachmaninov</a:t>
            </a:r>
            <a:r>
              <a:rPr lang="de-DE" i="1" dirty="0" smtClean="0"/>
              <a:t>, Sergej </a:t>
            </a:r>
            <a:r>
              <a:rPr lang="de-DE" i="1" dirty="0" err="1" smtClean="0"/>
              <a:t>Vasil‘evič</a:t>
            </a:r>
            <a:r>
              <a:rPr lang="de-DE" i="1" dirty="0" smtClean="0"/>
              <a:t>, 1873-1943. </a:t>
            </a:r>
            <a:r>
              <a:rPr lang="de-DE" i="1" dirty="0" err="1" smtClean="0"/>
              <a:t>Rapsodie</a:t>
            </a:r>
            <a:r>
              <a:rPr lang="de-DE" i="1" dirty="0" smtClean="0"/>
              <a:t> </a:t>
            </a:r>
            <a:r>
              <a:rPr lang="de-DE" i="1" dirty="0" err="1" smtClean="0"/>
              <a:t>sur</a:t>
            </a:r>
            <a:r>
              <a:rPr lang="de-DE" i="1" dirty="0" smtClean="0"/>
              <a:t> </a:t>
            </a:r>
            <a:r>
              <a:rPr lang="de-DE" i="1" dirty="0" err="1" smtClean="0"/>
              <a:t>un</a:t>
            </a:r>
            <a:r>
              <a:rPr lang="de-DE" i="1" dirty="0" smtClean="0"/>
              <a:t> </a:t>
            </a:r>
            <a:r>
              <a:rPr lang="de-DE" i="1" dirty="0" err="1" smtClean="0"/>
              <a:t>thème</a:t>
            </a:r>
            <a:r>
              <a:rPr lang="de-DE" i="1" dirty="0" smtClean="0"/>
              <a:t> de Paganini</a:t>
            </a:r>
            <a:br>
              <a:rPr lang="de-DE" i="1" dirty="0" smtClean="0"/>
            </a:br>
            <a:r>
              <a:rPr lang="de-DE" i="1" dirty="0" smtClean="0"/>
              <a:t/>
            </a:r>
            <a:br>
              <a:rPr lang="de-DE" i="1" dirty="0" smtClean="0"/>
            </a:br>
            <a:r>
              <a:rPr lang="de-DE" i="1" dirty="0" err="1" smtClean="0"/>
              <a:t>Küffner</a:t>
            </a:r>
            <a:r>
              <a:rPr lang="de-DE" i="1" dirty="0" smtClean="0"/>
              <a:t>, Joseph, 1776-1856. Potpourri über Themen aus Webers Oper „Der Freischütz“</a:t>
            </a:r>
            <a:br>
              <a:rPr lang="de-DE" i="1" dirty="0" smtClean="0"/>
            </a:br>
            <a:r>
              <a:rPr lang="de-DE" i="1" dirty="0" smtClean="0"/>
              <a:t/>
            </a:r>
            <a:br>
              <a:rPr lang="de-DE" i="1" dirty="0" smtClean="0"/>
            </a:br>
            <a:r>
              <a:rPr lang="de-DE" i="1" dirty="0" err="1" smtClean="0"/>
              <a:t>Dupré</a:t>
            </a:r>
            <a:r>
              <a:rPr lang="de-DE" i="1" dirty="0" smtClean="0"/>
              <a:t>, Marcel, 1886-1971. Paraphrase </a:t>
            </a:r>
            <a:r>
              <a:rPr lang="de-DE" i="1" dirty="0" err="1" smtClean="0"/>
              <a:t>sur</a:t>
            </a:r>
            <a:r>
              <a:rPr lang="de-DE" i="1" dirty="0" smtClean="0"/>
              <a:t> </a:t>
            </a:r>
            <a:r>
              <a:rPr lang="de-DE" i="1" dirty="0" err="1" smtClean="0"/>
              <a:t>une</a:t>
            </a:r>
            <a:r>
              <a:rPr lang="de-DE" i="1" dirty="0" smtClean="0"/>
              <a:t> </a:t>
            </a:r>
            <a:r>
              <a:rPr lang="de-DE" i="1" dirty="0" err="1" smtClean="0"/>
              <a:t>mélodie</a:t>
            </a:r>
            <a:r>
              <a:rPr lang="de-DE" i="1" dirty="0" smtClean="0"/>
              <a:t> de Beethoven „Die Himmel rühmen des Ewigen Ehre“</a:t>
            </a:r>
            <a:endParaRPr lang="de-DE" i="1"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71</a:t>
            </a:fld>
            <a:endParaRPr lang="de-DE">
              <a:solidFill>
                <a:prstClr val="black">
                  <a:tint val="75000"/>
                </a:prstClr>
              </a:solidFill>
            </a:endParaRPr>
          </a:p>
        </p:txBody>
      </p:sp>
    </p:spTree>
    <p:extLst>
      <p:ext uri="{BB962C8B-B14F-4D97-AF65-F5344CB8AC3E}">
        <p14:creationId xmlns:p14="http://schemas.microsoft.com/office/powerpoint/2010/main" val="356791881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Neues Werk (RDA 6.28.1.5)</a:t>
            </a:r>
            <a:endParaRPr lang="de-DE" dirty="0"/>
          </a:p>
        </p:txBody>
      </p:sp>
      <p:sp>
        <p:nvSpPr>
          <p:cNvPr id="3" name="Textplatzhalter 2"/>
          <p:cNvSpPr>
            <a:spLocks noGrp="1"/>
          </p:cNvSpPr>
          <p:nvPr>
            <p:ph type="body" sz="quarter" idx="13"/>
          </p:nvPr>
        </p:nvSpPr>
        <p:spPr/>
        <p:txBody>
          <a:bodyPr wrap="square"/>
          <a:lstStyle/>
          <a:p>
            <a:endParaRPr lang="de-DE" dirty="0" smtClean="0"/>
          </a:p>
          <a:p>
            <a:endParaRPr lang="de-DE" dirty="0"/>
          </a:p>
          <a:p>
            <a:r>
              <a:rPr lang="de-DE" dirty="0" smtClean="0"/>
              <a:t>Der </a:t>
            </a:r>
            <a:r>
              <a:rPr lang="de-DE" dirty="0"/>
              <a:t>„Bearbeiter“ wird zum </a:t>
            </a:r>
            <a:r>
              <a:rPr lang="de-DE" dirty="0" smtClean="0"/>
              <a:t>Komponisten; keine Unterscheidung zwischen „Bearbeitung“ von fremder oder eigener Hand</a:t>
            </a:r>
            <a:br>
              <a:rPr lang="de-DE" dirty="0" smtClean="0"/>
            </a:br>
            <a:endParaRPr lang="de-DE" dirty="0"/>
          </a:p>
          <a:p>
            <a:r>
              <a:rPr lang="de-DE" dirty="0" smtClean="0"/>
              <a:t>Zweifelsfall = kein neues Werk</a:t>
            </a:r>
            <a:r>
              <a:rPr lang="de-DE" dirty="0"/>
              <a:t/>
            </a:r>
            <a:br>
              <a:rPr lang="de-DE" dirty="0"/>
            </a:b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solidFill>
                  <a:srgbClr val="4F81BD">
                    <a:lumMod val="75000"/>
                  </a:srgbClr>
                </a:solidFill>
              </a:rPr>
              <a:t>AG RDA Schulungsunterlagen – Modul 6M.02: Werktitel Musik | Stand: 15.09.2015 | CC BY-NC-SA</a:t>
            </a:r>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72</a:t>
            </a:fld>
            <a:endParaRPr lang="de-DE">
              <a:solidFill>
                <a:prstClr val="black">
                  <a:tint val="75000"/>
                </a:prstClr>
              </a:solidFill>
            </a:endParaRPr>
          </a:p>
        </p:txBody>
      </p:sp>
    </p:spTree>
    <p:extLst>
      <p:ext uri="{BB962C8B-B14F-4D97-AF65-F5344CB8AC3E}">
        <p14:creationId xmlns:p14="http://schemas.microsoft.com/office/powerpoint/2010/main" val="3380660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4624"/>
            <a:ext cx="8892480" cy="940966"/>
          </a:xfrm>
        </p:spPr>
        <p:txBody>
          <a:bodyPr/>
          <a:lstStyle/>
          <a:p>
            <a:r>
              <a:rPr lang="de-DE" dirty="0" smtClean="0"/>
              <a:t>Titel von Musikwerken (RDA 6.14): Wahl</a:t>
            </a:r>
            <a:endParaRPr lang="de-DE" dirty="0">
              <a:solidFill>
                <a:srgbClr val="FF0000"/>
              </a:solidFill>
            </a:endParaRPr>
          </a:p>
        </p:txBody>
      </p:sp>
      <p:sp>
        <p:nvSpPr>
          <p:cNvPr id="3" name="Textplatzhalter 2"/>
          <p:cNvSpPr>
            <a:spLocks noGrp="1"/>
          </p:cNvSpPr>
          <p:nvPr>
            <p:ph type="body" sz="quarter" idx="13"/>
          </p:nvPr>
        </p:nvSpPr>
        <p:spPr>
          <a:xfrm>
            <a:off x="251520" y="1124744"/>
            <a:ext cx="8640960" cy="5256584"/>
          </a:xfrm>
        </p:spPr>
        <p:txBody>
          <a:bodyPr wrap="square"/>
          <a:lstStyle/>
          <a:p>
            <a:pPr>
              <a:spcAft>
                <a:spcPts val="600"/>
              </a:spcAft>
            </a:pPr>
            <a:r>
              <a:rPr lang="de-DE" dirty="0"/>
              <a:t>Bevorzugter Titel des Musikwerks (Kernelement)</a:t>
            </a:r>
          </a:p>
          <a:p>
            <a:pPr lvl="1">
              <a:spcAft>
                <a:spcPts val="600"/>
              </a:spcAft>
            </a:pPr>
            <a:r>
              <a:rPr lang="de-DE" dirty="0"/>
              <a:t>„Der </a:t>
            </a:r>
            <a:r>
              <a:rPr lang="de-DE" b="1" dirty="0"/>
              <a:t>bevorzugte Titel des Musikwerks </a:t>
            </a:r>
            <a:r>
              <a:rPr lang="de-DE" dirty="0"/>
              <a:t>ist der Titel oder die Titelform, der/die gewählt wurde, um das Musikwerk zu identifizieren. Er ist auch die Grundlage für den normierten Sucheinstieg, der dieses Werk repräsentiert.“ (RDA 6.14.2.1</a:t>
            </a:r>
            <a:r>
              <a:rPr lang="de-DE" dirty="0" smtClean="0"/>
              <a:t>)</a:t>
            </a:r>
          </a:p>
          <a:p>
            <a:pPr lvl="1">
              <a:spcAft>
                <a:spcPts val="600"/>
              </a:spcAft>
            </a:pPr>
            <a:r>
              <a:rPr lang="de-DE" dirty="0"/>
              <a:t>Originaltitel des Komponisten in der Sprache, in der das Werk präsentiert wurde (RDA 6.14.2.3)</a:t>
            </a:r>
          </a:p>
          <a:p>
            <a:pPr marL="457200" lvl="1" indent="0">
              <a:spcAft>
                <a:spcPts val="600"/>
              </a:spcAft>
              <a:buNone/>
            </a:pPr>
            <a:endParaRPr lang="de-DE" dirty="0" smtClean="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781611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4624"/>
            <a:ext cx="8892480" cy="940966"/>
          </a:xfrm>
        </p:spPr>
        <p:txBody>
          <a:bodyPr/>
          <a:lstStyle/>
          <a:p>
            <a:r>
              <a:rPr lang="de-DE" dirty="0" smtClean="0"/>
              <a:t>Titel von Musikwerken (RDA 6.14): Wahl</a:t>
            </a:r>
            <a:endParaRPr lang="de-DE" dirty="0">
              <a:solidFill>
                <a:srgbClr val="FF0000"/>
              </a:solidFill>
            </a:endParaRPr>
          </a:p>
        </p:txBody>
      </p:sp>
      <p:sp>
        <p:nvSpPr>
          <p:cNvPr id="3" name="Textplatzhalter 2"/>
          <p:cNvSpPr>
            <a:spLocks noGrp="1"/>
          </p:cNvSpPr>
          <p:nvPr>
            <p:ph type="body" sz="quarter" idx="13"/>
          </p:nvPr>
        </p:nvSpPr>
        <p:spPr>
          <a:xfrm>
            <a:off x="251520" y="1124744"/>
            <a:ext cx="8640960" cy="5256584"/>
          </a:xfrm>
        </p:spPr>
        <p:txBody>
          <a:bodyPr wrap="square"/>
          <a:lstStyle/>
          <a:p>
            <a:pPr>
              <a:spcAft>
                <a:spcPts val="600"/>
              </a:spcAft>
            </a:pPr>
            <a:r>
              <a:rPr lang="de-DE" dirty="0"/>
              <a:t>Bevorzugter Titel des </a:t>
            </a:r>
            <a:r>
              <a:rPr lang="de-DE" dirty="0" smtClean="0"/>
              <a:t>Musikwerks (Fortsetzung)</a:t>
            </a:r>
            <a:endParaRPr lang="de-DE" dirty="0"/>
          </a:p>
          <a:p>
            <a:pPr lvl="1">
              <a:spcAft>
                <a:spcPts val="600"/>
              </a:spcAft>
            </a:pPr>
            <a:r>
              <a:rPr lang="de-DE" dirty="0" smtClean="0"/>
              <a:t>Informationsquellen (RDA 6.14.2.2 D-A-CH):</a:t>
            </a:r>
          </a:p>
          <a:p>
            <a:pPr lvl="2">
              <a:spcAft>
                <a:spcPts val="600"/>
              </a:spcAft>
            </a:pPr>
            <a:r>
              <a:rPr lang="de-DE" dirty="0" smtClean="0"/>
              <a:t>Liste </a:t>
            </a:r>
            <a:r>
              <a:rPr lang="de-DE" dirty="0"/>
              <a:t>der maßgeblichen Werkverzeichnisse</a:t>
            </a:r>
          </a:p>
          <a:p>
            <a:pPr lvl="2">
              <a:spcAft>
                <a:spcPts val="600"/>
              </a:spcAft>
            </a:pPr>
            <a:r>
              <a:rPr lang="de-DE" dirty="0"/>
              <a:t>Die Musik in Geschichte und Gegenwart (2., </a:t>
            </a:r>
            <a:r>
              <a:rPr lang="de-DE" dirty="0" err="1"/>
              <a:t>neubearb</a:t>
            </a:r>
            <a:r>
              <a:rPr lang="de-DE" dirty="0"/>
              <a:t>. Aufl.)</a:t>
            </a:r>
          </a:p>
          <a:p>
            <a:pPr lvl="2">
              <a:spcAft>
                <a:spcPts val="600"/>
              </a:spcAft>
            </a:pPr>
            <a:r>
              <a:rPr lang="de-DE" dirty="0"/>
              <a:t>The New Grove </a:t>
            </a:r>
            <a:r>
              <a:rPr lang="de-DE" dirty="0" err="1"/>
              <a:t>Dictionary</a:t>
            </a:r>
            <a:r>
              <a:rPr lang="de-DE" dirty="0"/>
              <a:t> of Music and </a:t>
            </a:r>
            <a:r>
              <a:rPr lang="de-DE" dirty="0" err="1"/>
              <a:t>Musicians</a:t>
            </a:r>
            <a:r>
              <a:rPr lang="de-DE" dirty="0"/>
              <a:t> (2. </a:t>
            </a:r>
            <a:r>
              <a:rPr lang="de-DE" dirty="0" err="1"/>
              <a:t>ed</a:t>
            </a:r>
            <a:r>
              <a:rPr lang="de-DE" dirty="0"/>
              <a:t>.)</a:t>
            </a:r>
          </a:p>
          <a:p>
            <a:pPr lvl="2">
              <a:spcAft>
                <a:spcPts val="600"/>
              </a:spcAft>
            </a:pPr>
            <a:r>
              <a:rPr lang="de-DE" dirty="0" smtClean="0"/>
              <a:t>Andere Nachschlagewerke</a:t>
            </a:r>
          </a:p>
          <a:p>
            <a:pPr lvl="2">
              <a:spcAft>
                <a:spcPts val="600"/>
              </a:spcAft>
            </a:pPr>
            <a:r>
              <a:rPr lang="de-DE" dirty="0" smtClean="0"/>
              <a:t>Angaben in der Informationsquelle (=Vorlage)</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
        <p:nvSpPr>
          <p:cNvPr id="183" name="Fußzeilenplatzhalter 11"/>
          <p:cNvSpPr>
            <a:spLocks noGrp="1"/>
          </p:cNvSpPr>
          <p:nvPr>
            <p:ph type="ftr" sz="quarter" idx="14"/>
          </p:nvPr>
        </p:nvSpPr>
        <p:spPr>
          <a:xfrm>
            <a:off x="467544" y="6376243"/>
            <a:ext cx="7632848" cy="365125"/>
          </a:xfrm>
        </p:spPr>
        <p:txBody>
          <a:bodyPr/>
          <a:lstStyle>
            <a:lvl1pPr algn="l">
              <a:defRPr>
                <a:solidFill>
                  <a:schemeClr val="accent1">
                    <a:lumMod val="75000"/>
                  </a:schemeClr>
                </a:solidFill>
              </a:defRPr>
            </a:lvl1pPr>
          </a:lstStyle>
          <a:p>
            <a:r>
              <a:rPr lang="de-DE" dirty="0" smtClean="0"/>
              <a:t>AG RDA Schulungsunterlagen – Modul 6M.02: Werktitel Musik | Stand: 15.09.2015 | CC BY-NC-SA</a:t>
            </a:r>
            <a:endParaRPr lang="de-DE" dirty="0"/>
          </a:p>
        </p:txBody>
      </p:sp>
    </p:spTree>
    <p:extLst>
      <p:ext uri="{BB962C8B-B14F-4D97-AF65-F5344CB8AC3E}">
        <p14:creationId xmlns:p14="http://schemas.microsoft.com/office/powerpoint/2010/main" val="2348624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5592</Words>
  <Application>Microsoft Office PowerPoint</Application>
  <PresentationFormat>Bildschirmpräsentation (4:3)</PresentationFormat>
  <Paragraphs>917</Paragraphs>
  <Slides>72</Slides>
  <Notes>44</Notes>
  <HiddenSlides>0</HiddenSlides>
  <MMClips>0</MMClips>
  <ScaleCrop>false</ScaleCrop>
  <HeadingPairs>
    <vt:vector size="4" baseType="variant">
      <vt:variant>
        <vt:lpstr>Design</vt:lpstr>
      </vt:variant>
      <vt:variant>
        <vt:i4>2</vt:i4>
      </vt:variant>
      <vt:variant>
        <vt:lpstr>Folientitel</vt:lpstr>
      </vt:variant>
      <vt:variant>
        <vt:i4>72</vt:i4>
      </vt:variant>
    </vt:vector>
  </HeadingPairs>
  <TitlesOfParts>
    <vt:vector size="74" baseType="lpstr">
      <vt:lpstr>Larissa</vt:lpstr>
      <vt:lpstr>1_Larissa</vt:lpstr>
      <vt:lpstr>Schulungsunterlagen der AG RDA</vt:lpstr>
      <vt:lpstr>Werktitel Musik </vt:lpstr>
      <vt:lpstr>Übersicht</vt:lpstr>
      <vt:lpstr>Werke: RDA</vt:lpstr>
      <vt:lpstr>Musikwerke</vt:lpstr>
      <vt:lpstr>2. Titel von Musikwerken </vt:lpstr>
      <vt:lpstr>Titel von Musikwerken (RDA 6.14)</vt:lpstr>
      <vt:lpstr>Titel von Musikwerken (RDA 6.14): Wahl</vt:lpstr>
      <vt:lpstr>Titel von Musikwerken (RDA 6.14): Wahl</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Teil/Teile eines Musikwerks: Beispiel</vt:lpstr>
      <vt:lpstr>PowerPoint-Präsentation</vt:lpstr>
      <vt:lpstr>PowerPoint-Präsentation</vt:lpstr>
      <vt:lpstr>PowerPoint-Präsentation</vt:lpstr>
      <vt:lpstr>PowerPoint-Präsentation</vt:lpstr>
      <vt:lpstr>PowerPoint-Präsentation</vt:lpstr>
      <vt:lpstr>3. Weitere Kernelemente von  Musikwerken</vt:lpstr>
      <vt:lpstr>Weitere Kernelemente (RDA 6.15-6.17)</vt:lpstr>
      <vt:lpstr>Besetzung (RDA 6.15)</vt:lpstr>
      <vt:lpstr>Besetzung (RDA 6.15)</vt:lpstr>
      <vt:lpstr>Instrumentalmusik für einen Ausführenden pro Stimme (RDA 6.15.1.4 und RDA 6.15.1.5)</vt:lpstr>
      <vt:lpstr>Begleitensembles, Orchester (RDA 6.15.1.6-6.15.1.8)</vt:lpstr>
      <vt:lpstr>Singstimmen, Chöre (RDA 6.15.1.9 und RDA 6.15.1.10)</vt:lpstr>
      <vt:lpstr>Numerische Bezeichnung (RDA 6.16)</vt:lpstr>
      <vt:lpstr>Laufende Nummer (RDA 6.16.1.3.1)</vt:lpstr>
      <vt:lpstr>Laufende Nummer (RDA 6.16.1.3.1)</vt:lpstr>
      <vt:lpstr>Opus-Nummer (RDA 6.16.1.3.2)</vt:lpstr>
      <vt:lpstr>Werkverzeichnisnummer (RDA 6.16.1.3.3) </vt:lpstr>
      <vt:lpstr>Werkverzeichnisnummer (RDA 6.16.1.3.3)</vt:lpstr>
      <vt:lpstr>Tonart (RDA 6.17)</vt:lpstr>
      <vt:lpstr>4. Bildung von normierten Sucheinstiegen für Musikwerke</vt:lpstr>
      <vt:lpstr>Bildung von normierten Sucheinstiegen für Musikwerke (RDA 6.28)</vt:lpstr>
      <vt:lpstr>PowerPoint-Präsentation</vt:lpstr>
      <vt:lpstr>Normierte Sucheinstiege mit Ergänzungen für Musikwerke mit nicht spezifischen Titeln</vt:lpstr>
      <vt:lpstr>Normierte Sucheinstiege mit Ergänzungen für Musikwerke mit nicht spezifischen Titeln</vt:lpstr>
      <vt:lpstr>Normierte Sucheinstiege mit Ergänzungen für Musikwerke mit nicht spezifischen Titeln</vt:lpstr>
      <vt:lpstr>Normierte Sucheinstiege mit Ergänzungen für Musikwerke mit nicht spezifischen Titeln</vt:lpstr>
      <vt:lpstr>Besetzungsangabe im normierten Sucheinstieg (RDA 6.28.1.9.1)</vt:lpstr>
      <vt:lpstr>Numerische Kennzeichnung im normierten Sucheinstieg (RDA 6.28.1.9.2)</vt:lpstr>
      <vt:lpstr>Numerische Kennzeichnung im normierten Sucheinstieg (RDA 6.28.1.9.2)</vt:lpstr>
      <vt:lpstr>Sucheinstiege für Werke mit Beziehungen zu anderen Werken</vt:lpstr>
      <vt:lpstr>Beziehungskennzeichnungen nach RDA I.2.1 (geistige Schöpfer)</vt:lpstr>
      <vt:lpstr>Musikwerke mit Lyrics, Libretto, Text usw. (RDA 6.28.1.2)</vt:lpstr>
      <vt:lpstr>Musikwerke mit Lyrics, Libretto, Text usw. (RDA 6.28.1.2)</vt:lpstr>
      <vt:lpstr>Musikwerke mit Lyrics, Libretto, Text usw. (RDA 6.28.1.2)</vt:lpstr>
      <vt:lpstr>Ergänzungen zu normierten Sucheinstiegen, die Zusammenstellungen von Musikwerken repräsentieren (RDA 6.28.1.11)</vt:lpstr>
      <vt:lpstr>Ergänzungen zu normierten Sucheinstiegen, die Zusammenstellungen von Musikwerken repräsentieren (RDA 6.28.1.11)</vt:lpstr>
      <vt:lpstr>Normierter Sucheinstieg für einen Teil oder mehrere Teile (RDA 6.28.2)</vt:lpstr>
      <vt:lpstr>Beispiel für Teil-Zusammenstellung von Werken, Werktitel in den Titeldaten mit „Auswahl“</vt:lpstr>
      <vt:lpstr>5. Weitere Sucheinstiege</vt:lpstr>
      <vt:lpstr>Weitere Sucheinstiege</vt:lpstr>
      <vt:lpstr>Arrangement</vt:lpstr>
      <vt:lpstr>Beispiel Werktitel in den Titeldaten mit Ergänzung für Expression/Arrangement</vt:lpstr>
      <vt:lpstr>6. Wann liegt ein neues Werk vor? </vt:lpstr>
      <vt:lpstr>Neues Werk (RDA 6.28.1.5)</vt:lpstr>
      <vt:lpstr>Neues Werk (RDA 6.28.1.5)</vt:lpstr>
      <vt:lpstr>Neues Werk (RDA 6.28.1.5)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Michael Beer</cp:lastModifiedBy>
  <cp:revision>182</cp:revision>
  <dcterms:created xsi:type="dcterms:W3CDTF">2014-02-18T07:01:40Z</dcterms:created>
  <dcterms:modified xsi:type="dcterms:W3CDTF">2015-12-10T08:22:02Z</dcterms:modified>
</cp:coreProperties>
</file>