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85" r:id="rId2"/>
    <p:sldId id="259" r:id="rId3"/>
    <p:sldId id="288" r:id="rId4"/>
    <p:sldId id="289" r:id="rId5"/>
    <p:sldId id="375" r:id="rId6"/>
    <p:sldId id="290" r:id="rId7"/>
    <p:sldId id="295" r:id="rId8"/>
    <p:sldId id="296" r:id="rId9"/>
    <p:sldId id="379" r:id="rId10"/>
    <p:sldId id="297" r:id="rId11"/>
    <p:sldId id="298" r:id="rId12"/>
    <p:sldId id="300" r:id="rId13"/>
    <p:sldId id="301" r:id="rId14"/>
    <p:sldId id="302" r:id="rId15"/>
    <p:sldId id="303" r:id="rId16"/>
    <p:sldId id="371" r:id="rId17"/>
    <p:sldId id="370" r:id="rId18"/>
    <p:sldId id="369" r:id="rId19"/>
    <p:sldId id="380" r:id="rId20"/>
    <p:sldId id="362" r:id="rId21"/>
    <p:sldId id="381" r:id="rId22"/>
  </p:sldIdLst>
  <p:sldSz cx="9144000" cy="6858000" type="screen4x3"/>
  <p:notesSz cx="6662738"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72" autoAdjust="0"/>
    <p:restoredTop sz="76914" autoAdjust="0"/>
  </p:normalViewPr>
  <p:slideViewPr>
    <p:cSldViewPr>
      <p:cViewPr>
        <p:scale>
          <a:sx n="90" d="100"/>
          <a:sy n="90" d="100"/>
        </p:scale>
        <p:origin x="-1488" y="72"/>
      </p:cViewPr>
      <p:guideLst>
        <p:guide orient="horz" pos="2160"/>
        <p:guide pos="2880"/>
      </p:guideLst>
    </p:cSldViewPr>
  </p:slideViewPr>
  <p:outlineViewPr>
    <p:cViewPr>
      <p:scale>
        <a:sx n="33" d="100"/>
        <a:sy n="33" d="100"/>
      </p:scale>
      <p:origin x="0" y="465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3127"/>
        <p:guide pos="209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887186" cy="496332"/>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774010" y="0"/>
            <a:ext cx="2887186" cy="496332"/>
          </a:xfrm>
          <a:prstGeom prst="rect">
            <a:avLst/>
          </a:prstGeom>
        </p:spPr>
        <p:txBody>
          <a:bodyPr vert="horz" lIns="91440" tIns="45720" rIns="91440" bIns="45720" rtlCol="0"/>
          <a:lstStyle>
            <a:lvl1pPr algn="r">
              <a:defRPr sz="1200"/>
            </a:lvl1pPr>
          </a:lstStyle>
          <a:p>
            <a:fld id="{4AC937E4-8306-4256-98BE-2853E1A1DDAD}" type="datetimeFigureOut">
              <a:rPr lang="de-DE" smtClean="0"/>
              <a:pPr/>
              <a:t>27.09.2015</a:t>
            </a:fld>
            <a:endParaRPr lang="de-DE"/>
          </a:p>
        </p:txBody>
      </p:sp>
      <p:sp>
        <p:nvSpPr>
          <p:cNvPr id="4" name="Fußzeilenplatzhalter 3"/>
          <p:cNvSpPr>
            <a:spLocks noGrp="1"/>
          </p:cNvSpPr>
          <p:nvPr>
            <p:ph type="ftr" sz="quarter" idx="2"/>
          </p:nvPr>
        </p:nvSpPr>
        <p:spPr>
          <a:xfrm>
            <a:off x="0" y="9428583"/>
            <a:ext cx="2887186" cy="496332"/>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774010" y="9428583"/>
            <a:ext cx="2887186" cy="496332"/>
          </a:xfrm>
          <a:prstGeom prst="rect">
            <a:avLst/>
          </a:prstGeom>
        </p:spPr>
        <p:txBody>
          <a:bodyPr vert="horz" lIns="91440" tIns="45720" rIns="91440" bIns="45720" rtlCol="0" anchor="b"/>
          <a:lstStyle>
            <a:lvl1pPr algn="r">
              <a:defRPr sz="1200"/>
            </a:lvl1pPr>
          </a:lstStyle>
          <a:p>
            <a:fld id="{69DCA550-704A-4CEF-B7C9-46B62E56443F}" type="slidenum">
              <a:rPr lang="de-DE" smtClean="0"/>
              <a:pPr/>
              <a:t>‹Nr.›</a:t>
            </a:fld>
            <a:endParaRPr lang="de-DE"/>
          </a:p>
        </p:txBody>
      </p:sp>
    </p:spTree>
    <p:extLst>
      <p:ext uri="{BB962C8B-B14F-4D97-AF65-F5344CB8AC3E}">
        <p14:creationId xmlns:p14="http://schemas.microsoft.com/office/powerpoint/2010/main" val="419352918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887186" cy="496332"/>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774010" y="0"/>
            <a:ext cx="2887186" cy="496332"/>
          </a:xfrm>
          <a:prstGeom prst="rect">
            <a:avLst/>
          </a:prstGeom>
        </p:spPr>
        <p:txBody>
          <a:bodyPr vert="horz" lIns="91440" tIns="45720" rIns="91440" bIns="45720" rtlCol="0"/>
          <a:lstStyle>
            <a:lvl1pPr algn="r">
              <a:defRPr sz="1200"/>
            </a:lvl1pPr>
          </a:lstStyle>
          <a:p>
            <a:fld id="{F5EDB1F4-BB4F-44BD-AC26-B758B395BD23}" type="datetimeFigureOut">
              <a:rPr lang="de-DE" smtClean="0"/>
              <a:pPr/>
              <a:t>27.09.2015</a:t>
            </a:fld>
            <a:endParaRPr lang="de-DE"/>
          </a:p>
        </p:txBody>
      </p:sp>
      <p:sp>
        <p:nvSpPr>
          <p:cNvPr id="4" name="Folienbildplatzhalter 3"/>
          <p:cNvSpPr>
            <a:spLocks noGrp="1" noRot="1" noChangeAspect="1"/>
          </p:cNvSpPr>
          <p:nvPr>
            <p:ph type="sldImg" idx="2"/>
          </p:nvPr>
        </p:nvSpPr>
        <p:spPr>
          <a:xfrm>
            <a:off x="850900" y="744538"/>
            <a:ext cx="4962525" cy="3722687"/>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66274" y="4715153"/>
            <a:ext cx="5330190" cy="4466987"/>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428583"/>
            <a:ext cx="2887186" cy="496332"/>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774010" y="9428583"/>
            <a:ext cx="2887186" cy="496332"/>
          </a:xfrm>
          <a:prstGeom prst="rect">
            <a:avLst/>
          </a:prstGeom>
        </p:spPr>
        <p:txBody>
          <a:bodyPr vert="horz" lIns="91440" tIns="45720" rIns="91440" bIns="45720" rtlCol="0" anchor="b"/>
          <a:lstStyle>
            <a:lvl1pPr algn="r">
              <a:defRPr sz="1200"/>
            </a:lvl1pPr>
          </a:lstStyle>
          <a:p>
            <a:fld id="{5F9F8FF6-6F64-48B5-AF7B-675846B3447E}" type="slidenum">
              <a:rPr lang="de-DE" smtClean="0"/>
              <a:pPr/>
              <a:t>‹Nr.›</a:t>
            </a:fld>
            <a:endParaRPr lang="de-DE"/>
          </a:p>
        </p:txBody>
      </p:sp>
    </p:spTree>
    <p:extLst>
      <p:ext uri="{BB962C8B-B14F-4D97-AF65-F5344CB8AC3E}">
        <p14:creationId xmlns:p14="http://schemas.microsoft.com/office/powerpoint/2010/main" val="27202010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latin typeface="Verdana" pitchFamily="34" charset="0"/>
              </a:rPr>
              <a:t>Herzlich willkommen zur</a:t>
            </a:r>
            <a:r>
              <a:rPr lang="de-DE" baseline="0" dirty="0" smtClean="0">
                <a:latin typeface="Verdana" pitchFamily="34" charset="0"/>
              </a:rPr>
              <a:t> Grundlagenschulung RDA. Diese Eingangsfolie werden Sie bei allen Schulungsunterlagen der AG RDA finden. Sie zeigt alle am Projekt beteiligten Institutionen, die diese Schulungsunterlagen kooperativ erarbeitet haben. Diese Institutionen sind alle im Standardisierungsausschuss vertreten, der das RDA-Projekt für den Umstieg auf den internationalen Standard RDA beauftragt und über seine Arbeitsergebnisse abgestimmt hat. </a:t>
            </a:r>
          </a:p>
          <a:p>
            <a:pPr marL="0" marR="0" indent="0" algn="l" defTabSz="914400" rtl="0" eaLnBrk="1" fontAlgn="auto" latinLnBrk="0" hangingPunct="1">
              <a:lnSpc>
                <a:spcPct val="100000"/>
              </a:lnSpc>
              <a:spcBef>
                <a:spcPts val="0"/>
              </a:spcBef>
              <a:spcAft>
                <a:spcPts val="0"/>
              </a:spcAft>
              <a:buClrTx/>
              <a:buSzTx/>
              <a:buFontTx/>
              <a:buNone/>
              <a:tabLst/>
              <a:defRPr/>
            </a:pPr>
            <a:endParaRPr lang="de-DE" baseline="0" dirty="0" smtClean="0">
              <a:latin typeface="Verdana"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de-DE" baseline="0" dirty="0" smtClean="0">
                <a:latin typeface="Verdana" pitchFamily="34" charset="0"/>
              </a:rPr>
              <a:t>Hinter den Logos verbergen sich Bibliotheksverbünde, Nationalbibliotheken, Vertreter von öffentlichen und Spezialbibliotheken aus Deutschland, Österreich und der deutschsprachigen Schweiz.</a:t>
            </a:r>
            <a:endParaRPr lang="de-DE" dirty="0" smtClean="0">
              <a:latin typeface="Verdana" pitchFamily="34" charset="0"/>
            </a:endParaRPr>
          </a:p>
        </p:txBody>
      </p:sp>
      <p:sp>
        <p:nvSpPr>
          <p:cNvPr id="39940"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8008DAF-D963-4700-99B3-C42D4B33FF6D}" type="slidenum">
              <a:rPr lang="de-DE" altLang="de-DE">
                <a:solidFill>
                  <a:prstClr val="black"/>
                </a:solidFill>
              </a:rPr>
              <a:pPr eaLnBrk="1" hangingPunct="1">
                <a:spcBef>
                  <a:spcPct val="0"/>
                </a:spcBef>
              </a:pPr>
              <a:t>1</a:t>
            </a:fld>
            <a:endParaRPr lang="de-DE" altLang="de-DE">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dirty="0" smtClean="0">
                <a:latin typeface="Verdana" pitchFamily="34" charset="0"/>
              </a:rPr>
              <a:t>Diese schematische Darstellung zeigt auf der linken Seite den Begriff der Entität der mittels Attributen oder Merkmalen dargestellt wird. Auf der rechten Seite finden Sie den</a:t>
            </a:r>
            <a:r>
              <a:rPr lang="de-DE" sz="1200" baseline="0" dirty="0" smtClean="0">
                <a:latin typeface="Verdana" pitchFamily="34" charset="0"/>
              </a:rPr>
              <a:t> gleichen Inhalt anhand des Beispiels einer Person und ihrer beschreibenden Merkmale. Der schwarze Pfeil in der Mitte steht für die Relationen oder Beziehungen, die diese Entitäten untereinander haben können. </a:t>
            </a:r>
            <a:endParaRPr lang="de-DE" sz="1200" dirty="0" smtClean="0">
              <a:latin typeface="Verdana" pitchFamily="34" charset="0"/>
            </a:endParaRP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10</a:t>
            </a:fld>
            <a:endParaRPr lang="de-DE"/>
          </a:p>
        </p:txBody>
      </p:sp>
    </p:spTree>
    <p:extLst>
      <p:ext uri="{BB962C8B-B14F-4D97-AF65-F5344CB8AC3E}">
        <p14:creationId xmlns:p14="http://schemas.microsoft.com/office/powerpoint/2010/main" val="19026730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dirty="0" smtClean="0">
                <a:latin typeface="Verdana" pitchFamily="34" charset="0"/>
              </a:rPr>
              <a:t>Hier ein weiteres schematisches</a:t>
            </a:r>
            <a:r>
              <a:rPr lang="de-DE" sz="1200" baseline="0" dirty="0" smtClean="0">
                <a:latin typeface="Verdana" pitchFamily="34" charset="0"/>
              </a:rPr>
              <a:t> Beispiel, was mit den Begriffen Entität, Merkmal und Beziehung gemeint ist, am Beispiel einer Firma und ihrer Mitarbeiter. Bitte beachten Sie, dass jede Entität mit jeder anderen in einer eigenen Beziehungen stehen kann.</a:t>
            </a:r>
            <a:endParaRPr lang="de-DE" sz="1200" dirty="0" smtClean="0">
              <a:latin typeface="Verdana" pitchFamily="34" charset="0"/>
            </a:endParaRP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11</a:t>
            </a:fld>
            <a:endParaRPr lang="de-DE"/>
          </a:p>
        </p:txBody>
      </p:sp>
    </p:spTree>
    <p:extLst>
      <p:ext uri="{BB962C8B-B14F-4D97-AF65-F5344CB8AC3E}">
        <p14:creationId xmlns:p14="http://schemas.microsoft.com/office/powerpoint/2010/main" val="34667814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baseline="0" dirty="0" smtClean="0">
                <a:latin typeface="Verdana" pitchFamily="34" charset="0"/>
              </a:rPr>
              <a:t>Notizen B3Kat:</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de-DE" sz="1200" baseline="0" dirty="0" smtClean="0">
                <a:latin typeface="Verdana" pitchFamily="34" charset="0"/>
              </a:rPr>
              <a:t>in den weiteren Folien wird bei den Entitäten der Gruppe 2 auch die Entität Familie genannt; sie war ursprünglich nicht in FRBR dabei, sondern kam erst durch FRAD dazu</a:t>
            </a:r>
            <a:br>
              <a:rPr lang="de-DE" sz="1200" baseline="0" dirty="0" smtClean="0">
                <a:latin typeface="Verdana" pitchFamily="34" charset="0"/>
              </a:rPr>
            </a:br>
            <a:r>
              <a:rPr lang="de-DE" sz="1200" baseline="0" dirty="0" smtClean="0">
                <a:latin typeface="Verdana" pitchFamily="34" charset="0"/>
              </a:rPr>
              <a:t>(in einer überarbeiteten Fassung der FRBR wird die Entität Familie aber wieder rausfallen)</a:t>
            </a:r>
          </a:p>
          <a:p>
            <a:pPr marL="0" marR="0" indent="0" algn="l" defTabSz="914400" rtl="0" eaLnBrk="1" fontAlgn="auto" latinLnBrk="0" hangingPunct="1">
              <a:lnSpc>
                <a:spcPct val="100000"/>
              </a:lnSpc>
              <a:spcBef>
                <a:spcPts val="0"/>
              </a:spcBef>
              <a:spcAft>
                <a:spcPts val="0"/>
              </a:spcAft>
              <a:buClrTx/>
              <a:buSzTx/>
              <a:buFontTx/>
              <a:buNone/>
              <a:tabLst/>
              <a:defRPr/>
            </a:pPr>
            <a:r>
              <a:rPr lang="de-DE" sz="1200" baseline="0" dirty="0" smtClean="0">
                <a:latin typeface="Verdana" pitchFamily="34" charset="0"/>
              </a:rPr>
              <a:t>------------------------------</a:t>
            </a:r>
            <a:endParaRPr lang="de-DE" sz="1200" dirty="0" smtClean="0">
              <a:latin typeface="Verdana"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Verdana"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latin typeface="Verdana" pitchFamily="34" charset="0"/>
              </a:rPr>
              <a:t>Das</a:t>
            </a:r>
            <a:r>
              <a:rPr lang="de-DE" baseline="0" dirty="0" smtClean="0">
                <a:latin typeface="Verdana" pitchFamily="34" charset="0"/>
              </a:rPr>
              <a:t> </a:t>
            </a:r>
            <a:r>
              <a:rPr lang="de-DE" baseline="0" dirty="0" smtClean="0">
                <a:latin typeface="Verdana" pitchFamily="34" charset="0"/>
              </a:rPr>
              <a:t>FRBR-Modell trennt Entitäten in drei Gruppen. </a:t>
            </a:r>
          </a:p>
          <a:p>
            <a:pPr marL="0" marR="0" indent="0" algn="l" defTabSz="914400" rtl="0" eaLnBrk="1" fontAlgn="auto" latinLnBrk="0" hangingPunct="1">
              <a:lnSpc>
                <a:spcPct val="100000"/>
              </a:lnSpc>
              <a:spcBef>
                <a:spcPts val="0"/>
              </a:spcBef>
              <a:spcAft>
                <a:spcPts val="0"/>
              </a:spcAft>
              <a:buClrTx/>
              <a:buSzTx/>
              <a:buFontTx/>
              <a:buNone/>
              <a:tabLst/>
              <a:defRPr/>
            </a:pPr>
            <a:r>
              <a:rPr lang="de-DE" baseline="0" dirty="0" smtClean="0">
                <a:latin typeface="Verdana" pitchFamily="34" charset="0"/>
              </a:rPr>
              <a:t>Gruppe 1 beschäftigt sich mit den Entitäten Werk, Expression, Manifestation und Exemplar und damit mit den mehr formalen Bedingungen. </a:t>
            </a:r>
          </a:p>
          <a:p>
            <a:pPr marL="0" marR="0" indent="0" algn="l" defTabSz="914400" rtl="0" eaLnBrk="1" fontAlgn="auto" latinLnBrk="0" hangingPunct="1">
              <a:lnSpc>
                <a:spcPct val="100000"/>
              </a:lnSpc>
              <a:spcBef>
                <a:spcPts val="0"/>
              </a:spcBef>
              <a:spcAft>
                <a:spcPts val="0"/>
              </a:spcAft>
              <a:buClrTx/>
              <a:buSzTx/>
              <a:buFontTx/>
              <a:buNone/>
              <a:tabLst/>
              <a:defRPr/>
            </a:pPr>
            <a:r>
              <a:rPr lang="de-DE" baseline="0" dirty="0" smtClean="0">
                <a:latin typeface="Verdana" pitchFamily="34" charset="0"/>
              </a:rPr>
              <a:t>Gruppe 2 beschäftigt sich mit den Entitäten Person und Körperschaft, das, was wir unter Normdaten kennen. </a:t>
            </a:r>
          </a:p>
          <a:p>
            <a:pPr marL="0" marR="0" indent="0" algn="l" defTabSz="914400" rtl="0" eaLnBrk="1" fontAlgn="auto" latinLnBrk="0" hangingPunct="1">
              <a:lnSpc>
                <a:spcPct val="100000"/>
              </a:lnSpc>
              <a:spcBef>
                <a:spcPts val="0"/>
              </a:spcBef>
              <a:spcAft>
                <a:spcPts val="0"/>
              </a:spcAft>
              <a:buClrTx/>
              <a:buSzTx/>
              <a:buFontTx/>
              <a:buNone/>
              <a:tabLst/>
              <a:defRPr/>
            </a:pPr>
            <a:r>
              <a:rPr lang="de-DE" baseline="0" dirty="0" smtClean="0">
                <a:latin typeface="Verdana" pitchFamily="34" charset="0"/>
              </a:rPr>
              <a:t>Zur Gruppe 3 gehören die Entitäten Begriff, Objekt, Ereignis und Ort, also die inhaltserschließenden Entitäten.</a:t>
            </a:r>
            <a:endParaRPr lang="de-DE" dirty="0" smtClean="0">
              <a:latin typeface="Verdana" pitchFamily="34" charset="0"/>
            </a:endParaRP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12</a:t>
            </a:fld>
            <a:endParaRPr lang="de-DE"/>
          </a:p>
        </p:txBody>
      </p:sp>
    </p:spTree>
    <p:extLst>
      <p:ext uri="{BB962C8B-B14F-4D97-AF65-F5344CB8AC3E}">
        <p14:creationId xmlns:p14="http://schemas.microsoft.com/office/powerpoint/2010/main" val="24527630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baseline="0" dirty="0" smtClean="0">
                <a:latin typeface="Verdana" pitchFamily="34" charset="0"/>
              </a:rPr>
              <a:t>Notizen B3Kat:</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de-DE" sz="1200" baseline="0" dirty="0" smtClean="0">
                <a:latin typeface="Verdana" pitchFamily="34" charset="0"/>
              </a:rPr>
              <a:t>englische Begriffe der FRBR1-Entitäten: Work, Expression, Manifestation, Item – kurz: WEMI (Abkürzung taucht gelegentlich auf)</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de-DE" sz="1200" baseline="0" dirty="0" smtClean="0">
                <a:latin typeface="Verdana" pitchFamily="34" charset="0"/>
              </a:rPr>
              <a:t>grundsätzlich gibt man immer die spezifischste WEMI-Ebene an (die Ebenen darüber werden immer mitgedacht)</a:t>
            </a:r>
          </a:p>
          <a:p>
            <a:pPr marL="0" marR="0" indent="0" algn="l" defTabSz="914400" rtl="0" eaLnBrk="1" fontAlgn="auto" latinLnBrk="0" hangingPunct="1">
              <a:lnSpc>
                <a:spcPct val="100000"/>
              </a:lnSpc>
              <a:spcBef>
                <a:spcPts val="0"/>
              </a:spcBef>
              <a:spcAft>
                <a:spcPts val="0"/>
              </a:spcAft>
              <a:buClrTx/>
              <a:buSzTx/>
              <a:buFontTx/>
              <a:buNone/>
              <a:tabLst/>
              <a:defRPr/>
            </a:pPr>
            <a:r>
              <a:rPr lang="de-DE" sz="1200" baseline="0" dirty="0" smtClean="0">
                <a:latin typeface="Verdana" pitchFamily="34" charset="0"/>
              </a:rPr>
              <a:t>------------------------------</a:t>
            </a:r>
            <a:endParaRPr lang="de-DE" sz="1200" dirty="0" smtClean="0">
              <a:latin typeface="Verdana" pitchFamily="34" charset="0"/>
            </a:endParaRPr>
          </a:p>
          <a:p>
            <a:endParaRPr lang="de-DE" dirty="0" smtClean="0">
              <a:latin typeface="Verdana" pitchFamily="34" charset="0"/>
            </a:endParaRPr>
          </a:p>
          <a:p>
            <a:r>
              <a:rPr lang="de-DE" dirty="0" smtClean="0">
                <a:latin typeface="Verdana" pitchFamily="34" charset="0"/>
              </a:rPr>
              <a:t>Hier </a:t>
            </a:r>
            <a:r>
              <a:rPr lang="de-DE" dirty="0" smtClean="0">
                <a:latin typeface="Verdana" pitchFamily="34" charset="0"/>
              </a:rPr>
              <a:t>sehen Sie noch einmal die FRBR-Entitäten der Gruppe 1.</a:t>
            </a:r>
            <a:r>
              <a:rPr lang="de-DE" baseline="0" dirty="0" smtClean="0">
                <a:latin typeface="Verdana" pitchFamily="34" charset="0"/>
              </a:rPr>
              <a:t> Die Beziehungen zwischen den Entitäten der Gruppe 1 werden</a:t>
            </a:r>
            <a:r>
              <a:rPr lang="de-DE" dirty="0" smtClean="0">
                <a:latin typeface="Verdana" pitchFamily="34" charset="0"/>
              </a:rPr>
              <a:t> auch Primärbeziehungen</a:t>
            </a:r>
            <a:r>
              <a:rPr lang="de-DE" baseline="0" dirty="0" smtClean="0">
                <a:latin typeface="Verdana" pitchFamily="34" charset="0"/>
              </a:rPr>
              <a:t> genannt</a:t>
            </a:r>
            <a:r>
              <a:rPr lang="de-DE" dirty="0" smtClean="0">
                <a:latin typeface="Verdana" pitchFamily="34" charset="0"/>
              </a:rPr>
              <a:t>.</a:t>
            </a:r>
            <a:r>
              <a:rPr lang="de-DE" baseline="0" dirty="0" smtClean="0">
                <a:latin typeface="Verdana" pitchFamily="34" charset="0"/>
              </a:rPr>
              <a:t> </a:t>
            </a:r>
          </a:p>
          <a:p>
            <a:r>
              <a:rPr lang="de-DE" baseline="0" dirty="0" smtClean="0">
                <a:latin typeface="Verdana" pitchFamily="34" charset="0"/>
              </a:rPr>
              <a:t>Diese Begriffe sind essentiell für den Standard RDA und Sie sollten sie sich auf alle Fälle merken.</a:t>
            </a:r>
          </a:p>
          <a:p>
            <a:endParaRPr lang="de-DE" baseline="0" dirty="0" smtClean="0">
              <a:latin typeface="Verdana" pitchFamily="34" charset="0"/>
            </a:endParaRPr>
          </a:p>
          <a:p>
            <a:r>
              <a:rPr lang="de-DE" baseline="0" dirty="0" smtClean="0">
                <a:latin typeface="Verdana" pitchFamily="34" charset="0"/>
              </a:rPr>
              <a:t>Was ist aber damit genau gemeint: </a:t>
            </a:r>
          </a:p>
          <a:p>
            <a:r>
              <a:rPr lang="de-DE" baseline="0" dirty="0" smtClean="0">
                <a:latin typeface="Verdana" pitchFamily="34" charset="0"/>
              </a:rPr>
              <a:t>Am Anfang steht das </a:t>
            </a:r>
            <a:r>
              <a:rPr lang="de-DE" b="1" baseline="0" dirty="0" smtClean="0">
                <a:latin typeface="Verdana" pitchFamily="34" charset="0"/>
              </a:rPr>
              <a:t>Werk</a:t>
            </a:r>
            <a:r>
              <a:rPr lang="de-DE" baseline="0" dirty="0" smtClean="0">
                <a:latin typeface="Verdana" pitchFamily="34" charset="0"/>
              </a:rPr>
              <a:t> und dieses Werk ist erst einmal eine Idee. Nehmen wir an, Sie haben eine Idee für eine Geschichte. Diese Geschichte reift in Ihrem Kopf und nimmt mehr und mehr Gestalt an. </a:t>
            </a:r>
          </a:p>
          <a:p>
            <a:r>
              <a:rPr lang="de-DE" baseline="0" dirty="0" smtClean="0">
                <a:latin typeface="Verdana" pitchFamily="34" charset="0"/>
              </a:rPr>
              <a:t>Irgendwann sind Sie so überzeugt von Ihrer Geschichte, dass Sie beschließen, diese in eine Form zu bringen, um auch andere Menschen teilhaben zu lassen. Nun müssen Sie sich entscheiden: Möchten Sie aus Ihrer Geschichte eine Oper machen, ein Buch, ein Hörspiel usw. Nehmen wir an, Sie entscheiden sich für ein Buch. Dann ist dies Ihre Form in der Sie sich ausdrücken möchten (lateinisch: </a:t>
            </a:r>
            <a:r>
              <a:rPr lang="de-DE" baseline="0" dirty="0" err="1" smtClean="0">
                <a:latin typeface="Verdana" pitchFamily="34" charset="0"/>
              </a:rPr>
              <a:t>exprimere</a:t>
            </a:r>
            <a:r>
              <a:rPr lang="de-DE" baseline="0" dirty="0" smtClean="0">
                <a:latin typeface="Verdana" pitchFamily="34" charset="0"/>
              </a:rPr>
              <a:t>); es entsteht eine </a:t>
            </a:r>
            <a:r>
              <a:rPr lang="de-DE" b="1" baseline="0" dirty="0" smtClean="0">
                <a:latin typeface="Verdana" pitchFamily="34" charset="0"/>
              </a:rPr>
              <a:t>Expression. </a:t>
            </a:r>
          </a:p>
          <a:p>
            <a:r>
              <a:rPr lang="de-DE" b="0" baseline="0" dirty="0" smtClean="0">
                <a:latin typeface="Verdana" pitchFamily="34" charset="0"/>
              </a:rPr>
              <a:t>In der Folge gelingt es Ihnen, einen Verleger von Ihrer Geschichte zu überzeugen. Er beschließt, eine Buchausgabe Ihrer Geschichte herauszubringen. Es entsteht eine </a:t>
            </a:r>
            <a:r>
              <a:rPr lang="de-DE" b="1" baseline="0" dirty="0" smtClean="0">
                <a:latin typeface="Verdana" pitchFamily="34" charset="0"/>
              </a:rPr>
              <a:t>Manifestation. </a:t>
            </a:r>
          </a:p>
          <a:p>
            <a:r>
              <a:rPr lang="de-DE" b="0" baseline="0" dirty="0" smtClean="0">
                <a:latin typeface="Verdana" pitchFamily="34" charset="0"/>
              </a:rPr>
              <a:t>Da unser Verleger dieses Buch möglichst oft verkaufen möchte, erstellt er, auf der Grundlage der Manifestation, mehrere </a:t>
            </a:r>
            <a:r>
              <a:rPr lang="de-DE" b="1" baseline="0" dirty="0" smtClean="0">
                <a:latin typeface="Verdana" pitchFamily="34" charset="0"/>
              </a:rPr>
              <a:t>Exemplare.</a:t>
            </a:r>
          </a:p>
          <a:p>
            <a:endParaRPr lang="de-DE" b="1" baseline="0" dirty="0" smtClean="0">
              <a:latin typeface="Verdana" pitchFamily="34" charset="0"/>
            </a:endParaRPr>
          </a:p>
          <a:p>
            <a:r>
              <a:rPr lang="de-DE" b="0" dirty="0" smtClean="0">
                <a:latin typeface="Verdana" pitchFamily="34" charset="0"/>
              </a:rPr>
              <a:t>[Dies ist,</a:t>
            </a:r>
            <a:r>
              <a:rPr lang="de-DE" b="0" baseline="0" dirty="0" smtClean="0">
                <a:latin typeface="Verdana" pitchFamily="34" charset="0"/>
              </a:rPr>
              <a:t> zugegebenermaßen, ein einfaches Beispiel. Die Unterscheidung nicht immer so einfach (z. B. bei unikalen Objekten, wie sie in Museen und Archiven vorkommen).]</a:t>
            </a:r>
            <a:endParaRPr lang="de-DE" b="0" dirty="0" smtClean="0">
              <a:latin typeface="Verdana"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13</a:t>
            </a:fld>
            <a:endParaRPr lang="de-DE"/>
          </a:p>
        </p:txBody>
      </p:sp>
    </p:spTree>
    <p:extLst>
      <p:ext uri="{BB962C8B-B14F-4D97-AF65-F5344CB8AC3E}">
        <p14:creationId xmlns:p14="http://schemas.microsoft.com/office/powerpoint/2010/main" val="31721448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latin typeface="Verdana" pitchFamily="34" charset="0"/>
              </a:rPr>
              <a:t>Die</a:t>
            </a:r>
            <a:r>
              <a:rPr lang="de-DE" baseline="0" dirty="0" smtClean="0">
                <a:latin typeface="Verdana" pitchFamily="34" charset="0"/>
              </a:rPr>
              <a:t> FRBR sind also ein Modell, das dazu dient, Daten strukturiert darzustellen. </a:t>
            </a:r>
          </a:p>
          <a:p>
            <a:pPr marL="0" marR="0" indent="0" algn="l" defTabSz="914400" rtl="0" eaLnBrk="1" fontAlgn="auto" latinLnBrk="0" hangingPunct="1">
              <a:lnSpc>
                <a:spcPct val="100000"/>
              </a:lnSpc>
              <a:spcBef>
                <a:spcPts val="0"/>
              </a:spcBef>
              <a:spcAft>
                <a:spcPts val="0"/>
              </a:spcAft>
              <a:buClrTx/>
              <a:buSzTx/>
              <a:buFontTx/>
              <a:buNone/>
              <a:tabLst/>
              <a:defRPr/>
            </a:pPr>
            <a:r>
              <a:rPr lang="de-DE" baseline="0" dirty="0" smtClean="0">
                <a:latin typeface="Verdana" pitchFamily="34" charset="0"/>
              </a:rPr>
              <a:t>Grob gesagt, kann man dieses Modell in zwei Bereiche teilen:</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aseline="0" dirty="0" smtClean="0">
                <a:latin typeface="Verdana" pitchFamily="34" charset="0"/>
              </a:rPr>
              <a:t>der erste bewegt sich auf der Ebene der Ideen, Gedanken und der Konzepte. Hierzu gehören die Ebenen Werk und Expression.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aseline="0" dirty="0" smtClean="0">
                <a:latin typeface="Verdana" pitchFamily="34" charset="0"/>
              </a:rPr>
              <a:t>im zweiten Bereich hat die Idee bereits Gestalt angenommen und bekommt, spätestens auf der Ebene des Exemplars eine physische oder eine virtuelle Form, die ich mit meinen Sinnen wahrnehmen kann, also sehen, hören oder auch fühlen.</a:t>
            </a:r>
            <a:endParaRPr lang="de-DE" dirty="0" smtClean="0"/>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14</a:t>
            </a:fld>
            <a:endParaRPr lang="de-DE"/>
          </a:p>
        </p:txBody>
      </p:sp>
    </p:spTree>
    <p:extLst>
      <p:ext uri="{BB962C8B-B14F-4D97-AF65-F5344CB8AC3E}">
        <p14:creationId xmlns:p14="http://schemas.microsoft.com/office/powerpoint/2010/main" val="11350282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latin typeface="Verdana" pitchFamily="34" charset="0"/>
              </a:rPr>
              <a:t>Gruppe 2 der FRBR-Entitäten umfasst</a:t>
            </a:r>
            <a:r>
              <a:rPr lang="de-DE" baseline="0" dirty="0" smtClean="0">
                <a:latin typeface="Verdana" pitchFamily="34" charset="0"/>
              </a:rPr>
              <a:t> die Entitäten Person, Familie und Körperschaft.</a:t>
            </a:r>
          </a:p>
          <a:p>
            <a:endParaRPr lang="de-DE" baseline="0" dirty="0" smtClean="0">
              <a:latin typeface="Verdana" pitchFamily="34" charset="0"/>
            </a:endParaRPr>
          </a:p>
          <a:p>
            <a:r>
              <a:rPr lang="de-DE" baseline="0" dirty="0" smtClean="0">
                <a:latin typeface="Verdana" pitchFamily="34" charset="0"/>
              </a:rPr>
              <a:t>Beachten Sie auch hier die Beziehungen (Relationen) zwischen den Entitäten. Beispiele: Eine Manifestation kann von einer Person (unser Verleger aus dem Beispiel oben) erstellt sein, eine Körperschaft (z. B. ein Museum) ist im Besitz eines Exemplars.</a:t>
            </a:r>
            <a:endParaRPr lang="de-DE" dirty="0" smtClean="0">
              <a:latin typeface="Verdana" pitchFamily="34" charset="0"/>
            </a:endParaRP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15</a:t>
            </a:fld>
            <a:endParaRPr lang="de-DE"/>
          </a:p>
        </p:txBody>
      </p:sp>
    </p:spTree>
    <p:extLst>
      <p:ext uri="{BB962C8B-B14F-4D97-AF65-F5344CB8AC3E}">
        <p14:creationId xmlns:p14="http://schemas.microsoft.com/office/powerpoint/2010/main" val="5211327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eaLnBrk="1" hangingPunct="1">
              <a:buFont typeface="Verdana" pitchFamily="34" charset="0"/>
              <a:buNone/>
            </a:pPr>
            <a:r>
              <a:rPr lang="de-DE" b="0" dirty="0" smtClean="0">
                <a:latin typeface="Verdana" panose="020B0604030504040204" pitchFamily="34" charset="0"/>
                <a:ea typeface="Verdana" panose="020B0604030504040204" pitchFamily="34" charset="0"/>
                <a:cs typeface="Verdana" panose="020B0604030504040204" pitchFamily="34" charset="0"/>
              </a:rPr>
              <a:t>Wir schauen uns nun zwei Beispiele an. Das</a:t>
            </a:r>
            <a:r>
              <a:rPr lang="de-DE" b="0" baseline="0" dirty="0" smtClean="0">
                <a:latin typeface="Verdana" panose="020B0604030504040204" pitchFamily="34" charset="0"/>
                <a:ea typeface="Verdana" panose="020B0604030504040204" pitchFamily="34" charset="0"/>
                <a:cs typeface="Verdana" panose="020B0604030504040204" pitchFamily="34" charset="0"/>
              </a:rPr>
              <a:t> erste zu Schillers Räubern</a:t>
            </a:r>
            <a:endParaRPr lang="de-DE" b="0" dirty="0" smtClean="0">
              <a:latin typeface="Verdana" panose="020B0604030504040204" pitchFamily="34" charset="0"/>
              <a:ea typeface="Verdana" panose="020B0604030504040204" pitchFamily="34" charset="0"/>
              <a:cs typeface="Verdana" panose="020B0604030504040204" pitchFamily="34" charset="0"/>
            </a:endParaRPr>
          </a:p>
          <a:p>
            <a:pPr eaLnBrk="1" hangingPunct="1">
              <a:buFont typeface="Verdana" pitchFamily="34" charset="0"/>
              <a:buNone/>
            </a:pPr>
            <a:r>
              <a:rPr lang="de-DE" b="0" dirty="0" smtClean="0">
                <a:latin typeface="Verdana" panose="020B0604030504040204" pitchFamily="34" charset="0"/>
                <a:ea typeface="Verdana" panose="020B0604030504040204" pitchFamily="34" charset="0"/>
                <a:cs typeface="Verdana" panose="020B0604030504040204" pitchFamily="34" charset="0"/>
              </a:rPr>
              <a:t>Das</a:t>
            </a:r>
            <a:r>
              <a:rPr lang="de-DE" b="1" dirty="0" smtClean="0">
                <a:latin typeface="Verdana" panose="020B0604030504040204" pitchFamily="34" charset="0"/>
                <a:ea typeface="Verdana" panose="020B0604030504040204" pitchFamily="34" charset="0"/>
                <a:cs typeface="Verdana" panose="020B0604030504040204" pitchFamily="34" charset="0"/>
              </a:rPr>
              <a:t> Werk </a:t>
            </a:r>
            <a:r>
              <a:rPr lang="de-DE" b="0" dirty="0" smtClean="0">
                <a:latin typeface="Verdana" panose="020B0604030504040204" pitchFamily="34" charset="0"/>
                <a:ea typeface="Verdana" panose="020B0604030504040204" pitchFamily="34" charset="0"/>
                <a:cs typeface="Verdana" panose="020B0604030504040204" pitchFamily="34" charset="0"/>
              </a:rPr>
              <a:t>ist</a:t>
            </a:r>
            <a:r>
              <a:rPr lang="de-DE" b="1" dirty="0" smtClean="0">
                <a:latin typeface="Verdana" panose="020B0604030504040204" pitchFamily="34" charset="0"/>
                <a:ea typeface="Verdana" panose="020B0604030504040204" pitchFamily="34" charset="0"/>
                <a:cs typeface="Verdana" panose="020B0604030504040204" pitchFamily="34" charset="0"/>
              </a:rPr>
              <a:t>:</a:t>
            </a:r>
            <a:r>
              <a:rPr lang="de-DE" dirty="0" smtClean="0">
                <a:latin typeface="Verdana" panose="020B0604030504040204" pitchFamily="34" charset="0"/>
                <a:ea typeface="Verdana" panose="020B0604030504040204" pitchFamily="34" charset="0"/>
                <a:cs typeface="Verdana" panose="020B0604030504040204" pitchFamily="34" charset="0"/>
              </a:rPr>
              <a:t> Die Räuber (von </a:t>
            </a:r>
            <a:r>
              <a:rPr lang="fr-FR" dirty="0" smtClean="0">
                <a:latin typeface="Verdana" panose="020B0604030504040204" pitchFamily="34" charset="0"/>
                <a:ea typeface="Verdana" panose="020B0604030504040204" pitchFamily="34" charset="0"/>
                <a:cs typeface="Verdana" panose="020B0604030504040204" pitchFamily="34" charset="0"/>
              </a:rPr>
              <a:t>Friedrich Schiller)</a:t>
            </a:r>
            <a:endParaRPr lang="de-DE" dirty="0" smtClean="0">
              <a:latin typeface="Verdana" panose="020B0604030504040204" pitchFamily="34" charset="0"/>
              <a:ea typeface="Verdana" panose="020B0604030504040204" pitchFamily="34" charset="0"/>
              <a:cs typeface="Verdana" panose="020B0604030504040204" pitchFamily="34" charset="0"/>
            </a:endParaRPr>
          </a:p>
          <a:p>
            <a:pPr eaLnBrk="1" hangingPunct="1">
              <a:buFont typeface="Verdana" pitchFamily="34" charset="0"/>
              <a:buNone/>
            </a:pPr>
            <a:r>
              <a:rPr lang="de-DE" b="0" dirty="0" smtClean="0">
                <a:latin typeface="Verdana" panose="020B0604030504040204" pitchFamily="34" charset="0"/>
                <a:ea typeface="Verdana" panose="020B0604030504040204" pitchFamily="34" charset="0"/>
                <a:cs typeface="Verdana" panose="020B0604030504040204" pitchFamily="34" charset="0"/>
              </a:rPr>
              <a:t>Eine</a:t>
            </a:r>
            <a:r>
              <a:rPr lang="de-DE" b="0" baseline="0" dirty="0" smtClean="0">
                <a:latin typeface="Verdana" panose="020B0604030504040204" pitchFamily="34" charset="0"/>
                <a:ea typeface="Verdana" panose="020B0604030504040204" pitchFamily="34" charset="0"/>
                <a:cs typeface="Verdana" panose="020B0604030504040204" pitchFamily="34" charset="0"/>
              </a:rPr>
              <a:t> </a:t>
            </a:r>
            <a:r>
              <a:rPr lang="de-DE" b="1" dirty="0" smtClean="0">
                <a:latin typeface="Verdana" panose="020B0604030504040204" pitchFamily="34" charset="0"/>
                <a:ea typeface="Verdana" panose="020B0604030504040204" pitchFamily="34" charset="0"/>
                <a:cs typeface="Verdana" panose="020B0604030504040204" pitchFamily="34" charset="0"/>
              </a:rPr>
              <a:t>Expression </a:t>
            </a:r>
            <a:r>
              <a:rPr lang="de-DE" b="0" dirty="0" smtClean="0">
                <a:latin typeface="Verdana" panose="020B0604030504040204" pitchFamily="34" charset="0"/>
                <a:ea typeface="Verdana" panose="020B0604030504040204" pitchFamily="34" charset="0"/>
                <a:cs typeface="Verdana" panose="020B0604030504040204" pitchFamily="34" charset="0"/>
              </a:rPr>
              <a:t>kann sein</a:t>
            </a:r>
            <a:r>
              <a:rPr lang="de-DE" b="1" dirty="0" smtClean="0">
                <a:latin typeface="Verdana" panose="020B0604030504040204" pitchFamily="34" charset="0"/>
                <a:ea typeface="Verdana" panose="020B0604030504040204" pitchFamily="34" charset="0"/>
                <a:cs typeface="Verdana" panose="020B0604030504040204" pitchFamily="34" charset="0"/>
              </a:rPr>
              <a:t>:</a:t>
            </a:r>
            <a:r>
              <a:rPr lang="de-DE" dirty="0" smtClean="0">
                <a:latin typeface="Verdana" panose="020B0604030504040204" pitchFamily="34" charset="0"/>
                <a:ea typeface="Verdana" panose="020B0604030504040204" pitchFamily="34" charset="0"/>
                <a:cs typeface="Verdana" panose="020B0604030504040204" pitchFamily="34" charset="0"/>
              </a:rPr>
              <a:t> der Originaltext, ein gekürzter Text für die Schule, ein französischer Text, ein gelesener Text etc.</a:t>
            </a:r>
          </a:p>
          <a:p>
            <a:pPr eaLnBrk="1" hangingPunct="1">
              <a:buFont typeface="Verdana" pitchFamily="34" charset="0"/>
              <a:buNone/>
            </a:pPr>
            <a:r>
              <a:rPr lang="de-DE" b="0" dirty="0" smtClean="0">
                <a:latin typeface="Verdana" panose="020B0604030504040204" pitchFamily="34" charset="0"/>
                <a:ea typeface="Verdana" panose="020B0604030504040204" pitchFamily="34" charset="0"/>
                <a:cs typeface="Verdana" panose="020B0604030504040204" pitchFamily="34" charset="0"/>
              </a:rPr>
              <a:t>Eine </a:t>
            </a:r>
            <a:r>
              <a:rPr lang="de-DE" b="1" dirty="0" smtClean="0">
                <a:latin typeface="Verdana" panose="020B0604030504040204" pitchFamily="34" charset="0"/>
                <a:ea typeface="Verdana" panose="020B0604030504040204" pitchFamily="34" charset="0"/>
                <a:cs typeface="Verdana" panose="020B0604030504040204" pitchFamily="34" charset="0"/>
              </a:rPr>
              <a:t>Manifestation </a:t>
            </a:r>
            <a:r>
              <a:rPr lang="de-DE" b="0" dirty="0" smtClean="0">
                <a:latin typeface="Verdana" panose="020B0604030504040204" pitchFamily="34" charset="0"/>
                <a:ea typeface="Verdana" panose="020B0604030504040204" pitchFamily="34" charset="0"/>
                <a:cs typeface="Verdana" panose="020B0604030504040204" pitchFamily="34" charset="0"/>
              </a:rPr>
              <a:t>kann sein</a:t>
            </a:r>
            <a:r>
              <a:rPr lang="de-DE" b="1" dirty="0" smtClean="0">
                <a:latin typeface="Verdana" panose="020B0604030504040204" pitchFamily="34" charset="0"/>
                <a:ea typeface="Verdana" panose="020B0604030504040204" pitchFamily="34" charset="0"/>
                <a:cs typeface="Verdana" panose="020B0604030504040204" pitchFamily="34" charset="0"/>
              </a:rPr>
              <a:t>:</a:t>
            </a:r>
            <a:r>
              <a:rPr lang="de-DE" dirty="0" smtClean="0">
                <a:latin typeface="Verdana" panose="020B0604030504040204" pitchFamily="34" charset="0"/>
                <a:ea typeface="Verdana" panose="020B0604030504040204" pitchFamily="34" charset="0"/>
                <a:cs typeface="Verdana" panose="020B0604030504040204" pitchFamily="34" charset="0"/>
              </a:rPr>
              <a:t> die gebundene Ausgabe, eine Taschenbuchausgabe, eine Hörbuchausgabe auf CD-ROM, eine Online-Ausgabe etc.</a:t>
            </a:r>
          </a:p>
          <a:p>
            <a:pPr eaLnBrk="1" hangingPunct="1">
              <a:buFont typeface="Verdana" pitchFamily="34" charset="0"/>
              <a:buNone/>
            </a:pPr>
            <a:r>
              <a:rPr lang="de-DE" b="0" dirty="0" smtClean="0">
                <a:latin typeface="Verdana" panose="020B0604030504040204" pitchFamily="34" charset="0"/>
                <a:ea typeface="Verdana" panose="020B0604030504040204" pitchFamily="34" charset="0"/>
                <a:cs typeface="Verdana" panose="020B0604030504040204" pitchFamily="34" charset="0"/>
              </a:rPr>
              <a:t>Ein </a:t>
            </a:r>
            <a:r>
              <a:rPr lang="de-DE" b="1" dirty="0" smtClean="0">
                <a:latin typeface="Verdana" panose="020B0604030504040204" pitchFamily="34" charset="0"/>
                <a:ea typeface="Verdana" panose="020B0604030504040204" pitchFamily="34" charset="0"/>
                <a:cs typeface="Verdana" panose="020B0604030504040204" pitchFamily="34" charset="0"/>
              </a:rPr>
              <a:t>Exemplar </a:t>
            </a:r>
            <a:r>
              <a:rPr lang="de-DE" b="0" dirty="0" smtClean="0">
                <a:latin typeface="Verdana" panose="020B0604030504040204" pitchFamily="34" charset="0"/>
                <a:ea typeface="Verdana" panose="020B0604030504040204" pitchFamily="34" charset="0"/>
                <a:cs typeface="Verdana" panose="020B0604030504040204" pitchFamily="34" charset="0"/>
              </a:rPr>
              <a:t>kann sein</a:t>
            </a:r>
            <a:r>
              <a:rPr lang="de-DE" b="1" dirty="0" smtClean="0">
                <a:latin typeface="Verdana" panose="020B0604030504040204" pitchFamily="34" charset="0"/>
                <a:ea typeface="Verdana" panose="020B0604030504040204" pitchFamily="34" charset="0"/>
                <a:cs typeface="Verdana" panose="020B0604030504040204" pitchFamily="34" charset="0"/>
              </a:rPr>
              <a:t>:</a:t>
            </a:r>
            <a:r>
              <a:rPr lang="de-DE" dirty="0" smtClean="0">
                <a:latin typeface="Verdana" panose="020B0604030504040204" pitchFamily="34" charset="0"/>
                <a:ea typeface="Verdana" panose="020B0604030504040204" pitchFamily="34" charset="0"/>
                <a:cs typeface="Verdana" panose="020B0604030504040204" pitchFamily="34" charset="0"/>
              </a:rPr>
              <a:t> das Buch, das ich in der Hand halten kann, eine Kopie einer Datei, die auf meinem Rechner gespeichert ist, exakt die CD des Hörbuchs, die in meinem Player steckt.</a:t>
            </a: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16</a:t>
            </a:fld>
            <a:endParaRPr lang="de-DE"/>
          </a:p>
        </p:txBody>
      </p:sp>
    </p:spTree>
    <p:extLst>
      <p:ext uri="{BB962C8B-B14F-4D97-AF65-F5344CB8AC3E}">
        <p14:creationId xmlns:p14="http://schemas.microsoft.com/office/powerpoint/2010/main" val="12714551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latin typeface="Verdana" pitchFamily="34" charset="0"/>
              </a:rPr>
              <a:t>... und hier das zweite</a:t>
            </a:r>
            <a:r>
              <a:rPr lang="de-DE" baseline="0" dirty="0" smtClean="0">
                <a:latin typeface="Verdana" pitchFamily="34" charset="0"/>
              </a:rPr>
              <a:t> </a:t>
            </a:r>
            <a:r>
              <a:rPr lang="de-DE" dirty="0" smtClean="0">
                <a:latin typeface="Verdana" pitchFamily="34" charset="0"/>
              </a:rPr>
              <a:t>Beispiel zu Erich Kästners Doppeltem Lottchen. Beachten</a:t>
            </a:r>
            <a:r>
              <a:rPr lang="de-DE" baseline="0" dirty="0" smtClean="0">
                <a:latin typeface="Verdana" pitchFamily="34" charset="0"/>
              </a:rPr>
              <a:t> Sie, dass die Verfilmung des Doppelten Lottchens ein eigenes Werk ist.</a:t>
            </a:r>
            <a:endParaRPr lang="de-DE" dirty="0" smtClean="0">
              <a:latin typeface="Verdana" pitchFamily="34" charset="0"/>
            </a:endParaRP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17</a:t>
            </a:fld>
            <a:endParaRPr lang="de-DE"/>
          </a:p>
        </p:txBody>
      </p:sp>
    </p:spTree>
    <p:extLst>
      <p:ext uri="{BB962C8B-B14F-4D97-AF65-F5344CB8AC3E}">
        <p14:creationId xmlns:p14="http://schemas.microsoft.com/office/powerpoint/2010/main" val="41458584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latin typeface="Verdana" pitchFamily="34" charset="0"/>
              </a:rPr>
              <a:t>Die FRBR stellen in dieser</a:t>
            </a:r>
            <a:r>
              <a:rPr lang="de-DE" baseline="0" dirty="0" smtClean="0">
                <a:latin typeface="Verdana" pitchFamily="34" charset="0"/>
              </a:rPr>
              <a:t> Form und Konsequenz ein neues Modell dar, aber die Idee, Daten strukturiert abzulegen, ist nicht ganz neu. Unsere alten Zettelkataloge kannten auch schon solche Einteilungen. Sie sehen auf der Folie ein Foto aus dem Katalog des Deutschen Literaturarchivs in Marbach mit dem Einstieg „Die Räuber“.</a:t>
            </a:r>
            <a:endParaRPr lang="de-DE" dirty="0" smtClean="0">
              <a:latin typeface="Verdana" pitchFamily="34" charset="0"/>
            </a:endParaRP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18</a:t>
            </a:fld>
            <a:endParaRPr lang="de-DE"/>
          </a:p>
        </p:txBody>
      </p:sp>
    </p:spTree>
    <p:extLst>
      <p:ext uri="{BB962C8B-B14F-4D97-AF65-F5344CB8AC3E}">
        <p14:creationId xmlns:p14="http://schemas.microsoft.com/office/powerpoint/2010/main" val="38085160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Ein Beispiel für die Umsetzung</a:t>
            </a:r>
            <a:r>
              <a:rPr lang="de-DE" baseline="0" dirty="0" smtClean="0"/>
              <a:t> in einem OPAC .</a:t>
            </a:r>
          </a:p>
          <a:p>
            <a:r>
              <a:rPr lang="de-DE" baseline="0" dirty="0" smtClean="0"/>
              <a:t>Der Benutzer wird vom Werk zu den Expressionen und Manifestationen geführt und kann nach seinen Bedürfnissen auswählen.</a:t>
            </a:r>
          </a:p>
          <a:p>
            <a:r>
              <a:rPr lang="de-DE" baseline="0" dirty="0" smtClean="0"/>
              <a:t>(</a:t>
            </a:r>
            <a:r>
              <a:rPr lang="de-DE" baseline="0" dirty="0" err="1" smtClean="0"/>
              <a:t>BORéAL</a:t>
            </a:r>
            <a:r>
              <a:rPr lang="de-DE" baseline="0" dirty="0" smtClean="0"/>
              <a:t> = </a:t>
            </a:r>
            <a:r>
              <a:rPr lang="fr-FR" baseline="0" dirty="0" err="1" smtClean="0"/>
              <a:t>Katalog</a:t>
            </a:r>
            <a:r>
              <a:rPr lang="fr-FR" baseline="0" dirty="0" smtClean="0"/>
              <a:t> der Académie Universitaire Louvain)</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19</a:t>
            </a:fld>
            <a:endParaRPr lang="de-DE"/>
          </a:p>
        </p:txBody>
      </p:sp>
    </p:spTree>
    <p:extLst>
      <p:ext uri="{BB962C8B-B14F-4D97-AF65-F5344CB8AC3E}">
        <p14:creationId xmlns:p14="http://schemas.microsoft.com/office/powerpoint/2010/main" val="1780186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baseline="0" dirty="0" smtClean="0">
                <a:latin typeface="Verdana" pitchFamily="34" charset="0"/>
              </a:rPr>
              <a:t>Notizen B3Kat:</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de-DE" sz="1200" baseline="0" dirty="0" smtClean="0">
                <a:latin typeface="Verdana" pitchFamily="34" charset="0"/>
              </a:rPr>
              <a:t>Fußzeile gibt an, welche Version der </a:t>
            </a:r>
            <a:r>
              <a:rPr lang="de-DE" sz="1200" baseline="0" dirty="0" err="1" smtClean="0">
                <a:latin typeface="Verdana" pitchFamily="34" charset="0"/>
              </a:rPr>
              <a:t>Aleph</a:t>
            </a:r>
            <a:r>
              <a:rPr lang="de-DE" sz="1200" baseline="0" dirty="0" smtClean="0">
                <a:latin typeface="Verdana" pitchFamily="34" charset="0"/>
              </a:rPr>
              <a:t>-Schulungsunterlage als Basis für die B3Kat-Präsentation genommen wurde (Aktualisierungen im Release der überregionalen Schulungsunterlagen am 31.07.2015 wurden jeweils noch berücksichtigt, das Release vom 15.09.2015 nicht mehr verlässlich in allen Unterlagen!)</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de-DE" sz="1200" baseline="0" dirty="0" smtClean="0">
                <a:latin typeface="Verdana" pitchFamily="34" charset="0"/>
              </a:rPr>
              <a:t>Das Datum nach B3Kat direkt unter der Modulzählung gibt den Stand der Schulungsunterlage für B3Kat an</a:t>
            </a:r>
          </a:p>
          <a:p>
            <a:pPr marL="0" marR="0" indent="0" algn="l" defTabSz="914400" rtl="0" eaLnBrk="1" fontAlgn="auto" latinLnBrk="0" hangingPunct="1">
              <a:lnSpc>
                <a:spcPct val="100000"/>
              </a:lnSpc>
              <a:spcBef>
                <a:spcPts val="0"/>
              </a:spcBef>
              <a:spcAft>
                <a:spcPts val="0"/>
              </a:spcAft>
              <a:buClrTx/>
              <a:buSzTx/>
              <a:buFontTx/>
              <a:buNone/>
              <a:tabLst/>
              <a:defRPr/>
            </a:pPr>
            <a:r>
              <a:rPr lang="de-DE" sz="1200" baseline="0" dirty="0" smtClean="0">
                <a:latin typeface="Verdana" pitchFamily="34" charset="0"/>
              </a:rPr>
              <a:t>------------------------------</a:t>
            </a:r>
            <a:endParaRPr lang="de-DE" sz="1200" dirty="0" smtClean="0">
              <a:latin typeface="Verdana" pitchFamily="34" charset="0"/>
            </a:endParaRPr>
          </a:p>
          <a:p>
            <a:endParaRPr lang="de-DE" dirty="0" smtClean="0">
              <a:latin typeface="Verdana" pitchFamily="34" charset="0"/>
            </a:endParaRPr>
          </a:p>
          <a:p>
            <a:r>
              <a:rPr lang="de-DE" dirty="0" smtClean="0">
                <a:latin typeface="Verdana" pitchFamily="34" charset="0"/>
              </a:rPr>
              <a:t>Modu</a:t>
            </a:r>
            <a:r>
              <a:rPr lang="de-DE" baseline="0" dirty="0" smtClean="0">
                <a:latin typeface="Verdana" pitchFamily="34" charset="0"/>
              </a:rPr>
              <a:t>l </a:t>
            </a:r>
            <a:r>
              <a:rPr lang="de-DE" baseline="0" dirty="0" smtClean="0">
                <a:latin typeface="Verdana" pitchFamily="34" charset="0"/>
              </a:rPr>
              <a:t>1 ist eine </a:t>
            </a:r>
            <a:r>
              <a:rPr lang="de-DE" dirty="0" smtClean="0">
                <a:latin typeface="Verdana" pitchFamily="34" charset="0"/>
              </a:rPr>
              <a:t>allgemeine Schulung und soll dazu dienen, die</a:t>
            </a:r>
            <a:r>
              <a:rPr lang="de-DE" baseline="0" dirty="0" smtClean="0">
                <a:latin typeface="Verdana" pitchFamily="34" charset="0"/>
              </a:rPr>
              <a:t> Grundlagen für das Verständnis des Standards RDA zu legen. Gleichzeitig dient sie als Einführung für die fachspezifischen Schulungen. </a:t>
            </a:r>
          </a:p>
          <a:p>
            <a:endParaRPr lang="de-DE" baseline="0" dirty="0" smtClean="0">
              <a:latin typeface="Verdana"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de-DE" baseline="0" dirty="0" smtClean="0">
                <a:latin typeface="Verdana" pitchFamily="34" charset="0"/>
              </a:rPr>
              <a:t>Alle Schulungsunterlagen der AG RDA sind unter der Lizenz </a:t>
            </a:r>
            <a:r>
              <a:rPr lang="en-US" sz="1200" i="1" dirty="0" smtClean="0">
                <a:solidFill>
                  <a:schemeClr val="accent1">
                    <a:lumMod val="75000"/>
                  </a:schemeClr>
                </a:solidFill>
                <a:latin typeface="Verdana" panose="020B0604030504040204" pitchFamily="34" charset="0"/>
                <a:ea typeface="Verdana" panose="020B0604030504040204" pitchFamily="34" charset="0"/>
                <a:cs typeface="Verdana" panose="020B0604030504040204" pitchFamily="34" charset="0"/>
              </a:rPr>
              <a:t>CC BY-NC-SA. </a:t>
            </a:r>
            <a:r>
              <a:rPr lang="en-US" sz="1200" i="1" dirty="0" err="1" smtClean="0">
                <a:solidFill>
                  <a:schemeClr val="accent1">
                    <a:lumMod val="75000"/>
                  </a:schemeClr>
                </a:solidFill>
                <a:latin typeface="Verdana" panose="020B0604030504040204" pitchFamily="34" charset="0"/>
                <a:ea typeface="Verdana" panose="020B0604030504040204" pitchFamily="34" charset="0"/>
                <a:cs typeface="Verdana" panose="020B0604030504040204" pitchFamily="34" charset="0"/>
              </a:rPr>
              <a:t>Namensnennung-NichtKommerziell-Weitergabe</a:t>
            </a:r>
            <a:r>
              <a:rPr lang="en-US" sz="1200" i="1" dirty="0" smtClean="0">
                <a:solidFill>
                  <a:schemeClr val="accent1">
                    <a:lumMod val="75000"/>
                  </a:schemeClr>
                </a:solidFill>
                <a:latin typeface="Verdana" panose="020B0604030504040204" pitchFamily="34" charset="0"/>
                <a:ea typeface="Verdana" panose="020B0604030504040204" pitchFamily="34" charset="0"/>
                <a:cs typeface="Verdana" panose="020B0604030504040204" pitchFamily="34" charset="0"/>
              </a:rPr>
              <a:t> </a:t>
            </a:r>
            <a:r>
              <a:rPr lang="en-US" sz="1200" i="1" dirty="0" err="1" smtClean="0">
                <a:solidFill>
                  <a:schemeClr val="accent1">
                    <a:lumMod val="75000"/>
                  </a:schemeClr>
                </a:solidFill>
                <a:latin typeface="Verdana" panose="020B0604030504040204" pitchFamily="34" charset="0"/>
                <a:ea typeface="Verdana" panose="020B0604030504040204" pitchFamily="34" charset="0"/>
                <a:cs typeface="Verdana" panose="020B0604030504040204" pitchFamily="34" charset="0"/>
              </a:rPr>
              <a:t>unter</a:t>
            </a:r>
            <a:r>
              <a:rPr lang="en-US" sz="1200" i="1" dirty="0" smtClean="0">
                <a:solidFill>
                  <a:schemeClr val="accent1">
                    <a:lumMod val="75000"/>
                  </a:schemeClr>
                </a:solidFill>
                <a:latin typeface="Verdana" panose="020B0604030504040204" pitchFamily="34" charset="0"/>
                <a:ea typeface="Verdana" panose="020B0604030504040204" pitchFamily="34" charset="0"/>
                <a:cs typeface="Verdana" panose="020B0604030504040204" pitchFamily="34" charset="0"/>
              </a:rPr>
              <a:t> </a:t>
            </a:r>
            <a:r>
              <a:rPr lang="en-US" sz="1200" i="1" dirty="0" err="1" smtClean="0">
                <a:solidFill>
                  <a:schemeClr val="accent1">
                    <a:lumMod val="75000"/>
                  </a:schemeClr>
                </a:solidFill>
                <a:latin typeface="Verdana" panose="020B0604030504040204" pitchFamily="34" charset="0"/>
                <a:ea typeface="Verdana" panose="020B0604030504040204" pitchFamily="34" charset="0"/>
                <a:cs typeface="Verdana" panose="020B0604030504040204" pitchFamily="34" charset="0"/>
              </a:rPr>
              <a:t>gleichen</a:t>
            </a:r>
            <a:r>
              <a:rPr lang="en-US" sz="1200" i="1" dirty="0" smtClean="0">
                <a:solidFill>
                  <a:schemeClr val="accent1">
                    <a:lumMod val="75000"/>
                  </a:schemeClr>
                </a:solidFill>
                <a:latin typeface="Verdana" panose="020B0604030504040204" pitchFamily="34" charset="0"/>
                <a:ea typeface="Verdana" panose="020B0604030504040204" pitchFamily="34" charset="0"/>
                <a:cs typeface="Verdana" panose="020B0604030504040204" pitchFamily="34" charset="0"/>
              </a:rPr>
              <a:t> </a:t>
            </a:r>
            <a:r>
              <a:rPr lang="en-US" sz="1200" i="1" dirty="0" err="1" smtClean="0">
                <a:solidFill>
                  <a:schemeClr val="accent1">
                    <a:lumMod val="75000"/>
                  </a:schemeClr>
                </a:solidFill>
                <a:latin typeface="Verdana" panose="020B0604030504040204" pitchFamily="34" charset="0"/>
                <a:ea typeface="Verdana" panose="020B0604030504040204" pitchFamily="34" charset="0"/>
                <a:cs typeface="Verdana" panose="020B0604030504040204" pitchFamily="34" charset="0"/>
              </a:rPr>
              <a:t>Bedingungen</a:t>
            </a:r>
            <a:r>
              <a:rPr lang="en-US" sz="1200" dirty="0" smtClean="0">
                <a:solidFill>
                  <a:schemeClr val="accent1">
                    <a:lumMod val="75000"/>
                  </a:schemeClr>
                </a:solidFill>
                <a:latin typeface="Verdana" panose="020B0604030504040204" pitchFamily="34" charset="0"/>
                <a:ea typeface="Verdana" panose="020B0604030504040204" pitchFamily="34" charset="0"/>
                <a:cs typeface="Verdana" panose="020B0604030504040204" pitchFamily="34" charset="0"/>
              </a:rPr>
              <a:t> </a:t>
            </a:r>
            <a:r>
              <a:rPr lang="en-US" sz="1200" dirty="0" err="1" smtClean="0">
                <a:solidFill>
                  <a:schemeClr val="accent1">
                    <a:lumMod val="75000"/>
                  </a:schemeClr>
                </a:solidFill>
                <a:latin typeface="Verdana" panose="020B0604030504040204" pitchFamily="34" charset="0"/>
                <a:ea typeface="Verdana" panose="020B0604030504040204" pitchFamily="34" charset="0"/>
                <a:cs typeface="Verdana" panose="020B0604030504040204" pitchFamily="34" charset="0"/>
              </a:rPr>
              <a:t>öffentlich</a:t>
            </a:r>
            <a:r>
              <a:rPr lang="en-US" sz="1200" baseline="0" dirty="0" smtClean="0">
                <a:solidFill>
                  <a:schemeClr val="accent1">
                    <a:lumMod val="75000"/>
                  </a:schemeClr>
                </a:solidFill>
                <a:latin typeface="Verdana" panose="020B0604030504040204" pitchFamily="34" charset="0"/>
                <a:ea typeface="Verdana" panose="020B0604030504040204" pitchFamily="34" charset="0"/>
                <a:cs typeface="Verdana" panose="020B0604030504040204" pitchFamily="34" charset="0"/>
              </a:rPr>
              <a:t> </a:t>
            </a:r>
            <a:r>
              <a:rPr lang="en-US" sz="1200" baseline="0" dirty="0" err="1" smtClean="0">
                <a:solidFill>
                  <a:schemeClr val="accent1">
                    <a:lumMod val="75000"/>
                  </a:schemeClr>
                </a:solidFill>
                <a:latin typeface="Verdana" panose="020B0604030504040204" pitchFamily="34" charset="0"/>
                <a:ea typeface="Verdana" panose="020B0604030504040204" pitchFamily="34" charset="0"/>
                <a:cs typeface="Verdana" panose="020B0604030504040204" pitchFamily="34" charset="0"/>
              </a:rPr>
              <a:t>zugänglich</a:t>
            </a:r>
            <a:r>
              <a:rPr lang="en-US" sz="1200" baseline="0" dirty="0" smtClean="0">
                <a:solidFill>
                  <a:schemeClr val="accent1">
                    <a:lumMod val="75000"/>
                  </a:schemeClr>
                </a:solidFill>
                <a:latin typeface="Verdana" panose="020B0604030504040204" pitchFamily="34" charset="0"/>
                <a:ea typeface="Verdana" panose="020B0604030504040204" pitchFamily="34" charset="0"/>
                <a:cs typeface="Verdana" panose="020B0604030504040204" pitchFamily="34" charset="0"/>
              </a:rPr>
              <a:t>.</a:t>
            </a:r>
            <a:endParaRPr lang="de-DE" sz="1200" dirty="0" smtClean="0">
              <a:latin typeface="Verdana" panose="020B0604030504040204" pitchFamily="34" charset="0"/>
              <a:ea typeface="Verdana" panose="020B0604030504040204" pitchFamily="34" charset="0"/>
              <a:cs typeface="Verdana" panose="020B0604030504040204"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a:t>
            </a:fld>
            <a:endParaRPr lang="de-DE"/>
          </a:p>
        </p:txBody>
      </p:sp>
    </p:spTree>
    <p:extLst>
      <p:ext uri="{BB962C8B-B14F-4D97-AF65-F5344CB8AC3E}">
        <p14:creationId xmlns:p14="http://schemas.microsoft.com/office/powerpoint/2010/main" val="2644641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baseline="0" dirty="0" smtClean="0">
                <a:latin typeface="Verdana" pitchFamily="34" charset="0"/>
              </a:rPr>
              <a:t>Sie haben den ersten Teil der Grundlagenschulung absolviert. </a:t>
            </a:r>
            <a:r>
              <a:rPr lang="de-DE" dirty="0" smtClean="0">
                <a:latin typeface="Verdana" pitchFamily="34" charset="0"/>
              </a:rPr>
              <a:t>Bis hierhin</a:t>
            </a:r>
            <a:r>
              <a:rPr lang="de-DE" baseline="0" dirty="0" smtClean="0">
                <a:latin typeface="Verdana" pitchFamily="34" charset="0"/>
              </a:rPr>
              <a:t> haben Sie die Grundlagenmodelle des Standards RDA kennengelernt und sich ein Verständnis für die wichtigsten Grundprinzipien der FRBR erarbeitet sowie die praktische Umsetzung geübt.</a:t>
            </a:r>
            <a:endParaRPr lang="de-DE" dirty="0" smtClean="0">
              <a:latin typeface="Verdana"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20</a:t>
            </a:fld>
            <a:endParaRPr lang="de-DE"/>
          </a:p>
        </p:txBody>
      </p:sp>
    </p:spTree>
    <p:extLst>
      <p:ext uri="{BB962C8B-B14F-4D97-AF65-F5344CB8AC3E}">
        <p14:creationId xmlns:p14="http://schemas.microsoft.com/office/powerpoint/2010/main" val="14704671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Verdana"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21</a:t>
            </a:fld>
            <a:endParaRPr lang="de-DE"/>
          </a:p>
        </p:txBody>
      </p:sp>
    </p:spTree>
    <p:extLst>
      <p:ext uri="{BB962C8B-B14F-4D97-AF65-F5344CB8AC3E}">
        <p14:creationId xmlns:p14="http://schemas.microsoft.com/office/powerpoint/2010/main" val="14704671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spcBef>
                <a:spcPts val="0"/>
              </a:spcBef>
            </a:pPr>
            <a:r>
              <a:rPr lang="de-DE" sz="1200" dirty="0" smtClean="0">
                <a:latin typeface="Verdana" pitchFamily="34" charset="0"/>
              </a:rPr>
              <a:t>Notizen</a:t>
            </a:r>
            <a:r>
              <a:rPr lang="de-DE" sz="1200" baseline="0" dirty="0" smtClean="0">
                <a:latin typeface="Verdana" pitchFamily="34" charset="0"/>
              </a:rPr>
              <a:t> B3Kat:</a:t>
            </a:r>
          </a:p>
          <a:p>
            <a:pPr marL="171450" indent="-171450">
              <a:spcBef>
                <a:spcPts val="0"/>
              </a:spcBef>
              <a:buFontTx/>
              <a:buChar char="-"/>
            </a:pPr>
            <a:r>
              <a:rPr lang="de-DE" sz="1200" baseline="0" dirty="0" smtClean="0">
                <a:latin typeface="Verdana" pitchFamily="34" charset="0"/>
              </a:rPr>
              <a:t>überregional sehr umfangreiches Modul, das aus 4 Teilen besteht</a:t>
            </a:r>
          </a:p>
          <a:p>
            <a:pPr marL="171450" indent="-171450">
              <a:spcBef>
                <a:spcPts val="0"/>
              </a:spcBef>
              <a:buFontTx/>
              <a:buChar char="-"/>
            </a:pPr>
            <a:r>
              <a:rPr lang="de-DE" sz="1200" baseline="0" dirty="0" smtClean="0">
                <a:latin typeface="Verdana" pitchFamily="34" charset="0"/>
              </a:rPr>
              <a:t>wurde für B3Kat stark gekürzt; Teile 2-4 wurden zusammengefasst (s. separate Datei Modul_1_02_EinführungRDAToolkitStrukturGrundbegriffe_B3Kat.pptx)</a:t>
            </a:r>
          </a:p>
          <a:p>
            <a:pPr marL="0" indent="0">
              <a:spcBef>
                <a:spcPts val="0"/>
              </a:spcBef>
              <a:buFontTx/>
              <a:buNone/>
            </a:pPr>
            <a:r>
              <a:rPr lang="de-DE" sz="1200" baseline="0" dirty="0" smtClean="0">
                <a:latin typeface="Verdana" pitchFamily="34" charset="0"/>
              </a:rPr>
              <a:t>------------------------------</a:t>
            </a:r>
            <a:endParaRPr lang="de-DE" sz="1200" dirty="0" smtClean="0">
              <a:latin typeface="Verdana" pitchFamily="34" charset="0"/>
            </a:endParaRPr>
          </a:p>
          <a:p>
            <a:pPr>
              <a:spcBef>
                <a:spcPts val="0"/>
              </a:spcBef>
            </a:pPr>
            <a:endParaRPr lang="de-DE" sz="1200" dirty="0" smtClean="0">
              <a:latin typeface="Verdana" pitchFamily="34" charset="0"/>
            </a:endParaRPr>
          </a:p>
          <a:p>
            <a:pPr>
              <a:spcBef>
                <a:spcPts val="0"/>
              </a:spcBef>
            </a:pPr>
            <a:r>
              <a:rPr lang="de-DE" sz="1200" dirty="0" smtClean="0">
                <a:latin typeface="Verdana" pitchFamily="34" charset="0"/>
              </a:rPr>
              <a:t>Im </a:t>
            </a:r>
            <a:r>
              <a:rPr lang="de-DE" sz="1200" dirty="0" smtClean="0">
                <a:latin typeface="Verdana" pitchFamily="34" charset="0"/>
              </a:rPr>
              <a:t>ersten Teil dieser Schulung werden die Modelle,</a:t>
            </a:r>
            <a:r>
              <a:rPr lang="de-DE" sz="1200" baseline="0" dirty="0" smtClean="0">
                <a:latin typeface="Verdana" pitchFamily="34" charset="0"/>
              </a:rPr>
              <a:t> die dem Standard RDA zugrunde liegen, vorgestellt. </a:t>
            </a:r>
          </a:p>
          <a:p>
            <a:pPr>
              <a:spcBef>
                <a:spcPts val="0"/>
              </a:spcBef>
            </a:pPr>
            <a:r>
              <a:rPr lang="de-DE" sz="1200" baseline="0" dirty="0" smtClean="0">
                <a:latin typeface="Verdana" pitchFamily="34" charset="0"/>
              </a:rPr>
              <a:t>Im zweiten Teil lernen Sie das Arbeitsinstrument RDA Toolkit kennen. </a:t>
            </a:r>
          </a:p>
          <a:p>
            <a:pPr>
              <a:spcBef>
                <a:spcPts val="0"/>
              </a:spcBef>
            </a:pPr>
            <a:r>
              <a:rPr lang="de-DE" sz="1200" baseline="0" dirty="0" smtClean="0">
                <a:latin typeface="Verdana" pitchFamily="34" charset="0"/>
              </a:rPr>
              <a:t>Außerdem beschäftigen wir uns mit der Struktur und dem Aufbau der RDA.</a:t>
            </a:r>
          </a:p>
          <a:p>
            <a:pPr>
              <a:spcBef>
                <a:spcPts val="0"/>
              </a:spcBef>
            </a:pPr>
            <a:r>
              <a:rPr lang="de-DE" sz="1200" baseline="0" dirty="0" smtClean="0">
                <a:latin typeface="Verdana" pitchFamily="34" charset="0"/>
              </a:rPr>
              <a:t>Und stellen Ihnen die Grundbegriffe vor, die Sie für die Anwendung der RDA unbedingt benötigen.</a:t>
            </a:r>
          </a:p>
          <a:p>
            <a:pPr>
              <a:spcBef>
                <a:spcPts val="0"/>
              </a:spcBef>
            </a:pPr>
            <a:endParaRPr lang="de-DE" sz="1200" baseline="0" dirty="0" smtClean="0">
              <a:latin typeface="Verdana" pitchFamily="34" charset="0"/>
            </a:endParaRPr>
          </a:p>
          <a:p>
            <a:pPr>
              <a:spcBef>
                <a:spcPts val="0"/>
              </a:spcBef>
            </a:pPr>
            <a:r>
              <a:rPr lang="de-DE" sz="1200" baseline="0" dirty="0" smtClean="0">
                <a:latin typeface="Verdana" pitchFamily="34" charset="0"/>
              </a:rPr>
              <a:t>[Zu einzelnen Lerninhalten gibt es Aufgaben zum Üben und Festigen der gerade behandelten Inhalte. Diese finden Sie in getrennten Dokumenten, ebenso die Lösungen zu den Aufgaben.</a:t>
            </a:r>
          </a:p>
          <a:p>
            <a:pPr>
              <a:spcBef>
                <a:spcPts val="0"/>
              </a:spcBef>
            </a:pPr>
            <a:r>
              <a:rPr lang="de-DE" sz="1200" i="1" baseline="0" dirty="0" smtClean="0">
                <a:latin typeface="Verdana" pitchFamily="34" charset="0"/>
              </a:rPr>
              <a:t>B3Kat: standardmäßig keine Übungen zu diesem Modul vorgesehen</a:t>
            </a:r>
            <a:r>
              <a:rPr lang="de-DE" sz="1200" baseline="0" dirty="0" smtClean="0">
                <a:latin typeface="Verdana" pitchFamily="34" charset="0"/>
              </a:rPr>
              <a:t>]</a:t>
            </a:r>
            <a:endParaRPr lang="de-DE" sz="1200" dirty="0" smtClean="0">
              <a:latin typeface="Verdana"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3</a:t>
            </a:fld>
            <a:endParaRPr lang="de-DE"/>
          </a:p>
        </p:txBody>
      </p:sp>
    </p:spTree>
    <p:extLst>
      <p:ext uri="{BB962C8B-B14F-4D97-AF65-F5344CB8AC3E}">
        <p14:creationId xmlns:p14="http://schemas.microsoft.com/office/powerpoint/2010/main" val="42524991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latin typeface="Verdana" pitchFamily="34" charset="0"/>
              </a:rPr>
              <a:t>Hier noch einmal im Überblick,</a:t>
            </a:r>
            <a:r>
              <a:rPr lang="de-DE" baseline="0" dirty="0" smtClean="0">
                <a:latin typeface="Verdana" pitchFamily="34" charset="0"/>
              </a:rPr>
              <a:t> welche Lerninhalte Ihnen während der Schulung begegnen werden.</a:t>
            </a:r>
            <a:endParaRPr lang="de-DE" dirty="0" smtClean="0">
              <a:latin typeface="Verdana"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4</a:t>
            </a:fld>
            <a:endParaRPr lang="de-DE"/>
          </a:p>
        </p:txBody>
      </p:sp>
    </p:spTree>
    <p:extLst>
      <p:ext uri="{BB962C8B-B14F-4D97-AF65-F5344CB8AC3E}">
        <p14:creationId xmlns:p14="http://schemas.microsoft.com/office/powerpoint/2010/main" val="40818734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latin typeface="Verdana" pitchFamily="34" charset="0"/>
              </a:rPr>
              <a:t>Wir</a:t>
            </a:r>
            <a:r>
              <a:rPr lang="de-DE" baseline="0" dirty="0" smtClean="0">
                <a:latin typeface="Verdana" pitchFamily="34" charset="0"/>
              </a:rPr>
              <a:t> beginnen nun mit dem ersten Teil der RDA-Grundlagenschulung, die sich mit den Modellen beschäftigt, auf die der Standard aufbaut.</a:t>
            </a:r>
            <a:endParaRPr lang="de-DE" dirty="0" smtClean="0">
              <a:latin typeface="Verdana" pitchFamily="34" charset="0"/>
            </a:endParaRPr>
          </a:p>
          <a:p>
            <a:endParaRPr lang="de-DE" sz="1200" dirty="0" smtClean="0">
              <a:latin typeface="Verdana" panose="020B0604030504040204" pitchFamily="34" charset="0"/>
              <a:ea typeface="Verdana" panose="020B0604030504040204" pitchFamily="34" charset="0"/>
              <a:cs typeface="Verdana" panose="020B0604030504040204"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5</a:t>
            </a:fld>
            <a:endParaRPr lang="de-DE"/>
          </a:p>
        </p:txBody>
      </p:sp>
    </p:spTree>
    <p:extLst>
      <p:ext uri="{BB962C8B-B14F-4D97-AF65-F5344CB8AC3E}">
        <p14:creationId xmlns:p14="http://schemas.microsoft.com/office/powerpoint/2010/main" val="2644641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dirty="0" smtClean="0">
                <a:latin typeface="Verdana" pitchFamily="34" charset="0"/>
              </a:rPr>
              <a:t>Auf</a:t>
            </a:r>
            <a:r>
              <a:rPr lang="de-DE" sz="1200" baseline="0" dirty="0" smtClean="0">
                <a:latin typeface="Verdana" pitchFamily="34" charset="0"/>
              </a:rPr>
              <a:t> dieser Folie zeigen wir Ihnen </a:t>
            </a:r>
            <a:r>
              <a:rPr lang="de-DE" sz="1200" dirty="0" smtClean="0">
                <a:latin typeface="Verdana" pitchFamily="34" charset="0"/>
              </a:rPr>
              <a:t>die beiden Modelle</a:t>
            </a:r>
            <a:r>
              <a:rPr lang="de-DE" sz="1200" baseline="0" dirty="0" smtClean="0">
                <a:latin typeface="Verdana" pitchFamily="34" charset="0"/>
              </a:rPr>
              <a:t> bzw. Prinzipien, die dem Standard RDA zugrunde liegen. Beides sind von der International </a:t>
            </a:r>
            <a:r>
              <a:rPr lang="de-DE" sz="1200" baseline="0" dirty="0" err="1" smtClean="0">
                <a:latin typeface="Verdana" pitchFamily="34" charset="0"/>
              </a:rPr>
              <a:t>Federation</a:t>
            </a:r>
            <a:r>
              <a:rPr lang="de-DE" sz="1200" baseline="0" dirty="0" smtClean="0">
                <a:latin typeface="Verdana" pitchFamily="34" charset="0"/>
              </a:rPr>
              <a:t> </a:t>
            </a:r>
            <a:r>
              <a:rPr lang="de-DE" sz="1200" baseline="0" dirty="0" err="1" smtClean="0">
                <a:latin typeface="Verdana" pitchFamily="34" charset="0"/>
              </a:rPr>
              <a:t>of</a:t>
            </a:r>
            <a:r>
              <a:rPr lang="de-DE" sz="1200" baseline="0" dirty="0" smtClean="0">
                <a:latin typeface="Verdana" pitchFamily="34" charset="0"/>
              </a:rPr>
              <a:t> Library </a:t>
            </a:r>
            <a:r>
              <a:rPr lang="de-DE" sz="1200" baseline="0" dirty="0" err="1" smtClean="0">
                <a:latin typeface="Verdana" pitchFamily="34" charset="0"/>
              </a:rPr>
              <a:t>Associations</a:t>
            </a:r>
            <a:r>
              <a:rPr lang="de-DE" sz="1200" baseline="0" dirty="0" smtClean="0">
                <a:latin typeface="Verdana" pitchFamily="34" charset="0"/>
              </a:rPr>
              <a:t> (IFLA)</a:t>
            </a:r>
            <a:r>
              <a:rPr lang="de-DE" sz="1200" dirty="0" smtClean="0">
                <a:latin typeface="Verdana" pitchFamily="34" charset="0"/>
              </a:rPr>
              <a:t> erarbeitete Unterlagen.</a:t>
            </a: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6</a:t>
            </a:fld>
            <a:endParaRPr lang="de-DE"/>
          </a:p>
        </p:txBody>
      </p:sp>
    </p:spTree>
    <p:extLst>
      <p:ext uri="{BB962C8B-B14F-4D97-AF65-F5344CB8AC3E}">
        <p14:creationId xmlns:p14="http://schemas.microsoft.com/office/powerpoint/2010/main" val="1712963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dirty="0" smtClean="0">
                <a:latin typeface="Verdana" pitchFamily="34" charset="0"/>
              </a:rPr>
              <a:t>Hier der Screenshot</a:t>
            </a:r>
            <a:r>
              <a:rPr lang="de-DE" sz="1200" baseline="0" dirty="0" smtClean="0">
                <a:latin typeface="Verdana" pitchFamily="34" charset="0"/>
              </a:rPr>
              <a:t> aus der deutschen Übersetzung der FRBR</a:t>
            </a:r>
            <a:endParaRPr lang="de-DE" sz="1200" dirty="0" smtClean="0">
              <a:latin typeface="Verdana" pitchFamily="34" charset="0"/>
            </a:endParaRP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7</a:t>
            </a:fld>
            <a:endParaRPr lang="de-DE"/>
          </a:p>
        </p:txBody>
      </p:sp>
    </p:spTree>
    <p:extLst>
      <p:ext uri="{BB962C8B-B14F-4D97-AF65-F5344CB8AC3E}">
        <p14:creationId xmlns:p14="http://schemas.microsoft.com/office/powerpoint/2010/main" val="34713076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dirty="0" smtClean="0">
                <a:latin typeface="Verdana" pitchFamily="34" charset="0"/>
              </a:rPr>
              <a:t>Die FRBR</a:t>
            </a:r>
            <a:r>
              <a:rPr lang="de-DE" sz="1200" baseline="0" dirty="0" smtClean="0">
                <a:latin typeface="Verdana" pitchFamily="34" charset="0"/>
              </a:rPr>
              <a:t> definieren zunächst die wichtigsten Benutzeranforderungen. </a:t>
            </a:r>
          </a:p>
          <a:p>
            <a:pPr marL="0" marR="0" indent="0" algn="l" defTabSz="914400" rtl="0" eaLnBrk="1" fontAlgn="auto" latinLnBrk="0" hangingPunct="1">
              <a:lnSpc>
                <a:spcPct val="100000"/>
              </a:lnSpc>
              <a:spcBef>
                <a:spcPts val="0"/>
              </a:spcBef>
              <a:spcAft>
                <a:spcPts val="0"/>
              </a:spcAft>
              <a:buClrTx/>
              <a:buSzTx/>
              <a:buFontTx/>
              <a:buNone/>
              <a:tabLst/>
              <a:defRPr/>
            </a:pPr>
            <a:endParaRPr lang="de-DE" sz="1200" baseline="0" dirty="0" smtClean="0">
              <a:latin typeface="Verdana" pitchFamily="34" charset="0"/>
            </a:endParaRPr>
          </a:p>
          <a:p>
            <a:r>
              <a:rPr lang="de-DE" sz="1200" b="1" baseline="0" dirty="0" smtClean="0">
                <a:latin typeface="Verdana" pitchFamily="34" charset="0"/>
              </a:rPr>
              <a:t>Finden</a:t>
            </a:r>
            <a:r>
              <a:rPr lang="de-DE" sz="1200" baseline="0" dirty="0" smtClean="0">
                <a:latin typeface="Verdana" pitchFamily="34" charset="0"/>
              </a:rPr>
              <a:t> bedeutet hier, dass die Daten so aufbereitet sind, dass ein Benutzer Materialien finden kann, die seinen Suchkriterien entsprechen. </a:t>
            </a:r>
          </a:p>
          <a:p>
            <a:r>
              <a:rPr lang="de-DE" sz="1200" b="1" kern="1200" baseline="0" dirty="0" smtClean="0">
                <a:solidFill>
                  <a:schemeClr val="tx1"/>
                </a:solidFill>
                <a:effectLst/>
                <a:latin typeface="Verdana" pitchFamily="34" charset="0"/>
                <a:ea typeface="+mn-ea"/>
                <a:cs typeface="+mn-cs"/>
              </a:rPr>
              <a:t>Identifizieren</a:t>
            </a:r>
            <a:r>
              <a:rPr lang="de-DE" sz="1200" kern="1200" baseline="0" dirty="0" smtClean="0">
                <a:solidFill>
                  <a:schemeClr val="tx1"/>
                </a:solidFill>
                <a:effectLst/>
                <a:latin typeface="Verdana" pitchFamily="34" charset="0"/>
                <a:ea typeface="+mn-ea"/>
                <a:cs typeface="+mn-cs"/>
              </a:rPr>
              <a:t> meint, die Daten sind so aufbereitet, dass der Benutzer erkennen kann, dass der gefundene Datensatz seinen Suchkriterien entspricht und er z. B. Texte mit gleichem Namen unterscheiden kann.</a:t>
            </a:r>
          </a:p>
          <a:p>
            <a:r>
              <a:rPr lang="de-DE" sz="1200" b="1" kern="1200" baseline="0" dirty="0" smtClean="0">
                <a:solidFill>
                  <a:schemeClr val="tx1"/>
                </a:solidFill>
                <a:effectLst/>
                <a:latin typeface="Verdana" pitchFamily="34" charset="0"/>
                <a:ea typeface="+mn-ea"/>
                <a:cs typeface="+mn-cs"/>
              </a:rPr>
              <a:t>Auswählen</a:t>
            </a:r>
            <a:r>
              <a:rPr lang="de-DE" sz="1200" kern="1200" baseline="0" dirty="0" smtClean="0">
                <a:solidFill>
                  <a:schemeClr val="tx1"/>
                </a:solidFill>
                <a:effectLst/>
                <a:latin typeface="Verdana" pitchFamily="34" charset="0"/>
                <a:ea typeface="+mn-ea"/>
                <a:cs typeface="+mn-cs"/>
              </a:rPr>
              <a:t> heißt, der Benutzer kann aufgrund der Informationen im Datensatz auswählen, ob das gefundene Material seinen Bedürfnissen entspricht. Er bekommt z. B. die Information, dass die Ressource in Blindenschrift vorliegt.</a:t>
            </a:r>
          </a:p>
          <a:p>
            <a:r>
              <a:rPr lang="de-DE" sz="1200" b="1" kern="1200" baseline="0" dirty="0" smtClean="0">
                <a:solidFill>
                  <a:schemeClr val="tx1"/>
                </a:solidFill>
                <a:effectLst/>
                <a:latin typeface="Verdana" pitchFamily="34" charset="0"/>
                <a:ea typeface="+mn-ea"/>
                <a:cs typeface="+mn-cs"/>
              </a:rPr>
              <a:t>Zugang erhalten </a:t>
            </a:r>
            <a:r>
              <a:rPr lang="de-DE" sz="1200" kern="1200" baseline="0" dirty="0" smtClean="0">
                <a:solidFill>
                  <a:schemeClr val="tx1"/>
                </a:solidFill>
                <a:effectLst/>
                <a:latin typeface="Verdana" pitchFamily="34" charset="0"/>
                <a:ea typeface="+mn-ea"/>
                <a:cs typeface="+mn-cs"/>
              </a:rPr>
              <a:t>bedeutet, der oder die gefundenen Datensätze enthalten Informationen, die es erlauben, das Gefundene bestellen oder einsehen zu können (z. B. einen Vermerk über die besitzende Bibliothek). Oder es wird eine Information gegeben, dass diese Ressource nur einem eingeschränkten Benutzerkreis zur Verfügung gestellt wird (z. B. Lizenzen). </a:t>
            </a:r>
            <a:endParaRPr lang="de-DE" sz="1200" kern="1200" dirty="0" smtClean="0">
              <a:solidFill>
                <a:schemeClr val="tx1"/>
              </a:solidFill>
              <a:effectLst/>
              <a:latin typeface="+mn-lt"/>
              <a:ea typeface="+mn-ea"/>
              <a:cs typeface="+mn-cs"/>
            </a:endParaRPr>
          </a:p>
          <a:p>
            <a:r>
              <a:rPr lang="de-DE" sz="1200" kern="120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de-DE" sz="1200" baseline="0" dirty="0" smtClean="0">
              <a:latin typeface="Verdana"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8</a:t>
            </a:fld>
            <a:endParaRPr lang="de-DE"/>
          </a:p>
        </p:txBody>
      </p:sp>
    </p:spTree>
    <p:extLst>
      <p:ext uri="{BB962C8B-B14F-4D97-AF65-F5344CB8AC3E}">
        <p14:creationId xmlns:p14="http://schemas.microsoft.com/office/powerpoint/2010/main" val="15567385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dirty="0" smtClean="0">
                <a:latin typeface="Verdana" pitchFamily="34" charset="0"/>
              </a:rPr>
              <a:t>Diese Folie</a:t>
            </a:r>
            <a:r>
              <a:rPr lang="de-DE" sz="1200" baseline="0" dirty="0" smtClean="0">
                <a:latin typeface="Verdana" pitchFamily="34" charset="0"/>
              </a:rPr>
              <a:t> fasst Ihnen die drei wichtigsten Begriffe aus den FRBR zusammen: Dies sind die Begriffe Entität, Merkmal oder Attribut und Beziehung oder Relation. Wir werden uns diese Begriffe anhand der folgenden Folien näher betrachten.</a:t>
            </a:r>
            <a:endParaRPr lang="de-DE" sz="1200" dirty="0" smtClean="0">
              <a:latin typeface="Verdana" pitchFamily="34" charset="0"/>
            </a:endParaRP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9</a:t>
            </a:fld>
            <a:endParaRPr lang="de-DE"/>
          </a:p>
        </p:txBody>
      </p:sp>
    </p:spTree>
    <p:extLst>
      <p:ext uri="{BB962C8B-B14F-4D97-AF65-F5344CB8AC3E}">
        <p14:creationId xmlns:p14="http://schemas.microsoft.com/office/powerpoint/2010/main" val="1556738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508918"/>
          </a:xfrm>
        </p:spPr>
        <p:txBody>
          <a:bodyPr/>
          <a:lstStyle>
            <a:lvl1pPr algn="l">
              <a:defRPr sz="2800">
                <a:solidFill>
                  <a:schemeClr val="accent1">
                    <a:lumMod val="75000"/>
                  </a:schemeClr>
                </a:solidFill>
              </a:defRPr>
            </a:lvl1pPr>
          </a:lstStyle>
          <a:p>
            <a:r>
              <a:rPr lang="de-DE" dirty="0" smtClean="0"/>
              <a:t>Titelmasterformat durch Klicken bearbeiten</a:t>
            </a:r>
            <a:endParaRPr lang="de-DE" dirty="0"/>
          </a:p>
        </p:txBody>
      </p:sp>
      <p:sp>
        <p:nvSpPr>
          <p:cNvPr id="7" name="Textplatzhalter 6"/>
          <p:cNvSpPr>
            <a:spLocks noGrp="1"/>
          </p:cNvSpPr>
          <p:nvPr>
            <p:ph type="body" sz="quarter" idx="13"/>
          </p:nvPr>
        </p:nvSpPr>
        <p:spPr>
          <a:xfrm>
            <a:off x="251520" y="836712"/>
            <a:ext cx="8640960" cy="5472608"/>
          </a:xfrm>
        </p:spPr>
        <p:txBody>
          <a:bodyPr>
            <a:noAutofit/>
          </a:bodyPr>
          <a:lstStyle/>
          <a:p>
            <a:pPr lvl="0"/>
            <a:r>
              <a:rPr lang="de-DE" dirty="0" smtClean="0"/>
              <a:t>Textmasterformat bearbeiten</a:t>
            </a:r>
          </a:p>
          <a:p>
            <a:pPr lvl="1"/>
            <a:r>
              <a:rPr lang="de-DE" dirty="0" smtClean="0"/>
              <a:t>Zweite Ebene</a:t>
            </a:r>
          </a:p>
          <a:p>
            <a:pPr lvl="2"/>
            <a:r>
              <a:rPr lang="de-DE" dirty="0" smtClean="0"/>
              <a:t>Dritte Ebene</a:t>
            </a:r>
          </a:p>
        </p:txBody>
      </p:sp>
      <p:sp>
        <p:nvSpPr>
          <p:cNvPr id="12" name="Fußzeilenplatzhalter 11"/>
          <p:cNvSpPr>
            <a:spLocks noGrp="1"/>
          </p:cNvSpPr>
          <p:nvPr>
            <p:ph type="ftr" sz="quarter" idx="14"/>
          </p:nvPr>
        </p:nvSpPr>
        <p:spPr>
          <a:xfrm>
            <a:off x="467544" y="6376243"/>
            <a:ext cx="6120680" cy="365125"/>
          </a:xfrm>
        </p:spPr>
        <p:txBody>
          <a:bodyPr/>
          <a:lstStyle>
            <a:lvl1pPr algn="l">
              <a:defRPr>
                <a:solidFill>
                  <a:schemeClr val="accent1">
                    <a:lumMod val="75000"/>
                  </a:schemeClr>
                </a:solidFill>
              </a:defRPr>
            </a:lvl1pPr>
          </a:lstStyle>
          <a:p>
            <a:r>
              <a:rPr lang="de-DE" smtClean="0"/>
              <a:t>AG RDA Schulungsunterlagen – Modul 1: Einführung und Grundlagen | Stand: 23.04.2015 | CC BY-NC-SA</a:t>
            </a:r>
            <a:endParaRPr lang="de-DE" dirty="0"/>
          </a:p>
        </p:txBody>
      </p:sp>
      <p:sp>
        <p:nvSpPr>
          <p:cNvPr id="9" name="Foliennummernplatzhalter 5"/>
          <p:cNvSpPr>
            <a:spLocks noGrp="1"/>
          </p:cNvSpPr>
          <p:nvPr>
            <p:ph type="sldNum" sz="quarter" idx="4"/>
          </p:nvPr>
        </p:nvSpPr>
        <p:spPr>
          <a:xfrm>
            <a:off x="7236296" y="6376243"/>
            <a:ext cx="145050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6690F1-7CA1-4166-A522-500460961984}" type="slidenum">
              <a:rPr lang="de-DE" smtClean="0"/>
              <a:pPr/>
              <a:t>‹Nr.›</a:t>
            </a:fld>
            <a:endParaRPr lang="de-DE"/>
          </a:p>
        </p:txBody>
      </p:sp>
    </p:spTree>
    <p:extLst>
      <p:ext uri="{BB962C8B-B14F-4D97-AF65-F5344CB8AC3E}">
        <p14:creationId xmlns:p14="http://schemas.microsoft.com/office/powerpoint/2010/main" val="36677943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p:txBody>
      </p:sp>
      <p:sp>
        <p:nvSpPr>
          <p:cNvPr id="7" name="Fußzeilenplatzhalter 6"/>
          <p:cNvSpPr>
            <a:spLocks noGrp="1"/>
          </p:cNvSpPr>
          <p:nvPr>
            <p:ph type="ftr" sz="quarter" idx="3"/>
          </p:nvPr>
        </p:nvSpPr>
        <p:spPr>
          <a:xfrm>
            <a:off x="467544" y="6381328"/>
            <a:ext cx="6264696" cy="365125"/>
          </a:xfrm>
          <a:prstGeom prst="rect">
            <a:avLst/>
          </a:prstGeom>
        </p:spPr>
        <p:txBody>
          <a:bodyPr vert="horz" lIns="91440" tIns="45720" rIns="91440" bIns="45720" rtlCol="0" anchor="ctr"/>
          <a:lstStyle>
            <a:lvl1pPr algn="l">
              <a:defRPr sz="1000" baseline="0">
                <a:solidFill>
                  <a:schemeClr val="tx1">
                    <a:lumMod val="50000"/>
                    <a:lumOff val="50000"/>
                  </a:schemeClr>
                </a:solidFill>
                <a:latin typeface="Verdana" panose="020B0604030504040204" pitchFamily="34" charset="0"/>
              </a:defRPr>
            </a:lvl1pPr>
          </a:lstStyle>
          <a:p>
            <a:r>
              <a:rPr lang="de-DE" smtClean="0"/>
              <a:t>AG RDA Schulungsunterlagen – Modul 1: Einführung und Grundlagen | Stand: 23.04.2015 | CC BY-NC-SA</a:t>
            </a:r>
            <a:endParaRPr lang="de-DE" dirty="0"/>
          </a:p>
        </p:txBody>
      </p:sp>
    </p:spTree>
    <p:extLst>
      <p:ext uri="{BB962C8B-B14F-4D97-AF65-F5344CB8AC3E}">
        <p14:creationId xmlns:p14="http://schemas.microsoft.com/office/powerpoint/2010/main" val="3311066970"/>
      </p:ext>
    </p:extLst>
  </p:cSld>
  <p:clrMap bg1="lt1" tx1="dk1" bg2="lt2" tx2="dk2" accent1="accent1" accent2="accent2" accent3="accent3" accent4="accent4" accent5="accent5" accent6="accent6" hlink="hlink" folHlink="folHlink"/>
  <p:sldLayoutIdLst>
    <p:sldLayoutId id="2147483649" r:id="rId1"/>
  </p:sldLayoutIdLst>
  <p:hf hdr="0" dt="0"/>
  <p:txStyles>
    <p:titleStyle>
      <a:lvl1pPr algn="l" defTabSz="914400" rtl="0" eaLnBrk="1" latinLnBrk="0" hangingPunct="1">
        <a:spcBef>
          <a:spcPct val="0"/>
        </a:spcBef>
        <a:buNone/>
        <a:defRPr sz="3200" kern="1200" baseline="0">
          <a:solidFill>
            <a:schemeClr val="tx1"/>
          </a:solidFill>
          <a:latin typeface="Verdana" panose="020B060403050404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jpe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jpe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jpeg"/><Relationship Id="rId15" Type="http://schemas.openxmlformats.org/officeDocument/2006/relationships/image" Target="../media/image13.pn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 Id="rId14" Type="http://schemas.openxmlformats.org/officeDocument/2006/relationships/image" Target="../media/image1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www.digbib.org/Friedrich_von_Schiller_1759/Die_Raeuber"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22.png"/><Relationship Id="rId4" Type="http://schemas.openxmlformats.org/officeDocument/2006/relationships/image" Target="../media/image2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p:cNvSpPr/>
          <p:nvPr/>
        </p:nvSpPr>
        <p:spPr>
          <a:xfrm>
            <a:off x="611188" y="1041400"/>
            <a:ext cx="8032750" cy="3529013"/>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de-DE">
              <a:solidFill>
                <a:prstClr val="white"/>
              </a:solidFill>
            </a:endParaRPr>
          </a:p>
        </p:txBody>
      </p:sp>
      <p:sp>
        <p:nvSpPr>
          <p:cNvPr id="3075" name="Titel 1"/>
          <p:cNvSpPr>
            <a:spLocks noGrp="1"/>
          </p:cNvSpPr>
          <p:nvPr>
            <p:ph type="title"/>
          </p:nvPr>
        </p:nvSpPr>
        <p:spPr>
          <a:xfrm>
            <a:off x="1692275" y="2781300"/>
            <a:ext cx="6057900" cy="1652588"/>
          </a:xfrm>
        </p:spPr>
        <p:txBody>
          <a:bodyPr/>
          <a:lstStyle/>
          <a:p>
            <a:pPr algn="ctr"/>
            <a:r>
              <a:rPr lang="de-DE" altLang="de-DE" sz="3200" b="1" dirty="0" smtClean="0">
                <a:latin typeface="Verdana" pitchFamily="34" charset="0"/>
                <a:ea typeface="Verdana" pitchFamily="34" charset="0"/>
                <a:cs typeface="Verdana" pitchFamily="34" charset="0"/>
              </a:rPr>
              <a:t>Schulungsunterlagen der</a:t>
            </a:r>
            <a:br>
              <a:rPr lang="de-DE" altLang="de-DE" sz="3200" b="1" dirty="0" smtClean="0">
                <a:latin typeface="Verdana" pitchFamily="34" charset="0"/>
                <a:ea typeface="Verdana" pitchFamily="34" charset="0"/>
                <a:cs typeface="Verdana" pitchFamily="34" charset="0"/>
              </a:rPr>
            </a:br>
            <a:r>
              <a:rPr lang="de-DE" altLang="de-DE" sz="3200" b="1" dirty="0" smtClean="0">
                <a:latin typeface="Verdana" pitchFamily="34" charset="0"/>
                <a:ea typeface="Verdana" pitchFamily="34" charset="0"/>
                <a:cs typeface="Verdana" pitchFamily="34" charset="0"/>
              </a:rPr>
              <a:t>AG RDA</a:t>
            </a:r>
          </a:p>
        </p:txBody>
      </p:sp>
      <p:pic>
        <p:nvPicPr>
          <p:cNvPr id="3076" name="Grafik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68738" y="1171575"/>
            <a:ext cx="98583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Grafik 1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183188" y="1412875"/>
            <a:ext cx="152241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Grafik 19"/>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772275" y="1771650"/>
            <a:ext cx="164782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Grafik 25"/>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556500" y="2420938"/>
            <a:ext cx="15875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Grafik 17"/>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7978775" y="3057525"/>
            <a:ext cx="10287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Grafik 26"/>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7978775" y="3860800"/>
            <a:ext cx="585788"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Grafik 20"/>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6959600" y="4433888"/>
            <a:ext cx="781050"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Grafik 22"/>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5535613" y="4814888"/>
            <a:ext cx="106045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Grafik 21"/>
          <p:cNvPicPr>
            <a:picLocks noChangeAspect="1"/>
          </p:cNvPicPr>
          <p:nvPr/>
        </p:nvPicPr>
        <p:blipFill>
          <a:blip r:embed="rId11">
            <a:extLst>
              <a:ext uri="{28A0092B-C50C-407E-A947-70E740481C1C}">
                <a14:useLocalDpi xmlns:a14="http://schemas.microsoft.com/office/drawing/2010/main" val="0"/>
              </a:ext>
            </a:extLst>
          </a:blip>
          <a:srcRect r="16844"/>
          <a:stretch>
            <a:fillRect/>
          </a:stretch>
        </p:blipFill>
        <p:spPr bwMode="auto">
          <a:xfrm>
            <a:off x="4138613" y="5045075"/>
            <a:ext cx="1358900" cy="54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Grafik 23"/>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1908175" y="4829175"/>
            <a:ext cx="216535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6" name="Grafik 24"/>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258888" y="4254500"/>
            <a:ext cx="13620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7" name="Grafik 27"/>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100013" y="3784600"/>
            <a:ext cx="1403350"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8" name="Grafik 6"/>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92075" y="3108325"/>
            <a:ext cx="13462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0" name="Grafik 29"/>
          <p:cNvPicPr>
            <a:picLocks noChangeAspect="1"/>
          </p:cNvPicPr>
          <p:nvPr/>
        </p:nvPicPr>
        <p:blipFill>
          <a:blip r:embed="rId16">
            <a:extLst>
              <a:ext uri="{28A0092B-C50C-407E-A947-70E740481C1C}">
                <a14:useLocalDpi xmlns:a14="http://schemas.microsoft.com/office/drawing/2010/main" val="0"/>
              </a:ext>
            </a:extLst>
          </a:blip>
          <a:srcRect/>
          <a:stretch>
            <a:fillRect/>
          </a:stretch>
        </p:blipFill>
        <p:spPr bwMode="auto">
          <a:xfrm>
            <a:off x="2994025" y="1177925"/>
            <a:ext cx="6667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91" name="Gruppieren 8"/>
          <p:cNvGrpSpPr>
            <a:grpSpLocks/>
          </p:cNvGrpSpPr>
          <p:nvPr/>
        </p:nvGrpSpPr>
        <p:grpSpPr bwMode="auto">
          <a:xfrm>
            <a:off x="949325" y="1700213"/>
            <a:ext cx="2378075" cy="400050"/>
            <a:chOff x="948867" y="1700808"/>
            <a:chExt cx="2378195" cy="400110"/>
          </a:xfrm>
        </p:grpSpPr>
        <p:sp>
          <p:nvSpPr>
            <p:cNvPr id="3092" name="Textfeld 3"/>
            <p:cNvSpPr txBox="1">
              <a:spLocks noChangeArrowheads="1"/>
            </p:cNvSpPr>
            <p:nvPr/>
          </p:nvSpPr>
          <p:spPr bwMode="auto">
            <a:xfrm>
              <a:off x="1259632" y="1700808"/>
              <a:ext cx="206743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fontAlgn="base" hangingPunct="1">
                <a:spcBef>
                  <a:spcPct val="0"/>
                </a:spcBef>
                <a:spcAft>
                  <a:spcPct val="0"/>
                </a:spcAft>
                <a:buFontTx/>
                <a:buNone/>
              </a:pPr>
              <a:r>
                <a:rPr lang="de-DE" altLang="de-DE" sz="1000" b="1" dirty="0" smtClean="0">
                  <a:solidFill>
                    <a:prstClr val="black"/>
                  </a:solidFill>
                  <a:latin typeface="Verdana" pitchFamily="34" charset="0"/>
                  <a:cs typeface="Arial" pitchFamily="34" charset="0"/>
                </a:rPr>
                <a:t>Vertretungen der Öffentlichen Bibliotheken</a:t>
              </a:r>
            </a:p>
          </p:txBody>
        </p:sp>
        <p:pic>
          <p:nvPicPr>
            <p:cNvPr id="3093" name="Grafik 5"/>
            <p:cNvPicPr>
              <a:picLocks noChangeAspect="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948867" y="1709892"/>
              <a:ext cx="310765"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 name="Grafik 1"/>
          <p:cNvPicPr>
            <a:picLocks noChangeAspect="1"/>
          </p:cNvPicPr>
          <p:nvPr/>
        </p:nvPicPr>
        <p:blipFill rotWithShape="1">
          <a:blip r:embed="rId18" cstate="print">
            <a:extLst>
              <a:ext uri="{28A0092B-C50C-407E-A947-70E740481C1C}">
                <a14:useLocalDpi xmlns:a14="http://schemas.microsoft.com/office/drawing/2010/main" val="0"/>
              </a:ext>
            </a:extLst>
          </a:blip>
          <a:srcRect l="5723" t="17175" b="17717"/>
          <a:stretch/>
        </p:blipFill>
        <p:spPr>
          <a:xfrm>
            <a:off x="677899" y="2348880"/>
            <a:ext cx="1650927" cy="358775"/>
          </a:xfrm>
          <a:prstGeom prst="rect">
            <a:avLst/>
          </a:prstGeom>
        </p:spPr>
      </p:pic>
      <p:sp>
        <p:nvSpPr>
          <p:cNvPr id="4" name="Foliennummernplatzhalter 3"/>
          <p:cNvSpPr>
            <a:spLocks noGrp="1"/>
          </p:cNvSpPr>
          <p:nvPr>
            <p:ph type="sldNum" sz="quarter" idx="4"/>
          </p:nvPr>
        </p:nvSpPr>
        <p:spPr/>
        <p:txBody>
          <a:bodyPr/>
          <a:lstStyle/>
          <a:p>
            <a:fld id="{8A6690F1-7CA1-4166-A522-500460961984}" type="slidenum">
              <a:rPr lang="de-DE" smtClean="0"/>
              <a:pPr/>
              <a:t>1</a:t>
            </a:fld>
            <a:endParaRPr lang="de-DE"/>
          </a:p>
        </p:txBody>
      </p:sp>
    </p:spTree>
    <p:extLst>
      <p:ext uri="{BB962C8B-B14F-4D97-AF65-F5344CB8AC3E}">
        <p14:creationId xmlns:p14="http://schemas.microsoft.com/office/powerpoint/2010/main" val="23322504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1156990"/>
          </a:xfrm>
        </p:spPr>
        <p:txBody>
          <a:bodyPr/>
          <a:lstStyle/>
          <a:p>
            <a:r>
              <a:rPr lang="de-DE" dirty="0"/>
              <a:t>Beschreibung von Entitäten</a:t>
            </a:r>
            <a:br>
              <a:rPr lang="de-DE" dirty="0"/>
            </a:br>
            <a:r>
              <a:rPr lang="de-DE" dirty="0"/>
              <a:t>Darstellung von Beziehungen</a:t>
            </a:r>
            <a:br>
              <a:rPr lang="de-DE" dirty="0"/>
            </a:br>
            <a:endParaRPr lang="de-DE" dirty="0"/>
          </a:p>
        </p:txBody>
      </p:sp>
      <p:sp>
        <p:nvSpPr>
          <p:cNvPr id="4" name="Fußzeilenplatzhalter 3"/>
          <p:cNvSpPr>
            <a:spLocks noGrp="1"/>
          </p:cNvSpPr>
          <p:nvPr>
            <p:ph type="ftr" sz="quarter" idx="14"/>
          </p:nvPr>
        </p:nvSpPr>
        <p:spPr>
          <a:xfrm>
            <a:off x="467544" y="6376243"/>
            <a:ext cx="7560840" cy="365125"/>
          </a:xfrm>
        </p:spPr>
        <p:txBody>
          <a:bodyPr/>
          <a:lstStyle/>
          <a:p>
            <a:r>
              <a:rPr lang="de-DE" smtClean="0"/>
              <a:t>AG RDA Schulungsunterlagen – Modul 1: Einführung und Grundlagen | Stand: 23.04.2015 | CC BY-NC-SA</a:t>
            </a:r>
            <a:endParaRPr lang="de-DE" dirty="0"/>
          </a:p>
        </p:txBody>
      </p:sp>
      <p:sp>
        <p:nvSpPr>
          <p:cNvPr id="5" name="Foliennummernplatzhalter 4"/>
          <p:cNvSpPr>
            <a:spLocks noGrp="1"/>
          </p:cNvSpPr>
          <p:nvPr>
            <p:ph type="sldNum" sz="quarter" idx="4"/>
          </p:nvPr>
        </p:nvSpPr>
        <p:spPr>
          <a:xfrm>
            <a:off x="8100392" y="6376243"/>
            <a:ext cx="586408" cy="365125"/>
          </a:xfrm>
        </p:spPr>
        <p:txBody>
          <a:bodyPr/>
          <a:lstStyle/>
          <a:p>
            <a:fld id="{8A6690F1-7CA1-4166-A522-500460961984}" type="slidenum">
              <a:rPr lang="de-DE" smtClean="0"/>
              <a:pPr/>
              <a:t>10</a:t>
            </a:fld>
            <a:endParaRPr lang="de-DE" dirty="0"/>
          </a:p>
        </p:txBody>
      </p:sp>
      <p:sp>
        <p:nvSpPr>
          <p:cNvPr id="6" name="Diagonal liegende Ecken des Rechtecks abrunden 5"/>
          <p:cNvSpPr/>
          <p:nvPr/>
        </p:nvSpPr>
        <p:spPr>
          <a:xfrm>
            <a:off x="1522712" y="2708920"/>
            <a:ext cx="2041176" cy="1053495"/>
          </a:xfrm>
          <a:prstGeom prst="round2Diag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smtClean="0">
                <a:solidFill>
                  <a:prstClr val="black"/>
                </a:solidFill>
                <a:latin typeface="Verdana" panose="020B0604030504040204" pitchFamily="34" charset="0"/>
                <a:ea typeface="Verdana" panose="020B0604030504040204" pitchFamily="34" charset="0"/>
                <a:cs typeface="Verdana" panose="020B0604030504040204" pitchFamily="34" charset="0"/>
              </a:rPr>
              <a:t>Entität I</a:t>
            </a:r>
            <a:endParaRPr lang="de-DE"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7" name="Diagonal liegende Ecken des Rechtecks abrunden 6"/>
          <p:cNvSpPr/>
          <p:nvPr/>
        </p:nvSpPr>
        <p:spPr>
          <a:xfrm>
            <a:off x="5220072" y="2708921"/>
            <a:ext cx="1944216" cy="1074422"/>
          </a:xfrm>
          <a:prstGeom prst="round2Diag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smtClean="0">
                <a:solidFill>
                  <a:prstClr val="black"/>
                </a:solidFill>
                <a:latin typeface="Verdana" panose="020B0604030504040204" pitchFamily="34" charset="0"/>
                <a:ea typeface="Verdana" panose="020B0604030504040204" pitchFamily="34" charset="0"/>
                <a:cs typeface="Verdana" panose="020B0604030504040204" pitchFamily="34" charset="0"/>
              </a:rPr>
              <a:t>Person</a:t>
            </a:r>
            <a:endParaRPr lang="de-DE"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8" name="Diagonal liegende Ecken des Rechtecks abrunden 7"/>
          <p:cNvSpPr/>
          <p:nvPr/>
        </p:nvSpPr>
        <p:spPr>
          <a:xfrm>
            <a:off x="1115616" y="1700808"/>
            <a:ext cx="1655762" cy="792163"/>
          </a:xfrm>
          <a:prstGeom prst="round2DiagRect">
            <a:avLst/>
          </a:prstGeom>
          <a:solidFill>
            <a:schemeClr val="accent2">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smtClean="0">
                <a:solidFill>
                  <a:prstClr val="black"/>
                </a:solidFill>
                <a:latin typeface="Verdana" panose="020B0604030504040204" pitchFamily="34" charset="0"/>
                <a:ea typeface="Verdana" panose="020B0604030504040204" pitchFamily="34" charset="0"/>
                <a:cs typeface="Verdana" panose="020B0604030504040204" pitchFamily="34" charset="0"/>
              </a:rPr>
              <a:t>Merkmal</a:t>
            </a:r>
            <a:endParaRPr lang="de-DE"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9" name="Diagonal liegende Ecken des Rechtecks abrunden 8"/>
          <p:cNvSpPr/>
          <p:nvPr/>
        </p:nvSpPr>
        <p:spPr>
          <a:xfrm>
            <a:off x="467544" y="3937460"/>
            <a:ext cx="1655762" cy="792162"/>
          </a:xfrm>
          <a:prstGeom prst="round2DiagRect">
            <a:avLst/>
          </a:prstGeom>
          <a:solidFill>
            <a:schemeClr val="accent2">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smtClean="0">
                <a:solidFill>
                  <a:prstClr val="black"/>
                </a:solidFill>
                <a:latin typeface="Verdana" panose="020B0604030504040204" pitchFamily="34" charset="0"/>
                <a:ea typeface="Verdana" panose="020B0604030504040204" pitchFamily="34" charset="0"/>
                <a:cs typeface="Verdana" panose="020B0604030504040204" pitchFamily="34" charset="0"/>
              </a:rPr>
              <a:t>Merkmal</a:t>
            </a:r>
            <a:endParaRPr lang="de-DE"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10" name="Diagonal liegende Ecken des Rechtecks abrunden 9"/>
          <p:cNvSpPr/>
          <p:nvPr/>
        </p:nvSpPr>
        <p:spPr>
          <a:xfrm>
            <a:off x="1403648" y="5006304"/>
            <a:ext cx="1655762" cy="792163"/>
          </a:xfrm>
          <a:prstGeom prst="round2DiagRect">
            <a:avLst/>
          </a:prstGeom>
          <a:solidFill>
            <a:schemeClr val="accent2">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smtClean="0">
                <a:solidFill>
                  <a:prstClr val="black"/>
                </a:solidFill>
                <a:latin typeface="Verdana" panose="020B0604030504040204" pitchFamily="34" charset="0"/>
                <a:ea typeface="Verdana" panose="020B0604030504040204" pitchFamily="34" charset="0"/>
                <a:cs typeface="Verdana" panose="020B0604030504040204" pitchFamily="34" charset="0"/>
              </a:rPr>
              <a:t>Merkmal</a:t>
            </a:r>
            <a:endParaRPr lang="de-DE"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11" name="Diagonal liegende Ecken des Rechtecks abrunden 10"/>
          <p:cNvSpPr/>
          <p:nvPr/>
        </p:nvSpPr>
        <p:spPr>
          <a:xfrm>
            <a:off x="6192180" y="1484784"/>
            <a:ext cx="1296988" cy="792163"/>
          </a:xfrm>
          <a:prstGeom prst="round2DiagRect">
            <a:avLst/>
          </a:prstGeom>
          <a:solidFill>
            <a:schemeClr val="accent2">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solidFill>
                  <a:prstClr val="black"/>
                </a:solidFill>
                <a:latin typeface="Verdana" panose="020B0604030504040204" pitchFamily="34" charset="0"/>
                <a:ea typeface="Verdana" panose="020B0604030504040204" pitchFamily="34" charset="0"/>
                <a:cs typeface="Verdana" panose="020B0604030504040204" pitchFamily="34" charset="0"/>
              </a:rPr>
              <a:t>Name</a:t>
            </a:r>
          </a:p>
        </p:txBody>
      </p:sp>
      <p:sp>
        <p:nvSpPr>
          <p:cNvPr id="12" name="Diagonal liegende Ecken des Rechtecks abrunden 11"/>
          <p:cNvSpPr/>
          <p:nvPr/>
        </p:nvSpPr>
        <p:spPr>
          <a:xfrm>
            <a:off x="7346881" y="3206141"/>
            <a:ext cx="1296988" cy="792162"/>
          </a:xfrm>
          <a:prstGeom prst="round2DiagRect">
            <a:avLst/>
          </a:prstGeom>
          <a:solidFill>
            <a:schemeClr val="accent2">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solidFill>
                  <a:prstClr val="black"/>
                </a:solidFill>
                <a:latin typeface="Verdana" panose="020B0604030504040204" pitchFamily="34" charset="0"/>
                <a:ea typeface="Verdana" panose="020B0604030504040204" pitchFamily="34" charset="0"/>
                <a:cs typeface="Verdana" panose="020B0604030504040204" pitchFamily="34" charset="0"/>
              </a:rPr>
              <a:t>Geburts-</a:t>
            </a:r>
            <a:r>
              <a:rPr lang="de-DE" dirty="0" err="1">
                <a:solidFill>
                  <a:prstClr val="black"/>
                </a:solidFill>
                <a:latin typeface="Verdana" panose="020B0604030504040204" pitchFamily="34" charset="0"/>
                <a:ea typeface="Verdana" panose="020B0604030504040204" pitchFamily="34" charset="0"/>
                <a:cs typeface="Verdana" panose="020B0604030504040204" pitchFamily="34" charset="0"/>
              </a:rPr>
              <a:t>jahr</a:t>
            </a:r>
            <a:endParaRPr lang="de-DE"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13" name="Diagonal liegende Ecken des Rechtecks abrunden 12"/>
          <p:cNvSpPr/>
          <p:nvPr/>
        </p:nvSpPr>
        <p:spPr>
          <a:xfrm>
            <a:off x="5867300" y="4333541"/>
            <a:ext cx="1296988" cy="792163"/>
          </a:xfrm>
          <a:prstGeom prst="round2DiagRect">
            <a:avLst/>
          </a:prstGeom>
          <a:solidFill>
            <a:schemeClr val="accent2">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dirty="0">
              <a:solidFill>
                <a:prstClr val="black"/>
              </a:solidFill>
            </a:endParaRPr>
          </a:p>
          <a:p>
            <a:pPr algn="ctr">
              <a:defRPr/>
            </a:pPr>
            <a:r>
              <a:rPr lang="de-DE" dirty="0">
                <a:solidFill>
                  <a:prstClr val="black"/>
                </a:solidFill>
                <a:latin typeface="Verdana" panose="020B0604030504040204" pitchFamily="34" charset="0"/>
                <a:ea typeface="Verdana" panose="020B0604030504040204" pitchFamily="34" charset="0"/>
                <a:cs typeface="Verdana" panose="020B0604030504040204" pitchFamily="34" charset="0"/>
              </a:rPr>
              <a:t>Beruf</a:t>
            </a:r>
          </a:p>
          <a:p>
            <a:pPr algn="ctr">
              <a:defRPr/>
            </a:pPr>
            <a:endParaRPr lang="de-DE" dirty="0">
              <a:solidFill>
                <a:prstClr val="black"/>
              </a:solidFill>
            </a:endParaRPr>
          </a:p>
        </p:txBody>
      </p:sp>
      <p:cxnSp>
        <p:nvCxnSpPr>
          <p:cNvPr id="14" name="Gerade Verbindung mit Pfeil 13"/>
          <p:cNvCxnSpPr>
            <a:stCxn id="6" idx="0"/>
            <a:endCxn id="7" idx="2"/>
          </p:cNvCxnSpPr>
          <p:nvPr/>
        </p:nvCxnSpPr>
        <p:spPr>
          <a:xfrm>
            <a:off x="3563888" y="3235668"/>
            <a:ext cx="1656184" cy="10464"/>
          </a:xfrm>
          <a:prstGeom prst="straightConnector1">
            <a:avLst/>
          </a:prstGeom>
          <a:ln w="381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5831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solidFill>
                  <a:schemeClr val="accent1">
                    <a:lumMod val="60000"/>
                    <a:lumOff val="40000"/>
                  </a:schemeClr>
                </a:solidFill>
              </a:rPr>
              <a:t>Entitäten</a:t>
            </a:r>
            <a:r>
              <a:rPr lang="de-DE" dirty="0" smtClean="0"/>
              <a:t>/</a:t>
            </a:r>
            <a:r>
              <a:rPr lang="de-DE" dirty="0" smtClean="0">
                <a:solidFill>
                  <a:schemeClr val="accent2">
                    <a:lumMod val="60000"/>
                    <a:lumOff val="40000"/>
                  </a:schemeClr>
                </a:solidFill>
              </a:rPr>
              <a:t>Merkmale</a:t>
            </a:r>
            <a:r>
              <a:rPr lang="de-DE" dirty="0" smtClean="0">
                <a:solidFill>
                  <a:schemeClr val="tx1"/>
                </a:solidFill>
              </a:rPr>
              <a:t>/Beziehungen</a:t>
            </a:r>
            <a:endParaRPr lang="de-DE" dirty="0">
              <a:solidFill>
                <a:schemeClr val="tx1"/>
              </a:solidFill>
            </a:endParaRPr>
          </a:p>
        </p:txBody>
      </p:sp>
      <p:sp>
        <p:nvSpPr>
          <p:cNvPr id="4" name="Fußzeilenplatzhalter 3"/>
          <p:cNvSpPr>
            <a:spLocks noGrp="1"/>
          </p:cNvSpPr>
          <p:nvPr>
            <p:ph type="ftr" sz="quarter" idx="14"/>
          </p:nvPr>
        </p:nvSpPr>
        <p:spPr>
          <a:xfrm>
            <a:off x="467544" y="6376243"/>
            <a:ext cx="7056784" cy="365125"/>
          </a:xfrm>
        </p:spPr>
        <p:txBody>
          <a:bodyPr/>
          <a:lstStyle/>
          <a:p>
            <a:r>
              <a:rPr lang="de-DE" smtClean="0"/>
              <a:t>AG RDA Schulungsunterlagen – Modul 1: Einführung und Grundlagen | Stand: 23.04.2015 | CC BY-NC-SA</a:t>
            </a:r>
            <a:endParaRPr lang="de-DE" dirty="0"/>
          </a:p>
        </p:txBody>
      </p:sp>
      <p:sp>
        <p:nvSpPr>
          <p:cNvPr id="5" name="Foliennummernplatzhalter 4"/>
          <p:cNvSpPr>
            <a:spLocks noGrp="1"/>
          </p:cNvSpPr>
          <p:nvPr>
            <p:ph type="sldNum" sz="quarter" idx="4"/>
          </p:nvPr>
        </p:nvSpPr>
        <p:spPr>
          <a:xfrm>
            <a:off x="8100392" y="6376243"/>
            <a:ext cx="586408" cy="365125"/>
          </a:xfrm>
        </p:spPr>
        <p:txBody>
          <a:bodyPr/>
          <a:lstStyle/>
          <a:p>
            <a:fld id="{8A6690F1-7CA1-4166-A522-500460961984}" type="slidenum">
              <a:rPr lang="de-DE" smtClean="0"/>
              <a:pPr/>
              <a:t>11</a:t>
            </a:fld>
            <a:endParaRPr lang="de-DE"/>
          </a:p>
        </p:txBody>
      </p:sp>
      <p:cxnSp>
        <p:nvCxnSpPr>
          <p:cNvPr id="6" name="Gerade Verbindung mit Pfeil 5"/>
          <p:cNvCxnSpPr/>
          <p:nvPr/>
        </p:nvCxnSpPr>
        <p:spPr>
          <a:xfrm rot="10800000">
            <a:off x="2339753" y="2286536"/>
            <a:ext cx="15120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Diagonal liegende Ecken des Rechtecks abrunden 6"/>
          <p:cNvSpPr/>
          <p:nvPr/>
        </p:nvSpPr>
        <p:spPr>
          <a:xfrm>
            <a:off x="612081" y="1854736"/>
            <a:ext cx="1655762" cy="792163"/>
          </a:xfrm>
          <a:prstGeom prst="round2Diag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solidFill>
                  <a:schemeClr val="tx1"/>
                </a:solidFill>
                <a:latin typeface="Verdana" panose="020B0604030504040204" pitchFamily="34" charset="0"/>
                <a:ea typeface="Verdana" panose="020B0604030504040204" pitchFamily="34" charset="0"/>
                <a:cs typeface="Verdana" panose="020B0604030504040204" pitchFamily="34" charset="0"/>
              </a:rPr>
              <a:t>Firma</a:t>
            </a:r>
          </a:p>
        </p:txBody>
      </p:sp>
      <p:sp>
        <p:nvSpPr>
          <p:cNvPr id="8" name="Diagonal liegende Ecken des Rechtecks abrunden 7"/>
          <p:cNvSpPr/>
          <p:nvPr/>
        </p:nvSpPr>
        <p:spPr>
          <a:xfrm>
            <a:off x="3923928" y="1854736"/>
            <a:ext cx="1512888" cy="792163"/>
          </a:xfrm>
          <a:prstGeom prst="round2Diag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solidFill>
                  <a:schemeClr val="tx1"/>
                </a:solidFill>
                <a:latin typeface="Verdana" panose="020B0604030504040204" pitchFamily="34" charset="0"/>
                <a:ea typeface="Verdana" panose="020B0604030504040204" pitchFamily="34" charset="0"/>
                <a:cs typeface="Verdana" panose="020B0604030504040204" pitchFamily="34" charset="0"/>
              </a:rPr>
              <a:t>Mitarbeiter</a:t>
            </a:r>
          </a:p>
        </p:txBody>
      </p:sp>
      <p:sp>
        <p:nvSpPr>
          <p:cNvPr id="9" name="Diagonal liegende Ecken des Rechtecks abrunden 8"/>
          <p:cNvSpPr/>
          <p:nvPr/>
        </p:nvSpPr>
        <p:spPr>
          <a:xfrm>
            <a:off x="611560" y="2934236"/>
            <a:ext cx="1655762" cy="792163"/>
          </a:xfrm>
          <a:prstGeom prst="round2DiagRect">
            <a:avLst/>
          </a:prstGeom>
          <a:solidFill>
            <a:schemeClr val="accent2">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solidFill>
                  <a:schemeClr val="tx1"/>
                </a:solidFill>
                <a:latin typeface="Verdana" panose="020B0604030504040204" pitchFamily="34" charset="0"/>
                <a:ea typeface="Verdana" panose="020B0604030504040204" pitchFamily="34" charset="0"/>
                <a:cs typeface="Verdana" panose="020B0604030504040204" pitchFamily="34" charset="0"/>
              </a:rPr>
              <a:t>Name</a:t>
            </a:r>
          </a:p>
        </p:txBody>
      </p:sp>
      <p:sp>
        <p:nvSpPr>
          <p:cNvPr id="10" name="Diagonal liegende Ecken des Rechtecks abrunden 9"/>
          <p:cNvSpPr/>
          <p:nvPr/>
        </p:nvSpPr>
        <p:spPr>
          <a:xfrm>
            <a:off x="611560" y="3942299"/>
            <a:ext cx="1655762" cy="792162"/>
          </a:xfrm>
          <a:prstGeom prst="round2DiagRect">
            <a:avLst/>
          </a:prstGeom>
          <a:solidFill>
            <a:schemeClr val="accent2">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solidFill>
                  <a:schemeClr val="tx1"/>
                </a:solidFill>
                <a:latin typeface="Verdana" panose="020B0604030504040204" pitchFamily="34" charset="0"/>
                <a:ea typeface="Verdana" panose="020B0604030504040204" pitchFamily="34" charset="0"/>
                <a:cs typeface="Verdana" panose="020B0604030504040204" pitchFamily="34" charset="0"/>
              </a:rPr>
              <a:t>Gründungs-</a:t>
            </a:r>
            <a:r>
              <a:rPr lang="de-DE" dirty="0" err="1">
                <a:solidFill>
                  <a:schemeClr val="tx1"/>
                </a:solidFill>
                <a:latin typeface="Verdana" panose="020B0604030504040204" pitchFamily="34" charset="0"/>
                <a:ea typeface="Verdana" panose="020B0604030504040204" pitchFamily="34" charset="0"/>
                <a:cs typeface="Verdana" panose="020B0604030504040204" pitchFamily="34" charset="0"/>
              </a:rPr>
              <a:t>jahr</a:t>
            </a:r>
            <a:endParaRPr lang="de-DE"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11" name="Diagonal liegende Ecken des Rechtecks abrunden 10"/>
          <p:cNvSpPr/>
          <p:nvPr/>
        </p:nvSpPr>
        <p:spPr>
          <a:xfrm>
            <a:off x="611982" y="4958938"/>
            <a:ext cx="1655762" cy="792163"/>
          </a:xfrm>
          <a:prstGeom prst="round2DiagRect">
            <a:avLst/>
          </a:prstGeom>
          <a:solidFill>
            <a:schemeClr val="accent2">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solidFill>
                  <a:schemeClr val="tx1"/>
                </a:solidFill>
                <a:latin typeface="Verdana" panose="020B0604030504040204" pitchFamily="34" charset="0"/>
                <a:ea typeface="Verdana" panose="020B0604030504040204" pitchFamily="34" charset="0"/>
                <a:cs typeface="Verdana" panose="020B0604030504040204" pitchFamily="34" charset="0"/>
              </a:rPr>
              <a:t>Branche</a:t>
            </a:r>
          </a:p>
        </p:txBody>
      </p:sp>
      <p:sp>
        <p:nvSpPr>
          <p:cNvPr id="12" name="Diagonal liegende Ecken des Rechtecks abrunden 11"/>
          <p:cNvSpPr/>
          <p:nvPr/>
        </p:nvSpPr>
        <p:spPr>
          <a:xfrm>
            <a:off x="3923928" y="2934236"/>
            <a:ext cx="1512000" cy="792163"/>
          </a:xfrm>
          <a:prstGeom prst="round2DiagRect">
            <a:avLst/>
          </a:prstGeom>
          <a:solidFill>
            <a:schemeClr val="accent2">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solidFill>
                  <a:schemeClr val="tx1"/>
                </a:solidFill>
                <a:latin typeface="Verdana" panose="020B0604030504040204" pitchFamily="34" charset="0"/>
                <a:ea typeface="Verdana" panose="020B0604030504040204" pitchFamily="34" charset="0"/>
                <a:cs typeface="Verdana" panose="020B0604030504040204" pitchFamily="34" charset="0"/>
              </a:rPr>
              <a:t>Name</a:t>
            </a:r>
          </a:p>
        </p:txBody>
      </p:sp>
      <p:sp>
        <p:nvSpPr>
          <p:cNvPr id="13" name="Diagonal liegende Ecken des Rechtecks abrunden 12"/>
          <p:cNvSpPr/>
          <p:nvPr/>
        </p:nvSpPr>
        <p:spPr>
          <a:xfrm>
            <a:off x="3923928" y="3942299"/>
            <a:ext cx="1512000" cy="792162"/>
          </a:xfrm>
          <a:prstGeom prst="round2DiagRect">
            <a:avLst/>
          </a:prstGeom>
          <a:solidFill>
            <a:schemeClr val="accent2">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solidFill>
                  <a:schemeClr val="tx1"/>
                </a:solidFill>
                <a:latin typeface="Verdana" panose="020B0604030504040204" pitchFamily="34" charset="0"/>
                <a:ea typeface="Verdana" panose="020B0604030504040204" pitchFamily="34" charset="0"/>
                <a:cs typeface="Verdana" panose="020B0604030504040204" pitchFamily="34" charset="0"/>
              </a:rPr>
              <a:t>Geburts-</a:t>
            </a:r>
            <a:r>
              <a:rPr lang="de-DE" dirty="0" err="1">
                <a:solidFill>
                  <a:schemeClr val="tx1"/>
                </a:solidFill>
                <a:latin typeface="Verdana" panose="020B0604030504040204" pitchFamily="34" charset="0"/>
                <a:ea typeface="Verdana" panose="020B0604030504040204" pitchFamily="34" charset="0"/>
                <a:cs typeface="Verdana" panose="020B0604030504040204" pitchFamily="34" charset="0"/>
              </a:rPr>
              <a:t>jahr</a:t>
            </a:r>
            <a:endParaRPr lang="de-DE"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14" name="Diagonal liegende Ecken des Rechtecks abrunden 13"/>
          <p:cNvSpPr/>
          <p:nvPr/>
        </p:nvSpPr>
        <p:spPr>
          <a:xfrm>
            <a:off x="3924697" y="4950460"/>
            <a:ext cx="1512000" cy="792163"/>
          </a:xfrm>
          <a:prstGeom prst="round2DiagRect">
            <a:avLst/>
          </a:prstGeom>
          <a:solidFill>
            <a:schemeClr val="accent2">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dirty="0">
              <a:solidFill>
                <a:schemeClr val="tx1"/>
              </a:solidFill>
            </a:endParaRPr>
          </a:p>
          <a:p>
            <a:pPr algn="ctr">
              <a:defRPr/>
            </a:pPr>
            <a:r>
              <a:rPr lang="de-DE" dirty="0">
                <a:solidFill>
                  <a:schemeClr val="tx1"/>
                </a:solidFill>
                <a:latin typeface="Verdana" panose="020B0604030504040204" pitchFamily="34" charset="0"/>
                <a:ea typeface="Verdana" panose="020B0604030504040204" pitchFamily="34" charset="0"/>
                <a:cs typeface="Verdana" panose="020B0604030504040204" pitchFamily="34" charset="0"/>
              </a:rPr>
              <a:t>Beruf</a:t>
            </a:r>
          </a:p>
          <a:p>
            <a:pPr algn="ctr">
              <a:defRPr/>
            </a:pPr>
            <a:endParaRPr lang="de-DE" dirty="0">
              <a:solidFill>
                <a:schemeClr val="tx1"/>
              </a:solidFill>
            </a:endParaRPr>
          </a:p>
        </p:txBody>
      </p:sp>
      <p:sp>
        <p:nvSpPr>
          <p:cNvPr id="15" name="Diagonal liegende Ecken des Rechtecks abrunden 14"/>
          <p:cNvSpPr/>
          <p:nvPr/>
        </p:nvSpPr>
        <p:spPr>
          <a:xfrm>
            <a:off x="7092448" y="2934236"/>
            <a:ext cx="1512000" cy="792163"/>
          </a:xfrm>
          <a:prstGeom prst="round2DiagRect">
            <a:avLst/>
          </a:prstGeom>
          <a:solidFill>
            <a:schemeClr val="accent2">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solidFill>
                  <a:schemeClr val="tx1"/>
                </a:solidFill>
                <a:latin typeface="Verdana" panose="020B0604030504040204" pitchFamily="34" charset="0"/>
                <a:ea typeface="Verdana" panose="020B0604030504040204" pitchFamily="34" charset="0"/>
                <a:cs typeface="Verdana" panose="020B0604030504040204" pitchFamily="34" charset="0"/>
              </a:rPr>
              <a:t>Name</a:t>
            </a:r>
          </a:p>
        </p:txBody>
      </p:sp>
      <p:sp>
        <p:nvSpPr>
          <p:cNvPr id="16" name="Diagonal liegende Ecken des Rechtecks abrunden 15"/>
          <p:cNvSpPr/>
          <p:nvPr/>
        </p:nvSpPr>
        <p:spPr>
          <a:xfrm>
            <a:off x="7092448" y="3942299"/>
            <a:ext cx="1512000" cy="792162"/>
          </a:xfrm>
          <a:prstGeom prst="round2DiagRect">
            <a:avLst/>
          </a:prstGeom>
          <a:solidFill>
            <a:schemeClr val="accent2">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solidFill>
                  <a:schemeClr val="tx1"/>
                </a:solidFill>
                <a:latin typeface="Verdana" panose="020B0604030504040204" pitchFamily="34" charset="0"/>
                <a:ea typeface="Verdana" panose="020B0604030504040204" pitchFamily="34" charset="0"/>
                <a:cs typeface="Verdana" panose="020B0604030504040204" pitchFamily="34" charset="0"/>
              </a:rPr>
              <a:t>Geburts-</a:t>
            </a:r>
            <a:r>
              <a:rPr lang="de-DE" dirty="0" err="1">
                <a:solidFill>
                  <a:schemeClr val="tx1"/>
                </a:solidFill>
                <a:latin typeface="Verdana" panose="020B0604030504040204" pitchFamily="34" charset="0"/>
                <a:ea typeface="Verdana" panose="020B0604030504040204" pitchFamily="34" charset="0"/>
                <a:cs typeface="Verdana" panose="020B0604030504040204" pitchFamily="34" charset="0"/>
              </a:rPr>
              <a:t>jahr</a:t>
            </a:r>
            <a:endParaRPr lang="de-DE"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17" name="Diagonal liegende Ecken des Rechtecks abrunden 16"/>
          <p:cNvSpPr/>
          <p:nvPr/>
        </p:nvSpPr>
        <p:spPr>
          <a:xfrm>
            <a:off x="7092448" y="4958938"/>
            <a:ext cx="1512000" cy="792163"/>
          </a:xfrm>
          <a:prstGeom prst="round2DiagRect">
            <a:avLst/>
          </a:prstGeom>
          <a:solidFill>
            <a:schemeClr val="accent2">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dirty="0">
              <a:solidFill>
                <a:schemeClr val="tx1"/>
              </a:solidFill>
            </a:endParaRPr>
          </a:p>
          <a:p>
            <a:pPr algn="ctr">
              <a:defRPr/>
            </a:pPr>
            <a:r>
              <a:rPr lang="de-DE" dirty="0">
                <a:solidFill>
                  <a:schemeClr val="tx1"/>
                </a:solidFill>
                <a:latin typeface="Verdana" panose="020B0604030504040204" pitchFamily="34" charset="0"/>
                <a:ea typeface="Verdana" panose="020B0604030504040204" pitchFamily="34" charset="0"/>
                <a:cs typeface="Verdana" panose="020B0604030504040204" pitchFamily="34" charset="0"/>
              </a:rPr>
              <a:t>Beruf</a:t>
            </a:r>
          </a:p>
          <a:p>
            <a:pPr algn="ctr">
              <a:defRPr/>
            </a:pPr>
            <a:endParaRPr lang="de-DE" dirty="0">
              <a:solidFill>
                <a:schemeClr val="tx1"/>
              </a:solidFill>
            </a:endParaRPr>
          </a:p>
        </p:txBody>
      </p:sp>
      <p:sp>
        <p:nvSpPr>
          <p:cNvPr id="18" name="Diagonal liegende Ecken des Rechtecks abrunden 17"/>
          <p:cNvSpPr/>
          <p:nvPr/>
        </p:nvSpPr>
        <p:spPr>
          <a:xfrm>
            <a:off x="7092672" y="1854041"/>
            <a:ext cx="1511300" cy="792163"/>
          </a:xfrm>
          <a:prstGeom prst="round2Diag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solidFill>
                  <a:schemeClr val="tx1"/>
                </a:solidFill>
                <a:latin typeface="Verdana" panose="020B0604030504040204" pitchFamily="34" charset="0"/>
                <a:ea typeface="Verdana" panose="020B0604030504040204" pitchFamily="34" charset="0"/>
                <a:cs typeface="Verdana" panose="020B0604030504040204" pitchFamily="34" charset="0"/>
              </a:rPr>
              <a:t>Mitarbeiter</a:t>
            </a:r>
          </a:p>
        </p:txBody>
      </p:sp>
      <p:sp>
        <p:nvSpPr>
          <p:cNvPr id="19" name="Textfeld 26"/>
          <p:cNvSpPr txBox="1">
            <a:spLocks noChangeArrowheads="1"/>
          </p:cNvSpPr>
          <p:nvPr/>
        </p:nvSpPr>
        <p:spPr bwMode="auto">
          <a:xfrm>
            <a:off x="2341832" y="1700808"/>
            <a:ext cx="1509921" cy="369332"/>
          </a:xfrm>
          <a:prstGeom prst="rect">
            <a:avLst/>
          </a:prstGeom>
          <a:noFill/>
          <a:ln w="9525">
            <a:noFill/>
            <a:miter lim="800000"/>
            <a:headEnd/>
            <a:tailEnd/>
          </a:ln>
        </p:spPr>
        <p:txBody>
          <a:bodyPr wrap="square">
            <a:spAutoFit/>
          </a:bodyPr>
          <a:lstStyle/>
          <a:p>
            <a:r>
              <a:rPr lang="de-DE" dirty="0">
                <a:latin typeface="Verdana" panose="020B0604030504040204" pitchFamily="34" charset="0"/>
                <a:ea typeface="Verdana" panose="020B0604030504040204" pitchFamily="34" charset="0"/>
                <a:cs typeface="Verdana" panose="020B0604030504040204" pitchFamily="34" charset="0"/>
              </a:rPr>
              <a:t>beschäftigt</a:t>
            </a:r>
          </a:p>
        </p:txBody>
      </p:sp>
      <p:cxnSp>
        <p:nvCxnSpPr>
          <p:cNvPr id="20" name="Gerade Verbindung mit Pfeil 19"/>
          <p:cNvCxnSpPr/>
          <p:nvPr/>
        </p:nvCxnSpPr>
        <p:spPr>
          <a:xfrm>
            <a:off x="2339752" y="2142074"/>
            <a:ext cx="1511300"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Gerade Verbindung mit Pfeil 20"/>
          <p:cNvCxnSpPr/>
          <p:nvPr/>
        </p:nvCxnSpPr>
        <p:spPr>
          <a:xfrm>
            <a:off x="5508054" y="2140486"/>
            <a:ext cx="15120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Gerade Verbindung mit Pfeil 21"/>
          <p:cNvCxnSpPr/>
          <p:nvPr/>
        </p:nvCxnSpPr>
        <p:spPr>
          <a:xfrm flipH="1">
            <a:off x="5508056" y="2291342"/>
            <a:ext cx="15120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Textfeld 26"/>
          <p:cNvSpPr txBox="1">
            <a:spLocks noChangeArrowheads="1"/>
          </p:cNvSpPr>
          <p:nvPr/>
        </p:nvSpPr>
        <p:spPr bwMode="auto">
          <a:xfrm>
            <a:off x="5508054" y="1700808"/>
            <a:ext cx="1509921" cy="369332"/>
          </a:xfrm>
          <a:prstGeom prst="rect">
            <a:avLst/>
          </a:prstGeom>
          <a:noFill/>
          <a:ln w="9525">
            <a:noFill/>
            <a:miter lim="800000"/>
            <a:headEnd/>
            <a:tailEnd/>
          </a:ln>
        </p:spPr>
        <p:txBody>
          <a:bodyPr wrap="square">
            <a:spAutoFit/>
          </a:bodyPr>
          <a:lstStyle/>
          <a:p>
            <a:r>
              <a:rPr lang="de-DE" dirty="0" smtClean="0">
                <a:latin typeface="Verdana" panose="020B0604030504040204" pitchFamily="34" charset="0"/>
                <a:ea typeface="Verdana" panose="020B0604030504040204" pitchFamily="34" charset="0"/>
                <a:cs typeface="Verdana" panose="020B0604030504040204" pitchFamily="34" charset="0"/>
              </a:rPr>
              <a:t>verheiratet</a:t>
            </a:r>
            <a:endParaRPr lang="de-DE"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1210872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FRBR-Gruppen</a:t>
            </a:r>
            <a:endParaRPr lang="de-DE" dirty="0"/>
          </a:p>
        </p:txBody>
      </p:sp>
      <p:sp>
        <p:nvSpPr>
          <p:cNvPr id="4" name="Fußzeilenplatzhalter 3"/>
          <p:cNvSpPr>
            <a:spLocks noGrp="1"/>
          </p:cNvSpPr>
          <p:nvPr>
            <p:ph type="ftr" sz="quarter" idx="14"/>
          </p:nvPr>
        </p:nvSpPr>
        <p:spPr>
          <a:xfrm>
            <a:off x="467544" y="6376243"/>
            <a:ext cx="7416824" cy="365125"/>
          </a:xfrm>
        </p:spPr>
        <p:txBody>
          <a:bodyPr/>
          <a:lstStyle/>
          <a:p>
            <a:r>
              <a:rPr lang="de-DE" smtClean="0"/>
              <a:t>AG RDA Schulungsunterlagen – Modul 1: Einführung und Grundlagen | Stand: 23.04.2015 | CC BY-NC-SA</a:t>
            </a:r>
            <a:endParaRPr lang="de-DE" dirty="0"/>
          </a:p>
        </p:txBody>
      </p:sp>
      <p:sp>
        <p:nvSpPr>
          <p:cNvPr id="5" name="Foliennummernplatzhalter 4"/>
          <p:cNvSpPr>
            <a:spLocks noGrp="1"/>
          </p:cNvSpPr>
          <p:nvPr>
            <p:ph type="sldNum" sz="quarter" idx="4"/>
          </p:nvPr>
        </p:nvSpPr>
        <p:spPr>
          <a:xfrm>
            <a:off x="8244408" y="6376243"/>
            <a:ext cx="442392" cy="365125"/>
          </a:xfrm>
        </p:spPr>
        <p:txBody>
          <a:bodyPr/>
          <a:lstStyle/>
          <a:p>
            <a:fld id="{8A6690F1-7CA1-4166-A522-500460961984}" type="slidenum">
              <a:rPr lang="de-DE" smtClean="0"/>
              <a:pPr/>
              <a:t>12</a:t>
            </a:fld>
            <a:endParaRPr lang="de-DE" dirty="0"/>
          </a:p>
        </p:txBody>
      </p:sp>
      <p:sp>
        <p:nvSpPr>
          <p:cNvPr id="6" name="AutoShape 6"/>
          <p:cNvSpPr>
            <a:spLocks noChangeArrowheads="1"/>
          </p:cNvSpPr>
          <p:nvPr/>
        </p:nvSpPr>
        <p:spPr bwMode="auto">
          <a:xfrm>
            <a:off x="710482" y="2034153"/>
            <a:ext cx="2340260" cy="2520056"/>
          </a:xfrm>
          <a:prstGeom prst="flowChartProcess">
            <a:avLst/>
          </a:prstGeom>
          <a:solidFill>
            <a:schemeClr val="tx2">
              <a:lumMod val="20000"/>
              <a:lumOff val="8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de-DE" sz="2000" i="1" dirty="0" smtClean="0">
                <a:latin typeface="Verdana" panose="020B0604030504040204" pitchFamily="34" charset="0"/>
                <a:ea typeface="Verdana" panose="020B0604030504040204" pitchFamily="34" charset="0"/>
                <a:cs typeface="Verdana" panose="020B0604030504040204" pitchFamily="34" charset="0"/>
              </a:rPr>
              <a:t>Gruppe 1</a:t>
            </a:r>
          </a:p>
          <a:p>
            <a:pPr algn="ctr"/>
            <a:r>
              <a:rPr lang="de-DE" sz="2000" i="1" dirty="0" smtClean="0">
                <a:latin typeface="Verdana" panose="020B0604030504040204" pitchFamily="34" charset="0"/>
                <a:ea typeface="Verdana" panose="020B0604030504040204" pitchFamily="34" charset="0"/>
                <a:cs typeface="Verdana" panose="020B0604030504040204" pitchFamily="34" charset="0"/>
              </a:rPr>
              <a:t>Form</a:t>
            </a:r>
          </a:p>
          <a:p>
            <a:pPr algn="ctr"/>
            <a:endParaRPr lang="de-DE" sz="2000" dirty="0">
              <a:latin typeface="Verdana" panose="020B0604030504040204" pitchFamily="34" charset="0"/>
              <a:ea typeface="Verdana" panose="020B0604030504040204" pitchFamily="34" charset="0"/>
              <a:cs typeface="Verdana" panose="020B0604030504040204" pitchFamily="34" charset="0"/>
            </a:endParaRPr>
          </a:p>
          <a:p>
            <a:pPr algn="ctr"/>
            <a:r>
              <a:rPr lang="de-DE" sz="2000" dirty="0" smtClean="0">
                <a:latin typeface="Verdana" panose="020B0604030504040204" pitchFamily="34" charset="0"/>
                <a:ea typeface="Verdana" panose="020B0604030504040204" pitchFamily="34" charset="0"/>
                <a:cs typeface="Verdana" panose="020B0604030504040204" pitchFamily="34" charset="0"/>
              </a:rPr>
              <a:t>Werk,</a:t>
            </a:r>
          </a:p>
          <a:p>
            <a:pPr algn="ctr"/>
            <a:r>
              <a:rPr lang="de-DE" sz="2000" dirty="0" smtClean="0">
                <a:latin typeface="Verdana" panose="020B0604030504040204" pitchFamily="34" charset="0"/>
                <a:ea typeface="Verdana" panose="020B0604030504040204" pitchFamily="34" charset="0"/>
                <a:cs typeface="Verdana" panose="020B0604030504040204" pitchFamily="34" charset="0"/>
              </a:rPr>
              <a:t>Expression,</a:t>
            </a:r>
          </a:p>
          <a:p>
            <a:pPr algn="ctr"/>
            <a:r>
              <a:rPr lang="de-DE" sz="2000" dirty="0" smtClean="0">
                <a:latin typeface="Verdana" panose="020B0604030504040204" pitchFamily="34" charset="0"/>
                <a:ea typeface="Verdana" panose="020B0604030504040204" pitchFamily="34" charset="0"/>
                <a:cs typeface="Verdana" panose="020B0604030504040204" pitchFamily="34" charset="0"/>
              </a:rPr>
              <a:t>Manifestation,</a:t>
            </a:r>
          </a:p>
          <a:p>
            <a:pPr algn="ctr"/>
            <a:r>
              <a:rPr lang="de-DE" sz="2000" dirty="0" smtClean="0">
                <a:latin typeface="Verdana" panose="020B0604030504040204" pitchFamily="34" charset="0"/>
                <a:ea typeface="Verdana" panose="020B0604030504040204" pitchFamily="34" charset="0"/>
                <a:cs typeface="Verdana" panose="020B0604030504040204" pitchFamily="34" charset="0"/>
              </a:rPr>
              <a:t>Exemplar</a:t>
            </a:r>
            <a:endParaRPr lang="de-DE" sz="2000" dirty="0">
              <a:latin typeface="Verdana" panose="020B0604030504040204" pitchFamily="34" charset="0"/>
              <a:ea typeface="Verdana" panose="020B0604030504040204" pitchFamily="34" charset="0"/>
              <a:cs typeface="Verdana" panose="020B0604030504040204" pitchFamily="34" charset="0"/>
            </a:endParaRPr>
          </a:p>
        </p:txBody>
      </p:sp>
      <p:sp>
        <p:nvSpPr>
          <p:cNvPr id="7" name="AutoShape 7"/>
          <p:cNvSpPr>
            <a:spLocks noChangeArrowheads="1"/>
          </p:cNvSpPr>
          <p:nvPr/>
        </p:nvSpPr>
        <p:spPr bwMode="auto">
          <a:xfrm>
            <a:off x="3492120" y="2051312"/>
            <a:ext cx="2304016" cy="2485737"/>
          </a:xfrm>
          <a:prstGeom prst="flowChartProcess">
            <a:avLst/>
          </a:prstGeom>
          <a:solidFill>
            <a:schemeClr val="accent2">
              <a:lumMod val="60000"/>
              <a:lumOff val="4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de-DE" sz="2000" i="1" dirty="0" smtClean="0">
                <a:latin typeface="Verdana" panose="020B0604030504040204" pitchFamily="34" charset="0"/>
                <a:ea typeface="Verdana" panose="020B0604030504040204" pitchFamily="34" charset="0"/>
                <a:cs typeface="Verdana" panose="020B0604030504040204" pitchFamily="34" charset="0"/>
              </a:rPr>
              <a:t>Gruppe 2</a:t>
            </a:r>
          </a:p>
          <a:p>
            <a:pPr algn="ctr"/>
            <a:r>
              <a:rPr lang="de-DE" sz="2000" i="1" dirty="0" smtClean="0">
                <a:latin typeface="Verdana" panose="020B0604030504040204" pitchFamily="34" charset="0"/>
                <a:ea typeface="Verdana" panose="020B0604030504040204" pitchFamily="34" charset="0"/>
                <a:cs typeface="Verdana" panose="020B0604030504040204" pitchFamily="34" charset="0"/>
              </a:rPr>
              <a:t>Verantwortlichkeit</a:t>
            </a:r>
          </a:p>
          <a:p>
            <a:pPr algn="ctr"/>
            <a:endParaRPr lang="de-DE" sz="2000" i="1" dirty="0" smtClean="0">
              <a:latin typeface="Verdana" panose="020B0604030504040204" pitchFamily="34" charset="0"/>
              <a:ea typeface="Verdana" panose="020B0604030504040204" pitchFamily="34" charset="0"/>
              <a:cs typeface="Verdana" panose="020B0604030504040204" pitchFamily="34" charset="0"/>
            </a:endParaRPr>
          </a:p>
          <a:p>
            <a:pPr algn="ctr"/>
            <a:endParaRPr lang="de-DE" sz="2000" dirty="0">
              <a:latin typeface="Verdana" panose="020B0604030504040204" pitchFamily="34" charset="0"/>
              <a:ea typeface="Verdana" panose="020B0604030504040204" pitchFamily="34" charset="0"/>
              <a:cs typeface="Verdana" panose="020B0604030504040204" pitchFamily="34" charset="0"/>
            </a:endParaRPr>
          </a:p>
          <a:p>
            <a:pPr algn="ctr"/>
            <a:endParaRPr lang="de-DE" sz="2000" dirty="0" smtClean="0">
              <a:latin typeface="Verdana" panose="020B0604030504040204" pitchFamily="34" charset="0"/>
              <a:ea typeface="Verdana" panose="020B0604030504040204" pitchFamily="34" charset="0"/>
              <a:cs typeface="Verdana" panose="020B0604030504040204" pitchFamily="34" charset="0"/>
            </a:endParaRPr>
          </a:p>
          <a:p>
            <a:pPr algn="ctr"/>
            <a:r>
              <a:rPr lang="de-DE" sz="2000" dirty="0" smtClean="0">
                <a:latin typeface="Verdana" panose="020B0604030504040204" pitchFamily="34" charset="0"/>
                <a:ea typeface="Verdana" panose="020B0604030504040204" pitchFamily="34" charset="0"/>
                <a:cs typeface="Verdana" panose="020B0604030504040204" pitchFamily="34" charset="0"/>
              </a:rPr>
              <a:t>Person,</a:t>
            </a:r>
          </a:p>
          <a:p>
            <a:pPr algn="ctr"/>
            <a:r>
              <a:rPr lang="de-DE" sz="2000" dirty="0" smtClean="0">
                <a:latin typeface="Verdana" panose="020B0604030504040204" pitchFamily="34" charset="0"/>
                <a:ea typeface="Verdana" panose="020B0604030504040204" pitchFamily="34" charset="0"/>
                <a:cs typeface="Verdana" panose="020B0604030504040204" pitchFamily="34" charset="0"/>
              </a:rPr>
              <a:t>Körperschaft</a:t>
            </a:r>
          </a:p>
        </p:txBody>
      </p:sp>
      <p:sp>
        <p:nvSpPr>
          <p:cNvPr id="8" name="AutoShape 8"/>
          <p:cNvSpPr>
            <a:spLocks noChangeArrowheads="1"/>
          </p:cNvSpPr>
          <p:nvPr/>
        </p:nvSpPr>
        <p:spPr bwMode="auto">
          <a:xfrm>
            <a:off x="6228184" y="2068472"/>
            <a:ext cx="2314359" cy="2485737"/>
          </a:xfrm>
          <a:prstGeom prst="flowChartProcess">
            <a:avLst/>
          </a:prstGeom>
          <a:solidFill>
            <a:schemeClr val="bg1">
              <a:lumMod val="75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de-DE" sz="2000" i="1" dirty="0" smtClean="0">
                <a:latin typeface="Verdana" panose="020B0604030504040204" pitchFamily="34" charset="0"/>
                <a:ea typeface="Verdana" panose="020B0604030504040204" pitchFamily="34" charset="0"/>
                <a:cs typeface="Verdana" panose="020B0604030504040204" pitchFamily="34" charset="0"/>
              </a:rPr>
              <a:t>Gruppe 3</a:t>
            </a:r>
          </a:p>
          <a:p>
            <a:pPr algn="ctr"/>
            <a:r>
              <a:rPr lang="de-DE" sz="2000" i="1" dirty="0" smtClean="0">
                <a:latin typeface="Verdana" panose="020B0604030504040204" pitchFamily="34" charset="0"/>
                <a:ea typeface="Verdana" panose="020B0604030504040204" pitchFamily="34" charset="0"/>
                <a:cs typeface="Verdana" panose="020B0604030504040204" pitchFamily="34" charset="0"/>
              </a:rPr>
              <a:t>Thema</a:t>
            </a:r>
          </a:p>
          <a:p>
            <a:pPr algn="ctr"/>
            <a:endParaRPr lang="de-DE" sz="2000" dirty="0">
              <a:latin typeface="Verdana" panose="020B0604030504040204" pitchFamily="34" charset="0"/>
              <a:ea typeface="Verdana" panose="020B0604030504040204" pitchFamily="34" charset="0"/>
              <a:cs typeface="Verdana" panose="020B0604030504040204" pitchFamily="34" charset="0"/>
            </a:endParaRPr>
          </a:p>
          <a:p>
            <a:pPr algn="ctr"/>
            <a:r>
              <a:rPr lang="de-DE" sz="2000" dirty="0" smtClean="0">
                <a:latin typeface="Verdana" panose="020B0604030504040204" pitchFamily="34" charset="0"/>
                <a:ea typeface="Verdana" panose="020B0604030504040204" pitchFamily="34" charset="0"/>
                <a:cs typeface="Verdana" panose="020B0604030504040204" pitchFamily="34" charset="0"/>
              </a:rPr>
              <a:t>Begriff,</a:t>
            </a:r>
          </a:p>
          <a:p>
            <a:pPr algn="ctr"/>
            <a:r>
              <a:rPr lang="de-DE" sz="2000" dirty="0" smtClean="0">
                <a:latin typeface="Verdana" panose="020B0604030504040204" pitchFamily="34" charset="0"/>
                <a:ea typeface="Verdana" panose="020B0604030504040204" pitchFamily="34" charset="0"/>
                <a:cs typeface="Verdana" panose="020B0604030504040204" pitchFamily="34" charset="0"/>
              </a:rPr>
              <a:t>Objekt,</a:t>
            </a:r>
          </a:p>
          <a:p>
            <a:pPr algn="ctr"/>
            <a:r>
              <a:rPr lang="de-DE" sz="2000" dirty="0" smtClean="0">
                <a:latin typeface="Verdana" panose="020B0604030504040204" pitchFamily="34" charset="0"/>
                <a:ea typeface="Verdana" panose="020B0604030504040204" pitchFamily="34" charset="0"/>
                <a:cs typeface="Verdana" panose="020B0604030504040204" pitchFamily="34" charset="0"/>
              </a:rPr>
              <a:t>Ereignis,</a:t>
            </a:r>
          </a:p>
          <a:p>
            <a:pPr algn="ctr"/>
            <a:r>
              <a:rPr lang="de-DE" sz="2000" dirty="0" smtClean="0">
                <a:latin typeface="Verdana" panose="020B0604030504040204" pitchFamily="34" charset="0"/>
                <a:ea typeface="Verdana" panose="020B0604030504040204" pitchFamily="34" charset="0"/>
                <a:cs typeface="Verdana" panose="020B0604030504040204" pitchFamily="34" charset="0"/>
              </a:rPr>
              <a:t>Ort</a:t>
            </a:r>
            <a:endParaRPr lang="de-DE" sz="2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107968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FRBR-Entitäten der Gruppe </a:t>
            </a:r>
            <a:r>
              <a:rPr lang="de-DE" dirty="0" smtClean="0"/>
              <a:t>1</a:t>
            </a:r>
            <a:endParaRPr lang="de-DE" dirty="0"/>
          </a:p>
        </p:txBody>
      </p:sp>
      <p:sp>
        <p:nvSpPr>
          <p:cNvPr id="4" name="Fußzeilenplatzhalter 3"/>
          <p:cNvSpPr>
            <a:spLocks noGrp="1"/>
          </p:cNvSpPr>
          <p:nvPr>
            <p:ph type="ftr" sz="quarter" idx="14"/>
          </p:nvPr>
        </p:nvSpPr>
        <p:spPr>
          <a:xfrm>
            <a:off x="467544" y="6376243"/>
            <a:ext cx="7416824" cy="365125"/>
          </a:xfrm>
        </p:spPr>
        <p:txBody>
          <a:bodyPr/>
          <a:lstStyle/>
          <a:p>
            <a:r>
              <a:rPr lang="de-DE" smtClean="0"/>
              <a:t>AG RDA Schulungsunterlagen – Modul 1: Einführung und Grundlagen | Stand: 23.04.2015 | CC BY-NC-SA</a:t>
            </a:r>
            <a:endParaRPr lang="de-DE" dirty="0"/>
          </a:p>
        </p:txBody>
      </p:sp>
      <p:sp>
        <p:nvSpPr>
          <p:cNvPr id="5" name="Foliennummernplatzhalter 4"/>
          <p:cNvSpPr>
            <a:spLocks noGrp="1"/>
          </p:cNvSpPr>
          <p:nvPr>
            <p:ph type="sldNum" sz="quarter" idx="4"/>
          </p:nvPr>
        </p:nvSpPr>
        <p:spPr>
          <a:xfrm>
            <a:off x="7956376" y="6376243"/>
            <a:ext cx="730424" cy="365125"/>
          </a:xfrm>
        </p:spPr>
        <p:txBody>
          <a:bodyPr/>
          <a:lstStyle/>
          <a:p>
            <a:fld id="{8A6690F1-7CA1-4166-A522-500460961984}" type="slidenum">
              <a:rPr lang="de-DE" smtClean="0"/>
              <a:pPr/>
              <a:t>13</a:t>
            </a:fld>
            <a:endParaRPr lang="de-DE"/>
          </a:p>
        </p:txBody>
      </p:sp>
      <p:sp>
        <p:nvSpPr>
          <p:cNvPr id="6" name="AutoShape 6"/>
          <p:cNvSpPr>
            <a:spLocks noChangeArrowheads="1"/>
          </p:cNvSpPr>
          <p:nvPr/>
        </p:nvSpPr>
        <p:spPr bwMode="auto">
          <a:xfrm>
            <a:off x="611436" y="2131863"/>
            <a:ext cx="1728000" cy="720725"/>
          </a:xfrm>
          <a:prstGeom prst="flowChartProcess">
            <a:avLst/>
          </a:prstGeom>
          <a:solidFill>
            <a:schemeClr val="accent1">
              <a:lumMod val="75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de-DE" dirty="0" smtClean="0">
                <a:solidFill>
                  <a:schemeClr val="bg1"/>
                </a:solidFill>
                <a:latin typeface="Verdana" panose="020B0604030504040204" pitchFamily="34" charset="0"/>
                <a:ea typeface="Verdana" panose="020B0604030504040204" pitchFamily="34" charset="0"/>
                <a:cs typeface="Verdana" panose="020B0604030504040204" pitchFamily="34" charset="0"/>
              </a:rPr>
              <a:t>Werk</a:t>
            </a:r>
            <a:endParaRPr lang="de-DE"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7" name="AutoShape 7"/>
          <p:cNvSpPr>
            <a:spLocks noChangeArrowheads="1"/>
          </p:cNvSpPr>
          <p:nvPr/>
        </p:nvSpPr>
        <p:spPr bwMode="auto">
          <a:xfrm>
            <a:off x="2772024" y="2995463"/>
            <a:ext cx="1728000" cy="720725"/>
          </a:xfrm>
          <a:prstGeom prst="flowChartProcess">
            <a:avLst/>
          </a:prstGeom>
          <a:solidFill>
            <a:schemeClr val="accent1">
              <a:lumMod val="60000"/>
              <a:lumOff val="4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de-DE" dirty="0" smtClean="0">
                <a:latin typeface="Verdana" panose="020B0604030504040204" pitchFamily="34" charset="0"/>
                <a:ea typeface="Verdana" panose="020B0604030504040204" pitchFamily="34" charset="0"/>
                <a:cs typeface="Verdana" panose="020B0604030504040204" pitchFamily="34" charset="0"/>
              </a:rPr>
              <a:t>Expression</a:t>
            </a:r>
            <a:endParaRPr lang="de-DE" dirty="0">
              <a:latin typeface="Verdana" panose="020B0604030504040204" pitchFamily="34" charset="0"/>
              <a:ea typeface="Verdana" panose="020B0604030504040204" pitchFamily="34" charset="0"/>
              <a:cs typeface="Verdana" panose="020B0604030504040204" pitchFamily="34" charset="0"/>
            </a:endParaRPr>
          </a:p>
        </p:txBody>
      </p:sp>
      <p:sp>
        <p:nvSpPr>
          <p:cNvPr id="8" name="AutoShape 8"/>
          <p:cNvSpPr>
            <a:spLocks noChangeArrowheads="1"/>
          </p:cNvSpPr>
          <p:nvPr/>
        </p:nvSpPr>
        <p:spPr bwMode="auto">
          <a:xfrm>
            <a:off x="4788149" y="3716188"/>
            <a:ext cx="1728787" cy="720725"/>
          </a:xfrm>
          <a:prstGeom prst="flowChartProcess">
            <a:avLst/>
          </a:prstGeom>
          <a:solidFill>
            <a:schemeClr val="accent1">
              <a:lumMod val="40000"/>
              <a:lumOff val="6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de-DE" dirty="0" smtClean="0">
                <a:latin typeface="Verdana" panose="020B0604030504040204" pitchFamily="34" charset="0"/>
                <a:ea typeface="Verdana" panose="020B0604030504040204" pitchFamily="34" charset="0"/>
                <a:cs typeface="Verdana" panose="020B0604030504040204" pitchFamily="34" charset="0"/>
              </a:rPr>
              <a:t>Manifestation</a:t>
            </a:r>
            <a:endParaRPr lang="de-DE" dirty="0">
              <a:latin typeface="Verdana" panose="020B0604030504040204" pitchFamily="34" charset="0"/>
              <a:ea typeface="Verdana" panose="020B0604030504040204" pitchFamily="34" charset="0"/>
              <a:cs typeface="Verdana" panose="020B0604030504040204" pitchFamily="34" charset="0"/>
            </a:endParaRPr>
          </a:p>
        </p:txBody>
      </p:sp>
      <p:sp>
        <p:nvSpPr>
          <p:cNvPr id="9" name="AutoShape 9"/>
          <p:cNvSpPr>
            <a:spLocks noChangeArrowheads="1"/>
          </p:cNvSpPr>
          <p:nvPr/>
        </p:nvSpPr>
        <p:spPr bwMode="auto">
          <a:xfrm>
            <a:off x="7091611" y="4292451"/>
            <a:ext cx="1728000" cy="720725"/>
          </a:xfrm>
          <a:prstGeom prst="flowChartProcess">
            <a:avLst/>
          </a:prstGeom>
          <a:solidFill>
            <a:schemeClr val="accent1">
              <a:lumMod val="20000"/>
              <a:lumOff val="8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de-DE" dirty="0" smtClean="0">
                <a:latin typeface="Verdana" panose="020B0604030504040204" pitchFamily="34" charset="0"/>
                <a:ea typeface="Verdana" panose="020B0604030504040204" pitchFamily="34" charset="0"/>
                <a:cs typeface="Verdana" panose="020B0604030504040204" pitchFamily="34" charset="0"/>
              </a:rPr>
              <a:t>Exemplar</a:t>
            </a:r>
            <a:endParaRPr lang="de-DE" dirty="0">
              <a:latin typeface="Verdana" panose="020B0604030504040204" pitchFamily="34" charset="0"/>
              <a:ea typeface="Verdana" panose="020B0604030504040204" pitchFamily="34" charset="0"/>
              <a:cs typeface="Verdana" panose="020B0604030504040204" pitchFamily="34" charset="0"/>
            </a:endParaRPr>
          </a:p>
        </p:txBody>
      </p:sp>
      <p:sp>
        <p:nvSpPr>
          <p:cNvPr id="10" name="Line 14"/>
          <p:cNvSpPr>
            <a:spLocks noChangeShapeType="1"/>
          </p:cNvSpPr>
          <p:nvPr/>
        </p:nvSpPr>
        <p:spPr bwMode="auto">
          <a:xfrm>
            <a:off x="395536" y="3212951"/>
            <a:ext cx="2376488" cy="0"/>
          </a:xfrm>
          <a:prstGeom prst="line">
            <a:avLst/>
          </a:prstGeom>
          <a:noFill/>
          <a:ln w="9525">
            <a:solidFill>
              <a:schemeClr val="tx1"/>
            </a:solidFill>
            <a:round/>
            <a:headEnd/>
            <a:tailEnd type="triangle" w="med" len="med"/>
          </a:ln>
        </p:spPr>
        <p:txBody>
          <a:bodyPr/>
          <a:lstStyle/>
          <a:p>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11" name="Line 15"/>
          <p:cNvSpPr>
            <a:spLocks noChangeShapeType="1"/>
          </p:cNvSpPr>
          <p:nvPr/>
        </p:nvSpPr>
        <p:spPr bwMode="auto">
          <a:xfrm>
            <a:off x="395536" y="2565251"/>
            <a:ext cx="0" cy="647700"/>
          </a:xfrm>
          <a:prstGeom prst="line">
            <a:avLst/>
          </a:prstGeom>
          <a:noFill/>
          <a:ln w="9525">
            <a:solidFill>
              <a:schemeClr val="tx1"/>
            </a:solidFill>
            <a:round/>
            <a:headEnd/>
            <a:tailEnd/>
          </a:ln>
        </p:spPr>
        <p:txBody>
          <a:bodyPr/>
          <a:lstStyle/>
          <a:p>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12" name="Line 16"/>
          <p:cNvSpPr>
            <a:spLocks noChangeShapeType="1"/>
          </p:cNvSpPr>
          <p:nvPr/>
        </p:nvSpPr>
        <p:spPr bwMode="auto">
          <a:xfrm>
            <a:off x="395536" y="2565251"/>
            <a:ext cx="215900" cy="0"/>
          </a:xfrm>
          <a:prstGeom prst="line">
            <a:avLst/>
          </a:prstGeom>
          <a:noFill/>
          <a:ln w="9525">
            <a:solidFill>
              <a:schemeClr val="tx1"/>
            </a:solidFill>
            <a:round/>
            <a:headEnd/>
            <a:tailEnd type="triangle" w="med" len="med"/>
          </a:ln>
        </p:spPr>
        <p:txBody>
          <a:bodyPr/>
          <a:lstStyle/>
          <a:p>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13" name="Line 17"/>
          <p:cNvSpPr>
            <a:spLocks noChangeShapeType="1"/>
          </p:cNvSpPr>
          <p:nvPr/>
        </p:nvSpPr>
        <p:spPr bwMode="auto">
          <a:xfrm>
            <a:off x="395536" y="3212951"/>
            <a:ext cx="2232025" cy="0"/>
          </a:xfrm>
          <a:prstGeom prst="line">
            <a:avLst/>
          </a:prstGeom>
          <a:noFill/>
          <a:ln w="9525">
            <a:solidFill>
              <a:schemeClr val="tx1"/>
            </a:solidFill>
            <a:round/>
            <a:headEnd/>
            <a:tailEnd type="triangle" w="med" len="med"/>
          </a:ln>
        </p:spPr>
        <p:txBody>
          <a:bodyPr/>
          <a:lstStyle/>
          <a:p>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14" name="Line 18"/>
          <p:cNvSpPr>
            <a:spLocks noChangeShapeType="1"/>
          </p:cNvSpPr>
          <p:nvPr/>
        </p:nvSpPr>
        <p:spPr bwMode="auto">
          <a:xfrm>
            <a:off x="2556124" y="3932088"/>
            <a:ext cx="2232025" cy="0"/>
          </a:xfrm>
          <a:prstGeom prst="line">
            <a:avLst/>
          </a:prstGeom>
          <a:noFill/>
          <a:ln w="9525">
            <a:solidFill>
              <a:schemeClr val="tx1"/>
            </a:solidFill>
            <a:round/>
            <a:headEnd/>
            <a:tailEnd type="triangle" w="med" len="med"/>
          </a:ln>
        </p:spPr>
        <p:txBody>
          <a:bodyPr/>
          <a:lstStyle/>
          <a:p>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15" name="Line 19"/>
          <p:cNvSpPr>
            <a:spLocks noChangeShapeType="1"/>
          </p:cNvSpPr>
          <p:nvPr/>
        </p:nvSpPr>
        <p:spPr bwMode="auto">
          <a:xfrm>
            <a:off x="2556124" y="3573313"/>
            <a:ext cx="0" cy="358775"/>
          </a:xfrm>
          <a:prstGeom prst="line">
            <a:avLst/>
          </a:prstGeom>
          <a:noFill/>
          <a:ln w="9525">
            <a:solidFill>
              <a:schemeClr val="tx1"/>
            </a:solidFill>
            <a:round/>
            <a:headEnd/>
            <a:tailEnd/>
          </a:ln>
        </p:spPr>
        <p:txBody>
          <a:bodyPr/>
          <a:lstStyle/>
          <a:p>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16" name="Line 20"/>
          <p:cNvSpPr>
            <a:spLocks noChangeShapeType="1"/>
          </p:cNvSpPr>
          <p:nvPr/>
        </p:nvSpPr>
        <p:spPr bwMode="auto">
          <a:xfrm>
            <a:off x="2556124" y="3573313"/>
            <a:ext cx="215900" cy="0"/>
          </a:xfrm>
          <a:prstGeom prst="line">
            <a:avLst/>
          </a:prstGeom>
          <a:noFill/>
          <a:ln w="9525">
            <a:solidFill>
              <a:schemeClr val="tx1"/>
            </a:solidFill>
            <a:round/>
            <a:headEnd/>
            <a:tailEnd type="triangle" w="med" len="med"/>
          </a:ln>
        </p:spPr>
        <p:txBody>
          <a:bodyPr/>
          <a:lstStyle/>
          <a:p>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17" name="Line 21"/>
          <p:cNvSpPr>
            <a:spLocks noChangeShapeType="1"/>
          </p:cNvSpPr>
          <p:nvPr/>
        </p:nvSpPr>
        <p:spPr bwMode="auto">
          <a:xfrm>
            <a:off x="2556124" y="3573313"/>
            <a:ext cx="71437" cy="0"/>
          </a:xfrm>
          <a:prstGeom prst="line">
            <a:avLst/>
          </a:prstGeom>
          <a:noFill/>
          <a:ln w="9525">
            <a:solidFill>
              <a:schemeClr val="tx1"/>
            </a:solidFill>
            <a:round/>
            <a:headEnd/>
            <a:tailEnd type="triangle" w="med" len="med"/>
          </a:ln>
        </p:spPr>
        <p:txBody>
          <a:bodyPr/>
          <a:lstStyle/>
          <a:p>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18" name="Line 22"/>
          <p:cNvSpPr>
            <a:spLocks noChangeShapeType="1"/>
          </p:cNvSpPr>
          <p:nvPr/>
        </p:nvSpPr>
        <p:spPr bwMode="auto">
          <a:xfrm>
            <a:off x="4572249" y="4724251"/>
            <a:ext cx="2519362" cy="0"/>
          </a:xfrm>
          <a:prstGeom prst="line">
            <a:avLst/>
          </a:prstGeom>
          <a:noFill/>
          <a:ln w="9525">
            <a:solidFill>
              <a:schemeClr val="tx1"/>
            </a:solidFill>
            <a:round/>
            <a:headEnd/>
            <a:tailEnd type="triangle" w="med" len="med"/>
          </a:ln>
        </p:spPr>
        <p:txBody>
          <a:bodyPr/>
          <a:lstStyle/>
          <a:p>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19" name="Line 23"/>
          <p:cNvSpPr>
            <a:spLocks noChangeShapeType="1"/>
          </p:cNvSpPr>
          <p:nvPr/>
        </p:nvSpPr>
        <p:spPr bwMode="auto">
          <a:xfrm>
            <a:off x="4572249" y="4292451"/>
            <a:ext cx="0" cy="431800"/>
          </a:xfrm>
          <a:prstGeom prst="line">
            <a:avLst/>
          </a:prstGeom>
          <a:noFill/>
          <a:ln w="9525">
            <a:solidFill>
              <a:schemeClr val="tx1"/>
            </a:solidFill>
            <a:round/>
            <a:headEnd/>
            <a:tailEnd/>
          </a:ln>
        </p:spPr>
        <p:txBody>
          <a:bodyPr/>
          <a:lstStyle/>
          <a:p>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20" name="Line 25"/>
          <p:cNvSpPr>
            <a:spLocks noChangeShapeType="1"/>
          </p:cNvSpPr>
          <p:nvPr/>
        </p:nvSpPr>
        <p:spPr bwMode="auto">
          <a:xfrm>
            <a:off x="4572249" y="4292451"/>
            <a:ext cx="215900" cy="0"/>
          </a:xfrm>
          <a:prstGeom prst="line">
            <a:avLst/>
          </a:prstGeom>
          <a:noFill/>
          <a:ln w="9525">
            <a:solidFill>
              <a:schemeClr val="tx1"/>
            </a:solidFill>
            <a:round/>
            <a:headEnd/>
            <a:tailEnd type="triangle" w="med" len="med"/>
          </a:ln>
        </p:spPr>
        <p:txBody>
          <a:bodyPr/>
          <a:lstStyle/>
          <a:p>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21" name="Line 26"/>
          <p:cNvSpPr>
            <a:spLocks noChangeShapeType="1"/>
          </p:cNvSpPr>
          <p:nvPr/>
        </p:nvSpPr>
        <p:spPr bwMode="auto">
          <a:xfrm>
            <a:off x="2556124" y="3932088"/>
            <a:ext cx="2087562" cy="0"/>
          </a:xfrm>
          <a:prstGeom prst="line">
            <a:avLst/>
          </a:prstGeom>
          <a:noFill/>
          <a:ln w="9525">
            <a:solidFill>
              <a:schemeClr val="tx1"/>
            </a:solidFill>
            <a:round/>
            <a:headEnd/>
            <a:tailEnd type="triangle" w="med" len="med"/>
          </a:ln>
        </p:spPr>
        <p:txBody>
          <a:bodyPr/>
          <a:lstStyle/>
          <a:p>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22" name="Line 27"/>
          <p:cNvSpPr>
            <a:spLocks noChangeShapeType="1"/>
          </p:cNvSpPr>
          <p:nvPr/>
        </p:nvSpPr>
        <p:spPr bwMode="auto">
          <a:xfrm>
            <a:off x="4859586" y="4724251"/>
            <a:ext cx="2087563" cy="0"/>
          </a:xfrm>
          <a:prstGeom prst="line">
            <a:avLst/>
          </a:prstGeom>
          <a:noFill/>
          <a:ln w="9525">
            <a:solidFill>
              <a:schemeClr val="tx1"/>
            </a:solidFill>
            <a:round/>
            <a:headEnd/>
            <a:tailEnd type="triangle" w="med" len="med"/>
          </a:ln>
        </p:spPr>
        <p:txBody>
          <a:bodyPr/>
          <a:lstStyle/>
          <a:p>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23" name="Text Box 28"/>
          <p:cNvSpPr txBox="1">
            <a:spLocks noChangeArrowheads="1"/>
          </p:cNvSpPr>
          <p:nvPr/>
        </p:nvSpPr>
        <p:spPr bwMode="auto">
          <a:xfrm>
            <a:off x="712242" y="3212951"/>
            <a:ext cx="1238250" cy="304800"/>
          </a:xfrm>
          <a:prstGeom prst="rect">
            <a:avLst/>
          </a:prstGeom>
          <a:noFill/>
          <a:ln w="9525">
            <a:noFill/>
            <a:miter lim="800000"/>
            <a:headEnd/>
            <a:tailEnd/>
          </a:ln>
        </p:spPr>
        <p:txBody>
          <a:bodyPr wrap="none">
            <a:spAutoFit/>
          </a:bodyPr>
          <a:lstStyle/>
          <a:p>
            <a:r>
              <a:rPr lang="de-DE" sz="1400" dirty="0">
                <a:latin typeface="Verdana" panose="020B0604030504040204" pitchFamily="34" charset="0"/>
                <a:ea typeface="Verdana" panose="020B0604030504040204" pitchFamily="34" charset="0"/>
                <a:cs typeface="Verdana" panose="020B0604030504040204" pitchFamily="34" charset="0"/>
              </a:rPr>
              <a:t>ist realisiert</a:t>
            </a:r>
          </a:p>
        </p:txBody>
      </p:sp>
      <p:sp>
        <p:nvSpPr>
          <p:cNvPr id="24" name="Text Box 30"/>
          <p:cNvSpPr txBox="1">
            <a:spLocks noChangeArrowheads="1"/>
          </p:cNvSpPr>
          <p:nvPr/>
        </p:nvSpPr>
        <p:spPr bwMode="auto">
          <a:xfrm>
            <a:off x="2793455" y="3986907"/>
            <a:ext cx="1397000" cy="304800"/>
          </a:xfrm>
          <a:prstGeom prst="rect">
            <a:avLst/>
          </a:prstGeom>
          <a:noFill/>
          <a:ln w="9525">
            <a:noFill/>
            <a:miter lim="800000"/>
            <a:headEnd/>
            <a:tailEnd/>
          </a:ln>
        </p:spPr>
        <p:txBody>
          <a:bodyPr wrap="none">
            <a:spAutoFit/>
          </a:bodyPr>
          <a:lstStyle/>
          <a:p>
            <a:r>
              <a:rPr lang="de-DE" sz="1400" dirty="0">
                <a:latin typeface="Verdana" panose="020B0604030504040204" pitchFamily="34" charset="0"/>
                <a:ea typeface="Verdana" panose="020B0604030504040204" pitchFamily="34" charset="0"/>
                <a:cs typeface="Verdana" panose="020B0604030504040204" pitchFamily="34" charset="0"/>
              </a:rPr>
              <a:t>ist verkörpert</a:t>
            </a:r>
          </a:p>
        </p:txBody>
      </p:sp>
      <p:sp>
        <p:nvSpPr>
          <p:cNvPr id="25" name="Text Box 31"/>
          <p:cNvSpPr txBox="1">
            <a:spLocks noChangeArrowheads="1"/>
          </p:cNvSpPr>
          <p:nvPr/>
        </p:nvSpPr>
        <p:spPr bwMode="auto">
          <a:xfrm>
            <a:off x="5199583" y="4708376"/>
            <a:ext cx="725488" cy="304800"/>
          </a:xfrm>
          <a:prstGeom prst="rect">
            <a:avLst/>
          </a:prstGeom>
          <a:noFill/>
          <a:ln w="9525">
            <a:noFill/>
            <a:miter lim="800000"/>
            <a:headEnd/>
            <a:tailEnd/>
          </a:ln>
        </p:spPr>
        <p:txBody>
          <a:bodyPr wrap="none">
            <a:spAutoFit/>
          </a:bodyPr>
          <a:lstStyle/>
          <a:p>
            <a:r>
              <a:rPr lang="de-DE" sz="1400" dirty="0">
                <a:latin typeface="Verdana" panose="020B0604030504040204" pitchFamily="34" charset="0"/>
                <a:ea typeface="Verdana" panose="020B0604030504040204" pitchFamily="34" charset="0"/>
                <a:cs typeface="Verdana" panose="020B0604030504040204" pitchFamily="34" charset="0"/>
              </a:rPr>
              <a:t>ist ein</a:t>
            </a:r>
          </a:p>
        </p:txBody>
      </p:sp>
      <p:sp>
        <p:nvSpPr>
          <p:cNvPr id="3" name="Textfeld 2"/>
          <p:cNvSpPr txBox="1"/>
          <p:nvPr/>
        </p:nvSpPr>
        <p:spPr>
          <a:xfrm>
            <a:off x="791518" y="1340768"/>
            <a:ext cx="1908274" cy="646331"/>
          </a:xfrm>
          <a:prstGeom prst="rect">
            <a:avLst/>
          </a:prstGeom>
          <a:solidFill>
            <a:schemeClr val="bg1"/>
          </a:solidFill>
          <a:ln w="28575">
            <a:solidFill>
              <a:srgbClr val="C00000"/>
            </a:solidFill>
          </a:ln>
        </p:spPr>
        <p:txBody>
          <a:bodyPr wrap="square" rtlCol="0">
            <a:spAutoFit/>
          </a:bodyPr>
          <a:lstStyle/>
          <a:p>
            <a:pPr algn="ctr"/>
            <a:r>
              <a:rPr lang="de-DE" dirty="0" smtClean="0">
                <a:latin typeface="Verdana" panose="020B0604030504040204" pitchFamily="34" charset="0"/>
                <a:ea typeface="Verdana" panose="020B0604030504040204" pitchFamily="34" charset="0"/>
                <a:cs typeface="Verdana" panose="020B0604030504040204" pitchFamily="34" charset="0"/>
              </a:rPr>
              <a:t>geistige Schöpfung</a:t>
            </a:r>
          </a:p>
        </p:txBody>
      </p:sp>
      <p:sp>
        <p:nvSpPr>
          <p:cNvPr id="26" name="Textfeld 25"/>
          <p:cNvSpPr txBox="1"/>
          <p:nvPr/>
        </p:nvSpPr>
        <p:spPr>
          <a:xfrm>
            <a:off x="3059832" y="2204864"/>
            <a:ext cx="1908274" cy="646331"/>
          </a:xfrm>
          <a:prstGeom prst="rect">
            <a:avLst/>
          </a:prstGeom>
          <a:solidFill>
            <a:schemeClr val="bg1"/>
          </a:solidFill>
          <a:ln w="28575">
            <a:solidFill>
              <a:srgbClr val="C00000"/>
            </a:solidFill>
          </a:ln>
        </p:spPr>
        <p:txBody>
          <a:bodyPr wrap="square" rtlCol="0">
            <a:spAutoFit/>
          </a:bodyPr>
          <a:lstStyle/>
          <a:p>
            <a:pPr algn="ctr"/>
            <a:r>
              <a:rPr lang="de-DE" dirty="0" smtClean="0">
                <a:latin typeface="Verdana" panose="020B0604030504040204" pitchFamily="34" charset="0"/>
                <a:ea typeface="Verdana" panose="020B0604030504040204" pitchFamily="34" charset="0"/>
                <a:cs typeface="Verdana" panose="020B0604030504040204" pitchFamily="34" charset="0"/>
              </a:rPr>
              <a:t>künstlerische Realisierung</a:t>
            </a:r>
          </a:p>
        </p:txBody>
      </p:sp>
      <p:sp>
        <p:nvSpPr>
          <p:cNvPr id="27" name="Textfeld 26"/>
          <p:cNvSpPr txBox="1"/>
          <p:nvPr/>
        </p:nvSpPr>
        <p:spPr>
          <a:xfrm>
            <a:off x="5111998" y="2952857"/>
            <a:ext cx="1908274" cy="646331"/>
          </a:xfrm>
          <a:prstGeom prst="rect">
            <a:avLst/>
          </a:prstGeom>
          <a:solidFill>
            <a:schemeClr val="bg1"/>
          </a:solidFill>
          <a:ln w="28575">
            <a:solidFill>
              <a:srgbClr val="C00000"/>
            </a:solidFill>
          </a:ln>
        </p:spPr>
        <p:txBody>
          <a:bodyPr wrap="square" rtlCol="0">
            <a:spAutoFit/>
          </a:bodyPr>
          <a:lstStyle/>
          <a:p>
            <a:pPr algn="ctr"/>
            <a:r>
              <a:rPr lang="de-DE" dirty="0" smtClean="0">
                <a:latin typeface="Verdana" panose="020B0604030504040204" pitchFamily="34" charset="0"/>
                <a:ea typeface="Verdana" panose="020B0604030504040204" pitchFamily="34" charset="0"/>
                <a:cs typeface="Verdana" panose="020B0604030504040204" pitchFamily="34" charset="0"/>
              </a:rPr>
              <a:t>physische Verkörperung</a:t>
            </a:r>
          </a:p>
        </p:txBody>
      </p:sp>
      <p:sp>
        <p:nvSpPr>
          <p:cNvPr id="28" name="Textfeld 27"/>
          <p:cNvSpPr txBox="1"/>
          <p:nvPr/>
        </p:nvSpPr>
        <p:spPr>
          <a:xfrm>
            <a:off x="7235726" y="3573313"/>
            <a:ext cx="1800770" cy="646331"/>
          </a:xfrm>
          <a:prstGeom prst="rect">
            <a:avLst/>
          </a:prstGeom>
          <a:solidFill>
            <a:schemeClr val="bg1"/>
          </a:solidFill>
          <a:ln w="28575">
            <a:solidFill>
              <a:srgbClr val="C00000"/>
            </a:solidFill>
          </a:ln>
        </p:spPr>
        <p:txBody>
          <a:bodyPr wrap="square" rtlCol="0">
            <a:spAutoFit/>
          </a:bodyPr>
          <a:lstStyle/>
          <a:p>
            <a:pPr algn="ctr"/>
            <a:r>
              <a:rPr lang="de-DE" dirty="0" smtClean="0">
                <a:latin typeface="Verdana" panose="020B0604030504040204" pitchFamily="34" charset="0"/>
                <a:ea typeface="Verdana" panose="020B0604030504040204" pitchFamily="34" charset="0"/>
                <a:cs typeface="Verdana" panose="020B0604030504040204" pitchFamily="34" charset="0"/>
              </a:rPr>
              <a:t>einzelnes Stück</a:t>
            </a:r>
          </a:p>
        </p:txBody>
      </p:sp>
    </p:spTree>
    <p:extLst>
      <p:ext uri="{BB962C8B-B14F-4D97-AF65-F5344CB8AC3E}">
        <p14:creationId xmlns:p14="http://schemas.microsoft.com/office/powerpoint/2010/main" val="14171541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Strukturierte Darstellung der Daten nach </a:t>
            </a:r>
            <a:r>
              <a:rPr lang="de-DE" dirty="0" smtClean="0"/>
              <a:t>FRBR</a:t>
            </a:r>
            <a:endParaRPr lang="de-DE" dirty="0"/>
          </a:p>
        </p:txBody>
      </p:sp>
      <p:sp>
        <p:nvSpPr>
          <p:cNvPr id="4" name="Fußzeilenplatzhalter 3"/>
          <p:cNvSpPr>
            <a:spLocks noGrp="1"/>
          </p:cNvSpPr>
          <p:nvPr>
            <p:ph type="ftr" sz="quarter" idx="14"/>
          </p:nvPr>
        </p:nvSpPr>
        <p:spPr>
          <a:xfrm>
            <a:off x="467544" y="6376243"/>
            <a:ext cx="7200800" cy="365125"/>
          </a:xfrm>
        </p:spPr>
        <p:txBody>
          <a:bodyPr/>
          <a:lstStyle/>
          <a:p>
            <a:r>
              <a:rPr lang="de-DE" smtClean="0"/>
              <a:t>AG RDA Schulungsunterlagen – Modul 1: Einführung und Grundlagen | Stand: 23.04.2015 | CC BY-NC-SA</a:t>
            </a:r>
            <a:endParaRPr lang="de-DE" dirty="0"/>
          </a:p>
        </p:txBody>
      </p:sp>
      <p:sp>
        <p:nvSpPr>
          <p:cNvPr id="5" name="Foliennummernplatzhalter 4"/>
          <p:cNvSpPr>
            <a:spLocks noGrp="1"/>
          </p:cNvSpPr>
          <p:nvPr>
            <p:ph type="sldNum" sz="quarter" idx="4"/>
          </p:nvPr>
        </p:nvSpPr>
        <p:spPr>
          <a:xfrm>
            <a:off x="7884368" y="6376243"/>
            <a:ext cx="802432" cy="365125"/>
          </a:xfrm>
        </p:spPr>
        <p:txBody>
          <a:bodyPr/>
          <a:lstStyle/>
          <a:p>
            <a:fld id="{8A6690F1-7CA1-4166-A522-500460961984}" type="slidenum">
              <a:rPr lang="de-DE" smtClean="0"/>
              <a:pPr/>
              <a:t>14</a:t>
            </a:fld>
            <a:endParaRPr lang="de-DE" dirty="0"/>
          </a:p>
        </p:txBody>
      </p:sp>
      <p:sp>
        <p:nvSpPr>
          <p:cNvPr id="6" name="Rechteck 5"/>
          <p:cNvSpPr/>
          <p:nvPr/>
        </p:nvSpPr>
        <p:spPr>
          <a:xfrm>
            <a:off x="336454" y="3774196"/>
            <a:ext cx="8461029" cy="1997942"/>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de-DE">
              <a:solidFill>
                <a:prstClr val="white"/>
              </a:solidFill>
            </a:endParaRPr>
          </a:p>
        </p:txBody>
      </p:sp>
      <p:sp>
        <p:nvSpPr>
          <p:cNvPr id="7" name="Rechteck 6"/>
          <p:cNvSpPr/>
          <p:nvPr/>
        </p:nvSpPr>
        <p:spPr>
          <a:xfrm>
            <a:off x="323528" y="1700808"/>
            <a:ext cx="8461029" cy="1936477"/>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de-DE">
              <a:solidFill>
                <a:prstClr val="white"/>
              </a:solidFill>
            </a:endParaRPr>
          </a:p>
        </p:txBody>
      </p:sp>
      <p:sp>
        <p:nvSpPr>
          <p:cNvPr id="8" name="Rechteck 7"/>
          <p:cNvSpPr/>
          <p:nvPr/>
        </p:nvSpPr>
        <p:spPr>
          <a:xfrm>
            <a:off x="647653" y="1963792"/>
            <a:ext cx="2376264" cy="138611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de-DE" sz="1200" b="1" dirty="0" smtClean="0">
                <a:solidFill>
                  <a:prstClr val="black"/>
                </a:solidFill>
                <a:latin typeface="Verdana" panose="020B0604030504040204" pitchFamily="34" charset="0"/>
                <a:ea typeface="Verdana" panose="020B0604030504040204" pitchFamily="34" charset="0"/>
                <a:cs typeface="Verdana" panose="020B0604030504040204" pitchFamily="34" charset="0"/>
              </a:rPr>
              <a:t>Ausdruck eines intellektuellen oder künstlerischen Inhalts</a:t>
            </a:r>
          </a:p>
          <a:p>
            <a:pPr algn="ctr" fontAlgn="base">
              <a:spcBef>
                <a:spcPct val="0"/>
              </a:spcBef>
              <a:spcAft>
                <a:spcPct val="0"/>
              </a:spcAft>
            </a:pPr>
            <a:endParaRPr lang="de-DE" sz="1200" b="1" dirty="0" smtClean="0">
              <a:solidFill>
                <a:prstClr val="black"/>
              </a:solidFill>
              <a:latin typeface="Verdana" panose="020B0604030504040204" pitchFamily="34" charset="0"/>
              <a:ea typeface="Verdana" panose="020B0604030504040204" pitchFamily="34" charset="0"/>
              <a:cs typeface="Verdana" panose="020B0604030504040204" pitchFamily="34" charset="0"/>
            </a:endParaRPr>
          </a:p>
          <a:p>
            <a:pPr algn="ctr" fontAlgn="base">
              <a:spcBef>
                <a:spcPct val="0"/>
              </a:spcBef>
              <a:spcAft>
                <a:spcPct val="0"/>
              </a:spcAft>
            </a:pPr>
            <a:r>
              <a:rPr lang="de-DE" sz="1200" b="1" i="1" dirty="0" smtClean="0">
                <a:solidFill>
                  <a:prstClr val="black"/>
                </a:solidFill>
                <a:latin typeface="Verdana" panose="020B0604030504040204" pitchFamily="34" charset="0"/>
                <a:ea typeface="Verdana" panose="020B0604030504040204" pitchFamily="34" charset="0"/>
                <a:cs typeface="Verdana" panose="020B0604030504040204" pitchFamily="34" charset="0"/>
              </a:rPr>
              <a:t>Bereich der Ideen und Gedanken </a:t>
            </a:r>
            <a:endParaRPr lang="de-DE" sz="1200" b="1" i="1"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9" name="Rechteck 8"/>
          <p:cNvSpPr/>
          <p:nvPr/>
        </p:nvSpPr>
        <p:spPr>
          <a:xfrm>
            <a:off x="647653" y="4080112"/>
            <a:ext cx="2448272" cy="138611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de-DE" sz="1200" b="1" dirty="0" smtClean="0">
                <a:solidFill>
                  <a:prstClr val="black"/>
                </a:solidFill>
                <a:latin typeface="Verdana" panose="020B0604030504040204" pitchFamily="34" charset="0"/>
                <a:ea typeface="Verdana" panose="020B0604030504040204" pitchFamily="34" charset="0"/>
                <a:cs typeface="Verdana" panose="020B0604030504040204" pitchFamily="34" charset="0"/>
              </a:rPr>
              <a:t>Stellt eine physische Form dar</a:t>
            </a:r>
          </a:p>
          <a:p>
            <a:pPr algn="ctr" fontAlgn="base">
              <a:spcBef>
                <a:spcPct val="0"/>
              </a:spcBef>
              <a:spcAft>
                <a:spcPct val="0"/>
              </a:spcAft>
            </a:pPr>
            <a:endParaRPr lang="de-DE" sz="1200" b="1" dirty="0" smtClean="0">
              <a:solidFill>
                <a:prstClr val="black"/>
              </a:solidFill>
              <a:latin typeface="Verdana" panose="020B0604030504040204" pitchFamily="34" charset="0"/>
              <a:ea typeface="Verdana" panose="020B0604030504040204" pitchFamily="34" charset="0"/>
              <a:cs typeface="Verdana" panose="020B0604030504040204" pitchFamily="34" charset="0"/>
            </a:endParaRPr>
          </a:p>
          <a:p>
            <a:pPr algn="ctr" fontAlgn="base">
              <a:spcBef>
                <a:spcPct val="0"/>
              </a:spcBef>
              <a:spcAft>
                <a:spcPct val="0"/>
              </a:spcAft>
            </a:pPr>
            <a:r>
              <a:rPr lang="de-DE" sz="1200" b="1" i="1" dirty="0" smtClean="0">
                <a:solidFill>
                  <a:prstClr val="black"/>
                </a:solidFill>
                <a:latin typeface="Verdana" panose="020B0604030504040204" pitchFamily="34" charset="0"/>
                <a:ea typeface="Verdana" panose="020B0604030504040204" pitchFamily="34" charset="0"/>
                <a:cs typeface="Verdana" panose="020B0604030504040204" pitchFamily="34" charset="0"/>
              </a:rPr>
              <a:t>Bereich der sinnlichen Wahrnehmung </a:t>
            </a:r>
            <a:endParaRPr lang="de-DE" sz="1200" b="1" i="1"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10" name="AutoShape 6"/>
          <p:cNvSpPr>
            <a:spLocks noChangeArrowheads="1"/>
          </p:cNvSpPr>
          <p:nvPr/>
        </p:nvSpPr>
        <p:spPr bwMode="auto">
          <a:xfrm>
            <a:off x="3383957" y="1963138"/>
            <a:ext cx="1728000" cy="720725"/>
          </a:xfrm>
          <a:prstGeom prst="flowChartProcess">
            <a:avLst/>
          </a:prstGeom>
          <a:solidFill>
            <a:schemeClr val="accent1">
              <a:lumMod val="75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de-DE" dirty="0" smtClean="0">
                <a:solidFill>
                  <a:schemeClr val="bg1"/>
                </a:solidFill>
                <a:latin typeface="Verdana" panose="020B0604030504040204" pitchFamily="34" charset="0"/>
                <a:ea typeface="Verdana" panose="020B0604030504040204" pitchFamily="34" charset="0"/>
                <a:cs typeface="Verdana" panose="020B0604030504040204" pitchFamily="34" charset="0"/>
              </a:rPr>
              <a:t>Werk</a:t>
            </a:r>
            <a:endParaRPr lang="de-DE"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11" name="AutoShape 7"/>
          <p:cNvSpPr>
            <a:spLocks noChangeArrowheads="1"/>
          </p:cNvSpPr>
          <p:nvPr/>
        </p:nvSpPr>
        <p:spPr bwMode="auto">
          <a:xfrm>
            <a:off x="4709992" y="2785654"/>
            <a:ext cx="1728000" cy="720725"/>
          </a:xfrm>
          <a:prstGeom prst="flowChartProcess">
            <a:avLst/>
          </a:prstGeom>
          <a:solidFill>
            <a:schemeClr val="accent1">
              <a:lumMod val="60000"/>
              <a:lumOff val="4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de-DE" dirty="0" smtClean="0">
                <a:latin typeface="Verdana" panose="020B0604030504040204" pitchFamily="34" charset="0"/>
                <a:ea typeface="Verdana" panose="020B0604030504040204" pitchFamily="34" charset="0"/>
                <a:cs typeface="Verdana" panose="020B0604030504040204" pitchFamily="34" charset="0"/>
              </a:rPr>
              <a:t>Expression</a:t>
            </a:r>
            <a:endParaRPr lang="de-DE" dirty="0">
              <a:latin typeface="Verdana" panose="020B0604030504040204" pitchFamily="34" charset="0"/>
              <a:ea typeface="Verdana" panose="020B0604030504040204" pitchFamily="34" charset="0"/>
              <a:cs typeface="Verdana" panose="020B0604030504040204" pitchFamily="34" charset="0"/>
            </a:endParaRPr>
          </a:p>
        </p:txBody>
      </p:sp>
      <p:sp>
        <p:nvSpPr>
          <p:cNvPr id="12" name="AutoShape 8"/>
          <p:cNvSpPr>
            <a:spLocks noChangeArrowheads="1"/>
          </p:cNvSpPr>
          <p:nvPr/>
        </p:nvSpPr>
        <p:spPr bwMode="auto">
          <a:xfrm>
            <a:off x="5650511" y="3871973"/>
            <a:ext cx="1728787" cy="720725"/>
          </a:xfrm>
          <a:prstGeom prst="flowChartProcess">
            <a:avLst/>
          </a:prstGeom>
          <a:solidFill>
            <a:schemeClr val="accent1">
              <a:lumMod val="40000"/>
              <a:lumOff val="6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de-DE" dirty="0" smtClean="0">
                <a:latin typeface="Verdana" panose="020B0604030504040204" pitchFamily="34" charset="0"/>
                <a:ea typeface="Verdana" panose="020B0604030504040204" pitchFamily="34" charset="0"/>
                <a:cs typeface="Verdana" panose="020B0604030504040204" pitchFamily="34" charset="0"/>
              </a:rPr>
              <a:t>Manifestation</a:t>
            </a:r>
            <a:endParaRPr lang="de-DE" dirty="0">
              <a:latin typeface="Verdana" panose="020B0604030504040204" pitchFamily="34" charset="0"/>
              <a:ea typeface="Verdana" panose="020B0604030504040204" pitchFamily="34" charset="0"/>
              <a:cs typeface="Verdana" panose="020B0604030504040204" pitchFamily="34" charset="0"/>
            </a:endParaRPr>
          </a:p>
        </p:txBody>
      </p:sp>
      <p:sp>
        <p:nvSpPr>
          <p:cNvPr id="13" name="AutoShape 9"/>
          <p:cNvSpPr>
            <a:spLocks noChangeArrowheads="1"/>
          </p:cNvSpPr>
          <p:nvPr/>
        </p:nvSpPr>
        <p:spPr bwMode="auto">
          <a:xfrm>
            <a:off x="6820632" y="4773167"/>
            <a:ext cx="1728000" cy="720725"/>
          </a:xfrm>
          <a:prstGeom prst="flowChartProcess">
            <a:avLst/>
          </a:prstGeom>
          <a:solidFill>
            <a:schemeClr val="accent1">
              <a:lumMod val="20000"/>
              <a:lumOff val="8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de-DE" dirty="0" smtClean="0">
                <a:latin typeface="Verdana" panose="020B0604030504040204" pitchFamily="34" charset="0"/>
                <a:ea typeface="Verdana" panose="020B0604030504040204" pitchFamily="34" charset="0"/>
                <a:cs typeface="Verdana" panose="020B0604030504040204" pitchFamily="34" charset="0"/>
              </a:rPr>
              <a:t>Exemplar</a:t>
            </a:r>
            <a:endParaRPr lang="de-DE"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114301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2" grpId="0" animBg="1"/>
      <p:bldP spid="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FRBR-Entitäten der Gruppe </a:t>
            </a:r>
            <a:r>
              <a:rPr lang="de-DE" dirty="0" smtClean="0"/>
              <a:t>2</a:t>
            </a:r>
            <a:endParaRPr lang="de-DE" dirty="0"/>
          </a:p>
        </p:txBody>
      </p:sp>
      <p:sp>
        <p:nvSpPr>
          <p:cNvPr id="4" name="Fußzeilenplatzhalter 3"/>
          <p:cNvSpPr>
            <a:spLocks noGrp="1"/>
          </p:cNvSpPr>
          <p:nvPr>
            <p:ph type="ftr" sz="quarter" idx="14"/>
          </p:nvPr>
        </p:nvSpPr>
        <p:spPr>
          <a:xfrm>
            <a:off x="467544" y="6376243"/>
            <a:ext cx="7128792" cy="365125"/>
          </a:xfrm>
        </p:spPr>
        <p:txBody>
          <a:bodyPr/>
          <a:lstStyle/>
          <a:p>
            <a:r>
              <a:rPr lang="de-DE" smtClean="0"/>
              <a:t>AG RDA Schulungsunterlagen – Modul 1: Einführung und Grundlagen | Stand: 23.04.2015 | CC BY-NC-SA</a:t>
            </a:r>
            <a:endParaRPr lang="de-DE" dirty="0"/>
          </a:p>
        </p:txBody>
      </p:sp>
      <p:sp>
        <p:nvSpPr>
          <p:cNvPr id="5" name="Foliennummernplatzhalter 4"/>
          <p:cNvSpPr>
            <a:spLocks noGrp="1"/>
          </p:cNvSpPr>
          <p:nvPr>
            <p:ph type="sldNum" sz="quarter" idx="4"/>
          </p:nvPr>
        </p:nvSpPr>
        <p:spPr>
          <a:xfrm>
            <a:off x="8028384" y="6376243"/>
            <a:ext cx="658416" cy="365125"/>
          </a:xfrm>
        </p:spPr>
        <p:txBody>
          <a:bodyPr/>
          <a:lstStyle/>
          <a:p>
            <a:fld id="{8A6690F1-7CA1-4166-A522-500460961984}" type="slidenum">
              <a:rPr lang="de-DE" smtClean="0"/>
              <a:pPr/>
              <a:t>15</a:t>
            </a:fld>
            <a:endParaRPr lang="de-DE"/>
          </a:p>
        </p:txBody>
      </p:sp>
      <p:sp>
        <p:nvSpPr>
          <p:cNvPr id="6" name="Line 14"/>
          <p:cNvSpPr>
            <a:spLocks noChangeShapeType="1"/>
          </p:cNvSpPr>
          <p:nvPr/>
        </p:nvSpPr>
        <p:spPr bwMode="auto">
          <a:xfrm>
            <a:off x="899492" y="1484784"/>
            <a:ext cx="215900" cy="0"/>
          </a:xfrm>
          <a:prstGeom prst="line">
            <a:avLst/>
          </a:prstGeom>
          <a:noFill/>
          <a:ln w="9525">
            <a:solidFill>
              <a:schemeClr val="tx1"/>
            </a:solidFill>
            <a:round/>
            <a:headEnd/>
            <a:tailEnd type="triangle" w="med" len="med"/>
          </a:ln>
        </p:spPr>
        <p:txBody>
          <a:bodyPr/>
          <a:lstStyle/>
          <a:p>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7" name="Line 18"/>
          <p:cNvSpPr>
            <a:spLocks noChangeShapeType="1"/>
          </p:cNvSpPr>
          <p:nvPr/>
        </p:nvSpPr>
        <p:spPr bwMode="auto">
          <a:xfrm>
            <a:off x="1978992" y="2276872"/>
            <a:ext cx="792163" cy="0"/>
          </a:xfrm>
          <a:prstGeom prst="line">
            <a:avLst/>
          </a:prstGeom>
          <a:noFill/>
          <a:ln w="9525">
            <a:solidFill>
              <a:schemeClr val="tx1"/>
            </a:solidFill>
            <a:round/>
            <a:headEnd/>
            <a:tailEnd type="triangle" w="med" len="med"/>
          </a:ln>
        </p:spPr>
        <p:txBody>
          <a:bodyPr/>
          <a:lstStyle/>
          <a:p>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8" name="Line 22"/>
          <p:cNvSpPr>
            <a:spLocks noChangeShapeType="1"/>
          </p:cNvSpPr>
          <p:nvPr/>
        </p:nvSpPr>
        <p:spPr bwMode="auto">
          <a:xfrm flipV="1">
            <a:off x="3275981" y="3068959"/>
            <a:ext cx="1079500" cy="1"/>
          </a:xfrm>
          <a:prstGeom prst="line">
            <a:avLst/>
          </a:prstGeom>
          <a:noFill/>
          <a:ln w="9525">
            <a:solidFill>
              <a:schemeClr val="tx1"/>
            </a:solidFill>
            <a:round/>
            <a:headEnd/>
            <a:tailEnd type="triangle" w="med" len="med"/>
          </a:ln>
        </p:spPr>
        <p:txBody>
          <a:bodyPr/>
          <a:lstStyle/>
          <a:p>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9" name="Rectangle 28"/>
          <p:cNvSpPr>
            <a:spLocks noChangeArrowheads="1"/>
          </p:cNvSpPr>
          <p:nvPr/>
        </p:nvSpPr>
        <p:spPr bwMode="auto">
          <a:xfrm>
            <a:off x="6155705" y="4292054"/>
            <a:ext cx="2016695" cy="1945258"/>
          </a:xfrm>
          <a:prstGeom prst="rect">
            <a:avLst/>
          </a:prstGeom>
          <a:noFill/>
          <a:ln w="9525">
            <a:solidFill>
              <a:schemeClr val="tx1"/>
            </a:solidFill>
            <a:miter lim="800000"/>
            <a:headEnd/>
            <a:tailEnd/>
          </a:ln>
        </p:spPr>
        <p:txBody>
          <a:bodyPr wrap="none" anchor="ctr"/>
          <a:lstStyle/>
          <a:p>
            <a:endParaRPr lang="de-DE"/>
          </a:p>
        </p:txBody>
      </p:sp>
      <p:sp>
        <p:nvSpPr>
          <p:cNvPr id="10" name="Rectangle 29"/>
          <p:cNvSpPr>
            <a:spLocks noChangeArrowheads="1"/>
          </p:cNvSpPr>
          <p:nvPr/>
        </p:nvSpPr>
        <p:spPr bwMode="auto">
          <a:xfrm>
            <a:off x="6372051" y="4423831"/>
            <a:ext cx="1584325" cy="431800"/>
          </a:xfrm>
          <a:prstGeom prst="rect">
            <a:avLst/>
          </a:prstGeom>
          <a:solidFill>
            <a:schemeClr val="accent2">
              <a:lumMod val="60000"/>
              <a:lumOff val="4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de-DE" dirty="0" smtClean="0">
                <a:latin typeface="Verdana" panose="020B0604030504040204" pitchFamily="34" charset="0"/>
                <a:ea typeface="Verdana" panose="020B0604030504040204" pitchFamily="34" charset="0"/>
                <a:cs typeface="Verdana" panose="020B0604030504040204" pitchFamily="34" charset="0"/>
              </a:rPr>
              <a:t>Person</a:t>
            </a:r>
            <a:endParaRPr lang="de-DE" dirty="0">
              <a:latin typeface="Verdana" panose="020B0604030504040204" pitchFamily="34" charset="0"/>
              <a:ea typeface="Verdana" panose="020B0604030504040204" pitchFamily="34" charset="0"/>
              <a:cs typeface="Verdana" panose="020B0604030504040204" pitchFamily="34" charset="0"/>
            </a:endParaRPr>
          </a:p>
        </p:txBody>
      </p:sp>
      <p:sp>
        <p:nvSpPr>
          <p:cNvPr id="11" name="Rectangle 31"/>
          <p:cNvSpPr>
            <a:spLocks noChangeArrowheads="1"/>
          </p:cNvSpPr>
          <p:nvPr/>
        </p:nvSpPr>
        <p:spPr bwMode="auto">
          <a:xfrm>
            <a:off x="6372051" y="5641446"/>
            <a:ext cx="1584325" cy="431800"/>
          </a:xfrm>
          <a:prstGeom prst="rect">
            <a:avLst/>
          </a:prstGeom>
          <a:solidFill>
            <a:schemeClr val="accent2">
              <a:lumMod val="60000"/>
              <a:lumOff val="4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de-DE" dirty="0">
                <a:latin typeface="Verdana" panose="020B0604030504040204" pitchFamily="34" charset="0"/>
                <a:ea typeface="Verdana" panose="020B0604030504040204" pitchFamily="34" charset="0"/>
                <a:cs typeface="Verdana" panose="020B0604030504040204" pitchFamily="34" charset="0"/>
              </a:rPr>
              <a:t>Körperschaft</a:t>
            </a:r>
          </a:p>
        </p:txBody>
      </p:sp>
      <p:sp>
        <p:nvSpPr>
          <p:cNvPr id="12" name="Line 33"/>
          <p:cNvSpPr>
            <a:spLocks noChangeShapeType="1"/>
          </p:cNvSpPr>
          <p:nvPr/>
        </p:nvSpPr>
        <p:spPr bwMode="auto">
          <a:xfrm flipH="1">
            <a:off x="899492" y="1484784"/>
            <a:ext cx="670" cy="4392488"/>
          </a:xfrm>
          <a:prstGeom prst="line">
            <a:avLst/>
          </a:prstGeom>
          <a:noFill/>
          <a:ln w="9525">
            <a:solidFill>
              <a:schemeClr val="tx1"/>
            </a:solidFill>
            <a:round/>
            <a:headEnd/>
            <a:tailEnd/>
          </a:ln>
        </p:spPr>
        <p:txBody>
          <a:bodyPr/>
          <a:lstStyle/>
          <a:p>
            <a:endParaRPr lang="de-DE"/>
          </a:p>
        </p:txBody>
      </p:sp>
      <p:sp>
        <p:nvSpPr>
          <p:cNvPr id="13" name="Line 34"/>
          <p:cNvSpPr>
            <a:spLocks noChangeShapeType="1"/>
          </p:cNvSpPr>
          <p:nvPr/>
        </p:nvSpPr>
        <p:spPr bwMode="auto">
          <a:xfrm>
            <a:off x="899492" y="5877272"/>
            <a:ext cx="5256213" cy="0"/>
          </a:xfrm>
          <a:prstGeom prst="line">
            <a:avLst/>
          </a:prstGeom>
          <a:noFill/>
          <a:ln w="9525">
            <a:solidFill>
              <a:schemeClr val="tx1"/>
            </a:solidFill>
            <a:round/>
            <a:headEnd/>
            <a:tailEnd type="triangle" w="med" len="med"/>
          </a:ln>
        </p:spPr>
        <p:txBody>
          <a:bodyPr/>
          <a:lstStyle/>
          <a:p>
            <a:endParaRPr lang="de-DE"/>
          </a:p>
        </p:txBody>
      </p:sp>
      <p:sp>
        <p:nvSpPr>
          <p:cNvPr id="14" name="Line 35"/>
          <p:cNvSpPr>
            <a:spLocks noChangeShapeType="1"/>
          </p:cNvSpPr>
          <p:nvPr/>
        </p:nvSpPr>
        <p:spPr bwMode="auto">
          <a:xfrm>
            <a:off x="899492" y="5877272"/>
            <a:ext cx="4895850" cy="0"/>
          </a:xfrm>
          <a:prstGeom prst="line">
            <a:avLst/>
          </a:prstGeom>
          <a:noFill/>
          <a:ln w="9525">
            <a:solidFill>
              <a:schemeClr val="tx1"/>
            </a:solidFill>
            <a:round/>
            <a:headEnd/>
            <a:tailEnd type="triangle" w="med" len="med"/>
          </a:ln>
        </p:spPr>
        <p:txBody>
          <a:bodyPr/>
          <a:lstStyle/>
          <a:p>
            <a:endParaRPr lang="de-DE"/>
          </a:p>
        </p:txBody>
      </p:sp>
      <p:sp>
        <p:nvSpPr>
          <p:cNvPr id="15" name="Line 36"/>
          <p:cNvSpPr>
            <a:spLocks noChangeShapeType="1"/>
          </p:cNvSpPr>
          <p:nvPr/>
        </p:nvSpPr>
        <p:spPr bwMode="auto">
          <a:xfrm>
            <a:off x="970930" y="1699667"/>
            <a:ext cx="0" cy="0"/>
          </a:xfrm>
          <a:prstGeom prst="line">
            <a:avLst/>
          </a:prstGeom>
          <a:noFill/>
          <a:ln w="9525">
            <a:solidFill>
              <a:schemeClr val="tx1"/>
            </a:solidFill>
            <a:round/>
            <a:headEnd/>
            <a:tailEnd type="triangle" w="med" len="med"/>
          </a:ln>
        </p:spPr>
        <p:txBody>
          <a:bodyPr/>
          <a:lstStyle/>
          <a:p>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16" name="Line 37"/>
          <p:cNvSpPr>
            <a:spLocks noChangeShapeType="1"/>
          </p:cNvSpPr>
          <p:nvPr/>
        </p:nvSpPr>
        <p:spPr bwMode="auto">
          <a:xfrm>
            <a:off x="900162" y="1484784"/>
            <a:ext cx="71438" cy="0"/>
          </a:xfrm>
          <a:prstGeom prst="line">
            <a:avLst/>
          </a:prstGeom>
          <a:noFill/>
          <a:ln w="9525">
            <a:solidFill>
              <a:schemeClr val="tx1"/>
            </a:solidFill>
            <a:round/>
            <a:headEnd/>
            <a:tailEnd type="triangle" w="med" len="med"/>
          </a:ln>
        </p:spPr>
        <p:txBody>
          <a:bodyPr/>
          <a:lstStyle/>
          <a:p>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17" name="Line 38"/>
          <p:cNvSpPr>
            <a:spLocks noChangeShapeType="1"/>
          </p:cNvSpPr>
          <p:nvPr/>
        </p:nvSpPr>
        <p:spPr bwMode="auto">
          <a:xfrm>
            <a:off x="1978992" y="5445472"/>
            <a:ext cx="4176713" cy="0"/>
          </a:xfrm>
          <a:prstGeom prst="line">
            <a:avLst/>
          </a:prstGeom>
          <a:noFill/>
          <a:ln w="9525">
            <a:solidFill>
              <a:schemeClr val="tx1"/>
            </a:solidFill>
            <a:round/>
            <a:headEnd/>
            <a:tailEnd type="triangle" w="med" len="med"/>
          </a:ln>
        </p:spPr>
        <p:txBody>
          <a:bodyPr/>
          <a:lstStyle/>
          <a:p>
            <a:endParaRPr lang="de-DE"/>
          </a:p>
        </p:txBody>
      </p:sp>
      <p:sp>
        <p:nvSpPr>
          <p:cNvPr id="18" name="Line 39"/>
          <p:cNvSpPr>
            <a:spLocks noChangeShapeType="1"/>
          </p:cNvSpPr>
          <p:nvPr/>
        </p:nvSpPr>
        <p:spPr bwMode="auto">
          <a:xfrm>
            <a:off x="1978992" y="2276872"/>
            <a:ext cx="0" cy="3168600"/>
          </a:xfrm>
          <a:prstGeom prst="line">
            <a:avLst/>
          </a:prstGeom>
          <a:noFill/>
          <a:ln w="9525">
            <a:solidFill>
              <a:schemeClr val="tx1"/>
            </a:solidFill>
            <a:round/>
            <a:headEnd/>
            <a:tailEnd/>
          </a:ln>
        </p:spPr>
        <p:txBody>
          <a:bodyPr/>
          <a:lstStyle/>
          <a:p>
            <a:endParaRPr lang="de-DE"/>
          </a:p>
        </p:txBody>
      </p:sp>
      <p:sp>
        <p:nvSpPr>
          <p:cNvPr id="19" name="Line 40"/>
          <p:cNvSpPr>
            <a:spLocks noChangeShapeType="1"/>
          </p:cNvSpPr>
          <p:nvPr/>
        </p:nvSpPr>
        <p:spPr bwMode="auto">
          <a:xfrm>
            <a:off x="1978992" y="2276872"/>
            <a:ext cx="576263" cy="0"/>
          </a:xfrm>
          <a:prstGeom prst="line">
            <a:avLst/>
          </a:prstGeom>
          <a:noFill/>
          <a:ln w="9525">
            <a:solidFill>
              <a:schemeClr val="tx1"/>
            </a:solidFill>
            <a:round/>
            <a:headEnd/>
            <a:tailEnd type="triangle" w="med" len="med"/>
          </a:ln>
        </p:spPr>
        <p:txBody>
          <a:bodyPr/>
          <a:lstStyle/>
          <a:p>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20" name="Line 41"/>
          <p:cNvSpPr>
            <a:spLocks noChangeShapeType="1"/>
          </p:cNvSpPr>
          <p:nvPr/>
        </p:nvSpPr>
        <p:spPr bwMode="auto">
          <a:xfrm>
            <a:off x="1978992" y="5445472"/>
            <a:ext cx="3816350" cy="0"/>
          </a:xfrm>
          <a:prstGeom prst="line">
            <a:avLst/>
          </a:prstGeom>
          <a:noFill/>
          <a:ln w="9525">
            <a:solidFill>
              <a:schemeClr val="tx1"/>
            </a:solidFill>
            <a:round/>
            <a:headEnd/>
            <a:tailEnd type="triangle" w="med" len="med"/>
          </a:ln>
        </p:spPr>
        <p:txBody>
          <a:bodyPr/>
          <a:lstStyle/>
          <a:p>
            <a:endParaRPr lang="de-DE"/>
          </a:p>
        </p:txBody>
      </p:sp>
      <p:sp>
        <p:nvSpPr>
          <p:cNvPr id="21" name="Line 42"/>
          <p:cNvSpPr>
            <a:spLocks noChangeShapeType="1"/>
          </p:cNvSpPr>
          <p:nvPr/>
        </p:nvSpPr>
        <p:spPr bwMode="auto">
          <a:xfrm>
            <a:off x="3275980" y="5014515"/>
            <a:ext cx="2879725" cy="0"/>
          </a:xfrm>
          <a:prstGeom prst="line">
            <a:avLst/>
          </a:prstGeom>
          <a:noFill/>
          <a:ln w="9525">
            <a:solidFill>
              <a:schemeClr val="tx1"/>
            </a:solidFill>
            <a:round/>
            <a:headEnd/>
            <a:tailEnd type="triangle" w="med" len="med"/>
          </a:ln>
        </p:spPr>
        <p:txBody>
          <a:bodyPr/>
          <a:lstStyle/>
          <a:p>
            <a:endParaRPr lang="de-DE"/>
          </a:p>
        </p:txBody>
      </p:sp>
      <p:sp>
        <p:nvSpPr>
          <p:cNvPr id="22" name="Line 43"/>
          <p:cNvSpPr>
            <a:spLocks noChangeShapeType="1"/>
          </p:cNvSpPr>
          <p:nvPr/>
        </p:nvSpPr>
        <p:spPr bwMode="auto">
          <a:xfrm>
            <a:off x="3275980" y="3068959"/>
            <a:ext cx="0" cy="1945555"/>
          </a:xfrm>
          <a:prstGeom prst="line">
            <a:avLst/>
          </a:prstGeom>
          <a:noFill/>
          <a:ln w="9525">
            <a:solidFill>
              <a:schemeClr val="tx1"/>
            </a:solidFill>
            <a:round/>
            <a:headEnd/>
            <a:tailEnd/>
          </a:ln>
        </p:spPr>
        <p:txBody>
          <a:bodyPr/>
          <a:lstStyle/>
          <a:p>
            <a:endParaRPr lang="de-DE"/>
          </a:p>
        </p:txBody>
      </p:sp>
      <p:sp>
        <p:nvSpPr>
          <p:cNvPr id="23" name="Line 44"/>
          <p:cNvSpPr>
            <a:spLocks noChangeShapeType="1"/>
          </p:cNvSpPr>
          <p:nvPr/>
        </p:nvSpPr>
        <p:spPr bwMode="auto">
          <a:xfrm>
            <a:off x="3995936" y="3068960"/>
            <a:ext cx="215900" cy="0"/>
          </a:xfrm>
          <a:prstGeom prst="line">
            <a:avLst/>
          </a:prstGeom>
          <a:noFill/>
          <a:ln w="9525">
            <a:solidFill>
              <a:schemeClr val="tx1"/>
            </a:solidFill>
            <a:round/>
            <a:headEnd/>
            <a:tailEnd type="triangle" w="med" len="med"/>
          </a:ln>
        </p:spPr>
        <p:txBody>
          <a:bodyPr/>
          <a:lstStyle/>
          <a:p>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24" name="Line 45"/>
          <p:cNvSpPr>
            <a:spLocks noChangeShapeType="1"/>
          </p:cNvSpPr>
          <p:nvPr/>
        </p:nvSpPr>
        <p:spPr bwMode="auto">
          <a:xfrm>
            <a:off x="3275980" y="5014515"/>
            <a:ext cx="2519362" cy="0"/>
          </a:xfrm>
          <a:prstGeom prst="line">
            <a:avLst/>
          </a:prstGeom>
          <a:noFill/>
          <a:ln w="9525">
            <a:solidFill>
              <a:schemeClr val="tx1"/>
            </a:solidFill>
            <a:round/>
            <a:headEnd/>
            <a:tailEnd type="triangle" w="med" len="med"/>
          </a:ln>
        </p:spPr>
        <p:txBody>
          <a:bodyPr/>
          <a:lstStyle/>
          <a:p>
            <a:endParaRPr lang="de-DE"/>
          </a:p>
        </p:txBody>
      </p:sp>
      <p:sp>
        <p:nvSpPr>
          <p:cNvPr id="25" name="Line 47"/>
          <p:cNvSpPr>
            <a:spLocks noChangeShapeType="1"/>
          </p:cNvSpPr>
          <p:nvPr/>
        </p:nvSpPr>
        <p:spPr bwMode="auto">
          <a:xfrm>
            <a:off x="4284042" y="3854351"/>
            <a:ext cx="1800721" cy="6697"/>
          </a:xfrm>
          <a:prstGeom prst="line">
            <a:avLst/>
          </a:prstGeom>
          <a:noFill/>
          <a:ln w="9525">
            <a:solidFill>
              <a:schemeClr val="tx1"/>
            </a:solidFill>
            <a:round/>
            <a:headEnd/>
            <a:tailEnd type="triangle" w="med" len="med"/>
          </a:ln>
        </p:spPr>
        <p:txBody>
          <a:bodyPr/>
          <a:lstStyle/>
          <a:p>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26" name="Line 48"/>
          <p:cNvSpPr>
            <a:spLocks noChangeShapeType="1"/>
          </p:cNvSpPr>
          <p:nvPr/>
        </p:nvSpPr>
        <p:spPr bwMode="auto">
          <a:xfrm flipV="1">
            <a:off x="4284043" y="3861047"/>
            <a:ext cx="1511300" cy="1"/>
          </a:xfrm>
          <a:prstGeom prst="line">
            <a:avLst/>
          </a:prstGeom>
          <a:noFill/>
          <a:ln w="9525">
            <a:solidFill>
              <a:schemeClr val="tx1"/>
            </a:solidFill>
            <a:round/>
            <a:headEnd/>
            <a:tailEnd type="triangle" w="med" len="med"/>
          </a:ln>
        </p:spPr>
        <p:txBody>
          <a:bodyPr/>
          <a:lstStyle/>
          <a:p>
            <a:endParaRPr lang="de-DE">
              <a:latin typeface="Verdana" panose="020B0604030504040204" pitchFamily="34" charset="0"/>
              <a:ea typeface="Verdana" panose="020B0604030504040204" pitchFamily="34" charset="0"/>
              <a:cs typeface="Verdana" panose="020B0604030504040204" pitchFamily="34" charset="0"/>
            </a:endParaRPr>
          </a:p>
        </p:txBody>
      </p:sp>
      <p:sp>
        <p:nvSpPr>
          <p:cNvPr id="27" name="Line 49"/>
          <p:cNvSpPr>
            <a:spLocks noChangeShapeType="1"/>
          </p:cNvSpPr>
          <p:nvPr/>
        </p:nvSpPr>
        <p:spPr bwMode="auto">
          <a:xfrm>
            <a:off x="4283968" y="3861172"/>
            <a:ext cx="0" cy="647948"/>
          </a:xfrm>
          <a:prstGeom prst="line">
            <a:avLst/>
          </a:prstGeom>
          <a:noFill/>
          <a:ln w="9525">
            <a:solidFill>
              <a:schemeClr val="tx1"/>
            </a:solidFill>
            <a:round/>
            <a:headEnd/>
            <a:tailEnd/>
          </a:ln>
        </p:spPr>
        <p:txBody>
          <a:bodyPr/>
          <a:lstStyle/>
          <a:p>
            <a:endParaRPr lang="de-DE"/>
          </a:p>
        </p:txBody>
      </p:sp>
      <p:sp>
        <p:nvSpPr>
          <p:cNvPr id="28" name="Line 50"/>
          <p:cNvSpPr>
            <a:spLocks noChangeShapeType="1"/>
          </p:cNvSpPr>
          <p:nvPr/>
        </p:nvSpPr>
        <p:spPr bwMode="auto">
          <a:xfrm>
            <a:off x="4284042" y="4509120"/>
            <a:ext cx="1871663" cy="0"/>
          </a:xfrm>
          <a:prstGeom prst="line">
            <a:avLst/>
          </a:prstGeom>
          <a:noFill/>
          <a:ln w="9525">
            <a:solidFill>
              <a:schemeClr val="tx1"/>
            </a:solidFill>
            <a:round/>
            <a:headEnd/>
            <a:tailEnd type="triangle" w="med" len="med"/>
          </a:ln>
        </p:spPr>
        <p:txBody>
          <a:bodyPr/>
          <a:lstStyle/>
          <a:p>
            <a:endParaRPr lang="de-DE"/>
          </a:p>
        </p:txBody>
      </p:sp>
      <p:sp>
        <p:nvSpPr>
          <p:cNvPr id="29" name="Line 51"/>
          <p:cNvSpPr>
            <a:spLocks noChangeShapeType="1"/>
          </p:cNvSpPr>
          <p:nvPr/>
        </p:nvSpPr>
        <p:spPr bwMode="auto">
          <a:xfrm>
            <a:off x="4355480" y="4509120"/>
            <a:ext cx="1439862" cy="0"/>
          </a:xfrm>
          <a:prstGeom prst="line">
            <a:avLst/>
          </a:prstGeom>
          <a:noFill/>
          <a:ln w="9525">
            <a:solidFill>
              <a:schemeClr val="tx1"/>
            </a:solidFill>
            <a:round/>
            <a:headEnd/>
            <a:tailEnd type="triangle" w="med" len="med"/>
          </a:ln>
        </p:spPr>
        <p:txBody>
          <a:bodyPr/>
          <a:lstStyle/>
          <a:p>
            <a:endParaRPr lang="de-DE"/>
          </a:p>
        </p:txBody>
      </p:sp>
      <p:sp>
        <p:nvSpPr>
          <p:cNvPr id="30" name="Text Box 52"/>
          <p:cNvSpPr txBox="1">
            <a:spLocks noChangeArrowheads="1"/>
          </p:cNvSpPr>
          <p:nvPr/>
        </p:nvSpPr>
        <p:spPr bwMode="auto">
          <a:xfrm>
            <a:off x="899592" y="5572472"/>
            <a:ext cx="3671887" cy="304800"/>
          </a:xfrm>
          <a:prstGeom prst="rect">
            <a:avLst/>
          </a:prstGeom>
          <a:noFill/>
          <a:ln w="9525">
            <a:noFill/>
            <a:miter lim="800000"/>
            <a:headEnd/>
            <a:tailEnd/>
          </a:ln>
        </p:spPr>
        <p:txBody>
          <a:bodyPr>
            <a:spAutoFit/>
          </a:bodyPr>
          <a:lstStyle/>
          <a:p>
            <a:pPr>
              <a:spcBef>
                <a:spcPct val="50000"/>
              </a:spcBef>
            </a:pPr>
            <a:r>
              <a:rPr lang="de-DE" sz="1400" dirty="0">
                <a:latin typeface="Verdana" panose="020B0604030504040204" pitchFamily="34" charset="0"/>
                <a:ea typeface="Verdana" panose="020B0604030504040204" pitchFamily="34" charset="0"/>
                <a:cs typeface="Verdana" panose="020B0604030504040204" pitchFamily="34" charset="0"/>
              </a:rPr>
              <a:t>ist geschaffen von</a:t>
            </a:r>
          </a:p>
        </p:txBody>
      </p:sp>
      <p:sp>
        <p:nvSpPr>
          <p:cNvPr id="31" name="Text Box 53"/>
          <p:cNvSpPr txBox="1">
            <a:spLocks noChangeArrowheads="1"/>
          </p:cNvSpPr>
          <p:nvPr/>
        </p:nvSpPr>
        <p:spPr bwMode="auto">
          <a:xfrm>
            <a:off x="1978992" y="5140424"/>
            <a:ext cx="3671888" cy="304800"/>
          </a:xfrm>
          <a:prstGeom prst="rect">
            <a:avLst/>
          </a:prstGeom>
          <a:noFill/>
          <a:ln w="9525">
            <a:noFill/>
            <a:miter lim="800000"/>
            <a:headEnd/>
            <a:tailEnd/>
          </a:ln>
        </p:spPr>
        <p:txBody>
          <a:bodyPr>
            <a:spAutoFit/>
          </a:bodyPr>
          <a:lstStyle/>
          <a:p>
            <a:pPr>
              <a:spcBef>
                <a:spcPct val="50000"/>
              </a:spcBef>
            </a:pPr>
            <a:r>
              <a:rPr lang="de-DE" sz="1400" dirty="0">
                <a:latin typeface="Verdana" panose="020B0604030504040204" pitchFamily="34" charset="0"/>
                <a:ea typeface="Verdana" panose="020B0604030504040204" pitchFamily="34" charset="0"/>
                <a:cs typeface="Verdana" panose="020B0604030504040204" pitchFamily="34" charset="0"/>
              </a:rPr>
              <a:t>ist realisiert von</a:t>
            </a:r>
          </a:p>
        </p:txBody>
      </p:sp>
      <p:sp>
        <p:nvSpPr>
          <p:cNvPr id="32" name="Text Box 54"/>
          <p:cNvSpPr txBox="1">
            <a:spLocks noChangeArrowheads="1"/>
          </p:cNvSpPr>
          <p:nvPr/>
        </p:nvSpPr>
        <p:spPr bwMode="auto">
          <a:xfrm>
            <a:off x="3275856" y="4708376"/>
            <a:ext cx="1799431" cy="304800"/>
          </a:xfrm>
          <a:prstGeom prst="rect">
            <a:avLst/>
          </a:prstGeom>
          <a:noFill/>
          <a:ln w="9525">
            <a:noFill/>
            <a:miter lim="800000"/>
            <a:headEnd/>
            <a:tailEnd/>
          </a:ln>
        </p:spPr>
        <p:txBody>
          <a:bodyPr wrap="square">
            <a:spAutoFit/>
          </a:bodyPr>
          <a:lstStyle/>
          <a:p>
            <a:pPr>
              <a:spcBef>
                <a:spcPct val="50000"/>
              </a:spcBef>
            </a:pPr>
            <a:r>
              <a:rPr lang="de-DE" sz="1400" dirty="0">
                <a:latin typeface="Verdana" panose="020B0604030504040204" pitchFamily="34" charset="0"/>
                <a:ea typeface="Verdana" panose="020B0604030504040204" pitchFamily="34" charset="0"/>
                <a:cs typeface="Verdana" panose="020B0604030504040204" pitchFamily="34" charset="0"/>
              </a:rPr>
              <a:t>ist erstellt von</a:t>
            </a:r>
          </a:p>
        </p:txBody>
      </p:sp>
      <p:sp>
        <p:nvSpPr>
          <p:cNvPr id="33" name="Text Box 55"/>
          <p:cNvSpPr txBox="1">
            <a:spLocks noChangeArrowheads="1"/>
          </p:cNvSpPr>
          <p:nvPr/>
        </p:nvSpPr>
        <p:spPr bwMode="auto">
          <a:xfrm>
            <a:off x="4283968" y="4132312"/>
            <a:ext cx="1800225" cy="304800"/>
          </a:xfrm>
          <a:prstGeom prst="rect">
            <a:avLst/>
          </a:prstGeom>
          <a:noFill/>
          <a:ln w="9525">
            <a:noFill/>
            <a:miter lim="800000"/>
            <a:headEnd/>
            <a:tailEnd/>
          </a:ln>
        </p:spPr>
        <p:txBody>
          <a:bodyPr wrap="square">
            <a:spAutoFit/>
          </a:bodyPr>
          <a:lstStyle/>
          <a:p>
            <a:pPr>
              <a:spcBef>
                <a:spcPct val="50000"/>
              </a:spcBef>
            </a:pPr>
            <a:r>
              <a:rPr lang="de-DE" sz="1400" dirty="0">
                <a:latin typeface="Verdana" panose="020B0604030504040204" pitchFamily="34" charset="0"/>
                <a:ea typeface="Verdana" panose="020B0604030504040204" pitchFamily="34" charset="0"/>
                <a:cs typeface="Verdana" panose="020B0604030504040204" pitchFamily="34" charset="0"/>
              </a:rPr>
              <a:t>ist im Besitz von</a:t>
            </a:r>
          </a:p>
        </p:txBody>
      </p:sp>
      <p:sp>
        <p:nvSpPr>
          <p:cNvPr id="34" name="Rectangle 29"/>
          <p:cNvSpPr>
            <a:spLocks noChangeArrowheads="1"/>
          </p:cNvSpPr>
          <p:nvPr/>
        </p:nvSpPr>
        <p:spPr bwMode="auto">
          <a:xfrm>
            <a:off x="6372051" y="5020734"/>
            <a:ext cx="1584325" cy="431800"/>
          </a:xfrm>
          <a:prstGeom prst="rect">
            <a:avLst/>
          </a:prstGeom>
          <a:solidFill>
            <a:schemeClr val="accent2">
              <a:lumMod val="60000"/>
              <a:lumOff val="4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de-DE" dirty="0" smtClean="0">
                <a:latin typeface="Verdana" panose="020B0604030504040204" pitchFamily="34" charset="0"/>
                <a:ea typeface="Verdana" panose="020B0604030504040204" pitchFamily="34" charset="0"/>
                <a:cs typeface="Verdana" panose="020B0604030504040204" pitchFamily="34" charset="0"/>
              </a:rPr>
              <a:t>Familie</a:t>
            </a:r>
            <a:endParaRPr lang="de-DE" dirty="0">
              <a:latin typeface="Verdana" panose="020B0604030504040204" pitchFamily="34" charset="0"/>
              <a:ea typeface="Verdana" panose="020B0604030504040204" pitchFamily="34" charset="0"/>
              <a:cs typeface="Verdana" panose="020B0604030504040204" pitchFamily="34" charset="0"/>
            </a:endParaRPr>
          </a:p>
        </p:txBody>
      </p:sp>
      <p:sp>
        <p:nvSpPr>
          <p:cNvPr id="35" name="AutoShape 6"/>
          <p:cNvSpPr>
            <a:spLocks noChangeArrowheads="1"/>
          </p:cNvSpPr>
          <p:nvPr/>
        </p:nvSpPr>
        <p:spPr bwMode="auto">
          <a:xfrm>
            <a:off x="1128384" y="1124744"/>
            <a:ext cx="1728000" cy="720725"/>
          </a:xfrm>
          <a:prstGeom prst="flowChartProcess">
            <a:avLst/>
          </a:prstGeom>
          <a:solidFill>
            <a:schemeClr val="accent1">
              <a:lumMod val="75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de-DE" dirty="0" smtClean="0">
                <a:solidFill>
                  <a:schemeClr val="bg1"/>
                </a:solidFill>
                <a:latin typeface="Verdana" panose="020B0604030504040204" pitchFamily="34" charset="0"/>
                <a:ea typeface="Verdana" panose="020B0604030504040204" pitchFamily="34" charset="0"/>
                <a:cs typeface="Verdana" panose="020B0604030504040204" pitchFamily="34" charset="0"/>
              </a:rPr>
              <a:t>Werk</a:t>
            </a:r>
            <a:endParaRPr lang="de-DE"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6" name="AutoShape 7"/>
          <p:cNvSpPr>
            <a:spLocks noChangeArrowheads="1"/>
          </p:cNvSpPr>
          <p:nvPr/>
        </p:nvSpPr>
        <p:spPr bwMode="auto">
          <a:xfrm>
            <a:off x="2770535" y="1916832"/>
            <a:ext cx="1728000" cy="720725"/>
          </a:xfrm>
          <a:prstGeom prst="flowChartProcess">
            <a:avLst/>
          </a:prstGeom>
          <a:solidFill>
            <a:schemeClr val="accent1">
              <a:lumMod val="60000"/>
              <a:lumOff val="4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de-DE" dirty="0" smtClean="0">
                <a:latin typeface="Verdana" panose="020B0604030504040204" pitchFamily="34" charset="0"/>
                <a:ea typeface="Verdana" panose="020B0604030504040204" pitchFamily="34" charset="0"/>
                <a:cs typeface="Verdana" panose="020B0604030504040204" pitchFamily="34" charset="0"/>
              </a:rPr>
              <a:t>Expression</a:t>
            </a:r>
            <a:endParaRPr lang="de-DE" dirty="0">
              <a:latin typeface="Verdana" panose="020B0604030504040204" pitchFamily="34" charset="0"/>
              <a:ea typeface="Verdana" panose="020B0604030504040204" pitchFamily="34" charset="0"/>
              <a:cs typeface="Verdana" panose="020B0604030504040204" pitchFamily="34" charset="0"/>
            </a:endParaRPr>
          </a:p>
        </p:txBody>
      </p:sp>
      <p:sp>
        <p:nvSpPr>
          <p:cNvPr id="37" name="AutoShape 8"/>
          <p:cNvSpPr>
            <a:spLocks noChangeArrowheads="1"/>
          </p:cNvSpPr>
          <p:nvPr/>
        </p:nvSpPr>
        <p:spPr bwMode="auto">
          <a:xfrm>
            <a:off x="4355976" y="2708920"/>
            <a:ext cx="1728787" cy="720725"/>
          </a:xfrm>
          <a:prstGeom prst="flowChartProcess">
            <a:avLst/>
          </a:prstGeom>
          <a:solidFill>
            <a:schemeClr val="accent1">
              <a:lumMod val="40000"/>
              <a:lumOff val="6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de-DE" dirty="0" smtClean="0">
                <a:latin typeface="Verdana" panose="020B0604030504040204" pitchFamily="34" charset="0"/>
                <a:ea typeface="Verdana" panose="020B0604030504040204" pitchFamily="34" charset="0"/>
                <a:cs typeface="Verdana" panose="020B0604030504040204" pitchFamily="34" charset="0"/>
              </a:rPr>
              <a:t>Manifestation</a:t>
            </a:r>
            <a:endParaRPr lang="de-DE" dirty="0">
              <a:latin typeface="Verdana" panose="020B0604030504040204" pitchFamily="34" charset="0"/>
              <a:ea typeface="Verdana" panose="020B0604030504040204" pitchFamily="34" charset="0"/>
              <a:cs typeface="Verdana" panose="020B0604030504040204" pitchFamily="34" charset="0"/>
            </a:endParaRPr>
          </a:p>
        </p:txBody>
      </p:sp>
      <p:sp>
        <p:nvSpPr>
          <p:cNvPr id="38" name="AutoShape 9"/>
          <p:cNvSpPr>
            <a:spLocks noChangeArrowheads="1"/>
          </p:cNvSpPr>
          <p:nvPr/>
        </p:nvSpPr>
        <p:spPr bwMode="auto">
          <a:xfrm>
            <a:off x="6084763" y="3500363"/>
            <a:ext cx="1728000" cy="720725"/>
          </a:xfrm>
          <a:prstGeom prst="flowChartProcess">
            <a:avLst/>
          </a:prstGeom>
          <a:solidFill>
            <a:schemeClr val="accent1">
              <a:lumMod val="20000"/>
              <a:lumOff val="8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de-DE" dirty="0" smtClean="0">
                <a:latin typeface="Verdana" panose="020B0604030504040204" pitchFamily="34" charset="0"/>
                <a:ea typeface="Verdana" panose="020B0604030504040204" pitchFamily="34" charset="0"/>
                <a:cs typeface="Verdana" panose="020B0604030504040204" pitchFamily="34" charset="0"/>
              </a:rPr>
              <a:t>Exemplar</a:t>
            </a:r>
            <a:endParaRPr lang="de-DE"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1093281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FRBR-Beispiel </a:t>
            </a:r>
            <a:r>
              <a:rPr lang="de-DE" dirty="0" smtClean="0"/>
              <a:t>1</a:t>
            </a:r>
            <a:endParaRPr lang="de-DE" dirty="0"/>
          </a:p>
        </p:txBody>
      </p:sp>
      <p:sp>
        <p:nvSpPr>
          <p:cNvPr id="4" name="Fußzeilenplatzhalter 3"/>
          <p:cNvSpPr>
            <a:spLocks noGrp="1"/>
          </p:cNvSpPr>
          <p:nvPr>
            <p:ph type="ftr" sz="quarter" idx="14"/>
          </p:nvPr>
        </p:nvSpPr>
        <p:spPr>
          <a:xfrm>
            <a:off x="467544" y="6376243"/>
            <a:ext cx="7272808" cy="365125"/>
          </a:xfrm>
        </p:spPr>
        <p:txBody>
          <a:bodyPr/>
          <a:lstStyle/>
          <a:p>
            <a:r>
              <a:rPr lang="de-DE" smtClean="0"/>
              <a:t>AG RDA Schulungsunterlagen – Modul 1: Einführung und Grundlagen | Stand: 23.04.2015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16</a:t>
            </a:fld>
            <a:endParaRPr lang="de-DE"/>
          </a:p>
        </p:txBody>
      </p:sp>
      <p:sp>
        <p:nvSpPr>
          <p:cNvPr id="6" name="Line 63"/>
          <p:cNvSpPr>
            <a:spLocks noChangeShapeType="1"/>
          </p:cNvSpPr>
          <p:nvPr/>
        </p:nvSpPr>
        <p:spPr bwMode="auto">
          <a:xfrm flipH="1">
            <a:off x="1618629" y="2852514"/>
            <a:ext cx="1588" cy="431800"/>
          </a:xfrm>
          <a:prstGeom prst="line">
            <a:avLst/>
          </a:prstGeom>
          <a:noFill/>
          <a:ln w="9525">
            <a:solidFill>
              <a:schemeClr val="tx1"/>
            </a:solidFill>
            <a:round/>
            <a:headEnd/>
            <a:tailEnd/>
          </a:ln>
        </p:spPr>
        <p:txBody>
          <a:bodyPr/>
          <a:lstStyle/>
          <a:p>
            <a:endParaRPr lang="de-DE"/>
          </a:p>
        </p:txBody>
      </p:sp>
      <p:sp>
        <p:nvSpPr>
          <p:cNvPr id="7" name="AutoShape 4"/>
          <p:cNvSpPr>
            <a:spLocks noChangeArrowheads="1"/>
          </p:cNvSpPr>
          <p:nvPr/>
        </p:nvSpPr>
        <p:spPr bwMode="auto">
          <a:xfrm>
            <a:off x="683592" y="1196752"/>
            <a:ext cx="7416800" cy="647700"/>
          </a:xfrm>
          <a:prstGeom prst="flowChartProcess">
            <a:avLst/>
          </a:prstGeom>
          <a:solidFill>
            <a:schemeClr val="accent1">
              <a:lumMod val="75000"/>
            </a:schemeClr>
          </a:solidFill>
          <a:ln w="9525">
            <a:solidFill>
              <a:schemeClr val="tx1"/>
            </a:solidFill>
            <a:miter lim="800000"/>
            <a:headEnd/>
            <a:tailEnd/>
          </a:ln>
        </p:spPr>
        <p:txBody>
          <a:bodyPr wrap="none" anchor="ctr"/>
          <a:lstStyle/>
          <a:p>
            <a:endParaRPr lang="de-DE">
              <a:solidFill>
                <a:schemeClr val="bg1"/>
              </a:solidFill>
            </a:endParaRPr>
          </a:p>
        </p:txBody>
      </p:sp>
      <p:sp>
        <p:nvSpPr>
          <p:cNvPr id="8" name="AutoShape 6"/>
          <p:cNvSpPr>
            <a:spLocks noChangeArrowheads="1"/>
          </p:cNvSpPr>
          <p:nvPr/>
        </p:nvSpPr>
        <p:spPr bwMode="auto">
          <a:xfrm>
            <a:off x="683592" y="3284314"/>
            <a:ext cx="2089150" cy="1728788"/>
          </a:xfrm>
          <a:prstGeom prst="flowChartProcess">
            <a:avLst/>
          </a:prstGeom>
          <a:solidFill>
            <a:schemeClr val="accent1">
              <a:lumMod val="40000"/>
              <a:lumOff val="60000"/>
            </a:schemeClr>
          </a:solidFill>
          <a:ln w="9525">
            <a:solidFill>
              <a:schemeClr val="tx1"/>
            </a:solidFill>
            <a:miter lim="800000"/>
            <a:headEnd/>
            <a:tailEnd/>
          </a:ln>
        </p:spPr>
        <p:txBody>
          <a:bodyPr wrap="none" anchor="ctr"/>
          <a:lstStyle/>
          <a:p>
            <a:endParaRPr lang="de-DE"/>
          </a:p>
        </p:txBody>
      </p:sp>
      <p:sp>
        <p:nvSpPr>
          <p:cNvPr id="9" name="AutoShape 7"/>
          <p:cNvSpPr>
            <a:spLocks noChangeArrowheads="1"/>
          </p:cNvSpPr>
          <p:nvPr/>
        </p:nvSpPr>
        <p:spPr bwMode="auto">
          <a:xfrm>
            <a:off x="755029" y="5229002"/>
            <a:ext cx="1871663" cy="431800"/>
          </a:xfrm>
          <a:prstGeom prst="flowChartProcess">
            <a:avLst/>
          </a:prstGeom>
          <a:solidFill>
            <a:schemeClr val="accent1">
              <a:lumMod val="20000"/>
              <a:lumOff val="80000"/>
            </a:schemeClr>
          </a:solidFill>
          <a:ln w="9525">
            <a:solidFill>
              <a:schemeClr val="tx1"/>
            </a:solidFill>
            <a:miter lim="800000"/>
            <a:headEnd/>
            <a:tailEnd/>
          </a:ln>
        </p:spPr>
        <p:txBody>
          <a:bodyPr wrap="none" anchor="ctr"/>
          <a:lstStyle/>
          <a:p>
            <a:endParaRPr lang="de-DE"/>
          </a:p>
        </p:txBody>
      </p:sp>
      <p:sp>
        <p:nvSpPr>
          <p:cNvPr id="10" name="Text Box 8"/>
          <p:cNvSpPr txBox="1">
            <a:spLocks noChangeArrowheads="1"/>
          </p:cNvSpPr>
          <p:nvPr/>
        </p:nvSpPr>
        <p:spPr bwMode="auto">
          <a:xfrm>
            <a:off x="2194892" y="1339627"/>
            <a:ext cx="4824412" cy="366712"/>
          </a:xfrm>
          <a:prstGeom prst="rect">
            <a:avLst/>
          </a:prstGeom>
          <a:noFill/>
          <a:ln w="9525">
            <a:noFill/>
            <a:miter lim="800000"/>
            <a:headEnd/>
            <a:tailEnd/>
          </a:ln>
        </p:spPr>
        <p:txBody>
          <a:bodyPr>
            <a:spAutoFit/>
          </a:bodyPr>
          <a:lstStyle/>
          <a:p>
            <a:pPr algn="ctr">
              <a:spcBef>
                <a:spcPct val="50000"/>
              </a:spcBef>
            </a:pPr>
            <a:r>
              <a:rPr lang="de-DE" b="1" dirty="0">
                <a:solidFill>
                  <a:schemeClr val="bg1"/>
                </a:solidFill>
              </a:rPr>
              <a:t>Die Räuber </a:t>
            </a:r>
          </a:p>
        </p:txBody>
      </p:sp>
      <p:sp>
        <p:nvSpPr>
          <p:cNvPr id="11" name="Text Box 10"/>
          <p:cNvSpPr txBox="1">
            <a:spLocks noChangeArrowheads="1"/>
          </p:cNvSpPr>
          <p:nvPr/>
        </p:nvSpPr>
        <p:spPr bwMode="auto">
          <a:xfrm>
            <a:off x="683071" y="3500214"/>
            <a:ext cx="2016125" cy="1015663"/>
          </a:xfrm>
          <a:prstGeom prst="rect">
            <a:avLst/>
          </a:prstGeom>
          <a:solidFill>
            <a:schemeClr val="accent1">
              <a:lumMod val="40000"/>
              <a:lumOff val="60000"/>
            </a:schemeClr>
          </a:solidFill>
          <a:ln w="9525">
            <a:noFill/>
            <a:miter lim="800000"/>
            <a:headEnd/>
            <a:tailEnd/>
          </a:ln>
        </p:spPr>
        <p:txBody>
          <a:bodyPr>
            <a:spAutoFit/>
          </a:bodyPr>
          <a:lstStyle/>
          <a:p>
            <a:pPr>
              <a:spcBef>
                <a:spcPct val="50000"/>
              </a:spcBef>
            </a:pPr>
            <a:r>
              <a:rPr lang="de-DE" sz="1000" b="1" dirty="0"/>
              <a:t>Die Räuber : ein Schauspiel / Friedrich Schiller. - 1. </a:t>
            </a:r>
            <a:r>
              <a:rPr lang="de-DE" sz="1000" b="1" dirty="0" smtClean="0"/>
              <a:t>Auflage </a:t>
            </a:r>
            <a:r>
              <a:rPr lang="de-DE" sz="1000" b="1" dirty="0"/>
              <a:t>- München : Goldmann, 1983. - 208 </a:t>
            </a:r>
            <a:r>
              <a:rPr lang="de-DE" sz="1000" b="1" dirty="0" smtClean="0"/>
              <a:t>Seiten </a:t>
            </a:r>
            <a:r>
              <a:rPr lang="de-DE" sz="1000" b="1" dirty="0"/>
              <a:t>; 18 cm</a:t>
            </a:r>
            <a:br>
              <a:rPr lang="de-DE" sz="1000" b="1" dirty="0"/>
            </a:br>
            <a:r>
              <a:rPr lang="de-DE" sz="1000" b="1" dirty="0" smtClean="0"/>
              <a:t>(</a:t>
            </a:r>
            <a:r>
              <a:rPr lang="de-DE" sz="1000" b="1" dirty="0"/>
              <a:t>Goldmann ; 7609 : Goldmann-Klassiker). - ISBN </a:t>
            </a:r>
            <a:r>
              <a:rPr lang="de-DE" sz="1000" b="1" dirty="0" smtClean="0"/>
              <a:t>3-442-07609-9</a:t>
            </a:r>
            <a:endParaRPr lang="de-DE" sz="1400" dirty="0"/>
          </a:p>
        </p:txBody>
      </p:sp>
      <p:sp>
        <p:nvSpPr>
          <p:cNvPr id="12" name="Text Box 11"/>
          <p:cNvSpPr txBox="1">
            <a:spLocks noChangeArrowheads="1"/>
          </p:cNvSpPr>
          <p:nvPr/>
        </p:nvSpPr>
        <p:spPr bwMode="auto">
          <a:xfrm>
            <a:off x="755029" y="5300439"/>
            <a:ext cx="1944688" cy="276225"/>
          </a:xfrm>
          <a:prstGeom prst="rect">
            <a:avLst/>
          </a:prstGeom>
          <a:noFill/>
          <a:ln w="9525">
            <a:noFill/>
            <a:miter lim="800000"/>
            <a:headEnd/>
            <a:tailEnd/>
          </a:ln>
        </p:spPr>
        <p:txBody>
          <a:bodyPr>
            <a:spAutoFit/>
          </a:bodyPr>
          <a:lstStyle/>
          <a:p>
            <a:pPr>
              <a:spcBef>
                <a:spcPct val="50000"/>
              </a:spcBef>
            </a:pPr>
            <a:r>
              <a:rPr lang="de-DE" sz="1200" b="1">
                <a:solidFill>
                  <a:srgbClr val="000000"/>
                </a:solidFill>
              </a:rPr>
              <a:t>D 83/23124 </a:t>
            </a:r>
            <a:r>
              <a:rPr lang="de-DE" sz="1000" b="1">
                <a:solidFill>
                  <a:srgbClr val="000000"/>
                </a:solidFill>
              </a:rPr>
              <a:t>(DNB-F)</a:t>
            </a:r>
            <a:endParaRPr lang="de-DE" sz="1000"/>
          </a:p>
        </p:txBody>
      </p:sp>
      <p:sp>
        <p:nvSpPr>
          <p:cNvPr id="13" name="Line 21"/>
          <p:cNvSpPr>
            <a:spLocks noChangeShapeType="1"/>
          </p:cNvSpPr>
          <p:nvPr/>
        </p:nvSpPr>
        <p:spPr bwMode="auto">
          <a:xfrm>
            <a:off x="610567" y="1699989"/>
            <a:ext cx="0" cy="0"/>
          </a:xfrm>
          <a:prstGeom prst="line">
            <a:avLst/>
          </a:prstGeom>
          <a:noFill/>
          <a:ln w="9525">
            <a:solidFill>
              <a:schemeClr val="tx1"/>
            </a:solidFill>
            <a:round/>
            <a:headEnd/>
            <a:tailEnd type="triangle" w="med" len="med"/>
          </a:ln>
        </p:spPr>
        <p:txBody>
          <a:bodyPr/>
          <a:lstStyle/>
          <a:p>
            <a:endParaRPr lang="de-DE"/>
          </a:p>
        </p:txBody>
      </p:sp>
      <p:sp>
        <p:nvSpPr>
          <p:cNvPr id="14" name="AutoShape 41"/>
          <p:cNvSpPr>
            <a:spLocks noChangeArrowheads="1"/>
          </p:cNvSpPr>
          <p:nvPr/>
        </p:nvSpPr>
        <p:spPr bwMode="auto">
          <a:xfrm>
            <a:off x="683592" y="2060352"/>
            <a:ext cx="3816350" cy="863600"/>
          </a:xfrm>
          <a:prstGeom prst="flowChartProcess">
            <a:avLst/>
          </a:prstGeom>
          <a:solidFill>
            <a:schemeClr val="accent1">
              <a:lumMod val="60000"/>
              <a:lumOff val="40000"/>
            </a:schemeClr>
          </a:solidFill>
          <a:ln w="9525">
            <a:solidFill>
              <a:schemeClr val="tx1"/>
            </a:solidFill>
            <a:miter lim="800000"/>
            <a:headEnd/>
            <a:tailEnd/>
          </a:ln>
        </p:spPr>
        <p:txBody>
          <a:bodyPr wrap="none" anchor="ctr"/>
          <a:lstStyle/>
          <a:p>
            <a:pPr lvl="0">
              <a:spcBef>
                <a:spcPct val="50000"/>
              </a:spcBef>
            </a:pPr>
            <a:r>
              <a:rPr lang="de-DE" sz="1200" b="1" dirty="0">
                <a:solidFill>
                  <a:prstClr val="black"/>
                </a:solidFill>
              </a:rPr>
              <a:t>Text</a:t>
            </a:r>
          </a:p>
          <a:p>
            <a:pPr lvl="0">
              <a:spcBef>
                <a:spcPct val="50000"/>
              </a:spcBef>
            </a:pPr>
            <a:r>
              <a:rPr lang="de-DE" sz="1200" b="1" dirty="0">
                <a:solidFill>
                  <a:prstClr val="black"/>
                </a:solidFill>
              </a:rPr>
              <a:t>Deutsch</a:t>
            </a:r>
          </a:p>
          <a:p>
            <a:pPr lvl="0">
              <a:spcBef>
                <a:spcPct val="50000"/>
              </a:spcBef>
            </a:pPr>
            <a:r>
              <a:rPr lang="de-DE" sz="1200" b="1" dirty="0">
                <a:solidFill>
                  <a:prstClr val="black"/>
                </a:solidFill>
              </a:rPr>
              <a:t>Vollständige Ausgabe </a:t>
            </a:r>
          </a:p>
        </p:txBody>
      </p:sp>
      <p:sp>
        <p:nvSpPr>
          <p:cNvPr id="15" name="AutoShape 45"/>
          <p:cNvSpPr>
            <a:spLocks noChangeArrowheads="1"/>
          </p:cNvSpPr>
          <p:nvPr/>
        </p:nvSpPr>
        <p:spPr bwMode="auto">
          <a:xfrm>
            <a:off x="3275979" y="3284314"/>
            <a:ext cx="2089150" cy="1728788"/>
          </a:xfrm>
          <a:prstGeom prst="flowChartProcess">
            <a:avLst/>
          </a:prstGeom>
          <a:solidFill>
            <a:schemeClr val="accent1">
              <a:lumMod val="40000"/>
              <a:lumOff val="60000"/>
            </a:schemeClr>
          </a:solidFill>
          <a:ln w="9525">
            <a:solidFill>
              <a:schemeClr val="tx1"/>
            </a:solidFill>
            <a:miter lim="800000"/>
            <a:headEnd/>
            <a:tailEnd/>
          </a:ln>
        </p:spPr>
        <p:txBody>
          <a:bodyPr wrap="none" anchor="ctr"/>
          <a:lstStyle/>
          <a:p>
            <a:endParaRPr lang="de-DE"/>
          </a:p>
        </p:txBody>
      </p:sp>
      <p:sp>
        <p:nvSpPr>
          <p:cNvPr id="16" name="Text Box 46"/>
          <p:cNvSpPr txBox="1">
            <a:spLocks noChangeArrowheads="1"/>
          </p:cNvSpPr>
          <p:nvPr/>
        </p:nvSpPr>
        <p:spPr bwMode="auto">
          <a:xfrm>
            <a:off x="3418854" y="3860577"/>
            <a:ext cx="1943100" cy="366712"/>
          </a:xfrm>
          <a:prstGeom prst="rect">
            <a:avLst/>
          </a:prstGeom>
          <a:noFill/>
          <a:ln w="9525">
            <a:noFill/>
            <a:miter lim="800000"/>
            <a:headEnd/>
            <a:tailEnd/>
          </a:ln>
        </p:spPr>
        <p:txBody>
          <a:bodyPr>
            <a:spAutoFit/>
          </a:bodyPr>
          <a:lstStyle/>
          <a:p>
            <a:pPr>
              <a:spcBef>
                <a:spcPct val="50000"/>
              </a:spcBef>
            </a:pPr>
            <a:endParaRPr lang="de-DE"/>
          </a:p>
        </p:txBody>
      </p:sp>
      <p:sp>
        <p:nvSpPr>
          <p:cNvPr id="17" name="AutoShape 47"/>
          <p:cNvSpPr>
            <a:spLocks noChangeArrowheads="1"/>
          </p:cNvSpPr>
          <p:nvPr/>
        </p:nvSpPr>
        <p:spPr bwMode="auto">
          <a:xfrm>
            <a:off x="5579442" y="2060352"/>
            <a:ext cx="2520950" cy="863600"/>
          </a:xfrm>
          <a:prstGeom prst="flowChartProcess">
            <a:avLst/>
          </a:prstGeom>
          <a:solidFill>
            <a:schemeClr val="accent1">
              <a:lumMod val="60000"/>
              <a:lumOff val="40000"/>
            </a:schemeClr>
          </a:solidFill>
          <a:ln w="9525">
            <a:solidFill>
              <a:schemeClr val="tx1"/>
            </a:solidFill>
            <a:miter lim="800000"/>
            <a:headEnd/>
            <a:tailEnd/>
          </a:ln>
        </p:spPr>
        <p:txBody>
          <a:bodyPr wrap="none" anchor="ctr"/>
          <a:lstStyle/>
          <a:p>
            <a:pPr>
              <a:spcBef>
                <a:spcPct val="50000"/>
              </a:spcBef>
            </a:pPr>
            <a:r>
              <a:rPr lang="de-DE" sz="1200" b="1" dirty="0"/>
              <a:t>Text</a:t>
            </a:r>
          </a:p>
          <a:p>
            <a:pPr>
              <a:spcBef>
                <a:spcPct val="50000"/>
              </a:spcBef>
            </a:pPr>
            <a:r>
              <a:rPr lang="de-DE" sz="1200" b="1" dirty="0"/>
              <a:t>Französisch</a:t>
            </a:r>
          </a:p>
          <a:p>
            <a:pPr>
              <a:spcBef>
                <a:spcPct val="50000"/>
              </a:spcBef>
            </a:pPr>
            <a:r>
              <a:rPr lang="de-DE" sz="1200" b="1" dirty="0"/>
              <a:t>Vollständige Ausgabe </a:t>
            </a:r>
          </a:p>
        </p:txBody>
      </p:sp>
      <p:sp>
        <p:nvSpPr>
          <p:cNvPr id="18" name="AutoShape 48"/>
          <p:cNvSpPr>
            <a:spLocks noChangeArrowheads="1"/>
          </p:cNvSpPr>
          <p:nvPr/>
        </p:nvSpPr>
        <p:spPr bwMode="auto">
          <a:xfrm>
            <a:off x="6011242" y="3284314"/>
            <a:ext cx="2089150" cy="1728788"/>
          </a:xfrm>
          <a:prstGeom prst="flowChartProcess">
            <a:avLst/>
          </a:prstGeom>
          <a:solidFill>
            <a:schemeClr val="accent1">
              <a:lumMod val="40000"/>
              <a:lumOff val="60000"/>
            </a:schemeClr>
          </a:solidFill>
          <a:ln w="9525">
            <a:solidFill>
              <a:schemeClr val="tx1"/>
            </a:solidFill>
            <a:miter lim="800000"/>
            <a:headEnd/>
            <a:tailEnd/>
          </a:ln>
        </p:spPr>
        <p:txBody>
          <a:bodyPr wrap="none" anchor="ctr"/>
          <a:lstStyle/>
          <a:p>
            <a:r>
              <a:rPr lang="fr-FR" sz="1000" b="1" dirty="0"/>
              <a:t>Les brigands : </a:t>
            </a:r>
            <a:br>
              <a:rPr lang="fr-FR" sz="1000" b="1" dirty="0"/>
            </a:br>
            <a:r>
              <a:rPr lang="fr-FR" sz="1000" b="1" dirty="0"/>
              <a:t>drame en cinq actes / </a:t>
            </a:r>
            <a:br>
              <a:rPr lang="fr-FR" sz="1000" b="1" dirty="0"/>
            </a:br>
            <a:r>
              <a:rPr lang="fr-FR" sz="1000" b="1" dirty="0"/>
              <a:t>Schiller. - Paris : </a:t>
            </a:r>
            <a:r>
              <a:rPr lang="fr-FR" sz="1000" b="1" dirty="0" err="1" smtClean="0"/>
              <a:t>Librerie</a:t>
            </a:r>
            <a:r>
              <a:rPr lang="fr-FR" sz="1000" b="1" dirty="0" smtClean="0"/>
              <a:t> </a:t>
            </a:r>
            <a:r>
              <a:rPr lang="fr-FR" sz="1000" b="1" dirty="0"/>
              <a:t>de la </a:t>
            </a:r>
            <a:br>
              <a:rPr lang="fr-FR" sz="1000" b="1" dirty="0"/>
            </a:br>
            <a:r>
              <a:rPr lang="fr-FR" sz="1000" b="1" dirty="0"/>
              <a:t>Bibliothèque Nationale, </a:t>
            </a:r>
            <a:br>
              <a:rPr lang="fr-FR" sz="1000" b="1" dirty="0"/>
            </a:br>
            <a:r>
              <a:rPr lang="fr-FR" sz="1000" b="1" dirty="0"/>
              <a:t>1885. - 183 </a:t>
            </a:r>
            <a:r>
              <a:rPr lang="fr-FR" sz="1000" b="1" dirty="0" err="1" smtClean="0"/>
              <a:t>Seiten</a:t>
            </a:r>
            <a:r>
              <a:rPr lang="fr-FR" sz="1000" b="1" dirty="0" smtClean="0"/>
              <a:t> </a:t>
            </a:r>
            <a:r>
              <a:rPr lang="fr-FR" sz="1000" b="1" dirty="0"/>
              <a:t>-</a:t>
            </a:r>
          </a:p>
          <a:p>
            <a:r>
              <a:rPr lang="fr-FR" sz="1000" b="1" dirty="0"/>
              <a:t>(Bibliothèque Nationale)</a:t>
            </a:r>
          </a:p>
        </p:txBody>
      </p:sp>
      <p:sp>
        <p:nvSpPr>
          <p:cNvPr id="19" name="Text Box 52"/>
          <p:cNvSpPr txBox="1">
            <a:spLocks noChangeArrowheads="1"/>
          </p:cNvSpPr>
          <p:nvPr/>
        </p:nvSpPr>
        <p:spPr bwMode="auto">
          <a:xfrm>
            <a:off x="3996184" y="2131789"/>
            <a:ext cx="431800" cy="366713"/>
          </a:xfrm>
          <a:prstGeom prst="rect">
            <a:avLst/>
          </a:prstGeom>
          <a:solidFill>
            <a:schemeClr val="bg1"/>
          </a:solidFill>
          <a:ln w="9525">
            <a:noFill/>
            <a:miter lim="800000"/>
            <a:headEnd/>
            <a:tailEnd/>
          </a:ln>
        </p:spPr>
        <p:txBody>
          <a:bodyPr>
            <a:spAutoFit/>
          </a:bodyPr>
          <a:lstStyle/>
          <a:p>
            <a:pPr algn="ctr">
              <a:spcBef>
                <a:spcPct val="50000"/>
              </a:spcBef>
            </a:pPr>
            <a:r>
              <a:rPr lang="de-DE" b="1" dirty="0"/>
              <a:t>E</a:t>
            </a:r>
          </a:p>
        </p:txBody>
      </p:sp>
      <p:sp>
        <p:nvSpPr>
          <p:cNvPr id="20" name="Text Box 53"/>
          <p:cNvSpPr txBox="1">
            <a:spLocks noChangeArrowheads="1"/>
          </p:cNvSpPr>
          <p:nvPr/>
        </p:nvSpPr>
        <p:spPr bwMode="auto">
          <a:xfrm>
            <a:off x="7595567" y="2131789"/>
            <a:ext cx="431800" cy="366713"/>
          </a:xfrm>
          <a:prstGeom prst="rect">
            <a:avLst/>
          </a:prstGeom>
          <a:solidFill>
            <a:schemeClr val="bg1"/>
          </a:solidFill>
          <a:ln w="9525">
            <a:noFill/>
            <a:miter lim="800000"/>
            <a:headEnd/>
            <a:tailEnd/>
          </a:ln>
        </p:spPr>
        <p:txBody>
          <a:bodyPr>
            <a:spAutoFit/>
          </a:bodyPr>
          <a:lstStyle/>
          <a:p>
            <a:pPr algn="ctr">
              <a:spcBef>
                <a:spcPct val="50000"/>
              </a:spcBef>
            </a:pPr>
            <a:r>
              <a:rPr lang="de-DE" b="1" dirty="0"/>
              <a:t>E</a:t>
            </a:r>
          </a:p>
        </p:txBody>
      </p:sp>
      <p:sp>
        <p:nvSpPr>
          <p:cNvPr id="21" name="Text Box 54"/>
          <p:cNvSpPr txBox="1">
            <a:spLocks noChangeArrowheads="1"/>
          </p:cNvSpPr>
          <p:nvPr/>
        </p:nvSpPr>
        <p:spPr bwMode="auto">
          <a:xfrm>
            <a:off x="1331292" y="1339627"/>
            <a:ext cx="431800" cy="366712"/>
          </a:xfrm>
          <a:prstGeom prst="rect">
            <a:avLst/>
          </a:prstGeom>
          <a:solidFill>
            <a:schemeClr val="bg1"/>
          </a:solidFill>
          <a:ln w="9525">
            <a:noFill/>
            <a:miter lim="800000"/>
            <a:headEnd/>
            <a:tailEnd/>
          </a:ln>
        </p:spPr>
        <p:txBody>
          <a:bodyPr>
            <a:spAutoFit/>
          </a:bodyPr>
          <a:lstStyle/>
          <a:p>
            <a:pPr algn="ctr">
              <a:spcBef>
                <a:spcPct val="50000"/>
              </a:spcBef>
            </a:pPr>
            <a:r>
              <a:rPr lang="de-DE" b="1" dirty="0"/>
              <a:t>W</a:t>
            </a:r>
          </a:p>
        </p:txBody>
      </p:sp>
      <p:sp>
        <p:nvSpPr>
          <p:cNvPr id="22" name="Text Box 55"/>
          <p:cNvSpPr txBox="1">
            <a:spLocks noChangeArrowheads="1"/>
          </p:cNvSpPr>
          <p:nvPr/>
        </p:nvSpPr>
        <p:spPr bwMode="auto">
          <a:xfrm>
            <a:off x="2842592" y="4076477"/>
            <a:ext cx="431800" cy="366712"/>
          </a:xfrm>
          <a:prstGeom prst="rect">
            <a:avLst/>
          </a:prstGeom>
          <a:noFill/>
          <a:ln w="9525">
            <a:noFill/>
            <a:miter lim="800000"/>
            <a:headEnd/>
            <a:tailEnd/>
          </a:ln>
        </p:spPr>
        <p:txBody>
          <a:bodyPr>
            <a:spAutoFit/>
          </a:bodyPr>
          <a:lstStyle/>
          <a:p>
            <a:pPr algn="ctr">
              <a:spcBef>
                <a:spcPct val="50000"/>
              </a:spcBef>
            </a:pPr>
            <a:r>
              <a:rPr lang="de-DE" b="1" dirty="0"/>
              <a:t>M</a:t>
            </a:r>
          </a:p>
        </p:txBody>
      </p:sp>
      <p:sp>
        <p:nvSpPr>
          <p:cNvPr id="23" name="Text Box 56"/>
          <p:cNvSpPr txBox="1">
            <a:spLocks noChangeArrowheads="1"/>
          </p:cNvSpPr>
          <p:nvPr/>
        </p:nvSpPr>
        <p:spPr bwMode="auto">
          <a:xfrm>
            <a:off x="5436567" y="4070127"/>
            <a:ext cx="431800" cy="366712"/>
          </a:xfrm>
          <a:prstGeom prst="rect">
            <a:avLst/>
          </a:prstGeom>
          <a:noFill/>
          <a:ln w="9525">
            <a:noFill/>
            <a:miter lim="800000"/>
            <a:headEnd/>
            <a:tailEnd/>
          </a:ln>
        </p:spPr>
        <p:txBody>
          <a:bodyPr>
            <a:spAutoFit/>
          </a:bodyPr>
          <a:lstStyle/>
          <a:p>
            <a:pPr algn="ctr">
              <a:spcBef>
                <a:spcPct val="50000"/>
              </a:spcBef>
            </a:pPr>
            <a:r>
              <a:rPr lang="de-DE" b="1" dirty="0"/>
              <a:t>M</a:t>
            </a:r>
          </a:p>
        </p:txBody>
      </p:sp>
      <p:sp>
        <p:nvSpPr>
          <p:cNvPr id="24" name="Text Box 57"/>
          <p:cNvSpPr txBox="1">
            <a:spLocks noChangeArrowheads="1"/>
          </p:cNvSpPr>
          <p:nvPr/>
        </p:nvSpPr>
        <p:spPr bwMode="auto">
          <a:xfrm>
            <a:off x="5364088" y="5229002"/>
            <a:ext cx="649288" cy="369887"/>
          </a:xfrm>
          <a:prstGeom prst="rect">
            <a:avLst/>
          </a:prstGeom>
          <a:noFill/>
          <a:ln w="9525">
            <a:noFill/>
            <a:miter lim="800000"/>
            <a:headEnd/>
            <a:tailEnd/>
          </a:ln>
        </p:spPr>
        <p:txBody>
          <a:bodyPr>
            <a:spAutoFit/>
          </a:bodyPr>
          <a:lstStyle/>
          <a:p>
            <a:pPr algn="ctr">
              <a:spcBef>
                <a:spcPct val="50000"/>
              </a:spcBef>
            </a:pPr>
            <a:r>
              <a:rPr lang="de-DE" b="1" dirty="0"/>
              <a:t>Ex</a:t>
            </a:r>
          </a:p>
        </p:txBody>
      </p:sp>
      <p:sp>
        <p:nvSpPr>
          <p:cNvPr id="25" name="Line 59"/>
          <p:cNvSpPr>
            <a:spLocks noChangeShapeType="1"/>
          </p:cNvSpPr>
          <p:nvPr/>
        </p:nvSpPr>
        <p:spPr bwMode="auto">
          <a:xfrm>
            <a:off x="4284042" y="1844452"/>
            <a:ext cx="2735262" cy="215900"/>
          </a:xfrm>
          <a:prstGeom prst="line">
            <a:avLst/>
          </a:prstGeom>
          <a:noFill/>
          <a:ln w="9525">
            <a:solidFill>
              <a:schemeClr val="tx1"/>
            </a:solidFill>
            <a:round/>
            <a:headEnd/>
            <a:tailEnd/>
          </a:ln>
        </p:spPr>
        <p:txBody>
          <a:bodyPr/>
          <a:lstStyle/>
          <a:p>
            <a:endParaRPr lang="de-DE"/>
          </a:p>
        </p:txBody>
      </p:sp>
      <p:sp>
        <p:nvSpPr>
          <p:cNvPr id="26" name="Line 60"/>
          <p:cNvSpPr>
            <a:spLocks noChangeShapeType="1"/>
          </p:cNvSpPr>
          <p:nvPr/>
        </p:nvSpPr>
        <p:spPr bwMode="auto">
          <a:xfrm flipH="1">
            <a:off x="1618629" y="1844452"/>
            <a:ext cx="2665413" cy="215900"/>
          </a:xfrm>
          <a:prstGeom prst="line">
            <a:avLst/>
          </a:prstGeom>
          <a:noFill/>
          <a:ln w="9525">
            <a:solidFill>
              <a:schemeClr val="tx1"/>
            </a:solidFill>
            <a:round/>
            <a:headEnd/>
            <a:tailEnd/>
          </a:ln>
        </p:spPr>
        <p:txBody>
          <a:bodyPr/>
          <a:lstStyle/>
          <a:p>
            <a:endParaRPr lang="de-DE"/>
          </a:p>
        </p:txBody>
      </p:sp>
      <p:sp>
        <p:nvSpPr>
          <p:cNvPr id="27" name="Text Box 62"/>
          <p:cNvSpPr txBox="1">
            <a:spLocks noChangeArrowheads="1"/>
          </p:cNvSpPr>
          <p:nvPr/>
        </p:nvSpPr>
        <p:spPr bwMode="auto">
          <a:xfrm>
            <a:off x="3347417" y="3428777"/>
            <a:ext cx="1871662" cy="1477328"/>
          </a:xfrm>
          <a:prstGeom prst="rect">
            <a:avLst/>
          </a:prstGeom>
          <a:noFill/>
          <a:ln w="9525">
            <a:noFill/>
            <a:miter lim="800000"/>
            <a:headEnd/>
            <a:tailEnd/>
          </a:ln>
        </p:spPr>
        <p:txBody>
          <a:bodyPr>
            <a:spAutoFit/>
          </a:bodyPr>
          <a:lstStyle/>
          <a:p>
            <a:pPr>
              <a:spcBef>
                <a:spcPct val="50000"/>
              </a:spcBef>
            </a:pPr>
            <a:r>
              <a:rPr lang="de-DE" sz="1200" b="1" dirty="0"/>
              <a:t>Die Räuber : ein Schauspiel / Friedrich Schiller. </a:t>
            </a:r>
            <a:r>
              <a:rPr lang="de-DE" sz="1200" b="1" dirty="0">
                <a:hlinkClick r:id="rId3"/>
              </a:rPr>
              <a:t>http://</a:t>
            </a:r>
            <a:r>
              <a:rPr lang="de-DE" sz="1200" b="1" dirty="0" smtClean="0">
                <a:hlinkClick r:id="rId3"/>
              </a:rPr>
              <a:t>www.digbib.org/Friedrich_von_Schiller_1759/Die_Raeuber</a:t>
            </a:r>
            <a:endParaRPr lang="de-DE" sz="1200" b="1" dirty="0" smtClean="0"/>
          </a:p>
          <a:p>
            <a:pPr>
              <a:spcBef>
                <a:spcPct val="50000"/>
              </a:spcBef>
            </a:pPr>
            <a:endParaRPr lang="de-DE" sz="1200" b="1" dirty="0"/>
          </a:p>
        </p:txBody>
      </p:sp>
      <p:sp>
        <p:nvSpPr>
          <p:cNvPr id="28" name="Line 65"/>
          <p:cNvSpPr>
            <a:spLocks noChangeShapeType="1"/>
          </p:cNvSpPr>
          <p:nvPr/>
        </p:nvSpPr>
        <p:spPr bwMode="auto">
          <a:xfrm flipH="1">
            <a:off x="4284042" y="2923952"/>
            <a:ext cx="0" cy="358775"/>
          </a:xfrm>
          <a:prstGeom prst="line">
            <a:avLst/>
          </a:prstGeom>
          <a:noFill/>
          <a:ln w="9525">
            <a:solidFill>
              <a:schemeClr val="tx1"/>
            </a:solidFill>
            <a:round/>
            <a:headEnd/>
            <a:tailEnd/>
          </a:ln>
        </p:spPr>
        <p:txBody>
          <a:bodyPr/>
          <a:lstStyle/>
          <a:p>
            <a:endParaRPr lang="de-DE"/>
          </a:p>
        </p:txBody>
      </p:sp>
      <p:sp>
        <p:nvSpPr>
          <p:cNvPr id="29" name="Line 66"/>
          <p:cNvSpPr>
            <a:spLocks noChangeShapeType="1"/>
          </p:cNvSpPr>
          <p:nvPr/>
        </p:nvSpPr>
        <p:spPr bwMode="auto">
          <a:xfrm>
            <a:off x="1618629" y="5013102"/>
            <a:ext cx="0" cy="215900"/>
          </a:xfrm>
          <a:prstGeom prst="line">
            <a:avLst/>
          </a:prstGeom>
          <a:noFill/>
          <a:ln w="9525">
            <a:solidFill>
              <a:schemeClr val="tx1"/>
            </a:solidFill>
            <a:round/>
            <a:headEnd/>
            <a:tailEnd/>
          </a:ln>
        </p:spPr>
        <p:txBody>
          <a:bodyPr/>
          <a:lstStyle/>
          <a:p>
            <a:endParaRPr lang="de-DE"/>
          </a:p>
        </p:txBody>
      </p:sp>
      <p:sp>
        <p:nvSpPr>
          <p:cNvPr id="30" name="Line 67"/>
          <p:cNvSpPr>
            <a:spLocks noChangeShapeType="1"/>
          </p:cNvSpPr>
          <p:nvPr/>
        </p:nvSpPr>
        <p:spPr bwMode="auto">
          <a:xfrm>
            <a:off x="7092329" y="2923952"/>
            <a:ext cx="0" cy="358775"/>
          </a:xfrm>
          <a:prstGeom prst="line">
            <a:avLst/>
          </a:prstGeom>
          <a:noFill/>
          <a:ln w="9525">
            <a:solidFill>
              <a:schemeClr val="tx1"/>
            </a:solidFill>
            <a:round/>
            <a:headEnd/>
            <a:tailEnd/>
          </a:ln>
        </p:spPr>
        <p:txBody>
          <a:bodyPr/>
          <a:lstStyle/>
          <a:p>
            <a:endParaRPr lang="de-DE"/>
          </a:p>
        </p:txBody>
      </p:sp>
      <p:sp>
        <p:nvSpPr>
          <p:cNvPr id="31" name="AutoShape 7"/>
          <p:cNvSpPr>
            <a:spLocks noChangeArrowheads="1"/>
          </p:cNvSpPr>
          <p:nvPr/>
        </p:nvSpPr>
        <p:spPr bwMode="auto">
          <a:xfrm>
            <a:off x="3275979" y="5229002"/>
            <a:ext cx="2087563" cy="431800"/>
          </a:xfrm>
          <a:prstGeom prst="flowChartProcess">
            <a:avLst/>
          </a:prstGeom>
          <a:solidFill>
            <a:schemeClr val="accent1">
              <a:lumMod val="20000"/>
              <a:lumOff val="80000"/>
            </a:schemeClr>
          </a:solidFill>
          <a:ln w="9525">
            <a:solidFill>
              <a:schemeClr val="accent1">
                <a:lumMod val="75000"/>
              </a:schemeClr>
            </a:solidFill>
            <a:miter lim="800000"/>
            <a:headEnd/>
            <a:tailEnd/>
          </a:ln>
        </p:spPr>
        <p:txBody>
          <a:bodyPr wrap="none" anchor="ctr"/>
          <a:lstStyle/>
          <a:p>
            <a:endParaRPr lang="de-DE"/>
          </a:p>
        </p:txBody>
      </p:sp>
      <p:sp>
        <p:nvSpPr>
          <p:cNvPr id="32" name="Text Box 11"/>
          <p:cNvSpPr txBox="1">
            <a:spLocks noChangeArrowheads="1"/>
          </p:cNvSpPr>
          <p:nvPr/>
        </p:nvSpPr>
        <p:spPr bwMode="auto">
          <a:xfrm>
            <a:off x="3347417" y="5300439"/>
            <a:ext cx="2016125" cy="276999"/>
          </a:xfrm>
          <a:prstGeom prst="rect">
            <a:avLst/>
          </a:prstGeom>
          <a:noFill/>
          <a:ln w="9525">
            <a:noFill/>
            <a:miter lim="800000"/>
            <a:headEnd/>
            <a:tailEnd/>
          </a:ln>
        </p:spPr>
        <p:txBody>
          <a:bodyPr>
            <a:spAutoFit/>
          </a:bodyPr>
          <a:lstStyle/>
          <a:p>
            <a:pPr>
              <a:spcBef>
                <a:spcPct val="50000"/>
              </a:spcBef>
            </a:pPr>
            <a:r>
              <a:rPr lang="de-DE" sz="1200" b="1" dirty="0"/>
              <a:t>Kopie auf </a:t>
            </a:r>
            <a:r>
              <a:rPr lang="de-DE" sz="1200" b="1" dirty="0" smtClean="0"/>
              <a:t>einem </a:t>
            </a:r>
            <a:r>
              <a:rPr lang="de-DE" sz="1200" b="1" dirty="0"/>
              <a:t>PC</a:t>
            </a:r>
          </a:p>
        </p:txBody>
      </p:sp>
      <p:sp>
        <p:nvSpPr>
          <p:cNvPr id="33" name="Rechteck 32"/>
          <p:cNvSpPr/>
          <p:nvPr/>
        </p:nvSpPr>
        <p:spPr>
          <a:xfrm>
            <a:off x="6011242" y="5229002"/>
            <a:ext cx="2089150" cy="431800"/>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34" name="Textfeld 38"/>
          <p:cNvSpPr txBox="1">
            <a:spLocks noChangeArrowheads="1"/>
          </p:cNvSpPr>
          <p:nvPr/>
        </p:nvSpPr>
        <p:spPr bwMode="auto">
          <a:xfrm>
            <a:off x="6084267" y="5300439"/>
            <a:ext cx="1979612" cy="288925"/>
          </a:xfrm>
          <a:prstGeom prst="rect">
            <a:avLst/>
          </a:prstGeom>
          <a:noFill/>
          <a:ln w="9525">
            <a:noFill/>
            <a:miter lim="800000"/>
            <a:headEnd/>
            <a:tailEnd/>
          </a:ln>
        </p:spPr>
        <p:txBody>
          <a:bodyPr>
            <a:spAutoFit/>
          </a:bodyPr>
          <a:lstStyle/>
          <a:p>
            <a:r>
              <a:rPr lang="de-DE" sz="1200" b="1"/>
              <a:t>50 MA 42567 (SBB) </a:t>
            </a:r>
          </a:p>
        </p:txBody>
      </p:sp>
      <p:sp>
        <p:nvSpPr>
          <p:cNvPr id="35" name="Text Box 57"/>
          <p:cNvSpPr txBox="1">
            <a:spLocks noChangeArrowheads="1"/>
          </p:cNvSpPr>
          <p:nvPr/>
        </p:nvSpPr>
        <p:spPr bwMode="auto">
          <a:xfrm>
            <a:off x="2699717" y="5229002"/>
            <a:ext cx="647700" cy="369887"/>
          </a:xfrm>
          <a:prstGeom prst="rect">
            <a:avLst/>
          </a:prstGeom>
          <a:noFill/>
          <a:ln w="9525">
            <a:noFill/>
            <a:miter lim="800000"/>
            <a:headEnd/>
            <a:tailEnd/>
          </a:ln>
        </p:spPr>
        <p:txBody>
          <a:bodyPr>
            <a:spAutoFit/>
          </a:bodyPr>
          <a:lstStyle/>
          <a:p>
            <a:pPr algn="ctr">
              <a:spcBef>
                <a:spcPct val="50000"/>
              </a:spcBef>
            </a:pPr>
            <a:r>
              <a:rPr lang="de-DE" b="1" dirty="0"/>
              <a:t>Ex</a:t>
            </a:r>
          </a:p>
        </p:txBody>
      </p:sp>
      <p:sp>
        <p:nvSpPr>
          <p:cNvPr id="36" name="Line 66"/>
          <p:cNvSpPr>
            <a:spLocks noChangeShapeType="1"/>
          </p:cNvSpPr>
          <p:nvPr/>
        </p:nvSpPr>
        <p:spPr bwMode="auto">
          <a:xfrm>
            <a:off x="7163767" y="5013102"/>
            <a:ext cx="0" cy="215900"/>
          </a:xfrm>
          <a:prstGeom prst="line">
            <a:avLst/>
          </a:prstGeom>
          <a:noFill/>
          <a:ln w="9525">
            <a:solidFill>
              <a:schemeClr val="tx1"/>
            </a:solidFill>
            <a:round/>
            <a:headEnd/>
            <a:tailEnd/>
          </a:ln>
        </p:spPr>
        <p:txBody>
          <a:bodyPr/>
          <a:lstStyle/>
          <a:p>
            <a:endParaRPr lang="de-DE"/>
          </a:p>
        </p:txBody>
      </p:sp>
      <p:sp>
        <p:nvSpPr>
          <p:cNvPr id="37" name="Line 66"/>
          <p:cNvSpPr>
            <a:spLocks noChangeShapeType="1"/>
          </p:cNvSpPr>
          <p:nvPr/>
        </p:nvSpPr>
        <p:spPr bwMode="auto">
          <a:xfrm>
            <a:off x="4284042" y="5013102"/>
            <a:ext cx="0" cy="215900"/>
          </a:xfrm>
          <a:prstGeom prst="line">
            <a:avLst/>
          </a:prstGeom>
          <a:noFill/>
          <a:ln w="9525">
            <a:solidFill>
              <a:schemeClr val="tx1"/>
            </a:solidFill>
            <a:round/>
            <a:headEnd/>
            <a:tailEnd/>
          </a:ln>
        </p:spPr>
        <p:txBody>
          <a:bodyPr/>
          <a:lstStyle/>
          <a:p>
            <a:endParaRPr lang="de-DE"/>
          </a:p>
        </p:txBody>
      </p:sp>
    </p:spTree>
    <p:extLst>
      <p:ext uri="{BB962C8B-B14F-4D97-AF65-F5344CB8AC3E}">
        <p14:creationId xmlns:p14="http://schemas.microsoft.com/office/powerpoint/2010/main" val="1921885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grpId="0" nodeType="afterEffect">
                                  <p:stCondLst>
                                    <p:cond delay="0"/>
                                  </p:stCondLst>
                                  <p:childTnLst>
                                    <p:set>
                                      <p:cBhvr>
                                        <p:cTn id="15" dur="1" fill="hold">
                                          <p:stCondLst>
                                            <p:cond delay="0"/>
                                          </p:stCondLst>
                                        </p:cTn>
                                        <p:tgtEl>
                                          <p:spTgt spid="19"/>
                                        </p:tgtEl>
                                        <p:attrNameLst>
                                          <p:attrName>style.visibility</p:attrName>
                                        </p:attrNameLst>
                                      </p:cBhvr>
                                      <p:to>
                                        <p:strVal val="visible"/>
                                      </p:to>
                                    </p:set>
                                  </p:childTnLst>
                                </p:cTn>
                              </p:par>
                            </p:childTnLst>
                          </p:cTn>
                        </p:par>
                        <p:par>
                          <p:cTn id="16" fill="hold">
                            <p:stCondLst>
                              <p:cond delay="0"/>
                            </p:stCondLst>
                            <p:childTnLst>
                              <p:par>
                                <p:cTn id="17" presetID="1" presetClass="entr" presetSubtype="0" fill="hold" grpId="0" nodeType="after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1"/>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7"/>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6"/>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2"/>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3"/>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34"/>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9"/>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35"/>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1" grpId="0" animBg="1"/>
      <p:bldP spid="12" grpId="0"/>
      <p:bldP spid="14" grpId="0" animBg="1"/>
      <p:bldP spid="15" grpId="0" animBg="1"/>
      <p:bldP spid="17" grpId="0" animBg="1"/>
      <p:bldP spid="18" grpId="0" animBg="1"/>
      <p:bldP spid="19" grpId="0" animBg="1"/>
      <p:bldP spid="20" grpId="0" animBg="1"/>
      <p:bldP spid="22" grpId="0"/>
      <p:bldP spid="23" grpId="0"/>
      <p:bldP spid="24" grpId="0"/>
      <p:bldP spid="25" grpId="0" animBg="1"/>
      <p:bldP spid="26" grpId="0" animBg="1"/>
      <p:bldP spid="27" grpId="0"/>
      <p:bldP spid="28" grpId="0" animBg="1"/>
      <p:bldP spid="29" grpId="0" animBg="1"/>
      <p:bldP spid="30" grpId="0" animBg="1"/>
      <p:bldP spid="31" grpId="0" animBg="1"/>
      <p:bldP spid="32" grpId="0"/>
      <p:bldP spid="33" grpId="0" animBg="1"/>
      <p:bldP spid="34" grpId="0"/>
      <p:bldP spid="35" grpId="0"/>
      <p:bldP spid="36" grpId="0" animBg="1"/>
      <p:bldP spid="3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FRBR-Beispiel </a:t>
            </a:r>
            <a:r>
              <a:rPr lang="de-DE" dirty="0" smtClean="0"/>
              <a:t>2</a:t>
            </a:r>
            <a:endParaRPr lang="de-DE" dirty="0"/>
          </a:p>
        </p:txBody>
      </p:sp>
      <p:sp>
        <p:nvSpPr>
          <p:cNvPr id="4" name="Fußzeilenplatzhalter 3"/>
          <p:cNvSpPr>
            <a:spLocks noGrp="1"/>
          </p:cNvSpPr>
          <p:nvPr>
            <p:ph type="ftr" sz="quarter" idx="14"/>
          </p:nvPr>
        </p:nvSpPr>
        <p:spPr>
          <a:xfrm>
            <a:off x="467544" y="6376243"/>
            <a:ext cx="7272808" cy="365125"/>
          </a:xfrm>
        </p:spPr>
        <p:txBody>
          <a:bodyPr/>
          <a:lstStyle/>
          <a:p>
            <a:r>
              <a:rPr lang="de-DE" dirty="0" smtClean="0"/>
              <a:t>AG RDA Schulungsunterlagen – Modul 1: Einführung und Grundlagen | Stand: 23.04.2015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17</a:t>
            </a:fld>
            <a:endParaRPr lang="de-DE"/>
          </a:p>
        </p:txBody>
      </p:sp>
      <p:sp>
        <p:nvSpPr>
          <p:cNvPr id="7" name="AutoShape 2"/>
          <p:cNvSpPr>
            <a:spLocks noChangeArrowheads="1"/>
          </p:cNvSpPr>
          <p:nvPr/>
        </p:nvSpPr>
        <p:spPr bwMode="auto">
          <a:xfrm>
            <a:off x="485032" y="1224194"/>
            <a:ext cx="4968875" cy="647700"/>
          </a:xfrm>
          <a:prstGeom prst="flowChartProcess">
            <a:avLst/>
          </a:prstGeom>
          <a:solidFill>
            <a:schemeClr val="accent1">
              <a:lumMod val="75000"/>
            </a:schemeClr>
          </a:solidFill>
          <a:ln w="9525">
            <a:solidFill>
              <a:schemeClr val="tx1"/>
            </a:solidFill>
            <a:miter lim="800000"/>
            <a:headEnd/>
            <a:tailEnd/>
          </a:ln>
        </p:spPr>
        <p:txBody>
          <a:bodyPr wrap="none" anchor="ctr"/>
          <a:lstStyle/>
          <a:p>
            <a:endParaRPr lang="de-DE">
              <a:solidFill>
                <a:schemeClr val="bg1"/>
              </a:solidFill>
            </a:endParaRPr>
          </a:p>
        </p:txBody>
      </p:sp>
      <p:sp>
        <p:nvSpPr>
          <p:cNvPr id="8" name="AutoShape 4"/>
          <p:cNvSpPr>
            <a:spLocks noChangeArrowheads="1"/>
          </p:cNvSpPr>
          <p:nvPr/>
        </p:nvSpPr>
        <p:spPr bwMode="auto">
          <a:xfrm>
            <a:off x="305768" y="5202587"/>
            <a:ext cx="1799978" cy="503237"/>
          </a:xfrm>
          <a:prstGeom prst="flowChartProcess">
            <a:avLst/>
          </a:prstGeom>
          <a:solidFill>
            <a:schemeClr val="accent1">
              <a:lumMod val="20000"/>
              <a:lumOff val="80000"/>
            </a:schemeClr>
          </a:solidFill>
          <a:ln w="9525">
            <a:solidFill>
              <a:schemeClr val="tx1"/>
            </a:solidFill>
            <a:miter lim="800000"/>
            <a:headEnd/>
            <a:tailEnd/>
          </a:ln>
        </p:spPr>
        <p:txBody>
          <a:bodyPr wrap="none" anchor="ctr"/>
          <a:lstStyle/>
          <a:p>
            <a:pPr>
              <a:spcBef>
                <a:spcPct val="50000"/>
              </a:spcBef>
            </a:pPr>
            <a:r>
              <a:rPr lang="de-DE" sz="1200" b="1" dirty="0" smtClean="0"/>
              <a:t>urn:nbn:de:101:</a:t>
            </a:r>
            <a:br>
              <a:rPr lang="de-DE" sz="1200" b="1" dirty="0" smtClean="0"/>
            </a:br>
            <a:r>
              <a:rPr lang="de-DE" sz="1200" b="1" dirty="0" smtClean="0"/>
              <a:t>12013052412322</a:t>
            </a:r>
            <a:endParaRPr lang="de-DE" sz="1200" b="1" dirty="0"/>
          </a:p>
        </p:txBody>
      </p:sp>
      <p:sp>
        <p:nvSpPr>
          <p:cNvPr id="9" name="Text Box 5"/>
          <p:cNvSpPr txBox="1">
            <a:spLocks noChangeArrowheads="1"/>
          </p:cNvSpPr>
          <p:nvPr/>
        </p:nvSpPr>
        <p:spPr bwMode="auto">
          <a:xfrm>
            <a:off x="556014" y="1280550"/>
            <a:ext cx="4614186" cy="534987"/>
          </a:xfrm>
          <a:prstGeom prst="rect">
            <a:avLst/>
          </a:prstGeom>
          <a:noFill/>
          <a:ln w="9525">
            <a:noFill/>
            <a:miter lim="800000"/>
            <a:headEnd/>
            <a:tailEnd/>
          </a:ln>
        </p:spPr>
        <p:txBody>
          <a:bodyPr wrap="square">
            <a:spAutoFit/>
          </a:bodyPr>
          <a:lstStyle/>
          <a:p>
            <a:pPr algn="ctr">
              <a:lnSpc>
                <a:spcPct val="80000"/>
              </a:lnSpc>
              <a:spcBef>
                <a:spcPct val="50000"/>
              </a:spcBef>
            </a:pPr>
            <a:r>
              <a:rPr lang="de-DE" b="1" dirty="0">
                <a:solidFill>
                  <a:schemeClr val="bg1"/>
                </a:solidFill>
              </a:rPr>
              <a:t/>
            </a:r>
            <a:br>
              <a:rPr lang="de-DE" b="1" dirty="0">
                <a:solidFill>
                  <a:schemeClr val="bg1"/>
                </a:solidFill>
              </a:rPr>
            </a:br>
            <a:r>
              <a:rPr lang="de-DE" dirty="0" smtClean="0">
                <a:solidFill>
                  <a:schemeClr val="bg1"/>
                </a:solidFill>
                <a:latin typeface="Verdana" pitchFamily="34" charset="0"/>
                <a:ea typeface="Verdana" pitchFamily="34" charset="0"/>
                <a:cs typeface="Verdana" pitchFamily="34" charset="0"/>
              </a:rPr>
              <a:t>Das doppelte Lottchen</a:t>
            </a:r>
            <a:r>
              <a:rPr lang="de-DE" dirty="0" smtClean="0">
                <a:solidFill>
                  <a:schemeClr val="bg1"/>
                </a:solidFill>
                <a:latin typeface="Verdana" pitchFamily="34" charset="0"/>
              </a:rPr>
              <a:t> </a:t>
            </a:r>
            <a:endParaRPr lang="de-DE" dirty="0">
              <a:solidFill>
                <a:schemeClr val="bg1"/>
              </a:solidFill>
              <a:latin typeface="Verdana" pitchFamily="34" charset="0"/>
            </a:endParaRPr>
          </a:p>
        </p:txBody>
      </p:sp>
      <p:sp>
        <p:nvSpPr>
          <p:cNvPr id="11" name="Line 8"/>
          <p:cNvSpPr>
            <a:spLocks noChangeShapeType="1"/>
          </p:cNvSpPr>
          <p:nvPr/>
        </p:nvSpPr>
        <p:spPr bwMode="auto">
          <a:xfrm>
            <a:off x="700932" y="1699989"/>
            <a:ext cx="0" cy="0"/>
          </a:xfrm>
          <a:prstGeom prst="line">
            <a:avLst/>
          </a:prstGeom>
          <a:noFill/>
          <a:ln w="9525">
            <a:solidFill>
              <a:schemeClr val="tx1"/>
            </a:solidFill>
            <a:round/>
            <a:headEnd/>
            <a:tailEnd type="triangle" w="med" len="med"/>
          </a:ln>
        </p:spPr>
        <p:txBody>
          <a:bodyPr/>
          <a:lstStyle/>
          <a:p>
            <a:endParaRPr lang="de-DE"/>
          </a:p>
        </p:txBody>
      </p:sp>
      <p:sp>
        <p:nvSpPr>
          <p:cNvPr id="12" name="AutoShape 11"/>
          <p:cNvSpPr>
            <a:spLocks noChangeArrowheads="1"/>
          </p:cNvSpPr>
          <p:nvPr/>
        </p:nvSpPr>
        <p:spPr bwMode="auto">
          <a:xfrm>
            <a:off x="773957" y="2060352"/>
            <a:ext cx="2089150" cy="1296987"/>
          </a:xfrm>
          <a:prstGeom prst="flowChartProcess">
            <a:avLst/>
          </a:prstGeom>
          <a:solidFill>
            <a:schemeClr val="accent1">
              <a:lumMod val="60000"/>
              <a:lumOff val="40000"/>
            </a:schemeClr>
          </a:solidFill>
          <a:ln w="9525">
            <a:solidFill>
              <a:schemeClr val="tx1"/>
            </a:solidFill>
            <a:miter lim="800000"/>
            <a:headEnd/>
            <a:tailEnd/>
          </a:ln>
        </p:spPr>
        <p:txBody>
          <a:bodyPr wrap="none" anchor="ctr"/>
          <a:lstStyle/>
          <a:p>
            <a:pPr algn="ctr"/>
            <a:r>
              <a:rPr lang="de-DE" sz="1200" b="1" dirty="0">
                <a:latin typeface="Verdana" panose="020B0604030504040204" pitchFamily="34" charset="0"/>
                <a:ea typeface="Verdana" panose="020B0604030504040204" pitchFamily="34" charset="0"/>
                <a:cs typeface="Verdana" panose="020B0604030504040204" pitchFamily="34" charset="0"/>
              </a:rPr>
              <a:t>Text</a:t>
            </a:r>
          </a:p>
          <a:p>
            <a:pPr algn="ctr"/>
            <a:r>
              <a:rPr lang="de-DE" sz="1200" b="1" dirty="0">
                <a:latin typeface="Verdana" panose="020B0604030504040204" pitchFamily="34" charset="0"/>
                <a:ea typeface="Verdana" panose="020B0604030504040204" pitchFamily="34" charset="0"/>
                <a:cs typeface="Verdana" panose="020B0604030504040204" pitchFamily="34" charset="0"/>
              </a:rPr>
              <a:t>Deutsch</a:t>
            </a:r>
            <a:endParaRPr lang="de-DE" dirty="0">
              <a:latin typeface="Verdana" panose="020B0604030504040204" pitchFamily="34" charset="0"/>
              <a:ea typeface="Verdana" panose="020B0604030504040204" pitchFamily="34" charset="0"/>
              <a:cs typeface="Verdana" panose="020B0604030504040204" pitchFamily="34" charset="0"/>
            </a:endParaRPr>
          </a:p>
        </p:txBody>
      </p:sp>
      <p:sp>
        <p:nvSpPr>
          <p:cNvPr id="13" name="AutoShape 12"/>
          <p:cNvSpPr>
            <a:spLocks noChangeArrowheads="1"/>
          </p:cNvSpPr>
          <p:nvPr/>
        </p:nvSpPr>
        <p:spPr bwMode="auto">
          <a:xfrm>
            <a:off x="342157" y="3716114"/>
            <a:ext cx="1727200" cy="1296988"/>
          </a:xfrm>
          <a:prstGeom prst="flowChartProcess">
            <a:avLst/>
          </a:prstGeom>
          <a:solidFill>
            <a:schemeClr val="accent1">
              <a:lumMod val="40000"/>
              <a:lumOff val="60000"/>
            </a:schemeClr>
          </a:solidFill>
          <a:ln w="9525">
            <a:solidFill>
              <a:schemeClr val="tx1"/>
            </a:solidFill>
            <a:miter lim="800000"/>
            <a:headEnd/>
            <a:tailEnd/>
          </a:ln>
        </p:spPr>
        <p:txBody>
          <a:bodyPr wrap="none" anchor="ctr"/>
          <a:lstStyle/>
          <a:p>
            <a:endParaRPr lang="de-DE"/>
          </a:p>
        </p:txBody>
      </p:sp>
      <p:sp>
        <p:nvSpPr>
          <p:cNvPr id="14" name="Text Box 17"/>
          <p:cNvSpPr txBox="1">
            <a:spLocks noChangeArrowheads="1"/>
          </p:cNvSpPr>
          <p:nvPr/>
        </p:nvSpPr>
        <p:spPr bwMode="auto">
          <a:xfrm>
            <a:off x="8378290" y="2426139"/>
            <a:ext cx="431800" cy="366713"/>
          </a:xfrm>
          <a:prstGeom prst="rect">
            <a:avLst/>
          </a:prstGeom>
          <a:solidFill>
            <a:schemeClr val="accent1">
              <a:lumMod val="60000"/>
              <a:lumOff val="40000"/>
            </a:schemeClr>
          </a:solidFill>
          <a:ln w="9525">
            <a:solidFill>
              <a:schemeClr val="tx1"/>
            </a:solidFill>
            <a:miter lim="800000"/>
            <a:headEnd/>
            <a:tailEnd/>
          </a:ln>
        </p:spPr>
        <p:txBody>
          <a:bodyPr>
            <a:spAutoFit/>
          </a:bodyPr>
          <a:lstStyle/>
          <a:p>
            <a:pPr algn="ctr">
              <a:spcBef>
                <a:spcPct val="50000"/>
              </a:spcBef>
            </a:pPr>
            <a:r>
              <a:rPr lang="de-DE" b="1"/>
              <a:t>E</a:t>
            </a:r>
          </a:p>
        </p:txBody>
      </p:sp>
      <p:sp>
        <p:nvSpPr>
          <p:cNvPr id="15" name="Text Box 19"/>
          <p:cNvSpPr txBox="1">
            <a:spLocks noChangeArrowheads="1"/>
          </p:cNvSpPr>
          <p:nvPr/>
        </p:nvSpPr>
        <p:spPr bwMode="auto">
          <a:xfrm>
            <a:off x="8378290" y="1334096"/>
            <a:ext cx="431800" cy="366712"/>
          </a:xfrm>
          <a:prstGeom prst="rect">
            <a:avLst/>
          </a:prstGeom>
          <a:solidFill>
            <a:schemeClr val="accent1">
              <a:lumMod val="75000"/>
            </a:schemeClr>
          </a:solidFill>
          <a:ln w="9525">
            <a:solidFill>
              <a:schemeClr val="tx1"/>
            </a:solidFill>
            <a:miter lim="800000"/>
            <a:headEnd/>
            <a:tailEnd/>
          </a:ln>
        </p:spPr>
        <p:txBody>
          <a:bodyPr>
            <a:spAutoFit/>
          </a:bodyPr>
          <a:lstStyle/>
          <a:p>
            <a:pPr algn="ctr">
              <a:spcBef>
                <a:spcPct val="50000"/>
              </a:spcBef>
            </a:pPr>
            <a:r>
              <a:rPr lang="de-DE" b="1" dirty="0">
                <a:solidFill>
                  <a:schemeClr val="bg1"/>
                </a:solidFill>
              </a:rPr>
              <a:t>W</a:t>
            </a:r>
          </a:p>
        </p:txBody>
      </p:sp>
      <p:sp>
        <p:nvSpPr>
          <p:cNvPr id="16" name="AutoShape 35"/>
          <p:cNvSpPr>
            <a:spLocks noChangeArrowheads="1"/>
          </p:cNvSpPr>
          <p:nvPr/>
        </p:nvSpPr>
        <p:spPr bwMode="auto">
          <a:xfrm>
            <a:off x="6101607" y="3716114"/>
            <a:ext cx="2089150" cy="1296988"/>
          </a:xfrm>
          <a:prstGeom prst="flowChartProcess">
            <a:avLst/>
          </a:prstGeom>
          <a:solidFill>
            <a:schemeClr val="accent1">
              <a:lumMod val="40000"/>
              <a:lumOff val="60000"/>
            </a:schemeClr>
          </a:solidFill>
          <a:ln w="9525">
            <a:solidFill>
              <a:schemeClr val="tx1"/>
            </a:solidFill>
            <a:miter lim="800000"/>
            <a:headEnd/>
            <a:tailEnd/>
          </a:ln>
        </p:spPr>
        <p:txBody>
          <a:bodyPr wrap="none" anchor="ctr"/>
          <a:lstStyle/>
          <a:p>
            <a:pPr algn="ctr"/>
            <a:endParaRPr lang="de-DE" sz="1000" b="1" dirty="0"/>
          </a:p>
          <a:p>
            <a:pPr algn="ctr"/>
            <a:r>
              <a:rPr lang="de-DE" sz="1000" b="1" dirty="0" smtClean="0"/>
              <a:t>Das doppelte Lottchen. </a:t>
            </a:r>
            <a:r>
              <a:rPr lang="de-DE" sz="1000" b="1" dirty="0"/>
              <a:t>– </a:t>
            </a:r>
            <a:br>
              <a:rPr lang="de-DE" sz="1000" b="1" dirty="0"/>
            </a:br>
            <a:r>
              <a:rPr lang="de-DE" sz="1000" b="1" dirty="0" smtClean="0"/>
              <a:t>München  </a:t>
            </a:r>
            <a:r>
              <a:rPr lang="de-DE" sz="1000" b="1" dirty="0"/>
              <a:t>: </a:t>
            </a:r>
            <a:r>
              <a:rPr lang="de-DE" sz="1000" b="1" dirty="0" smtClean="0"/>
              <a:t>Universum-Film-GmbH,</a:t>
            </a:r>
            <a:br>
              <a:rPr lang="de-DE" sz="1000" b="1" dirty="0" smtClean="0"/>
            </a:br>
            <a:r>
              <a:rPr lang="de-DE" sz="1000" b="1" dirty="0" smtClean="0"/>
              <a:t> </a:t>
            </a:r>
            <a:r>
              <a:rPr lang="de-DE" sz="1000" b="1" dirty="0"/>
              <a:t>2003. – </a:t>
            </a:r>
            <a:r>
              <a:rPr lang="de-DE" sz="1000" b="1" dirty="0" smtClean="0"/>
              <a:t>1 Videokassette </a:t>
            </a:r>
            <a:endParaRPr lang="de-DE" sz="1000" b="1" dirty="0"/>
          </a:p>
        </p:txBody>
      </p:sp>
      <p:sp>
        <p:nvSpPr>
          <p:cNvPr id="17" name="AutoShape 36"/>
          <p:cNvSpPr>
            <a:spLocks noChangeArrowheads="1"/>
          </p:cNvSpPr>
          <p:nvPr/>
        </p:nvSpPr>
        <p:spPr bwMode="auto">
          <a:xfrm>
            <a:off x="3364757" y="2060352"/>
            <a:ext cx="2089150" cy="1296987"/>
          </a:xfrm>
          <a:prstGeom prst="flowChartProcess">
            <a:avLst/>
          </a:prstGeom>
          <a:solidFill>
            <a:schemeClr val="accent1">
              <a:lumMod val="60000"/>
              <a:lumOff val="40000"/>
            </a:schemeClr>
          </a:solidFill>
          <a:ln w="9525">
            <a:solidFill>
              <a:schemeClr val="tx1"/>
            </a:solidFill>
            <a:miter lim="800000"/>
            <a:headEnd/>
            <a:tailEnd/>
          </a:ln>
        </p:spPr>
        <p:txBody>
          <a:bodyPr wrap="none" anchor="ctr"/>
          <a:lstStyle/>
          <a:p>
            <a:pPr algn="ctr"/>
            <a:r>
              <a:rPr lang="de-DE" sz="1200" b="1" dirty="0">
                <a:latin typeface="Verdana" panose="020B0604030504040204" pitchFamily="34" charset="0"/>
                <a:ea typeface="Verdana" panose="020B0604030504040204" pitchFamily="34" charset="0"/>
                <a:cs typeface="Verdana" panose="020B0604030504040204" pitchFamily="34" charset="0"/>
              </a:rPr>
              <a:t>Text</a:t>
            </a:r>
          </a:p>
          <a:p>
            <a:pPr algn="ctr"/>
            <a:r>
              <a:rPr lang="de-DE" sz="1200" b="1" dirty="0" smtClean="0">
                <a:latin typeface="Verdana" panose="020B0604030504040204" pitchFamily="34" charset="0"/>
                <a:ea typeface="Verdana" panose="020B0604030504040204" pitchFamily="34" charset="0"/>
                <a:cs typeface="Verdana" panose="020B0604030504040204" pitchFamily="34" charset="0"/>
              </a:rPr>
              <a:t>Italienisch</a:t>
            </a:r>
            <a:br>
              <a:rPr lang="de-DE" sz="1200" b="1" dirty="0" smtClean="0">
                <a:latin typeface="Verdana" panose="020B0604030504040204" pitchFamily="34" charset="0"/>
                <a:ea typeface="Verdana" panose="020B0604030504040204" pitchFamily="34" charset="0"/>
                <a:cs typeface="Verdana" panose="020B0604030504040204" pitchFamily="34" charset="0"/>
              </a:rPr>
            </a:br>
            <a:r>
              <a:rPr lang="de-DE" sz="1200" b="1" dirty="0" smtClean="0">
                <a:latin typeface="Verdana" panose="020B0604030504040204" pitchFamily="34" charset="0"/>
                <a:ea typeface="Verdana" panose="020B0604030504040204" pitchFamily="34" charset="0"/>
                <a:cs typeface="Verdana" panose="020B0604030504040204" pitchFamily="34" charset="0"/>
              </a:rPr>
              <a:t>La </a:t>
            </a:r>
            <a:r>
              <a:rPr lang="de-DE" sz="1200" b="1" dirty="0" err="1" smtClean="0">
                <a:latin typeface="Verdana" panose="020B0604030504040204" pitchFamily="34" charset="0"/>
                <a:ea typeface="Verdana" panose="020B0604030504040204" pitchFamily="34" charset="0"/>
                <a:cs typeface="Verdana" panose="020B0604030504040204" pitchFamily="34" charset="0"/>
              </a:rPr>
              <a:t>doppia</a:t>
            </a:r>
            <a:r>
              <a:rPr lang="de-DE" sz="1200" b="1" dirty="0" smtClean="0">
                <a:latin typeface="Verdana" panose="020B0604030504040204" pitchFamily="34" charset="0"/>
                <a:ea typeface="Verdana" panose="020B0604030504040204" pitchFamily="34" charset="0"/>
                <a:cs typeface="Verdana" panose="020B0604030504040204" pitchFamily="34" charset="0"/>
              </a:rPr>
              <a:t> Carlotta</a:t>
            </a:r>
            <a:endParaRPr lang="de-DE" sz="1200" b="1" dirty="0">
              <a:latin typeface="Verdana" panose="020B0604030504040204" pitchFamily="34" charset="0"/>
              <a:ea typeface="Verdana" panose="020B0604030504040204" pitchFamily="34" charset="0"/>
              <a:cs typeface="Verdana" panose="020B0604030504040204" pitchFamily="34" charset="0"/>
            </a:endParaRPr>
          </a:p>
        </p:txBody>
      </p:sp>
      <p:sp>
        <p:nvSpPr>
          <p:cNvPr id="18" name="Text Box 39"/>
          <p:cNvSpPr txBox="1">
            <a:spLocks noChangeArrowheads="1"/>
          </p:cNvSpPr>
          <p:nvPr/>
        </p:nvSpPr>
        <p:spPr bwMode="auto">
          <a:xfrm>
            <a:off x="342157" y="4005039"/>
            <a:ext cx="1871662" cy="707886"/>
          </a:xfrm>
          <a:prstGeom prst="rect">
            <a:avLst/>
          </a:prstGeom>
          <a:noFill/>
          <a:ln w="9525">
            <a:noFill/>
            <a:miter lim="800000"/>
            <a:headEnd/>
            <a:tailEnd/>
          </a:ln>
        </p:spPr>
        <p:txBody>
          <a:bodyPr>
            <a:spAutoFit/>
          </a:bodyPr>
          <a:lstStyle/>
          <a:p>
            <a:pPr>
              <a:lnSpc>
                <a:spcPct val="80000"/>
              </a:lnSpc>
              <a:spcBef>
                <a:spcPct val="50000"/>
              </a:spcBef>
            </a:pPr>
            <a:r>
              <a:rPr lang="de-DE" sz="1000" b="1" dirty="0" smtClean="0"/>
              <a:t>Das doppelte Lottchen </a:t>
            </a:r>
            <a:r>
              <a:rPr lang="de-DE" sz="1000" b="1" dirty="0"/>
              <a:t>-  </a:t>
            </a:r>
            <a:r>
              <a:rPr lang="de-DE" sz="1000" b="1" dirty="0" smtClean="0"/>
              <a:t>Hamburg </a:t>
            </a:r>
            <a:r>
              <a:rPr lang="de-DE" sz="1000" b="1" dirty="0"/>
              <a:t>: </a:t>
            </a:r>
            <a:r>
              <a:rPr lang="de-DE" sz="1000" b="1" dirty="0" smtClean="0"/>
              <a:t>Dressler Verlag, </a:t>
            </a:r>
            <a:r>
              <a:rPr lang="de-DE" sz="1000" b="1" dirty="0"/>
              <a:t/>
            </a:r>
            <a:br>
              <a:rPr lang="de-DE" sz="1000" b="1" dirty="0"/>
            </a:br>
            <a:r>
              <a:rPr lang="de-DE" sz="1000" b="1" dirty="0" smtClean="0"/>
              <a:t>2013. </a:t>
            </a:r>
            <a:r>
              <a:rPr lang="de-DE" sz="1000" b="1" dirty="0"/>
              <a:t>– </a:t>
            </a:r>
            <a:r>
              <a:rPr lang="de-DE" sz="1000" b="1" dirty="0" smtClean="0"/>
              <a:t>Online-Ressource. </a:t>
            </a:r>
            <a:r>
              <a:rPr lang="de-DE" sz="1000" b="1" dirty="0"/>
              <a:t>– ISBN </a:t>
            </a:r>
            <a:br>
              <a:rPr lang="de-DE" sz="1000" b="1" dirty="0"/>
            </a:br>
            <a:r>
              <a:rPr lang="de-DE" sz="1000" b="1" dirty="0" smtClean="0"/>
              <a:t>978-3-86272-425-3</a:t>
            </a:r>
            <a:endParaRPr lang="de-DE" sz="1000" b="1" dirty="0"/>
          </a:p>
        </p:txBody>
      </p:sp>
      <p:sp>
        <p:nvSpPr>
          <p:cNvPr id="19" name="AutoShape 40"/>
          <p:cNvSpPr>
            <a:spLocks noChangeArrowheads="1"/>
          </p:cNvSpPr>
          <p:nvPr/>
        </p:nvSpPr>
        <p:spPr bwMode="auto">
          <a:xfrm>
            <a:off x="6156176" y="5229002"/>
            <a:ext cx="2034581" cy="503237"/>
          </a:xfrm>
          <a:prstGeom prst="flowChartProcess">
            <a:avLst/>
          </a:prstGeom>
          <a:solidFill>
            <a:schemeClr val="accent1">
              <a:lumMod val="20000"/>
              <a:lumOff val="80000"/>
            </a:schemeClr>
          </a:solidFill>
          <a:ln w="9525">
            <a:solidFill>
              <a:schemeClr val="tx1"/>
            </a:solidFill>
            <a:miter lim="800000"/>
            <a:headEnd/>
            <a:tailEnd/>
          </a:ln>
        </p:spPr>
        <p:txBody>
          <a:bodyPr wrap="none" anchor="ctr"/>
          <a:lstStyle/>
          <a:p>
            <a:r>
              <a:rPr lang="de-DE" sz="1200" b="1" dirty="0"/>
              <a:t> 2003 </a:t>
            </a:r>
            <a:r>
              <a:rPr lang="de-DE" sz="1200" b="1" dirty="0" smtClean="0"/>
              <a:t>VL 123 </a:t>
            </a:r>
            <a:r>
              <a:rPr lang="de-DE" sz="1200" b="1" dirty="0"/>
              <a:t>(</a:t>
            </a:r>
            <a:r>
              <a:rPr lang="de-DE" sz="1200" b="1" dirty="0" smtClean="0"/>
              <a:t>DNB) </a:t>
            </a:r>
            <a:endParaRPr lang="de-DE" sz="1200" b="1" dirty="0"/>
          </a:p>
        </p:txBody>
      </p:sp>
      <p:sp>
        <p:nvSpPr>
          <p:cNvPr id="20" name="Line 43"/>
          <p:cNvSpPr>
            <a:spLocks noChangeShapeType="1"/>
          </p:cNvSpPr>
          <p:nvPr/>
        </p:nvSpPr>
        <p:spPr bwMode="auto">
          <a:xfrm flipH="1">
            <a:off x="1205757" y="3357339"/>
            <a:ext cx="576262" cy="358775"/>
          </a:xfrm>
          <a:prstGeom prst="line">
            <a:avLst/>
          </a:prstGeom>
          <a:noFill/>
          <a:ln w="9525">
            <a:solidFill>
              <a:schemeClr val="tx1"/>
            </a:solidFill>
            <a:round/>
            <a:headEnd/>
            <a:tailEnd type="triangle" w="med" len="med"/>
          </a:ln>
        </p:spPr>
        <p:txBody>
          <a:bodyPr/>
          <a:lstStyle/>
          <a:p>
            <a:endParaRPr lang="de-DE"/>
          </a:p>
        </p:txBody>
      </p:sp>
      <p:sp>
        <p:nvSpPr>
          <p:cNvPr id="21" name="Line 44"/>
          <p:cNvSpPr>
            <a:spLocks noChangeShapeType="1"/>
          </p:cNvSpPr>
          <p:nvPr/>
        </p:nvSpPr>
        <p:spPr bwMode="auto">
          <a:xfrm flipH="1">
            <a:off x="7146182" y="3357338"/>
            <a:ext cx="0" cy="358775"/>
          </a:xfrm>
          <a:prstGeom prst="line">
            <a:avLst/>
          </a:prstGeom>
          <a:noFill/>
          <a:ln w="9525">
            <a:solidFill>
              <a:schemeClr val="tx1"/>
            </a:solidFill>
            <a:round/>
            <a:headEnd/>
            <a:tailEnd type="triangle" w="med" len="med"/>
          </a:ln>
        </p:spPr>
        <p:txBody>
          <a:bodyPr/>
          <a:lstStyle/>
          <a:p>
            <a:endParaRPr lang="de-DE"/>
          </a:p>
        </p:txBody>
      </p:sp>
      <p:sp>
        <p:nvSpPr>
          <p:cNvPr id="22" name="Line 45"/>
          <p:cNvSpPr>
            <a:spLocks noChangeShapeType="1"/>
          </p:cNvSpPr>
          <p:nvPr/>
        </p:nvSpPr>
        <p:spPr bwMode="auto">
          <a:xfrm>
            <a:off x="1205757" y="5004657"/>
            <a:ext cx="0" cy="215900"/>
          </a:xfrm>
          <a:prstGeom prst="line">
            <a:avLst/>
          </a:prstGeom>
          <a:noFill/>
          <a:ln w="9525">
            <a:solidFill>
              <a:schemeClr val="tx1"/>
            </a:solidFill>
            <a:round/>
            <a:headEnd/>
            <a:tailEnd type="triangle" w="med" len="med"/>
          </a:ln>
        </p:spPr>
        <p:txBody>
          <a:bodyPr/>
          <a:lstStyle/>
          <a:p>
            <a:endParaRPr lang="de-DE"/>
          </a:p>
        </p:txBody>
      </p:sp>
      <p:sp>
        <p:nvSpPr>
          <p:cNvPr id="23" name="Line 46"/>
          <p:cNvSpPr>
            <a:spLocks noChangeShapeType="1"/>
          </p:cNvSpPr>
          <p:nvPr/>
        </p:nvSpPr>
        <p:spPr bwMode="auto">
          <a:xfrm>
            <a:off x="7200554" y="5013102"/>
            <a:ext cx="0" cy="215900"/>
          </a:xfrm>
          <a:prstGeom prst="line">
            <a:avLst/>
          </a:prstGeom>
          <a:noFill/>
          <a:ln w="9525">
            <a:solidFill>
              <a:schemeClr val="tx1"/>
            </a:solidFill>
            <a:round/>
            <a:headEnd/>
            <a:tailEnd type="triangle" w="med" len="med"/>
          </a:ln>
        </p:spPr>
        <p:txBody>
          <a:bodyPr/>
          <a:lstStyle/>
          <a:p>
            <a:endParaRPr lang="de-DE"/>
          </a:p>
        </p:txBody>
      </p:sp>
      <p:sp>
        <p:nvSpPr>
          <p:cNvPr id="24" name="Text Box 47"/>
          <p:cNvSpPr txBox="1">
            <a:spLocks noChangeArrowheads="1"/>
          </p:cNvSpPr>
          <p:nvPr/>
        </p:nvSpPr>
        <p:spPr bwMode="auto">
          <a:xfrm>
            <a:off x="8388400" y="5291361"/>
            <a:ext cx="541337" cy="369887"/>
          </a:xfrm>
          <a:prstGeom prst="rect">
            <a:avLst/>
          </a:prstGeom>
          <a:solidFill>
            <a:schemeClr val="accent1">
              <a:lumMod val="20000"/>
              <a:lumOff val="80000"/>
            </a:schemeClr>
          </a:solidFill>
          <a:ln w="9525">
            <a:solidFill>
              <a:schemeClr val="tx1"/>
            </a:solidFill>
            <a:miter lim="800000"/>
            <a:headEnd/>
            <a:tailEnd/>
          </a:ln>
        </p:spPr>
        <p:txBody>
          <a:bodyPr>
            <a:spAutoFit/>
          </a:bodyPr>
          <a:lstStyle/>
          <a:p>
            <a:pPr algn="ctr">
              <a:spcBef>
                <a:spcPct val="50000"/>
              </a:spcBef>
            </a:pPr>
            <a:r>
              <a:rPr lang="de-DE" b="1"/>
              <a:t>Ex</a:t>
            </a:r>
          </a:p>
        </p:txBody>
      </p:sp>
      <p:sp>
        <p:nvSpPr>
          <p:cNvPr id="25" name="Line 49"/>
          <p:cNvSpPr>
            <a:spLocks noChangeShapeType="1"/>
          </p:cNvSpPr>
          <p:nvPr/>
        </p:nvSpPr>
        <p:spPr bwMode="auto">
          <a:xfrm flipH="1">
            <a:off x="1997918" y="1871894"/>
            <a:ext cx="360363" cy="188458"/>
          </a:xfrm>
          <a:prstGeom prst="line">
            <a:avLst/>
          </a:prstGeom>
          <a:noFill/>
          <a:ln w="9525">
            <a:solidFill>
              <a:schemeClr val="tx1"/>
            </a:solidFill>
            <a:round/>
            <a:headEnd/>
            <a:tailEnd type="triangle" w="med" len="med"/>
          </a:ln>
        </p:spPr>
        <p:txBody>
          <a:bodyPr/>
          <a:lstStyle/>
          <a:p>
            <a:endParaRPr lang="de-DE"/>
          </a:p>
        </p:txBody>
      </p:sp>
      <p:sp>
        <p:nvSpPr>
          <p:cNvPr id="26" name="Line 50"/>
          <p:cNvSpPr>
            <a:spLocks noChangeShapeType="1"/>
          </p:cNvSpPr>
          <p:nvPr/>
        </p:nvSpPr>
        <p:spPr bwMode="auto">
          <a:xfrm>
            <a:off x="6533407" y="1844452"/>
            <a:ext cx="215900" cy="215900"/>
          </a:xfrm>
          <a:prstGeom prst="line">
            <a:avLst/>
          </a:prstGeom>
          <a:noFill/>
          <a:ln w="9525">
            <a:solidFill>
              <a:schemeClr val="tx1"/>
            </a:solidFill>
            <a:round/>
            <a:headEnd/>
            <a:tailEnd type="triangle" w="med" len="med"/>
          </a:ln>
        </p:spPr>
        <p:txBody>
          <a:bodyPr/>
          <a:lstStyle/>
          <a:p>
            <a:endParaRPr lang="de-DE"/>
          </a:p>
        </p:txBody>
      </p:sp>
      <p:sp>
        <p:nvSpPr>
          <p:cNvPr id="27" name="AutoShape 36"/>
          <p:cNvSpPr>
            <a:spLocks noChangeArrowheads="1"/>
          </p:cNvSpPr>
          <p:nvPr/>
        </p:nvSpPr>
        <p:spPr bwMode="auto">
          <a:xfrm>
            <a:off x="5814269" y="2060352"/>
            <a:ext cx="2376488" cy="1296987"/>
          </a:xfrm>
          <a:prstGeom prst="flowChartProcess">
            <a:avLst/>
          </a:prstGeom>
          <a:solidFill>
            <a:schemeClr val="accent1">
              <a:lumMod val="60000"/>
              <a:lumOff val="40000"/>
            </a:schemeClr>
          </a:solidFill>
          <a:ln w="9525">
            <a:solidFill>
              <a:schemeClr val="tx1"/>
            </a:solidFill>
            <a:miter lim="800000"/>
            <a:headEnd/>
            <a:tailEnd/>
          </a:ln>
        </p:spPr>
        <p:txBody>
          <a:bodyPr wrap="none" anchor="ctr"/>
          <a:lstStyle/>
          <a:p>
            <a:pPr algn="ctr"/>
            <a:r>
              <a:rPr lang="de-DE" sz="1200" b="1" dirty="0" smtClean="0">
                <a:latin typeface="Verdana" panose="020B0604030504040204" pitchFamily="34" charset="0"/>
                <a:ea typeface="Verdana" panose="020B0604030504040204" pitchFamily="34" charset="0"/>
                <a:cs typeface="Verdana" panose="020B0604030504040204" pitchFamily="34" charset="0"/>
              </a:rPr>
              <a:t>Kinofilm</a:t>
            </a:r>
            <a:endParaRPr lang="de-DE" sz="1200" b="1" dirty="0">
              <a:latin typeface="Verdana" panose="020B0604030504040204" pitchFamily="34" charset="0"/>
              <a:ea typeface="Verdana" panose="020B0604030504040204" pitchFamily="34" charset="0"/>
              <a:cs typeface="Verdana" panose="020B0604030504040204" pitchFamily="34" charset="0"/>
            </a:endParaRPr>
          </a:p>
        </p:txBody>
      </p:sp>
      <p:sp>
        <p:nvSpPr>
          <p:cNvPr id="28" name="Text Box 21"/>
          <p:cNvSpPr txBox="1">
            <a:spLocks noChangeArrowheads="1"/>
          </p:cNvSpPr>
          <p:nvPr/>
        </p:nvSpPr>
        <p:spPr bwMode="auto">
          <a:xfrm>
            <a:off x="8388400" y="3993703"/>
            <a:ext cx="431800" cy="366713"/>
          </a:xfrm>
          <a:prstGeom prst="rect">
            <a:avLst/>
          </a:prstGeom>
          <a:solidFill>
            <a:schemeClr val="accent1">
              <a:lumMod val="40000"/>
              <a:lumOff val="60000"/>
            </a:schemeClr>
          </a:solidFill>
          <a:ln w="9525">
            <a:solidFill>
              <a:schemeClr val="tx1"/>
            </a:solidFill>
            <a:miter lim="800000"/>
            <a:headEnd/>
            <a:tailEnd/>
          </a:ln>
        </p:spPr>
        <p:txBody>
          <a:bodyPr>
            <a:spAutoFit/>
          </a:bodyPr>
          <a:lstStyle/>
          <a:p>
            <a:pPr algn="ctr">
              <a:spcBef>
                <a:spcPct val="50000"/>
              </a:spcBef>
            </a:pPr>
            <a:r>
              <a:rPr lang="de-DE" b="1" dirty="0"/>
              <a:t>M</a:t>
            </a:r>
          </a:p>
        </p:txBody>
      </p:sp>
      <p:sp>
        <p:nvSpPr>
          <p:cNvPr id="29" name="AutoShape 12"/>
          <p:cNvSpPr>
            <a:spLocks noChangeArrowheads="1"/>
          </p:cNvSpPr>
          <p:nvPr/>
        </p:nvSpPr>
        <p:spPr bwMode="auto">
          <a:xfrm>
            <a:off x="4139952" y="3716114"/>
            <a:ext cx="1800225" cy="1296988"/>
          </a:xfrm>
          <a:prstGeom prst="flowChartProcess">
            <a:avLst/>
          </a:prstGeom>
          <a:solidFill>
            <a:schemeClr val="accent1">
              <a:lumMod val="40000"/>
              <a:lumOff val="60000"/>
            </a:schemeClr>
          </a:solidFill>
          <a:ln w="9525">
            <a:solidFill>
              <a:schemeClr val="tx1"/>
            </a:solidFill>
            <a:miter lim="800000"/>
            <a:headEnd/>
            <a:tailEnd/>
          </a:ln>
        </p:spPr>
        <p:txBody>
          <a:bodyPr wrap="none" anchor="ctr"/>
          <a:lstStyle/>
          <a:p>
            <a:r>
              <a:rPr lang="de-DE" sz="1000" b="1" dirty="0" smtClean="0"/>
              <a:t>La </a:t>
            </a:r>
            <a:r>
              <a:rPr lang="de-DE" sz="1000" b="1" dirty="0" err="1" smtClean="0"/>
              <a:t>doppia</a:t>
            </a:r>
            <a:r>
              <a:rPr lang="de-DE" sz="1000" b="1" dirty="0" smtClean="0"/>
              <a:t> Carlotta. </a:t>
            </a:r>
            <a:r>
              <a:rPr lang="de-DE" sz="1000" b="1" dirty="0"/>
              <a:t>– </a:t>
            </a:r>
            <a:br>
              <a:rPr lang="de-DE" sz="1000" b="1" dirty="0"/>
            </a:br>
            <a:r>
              <a:rPr lang="de-DE" sz="1000" b="1" dirty="0" smtClean="0"/>
              <a:t>Milano </a:t>
            </a:r>
            <a:r>
              <a:rPr lang="de-DE" sz="1000" b="1" dirty="0"/>
              <a:t>: </a:t>
            </a:r>
            <a:r>
              <a:rPr lang="de-DE" sz="1000" b="1" dirty="0" err="1" smtClean="0"/>
              <a:t>Piemme</a:t>
            </a:r>
            <a:r>
              <a:rPr lang="de-DE" sz="1000" b="1" dirty="0" smtClean="0"/>
              <a:t>, </a:t>
            </a:r>
            <a:r>
              <a:rPr lang="de-DE" sz="1000" b="1" dirty="0"/>
              <a:t/>
            </a:r>
            <a:br>
              <a:rPr lang="de-DE" sz="1000" b="1" dirty="0"/>
            </a:br>
            <a:r>
              <a:rPr lang="de-DE" sz="1000" b="1" dirty="0" smtClean="0"/>
              <a:t>2013. </a:t>
            </a:r>
            <a:r>
              <a:rPr lang="de-DE" sz="1000" b="1" dirty="0"/>
              <a:t>– </a:t>
            </a:r>
            <a:r>
              <a:rPr lang="de-DE" sz="1000" b="1" dirty="0" smtClean="0"/>
              <a:t>213 Seiten </a:t>
            </a:r>
            <a:r>
              <a:rPr lang="de-DE" sz="1000" b="1" dirty="0"/>
              <a:t>–  ISBN </a:t>
            </a:r>
            <a:br>
              <a:rPr lang="de-DE" sz="1000" b="1" dirty="0"/>
            </a:br>
            <a:r>
              <a:rPr lang="de-DE" sz="1000" b="1" dirty="0" smtClean="0"/>
              <a:t>978-88-566-1759-7</a:t>
            </a:r>
            <a:endParaRPr lang="de-DE" sz="1000" b="1" dirty="0"/>
          </a:p>
        </p:txBody>
      </p:sp>
      <p:sp>
        <p:nvSpPr>
          <p:cNvPr id="30" name="AutoShape 12"/>
          <p:cNvSpPr>
            <a:spLocks noChangeArrowheads="1"/>
          </p:cNvSpPr>
          <p:nvPr/>
        </p:nvSpPr>
        <p:spPr bwMode="auto">
          <a:xfrm>
            <a:off x="2178098" y="3716114"/>
            <a:ext cx="1889845" cy="1296988"/>
          </a:xfrm>
          <a:prstGeom prst="flowChartProcess">
            <a:avLst/>
          </a:prstGeom>
          <a:solidFill>
            <a:schemeClr val="accent1">
              <a:lumMod val="40000"/>
              <a:lumOff val="60000"/>
            </a:schemeClr>
          </a:solidFill>
          <a:ln w="9525">
            <a:solidFill>
              <a:schemeClr val="tx1"/>
            </a:solidFill>
            <a:miter lim="800000"/>
            <a:headEnd/>
            <a:tailEnd/>
          </a:ln>
        </p:spPr>
        <p:txBody>
          <a:bodyPr wrap="none" anchor="ctr"/>
          <a:lstStyle/>
          <a:p>
            <a:pPr>
              <a:lnSpc>
                <a:spcPct val="80000"/>
              </a:lnSpc>
              <a:spcBef>
                <a:spcPct val="50000"/>
              </a:spcBef>
            </a:pPr>
            <a:r>
              <a:rPr lang="de-DE" sz="1000" b="1" dirty="0" smtClean="0"/>
              <a:t>Das doppelte Lottchen. </a:t>
            </a:r>
            <a:r>
              <a:rPr lang="de-DE" sz="1000" b="1" dirty="0"/>
              <a:t>– </a:t>
            </a:r>
            <a:br>
              <a:rPr lang="de-DE" sz="1000" b="1" dirty="0"/>
            </a:br>
            <a:r>
              <a:rPr lang="de-DE" sz="1000" b="1" dirty="0" smtClean="0"/>
              <a:t>Sonderausgabe mit Filmbildern. -  </a:t>
            </a:r>
            <a:br>
              <a:rPr lang="de-DE" sz="1000" b="1" dirty="0" smtClean="0"/>
            </a:br>
            <a:r>
              <a:rPr lang="de-DE" sz="1000" b="1" dirty="0" smtClean="0"/>
              <a:t>Hamburg </a:t>
            </a:r>
            <a:r>
              <a:rPr lang="de-DE" sz="1000" b="1" dirty="0"/>
              <a:t>: </a:t>
            </a:r>
            <a:r>
              <a:rPr lang="de-DE" sz="1000" b="1" dirty="0" smtClean="0"/>
              <a:t>Dressler, 2007 </a:t>
            </a:r>
            <a:r>
              <a:rPr lang="de-DE" sz="1000" b="1" dirty="0"/>
              <a:t>. - </a:t>
            </a:r>
            <a:br>
              <a:rPr lang="de-DE" sz="1000" b="1" dirty="0"/>
            </a:br>
            <a:r>
              <a:rPr lang="de-DE" sz="1000" b="1" dirty="0" smtClean="0"/>
              <a:t>170 Seiten</a:t>
            </a:r>
            <a:r>
              <a:rPr lang="de-DE" sz="1000" b="1" dirty="0"/>
              <a:t/>
            </a:r>
            <a:br>
              <a:rPr lang="de-DE" sz="1000" b="1" dirty="0"/>
            </a:br>
            <a:r>
              <a:rPr lang="de-DE" sz="1000" b="1" dirty="0"/>
              <a:t>ISBN </a:t>
            </a:r>
            <a:r>
              <a:rPr lang="de-DE" sz="1000" b="1" dirty="0" smtClean="0"/>
              <a:t>978-3-7915-3045-1. </a:t>
            </a:r>
            <a:r>
              <a:rPr lang="de-DE" sz="1000" b="1" dirty="0"/>
              <a:t>-</a:t>
            </a:r>
            <a:br>
              <a:rPr lang="de-DE" sz="1000" b="1" dirty="0"/>
            </a:br>
            <a:r>
              <a:rPr lang="de-DE" sz="1000" b="1" dirty="0" smtClean="0"/>
              <a:t>3-7915-3045-3 </a:t>
            </a:r>
            <a:endParaRPr lang="de-DE" sz="1000" b="1" dirty="0">
              <a:solidFill>
                <a:srgbClr val="000000"/>
              </a:solidFill>
            </a:endParaRPr>
          </a:p>
        </p:txBody>
      </p:sp>
      <p:sp>
        <p:nvSpPr>
          <p:cNvPr id="33" name="AutoShape 4"/>
          <p:cNvSpPr>
            <a:spLocks noChangeArrowheads="1"/>
          </p:cNvSpPr>
          <p:nvPr/>
        </p:nvSpPr>
        <p:spPr bwMode="auto">
          <a:xfrm>
            <a:off x="2178099" y="5202588"/>
            <a:ext cx="1875207" cy="503237"/>
          </a:xfrm>
          <a:prstGeom prst="flowChartProcess">
            <a:avLst/>
          </a:prstGeom>
          <a:solidFill>
            <a:schemeClr val="accent1">
              <a:lumMod val="20000"/>
              <a:lumOff val="80000"/>
            </a:schemeClr>
          </a:solidFill>
          <a:ln w="9525">
            <a:solidFill>
              <a:schemeClr val="tx1"/>
            </a:solidFill>
            <a:miter lim="800000"/>
            <a:headEnd/>
            <a:tailEnd/>
          </a:ln>
        </p:spPr>
        <p:txBody>
          <a:bodyPr wrap="none" anchor="ctr"/>
          <a:lstStyle/>
          <a:p>
            <a:r>
              <a:rPr lang="de-DE" sz="1200" b="1" dirty="0" smtClean="0">
                <a:ea typeface="Verdana" panose="020B0604030504040204" pitchFamily="34" charset="0"/>
                <a:cs typeface="Verdana" panose="020B0604030504040204" pitchFamily="34" charset="0"/>
              </a:rPr>
              <a:t>2007 A101421</a:t>
            </a:r>
            <a:r>
              <a:rPr lang="de-DE" sz="1200" b="1" dirty="0">
                <a:ea typeface="Verdana" panose="020B0604030504040204" pitchFamily="34" charset="0"/>
                <a:cs typeface="Verdana" panose="020B0604030504040204" pitchFamily="34" charset="0"/>
              </a:rPr>
              <a:t> </a:t>
            </a:r>
            <a:r>
              <a:rPr lang="de-DE" sz="1200" b="1" dirty="0" smtClean="0">
                <a:ea typeface="Verdana" panose="020B0604030504040204" pitchFamily="34" charset="0"/>
                <a:cs typeface="Verdana" panose="020B0604030504040204" pitchFamily="34" charset="0"/>
              </a:rPr>
              <a:t>(DNB</a:t>
            </a:r>
            <a:r>
              <a:rPr lang="de-DE" sz="1200" b="1" dirty="0" smtClean="0">
                <a:latin typeface="Verdana" panose="020B0604030504040204" pitchFamily="34" charset="0"/>
                <a:ea typeface="Verdana" panose="020B0604030504040204" pitchFamily="34" charset="0"/>
                <a:cs typeface="Verdana" panose="020B0604030504040204" pitchFamily="34" charset="0"/>
              </a:rPr>
              <a:t>)</a:t>
            </a:r>
            <a:endParaRPr lang="de-DE" sz="1200" b="1" dirty="0">
              <a:latin typeface="Verdana" panose="020B0604030504040204" pitchFamily="34" charset="0"/>
              <a:ea typeface="Verdana" panose="020B0604030504040204" pitchFamily="34" charset="0"/>
              <a:cs typeface="Verdana" panose="020B0604030504040204" pitchFamily="34" charset="0"/>
            </a:endParaRPr>
          </a:p>
        </p:txBody>
      </p:sp>
      <p:sp>
        <p:nvSpPr>
          <p:cNvPr id="34" name="Line 45"/>
          <p:cNvSpPr>
            <a:spLocks noChangeShapeType="1"/>
          </p:cNvSpPr>
          <p:nvPr/>
        </p:nvSpPr>
        <p:spPr bwMode="auto">
          <a:xfrm>
            <a:off x="2969469" y="5004657"/>
            <a:ext cx="0" cy="189486"/>
          </a:xfrm>
          <a:prstGeom prst="line">
            <a:avLst/>
          </a:prstGeom>
          <a:noFill/>
          <a:ln w="9525">
            <a:solidFill>
              <a:schemeClr val="tx1"/>
            </a:solidFill>
            <a:round/>
            <a:headEnd/>
            <a:tailEnd type="triangle" w="med" len="med"/>
          </a:ln>
        </p:spPr>
        <p:txBody>
          <a:bodyPr/>
          <a:lstStyle/>
          <a:p>
            <a:endParaRPr lang="de-DE"/>
          </a:p>
        </p:txBody>
      </p:sp>
      <p:sp>
        <p:nvSpPr>
          <p:cNvPr id="35" name="AutoShape 4"/>
          <p:cNvSpPr>
            <a:spLocks noChangeArrowheads="1"/>
          </p:cNvSpPr>
          <p:nvPr/>
        </p:nvSpPr>
        <p:spPr bwMode="auto">
          <a:xfrm>
            <a:off x="4139952" y="5229002"/>
            <a:ext cx="1800225" cy="503237"/>
          </a:xfrm>
          <a:prstGeom prst="flowChartProcess">
            <a:avLst/>
          </a:prstGeom>
          <a:solidFill>
            <a:schemeClr val="accent1">
              <a:lumMod val="20000"/>
              <a:lumOff val="80000"/>
            </a:schemeClr>
          </a:solidFill>
          <a:ln w="9525">
            <a:solidFill>
              <a:schemeClr val="tx1"/>
            </a:solidFill>
            <a:miter lim="800000"/>
            <a:headEnd/>
            <a:tailEnd/>
          </a:ln>
        </p:spPr>
        <p:txBody>
          <a:bodyPr wrap="none" anchor="ctr"/>
          <a:lstStyle/>
          <a:p>
            <a:r>
              <a:rPr lang="de-DE" sz="1200" b="1" dirty="0"/>
              <a:t>  </a:t>
            </a:r>
            <a:r>
              <a:rPr lang="de-DE" sz="1200" b="1" dirty="0" smtClean="0"/>
              <a:t>2014 </a:t>
            </a:r>
            <a:r>
              <a:rPr lang="de-DE" sz="1200" b="1" dirty="0"/>
              <a:t>A </a:t>
            </a:r>
            <a:r>
              <a:rPr lang="de-DE" sz="1200" b="1" dirty="0" smtClean="0"/>
              <a:t>27910 (DNB)</a:t>
            </a:r>
            <a:endParaRPr lang="de-DE" sz="1200" b="1" dirty="0"/>
          </a:p>
        </p:txBody>
      </p:sp>
      <p:sp>
        <p:nvSpPr>
          <p:cNvPr id="36" name="Line 45"/>
          <p:cNvSpPr>
            <a:spLocks noChangeShapeType="1"/>
          </p:cNvSpPr>
          <p:nvPr/>
        </p:nvSpPr>
        <p:spPr bwMode="auto">
          <a:xfrm>
            <a:off x="5040064" y="4999895"/>
            <a:ext cx="0" cy="215900"/>
          </a:xfrm>
          <a:prstGeom prst="line">
            <a:avLst/>
          </a:prstGeom>
          <a:noFill/>
          <a:ln w="9525">
            <a:solidFill>
              <a:schemeClr val="tx1"/>
            </a:solidFill>
            <a:round/>
            <a:headEnd/>
            <a:tailEnd type="triangle" w="med" len="med"/>
          </a:ln>
        </p:spPr>
        <p:txBody>
          <a:bodyPr/>
          <a:lstStyle/>
          <a:p>
            <a:endParaRPr lang="de-DE"/>
          </a:p>
        </p:txBody>
      </p:sp>
      <p:sp>
        <p:nvSpPr>
          <p:cNvPr id="37" name="AutoShape 2"/>
          <p:cNvSpPr>
            <a:spLocks noChangeArrowheads="1"/>
          </p:cNvSpPr>
          <p:nvPr/>
        </p:nvSpPr>
        <p:spPr bwMode="auto">
          <a:xfrm>
            <a:off x="5814268" y="1255856"/>
            <a:ext cx="2426403" cy="647700"/>
          </a:xfrm>
          <a:prstGeom prst="flowChartProcess">
            <a:avLst/>
          </a:prstGeom>
          <a:solidFill>
            <a:schemeClr val="accent1">
              <a:lumMod val="75000"/>
            </a:schemeClr>
          </a:solidFill>
          <a:ln w="9525">
            <a:solidFill>
              <a:schemeClr val="tx1"/>
            </a:solidFill>
            <a:miter lim="800000"/>
            <a:headEnd/>
            <a:tailEnd/>
          </a:ln>
        </p:spPr>
        <p:txBody>
          <a:bodyPr wrap="none" anchor="ctr"/>
          <a:lstStyle/>
          <a:p>
            <a:r>
              <a:rPr lang="de-DE" dirty="0" smtClean="0">
                <a:solidFill>
                  <a:schemeClr val="bg1"/>
                </a:solidFill>
                <a:latin typeface="Verdana" pitchFamily="34" charset="0"/>
              </a:rPr>
              <a:t>Das doppelte </a:t>
            </a:r>
            <a:br>
              <a:rPr lang="de-DE" dirty="0" smtClean="0">
                <a:solidFill>
                  <a:schemeClr val="bg1"/>
                </a:solidFill>
                <a:latin typeface="Verdana" pitchFamily="34" charset="0"/>
              </a:rPr>
            </a:br>
            <a:r>
              <a:rPr lang="de-DE" dirty="0" smtClean="0">
                <a:solidFill>
                  <a:schemeClr val="bg1"/>
                </a:solidFill>
                <a:latin typeface="Verdana" pitchFamily="34" charset="0"/>
              </a:rPr>
              <a:t>Lottchen (Film)</a:t>
            </a:r>
            <a:endParaRPr lang="de-DE" dirty="0">
              <a:solidFill>
                <a:schemeClr val="bg1"/>
              </a:solidFill>
              <a:latin typeface="Verdana" pitchFamily="34" charset="0"/>
            </a:endParaRPr>
          </a:p>
        </p:txBody>
      </p:sp>
      <p:sp>
        <p:nvSpPr>
          <p:cNvPr id="44" name="Line 43"/>
          <p:cNvSpPr>
            <a:spLocks noChangeShapeType="1"/>
          </p:cNvSpPr>
          <p:nvPr/>
        </p:nvSpPr>
        <p:spPr bwMode="auto">
          <a:xfrm>
            <a:off x="2213819" y="3357340"/>
            <a:ext cx="649288" cy="358774"/>
          </a:xfrm>
          <a:prstGeom prst="line">
            <a:avLst/>
          </a:prstGeom>
          <a:noFill/>
          <a:ln w="9525">
            <a:solidFill>
              <a:schemeClr val="tx1"/>
            </a:solidFill>
            <a:round/>
            <a:headEnd/>
            <a:tailEnd type="triangle" w="med" len="med"/>
          </a:ln>
        </p:spPr>
        <p:txBody>
          <a:bodyPr/>
          <a:lstStyle/>
          <a:p>
            <a:endParaRPr lang="de-DE"/>
          </a:p>
        </p:txBody>
      </p:sp>
      <p:sp>
        <p:nvSpPr>
          <p:cNvPr id="45" name="Line 43"/>
          <p:cNvSpPr>
            <a:spLocks noChangeShapeType="1"/>
          </p:cNvSpPr>
          <p:nvPr/>
        </p:nvSpPr>
        <p:spPr bwMode="auto">
          <a:xfrm flipH="1">
            <a:off x="4409331" y="1871895"/>
            <a:ext cx="0" cy="188458"/>
          </a:xfrm>
          <a:prstGeom prst="line">
            <a:avLst/>
          </a:prstGeom>
          <a:noFill/>
          <a:ln w="9525">
            <a:solidFill>
              <a:schemeClr val="tx1"/>
            </a:solidFill>
            <a:round/>
            <a:headEnd/>
            <a:tailEnd type="triangle" w="med" len="med"/>
          </a:ln>
        </p:spPr>
        <p:txBody>
          <a:bodyPr/>
          <a:lstStyle/>
          <a:p>
            <a:endParaRPr lang="de-DE"/>
          </a:p>
        </p:txBody>
      </p:sp>
      <p:sp>
        <p:nvSpPr>
          <p:cNvPr id="46" name="Line 43"/>
          <p:cNvSpPr>
            <a:spLocks noChangeShapeType="1"/>
          </p:cNvSpPr>
          <p:nvPr/>
        </p:nvSpPr>
        <p:spPr bwMode="auto">
          <a:xfrm>
            <a:off x="4479579" y="3357340"/>
            <a:ext cx="560485" cy="358773"/>
          </a:xfrm>
          <a:prstGeom prst="line">
            <a:avLst/>
          </a:prstGeom>
          <a:noFill/>
          <a:ln w="9525">
            <a:solidFill>
              <a:schemeClr val="tx1"/>
            </a:solidFill>
            <a:round/>
            <a:headEnd/>
            <a:tailEnd type="triangle" w="med" len="med"/>
          </a:ln>
        </p:spPr>
        <p:txBody>
          <a:bodyPr/>
          <a:lstStyle/>
          <a:p>
            <a:endParaRPr lang="de-DE"/>
          </a:p>
        </p:txBody>
      </p:sp>
    </p:spTree>
    <p:extLst>
      <p:ext uri="{BB962C8B-B14F-4D97-AF65-F5344CB8AC3E}">
        <p14:creationId xmlns:p14="http://schemas.microsoft.com/office/powerpoint/2010/main" val="2624280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3"/>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9"/>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5"/>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33"/>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2" grpId="0" animBg="1"/>
      <p:bldP spid="13" grpId="0" animBg="1"/>
      <p:bldP spid="16" grpId="0" animBg="1"/>
      <p:bldP spid="17" grpId="0" animBg="1"/>
      <p:bldP spid="18" grpId="0"/>
      <p:bldP spid="19" grpId="0" animBg="1"/>
      <p:bldP spid="20" grpId="0" animBg="1"/>
      <p:bldP spid="21" grpId="0" animBg="1"/>
      <p:bldP spid="22" grpId="0" animBg="1"/>
      <p:bldP spid="23" grpId="0" animBg="1"/>
      <p:bldP spid="25" grpId="0" animBg="1"/>
      <p:bldP spid="26" grpId="0" animBg="1"/>
      <p:bldP spid="27" grpId="0" animBg="1"/>
      <p:bldP spid="29" grpId="0" animBg="1"/>
      <p:bldP spid="30" grpId="0" animBg="1"/>
      <p:bldP spid="33" grpId="0" animBg="1"/>
      <p:bldP spid="34" grpId="0" animBg="1"/>
      <p:bldP spid="35" grpId="0" animBg="1"/>
      <p:bldP spid="36" grpId="0" animBg="1"/>
      <p:bldP spid="37" grpId="0" animBg="1"/>
      <p:bldP spid="44" grpId="0" animBg="1"/>
      <p:bldP spid="45" grpId="0" animBg="1"/>
      <p:bldP spid="4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Ist FRBR eine ganz neue Idee?</a:t>
            </a:r>
          </a:p>
        </p:txBody>
      </p:sp>
      <p:sp>
        <p:nvSpPr>
          <p:cNvPr id="5" name="Foliennummernplatzhalter 4"/>
          <p:cNvSpPr>
            <a:spLocks noGrp="1"/>
          </p:cNvSpPr>
          <p:nvPr>
            <p:ph type="sldNum" sz="quarter" idx="4"/>
          </p:nvPr>
        </p:nvSpPr>
        <p:spPr/>
        <p:txBody>
          <a:bodyPr/>
          <a:lstStyle/>
          <a:p>
            <a:fld id="{8A6690F1-7CA1-4166-A522-500460961984}" type="slidenum">
              <a:rPr lang="de-DE" smtClean="0"/>
              <a:pPr/>
              <a:t>18</a:t>
            </a:fld>
            <a:endParaRPr lang="de-DE"/>
          </a:p>
        </p:txBody>
      </p:sp>
      <p:pic>
        <p:nvPicPr>
          <p:cNvPr id="6" name="Picture 3" descr="DSCN0018_1"/>
          <p:cNvPicPr>
            <a:picLocks noChangeAspect="1" noChangeArrowheads="1"/>
          </p:cNvPicPr>
          <p:nvPr/>
        </p:nvPicPr>
        <p:blipFill>
          <a:blip r:embed="rId3" cstate="print"/>
          <a:srcRect/>
          <a:stretch>
            <a:fillRect/>
          </a:stretch>
        </p:blipFill>
        <p:spPr bwMode="auto">
          <a:xfrm>
            <a:off x="1187450" y="1124744"/>
            <a:ext cx="6296025" cy="4465637"/>
          </a:xfrm>
          <a:prstGeom prst="rect">
            <a:avLst/>
          </a:prstGeom>
          <a:noFill/>
          <a:ln w="9525">
            <a:noFill/>
            <a:miter lim="800000"/>
            <a:headEnd/>
            <a:tailEnd/>
          </a:ln>
        </p:spPr>
      </p:pic>
      <p:sp>
        <p:nvSpPr>
          <p:cNvPr id="7" name="Text Box 4"/>
          <p:cNvSpPr txBox="1">
            <a:spLocks noChangeArrowheads="1"/>
          </p:cNvSpPr>
          <p:nvPr/>
        </p:nvSpPr>
        <p:spPr bwMode="auto">
          <a:xfrm>
            <a:off x="1115616" y="5606256"/>
            <a:ext cx="6337300" cy="214313"/>
          </a:xfrm>
          <a:prstGeom prst="rect">
            <a:avLst/>
          </a:prstGeom>
          <a:noFill/>
          <a:ln w="9525">
            <a:noFill/>
            <a:miter lim="800000"/>
            <a:headEnd/>
            <a:tailEnd/>
          </a:ln>
        </p:spPr>
        <p:txBody>
          <a:bodyPr>
            <a:spAutoFit/>
          </a:bodyPr>
          <a:lstStyle/>
          <a:p>
            <a:pPr fontAlgn="base">
              <a:spcBef>
                <a:spcPct val="50000"/>
              </a:spcBef>
              <a:spcAft>
                <a:spcPct val="0"/>
              </a:spcAft>
            </a:pPr>
            <a:r>
              <a:rPr lang="de-DE" sz="800" dirty="0">
                <a:solidFill>
                  <a:srgbClr val="000000"/>
                </a:solidFill>
              </a:rPr>
              <a:t>Mit freundlicher Genehmigung des Dt. Literaturarchivs Marbach</a:t>
            </a:r>
          </a:p>
        </p:txBody>
      </p:sp>
      <p:sp>
        <p:nvSpPr>
          <p:cNvPr id="8" name="Fußzeilenplatzhalter 7"/>
          <p:cNvSpPr>
            <a:spLocks noGrp="1"/>
          </p:cNvSpPr>
          <p:nvPr>
            <p:ph type="ftr" sz="quarter" idx="14"/>
          </p:nvPr>
        </p:nvSpPr>
        <p:spPr>
          <a:xfrm>
            <a:off x="467543" y="6376243"/>
            <a:ext cx="7015931" cy="365125"/>
          </a:xfrm>
        </p:spPr>
        <p:txBody>
          <a:bodyPr/>
          <a:lstStyle/>
          <a:p>
            <a:r>
              <a:rPr lang="de-DE" smtClean="0"/>
              <a:t>AG RDA Schulungsunterlagen – Modul 1: Einführung und Grundlagen | Stand: 23.04.2015 | CC BY-NC-SA</a:t>
            </a:r>
            <a:endParaRPr lang="de-DE" dirty="0"/>
          </a:p>
        </p:txBody>
      </p:sp>
    </p:spTree>
    <p:extLst>
      <p:ext uri="{BB962C8B-B14F-4D97-AF65-F5344CB8AC3E}">
        <p14:creationId xmlns:p14="http://schemas.microsoft.com/office/powerpoint/2010/main" val="22147085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Wie kann das in einem OPAC aussehen?</a:t>
            </a:r>
            <a:endParaRPr lang="de-DE" dirty="0"/>
          </a:p>
        </p:txBody>
      </p:sp>
      <p:sp>
        <p:nvSpPr>
          <p:cNvPr id="4" name="Fußzeilenplatzhalter 3"/>
          <p:cNvSpPr>
            <a:spLocks noGrp="1"/>
          </p:cNvSpPr>
          <p:nvPr>
            <p:ph type="ftr" sz="quarter" idx="14"/>
          </p:nvPr>
        </p:nvSpPr>
        <p:spPr/>
        <p:txBody>
          <a:bodyPr/>
          <a:lstStyle/>
          <a:p>
            <a:r>
              <a:rPr lang="de-DE" smtClean="0"/>
              <a:t>AG RDA Schulungsunterlagen – Modul 1: Einführung und Grundlagen | Stand: 23.04.2015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19</a:t>
            </a:fld>
            <a:endParaRPr lang="de-DE"/>
          </a:p>
        </p:txBody>
      </p:sp>
      <p:pic>
        <p:nvPicPr>
          <p:cNvPr id="205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908720"/>
            <a:ext cx="3600450" cy="79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5"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479" y="1848105"/>
            <a:ext cx="5610225" cy="204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Pfeil nach rechts 5"/>
          <p:cNvSpPr/>
          <p:nvPr/>
        </p:nvSpPr>
        <p:spPr>
          <a:xfrm rot="19576294">
            <a:off x="724079" y="2369649"/>
            <a:ext cx="288032" cy="225227"/>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de-DE"/>
          </a:p>
        </p:txBody>
      </p:sp>
      <p:sp>
        <p:nvSpPr>
          <p:cNvPr id="14" name="Pfeil nach rechts 13"/>
          <p:cNvSpPr/>
          <p:nvPr/>
        </p:nvSpPr>
        <p:spPr>
          <a:xfrm rot="19576294">
            <a:off x="715209" y="3772734"/>
            <a:ext cx="288032" cy="225227"/>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de-DE"/>
          </a:p>
        </p:txBody>
      </p:sp>
      <p:pic>
        <p:nvPicPr>
          <p:cNvPr id="2056"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9512" y="3897142"/>
            <a:ext cx="8811220" cy="20521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feld 2"/>
          <p:cNvSpPr txBox="1"/>
          <p:nvPr/>
        </p:nvSpPr>
        <p:spPr>
          <a:xfrm>
            <a:off x="4649876" y="6021288"/>
            <a:ext cx="4190955" cy="338554"/>
          </a:xfrm>
          <a:prstGeom prst="rect">
            <a:avLst/>
          </a:prstGeom>
          <a:solidFill>
            <a:schemeClr val="bg1"/>
          </a:solidFill>
          <a:ln>
            <a:noFill/>
          </a:ln>
        </p:spPr>
        <p:txBody>
          <a:bodyPr wrap="none" rtlCol="0">
            <a:spAutoFit/>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Beispiel für einen </a:t>
            </a:r>
            <a:r>
              <a:rPr lang="de-DE" sz="1600" dirty="0" err="1" smtClean="0">
                <a:latin typeface="Verdana" panose="020B0604030504040204" pitchFamily="34" charset="0"/>
                <a:ea typeface="Verdana" panose="020B0604030504040204" pitchFamily="34" charset="0"/>
                <a:cs typeface="Verdana" panose="020B0604030504040204" pitchFamily="34" charset="0"/>
              </a:rPr>
              <a:t>FRBRisierten</a:t>
            </a:r>
            <a:r>
              <a:rPr lang="de-DE" sz="1600" dirty="0" smtClean="0">
                <a:latin typeface="Verdana" panose="020B0604030504040204" pitchFamily="34" charset="0"/>
                <a:ea typeface="Verdana" panose="020B0604030504040204" pitchFamily="34" charset="0"/>
                <a:cs typeface="Verdana" panose="020B0604030504040204" pitchFamily="34" charset="0"/>
              </a:rPr>
              <a:t> Katalog</a:t>
            </a:r>
          </a:p>
        </p:txBody>
      </p:sp>
    </p:spTree>
    <p:extLst>
      <p:ext uri="{BB962C8B-B14F-4D97-AF65-F5344CB8AC3E}">
        <p14:creationId xmlns:p14="http://schemas.microsoft.com/office/powerpoint/2010/main" val="1607549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4" grpId="0" animBg="1"/>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2564904"/>
            <a:ext cx="8229600" cy="1143000"/>
          </a:xfrm>
        </p:spPr>
        <p:txBody>
          <a:bodyPr/>
          <a:lstStyle/>
          <a:p>
            <a:pPr algn="ctr"/>
            <a:r>
              <a:rPr lang="de-DE" sz="2800" dirty="0" smtClean="0"/>
              <a:t>Einführung und Grundlagen</a:t>
            </a:r>
            <a:br>
              <a:rPr lang="de-DE" sz="2800" dirty="0" smtClean="0"/>
            </a:br>
            <a:endParaRPr lang="de-DE" sz="2800" dirty="0"/>
          </a:p>
        </p:txBody>
      </p:sp>
      <p:sp>
        <p:nvSpPr>
          <p:cNvPr id="3" name="Rechteck 2"/>
          <p:cNvSpPr/>
          <p:nvPr/>
        </p:nvSpPr>
        <p:spPr>
          <a:xfrm>
            <a:off x="409343" y="548679"/>
            <a:ext cx="2362457" cy="43204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Modul 1</a:t>
            </a:r>
            <a:endParaRPr lang="de-DE"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8" name="Foliennummernplatzhalter 7"/>
          <p:cNvSpPr>
            <a:spLocks noGrp="1"/>
          </p:cNvSpPr>
          <p:nvPr>
            <p:ph type="sldNum" sz="quarter" idx="4"/>
          </p:nvPr>
        </p:nvSpPr>
        <p:spPr/>
        <p:txBody>
          <a:bodyPr/>
          <a:lstStyle/>
          <a:p>
            <a:fld id="{8A6690F1-7CA1-4166-A522-500460961984}" type="slidenum">
              <a:rPr lang="de-DE" smtClean="0"/>
              <a:pPr/>
              <a:t>2</a:t>
            </a:fld>
            <a:endParaRPr lang="de-DE"/>
          </a:p>
        </p:txBody>
      </p:sp>
      <p:sp>
        <p:nvSpPr>
          <p:cNvPr id="9" name="Fußzeilenplatzhalter 8"/>
          <p:cNvSpPr>
            <a:spLocks noGrp="1"/>
          </p:cNvSpPr>
          <p:nvPr>
            <p:ph type="ftr" sz="quarter" idx="14"/>
          </p:nvPr>
        </p:nvSpPr>
        <p:spPr>
          <a:xfrm>
            <a:off x="467544" y="6376243"/>
            <a:ext cx="7776864" cy="365125"/>
          </a:xfrm>
        </p:spPr>
        <p:txBody>
          <a:bodyPr/>
          <a:lstStyle/>
          <a:p>
            <a:r>
              <a:rPr lang="de-DE" smtClean="0"/>
              <a:t>AG RDA Schulungsunterlagen – Modul 1: Einführung und Grundlagen | Stand: 23.04.2015 | CC BY-NC-SA</a:t>
            </a:r>
            <a:endParaRPr lang="de-DE" dirty="0"/>
          </a:p>
        </p:txBody>
      </p:sp>
      <p:sp>
        <p:nvSpPr>
          <p:cNvPr id="6" name="Textfeld 5"/>
          <p:cNvSpPr txBox="1"/>
          <p:nvPr/>
        </p:nvSpPr>
        <p:spPr>
          <a:xfrm>
            <a:off x="539552" y="1074222"/>
            <a:ext cx="2192610" cy="338554"/>
          </a:xfrm>
          <a:prstGeom prst="rect">
            <a:avLst/>
          </a:prstGeom>
          <a:solidFill>
            <a:schemeClr val="bg1"/>
          </a:solidFill>
          <a:ln>
            <a:noFill/>
          </a:ln>
        </p:spPr>
        <p:txBody>
          <a:bodyPr wrap="square" rtlCol="0">
            <a:spAutoFit/>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B3Kat: </a:t>
            </a:r>
            <a:r>
              <a:rPr lang="de-DE" sz="1600" dirty="0" smtClean="0">
                <a:latin typeface="Verdana" panose="020B0604030504040204" pitchFamily="34" charset="0"/>
                <a:ea typeface="Verdana" panose="020B0604030504040204" pitchFamily="34" charset="0"/>
                <a:cs typeface="Verdana" panose="020B0604030504040204" pitchFamily="34" charset="0"/>
              </a:rPr>
              <a:t>27</a:t>
            </a:r>
            <a:r>
              <a:rPr lang="de-DE" sz="1600" dirty="0" smtClean="0">
                <a:latin typeface="Verdana" panose="020B0604030504040204" pitchFamily="34" charset="0"/>
                <a:ea typeface="Verdana" panose="020B0604030504040204" pitchFamily="34" charset="0"/>
                <a:cs typeface="Verdana" panose="020B0604030504040204" pitchFamily="34" charset="0"/>
              </a:rPr>
              <a:t>.09.2015</a:t>
            </a:r>
            <a:endParaRPr lang="de-DE" sz="1600" dirty="0" smtClean="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862593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Was wurde bisher behandelt</a:t>
            </a:r>
            <a:r>
              <a:rPr lang="de-DE" dirty="0" smtClean="0"/>
              <a:t>?</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20</a:t>
            </a:fld>
            <a:endParaRPr lang="de-DE"/>
          </a:p>
        </p:txBody>
      </p:sp>
      <p:sp>
        <p:nvSpPr>
          <p:cNvPr id="6" name="Ellipse 5"/>
          <p:cNvSpPr/>
          <p:nvPr/>
        </p:nvSpPr>
        <p:spPr>
          <a:xfrm>
            <a:off x="2591780" y="1699598"/>
            <a:ext cx="3960440" cy="2952329"/>
          </a:xfrm>
          <a:prstGeom prst="ellipse">
            <a:avLst/>
          </a:prstGeom>
          <a:solidFill>
            <a:srgbClr val="0070C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de-DE" sz="6600"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RDA</a:t>
            </a:r>
            <a:endParaRPr lang="de-DE" sz="6600"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7" name="Rechteck 6"/>
          <p:cNvSpPr/>
          <p:nvPr/>
        </p:nvSpPr>
        <p:spPr>
          <a:xfrm>
            <a:off x="1088035" y="1170495"/>
            <a:ext cx="1368152" cy="673651"/>
          </a:xfrm>
          <a:prstGeom prst="rect">
            <a:avLst/>
          </a:prstGeom>
          <a:solidFill>
            <a:srgbClr val="FF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de-DE"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Entität</a:t>
            </a:r>
            <a:endParaRPr lang="de-DE"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8" name="Rechteck 7"/>
          <p:cNvSpPr/>
          <p:nvPr/>
        </p:nvSpPr>
        <p:spPr>
          <a:xfrm>
            <a:off x="1603884" y="2046393"/>
            <a:ext cx="1584176" cy="673651"/>
          </a:xfrm>
          <a:prstGeom prst="rect">
            <a:avLst/>
          </a:prstGeom>
          <a:solidFill>
            <a:srgbClr val="FF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de-DE"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Beziehung</a:t>
            </a:r>
            <a:endParaRPr lang="de-DE"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9" name="Rechteck 8"/>
          <p:cNvSpPr/>
          <p:nvPr/>
        </p:nvSpPr>
        <p:spPr>
          <a:xfrm>
            <a:off x="2339752" y="1466163"/>
            <a:ext cx="1584176" cy="673651"/>
          </a:xfrm>
          <a:prstGeom prst="rect">
            <a:avLst/>
          </a:prstGeom>
          <a:solidFill>
            <a:srgbClr val="FF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de-DE"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Merkmal</a:t>
            </a:r>
            <a:endParaRPr lang="de-DE"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10" name="Rechteck 9"/>
          <p:cNvSpPr/>
          <p:nvPr/>
        </p:nvSpPr>
        <p:spPr>
          <a:xfrm>
            <a:off x="260327" y="1699598"/>
            <a:ext cx="1352364" cy="109578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de-DE"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FRBR</a:t>
            </a:r>
            <a:endParaRPr lang="de-DE"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11" name="Fußzeilenplatzhalter 17"/>
          <p:cNvSpPr>
            <a:spLocks noGrp="1"/>
          </p:cNvSpPr>
          <p:nvPr>
            <p:ph type="ftr" sz="quarter" idx="14"/>
          </p:nvPr>
        </p:nvSpPr>
        <p:spPr>
          <a:xfrm>
            <a:off x="467544" y="6376243"/>
            <a:ext cx="7272808" cy="365125"/>
          </a:xfrm>
        </p:spPr>
        <p:txBody>
          <a:bodyPr/>
          <a:lstStyle/>
          <a:p>
            <a:r>
              <a:rPr lang="de-DE" smtClean="0"/>
              <a:t>AG RDA Schulungsunterlagen – Modul 1: Einführung und Grundlagen | Stand: 23.04.2015 | CC BY-NC-SA</a:t>
            </a:r>
            <a:endParaRPr lang="de-DE" dirty="0"/>
          </a:p>
        </p:txBody>
      </p:sp>
    </p:spTree>
    <p:extLst>
      <p:ext uri="{BB962C8B-B14F-4D97-AF65-F5344CB8AC3E}">
        <p14:creationId xmlns:p14="http://schemas.microsoft.com/office/powerpoint/2010/main" val="19448182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Aussagen zu FRBR – richtig oder falsch?</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21</a:t>
            </a:fld>
            <a:endParaRPr lang="de-DE"/>
          </a:p>
        </p:txBody>
      </p:sp>
      <p:sp>
        <p:nvSpPr>
          <p:cNvPr id="12" name="Textplatzhalter 2"/>
          <p:cNvSpPr>
            <a:spLocks noGrp="1"/>
          </p:cNvSpPr>
          <p:nvPr>
            <p:ph type="body" sz="quarter" idx="13"/>
          </p:nvPr>
        </p:nvSpPr>
        <p:spPr>
          <a:xfrm>
            <a:off x="251520" y="836712"/>
            <a:ext cx="8640960" cy="5472608"/>
          </a:xfrm>
        </p:spPr>
        <p:txBody>
          <a:bodyPr/>
          <a:lstStyle/>
          <a:p>
            <a:pPr>
              <a:buNone/>
            </a:pPr>
            <a:endParaRPr lang="de-DE" b="1" dirty="0" smtClean="0"/>
          </a:p>
          <a:p>
            <a:r>
              <a:rPr lang="de-DE" sz="2000" dirty="0" smtClean="0"/>
              <a:t>Im Buchladen bestelle ich eine Manifestation von </a:t>
            </a:r>
            <a:r>
              <a:rPr lang="de-DE" sz="2000" i="1" dirty="0" err="1" smtClean="0"/>
              <a:t>Buddenbrooks</a:t>
            </a:r>
            <a:r>
              <a:rPr lang="de-DE" sz="2000" dirty="0" smtClean="0"/>
              <a:t>.</a:t>
            </a:r>
          </a:p>
          <a:p>
            <a:pPr marL="0" indent="0">
              <a:buNone/>
            </a:pPr>
            <a:r>
              <a:rPr lang="de-DE" sz="2000" i="1" dirty="0" smtClean="0">
                <a:solidFill>
                  <a:srgbClr val="00B050"/>
                </a:solidFill>
              </a:rPr>
              <a:t>	Richtig!</a:t>
            </a:r>
            <a:br>
              <a:rPr lang="de-DE" sz="2000" i="1" dirty="0" smtClean="0">
                <a:solidFill>
                  <a:srgbClr val="00B050"/>
                </a:solidFill>
              </a:rPr>
            </a:br>
            <a:endParaRPr lang="de-DE" sz="2000" i="1" dirty="0" smtClean="0">
              <a:solidFill>
                <a:srgbClr val="00B050"/>
              </a:solidFill>
            </a:endParaRPr>
          </a:p>
          <a:p>
            <a:r>
              <a:rPr lang="de-DE" sz="2000" dirty="0"/>
              <a:t>Wenige Tage später übergibt mir der Buchhändler die </a:t>
            </a:r>
            <a:r>
              <a:rPr lang="de-DE" sz="2000" dirty="0" smtClean="0"/>
              <a:t>Manifestation.</a:t>
            </a:r>
          </a:p>
          <a:p>
            <a:pPr marL="457200" lvl="1" indent="0">
              <a:buNone/>
            </a:pPr>
            <a:r>
              <a:rPr lang="de-DE" i="1" dirty="0" smtClean="0">
                <a:solidFill>
                  <a:srgbClr val="00B050"/>
                </a:solidFill>
              </a:rPr>
              <a:t>	</a:t>
            </a:r>
            <a:r>
              <a:rPr lang="de-DE" i="1" dirty="0" smtClean="0">
                <a:solidFill>
                  <a:srgbClr val="C00000"/>
                </a:solidFill>
              </a:rPr>
              <a:t>Falsch</a:t>
            </a:r>
            <a:r>
              <a:rPr lang="de-DE" i="1" dirty="0">
                <a:solidFill>
                  <a:srgbClr val="C00000"/>
                </a:solidFill>
              </a:rPr>
              <a:t>!</a:t>
            </a:r>
            <a:r>
              <a:rPr lang="de-DE" i="1" dirty="0">
                <a:solidFill>
                  <a:srgbClr val="00B050"/>
                </a:solidFill>
              </a:rPr>
              <a:t> </a:t>
            </a:r>
            <a:r>
              <a:rPr lang="de-DE" i="1" dirty="0"/>
              <a:t>(Er händigt mir ein Exemplar aus.)</a:t>
            </a:r>
            <a:r>
              <a:rPr lang="de-DE" i="1" dirty="0">
                <a:solidFill>
                  <a:srgbClr val="00B050"/>
                </a:solidFill>
              </a:rPr>
              <a:t/>
            </a:r>
            <a:br>
              <a:rPr lang="de-DE" i="1" dirty="0">
                <a:solidFill>
                  <a:srgbClr val="00B050"/>
                </a:solidFill>
              </a:rPr>
            </a:br>
            <a:endParaRPr lang="de-DE" i="1" dirty="0">
              <a:solidFill>
                <a:srgbClr val="00B050"/>
              </a:solidFill>
            </a:endParaRPr>
          </a:p>
          <a:p>
            <a:r>
              <a:rPr lang="de-DE" sz="2000" dirty="0" smtClean="0"/>
              <a:t>Die </a:t>
            </a:r>
            <a:r>
              <a:rPr lang="de-DE" sz="2000" i="1" dirty="0" smtClean="0"/>
              <a:t>Prager Symphonie </a:t>
            </a:r>
            <a:r>
              <a:rPr lang="de-DE" sz="2000" dirty="0" smtClean="0"/>
              <a:t>existierte als Werk in Mozarts Kopf, bevor er sie niederschrieb.</a:t>
            </a:r>
          </a:p>
          <a:p>
            <a:pPr marL="457200" lvl="1" indent="0">
              <a:buNone/>
            </a:pPr>
            <a:r>
              <a:rPr lang="de-DE" i="1" dirty="0" smtClean="0">
                <a:solidFill>
                  <a:srgbClr val="00B050"/>
                </a:solidFill>
              </a:rPr>
              <a:t>	Richtig</a:t>
            </a:r>
            <a:r>
              <a:rPr lang="de-DE" i="1" dirty="0">
                <a:solidFill>
                  <a:srgbClr val="00B050"/>
                </a:solidFill>
              </a:rPr>
              <a:t>!</a:t>
            </a:r>
            <a:r>
              <a:rPr lang="de-DE" sz="1600" i="1" dirty="0" smtClean="0">
                <a:solidFill>
                  <a:srgbClr val="00B050"/>
                </a:solidFill>
              </a:rPr>
              <a:t/>
            </a:r>
            <a:br>
              <a:rPr lang="de-DE" sz="1600" i="1" dirty="0" smtClean="0">
                <a:solidFill>
                  <a:srgbClr val="00B050"/>
                </a:solidFill>
              </a:rPr>
            </a:br>
            <a:endParaRPr lang="de-DE" sz="1600" i="1" dirty="0">
              <a:solidFill>
                <a:srgbClr val="00B050"/>
              </a:solidFill>
            </a:endParaRPr>
          </a:p>
          <a:p>
            <a:r>
              <a:rPr lang="de-DE" sz="2000" dirty="0" smtClean="0"/>
              <a:t>Eine mit Illustrationen versehene Ausgabe von </a:t>
            </a:r>
            <a:r>
              <a:rPr lang="de-DE" sz="2000" i="1" dirty="0" smtClean="0"/>
              <a:t>Momo</a:t>
            </a:r>
            <a:r>
              <a:rPr lang="de-DE" sz="2000" dirty="0" smtClean="0"/>
              <a:t> ist eine Expression des Romans von Michael Ende.</a:t>
            </a:r>
          </a:p>
          <a:p>
            <a:pPr marL="457200" lvl="1" indent="0">
              <a:buNone/>
            </a:pPr>
            <a:r>
              <a:rPr lang="de-DE" i="1" dirty="0" smtClean="0">
                <a:solidFill>
                  <a:srgbClr val="00B050"/>
                </a:solidFill>
              </a:rPr>
              <a:t>	Richtig</a:t>
            </a:r>
            <a:r>
              <a:rPr lang="de-DE" i="1" dirty="0">
                <a:solidFill>
                  <a:srgbClr val="00B050"/>
                </a:solidFill>
              </a:rPr>
              <a:t>!</a:t>
            </a:r>
          </a:p>
        </p:txBody>
      </p:sp>
    </p:spTree>
    <p:extLst>
      <p:ext uri="{BB962C8B-B14F-4D97-AF65-F5344CB8AC3E}">
        <p14:creationId xmlns:p14="http://schemas.microsoft.com/office/powerpoint/2010/main" val="497080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4"/>
          </p:nvPr>
        </p:nvSpPr>
        <p:spPr>
          <a:xfrm>
            <a:off x="467544" y="6376243"/>
            <a:ext cx="7200800" cy="365125"/>
          </a:xfrm>
        </p:spPr>
        <p:txBody>
          <a:bodyPr/>
          <a:lstStyle/>
          <a:p>
            <a:r>
              <a:rPr lang="de-DE" smtClean="0"/>
              <a:t>AG RDA Schulungsunterlagen – Modul 1: Einführung und Grundlagen | Stand: 23.04.2015 | CC BY-NC-SA</a:t>
            </a:r>
            <a:endParaRPr lang="de-DE" dirty="0"/>
          </a:p>
        </p:txBody>
      </p:sp>
      <p:sp>
        <p:nvSpPr>
          <p:cNvPr id="5" name="Foliennummernplatzhalter 4"/>
          <p:cNvSpPr>
            <a:spLocks noGrp="1"/>
          </p:cNvSpPr>
          <p:nvPr>
            <p:ph type="sldNum" sz="quarter" idx="4"/>
          </p:nvPr>
        </p:nvSpPr>
        <p:spPr>
          <a:xfrm>
            <a:off x="7740352" y="6376243"/>
            <a:ext cx="946448" cy="365125"/>
          </a:xfrm>
        </p:spPr>
        <p:txBody>
          <a:bodyPr/>
          <a:lstStyle/>
          <a:p>
            <a:fld id="{8A6690F1-7CA1-4166-A522-500460961984}" type="slidenum">
              <a:rPr lang="de-DE" smtClean="0"/>
              <a:pPr/>
              <a:t>3</a:t>
            </a:fld>
            <a:endParaRPr lang="de-DE" dirty="0"/>
          </a:p>
        </p:txBody>
      </p:sp>
      <p:sp>
        <p:nvSpPr>
          <p:cNvPr id="6" name="Rechteck 5"/>
          <p:cNvSpPr/>
          <p:nvPr/>
        </p:nvSpPr>
        <p:spPr>
          <a:xfrm>
            <a:off x="651198" y="404664"/>
            <a:ext cx="7560840" cy="1192138"/>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Konzeptionelle Modelle der RDA</a:t>
            </a:r>
            <a:endParaRPr lang="de-DE" sz="24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7" name="Rechteck 6"/>
          <p:cNvSpPr/>
          <p:nvPr/>
        </p:nvSpPr>
        <p:spPr>
          <a:xfrm>
            <a:off x="655787" y="2204864"/>
            <a:ext cx="7560840" cy="100811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400"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pPr algn="ctr"/>
            <a:r>
              <a:rPr lang="de-DE" sz="24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RDA Toolkit</a:t>
            </a:r>
            <a:endParaRPr lang="de-DE" sz="24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endParaRPr lang="de-DE" dirty="0">
              <a:solidFill>
                <a:schemeClr val="tx1"/>
              </a:solidFill>
            </a:endParaRPr>
          </a:p>
        </p:txBody>
      </p:sp>
      <p:sp>
        <p:nvSpPr>
          <p:cNvPr id="8" name="Rechteck 7"/>
          <p:cNvSpPr/>
          <p:nvPr/>
        </p:nvSpPr>
        <p:spPr>
          <a:xfrm>
            <a:off x="655787" y="4221088"/>
            <a:ext cx="7560840" cy="100811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Grundbegriffe für die Einführung der RDA</a:t>
            </a:r>
          </a:p>
        </p:txBody>
      </p:sp>
      <p:sp>
        <p:nvSpPr>
          <p:cNvPr id="9" name="Rechteck 8"/>
          <p:cNvSpPr/>
          <p:nvPr/>
        </p:nvSpPr>
        <p:spPr>
          <a:xfrm>
            <a:off x="655787" y="3212976"/>
            <a:ext cx="7560840" cy="10081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Struktur und Aufbau der RDA</a:t>
            </a:r>
            <a:endParaRPr lang="de-DE" sz="24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54770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Was ist wichtig zu wissen?</a:t>
            </a:r>
          </a:p>
        </p:txBody>
      </p:sp>
      <p:sp>
        <p:nvSpPr>
          <p:cNvPr id="4" name="Fußzeilenplatzhalter 3"/>
          <p:cNvSpPr>
            <a:spLocks noGrp="1"/>
          </p:cNvSpPr>
          <p:nvPr>
            <p:ph type="ftr" sz="quarter" idx="14"/>
          </p:nvPr>
        </p:nvSpPr>
        <p:spPr>
          <a:xfrm>
            <a:off x="467544" y="6376243"/>
            <a:ext cx="7560840" cy="365125"/>
          </a:xfrm>
        </p:spPr>
        <p:txBody>
          <a:bodyPr/>
          <a:lstStyle/>
          <a:p>
            <a:r>
              <a:rPr lang="de-DE" smtClean="0"/>
              <a:t>AG RDA Schulungsunterlagen – Modul 1: Einführung und Grundlagen | Stand: 23.04.2015 | CC BY-NC-SA</a:t>
            </a:r>
            <a:endParaRPr lang="de-DE" dirty="0"/>
          </a:p>
        </p:txBody>
      </p:sp>
      <p:sp>
        <p:nvSpPr>
          <p:cNvPr id="5" name="Foliennummernplatzhalter 4"/>
          <p:cNvSpPr>
            <a:spLocks noGrp="1"/>
          </p:cNvSpPr>
          <p:nvPr>
            <p:ph type="sldNum" sz="quarter" idx="4"/>
          </p:nvPr>
        </p:nvSpPr>
        <p:spPr>
          <a:xfrm>
            <a:off x="8172400" y="6376243"/>
            <a:ext cx="514400" cy="365125"/>
          </a:xfrm>
        </p:spPr>
        <p:txBody>
          <a:bodyPr/>
          <a:lstStyle/>
          <a:p>
            <a:fld id="{8A6690F1-7CA1-4166-A522-500460961984}" type="slidenum">
              <a:rPr lang="de-DE" smtClean="0"/>
              <a:pPr/>
              <a:t>4</a:t>
            </a:fld>
            <a:endParaRPr lang="de-DE"/>
          </a:p>
        </p:txBody>
      </p:sp>
      <p:sp>
        <p:nvSpPr>
          <p:cNvPr id="6" name="Ellipse 5"/>
          <p:cNvSpPr/>
          <p:nvPr/>
        </p:nvSpPr>
        <p:spPr>
          <a:xfrm>
            <a:off x="2591780" y="1699598"/>
            <a:ext cx="3960440" cy="2952329"/>
          </a:xfrm>
          <a:prstGeom prst="ellipse">
            <a:avLst/>
          </a:prstGeom>
          <a:solidFill>
            <a:srgbClr val="0070C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de-DE" sz="6600"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RDA</a:t>
            </a:r>
            <a:endParaRPr lang="de-DE" sz="6600"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7" name="Rechteck 6"/>
          <p:cNvSpPr/>
          <p:nvPr/>
        </p:nvSpPr>
        <p:spPr>
          <a:xfrm>
            <a:off x="4867436" y="1386946"/>
            <a:ext cx="2016224" cy="914400"/>
          </a:xfrm>
          <a:prstGeom prst="rect">
            <a:avLst/>
          </a:prstGeom>
          <a:solidFill>
            <a:srgbClr val="C1A7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de-DE"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Terminologie</a:t>
            </a:r>
            <a:endParaRPr lang="de-DE"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8" name="Ellipse 7"/>
          <p:cNvSpPr/>
          <p:nvPr/>
        </p:nvSpPr>
        <p:spPr>
          <a:xfrm>
            <a:off x="1153731" y="3086148"/>
            <a:ext cx="2484482" cy="12512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de-DE"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Aufbau und Struktur </a:t>
            </a:r>
            <a:endParaRPr lang="de-DE"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9" name="Rechteck 8"/>
          <p:cNvSpPr/>
          <p:nvPr/>
        </p:nvSpPr>
        <p:spPr>
          <a:xfrm>
            <a:off x="1088035" y="1170495"/>
            <a:ext cx="1368152" cy="673651"/>
          </a:xfrm>
          <a:prstGeom prst="rect">
            <a:avLst/>
          </a:prstGeom>
          <a:solidFill>
            <a:srgbClr val="FF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de-DE"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Entität</a:t>
            </a:r>
            <a:endParaRPr lang="de-DE"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10" name="Rechteck 9"/>
          <p:cNvSpPr/>
          <p:nvPr/>
        </p:nvSpPr>
        <p:spPr>
          <a:xfrm>
            <a:off x="1603884" y="2046393"/>
            <a:ext cx="1584176" cy="673651"/>
          </a:xfrm>
          <a:prstGeom prst="rect">
            <a:avLst/>
          </a:prstGeom>
          <a:solidFill>
            <a:srgbClr val="FF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de-DE"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Beziehung</a:t>
            </a:r>
            <a:endParaRPr lang="de-DE"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11" name="Rechteck 10"/>
          <p:cNvSpPr/>
          <p:nvPr/>
        </p:nvSpPr>
        <p:spPr>
          <a:xfrm>
            <a:off x="2339752" y="1466163"/>
            <a:ext cx="1584176" cy="673651"/>
          </a:xfrm>
          <a:prstGeom prst="rect">
            <a:avLst/>
          </a:prstGeom>
          <a:solidFill>
            <a:srgbClr val="FF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de-DE"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Merkmal</a:t>
            </a:r>
            <a:endParaRPr lang="de-DE"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12" name="Rechteck 11"/>
          <p:cNvSpPr/>
          <p:nvPr/>
        </p:nvSpPr>
        <p:spPr>
          <a:xfrm>
            <a:off x="4788024" y="3863374"/>
            <a:ext cx="2311660" cy="694586"/>
          </a:xfrm>
          <a:prstGeom prst="rect">
            <a:avLst/>
          </a:prstGeom>
          <a:solidFill>
            <a:srgbClr val="BFF0A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de-DE"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Beispiele</a:t>
            </a:r>
            <a:endParaRPr lang="de-DE"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13" name="Rechteck 12"/>
          <p:cNvSpPr/>
          <p:nvPr/>
        </p:nvSpPr>
        <p:spPr>
          <a:xfrm>
            <a:off x="6673437" y="4190178"/>
            <a:ext cx="1600797" cy="811200"/>
          </a:xfrm>
          <a:prstGeom prst="rect">
            <a:avLst/>
          </a:prstGeom>
          <a:solidFill>
            <a:srgbClr val="BFF0A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de-DE"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D-A-CH</a:t>
            </a:r>
            <a:endParaRPr lang="de-DE"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14" name="Rechteck 13"/>
          <p:cNvSpPr/>
          <p:nvPr/>
        </p:nvSpPr>
        <p:spPr>
          <a:xfrm>
            <a:off x="1781264" y="4557960"/>
            <a:ext cx="2160240" cy="1103287"/>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de-DE"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RDA Toolkit</a:t>
            </a:r>
            <a:endParaRPr lang="de-DE"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15" name="Rechteck 14"/>
          <p:cNvSpPr/>
          <p:nvPr/>
        </p:nvSpPr>
        <p:spPr>
          <a:xfrm>
            <a:off x="4423583" y="4445188"/>
            <a:ext cx="2016224" cy="1081329"/>
          </a:xfrm>
          <a:prstGeom prst="rect">
            <a:avLst/>
          </a:prstGeom>
          <a:solidFill>
            <a:srgbClr val="BFF0A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de-DE"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Optionen und Alternativen</a:t>
            </a:r>
          </a:p>
          <a:p>
            <a:pPr algn="ctr" fontAlgn="base">
              <a:spcBef>
                <a:spcPct val="0"/>
              </a:spcBef>
              <a:spcAft>
                <a:spcPct val="0"/>
              </a:spcAft>
            </a:pPr>
            <a:r>
              <a:rPr lang="de-DE"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Ausnahmen</a:t>
            </a:r>
            <a:endParaRPr lang="de-DE"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18" name="Rechteck 17"/>
          <p:cNvSpPr/>
          <p:nvPr/>
        </p:nvSpPr>
        <p:spPr>
          <a:xfrm>
            <a:off x="260327" y="1699598"/>
            <a:ext cx="1352364" cy="109578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de-DE"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FRBR</a:t>
            </a:r>
            <a:endParaRPr lang="de-DE"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19" name="Rechteck 18"/>
          <p:cNvSpPr/>
          <p:nvPr/>
        </p:nvSpPr>
        <p:spPr>
          <a:xfrm>
            <a:off x="5777529" y="2996617"/>
            <a:ext cx="1791816" cy="914400"/>
          </a:xfrm>
          <a:prstGeom prst="rect">
            <a:avLst/>
          </a:prstGeom>
          <a:solidFill>
            <a:srgbClr val="BFF0A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de-DE" b="1" dirty="0" err="1" smtClean="0">
                <a:solidFill>
                  <a:srgbClr val="000000"/>
                </a:solidFill>
                <a:latin typeface="Verdana" panose="020B0604030504040204" pitchFamily="34" charset="0"/>
                <a:ea typeface="Verdana" panose="020B0604030504040204" pitchFamily="34" charset="0"/>
                <a:cs typeface="Verdana" panose="020B0604030504040204" pitchFamily="34" charset="0"/>
              </a:rPr>
              <a:t>Cataloguers</a:t>
            </a:r>
            <a:r>
              <a:rPr lang="de-DE"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de-DE" b="1" dirty="0" err="1" smtClean="0">
                <a:solidFill>
                  <a:srgbClr val="000000"/>
                </a:solidFill>
                <a:latin typeface="Verdana" panose="020B0604030504040204" pitchFamily="34" charset="0"/>
                <a:ea typeface="Verdana" panose="020B0604030504040204" pitchFamily="34" charset="0"/>
                <a:cs typeface="Verdana" panose="020B0604030504040204" pitchFamily="34" charset="0"/>
              </a:rPr>
              <a:t>Judgement</a:t>
            </a:r>
            <a:endParaRPr lang="de-DE"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7300966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2564904"/>
            <a:ext cx="8229600" cy="1143000"/>
          </a:xfrm>
        </p:spPr>
        <p:txBody>
          <a:bodyPr/>
          <a:lstStyle/>
          <a:p>
            <a:pPr algn="ctr"/>
            <a:r>
              <a:rPr lang="de-DE" sz="2800" dirty="0" smtClean="0"/>
              <a:t>Einführung und Grundlagen</a:t>
            </a:r>
            <a:br>
              <a:rPr lang="de-DE" sz="2800" dirty="0" smtClean="0"/>
            </a:br>
            <a:r>
              <a:rPr lang="de-DE" dirty="0" smtClean="0"/>
              <a:t>Teil 1</a:t>
            </a:r>
            <a:r>
              <a:rPr lang="de-DE" sz="2800" dirty="0" smtClean="0"/>
              <a:t/>
            </a:r>
            <a:br>
              <a:rPr lang="de-DE" sz="2800" dirty="0" smtClean="0"/>
            </a:br>
            <a:endParaRPr lang="de-DE" sz="2800" dirty="0"/>
          </a:p>
        </p:txBody>
      </p:sp>
      <p:sp>
        <p:nvSpPr>
          <p:cNvPr id="3" name="Rechteck 2"/>
          <p:cNvSpPr/>
          <p:nvPr/>
        </p:nvSpPr>
        <p:spPr>
          <a:xfrm>
            <a:off x="409343" y="548679"/>
            <a:ext cx="2362457" cy="43204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Modul 1</a:t>
            </a:r>
            <a:endParaRPr lang="de-DE"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8" name="Foliennummernplatzhalter 7"/>
          <p:cNvSpPr>
            <a:spLocks noGrp="1"/>
          </p:cNvSpPr>
          <p:nvPr>
            <p:ph type="sldNum" sz="quarter" idx="4"/>
          </p:nvPr>
        </p:nvSpPr>
        <p:spPr/>
        <p:txBody>
          <a:bodyPr/>
          <a:lstStyle/>
          <a:p>
            <a:fld id="{8A6690F1-7CA1-4166-A522-500460961984}" type="slidenum">
              <a:rPr lang="de-DE" smtClean="0"/>
              <a:pPr/>
              <a:t>5</a:t>
            </a:fld>
            <a:endParaRPr lang="de-DE"/>
          </a:p>
        </p:txBody>
      </p:sp>
      <p:sp>
        <p:nvSpPr>
          <p:cNvPr id="9" name="Fußzeilenplatzhalter 8"/>
          <p:cNvSpPr>
            <a:spLocks noGrp="1"/>
          </p:cNvSpPr>
          <p:nvPr>
            <p:ph type="ftr" sz="quarter" idx="14"/>
          </p:nvPr>
        </p:nvSpPr>
        <p:spPr>
          <a:xfrm>
            <a:off x="467544" y="6376243"/>
            <a:ext cx="7776864" cy="365125"/>
          </a:xfrm>
        </p:spPr>
        <p:txBody>
          <a:bodyPr/>
          <a:lstStyle/>
          <a:p>
            <a:r>
              <a:rPr lang="de-DE" smtClean="0"/>
              <a:t>AG RDA Schulungsunterlagen – Modul 1: Einführung und Grundlagen | Stand: 23.04.2015 | CC BY-NC-SA</a:t>
            </a:r>
            <a:endParaRPr lang="de-DE" dirty="0"/>
          </a:p>
        </p:txBody>
      </p:sp>
      <p:sp>
        <p:nvSpPr>
          <p:cNvPr id="6" name="Rechteck 5"/>
          <p:cNvSpPr/>
          <p:nvPr/>
        </p:nvSpPr>
        <p:spPr>
          <a:xfrm>
            <a:off x="657944" y="4077072"/>
            <a:ext cx="7560840" cy="1192138"/>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Konzeptionelle Modelle der RDA</a:t>
            </a:r>
            <a:endParaRPr lang="de-DE" sz="24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0884952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Grundlagenmodell des Standards RDA</a:t>
            </a:r>
            <a:endParaRPr lang="de-DE" dirty="0"/>
          </a:p>
        </p:txBody>
      </p:sp>
      <p:sp>
        <p:nvSpPr>
          <p:cNvPr id="3" name="Textplatzhalter 2"/>
          <p:cNvSpPr>
            <a:spLocks noGrp="1"/>
          </p:cNvSpPr>
          <p:nvPr>
            <p:ph type="body" sz="quarter" idx="13"/>
          </p:nvPr>
        </p:nvSpPr>
        <p:spPr/>
        <p:txBody>
          <a:bodyPr/>
          <a:lstStyle/>
          <a:p>
            <a:pPr>
              <a:buNone/>
            </a:pPr>
            <a:endParaRPr lang="de-DE" b="1" dirty="0" smtClean="0"/>
          </a:p>
          <a:p>
            <a:pPr>
              <a:buNone/>
            </a:pPr>
            <a:r>
              <a:rPr lang="de-DE" b="1" dirty="0" smtClean="0"/>
              <a:t>Statement </a:t>
            </a:r>
            <a:r>
              <a:rPr lang="de-DE" b="1" dirty="0" err="1"/>
              <a:t>of</a:t>
            </a:r>
            <a:r>
              <a:rPr lang="de-DE" b="1" dirty="0"/>
              <a:t> International </a:t>
            </a:r>
            <a:r>
              <a:rPr lang="de-DE" b="1" dirty="0" err="1"/>
              <a:t>Cataloguing</a:t>
            </a:r>
            <a:r>
              <a:rPr lang="de-DE" b="1" dirty="0"/>
              <a:t> </a:t>
            </a:r>
            <a:r>
              <a:rPr lang="de-DE" b="1" dirty="0" err="1" smtClean="0"/>
              <a:t>Principles</a:t>
            </a:r>
            <a:r>
              <a:rPr lang="de-DE" b="1" dirty="0" smtClean="0"/>
              <a:t> (ICP)</a:t>
            </a:r>
            <a:r>
              <a:rPr lang="de-DE" b="1" dirty="0"/>
              <a:t/>
            </a:r>
            <a:br>
              <a:rPr lang="de-DE" b="1" dirty="0"/>
            </a:br>
            <a:endParaRPr lang="de-DE" b="1" dirty="0" smtClean="0"/>
          </a:p>
          <a:p>
            <a:pPr>
              <a:buNone/>
            </a:pPr>
            <a:endParaRPr lang="de-DE" b="1" dirty="0"/>
          </a:p>
          <a:p>
            <a:pPr>
              <a:buNone/>
            </a:pPr>
            <a:r>
              <a:rPr lang="de-DE" b="1" dirty="0"/>
              <a:t>Familie der „</a:t>
            </a:r>
            <a:r>
              <a:rPr lang="de-DE" b="1" dirty="0" err="1"/>
              <a:t>Functional</a:t>
            </a:r>
            <a:r>
              <a:rPr lang="de-DE" b="1" dirty="0"/>
              <a:t> </a:t>
            </a:r>
            <a:r>
              <a:rPr lang="de-DE" b="1" dirty="0" err="1"/>
              <a:t>Requirements</a:t>
            </a:r>
            <a:r>
              <a:rPr lang="de-DE" b="1" dirty="0"/>
              <a:t>“</a:t>
            </a:r>
            <a:endParaRPr lang="de-DE" dirty="0"/>
          </a:p>
          <a:p>
            <a:pPr lvl="1">
              <a:buFont typeface="Arial" panose="020B0604020202020204" pitchFamily="34" charset="0"/>
              <a:buChar char="•"/>
            </a:pPr>
            <a:r>
              <a:rPr lang="de-DE" dirty="0" err="1"/>
              <a:t>for</a:t>
            </a:r>
            <a:r>
              <a:rPr lang="de-DE" dirty="0"/>
              <a:t> </a:t>
            </a:r>
            <a:r>
              <a:rPr lang="de-DE" dirty="0" err="1"/>
              <a:t>Bibliographic</a:t>
            </a:r>
            <a:r>
              <a:rPr lang="de-DE" dirty="0"/>
              <a:t> Records (FRBR) </a:t>
            </a:r>
            <a:endParaRPr lang="de-DE" strike="sngStrike" dirty="0"/>
          </a:p>
          <a:p>
            <a:pPr lvl="1">
              <a:buFont typeface="Arial" panose="020B0604020202020204" pitchFamily="34" charset="0"/>
              <a:buChar char="•"/>
            </a:pPr>
            <a:r>
              <a:rPr lang="de-DE" dirty="0" err="1" smtClean="0"/>
              <a:t>for</a:t>
            </a:r>
            <a:r>
              <a:rPr lang="de-DE" dirty="0" smtClean="0"/>
              <a:t> Authority Data (FRAD) </a:t>
            </a:r>
            <a:endParaRPr lang="de-DE" strike="sngStrike" dirty="0" smtClean="0"/>
          </a:p>
          <a:p>
            <a:pPr lvl="1">
              <a:buFont typeface="Arial" panose="020B0604020202020204" pitchFamily="34" charset="0"/>
              <a:buChar char="•"/>
            </a:pPr>
            <a:r>
              <a:rPr lang="de-DE" dirty="0" err="1" smtClean="0">
                <a:solidFill>
                  <a:schemeClr val="tx1">
                    <a:lumMod val="50000"/>
                    <a:lumOff val="50000"/>
                  </a:schemeClr>
                </a:solidFill>
              </a:rPr>
              <a:t>for</a:t>
            </a:r>
            <a:r>
              <a:rPr lang="de-DE" dirty="0" smtClean="0">
                <a:solidFill>
                  <a:schemeClr val="tx1">
                    <a:lumMod val="50000"/>
                    <a:lumOff val="50000"/>
                  </a:schemeClr>
                </a:solidFill>
              </a:rPr>
              <a:t> </a:t>
            </a:r>
            <a:r>
              <a:rPr lang="de-DE" dirty="0" err="1">
                <a:solidFill>
                  <a:schemeClr val="tx1">
                    <a:lumMod val="50000"/>
                    <a:lumOff val="50000"/>
                  </a:schemeClr>
                </a:solidFill>
              </a:rPr>
              <a:t>Subject</a:t>
            </a:r>
            <a:r>
              <a:rPr lang="de-DE" dirty="0">
                <a:solidFill>
                  <a:schemeClr val="tx1">
                    <a:lumMod val="50000"/>
                    <a:lumOff val="50000"/>
                  </a:schemeClr>
                </a:solidFill>
              </a:rPr>
              <a:t> Authority Data (FRSAD) </a:t>
            </a:r>
            <a:endParaRPr lang="de-DE" strike="sngStrike" dirty="0"/>
          </a:p>
          <a:p>
            <a:endParaRPr lang="de-DE" dirty="0"/>
          </a:p>
        </p:txBody>
      </p:sp>
      <p:sp>
        <p:nvSpPr>
          <p:cNvPr id="4" name="Fußzeilenplatzhalter 3"/>
          <p:cNvSpPr>
            <a:spLocks noGrp="1"/>
          </p:cNvSpPr>
          <p:nvPr>
            <p:ph type="ftr" sz="quarter" idx="14"/>
          </p:nvPr>
        </p:nvSpPr>
        <p:spPr>
          <a:xfrm>
            <a:off x="467544" y="6376243"/>
            <a:ext cx="7344816" cy="365125"/>
          </a:xfrm>
        </p:spPr>
        <p:txBody>
          <a:bodyPr/>
          <a:lstStyle/>
          <a:p>
            <a:r>
              <a:rPr lang="de-DE" smtClean="0"/>
              <a:t>AG RDA Schulungsunterlagen – Modul 1: Einführung und Grundlagen | Stand: 23.04.2015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6</a:t>
            </a:fld>
            <a:endParaRPr lang="de-DE"/>
          </a:p>
        </p:txBody>
      </p:sp>
      <p:pic>
        <p:nvPicPr>
          <p:cNvPr id="6" name="Picture 4" descr="ilfa_logo"/>
          <p:cNvPicPr>
            <a:picLocks noChangeAspect="1" noChangeArrowheads="1"/>
          </p:cNvPicPr>
          <p:nvPr/>
        </p:nvPicPr>
        <p:blipFill>
          <a:blip r:embed="rId3" cstate="print"/>
          <a:srcRect/>
          <a:stretch>
            <a:fillRect/>
          </a:stretch>
        </p:blipFill>
        <p:spPr bwMode="auto">
          <a:xfrm>
            <a:off x="6948264" y="4005064"/>
            <a:ext cx="1533525" cy="1733550"/>
          </a:xfrm>
          <a:prstGeom prst="rect">
            <a:avLst/>
          </a:prstGeom>
          <a:noFill/>
          <a:ln w="9525">
            <a:noFill/>
            <a:miter lim="800000"/>
            <a:headEnd/>
            <a:tailEnd/>
          </a:ln>
        </p:spPr>
      </p:pic>
    </p:spTree>
    <p:extLst>
      <p:ext uri="{BB962C8B-B14F-4D97-AF65-F5344CB8AC3E}">
        <p14:creationId xmlns:p14="http://schemas.microsoft.com/office/powerpoint/2010/main" val="6290047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4"/>
          </p:nvPr>
        </p:nvSpPr>
        <p:spPr>
          <a:xfrm>
            <a:off x="467544" y="6376243"/>
            <a:ext cx="7704856" cy="365125"/>
          </a:xfrm>
        </p:spPr>
        <p:txBody>
          <a:bodyPr/>
          <a:lstStyle/>
          <a:p>
            <a:r>
              <a:rPr lang="de-DE" smtClean="0"/>
              <a:t>AG RDA Schulungsunterlagen – Modul 1: Einführung und Grundlagen | Stand: 23.04.2015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7</a:t>
            </a:fld>
            <a:endParaRPr lang="de-DE"/>
          </a:p>
        </p:txBody>
      </p:sp>
      <p:sp>
        <p:nvSpPr>
          <p:cNvPr id="6" name="Titel 1"/>
          <p:cNvSpPr txBox="1">
            <a:spLocks/>
          </p:cNvSpPr>
          <p:nvPr/>
        </p:nvSpPr>
        <p:spPr>
          <a:xfrm>
            <a:off x="251520" y="183778"/>
            <a:ext cx="8640960" cy="940966"/>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baseline="0">
                <a:solidFill>
                  <a:schemeClr val="accent1">
                    <a:lumMod val="75000"/>
                  </a:schemeClr>
                </a:solidFill>
                <a:latin typeface="Verdana" panose="020B0604030504040204" pitchFamily="34" charset="0"/>
                <a:ea typeface="+mj-ea"/>
                <a:cs typeface="+mj-cs"/>
              </a:defRPr>
            </a:lvl1pPr>
          </a:lstStyle>
          <a:p>
            <a:r>
              <a:rPr lang="de-DE" dirty="0" err="1" smtClean="0"/>
              <a:t>Functional</a:t>
            </a:r>
            <a:r>
              <a:rPr lang="de-DE" dirty="0" smtClean="0"/>
              <a:t> </a:t>
            </a:r>
            <a:r>
              <a:rPr lang="de-DE" dirty="0" err="1" smtClean="0"/>
              <a:t>Requirements</a:t>
            </a:r>
            <a:r>
              <a:rPr lang="de-DE" dirty="0" smtClean="0"/>
              <a:t> </a:t>
            </a:r>
            <a:r>
              <a:rPr lang="de-DE" dirty="0" err="1" smtClean="0"/>
              <a:t>for</a:t>
            </a:r>
            <a:r>
              <a:rPr lang="de-DE" dirty="0" smtClean="0"/>
              <a:t> </a:t>
            </a:r>
            <a:r>
              <a:rPr lang="de-DE" dirty="0" err="1" smtClean="0"/>
              <a:t>Bibliographic</a:t>
            </a:r>
            <a:r>
              <a:rPr lang="de-DE" dirty="0" smtClean="0"/>
              <a:t> Records (FRBR)</a:t>
            </a:r>
            <a:endParaRPr lang="de-DE" dirty="0"/>
          </a:p>
        </p:txBody>
      </p:sp>
      <p:sp>
        <p:nvSpPr>
          <p:cNvPr id="7" name="Rectangle 5"/>
          <p:cNvSpPr>
            <a:spLocks noGrp="1" noChangeArrowheads="1"/>
          </p:cNvSpPr>
          <p:nvPr>
            <p:ph type="body" idx="4294967295"/>
          </p:nvPr>
        </p:nvSpPr>
        <p:spPr>
          <a:xfrm>
            <a:off x="179512" y="4509120"/>
            <a:ext cx="3528392" cy="1584176"/>
          </a:xfrm>
          <a:prstGeom prst="rect">
            <a:avLst/>
          </a:prstGeom>
        </p:spPr>
        <p:txBody>
          <a:bodyPr>
            <a:normAutofit fontScale="70000" lnSpcReduction="20000"/>
          </a:bodyPr>
          <a:lstStyle/>
          <a:p>
            <a:endParaRPr lang="de-DE" dirty="0" smtClean="0"/>
          </a:p>
          <a:p>
            <a:endParaRPr lang="de-DE" dirty="0"/>
          </a:p>
          <a:p>
            <a:endParaRPr lang="de-DE" dirty="0" smtClean="0"/>
          </a:p>
          <a:p>
            <a:pPr marL="0" indent="0">
              <a:buNone/>
            </a:pPr>
            <a:r>
              <a:rPr lang="de-DE" sz="2100" dirty="0" smtClean="0"/>
              <a:t>ISBN </a:t>
            </a:r>
            <a:r>
              <a:rPr lang="de-DE" sz="2100" dirty="0"/>
              <a:t>978-3-941113-05-3 </a:t>
            </a:r>
          </a:p>
          <a:p>
            <a:pPr marL="0" indent="0">
              <a:buNone/>
            </a:pPr>
            <a:r>
              <a:rPr lang="de-DE" sz="2100" dirty="0"/>
              <a:t>&lt;urn:nbn:de:101-2009022600&gt; </a:t>
            </a:r>
          </a:p>
          <a:p>
            <a:pPr eaLnBrk="1" hangingPunct="1">
              <a:lnSpc>
                <a:spcPts val="2000"/>
              </a:lnSpc>
              <a:buFont typeface="Verdana" pitchFamily="34" charset="0"/>
              <a:buNone/>
            </a:pPr>
            <a:r>
              <a:rPr lang="de-DE" dirty="0" smtClean="0"/>
              <a:t>		</a:t>
            </a:r>
          </a:p>
        </p:txBody>
      </p:sp>
      <p:pic>
        <p:nvPicPr>
          <p:cNvPr id="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22595" t="8849" r="23599" b="6786"/>
          <a:stretch/>
        </p:blipFill>
        <p:spPr bwMode="auto">
          <a:xfrm>
            <a:off x="3819525" y="1196751"/>
            <a:ext cx="4883975" cy="50021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306997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467544" y="1844824"/>
            <a:ext cx="8424936" cy="576064"/>
          </a:xfrm>
        </p:spPr>
        <p:txBody>
          <a:bodyPr/>
          <a:lstStyle/>
          <a:p>
            <a:pPr>
              <a:lnSpc>
                <a:spcPts val="2500"/>
              </a:lnSpc>
              <a:buNone/>
            </a:pPr>
            <a:r>
              <a:rPr lang="de-DE" b="1" dirty="0" smtClean="0"/>
              <a:t>Benutzeranforderungen</a:t>
            </a:r>
            <a:endParaRPr lang="de-DE" dirty="0"/>
          </a:p>
          <a:p>
            <a:endParaRPr lang="de-DE" dirty="0"/>
          </a:p>
        </p:txBody>
      </p:sp>
      <p:sp>
        <p:nvSpPr>
          <p:cNvPr id="4" name="Fußzeilenplatzhalter 3"/>
          <p:cNvSpPr>
            <a:spLocks noGrp="1"/>
          </p:cNvSpPr>
          <p:nvPr>
            <p:ph type="ftr" sz="quarter" idx="14"/>
          </p:nvPr>
        </p:nvSpPr>
        <p:spPr>
          <a:xfrm>
            <a:off x="467544" y="6376243"/>
            <a:ext cx="7416824" cy="365125"/>
          </a:xfrm>
        </p:spPr>
        <p:txBody>
          <a:bodyPr/>
          <a:lstStyle/>
          <a:p>
            <a:r>
              <a:rPr lang="de-DE" smtClean="0"/>
              <a:t>AG RDA Schulungsunterlagen – Modul 1: Einführung und Grundlagen | Stand: 23.04.2015 | CC BY-NC-SA</a:t>
            </a:r>
            <a:endParaRPr lang="de-DE" dirty="0"/>
          </a:p>
        </p:txBody>
      </p:sp>
      <p:sp>
        <p:nvSpPr>
          <p:cNvPr id="5" name="Foliennummernplatzhalter 4"/>
          <p:cNvSpPr>
            <a:spLocks noGrp="1"/>
          </p:cNvSpPr>
          <p:nvPr>
            <p:ph type="sldNum" sz="quarter" idx="4"/>
          </p:nvPr>
        </p:nvSpPr>
        <p:spPr>
          <a:xfrm>
            <a:off x="8100392" y="6376243"/>
            <a:ext cx="586408" cy="365125"/>
          </a:xfrm>
        </p:spPr>
        <p:txBody>
          <a:bodyPr/>
          <a:lstStyle/>
          <a:p>
            <a:fld id="{8A6690F1-7CA1-4166-A522-500460961984}" type="slidenum">
              <a:rPr lang="de-DE" smtClean="0"/>
              <a:pPr/>
              <a:t>8</a:t>
            </a:fld>
            <a:endParaRPr lang="de-DE" dirty="0"/>
          </a:p>
        </p:txBody>
      </p:sp>
      <p:sp>
        <p:nvSpPr>
          <p:cNvPr id="7" name="Titel 1"/>
          <p:cNvSpPr>
            <a:spLocks noGrp="1"/>
          </p:cNvSpPr>
          <p:nvPr>
            <p:ph type="title"/>
          </p:nvPr>
        </p:nvSpPr>
        <p:spPr>
          <a:xfrm>
            <a:off x="251520" y="183778"/>
            <a:ext cx="8640960" cy="940966"/>
          </a:xfrm>
        </p:spPr>
        <p:txBody>
          <a:bodyPr/>
          <a:lstStyle/>
          <a:p>
            <a:r>
              <a:rPr lang="de-DE" dirty="0" err="1"/>
              <a:t>Functional</a:t>
            </a:r>
            <a:r>
              <a:rPr lang="de-DE" dirty="0"/>
              <a:t> </a:t>
            </a:r>
            <a:r>
              <a:rPr lang="de-DE" dirty="0" err="1"/>
              <a:t>Requirements</a:t>
            </a:r>
            <a:r>
              <a:rPr lang="de-DE" dirty="0"/>
              <a:t> </a:t>
            </a:r>
            <a:r>
              <a:rPr lang="de-DE" dirty="0" err="1"/>
              <a:t>for</a:t>
            </a:r>
            <a:r>
              <a:rPr lang="de-DE" dirty="0"/>
              <a:t> </a:t>
            </a:r>
            <a:r>
              <a:rPr lang="de-DE" dirty="0" err="1"/>
              <a:t>Bibliographic</a:t>
            </a:r>
            <a:r>
              <a:rPr lang="de-DE" dirty="0"/>
              <a:t> Records (FRBR)</a:t>
            </a:r>
          </a:p>
        </p:txBody>
      </p:sp>
      <p:sp>
        <p:nvSpPr>
          <p:cNvPr id="8" name="Textplatzhalter 2"/>
          <p:cNvSpPr txBox="1">
            <a:spLocks/>
          </p:cNvSpPr>
          <p:nvPr/>
        </p:nvSpPr>
        <p:spPr>
          <a:xfrm>
            <a:off x="467544" y="2564904"/>
            <a:ext cx="8424936" cy="244827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ts val="2500"/>
              </a:lnSpc>
              <a:spcBef>
                <a:spcPts val="1200"/>
              </a:spcBef>
            </a:pPr>
            <a:r>
              <a:rPr lang="de-DE" dirty="0" smtClean="0"/>
              <a:t>Finden</a:t>
            </a:r>
          </a:p>
          <a:p>
            <a:pPr>
              <a:lnSpc>
                <a:spcPts val="2500"/>
              </a:lnSpc>
              <a:spcBef>
                <a:spcPts val="1200"/>
              </a:spcBef>
            </a:pPr>
            <a:r>
              <a:rPr lang="de-DE" dirty="0" smtClean="0"/>
              <a:t>Identifizieren</a:t>
            </a:r>
          </a:p>
          <a:p>
            <a:pPr>
              <a:lnSpc>
                <a:spcPts val="2500"/>
              </a:lnSpc>
              <a:spcBef>
                <a:spcPts val="1200"/>
              </a:spcBef>
            </a:pPr>
            <a:r>
              <a:rPr lang="de-DE" dirty="0" smtClean="0"/>
              <a:t>Auswählen und </a:t>
            </a:r>
          </a:p>
          <a:p>
            <a:pPr>
              <a:lnSpc>
                <a:spcPts val="2500"/>
              </a:lnSpc>
              <a:spcBef>
                <a:spcPts val="1200"/>
              </a:spcBef>
            </a:pPr>
            <a:r>
              <a:rPr lang="de-DE" dirty="0" smtClean="0"/>
              <a:t>Zugang erhalten</a:t>
            </a:r>
          </a:p>
          <a:p>
            <a:pPr>
              <a:lnSpc>
                <a:spcPts val="2500"/>
              </a:lnSpc>
              <a:buFont typeface="Arial" panose="020B0604020202020204" pitchFamily="34" charset="0"/>
              <a:buNone/>
            </a:pPr>
            <a:endParaRPr lang="de-DE" dirty="0" smtClean="0"/>
          </a:p>
          <a:p>
            <a:endParaRPr lang="de-DE" dirty="0"/>
          </a:p>
        </p:txBody>
      </p:sp>
    </p:spTree>
    <p:extLst>
      <p:ext uri="{BB962C8B-B14F-4D97-AF65-F5344CB8AC3E}">
        <p14:creationId xmlns:p14="http://schemas.microsoft.com/office/powerpoint/2010/main" val="915259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251520" y="2060848"/>
            <a:ext cx="8640960" cy="3672408"/>
          </a:xfrm>
        </p:spPr>
        <p:txBody>
          <a:bodyPr/>
          <a:lstStyle/>
          <a:p>
            <a:pPr>
              <a:lnSpc>
                <a:spcPts val="2500"/>
              </a:lnSpc>
              <a:buNone/>
            </a:pPr>
            <a:r>
              <a:rPr lang="de-DE" b="1" dirty="0" smtClean="0"/>
              <a:t>Entität</a:t>
            </a:r>
            <a:r>
              <a:rPr lang="de-DE" dirty="0"/>
              <a:t>: </a:t>
            </a:r>
            <a:br>
              <a:rPr lang="de-DE" dirty="0"/>
            </a:br>
            <a:r>
              <a:rPr lang="de-DE" dirty="0"/>
              <a:t>ein eindeutig zu bestimmendes Objekt, das durch bestimmte </a:t>
            </a:r>
            <a:r>
              <a:rPr lang="de-DE" b="1" dirty="0"/>
              <a:t>Merkmale (Attribute) </a:t>
            </a:r>
            <a:r>
              <a:rPr lang="de-DE" dirty="0"/>
              <a:t>charakterisiert wird</a:t>
            </a:r>
          </a:p>
          <a:p>
            <a:pPr>
              <a:lnSpc>
                <a:spcPts val="2500"/>
              </a:lnSpc>
              <a:buNone/>
            </a:pPr>
            <a:endParaRPr lang="de-DE" dirty="0"/>
          </a:p>
          <a:p>
            <a:pPr>
              <a:lnSpc>
                <a:spcPts val="2500"/>
              </a:lnSpc>
              <a:buNone/>
            </a:pPr>
            <a:r>
              <a:rPr lang="de-DE" b="1" dirty="0"/>
              <a:t>Beziehung (Relation)</a:t>
            </a:r>
            <a:r>
              <a:rPr lang="de-DE" dirty="0"/>
              <a:t>: </a:t>
            </a:r>
            <a:br>
              <a:rPr lang="de-DE" dirty="0"/>
            </a:br>
            <a:r>
              <a:rPr lang="de-DE" dirty="0"/>
              <a:t>Verbindung zwischen zwei oder mehreren Entitäten</a:t>
            </a:r>
          </a:p>
          <a:p>
            <a:endParaRPr lang="de-DE" dirty="0"/>
          </a:p>
        </p:txBody>
      </p:sp>
      <p:sp>
        <p:nvSpPr>
          <p:cNvPr id="4" name="Fußzeilenplatzhalter 3"/>
          <p:cNvSpPr>
            <a:spLocks noGrp="1"/>
          </p:cNvSpPr>
          <p:nvPr>
            <p:ph type="ftr" sz="quarter" idx="14"/>
          </p:nvPr>
        </p:nvSpPr>
        <p:spPr>
          <a:xfrm>
            <a:off x="467544" y="6376243"/>
            <a:ext cx="7416824" cy="365125"/>
          </a:xfrm>
        </p:spPr>
        <p:txBody>
          <a:bodyPr/>
          <a:lstStyle/>
          <a:p>
            <a:r>
              <a:rPr lang="de-DE" smtClean="0"/>
              <a:t>AG RDA Schulungsunterlagen – Modul 1: Einführung und Grundlagen | Stand: 23.04.2015 | CC BY-NC-SA</a:t>
            </a:r>
            <a:endParaRPr lang="de-DE" dirty="0"/>
          </a:p>
        </p:txBody>
      </p:sp>
      <p:sp>
        <p:nvSpPr>
          <p:cNvPr id="5" name="Foliennummernplatzhalter 4"/>
          <p:cNvSpPr>
            <a:spLocks noGrp="1"/>
          </p:cNvSpPr>
          <p:nvPr>
            <p:ph type="sldNum" sz="quarter" idx="4"/>
          </p:nvPr>
        </p:nvSpPr>
        <p:spPr>
          <a:xfrm>
            <a:off x="8100392" y="6376243"/>
            <a:ext cx="586408" cy="365125"/>
          </a:xfrm>
        </p:spPr>
        <p:txBody>
          <a:bodyPr/>
          <a:lstStyle/>
          <a:p>
            <a:fld id="{8A6690F1-7CA1-4166-A522-500460961984}" type="slidenum">
              <a:rPr lang="de-DE" smtClean="0"/>
              <a:pPr/>
              <a:t>9</a:t>
            </a:fld>
            <a:endParaRPr lang="de-DE" dirty="0"/>
          </a:p>
        </p:txBody>
      </p:sp>
      <p:sp>
        <p:nvSpPr>
          <p:cNvPr id="7" name="Titel 1"/>
          <p:cNvSpPr>
            <a:spLocks noGrp="1"/>
          </p:cNvSpPr>
          <p:nvPr>
            <p:ph type="title"/>
          </p:nvPr>
        </p:nvSpPr>
        <p:spPr>
          <a:xfrm>
            <a:off x="251520" y="183778"/>
            <a:ext cx="8640960" cy="940966"/>
          </a:xfrm>
        </p:spPr>
        <p:txBody>
          <a:bodyPr/>
          <a:lstStyle/>
          <a:p>
            <a:r>
              <a:rPr lang="de-DE" dirty="0" err="1"/>
              <a:t>Functional</a:t>
            </a:r>
            <a:r>
              <a:rPr lang="de-DE" dirty="0"/>
              <a:t> </a:t>
            </a:r>
            <a:r>
              <a:rPr lang="de-DE" dirty="0" err="1"/>
              <a:t>Requirements</a:t>
            </a:r>
            <a:r>
              <a:rPr lang="de-DE" dirty="0"/>
              <a:t> </a:t>
            </a:r>
            <a:r>
              <a:rPr lang="de-DE" dirty="0" err="1"/>
              <a:t>for</a:t>
            </a:r>
            <a:r>
              <a:rPr lang="de-DE" dirty="0"/>
              <a:t> </a:t>
            </a:r>
            <a:r>
              <a:rPr lang="de-DE" dirty="0" err="1"/>
              <a:t>Bibliographic</a:t>
            </a:r>
            <a:r>
              <a:rPr lang="de-DE" dirty="0"/>
              <a:t> Records (FRBR)</a:t>
            </a:r>
          </a:p>
        </p:txBody>
      </p:sp>
    </p:spTree>
    <p:extLst>
      <p:ext uri="{BB962C8B-B14F-4D97-AF65-F5344CB8AC3E}">
        <p14:creationId xmlns:p14="http://schemas.microsoft.com/office/powerpoint/2010/main" val="2778402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solidFill>
        <a:ln>
          <a:solidFill>
            <a:schemeClr val="tx1"/>
          </a:solidFill>
        </a:ln>
      </a:spPr>
      <a:bodyPr wrap="square" rtlCol="0">
        <a:spAutoFit/>
      </a:bodyPr>
      <a:lstStyle>
        <a:defPPr>
          <a:defRPr dirty="0" smtClean="0">
            <a:latin typeface="Verdana" panose="020B0604030504040204" pitchFamily="34" charset="0"/>
            <a:ea typeface="Verdana" panose="020B0604030504040204" pitchFamily="34" charset="0"/>
            <a:cs typeface="Verdana" panose="020B0604030504040204" pitchFamily="34" charset="0"/>
          </a:defRPr>
        </a:defPPr>
      </a:lstStyle>
    </a:txDef>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2256</Words>
  <Application>Microsoft Office PowerPoint</Application>
  <PresentationFormat>Bildschirmpräsentation (4:3)</PresentationFormat>
  <Paragraphs>338</Paragraphs>
  <Slides>21</Slides>
  <Notes>21</Notes>
  <HiddenSlides>0</HiddenSlides>
  <MMClips>0</MMClips>
  <ScaleCrop>false</ScaleCrop>
  <HeadingPairs>
    <vt:vector size="4" baseType="variant">
      <vt:variant>
        <vt:lpstr>Design</vt:lpstr>
      </vt:variant>
      <vt:variant>
        <vt:i4>1</vt:i4>
      </vt:variant>
      <vt:variant>
        <vt:lpstr>Folientitel</vt:lpstr>
      </vt:variant>
      <vt:variant>
        <vt:i4>21</vt:i4>
      </vt:variant>
    </vt:vector>
  </HeadingPairs>
  <TitlesOfParts>
    <vt:vector size="22" baseType="lpstr">
      <vt:lpstr>Larissa</vt:lpstr>
      <vt:lpstr>Schulungsunterlagen der AG RDA</vt:lpstr>
      <vt:lpstr>Einführung und Grundlagen </vt:lpstr>
      <vt:lpstr>PowerPoint-Präsentation</vt:lpstr>
      <vt:lpstr>Was ist wichtig zu wissen?</vt:lpstr>
      <vt:lpstr>Einführung und Grundlagen Teil 1 </vt:lpstr>
      <vt:lpstr>Grundlagenmodell des Standards RDA</vt:lpstr>
      <vt:lpstr>PowerPoint-Präsentation</vt:lpstr>
      <vt:lpstr>Functional Requirements for Bibliographic Records (FRBR)</vt:lpstr>
      <vt:lpstr>Functional Requirements for Bibliographic Records (FRBR)</vt:lpstr>
      <vt:lpstr>Beschreibung von Entitäten Darstellung von Beziehungen </vt:lpstr>
      <vt:lpstr>Entitäten/Merkmale/Beziehungen</vt:lpstr>
      <vt:lpstr>FRBR-Gruppen</vt:lpstr>
      <vt:lpstr>FRBR-Entitäten der Gruppe 1</vt:lpstr>
      <vt:lpstr>Strukturierte Darstellung der Daten nach FRBR</vt:lpstr>
      <vt:lpstr>FRBR-Entitäten der Gruppe 2</vt:lpstr>
      <vt:lpstr>FRBR-Beispiel 1</vt:lpstr>
      <vt:lpstr>FRBR-Beispiel 2</vt:lpstr>
      <vt:lpstr>Ist FRBR eine ganz neue Idee?</vt:lpstr>
      <vt:lpstr>Wie kann das in einem OPAC aussehen?</vt:lpstr>
      <vt:lpstr>Was wurde bisher behandelt?</vt:lpstr>
      <vt:lpstr>Aussagen zu FRBR – richtig oder falsch?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Schulungsunterlagen der AG RDA</dc:title>
  <dc:creator>Bufalino, Cinzia</dc:creator>
  <cp:lastModifiedBy>Monika Heilmayer</cp:lastModifiedBy>
  <cp:revision>91</cp:revision>
  <cp:lastPrinted>2015-09-10T14:10:33Z</cp:lastPrinted>
  <dcterms:created xsi:type="dcterms:W3CDTF">2014-02-18T07:01:40Z</dcterms:created>
  <dcterms:modified xsi:type="dcterms:W3CDTF">2015-09-27T15:00:43Z</dcterms:modified>
</cp:coreProperties>
</file>