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5" r:id="rId2"/>
    <p:sldId id="259" r:id="rId3"/>
    <p:sldId id="287" r:id="rId4"/>
    <p:sldId id="288" r:id="rId5"/>
    <p:sldId id="289" r:id="rId6"/>
    <p:sldId id="290" r:id="rId7"/>
    <p:sldId id="295" r:id="rId8"/>
    <p:sldId id="296" r:id="rId9"/>
    <p:sldId id="297" r:id="rId10"/>
    <p:sldId id="294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83617" autoAdjust="0"/>
  </p:normalViewPr>
  <p:slideViewPr>
    <p:cSldViewPr>
      <p:cViewPr varScale="1">
        <p:scale>
          <a:sx n="66" d="100"/>
          <a:sy n="66" d="100"/>
        </p:scale>
        <p:origin x="-10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03.10.2015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03.10.2015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Notizen B3Kat: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 Dieses Thema scheint hier vielleicht etwas unvermittelt und zusammenhangslos;</a:t>
            </a:r>
            <a:r>
              <a:rPr lang="de-DE" baseline="0" dirty="0" smtClean="0">
                <a:latin typeface="Arial" pitchFamily="34" charset="0"/>
                <a:cs typeface="Arial" pitchFamily="34" charset="0"/>
              </a:rPr>
              <a:t> ist aber wichtige Grundlage und die Unterscheidung spielt in den nächsten Modulen immer wieder eine wichtige Rolle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smtClean="0">
                <a:latin typeface="Arial" pitchFamily="34" charset="0"/>
                <a:cs typeface="Arial" pitchFamily="34" charset="0"/>
              </a:rPr>
              <a:t>------------------------------</a:t>
            </a: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Notizen B3Kat: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 Umfassende Beschreibung ist der „Normalfall“, für eine einzelne Einheit, die nicht in einer größeren Ressource </a:t>
            </a:r>
            <a:r>
              <a:rPr lang="de-DE" baseline="0" dirty="0" smtClean="0">
                <a:latin typeface="Arial" pitchFamily="34" charset="0"/>
                <a:cs typeface="Arial" pitchFamily="34" charset="0"/>
              </a:rPr>
              <a:t>erschienen ist (jedes Buch, das nicht in einer Serie erschienen ist, eine Musik-CD oder ein Film etc.)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smtClean="0">
                <a:latin typeface="Arial" pitchFamily="34" charset="0"/>
                <a:cs typeface="Arial" pitchFamily="34" charset="0"/>
              </a:rPr>
              <a:t>------------------------------</a:t>
            </a:r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Notizen B3Kat: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  <a:cs typeface="Arial" pitchFamily="34" charset="0"/>
              </a:rPr>
              <a:t>Screenshots</a:t>
            </a:r>
            <a:r>
              <a:rPr lang="de-DE" dirty="0" smtClean="0">
                <a:latin typeface="Arial" pitchFamily="34" charset="0"/>
                <a:cs typeface="Arial" pitchFamily="34" charset="0"/>
              </a:rPr>
              <a:t> zeigen RAK-Aufnahmen, macht aber nichts, denn im Prinzip gab</a:t>
            </a:r>
            <a:r>
              <a:rPr lang="de-DE" baseline="0" dirty="0" smtClean="0">
                <a:latin typeface="Arial" pitchFamily="34" charset="0"/>
                <a:cs typeface="Arial" pitchFamily="34" charset="0"/>
              </a:rPr>
              <a:t> es diese Unterscheidung in die drei Arten der Beschreibung auch jetzt schon, nur hat man sich nicht so viele Gedanke darum </a:t>
            </a:r>
            <a:r>
              <a:rPr lang="de-DE" baseline="0" smtClean="0">
                <a:latin typeface="Arial" pitchFamily="34" charset="0"/>
                <a:cs typeface="Arial" pitchFamily="34" charset="0"/>
              </a:rPr>
              <a:t>gemacht und keine </a:t>
            </a:r>
            <a:r>
              <a:rPr lang="de-DE" baseline="0" dirty="0" smtClean="0">
                <a:latin typeface="Arial" pitchFamily="34" charset="0"/>
                <a:cs typeface="Arial" pitchFamily="34" charset="0"/>
              </a:rPr>
              <a:t>Begriffe dafür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smtClean="0">
                <a:latin typeface="Arial" pitchFamily="34" charset="0"/>
                <a:cs typeface="Arial" pitchFamily="34" charset="0"/>
              </a:rPr>
              <a:t>------------------------------</a:t>
            </a:r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1D0BE-50DA-4CFA-B1F2-3845E8C2C291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307417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1D0BE-50DA-4CFA-B1F2-3845E8C2C291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30741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1D0BE-50DA-4CFA-B1F2-3845E8C2C291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307417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611920" y="332656"/>
            <a:ext cx="7848512" cy="69691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>
          <a:xfrm>
            <a:off x="611560" y="1387480"/>
            <a:ext cx="720080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0" baseline="0">
                <a:latin typeface="+mn-lt"/>
              </a:defRPr>
            </a:lvl1pPr>
            <a:lvl2pPr>
              <a:defRPr sz="1600" b="0"/>
            </a:lvl2pPr>
            <a:lvl3pPr>
              <a:defRPr sz="1600" b="0"/>
            </a:lvl3pPr>
            <a:lvl4pPr>
              <a:defRPr sz="1600" b="0"/>
            </a:lvl4pPr>
            <a:lvl5pPr>
              <a:defRPr sz="16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 smtClean="0"/>
              <a:t>Textmasterformate durch Klicken bearbeiten</a:t>
            </a:r>
            <a:endParaRPr lang="de-DE" dirty="0"/>
          </a:p>
        </p:txBody>
      </p:sp>
      <p:cxnSp>
        <p:nvCxnSpPr>
          <p:cNvPr id="3" name="Gerade Verbindung 2"/>
          <p:cNvCxnSpPr/>
          <p:nvPr userDrawn="1"/>
        </p:nvCxnSpPr>
        <p:spPr>
          <a:xfrm>
            <a:off x="611560" y="1052736"/>
            <a:ext cx="7848872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18708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Weiterführende Informationen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smtClean="0"/>
          </a:p>
          <a:p>
            <a:r>
              <a:rPr lang="de-DE" smtClean="0"/>
              <a:t>weiterführende Informationen zur Beschreibung </a:t>
            </a:r>
            <a:r>
              <a:rPr lang="de-DE"/>
              <a:t>verschiedenster Arten von Ressourcen finden Sie in den </a:t>
            </a:r>
            <a:r>
              <a:rPr lang="de-DE" smtClean="0"/>
              <a:t>folgenden Schulungsunterlagen:</a:t>
            </a:r>
          </a:p>
          <a:p>
            <a:endParaRPr lang="de-DE" smtClean="0"/>
          </a:p>
          <a:p>
            <a:pPr lvl="1"/>
            <a:r>
              <a:rPr lang="de-DE" smtClean="0"/>
              <a:t>Modul </a:t>
            </a:r>
            <a:r>
              <a:rPr lang="de-DE"/>
              <a:t>5A, Teil </a:t>
            </a:r>
            <a:r>
              <a:rPr lang="de-DE" smtClean="0"/>
              <a:t>1 - Mehrteilige </a:t>
            </a:r>
            <a:r>
              <a:rPr lang="de-DE"/>
              <a:t>Monografien, </a:t>
            </a:r>
            <a:r>
              <a:rPr lang="de-DE" smtClean="0"/>
              <a:t>						    Medienkombinationen</a:t>
            </a:r>
          </a:p>
          <a:p>
            <a:pPr lvl="1"/>
            <a:r>
              <a:rPr lang="de-DE" smtClean="0"/>
              <a:t>Modul </a:t>
            </a:r>
            <a:r>
              <a:rPr lang="de-DE"/>
              <a:t>5A, Teil 2 </a:t>
            </a:r>
            <a:r>
              <a:rPr lang="de-DE" smtClean="0"/>
              <a:t>– Zusammenstellungen</a:t>
            </a:r>
          </a:p>
          <a:p>
            <a:pPr lvl="1"/>
            <a:r>
              <a:rPr lang="de-DE" smtClean="0"/>
              <a:t>Modul </a:t>
            </a:r>
            <a:r>
              <a:rPr lang="de-DE"/>
              <a:t>5A, Teil 3 - Begleitmaterial</a:t>
            </a:r>
          </a:p>
          <a:p>
            <a:pPr lvl="1"/>
            <a:r>
              <a:rPr lang="de-DE" smtClean="0"/>
              <a:t>Modul </a:t>
            </a:r>
            <a:r>
              <a:rPr lang="de-DE"/>
              <a:t>5A, Teil 4 - Integrierende Ressourcen</a:t>
            </a:r>
          </a:p>
          <a:p>
            <a:pPr lvl="1"/>
            <a:r>
              <a:rPr lang="de-DE" smtClean="0"/>
              <a:t>Modul </a:t>
            </a:r>
            <a:r>
              <a:rPr lang="de-DE"/>
              <a:t>5A, Teil 6 - Bände von monografischen Reihen</a:t>
            </a:r>
          </a:p>
          <a:p>
            <a:pPr lvl="1"/>
            <a:r>
              <a:rPr lang="de-DE" smtClean="0"/>
              <a:t>Modul </a:t>
            </a:r>
            <a:r>
              <a:rPr lang="de-DE"/>
              <a:t>5B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3513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Arten der Beschreibung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2.02: Arten der Beschreibung | Stand: 23.04.2015 </a:t>
            </a:r>
            <a:r>
              <a:rPr lang="de-DE" dirty="0"/>
              <a:t>| CC BY-NC-SA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39552" y="105273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03.10.2015</a:t>
            </a: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Arten der Beschreibung – RDA 1.5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smtClean="0"/>
          </a:p>
          <a:p>
            <a:r>
              <a:rPr lang="de-DE" smtClean="0"/>
              <a:t>RDA </a:t>
            </a:r>
            <a:r>
              <a:rPr lang="de-DE"/>
              <a:t>1.5 nennt drei Arten, eine Ressource zu beschreiben</a:t>
            </a:r>
            <a:r>
              <a:rPr lang="de-DE" smtClean="0"/>
              <a:t>:</a:t>
            </a:r>
          </a:p>
          <a:p>
            <a:endParaRPr lang="de-DE"/>
          </a:p>
          <a:p>
            <a:endParaRPr lang="de-DE"/>
          </a:p>
          <a:p>
            <a:pPr lvl="1"/>
            <a:r>
              <a:rPr lang="de-DE"/>
              <a:t>umfassende </a:t>
            </a:r>
            <a:r>
              <a:rPr lang="de-DE" smtClean="0"/>
              <a:t>Beschreibung (RDA 1.5.2)</a:t>
            </a:r>
          </a:p>
          <a:p>
            <a:pPr lvl="0"/>
            <a:endParaRPr lang="de-DE"/>
          </a:p>
          <a:p>
            <a:pPr lvl="1"/>
            <a:r>
              <a:rPr lang="de-DE"/>
              <a:t>analytische </a:t>
            </a:r>
            <a:r>
              <a:rPr lang="de-DE" smtClean="0"/>
              <a:t>Beschreibung (RDA 1.5.3)</a:t>
            </a:r>
          </a:p>
          <a:p>
            <a:pPr lvl="0"/>
            <a:endParaRPr lang="de-DE"/>
          </a:p>
          <a:p>
            <a:pPr lvl="1"/>
            <a:r>
              <a:rPr lang="de-DE"/>
              <a:t>hierarchische </a:t>
            </a:r>
            <a:r>
              <a:rPr lang="de-DE" smtClean="0"/>
              <a:t>Beschreibung (RDA 1.5.4)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Umfassende </a:t>
            </a:r>
            <a:r>
              <a:rPr lang="de-DE"/>
              <a:t>Beschreibung </a:t>
            </a:r>
            <a:r>
              <a:rPr lang="de-DE" smtClean="0"/>
              <a:t>- RDA 1.5.2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smtClean="0"/>
          </a:p>
          <a:p>
            <a:r>
              <a:rPr lang="de-DE" smtClean="0"/>
              <a:t>Beschreibung </a:t>
            </a:r>
            <a:r>
              <a:rPr lang="de-DE"/>
              <a:t>der </a:t>
            </a:r>
            <a:r>
              <a:rPr lang="de-DE" smtClean="0"/>
              <a:t>Gesamtressource </a:t>
            </a:r>
            <a:br>
              <a:rPr lang="de-DE" smtClean="0"/>
            </a:br>
            <a:r>
              <a:rPr lang="de-DE" smtClean="0"/>
              <a:t>unter </a:t>
            </a:r>
            <a:r>
              <a:rPr lang="de-DE"/>
              <a:t>Einbeziehung aller </a:t>
            </a:r>
            <a:r>
              <a:rPr lang="de-DE" smtClean="0"/>
              <a:t>Teile</a:t>
            </a:r>
            <a:endParaRPr lang="de-DE"/>
          </a:p>
          <a:p>
            <a:pPr lvl="0"/>
            <a:endParaRPr lang="de-DE" smtClean="0"/>
          </a:p>
          <a:p>
            <a:r>
              <a:rPr lang="de-DE" smtClean="0"/>
              <a:t>Gesamtressource kann bestehen aus:</a:t>
            </a:r>
          </a:p>
          <a:p>
            <a:endParaRPr lang="de-DE" smtClean="0"/>
          </a:p>
          <a:p>
            <a:pPr lvl="1"/>
            <a:r>
              <a:rPr lang="de-DE" smtClean="0"/>
              <a:t>einzelner, physischen </a:t>
            </a:r>
            <a:r>
              <a:rPr lang="de-DE"/>
              <a:t>Einheit, aber </a:t>
            </a:r>
            <a:r>
              <a:rPr lang="de-DE" smtClean="0"/>
              <a:t>mehreren inhaltlichen Teilen (</a:t>
            </a:r>
            <a:r>
              <a:rPr lang="de-DE"/>
              <a:t>z. B. eine </a:t>
            </a:r>
            <a:r>
              <a:rPr lang="de-DE" smtClean="0"/>
              <a:t>Festschrift)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oder</a:t>
            </a:r>
            <a:br>
              <a:rPr lang="de-DE" smtClean="0"/>
            </a:br>
            <a:endParaRPr lang="de-DE" smtClean="0"/>
          </a:p>
          <a:p>
            <a:pPr lvl="1"/>
            <a:r>
              <a:rPr lang="de-DE" smtClean="0"/>
              <a:t>mehreren, physischen </a:t>
            </a:r>
            <a:r>
              <a:rPr lang="de-DE"/>
              <a:t>Einheiten </a:t>
            </a:r>
            <a:r>
              <a:rPr lang="de-DE" smtClean="0"/>
              <a:t>(</a:t>
            </a:r>
            <a:r>
              <a:rPr lang="de-DE"/>
              <a:t>z. B. eine mehrteilige Monografie oder eine fortlaufende Ressource</a:t>
            </a:r>
            <a:r>
              <a:rPr lang="de-DE" smtClean="0"/>
              <a:t>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124744"/>
            <a:ext cx="21717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8327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Analytische </a:t>
            </a:r>
            <a:r>
              <a:rPr lang="de-DE"/>
              <a:t>Beschreibung </a:t>
            </a:r>
            <a:r>
              <a:rPr lang="de-DE" smtClean="0"/>
              <a:t>- RDA 1.5.3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smtClean="0"/>
          </a:p>
          <a:p>
            <a:r>
              <a:rPr lang="de-DE" smtClean="0"/>
              <a:t>separate Beschreibung einzelner </a:t>
            </a:r>
            <a:br>
              <a:rPr lang="de-DE" smtClean="0"/>
            </a:br>
            <a:r>
              <a:rPr lang="de-DE" smtClean="0"/>
              <a:t>Teile </a:t>
            </a:r>
            <a:r>
              <a:rPr lang="de-DE"/>
              <a:t>einer größeren </a:t>
            </a:r>
            <a:r>
              <a:rPr lang="de-DE" smtClean="0"/>
              <a:t>Ressource</a:t>
            </a:r>
          </a:p>
          <a:p>
            <a:endParaRPr lang="de-DE" smtClean="0"/>
          </a:p>
          <a:p>
            <a:r>
              <a:rPr lang="de-DE" smtClean="0"/>
              <a:t>einzelner Teil kann sein:</a:t>
            </a:r>
            <a:br>
              <a:rPr lang="de-DE" smtClean="0"/>
            </a:br>
            <a:endParaRPr lang="de-DE" smtClean="0"/>
          </a:p>
          <a:p>
            <a:pPr lvl="1"/>
            <a:r>
              <a:rPr lang="de-DE" smtClean="0"/>
              <a:t>inhaltlicher </a:t>
            </a:r>
            <a:r>
              <a:rPr lang="de-DE"/>
              <a:t>Teil einer einzelnen physischen Einheit </a:t>
            </a: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(</a:t>
            </a:r>
            <a:r>
              <a:rPr lang="de-DE"/>
              <a:t>z. B. ein Beitrag in einer Festschrift oder ein Artikel </a:t>
            </a: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in </a:t>
            </a:r>
            <a:r>
              <a:rPr lang="de-DE"/>
              <a:t>einem Zeitschriftenheft</a:t>
            </a:r>
            <a:r>
              <a:rPr lang="de-DE" smtClean="0"/>
              <a:t>)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oder</a:t>
            </a:r>
          </a:p>
          <a:p>
            <a:pPr lvl="1"/>
            <a:endParaRPr lang="de-DE"/>
          </a:p>
          <a:p>
            <a:pPr lvl="1"/>
            <a:r>
              <a:rPr lang="de-DE" smtClean="0"/>
              <a:t>physischer </a:t>
            </a:r>
            <a:r>
              <a:rPr lang="de-DE"/>
              <a:t>Teil </a:t>
            </a:r>
            <a:r>
              <a:rPr lang="de-DE" smtClean="0"/>
              <a:t>einer aus </a:t>
            </a:r>
            <a:r>
              <a:rPr lang="de-DE"/>
              <a:t>mehreren physischen Einheiten bestehenden Ressource </a:t>
            </a:r>
            <a:r>
              <a:rPr lang="de-DE" smtClean="0"/>
              <a:t>(</a:t>
            </a:r>
            <a:r>
              <a:rPr lang="de-DE"/>
              <a:t>z. B. ein Band einer mehrteiligen Monografie oder ein Heft einer fortlaufenden Ressource</a:t>
            </a:r>
            <a:r>
              <a:rPr lang="de-DE" smtClean="0"/>
              <a:t>)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764704"/>
            <a:ext cx="2209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844824"/>
            <a:ext cx="223837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980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Hierarchische </a:t>
            </a:r>
            <a:r>
              <a:rPr lang="de-DE" dirty="0"/>
              <a:t>Beschreibung </a:t>
            </a:r>
            <a:r>
              <a:rPr lang="de-DE" dirty="0" smtClean="0"/>
              <a:t>- RDA 1.5.4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dirty="0" smtClean="0"/>
          </a:p>
          <a:p>
            <a:r>
              <a:rPr lang="de-DE" dirty="0"/>
              <a:t>Kombination einer </a:t>
            </a:r>
            <a:r>
              <a:rPr lang="de-DE" dirty="0" smtClean="0">
                <a:solidFill>
                  <a:srgbClr val="00B0F0"/>
                </a:solidFill>
              </a:rPr>
              <a:t>umfassenden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Beschreibung </a:t>
            </a:r>
            <a:r>
              <a:rPr lang="de-DE" dirty="0"/>
              <a:t>des Ganzen mit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chemeClr val="accent3">
                    <a:lumMod val="75000"/>
                  </a:schemeClr>
                </a:solidFill>
              </a:rPr>
              <a:t>analytischen</a:t>
            </a:r>
            <a:r>
              <a:rPr lang="de-DE" dirty="0" smtClean="0"/>
              <a:t> Beschreibungen </a:t>
            </a:r>
            <a:br>
              <a:rPr lang="de-DE" dirty="0" smtClean="0"/>
            </a:br>
            <a:r>
              <a:rPr lang="de-DE" dirty="0" smtClean="0"/>
              <a:t>der Teile</a:t>
            </a:r>
          </a:p>
          <a:p>
            <a:endParaRPr lang="de-DE" dirty="0" smtClean="0"/>
          </a:p>
          <a:p>
            <a:r>
              <a:rPr lang="de-DE" dirty="0" smtClean="0"/>
              <a:t>gilt </a:t>
            </a:r>
            <a:r>
              <a:rPr lang="de-DE" dirty="0"/>
              <a:t>nach RDA 1.5.4 D-A-CH als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u="sng" dirty="0" smtClean="0"/>
              <a:t>eine</a:t>
            </a:r>
            <a:r>
              <a:rPr lang="de-DE" dirty="0" smtClean="0"/>
              <a:t> Beschreibung – d. h. die</a:t>
            </a:r>
            <a:br>
              <a:rPr lang="de-DE" dirty="0" smtClean="0"/>
            </a:br>
            <a:r>
              <a:rPr lang="de-DE" dirty="0" smtClean="0"/>
              <a:t>Standardelemente sind nicht </a:t>
            </a:r>
            <a:br>
              <a:rPr lang="de-DE" dirty="0" smtClean="0"/>
            </a:br>
            <a:r>
              <a:rPr lang="de-DE" dirty="0" smtClean="0"/>
              <a:t>zwingend in umfassender </a:t>
            </a:r>
            <a:br>
              <a:rPr lang="de-DE" dirty="0" smtClean="0"/>
            </a:br>
            <a:r>
              <a:rPr lang="de-DE" dirty="0" smtClean="0"/>
              <a:t>Beschreibung </a:t>
            </a:r>
            <a:r>
              <a:rPr lang="de-DE" u="sng" dirty="0" smtClean="0"/>
              <a:t>und</a:t>
            </a:r>
            <a:r>
              <a:rPr lang="de-DE" dirty="0" smtClean="0"/>
              <a:t> analytischen </a:t>
            </a:r>
            <a:br>
              <a:rPr lang="de-DE" dirty="0" smtClean="0"/>
            </a:br>
            <a:r>
              <a:rPr lang="de-DE" dirty="0" smtClean="0"/>
              <a:t>Beschreibungen gedoppelt zu </a:t>
            </a:r>
            <a:br>
              <a:rPr lang="de-DE" dirty="0" smtClean="0"/>
            </a:br>
            <a:r>
              <a:rPr lang="de-DE" dirty="0" smtClean="0"/>
              <a:t>erfassen</a:t>
            </a:r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2.02: Arten der Beschreibung | Stand: 23.04.2015 | CC BY-NC-SA</a:t>
            </a:r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054" y="1694759"/>
            <a:ext cx="3143402" cy="40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iagonal liegende Ecken des Rechtecks abrunden 7"/>
          <p:cNvSpPr/>
          <p:nvPr/>
        </p:nvSpPr>
        <p:spPr>
          <a:xfrm>
            <a:off x="5594951" y="1772816"/>
            <a:ext cx="1857369" cy="1163227"/>
          </a:xfrm>
          <a:prstGeom prst="round2Diag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Diagonal liegende Ecken des Rechtecks abrunden 8"/>
          <p:cNvSpPr/>
          <p:nvPr/>
        </p:nvSpPr>
        <p:spPr>
          <a:xfrm>
            <a:off x="6747079" y="3140968"/>
            <a:ext cx="1857369" cy="1163227"/>
          </a:xfrm>
          <a:prstGeom prst="round2Diag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Diagonal liegende Ecken des Rechtecks abrunden 9"/>
          <p:cNvSpPr/>
          <p:nvPr/>
        </p:nvSpPr>
        <p:spPr>
          <a:xfrm>
            <a:off x="6747079" y="4509120"/>
            <a:ext cx="1857369" cy="1163227"/>
          </a:xfrm>
          <a:prstGeom prst="round2Diag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408284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475656" y="5301208"/>
            <a:ext cx="1224136" cy="14401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836712"/>
            <a:ext cx="8028082" cy="5836281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5508104" y="1711457"/>
            <a:ext cx="2664296" cy="3693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B0F0"/>
                </a:solidFill>
              </a:rPr>
              <a:t>Umfassende Beschreibung</a:t>
            </a:r>
            <a:endParaRPr lang="de-DE" dirty="0">
              <a:solidFill>
                <a:srgbClr val="00B0F0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275856" y="5949280"/>
            <a:ext cx="475252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Welche Art der Beschreibung?</a:t>
            </a:r>
          </a:p>
        </p:txBody>
      </p:sp>
    </p:spTree>
    <p:extLst>
      <p:ext uri="{BB962C8B-B14F-4D97-AF65-F5344CB8AC3E}">
        <p14:creationId xmlns="" xmlns:p14="http://schemas.microsoft.com/office/powerpoint/2010/main" val="400332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531" y="1940929"/>
            <a:ext cx="7220965" cy="4800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23" y="836712"/>
            <a:ext cx="5057042" cy="30243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5652121" y="1340768"/>
            <a:ext cx="2880320" cy="3693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Hierarchische Beschreibung</a:t>
            </a:r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Welche Art der Beschreibung?</a:t>
            </a:r>
          </a:p>
        </p:txBody>
      </p:sp>
    </p:spTree>
    <p:extLst>
      <p:ext uri="{BB962C8B-B14F-4D97-AF65-F5344CB8AC3E}">
        <p14:creationId xmlns="" xmlns:p14="http://schemas.microsoft.com/office/powerpoint/2010/main" val="26788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15305"/>
            <a:ext cx="7848872" cy="57100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7308304" y="145342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6156176" y="1776591"/>
            <a:ext cx="1512168" cy="64633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accent3">
                    <a:lumMod val="75000"/>
                  </a:schemeClr>
                </a:solidFill>
              </a:rPr>
              <a:t>Analytische Beschreibung</a:t>
            </a:r>
            <a:endParaRPr lang="de-DE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2555776" y="5157192"/>
            <a:ext cx="5040560" cy="28803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Welche Art der Beschreibung?</a:t>
            </a:r>
          </a:p>
        </p:txBody>
      </p:sp>
    </p:spTree>
    <p:extLst>
      <p:ext uri="{BB962C8B-B14F-4D97-AF65-F5344CB8AC3E}">
        <p14:creationId xmlns="" xmlns:p14="http://schemas.microsoft.com/office/powerpoint/2010/main" val="63923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354</Words>
  <Application>Microsoft Office PowerPoint</Application>
  <PresentationFormat>Bildschirmpräsentation (4:3)</PresentationFormat>
  <Paragraphs>79</Paragraphs>
  <Slides>10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</vt:lpstr>
      <vt:lpstr>Schulungsunterlagen der AG RDA</vt:lpstr>
      <vt:lpstr>Arten der Beschreibung </vt:lpstr>
      <vt:lpstr>Arten der Beschreibung – RDA 1.5</vt:lpstr>
      <vt:lpstr>Umfassende Beschreibung - RDA 1.5.2</vt:lpstr>
      <vt:lpstr>Analytische Beschreibung - RDA 1.5.3</vt:lpstr>
      <vt:lpstr>Hierarchische Beschreibung - RDA 1.5.4</vt:lpstr>
      <vt:lpstr>Welche Art der Beschreibung?</vt:lpstr>
      <vt:lpstr>Welche Art der Beschreibung?</vt:lpstr>
      <vt:lpstr>Welche Art der Beschreibung?</vt:lpstr>
      <vt:lpstr>Weiterführende Informationen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Monika</cp:lastModifiedBy>
  <cp:revision>20</cp:revision>
  <dcterms:created xsi:type="dcterms:W3CDTF">2014-02-18T07:01:40Z</dcterms:created>
  <dcterms:modified xsi:type="dcterms:W3CDTF">2015-10-03T14:14:36Z</dcterms:modified>
</cp:coreProperties>
</file>