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5" r:id="rId2"/>
    <p:sldId id="259" r:id="rId3"/>
    <p:sldId id="319" r:id="rId4"/>
    <p:sldId id="322" r:id="rId5"/>
    <p:sldId id="328" r:id="rId6"/>
    <p:sldId id="329" r:id="rId7"/>
    <p:sldId id="350" r:id="rId8"/>
    <p:sldId id="351" r:id="rId9"/>
    <p:sldId id="332" r:id="rId10"/>
    <p:sldId id="333" r:id="rId11"/>
    <p:sldId id="336" r:id="rId12"/>
    <p:sldId id="337" r:id="rId13"/>
    <p:sldId id="348" r:id="rId14"/>
    <p:sldId id="349" r:id="rId15"/>
    <p:sldId id="334" r:id="rId16"/>
    <p:sldId id="335" r:id="rId17"/>
    <p:sldId id="338" r:id="rId18"/>
    <p:sldId id="339" r:id="rId19"/>
    <p:sldId id="340" r:id="rId20"/>
    <p:sldId id="34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5105" autoAdjust="0"/>
  </p:normalViewPr>
  <p:slideViewPr>
    <p:cSldViewPr>
      <p:cViewPr>
        <p:scale>
          <a:sx n="100" d="100"/>
          <a:sy n="100" d="100"/>
        </p:scale>
        <p:origin x="-1932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937E4-8306-4256-98BE-2853E1A1DDAD}" type="datetimeFigureOut">
              <a:rPr lang="de-DE" smtClean="0"/>
              <a:pPr/>
              <a:t>10.09.2015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CA550-704A-4CEF-B7C9-46B62E5644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52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B1F4-BB4F-44BD-AC26-B758B395BD23}" type="datetimeFigureOut">
              <a:rPr lang="de-DE" smtClean="0"/>
              <a:pPr/>
              <a:t>10.09.2015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8FF6-6F64-48B5-AF7B-675846B3447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20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08DAF-D963-4700-99B3-C42D4B33FF6D}" type="slidenum">
              <a:rPr lang="de-DE" altLang="de-DE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17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17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01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12068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AG RDA Schulungsunterlagen – Modul 2: Basiswissen Katalogisierung: IMD-Typen | Stand: 06.05.2015 | CC BY-NC-SA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79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smtClean="0"/>
              <a:t>AG RDA Schulungsunterlagen – Modul 2: Basiswissen Katalogisierung: IMD-Typen | Stand: 06.05.2015 | CC BY-NC-SA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0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611188" y="1041400"/>
            <a:ext cx="8032750" cy="35290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1692275" y="2781300"/>
            <a:ext cx="6057900" cy="1652588"/>
          </a:xfrm>
        </p:spPr>
        <p:txBody>
          <a:bodyPr/>
          <a:lstStyle/>
          <a:p>
            <a:pPr algn="ctr"/>
            <a: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Schulungsunterlagen der</a:t>
            </a:r>
            <a:b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 RDA</a:t>
            </a:r>
          </a:p>
        </p:txBody>
      </p:sp>
      <p:pic>
        <p:nvPicPr>
          <p:cNvPr id="307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171575"/>
            <a:ext cx="9858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12875"/>
            <a:ext cx="1522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71650"/>
            <a:ext cx="1647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420938"/>
            <a:ext cx="1587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057525"/>
            <a:ext cx="1028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860800"/>
            <a:ext cx="5857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Grafi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433888"/>
            <a:ext cx="781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Grafik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814888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/>
          <a:stretch>
            <a:fillRect/>
          </a:stretch>
        </p:blipFill>
        <p:spPr bwMode="auto">
          <a:xfrm>
            <a:off x="4138613" y="5045075"/>
            <a:ext cx="13589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29175"/>
            <a:ext cx="2165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54500"/>
            <a:ext cx="1362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Grafik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84600"/>
            <a:ext cx="1403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Grafi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108325"/>
            <a:ext cx="1346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Grafik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177925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1" name="Gruppieren 8"/>
          <p:cNvGrpSpPr>
            <a:grpSpLocks/>
          </p:cNvGrpSpPr>
          <p:nvPr/>
        </p:nvGrpSpPr>
        <p:grpSpPr bwMode="auto">
          <a:xfrm>
            <a:off x="949325" y="1700213"/>
            <a:ext cx="2378075" cy="400050"/>
            <a:chOff x="948867" y="1700808"/>
            <a:chExt cx="2378195" cy="400110"/>
          </a:xfrm>
        </p:grpSpPr>
        <p:sp>
          <p:nvSpPr>
            <p:cNvPr id="3092" name="Textfeld 3"/>
            <p:cNvSpPr txBox="1">
              <a:spLocks noChangeArrowheads="1"/>
            </p:cNvSpPr>
            <p:nvPr/>
          </p:nvSpPr>
          <p:spPr bwMode="auto">
            <a:xfrm>
              <a:off x="1259632" y="1700808"/>
              <a:ext cx="2067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000" b="1" dirty="0" smtClean="0">
                  <a:solidFill>
                    <a:prstClr val="black"/>
                  </a:solidFill>
                  <a:latin typeface="Verdana" pitchFamily="34" charset="0"/>
                  <a:cs typeface="Arial" pitchFamily="34" charset="0"/>
                </a:rPr>
                <a:t>Vertretungen der Öffentlichen Bibliotheken</a:t>
              </a:r>
            </a:p>
          </p:txBody>
        </p:sp>
        <p:pic>
          <p:nvPicPr>
            <p:cNvPr id="3093" name="Grafik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67" y="1709892"/>
              <a:ext cx="31076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7175" b="17717"/>
          <a:stretch/>
        </p:blipFill>
        <p:spPr>
          <a:xfrm>
            <a:off x="677899" y="2348880"/>
            <a:ext cx="1650927" cy="358775"/>
          </a:xfrm>
          <a:prstGeom prst="rect">
            <a:avLst/>
          </a:prstGeom>
        </p:spPr>
      </p:pic>
      <p:sp>
        <p:nvSpPr>
          <p:cNvPr id="24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06.05.2015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322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560" y="183778"/>
            <a:ext cx="8280920" cy="508918"/>
          </a:xfrm>
        </p:spPr>
        <p:txBody>
          <a:bodyPr/>
          <a:lstStyle/>
          <a:p>
            <a:r>
              <a:rPr lang="de-DE" dirty="0" smtClean="0"/>
              <a:t>Bsp. </a:t>
            </a:r>
            <a:r>
              <a:rPr lang="de-DE" dirty="0"/>
              <a:t>Modul </a:t>
            </a:r>
            <a:r>
              <a:rPr lang="de-DE" dirty="0" smtClean="0"/>
              <a:t>3.12: Jahresbericht, online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1052352"/>
            <a:ext cx="36724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Ansicht im PDF-Dokument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28369" r="17700" b="7234"/>
          <a:stretch/>
        </p:blipFill>
        <p:spPr>
          <a:xfrm>
            <a:off x="745034" y="1421684"/>
            <a:ext cx="2880320" cy="46140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9" t="70213" b="5958"/>
          <a:stretch/>
        </p:blipFill>
        <p:spPr>
          <a:xfrm>
            <a:off x="3950454" y="4581128"/>
            <a:ext cx="3066379" cy="14545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17" y="1080469"/>
            <a:ext cx="4824536" cy="31901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89592"/>
              </p:ext>
            </p:extLst>
          </p:nvPr>
        </p:nvGraphicFramePr>
        <p:xfrm>
          <a:off x="440901" y="3550261"/>
          <a:ext cx="8352928" cy="27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096"/>
                <a:gridCol w="3452543"/>
                <a:gridCol w="3675289"/>
              </a:tblGrid>
              <a:tr h="520719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861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6606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56014"/>
              </p:ext>
            </p:extLst>
          </p:nvPr>
        </p:nvGraphicFramePr>
        <p:xfrm>
          <a:off x="440901" y="3550261"/>
          <a:ext cx="8368852" cy="27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5"/>
                <a:gridCol w="792088"/>
                <a:gridCol w="2312131"/>
                <a:gridCol w="4229878"/>
              </a:tblGrid>
              <a:tr h="520719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861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6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220072" y="4146551"/>
            <a:ext cx="3456384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20072" y="4817422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 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Computermedien</a:t>
            </a:r>
            <a:endParaRPr 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220072" y="5605953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Online-Ressource</a:t>
            </a:r>
            <a:endParaRPr 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067944" y="703599"/>
            <a:ext cx="4888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an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wofür 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493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>
            <a:noAutofit/>
          </a:bodyPr>
          <a:lstStyle/>
          <a:p>
            <a:r>
              <a:rPr lang="de-DE" dirty="0" smtClean="0"/>
              <a:t>Bsp. Modul 3.14: fortlaufende Ressource auf Datenträger (CD-ROM)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3" y="1268760"/>
            <a:ext cx="43204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90" y="1412776"/>
            <a:ext cx="37814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581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>
            <a:noAutofit/>
          </a:bodyPr>
          <a:lstStyle/>
          <a:p>
            <a:r>
              <a:rPr lang="de-DE" dirty="0" smtClean="0"/>
              <a:t>Bsp. Modul 3.14: fortlaufende Ressource auf Datenträger (CD-ROM)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3" y="1268760"/>
            <a:ext cx="43204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90" y="1412776"/>
            <a:ext cx="37814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48561"/>
              </p:ext>
            </p:extLst>
          </p:nvPr>
        </p:nvGraphicFramePr>
        <p:xfrm>
          <a:off x="440902" y="3550261"/>
          <a:ext cx="8238314" cy="27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4"/>
                <a:gridCol w="792088"/>
                <a:gridCol w="2247572"/>
                <a:gridCol w="4163900"/>
              </a:tblGrid>
              <a:tr h="520719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861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6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788024" y="4146551"/>
            <a:ext cx="3456384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24" y="4817422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  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Computermedien</a:t>
            </a:r>
            <a:endParaRPr 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788024" y="5605953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 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Computerdisk</a:t>
            </a:r>
            <a:endPara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871836" y="6282590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an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wofür 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7992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8"/>
          <p:cNvSpPr txBox="1">
            <a:spLocks/>
          </p:cNvSpPr>
          <p:nvPr/>
        </p:nvSpPr>
        <p:spPr>
          <a:xfrm>
            <a:off x="25152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sz="2800" dirty="0" smtClean="0">
                <a:ea typeface="Verdana" pitchFamily="34" charset="0"/>
                <a:cs typeface="Verdana" pitchFamily="34" charset="0"/>
              </a:rPr>
              <a:t>Bsp. Modul 3.03: </a:t>
            </a:r>
            <a:r>
              <a:rPr lang="de-DE" sz="2800" dirty="0" err="1" smtClean="0">
                <a:ea typeface="Verdana" pitchFamily="34" charset="0"/>
                <a:cs typeface="Verdana" pitchFamily="34" charset="0"/>
              </a:rPr>
              <a:t>TaTa</a:t>
            </a:r>
            <a:r>
              <a:rPr lang="de-DE" sz="2800" dirty="0" smtClean="0">
                <a:ea typeface="Verdana" pitchFamily="34" charset="0"/>
                <a:cs typeface="Verdana" pitchFamily="34" charset="0"/>
              </a:rPr>
              <a:t> Dada / Marius </a:t>
            </a:r>
            <a:r>
              <a:rPr lang="de-DE" sz="2800" dirty="0" err="1" smtClean="0">
                <a:ea typeface="Verdana" pitchFamily="34" charset="0"/>
                <a:cs typeface="Verdana" pitchFamily="34" charset="0"/>
              </a:rPr>
              <a:t>Hentea</a:t>
            </a:r>
            <a:endParaRPr lang="de-DE" sz="28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7544" y="5204334"/>
            <a:ext cx="338437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spc="-8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Zusätzliche Informationen: </a:t>
            </a:r>
            <a:r>
              <a:rPr lang="en-US" sz="1600" spc="-8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viii, 356 </a:t>
            </a:r>
            <a:r>
              <a:rPr lang="en-US" sz="1600" spc="-8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Seiten</a:t>
            </a:r>
            <a:r>
              <a:rPr lang="de-DE" sz="1600" spc="-8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viele Abbildungen und Reproduktionen von Fotografien in Graustufen, Lebensdaten von Marius </a:t>
            </a:r>
            <a:r>
              <a:rPr lang="de-DE" sz="1600" spc="-8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Hentea</a:t>
            </a:r>
            <a:r>
              <a:rPr lang="de-DE" sz="1600" spc="-8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1978-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83671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Titelseite: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51920" y="83671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 der Rückseite der Titelseite: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Grafik 11" descr="TaTa Dada_a.jpg"/>
          <p:cNvPicPr>
            <a:picLocks noChangeAspect="1"/>
          </p:cNvPicPr>
          <p:nvPr/>
        </p:nvPicPr>
        <p:blipFill>
          <a:blip r:embed="rId2" cstate="print"/>
          <a:srcRect l="26309" r="26462" b="53298"/>
          <a:stretch>
            <a:fillRect/>
          </a:stretch>
        </p:blipFill>
        <p:spPr>
          <a:xfrm>
            <a:off x="467544" y="1268759"/>
            <a:ext cx="3024336" cy="3888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3312368" cy="4710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7344816" y="836712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dem Klappentext: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380312" y="1484784"/>
            <a:ext cx="165618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TaTa</a:t>
            </a: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Dada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Marius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Hentea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offers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English-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language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biography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influential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artist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poet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activist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0065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8"/>
          <p:cNvSpPr txBox="1">
            <a:spLocks/>
          </p:cNvSpPr>
          <p:nvPr/>
        </p:nvSpPr>
        <p:spPr>
          <a:xfrm>
            <a:off x="25152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sz="2800" dirty="0" smtClean="0">
                <a:ea typeface="Verdana" pitchFamily="34" charset="0"/>
                <a:cs typeface="Verdana" pitchFamily="34" charset="0"/>
              </a:rPr>
              <a:t>Bsp. Modul 3.03: </a:t>
            </a:r>
            <a:r>
              <a:rPr lang="de-DE" sz="2800" dirty="0" err="1" smtClean="0">
                <a:ea typeface="Verdana" pitchFamily="34" charset="0"/>
                <a:cs typeface="Verdana" pitchFamily="34" charset="0"/>
              </a:rPr>
              <a:t>TaTa</a:t>
            </a:r>
            <a:r>
              <a:rPr lang="de-DE" sz="2800" dirty="0" smtClean="0">
                <a:ea typeface="Verdana" pitchFamily="34" charset="0"/>
                <a:cs typeface="Verdana" pitchFamily="34" charset="0"/>
              </a:rPr>
              <a:t> Dada / Marius </a:t>
            </a:r>
            <a:r>
              <a:rPr lang="de-DE" sz="2800" dirty="0" err="1" smtClean="0">
                <a:ea typeface="Verdana" pitchFamily="34" charset="0"/>
                <a:cs typeface="Verdana" pitchFamily="34" charset="0"/>
              </a:rPr>
              <a:t>Hentea</a:t>
            </a:r>
            <a:endParaRPr lang="de-DE" sz="28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83671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Titelseite: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51920" y="83671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 der Rückseite der Titelseite: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Grafik 11" descr="TaTa Dada_a.jpg"/>
          <p:cNvPicPr>
            <a:picLocks noChangeAspect="1"/>
          </p:cNvPicPr>
          <p:nvPr/>
        </p:nvPicPr>
        <p:blipFill>
          <a:blip r:embed="rId2" cstate="print"/>
          <a:srcRect l="26309" r="26462" b="53298"/>
          <a:stretch>
            <a:fillRect/>
          </a:stretch>
        </p:blipFill>
        <p:spPr>
          <a:xfrm>
            <a:off x="467544" y="1268759"/>
            <a:ext cx="3024336" cy="3888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3312368" cy="4710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7344816" y="836712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dem Klappentext: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380312" y="1484784"/>
            <a:ext cx="165618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TaTa</a:t>
            </a: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Dada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Marius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Hentea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offers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English-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language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biography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influential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artist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poet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activist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2506"/>
              </p:ext>
            </p:extLst>
          </p:nvPr>
        </p:nvGraphicFramePr>
        <p:xfrm>
          <a:off x="440901" y="3550261"/>
          <a:ext cx="8595594" cy="27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7"/>
                <a:gridCol w="792088"/>
                <a:gridCol w="2160240"/>
                <a:gridCol w="4680519"/>
              </a:tblGrid>
              <a:tr h="520719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861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b="1" dirty="0" smtClean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6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hteck 15"/>
          <p:cNvSpPr/>
          <p:nvPr/>
        </p:nvSpPr>
        <p:spPr>
          <a:xfrm>
            <a:off x="4515816" y="4005064"/>
            <a:ext cx="4000799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499992" y="4817422"/>
            <a:ext cx="45365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  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Hilfsmittel zu benutzen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519924" y="5624877"/>
            <a:ext cx="408654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</a:t>
            </a:r>
          </a:p>
        </p:txBody>
      </p:sp>
      <p:sp>
        <p:nvSpPr>
          <p:cNvPr id="21" name="Rechteck 20"/>
          <p:cNvSpPr/>
          <p:nvPr/>
        </p:nvSpPr>
        <p:spPr>
          <a:xfrm>
            <a:off x="4515816" y="4298951"/>
            <a:ext cx="4031032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unbewegtes Bild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834826" y="6385468"/>
            <a:ext cx="50629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an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wofür 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Fußzeilenplatzhalter 3"/>
          <p:cNvSpPr>
            <a:spLocks noGrp="1"/>
          </p:cNvSpPr>
          <p:nvPr/>
        </p:nvSpPr>
        <p:spPr>
          <a:xfrm>
            <a:off x="1156513" y="6538403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1128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8"/>
          <p:cNvSpPr txBox="1">
            <a:spLocks/>
          </p:cNvSpPr>
          <p:nvPr/>
        </p:nvSpPr>
        <p:spPr>
          <a:xfrm>
            <a:off x="25152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sz="2800" spc="-50" dirty="0" smtClean="0">
                <a:ea typeface="Verdana" pitchFamily="34" charset="0"/>
                <a:cs typeface="Verdana" pitchFamily="34" charset="0"/>
              </a:rPr>
              <a:t>Bsp. Modul 3.13: Die Kartenbox der Elemente / Theodore W. Gray</a:t>
            </a:r>
            <a:endParaRPr lang="de-DE" sz="2800" spc="-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15616" y="5589240"/>
            <a:ext cx="684076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Zusätzliche Informationen: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Pappbox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mit 126 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Lernk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arten</a:t>
            </a:r>
            <a:r>
              <a:rPr lang="en-US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Theodore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Gray: Naturwissenschaftlicher, Mathematiker, Fotograf, Mitbegründer des Software-Unternehmens "Wolfram Research"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536" y="98072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85819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Titelkarte Vorderseite: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Grafik 10" descr="Office Lens_20150225_164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122691"/>
            <a:ext cx="4392489" cy="4392489"/>
          </a:xfrm>
          <a:prstGeom prst="rect">
            <a:avLst/>
          </a:prstGeom>
        </p:spPr>
      </p:pic>
      <p:pic>
        <p:nvPicPr>
          <p:cNvPr id="12" name="Grafik 11" descr="Office Lens_20150225_164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1446" y="1124744"/>
            <a:ext cx="4391034" cy="443579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788024" y="8367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Titelkarte Rückseite: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6454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8"/>
          <p:cNvSpPr txBox="1">
            <a:spLocks/>
          </p:cNvSpPr>
          <p:nvPr/>
        </p:nvSpPr>
        <p:spPr>
          <a:xfrm>
            <a:off x="25152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sz="2800" spc="-50" dirty="0" smtClean="0">
                <a:ea typeface="Verdana" pitchFamily="34" charset="0"/>
                <a:cs typeface="Verdana" pitchFamily="34" charset="0"/>
              </a:rPr>
              <a:t>Bsp. Modul 3.13: Die Kartenbox der Elemente / Theodore W. Gray</a:t>
            </a:r>
            <a:endParaRPr lang="de-DE" sz="2800" spc="-5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536" y="98072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85819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Titelkarte Vorderseite: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Grafik 10" descr="Office Lens_20150225_164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122691"/>
            <a:ext cx="4392489" cy="4392489"/>
          </a:xfrm>
          <a:prstGeom prst="rect">
            <a:avLst/>
          </a:prstGeom>
        </p:spPr>
      </p:pic>
      <p:pic>
        <p:nvPicPr>
          <p:cNvPr id="12" name="Grafik 11" descr="Office Lens_20150225_164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1446" y="1124744"/>
            <a:ext cx="4391034" cy="443579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788024" y="8367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Titelkarte Rückseite: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18268"/>
              </p:ext>
            </p:extLst>
          </p:nvPr>
        </p:nvGraphicFramePr>
        <p:xfrm>
          <a:off x="440901" y="3550261"/>
          <a:ext cx="8352929" cy="284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5"/>
                <a:gridCol w="720080"/>
                <a:gridCol w="2232248"/>
                <a:gridCol w="4365846"/>
              </a:tblGrid>
              <a:tr h="520719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861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b="1" dirty="0" smtClean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6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</a:p>
                  </a:txBody>
                  <a:tcPr anchor="ctr"/>
                </a:tc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Rechteck 22"/>
          <p:cNvSpPr/>
          <p:nvPr/>
        </p:nvSpPr>
        <p:spPr>
          <a:xfrm>
            <a:off x="4595814" y="4104138"/>
            <a:ext cx="4048994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582410" y="4924626"/>
            <a:ext cx="4310069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Hilfsmittel zu benutzen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595814" y="5661248"/>
            <a:ext cx="41347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Karte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595813" y="4464149"/>
            <a:ext cx="4079227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unbewegtes Bild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09860" y="2672604"/>
            <a:ext cx="3774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Kursiver, ausgegrauter Text gibt an, welcher Terminus generiert wird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83967" y="440668"/>
            <a:ext cx="4860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an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wofür 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328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868687" y="933267"/>
            <a:ext cx="5184576" cy="2369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 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Wolfgang Keim: geb. 1940</a:t>
            </a: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 1: 620 Seiten, </a:t>
            </a:r>
            <a:br>
              <a:rPr lang="de-DE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 2: </a:t>
            </a:r>
            <a:r>
              <a:rPr lang="de-DE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 </a:t>
            </a:r>
            <a:r>
              <a:rPr lang="de-DE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630-1256, 1 gefaltetes Blatt mit Karte</a:t>
            </a: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Auswahlbibliographie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jedem Teilabschnitt 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3691" y="188640"/>
            <a:ext cx="8640960" cy="508918"/>
          </a:xfrm>
        </p:spPr>
        <p:txBody>
          <a:bodyPr/>
          <a:lstStyle/>
          <a:p>
            <a:r>
              <a:rPr lang="de-DE" dirty="0"/>
              <a:t>Bsp</a:t>
            </a:r>
            <a:r>
              <a:rPr lang="de-DE" dirty="0" smtClean="0"/>
              <a:t>. Modul 5A.01.01:</a:t>
            </a:r>
            <a:br>
              <a:rPr lang="de-DE" dirty="0" smtClean="0"/>
            </a:br>
            <a:r>
              <a:rPr lang="de-DE" dirty="0" smtClean="0"/>
              <a:t>Handbuch Reformpädagogik …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1314861"/>
            <a:ext cx="2808314" cy="500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33147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247650" y="871450"/>
            <a:ext cx="2668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Titelseite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8207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868687" y="933267"/>
            <a:ext cx="51845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 1: 620 Seiten, </a:t>
            </a:r>
            <a:b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 2: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630-1256, 1 gefaltetes Blatt mit Karte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3691" y="188640"/>
            <a:ext cx="8640960" cy="508918"/>
          </a:xfrm>
        </p:spPr>
        <p:txBody>
          <a:bodyPr/>
          <a:lstStyle/>
          <a:p>
            <a:r>
              <a:rPr lang="de-DE" dirty="0"/>
              <a:t>Bsp</a:t>
            </a:r>
            <a:r>
              <a:rPr lang="de-DE" dirty="0" smtClean="0"/>
              <a:t>. Modul 5A.01.01:</a:t>
            </a:r>
            <a:br>
              <a:rPr lang="de-DE" dirty="0" smtClean="0"/>
            </a:br>
            <a:r>
              <a:rPr lang="de-DE" dirty="0" smtClean="0"/>
              <a:t>Handbuch Reformpädagogik …</a:t>
            </a:r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24386"/>
              </p:ext>
            </p:extLst>
          </p:nvPr>
        </p:nvGraphicFramePr>
        <p:xfrm>
          <a:off x="215784" y="1550272"/>
          <a:ext cx="8928216" cy="160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848"/>
                <a:gridCol w="792088"/>
                <a:gridCol w="2592288"/>
                <a:gridCol w="4499992"/>
              </a:tblGrid>
              <a:tr h="311909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 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Übergeordnete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Beschreibung</a:t>
                      </a:r>
                      <a:endParaRPr lang="de-DE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860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3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250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4716016" y="1988840"/>
            <a:ext cx="2835689" cy="28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16016" y="2348880"/>
            <a:ext cx="4452011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 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Hilfsmittel zu benutzen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716017" y="2801741"/>
            <a:ext cx="2918290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01211"/>
              </p:ext>
            </p:extLst>
          </p:nvPr>
        </p:nvGraphicFramePr>
        <p:xfrm>
          <a:off x="1480460" y="3337866"/>
          <a:ext cx="7663540" cy="157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08"/>
                <a:gridCol w="792088"/>
                <a:gridCol w="2160240"/>
                <a:gridCol w="3707904"/>
              </a:tblGrid>
              <a:tr h="311909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 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untergeordnete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B. / </a:t>
                      </a:r>
                      <a:r>
                        <a:rPr lang="de-DE" sz="1000" baseline="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TaT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de-DE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860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3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250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echteck 16"/>
          <p:cNvSpPr/>
          <p:nvPr/>
        </p:nvSpPr>
        <p:spPr>
          <a:xfrm>
            <a:off x="5508104" y="3815171"/>
            <a:ext cx="2264062" cy="28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508104" y="4197798"/>
            <a:ext cx="4107687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 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Hilfsmittel zu benutzen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508104" y="4581128"/>
            <a:ext cx="2346663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05309"/>
              </p:ext>
            </p:extLst>
          </p:nvPr>
        </p:nvGraphicFramePr>
        <p:xfrm>
          <a:off x="1475656" y="5013176"/>
          <a:ext cx="7668343" cy="160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846"/>
                <a:gridCol w="793904"/>
                <a:gridCol w="2165191"/>
                <a:gridCol w="3716402"/>
              </a:tblGrid>
              <a:tr h="3600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 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untergeordnete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B. / </a:t>
                      </a:r>
                      <a:r>
                        <a:rPr lang="de-DE" sz="1000" baseline="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TaT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de-DE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860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3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250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echteck 20"/>
          <p:cNvSpPr/>
          <p:nvPr/>
        </p:nvSpPr>
        <p:spPr>
          <a:xfrm>
            <a:off x="5558753" y="5445223"/>
            <a:ext cx="2264062" cy="28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558753" y="5846524"/>
            <a:ext cx="4202354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Hilfsmittel zu benutzen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558753" y="6239800"/>
            <a:ext cx="2346663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611560" y="3166397"/>
            <a:ext cx="0" cy="2062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611560" y="350100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11560" y="522920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3" y="3685710"/>
            <a:ext cx="610050" cy="1086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4" y="5335842"/>
            <a:ext cx="610050" cy="1086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hteck 26"/>
          <p:cNvSpPr/>
          <p:nvPr/>
        </p:nvSpPr>
        <p:spPr>
          <a:xfrm>
            <a:off x="236380" y="947159"/>
            <a:ext cx="3471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an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wofür 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Fußzeilenplatzhalter 3"/>
          <p:cNvSpPr>
            <a:spLocks noGrp="1"/>
          </p:cNvSpPr>
          <p:nvPr/>
        </p:nvSpPr>
        <p:spPr>
          <a:xfrm>
            <a:off x="1171743" y="6590317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0423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879540" y="332656"/>
            <a:ext cx="3023822" cy="5940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en-US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</a:t>
            </a:r>
            <a:r>
              <a:rPr lang="en-US" sz="12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</a:t>
            </a:r>
            <a:r>
              <a:rPr lang="en-US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gemeinsamen</a:t>
            </a:r>
            <a:r>
              <a:rPr lang="en-US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Behältnis</a:t>
            </a:r>
            <a:r>
              <a:rPr lang="en-US" sz="1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sz="12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beiden</a:t>
            </a:r>
            <a:r>
              <a:rPr lang="en-US" sz="12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CDs:</a:t>
            </a:r>
            <a:endParaRPr lang="en-US" sz="12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CDs provide audio support to the accompanying book, Complete Afrikaans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x 70-minute </a:t>
            </a:r>
            <a:r>
              <a:rPr lang="de-D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CDs</a:t>
            </a:r>
          </a:p>
          <a:p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der Rückseite des Buchs: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edition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published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Erscheinungsort: London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de-DE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dem </a:t>
            </a:r>
            <a:r>
              <a:rPr lang="de-DE" sz="1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Umschlag des Buchs:</a:t>
            </a:r>
            <a:endParaRPr lang="de-DE" sz="12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beginner to level 4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as a book/CD pack with audio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</a:p>
          <a:p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</a:t>
            </a:r>
            <a:r>
              <a:rPr lang="en-US" sz="1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978-1-444-10586-5</a:t>
            </a:r>
          </a:p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XXII, 345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Seiten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Illustrationen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vorhanden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CDs: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978-1-444-10588-9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McDermott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Lydia</a:t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 Lebensdaten vorhanden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5040560" cy="508918"/>
          </a:xfrm>
        </p:spPr>
        <p:txBody>
          <a:bodyPr/>
          <a:lstStyle/>
          <a:p>
            <a:r>
              <a:rPr lang="de-DE" dirty="0" smtClean="0"/>
              <a:t>Bsp. Modul 5A.01.14: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Afrikaans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7545" y="1697732"/>
            <a:ext cx="2476500" cy="4038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2921658" y="1111251"/>
            <a:ext cx="2600325" cy="2605781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959757" y="3717032"/>
            <a:ext cx="2524125" cy="244827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46675" y="1111251"/>
            <a:ext cx="152798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Titelseite (Buch):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879367" y="1111251"/>
            <a:ext cx="71365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CDs:</a:t>
            </a:r>
          </a:p>
        </p:txBody>
      </p:sp>
      <p:sp>
        <p:nvSpPr>
          <p:cNvPr id="12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2663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pPr algn="ctr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>Inhaltstyp / Medientyp / Datenträgertyp</a:t>
            </a:r>
            <a:br>
              <a:rPr lang="de-DE" sz="2800" dirty="0" smtClean="0"/>
            </a:b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7200" b="1" dirty="0" smtClean="0"/>
              <a:t>IMD-Typen</a:t>
            </a:r>
            <a:br>
              <a:rPr lang="de-DE" sz="7200" b="1" dirty="0" smtClean="0"/>
            </a:br>
            <a:r>
              <a:rPr lang="de-DE" sz="7200" b="1" dirty="0" smtClean="0"/>
              <a:t/>
            </a:r>
            <a:br>
              <a:rPr lang="de-DE" sz="7200" b="1" dirty="0" smtClean="0"/>
            </a:br>
            <a:r>
              <a:rPr lang="de-DE" dirty="0" smtClean="0"/>
              <a:t>Aufgaben und Lösungen</a:t>
            </a:r>
            <a:r>
              <a:rPr lang="de-DE" sz="7200" b="1" dirty="0"/>
              <a:t/>
            </a:r>
            <a:br>
              <a:rPr lang="de-DE" sz="7200" b="1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409343" y="548679"/>
            <a:ext cx="2362457" cy="432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 2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052736"/>
            <a:ext cx="223224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B3Kat: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10.09.2015</a:t>
            </a: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280920" cy="508918"/>
          </a:xfrm>
        </p:spPr>
        <p:txBody>
          <a:bodyPr/>
          <a:lstStyle/>
          <a:p>
            <a:r>
              <a:rPr lang="de-DE" dirty="0" smtClean="0"/>
              <a:t>Bsp. Modul 5A.01.14: </a:t>
            </a:r>
            <a:r>
              <a:rPr lang="de-DE" dirty="0" err="1" smtClean="0"/>
              <a:t>Complete</a:t>
            </a:r>
            <a:r>
              <a:rPr lang="de-DE" dirty="0" smtClean="0"/>
              <a:t> Afrikaans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1897" y="3749509"/>
            <a:ext cx="600729" cy="98749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52331"/>
              </p:ext>
            </p:extLst>
          </p:nvPr>
        </p:nvGraphicFramePr>
        <p:xfrm>
          <a:off x="251520" y="800679"/>
          <a:ext cx="8711842" cy="226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720080"/>
                <a:gridCol w="3024336"/>
                <a:gridCol w="4031322"/>
              </a:tblGrid>
              <a:tr h="311909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Erfassung 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Übergeordnete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Beschreibung</a:t>
                      </a:r>
                      <a:endParaRPr lang="de-DE" sz="10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8607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sz="1400" b="1" dirty="0" smtClean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3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sz="1400" b="1" dirty="0" smtClean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2503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sz="1400" b="1" dirty="0" smtClean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5076056" y="1174389"/>
            <a:ext cx="2490348" cy="28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076056" y="1753153"/>
            <a:ext cx="4136925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 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Hilfsmittel zu benutzen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076056" y="2404036"/>
            <a:ext cx="2593177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43827"/>
              </p:ext>
            </p:extLst>
          </p:nvPr>
        </p:nvGraphicFramePr>
        <p:xfrm>
          <a:off x="1501195" y="3507205"/>
          <a:ext cx="753530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557"/>
                <a:gridCol w="648072"/>
                <a:gridCol w="1944216"/>
                <a:gridCol w="4104456"/>
              </a:tblGrid>
              <a:tr h="281835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Erfassung    </a:t>
                      </a:r>
                      <a:r>
                        <a:rPr lang="de-DE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untergeordnete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Beschr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/ </a:t>
                      </a:r>
                      <a:r>
                        <a:rPr lang="de-DE" sz="1000" baseline="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TaT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de-DE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8328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6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echteck 16"/>
          <p:cNvSpPr/>
          <p:nvPr/>
        </p:nvSpPr>
        <p:spPr>
          <a:xfrm>
            <a:off x="5076056" y="3784668"/>
            <a:ext cx="2225375" cy="28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076056" y="4060930"/>
            <a:ext cx="4121721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 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Hilfsmittel zu benutzen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076056" y="4412509"/>
            <a:ext cx="2595155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17192"/>
              </p:ext>
            </p:extLst>
          </p:nvPr>
        </p:nvGraphicFramePr>
        <p:xfrm>
          <a:off x="1506318" y="4950024"/>
          <a:ext cx="7518332" cy="124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34"/>
                <a:gridCol w="648072"/>
                <a:gridCol w="1944216"/>
                <a:gridCol w="4092610"/>
              </a:tblGrid>
              <a:tr h="301248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Erfassung     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untergeordnete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Beschr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/ </a:t>
                      </a:r>
                      <a:r>
                        <a:rPr lang="de-DE" sz="1000" baseline="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TaT</a:t>
                      </a:r>
                      <a:r>
                        <a:rPr lang="de-DE" sz="10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de-DE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142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echteck 20"/>
          <p:cNvSpPr/>
          <p:nvPr/>
        </p:nvSpPr>
        <p:spPr>
          <a:xfrm>
            <a:off x="5148064" y="5268133"/>
            <a:ext cx="3559053" cy="28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spw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gesprochenes Wort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48064" y="5553178"/>
            <a:ext cx="3096344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    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148064" y="5872124"/>
            <a:ext cx="2507943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Audiodisk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Grafik 23"/>
          <p:cNvPicPr/>
          <p:nvPr/>
        </p:nvPicPr>
        <p:blipFill>
          <a:blip r:embed="rId4"/>
          <a:stretch>
            <a:fillRect/>
          </a:stretch>
        </p:blipFill>
        <p:spPr>
          <a:xfrm>
            <a:off x="691187" y="5149735"/>
            <a:ext cx="577075" cy="576701"/>
          </a:xfrm>
          <a:prstGeom prst="rect">
            <a:avLst/>
          </a:prstGeom>
        </p:spPr>
      </p:pic>
      <p:cxnSp>
        <p:nvCxnSpPr>
          <p:cNvPr id="26" name="Gerade Verbindung 25"/>
          <p:cNvCxnSpPr/>
          <p:nvPr/>
        </p:nvCxnSpPr>
        <p:spPr>
          <a:xfrm>
            <a:off x="498206" y="3260381"/>
            <a:ext cx="0" cy="1867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498206" y="364502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498206" y="5127973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5076056" y="1459434"/>
            <a:ext cx="3621035" cy="28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spw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gesprochenes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Wort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76056" y="2117809"/>
            <a:ext cx="1929749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    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5076056" y="2753202"/>
            <a:ext cx="2582581" cy="36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Audiodisk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Grafik 33"/>
          <p:cNvPicPr/>
          <p:nvPr/>
        </p:nvPicPr>
        <p:blipFill>
          <a:blip r:embed="rId5"/>
          <a:stretch>
            <a:fillRect/>
          </a:stretch>
        </p:blipFill>
        <p:spPr>
          <a:xfrm>
            <a:off x="704448" y="5741019"/>
            <a:ext cx="577075" cy="541291"/>
          </a:xfrm>
          <a:prstGeom prst="rect">
            <a:avLst/>
          </a:prstGeom>
        </p:spPr>
      </p:pic>
      <p:sp>
        <p:nvSpPr>
          <p:cNvPr id="32" name="Rechteck 31"/>
          <p:cNvSpPr/>
          <p:nvPr/>
        </p:nvSpPr>
        <p:spPr>
          <a:xfrm>
            <a:off x="1799432" y="6236779"/>
            <a:ext cx="7095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an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wofür 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740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/>
          <a:p>
            <a:r>
              <a:rPr lang="de-DE" dirty="0" smtClean="0">
                <a:ea typeface="Verdana" pitchFamily="34" charset="0"/>
                <a:cs typeface="Verdana" pitchFamily="34" charset="0"/>
              </a:rPr>
              <a:t>Bsp</a:t>
            </a:r>
            <a:r>
              <a:rPr lang="de-DE" smtClean="0">
                <a:ea typeface="Verdana" pitchFamily="34" charset="0"/>
                <a:cs typeface="Verdana" pitchFamily="34" charset="0"/>
              </a:rPr>
              <a:t>. 3.01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: Vor der Zeit / Christoph Hein</a:t>
            </a:r>
            <a:endParaRPr lang="de-DE" dirty="0"/>
          </a:p>
        </p:txBody>
      </p:sp>
      <p:pic>
        <p:nvPicPr>
          <p:cNvPr id="8" name="Grafik 6" descr="Vor_der_Zeit_Titelse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4" y="1084263"/>
            <a:ext cx="2593655" cy="5329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280" y="3861048"/>
            <a:ext cx="2670127" cy="2128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feld 8"/>
          <p:cNvSpPr txBox="1">
            <a:spLocks noChangeArrowheads="1"/>
          </p:cNvSpPr>
          <p:nvPr/>
        </p:nvSpPr>
        <p:spPr bwMode="auto">
          <a:xfrm>
            <a:off x="5405953" y="1096407"/>
            <a:ext cx="3396605" cy="1477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Zusätzliche Informationen: 186 Seiten, Christoph Hein wurde 1944 geboren, </a:t>
            </a:r>
          </a:p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die Sprache des Textes ist Deutsch</a:t>
            </a:r>
          </a:p>
        </p:txBody>
      </p:sp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247650" y="727075"/>
            <a:ext cx="18040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Titelseite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13" name="Textfeld 10"/>
          <p:cNvSpPr txBox="1">
            <a:spLocks noChangeArrowheads="1"/>
          </p:cNvSpPr>
          <p:nvPr/>
        </p:nvSpPr>
        <p:spPr bwMode="auto">
          <a:xfrm>
            <a:off x="4068500" y="3102769"/>
            <a:ext cx="267490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Auf der Rückseite der Titelseite: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024336" y="1084263"/>
            <a:ext cx="22677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Einbändige Monografie</a:t>
            </a:r>
          </a:p>
          <a:p>
            <a:endParaRPr lang="de-DE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gedruckter Form </a:t>
            </a:r>
          </a:p>
          <a:p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 Text </a:t>
            </a:r>
          </a:p>
          <a:p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Abbildungen</a:t>
            </a:r>
          </a:p>
          <a:p>
            <a:endParaRPr lang="de-DE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4031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/>
          <a:p>
            <a:r>
              <a:rPr lang="de-DE" dirty="0" smtClean="0">
                <a:ea typeface="Verdana" pitchFamily="34" charset="0"/>
                <a:cs typeface="Verdana" pitchFamily="34" charset="0"/>
              </a:rPr>
              <a:t>Bsp. 3.01: Vor der Zeit / Christoph Hein</a:t>
            </a:r>
            <a:endParaRPr lang="de-DE" dirty="0"/>
          </a:p>
        </p:txBody>
      </p:sp>
      <p:pic>
        <p:nvPicPr>
          <p:cNvPr id="8" name="Grafik 6" descr="Vor_der_Zeit_Titelse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4" y="1084263"/>
            <a:ext cx="2593655" cy="51559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feld 8"/>
          <p:cNvSpPr txBox="1">
            <a:spLocks noChangeArrowheads="1"/>
          </p:cNvSpPr>
          <p:nvPr/>
        </p:nvSpPr>
        <p:spPr bwMode="auto">
          <a:xfrm>
            <a:off x="5372072" y="1096407"/>
            <a:ext cx="3396605" cy="1477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Zusätzliche Informationen: 186 Seiten, Christoph Hein wurde 1944 geboren, </a:t>
            </a:r>
          </a:p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die Sprache des Textes ist Deutsch</a:t>
            </a:r>
          </a:p>
        </p:txBody>
      </p:sp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247650" y="727075"/>
            <a:ext cx="18040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Titelseite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13" name="Textfeld 10"/>
          <p:cNvSpPr txBox="1">
            <a:spLocks noChangeArrowheads="1"/>
          </p:cNvSpPr>
          <p:nvPr/>
        </p:nvSpPr>
        <p:spPr bwMode="auto">
          <a:xfrm>
            <a:off x="4068500" y="3500438"/>
            <a:ext cx="267490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Auf der Rückseite der Titelseite: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024336" y="1084263"/>
            <a:ext cx="2267744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Einbändige Monografie</a:t>
            </a:r>
          </a:p>
          <a:p>
            <a:endParaRPr lang="de-DE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gedruckter Form </a:t>
            </a:r>
          </a:p>
          <a:p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 Text </a:t>
            </a:r>
          </a:p>
          <a:p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Abbildungen</a:t>
            </a:r>
          </a:p>
          <a:p>
            <a:endParaRPr lang="de-DE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49393"/>
              </p:ext>
            </p:extLst>
          </p:nvPr>
        </p:nvGraphicFramePr>
        <p:xfrm>
          <a:off x="440901" y="3550261"/>
          <a:ext cx="8352929" cy="257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63"/>
                <a:gridCol w="792088"/>
                <a:gridCol w="2304256"/>
                <a:gridCol w="4149822"/>
              </a:tblGrid>
              <a:tr h="520719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861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16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4716016" y="4146551"/>
            <a:ext cx="3960440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de-DE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16016" y="4725144"/>
            <a:ext cx="43204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de-DE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de-D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  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ohne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Hilfsmittel zu benutzen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716016" y="5463638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</a:t>
            </a:r>
            <a:endParaRPr lang="de-DE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779912" y="3055164"/>
            <a:ext cx="5085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an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wofür 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6763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8"/>
          <p:cNvSpPr txBox="1">
            <a:spLocks/>
          </p:cNvSpPr>
          <p:nvPr/>
        </p:nvSpPr>
        <p:spPr>
          <a:xfrm>
            <a:off x="25152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sz="2800" dirty="0" smtClean="0">
                <a:ea typeface="Verdana" pitchFamily="34" charset="0"/>
                <a:cs typeface="Verdana" pitchFamily="34" charset="0"/>
              </a:rPr>
              <a:t>Bsp. Modul 3.04: Analyse und </a:t>
            </a:r>
            <a:r>
              <a:rPr lang="de-DE" sz="2800" dirty="0" err="1" smtClean="0">
                <a:ea typeface="Verdana" pitchFamily="34" charset="0"/>
                <a:cs typeface="Verdana" pitchFamily="34" charset="0"/>
              </a:rPr>
              <a:t>Elizitierung</a:t>
            </a:r>
            <a:r>
              <a:rPr lang="de-DE" sz="2800" dirty="0" smtClean="0">
                <a:ea typeface="Verdana" pitchFamily="34" charset="0"/>
                <a:cs typeface="Verdana" pitchFamily="34" charset="0"/>
              </a:rPr>
              <a:t> … / Christine Berg</a:t>
            </a:r>
            <a:endParaRPr lang="de-DE" sz="28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27553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7770" t="21915" r="9089" b="30809"/>
          <a:stretch>
            <a:fillRect/>
          </a:stretch>
        </p:blipFill>
        <p:spPr bwMode="auto">
          <a:xfrm>
            <a:off x="4499992" y="1412776"/>
            <a:ext cx="4248472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4499992" y="5085184"/>
            <a:ext cx="4248472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Zusätzliche Informationen: PDF-Datei 70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Seiten,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Illustrationen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Graphen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Diplomarbeit 		    Universität Heidelberg 2004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536" y="98072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427984" y="100221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Titelseite PDF: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868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8"/>
          <p:cNvSpPr txBox="1">
            <a:spLocks/>
          </p:cNvSpPr>
          <p:nvPr/>
        </p:nvSpPr>
        <p:spPr>
          <a:xfrm>
            <a:off x="25152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sz="2800" dirty="0" smtClean="0">
                <a:ea typeface="Verdana" pitchFamily="34" charset="0"/>
                <a:cs typeface="Verdana" pitchFamily="34" charset="0"/>
              </a:rPr>
              <a:t>Bsp. Modul 3.04: Analyse und </a:t>
            </a:r>
            <a:r>
              <a:rPr lang="de-DE" sz="2800" dirty="0" err="1" smtClean="0">
                <a:ea typeface="Verdana" pitchFamily="34" charset="0"/>
                <a:cs typeface="Verdana" pitchFamily="34" charset="0"/>
              </a:rPr>
              <a:t>Elizitierung</a:t>
            </a:r>
            <a:r>
              <a:rPr lang="de-DE" sz="2800" dirty="0" smtClean="0">
                <a:ea typeface="Verdana" pitchFamily="34" charset="0"/>
                <a:cs typeface="Verdana" pitchFamily="34" charset="0"/>
              </a:rPr>
              <a:t> … / Christine Berg</a:t>
            </a:r>
            <a:endParaRPr lang="de-DE" sz="28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27553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7770" t="21915" r="9089" b="30809"/>
          <a:stretch>
            <a:fillRect/>
          </a:stretch>
        </p:blipFill>
        <p:spPr bwMode="auto">
          <a:xfrm>
            <a:off x="4482826" y="1171491"/>
            <a:ext cx="4248472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395536" y="98072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5528"/>
              </p:ext>
            </p:extLst>
          </p:nvPr>
        </p:nvGraphicFramePr>
        <p:xfrm>
          <a:off x="440899" y="3550261"/>
          <a:ext cx="8361658" cy="27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7"/>
                <a:gridCol w="792088"/>
                <a:gridCol w="2524821"/>
                <a:gridCol w="4009992"/>
              </a:tblGrid>
              <a:tr h="520719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861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6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5220072" y="4146551"/>
            <a:ext cx="3456384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txt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endParaRPr lang="de-DE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20072" y="4817422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 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Computermedien</a:t>
            </a:r>
            <a:endParaRPr 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220072" y="5605953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  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Computerdisk</a:t>
            </a:r>
            <a:endPara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923928" y="688340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an, wofür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868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1084982"/>
          </a:xfrm>
        </p:spPr>
        <p:txBody>
          <a:bodyPr/>
          <a:lstStyle/>
          <a:p>
            <a:r>
              <a:rPr lang="de-DE" dirty="0" smtClean="0"/>
              <a:t>Bsp. Modul 5A.01.15:                                 Harry Potter und der Halbblutprinz / </a:t>
            </a:r>
            <a:r>
              <a:rPr lang="de-DE" dirty="0"/>
              <a:t>Joanne K. Rowling ; gelesen von </a:t>
            </a:r>
            <a:r>
              <a:rPr lang="de-DE" dirty="0" err="1"/>
              <a:t>Rufus</a:t>
            </a:r>
            <a:r>
              <a:rPr lang="de-DE" dirty="0"/>
              <a:t> Beck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79512" y="1524812"/>
            <a:ext cx="4333462" cy="4280452"/>
            <a:chOff x="179512" y="1524812"/>
            <a:chExt cx="4333462" cy="428045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5" t="3579" r="4999" b="4144"/>
            <a:stretch/>
          </p:blipFill>
          <p:spPr bwMode="auto">
            <a:xfrm>
              <a:off x="179512" y="1524812"/>
              <a:ext cx="4333462" cy="428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eck 1"/>
            <p:cNvSpPr/>
            <p:nvPr/>
          </p:nvSpPr>
          <p:spPr>
            <a:xfrm rot="3454396">
              <a:off x="329913" y="3414601"/>
              <a:ext cx="2084992" cy="1930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4664546" y="1525556"/>
            <a:ext cx="432048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 </a:t>
            </a:r>
            <a:b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CDs in Box mit Begleitheft (</a:t>
            </a:r>
            <a:r>
              <a:rPr lang="de-DE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ungezählte Seiten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Joanne K. Rowling: geb. 1965</a:t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Rufus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Beck: geb. 1957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Originaltitel: Harry Potter </a:t>
            </a: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half-</a:t>
            </a: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prince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47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1084982"/>
          </a:xfrm>
        </p:spPr>
        <p:txBody>
          <a:bodyPr/>
          <a:lstStyle/>
          <a:p>
            <a:r>
              <a:rPr lang="de-DE" dirty="0" smtClean="0"/>
              <a:t>Bsp. Modul 5A.01.15:                                 Harry Potter und der Halbblutprinz / </a:t>
            </a:r>
            <a:r>
              <a:rPr lang="de-DE" dirty="0"/>
              <a:t>Joanne K. Rowling ; gelesen von </a:t>
            </a:r>
            <a:r>
              <a:rPr lang="de-DE" dirty="0" err="1"/>
              <a:t>Rufus</a:t>
            </a:r>
            <a:r>
              <a:rPr lang="de-DE" dirty="0"/>
              <a:t> Beck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79512" y="1524812"/>
            <a:ext cx="4333462" cy="4280452"/>
            <a:chOff x="179512" y="1524812"/>
            <a:chExt cx="4333462" cy="428045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5" t="3579" r="4999" b="4144"/>
            <a:stretch/>
          </p:blipFill>
          <p:spPr bwMode="auto">
            <a:xfrm>
              <a:off x="179512" y="1524812"/>
              <a:ext cx="4333462" cy="428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eck 1"/>
            <p:cNvSpPr/>
            <p:nvPr/>
          </p:nvSpPr>
          <p:spPr>
            <a:xfrm rot="3454396">
              <a:off x="329913" y="3414601"/>
              <a:ext cx="2084992" cy="1930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4664546" y="1525556"/>
            <a:ext cx="432048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 </a:t>
            </a:r>
            <a:b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CDs in Box mit Begleitheft (</a:t>
            </a:r>
            <a:r>
              <a:rPr lang="de-DE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ungezählte Seiten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Joanne K. Rowling: geb. 1965</a:t>
            </a:r>
            <a:b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Rufus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Beck: geb. 1957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Originaltitel: Harry Potter </a:t>
            </a: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half-</a:t>
            </a: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prince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88468"/>
              </p:ext>
            </p:extLst>
          </p:nvPr>
        </p:nvGraphicFramePr>
        <p:xfrm>
          <a:off x="440901" y="3550261"/>
          <a:ext cx="8352929" cy="27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5"/>
                <a:gridCol w="792088"/>
                <a:gridCol w="2304256"/>
                <a:gridCol w="4221830"/>
              </a:tblGrid>
              <a:tr h="520719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ASEQ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8614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060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Inhaltstyp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6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061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Medientyp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062</a:t>
                      </a:r>
                      <a:endParaRPr lang="de-DE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Datenträgertyp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4932040" y="4146551"/>
            <a:ext cx="3816424" cy="5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spw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gesprochenes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Wort</a:t>
            </a:r>
            <a:endPara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32040" y="4817422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      </a:t>
            </a: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</a:t>
            </a:r>
            <a:endPara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932040" y="5605953"/>
            <a:ext cx="358248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$b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Audiodisk</a:t>
            </a:r>
            <a:endParaRPr lang="de-D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13502" y="116085"/>
            <a:ext cx="3471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Kursiver, ausgegrauter Text gibt an</a:t>
            </a:r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wofür der Code steht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92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1560" y="183778"/>
            <a:ext cx="8280920" cy="508918"/>
          </a:xfrm>
        </p:spPr>
        <p:txBody>
          <a:bodyPr/>
          <a:lstStyle/>
          <a:p>
            <a:r>
              <a:rPr lang="de-DE" dirty="0" smtClean="0"/>
              <a:t>Bsp. Modul 3.12: Jahresbericht, online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1052352"/>
            <a:ext cx="36724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Ansicht im PDF-Dokument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28369" r="17700" b="7234"/>
          <a:stretch/>
        </p:blipFill>
        <p:spPr>
          <a:xfrm>
            <a:off x="745034" y="1421684"/>
            <a:ext cx="2880320" cy="46140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9" t="70213" b="5958"/>
          <a:stretch/>
        </p:blipFill>
        <p:spPr>
          <a:xfrm>
            <a:off x="3950454" y="4581128"/>
            <a:ext cx="3066379" cy="14545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17" y="1080469"/>
            <a:ext cx="4824536" cy="31901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Fußzeilenplatzhalter 3"/>
          <p:cNvSpPr>
            <a:spLocks noGrp="1"/>
          </p:cNvSpPr>
          <p:nvPr/>
        </p:nvSpPr>
        <p:spPr>
          <a:xfrm>
            <a:off x="1156513" y="6453336"/>
            <a:ext cx="6878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AG RDA Schulungsunterlagen – Modul 2: Basiswissen Katalogisierung: IMD-Typen | Stand: </a:t>
            </a:r>
            <a:r>
              <a:rPr lang="de-DE" sz="800" dirty="0"/>
              <a:t>06.05.2015 | </a:t>
            </a:r>
            <a:r>
              <a:rPr lang="de-DE" sz="800" dirty="0" smtClean="0"/>
              <a:t>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51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1420</Words>
  <Application>Microsoft Office PowerPoint</Application>
  <PresentationFormat>Bildschirmpräsentation (4:3)</PresentationFormat>
  <Paragraphs>381</Paragraphs>
  <Slides>20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Schulungsunterlagen der AG RDA</vt:lpstr>
      <vt:lpstr>   Inhaltstyp / Medientyp / Datenträgertyp    IMD-Typen  Aufgaben und Lösungen  </vt:lpstr>
      <vt:lpstr>Bsp. 3.01: Vor der Zeit / Christoph Hein</vt:lpstr>
      <vt:lpstr>Bsp. 3.01: Vor der Zeit / Christoph Hein</vt:lpstr>
      <vt:lpstr>Bsp. Modul 3.04: Analyse und Elizitierung … / Christine Berg</vt:lpstr>
      <vt:lpstr>Bsp. Modul 3.04: Analyse und Elizitierung … / Christine Berg</vt:lpstr>
      <vt:lpstr>Bsp. Modul 5A.01.15:                                 Harry Potter und der Halbblutprinz / Joanne K. Rowling ; gelesen von Rufus Beck</vt:lpstr>
      <vt:lpstr>Bsp. Modul 5A.01.15:                                 Harry Potter und der Halbblutprinz / Joanne K. Rowling ; gelesen von Rufus Beck</vt:lpstr>
      <vt:lpstr>Bsp. Modul 3.12: Jahresbericht, online</vt:lpstr>
      <vt:lpstr>Bsp. Modul 3.12: Jahresbericht, online</vt:lpstr>
      <vt:lpstr>Bsp. Modul 3.14: fortlaufende Ressource auf Datenträger (CD-ROM)</vt:lpstr>
      <vt:lpstr>Bsp. Modul 3.14: fortlaufende Ressource auf Datenträger (CD-ROM)</vt:lpstr>
      <vt:lpstr>Bsp. Modul 3.03: TaTa Dada / Marius Hentea</vt:lpstr>
      <vt:lpstr>Bsp. Modul 3.03: TaTa Dada / Marius Hentea</vt:lpstr>
      <vt:lpstr>Bsp. Modul 3.13: Die Kartenbox der Elemente / Theodore W. Gray</vt:lpstr>
      <vt:lpstr>Bsp. Modul 3.13: Die Kartenbox der Elemente / Theodore W. Gray</vt:lpstr>
      <vt:lpstr>Bsp. Modul 5A.01.01: Handbuch Reformpädagogik …</vt:lpstr>
      <vt:lpstr>Bsp. Modul 5A.01.01: Handbuch Reformpädagogik …</vt:lpstr>
      <vt:lpstr>Bsp. Modul 5A.01.14:  Complete Afrikaans</vt:lpstr>
      <vt:lpstr>Bsp. Modul 5A.01.14: Complete Afrikaans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Schulungsunterlagen der AG RDA</dc:title>
  <dc:creator>Bufalino, Cinzia</dc:creator>
  <cp:lastModifiedBy>Manfred Müller</cp:lastModifiedBy>
  <cp:revision>132</cp:revision>
  <dcterms:created xsi:type="dcterms:W3CDTF">2014-02-18T07:01:40Z</dcterms:created>
  <dcterms:modified xsi:type="dcterms:W3CDTF">2015-09-10T14:05:05Z</dcterms:modified>
</cp:coreProperties>
</file>