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85" r:id="rId2"/>
    <p:sldId id="259" r:id="rId3"/>
    <p:sldId id="316" r:id="rId4"/>
    <p:sldId id="287" r:id="rId5"/>
    <p:sldId id="313" r:id="rId6"/>
    <p:sldId id="341" r:id="rId7"/>
    <p:sldId id="340" r:id="rId8"/>
    <p:sldId id="314" r:id="rId9"/>
    <p:sldId id="315" r:id="rId10"/>
    <p:sldId id="317" r:id="rId11"/>
    <p:sldId id="338" r:id="rId12"/>
    <p:sldId id="318" r:id="rId13"/>
    <p:sldId id="320" r:id="rId14"/>
    <p:sldId id="342" r:id="rId15"/>
    <p:sldId id="344" r:id="rId16"/>
    <p:sldId id="343" r:id="rId17"/>
    <p:sldId id="321" r:id="rId18"/>
    <p:sldId id="345" r:id="rId19"/>
    <p:sldId id="322" r:id="rId20"/>
    <p:sldId id="346" r:id="rId21"/>
    <p:sldId id="324" r:id="rId22"/>
    <p:sldId id="327" r:id="rId23"/>
    <p:sldId id="329" r:id="rId24"/>
    <p:sldId id="330" r:id="rId25"/>
    <p:sldId id="331" r:id="rId26"/>
    <p:sldId id="332" r:id="rId27"/>
    <p:sldId id="333" r:id="rId28"/>
    <p:sldId id="347" r:id="rId29"/>
  </p:sldIdLst>
  <p:sldSz cx="9144000" cy="6858000" type="screen4x3"/>
  <p:notesSz cx="6761163" cy="99425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32" userDrawn="1">
          <p15:clr>
            <a:srgbClr val="A4A3A4"/>
          </p15:clr>
        </p15:guide>
        <p15:guide id="2" pos="213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98" autoAdjust="0"/>
    <p:restoredTop sz="82500" autoAdjust="0"/>
  </p:normalViewPr>
  <p:slideViewPr>
    <p:cSldViewPr>
      <p:cViewPr>
        <p:scale>
          <a:sx n="95" d="100"/>
          <a:sy n="95" d="100"/>
        </p:scale>
        <p:origin x="-2082" y="-3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p:cViewPr varScale="1">
        <p:scale>
          <a:sx n="85" d="100"/>
          <a:sy n="85" d="100"/>
        </p:scale>
        <p:origin x="-3150" y="-78"/>
      </p:cViewPr>
      <p:guideLst>
        <p:guide orient="horz" pos="3132"/>
        <p:guide pos="213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4AC937E4-8306-4256-98BE-2853E1A1DDAD}" type="datetimeFigureOut">
              <a:rPr lang="de-DE" smtClean="0"/>
              <a:pPr/>
              <a:t>21.09.2015</a:t>
            </a:fld>
            <a:endParaRPr lang="de-DE"/>
          </a:p>
        </p:txBody>
      </p:sp>
      <p:sp>
        <p:nvSpPr>
          <p:cNvPr id="4" name="Fußzeilenplatzhalt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69DCA550-704A-4CEF-B7C9-46B62E56443F}" type="slidenum">
              <a:rPr lang="de-DE" smtClean="0"/>
              <a:pPr/>
              <a:t>‹Nr.›</a:t>
            </a:fld>
            <a:endParaRPr lang="de-DE"/>
          </a:p>
        </p:txBody>
      </p:sp>
    </p:spTree>
    <p:extLst>
      <p:ext uri="{BB962C8B-B14F-4D97-AF65-F5344CB8AC3E}">
        <p14:creationId xmlns:p14="http://schemas.microsoft.com/office/powerpoint/2010/main" val="41935291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fld id="{F5EDB1F4-BB4F-44BD-AC26-B758B395BD23}" type="datetimeFigureOut">
              <a:rPr lang="de-DE" smtClean="0"/>
              <a:pPr/>
              <a:t>21.09.2015</a:t>
            </a:fld>
            <a:endParaRPr lang="de-DE"/>
          </a:p>
        </p:txBody>
      </p:sp>
      <p:sp>
        <p:nvSpPr>
          <p:cNvPr id="4" name="Folienbildplatzhalter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6117" y="4722694"/>
            <a:ext cx="5408930" cy="4474131"/>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5F9F8FF6-6F64-48B5-AF7B-675846B3447E}" type="slidenum">
              <a:rPr lang="de-DE" smtClean="0"/>
              <a:pPr/>
              <a:t>‹Nr.›</a:t>
            </a:fld>
            <a:endParaRPr lang="de-DE"/>
          </a:p>
        </p:txBody>
      </p:sp>
    </p:spTree>
    <p:extLst>
      <p:ext uri="{BB962C8B-B14F-4D97-AF65-F5344CB8AC3E}">
        <p14:creationId xmlns:p14="http://schemas.microsoft.com/office/powerpoint/2010/main" val="27202010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smtClean="0"/>
          </a:p>
        </p:txBody>
      </p:sp>
      <p:sp>
        <p:nvSpPr>
          <p:cNvPr id="39940"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8008DAF-D963-4700-99B3-C42D4B33FF6D}" type="slidenum">
              <a:rPr lang="de-DE" altLang="de-DE">
                <a:solidFill>
                  <a:prstClr val="black"/>
                </a:solidFill>
              </a:rPr>
              <a:pPr eaLnBrk="1" hangingPunct="1">
                <a:spcBef>
                  <a:spcPct val="0"/>
                </a:spcBef>
              </a:pPr>
              <a:t>1</a:t>
            </a:fld>
            <a:endParaRPr lang="de-DE" altLang="de-DE">
              <a:solidFill>
                <a:prstClr val="black"/>
              </a:solidFill>
            </a:endParaRPr>
          </a:p>
        </p:txBody>
      </p:sp>
    </p:spTree>
    <p:extLst>
      <p:ext uri="{BB962C8B-B14F-4D97-AF65-F5344CB8AC3E}">
        <p14:creationId xmlns:p14="http://schemas.microsoft.com/office/powerpoint/2010/main" val="7989061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kern="1200" dirty="0" smtClean="0">
                <a:solidFill>
                  <a:schemeClr val="tx1"/>
                </a:solidFill>
                <a:effectLst/>
                <a:latin typeface="+mn-lt"/>
                <a:ea typeface="+mn-ea"/>
                <a:cs typeface="+mn-cs"/>
              </a:rPr>
              <a:t>Großschreibung (RDA 1.7.2 D-A-CH, RDA Anhang A)</a:t>
            </a:r>
            <a:endParaRPr lang="de-CH" kern="1200" dirty="0" smtClean="0">
              <a:solidFill>
                <a:schemeClr val="tx1"/>
              </a:solidFill>
              <a:effectLst/>
              <a:latin typeface="+mn-lt"/>
              <a:ea typeface="+mn-ea"/>
              <a:cs typeface="+mn-cs"/>
            </a:endParaRPr>
          </a:p>
          <a:p>
            <a:endParaRPr lang="de-CH" kern="1200" dirty="0" smtClean="0">
              <a:solidFill>
                <a:schemeClr val="tx1"/>
              </a:solidFill>
              <a:effectLst/>
              <a:latin typeface="+mn-lt"/>
              <a:ea typeface="+mn-ea"/>
              <a:cs typeface="+mn-cs"/>
            </a:endParaRPr>
          </a:p>
          <a:p>
            <a:r>
              <a:rPr lang="de-CH" kern="1200" dirty="0" smtClean="0">
                <a:solidFill>
                  <a:schemeClr val="tx1"/>
                </a:solidFill>
                <a:effectLst/>
                <a:latin typeface="+mn-lt"/>
                <a:ea typeface="+mn-ea"/>
                <a:cs typeface="+mn-cs"/>
              </a:rPr>
              <a:t>Generell gilt für das Erfassen und Übertragen:</a:t>
            </a:r>
          </a:p>
          <a:p>
            <a:endParaRPr lang="de-CH" kern="1200" dirty="0" smtClean="0">
              <a:solidFill>
                <a:schemeClr val="tx1"/>
              </a:solidFill>
              <a:effectLst/>
              <a:latin typeface="+mn-lt"/>
              <a:ea typeface="+mn-ea"/>
              <a:cs typeface="+mn-cs"/>
            </a:endParaRPr>
          </a:p>
          <a:p>
            <a:r>
              <a:rPr lang="de-CH" kern="1200" dirty="0" smtClean="0">
                <a:solidFill>
                  <a:schemeClr val="tx1"/>
                </a:solidFill>
                <a:effectLst/>
                <a:latin typeface="+mn-lt"/>
                <a:ea typeface="+mn-ea"/>
                <a:cs typeface="+mn-cs"/>
              </a:rPr>
              <a:t>Ist für Elemente in RDA Anhang A.2-A.9 nichts anderes vorgeschrieben, wird die Groß- und Kleinschreibung immer nach den Richtlinien der vorliegenden Sprache verwendet. Dabei geht man von der Schreibweise in einem Fließtext aus und nicht in einer Überschrift. Für die deutsche Sprache richtet man sich dabei generell nach der neuesten Auflage des "Duden, Die deutsche Rechtschreibung".</a:t>
            </a:r>
          </a:p>
          <a:p>
            <a:endParaRPr lang="de-CH" b="1"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Beispiel s.</a:t>
            </a:r>
            <a:r>
              <a:rPr lang="de-CH" b="1" kern="1200" baseline="0" dirty="0" smtClean="0">
                <a:solidFill>
                  <a:schemeClr val="tx1"/>
                </a:solidFill>
                <a:effectLst/>
                <a:latin typeface="+mn-lt"/>
                <a:ea typeface="+mn-ea"/>
                <a:cs typeface="+mn-cs"/>
              </a:rPr>
              <a:t> Folie</a:t>
            </a:r>
          </a:p>
          <a:p>
            <a:endParaRPr lang="de-CH" b="1" kern="1200" baseline="0" dirty="0" smtClean="0">
              <a:solidFill>
                <a:schemeClr val="tx1"/>
              </a:solidFill>
              <a:effectLst/>
              <a:latin typeface="+mn-lt"/>
              <a:ea typeface="+mn-ea"/>
              <a:cs typeface="+mn-cs"/>
            </a:endParaRPr>
          </a:p>
          <a:p>
            <a:r>
              <a:rPr lang="de-CH" kern="1200" dirty="0" smtClean="0">
                <a:solidFill>
                  <a:schemeClr val="tx1"/>
                </a:solidFill>
                <a:latin typeface="+mn-lt"/>
                <a:ea typeface="+mn-ea"/>
                <a:cs typeface="+mn-cs"/>
              </a:rPr>
              <a:t>In Anhang A gelten für andere Sprachen – außer Deutsch und Englisch - zunächst die Richtlinien für die Großschreibung der jeweiligen Sprache in RDA A.33-A.55 zu berücksichtigen. Ist in diesen Kapiteln keine Regelung zur Großschreibung eines Wortes getroffen, wird die Richtlinie zur Großschreibung im Englischen unter RDA A.10-A.30</a:t>
            </a:r>
            <a:r>
              <a:rPr lang="de-CH" kern="1200" baseline="0" dirty="0" smtClean="0">
                <a:solidFill>
                  <a:schemeClr val="tx1"/>
                </a:solidFill>
                <a:latin typeface="+mn-lt"/>
                <a:ea typeface="+mn-ea"/>
                <a:cs typeface="+mn-cs"/>
              </a:rPr>
              <a:t> </a:t>
            </a:r>
            <a:r>
              <a:rPr lang="de-CH" kern="1200" dirty="0" smtClean="0">
                <a:solidFill>
                  <a:schemeClr val="tx1"/>
                </a:solidFill>
                <a:latin typeface="+mn-lt"/>
                <a:ea typeface="+mn-ea"/>
                <a:cs typeface="+mn-cs"/>
              </a:rPr>
              <a:t>angewendet</a:t>
            </a:r>
            <a:endParaRPr lang="de-CH" b="1" kern="1200" baseline="0" dirty="0" smtClean="0">
              <a:solidFill>
                <a:schemeClr val="tx1"/>
              </a:solidFill>
              <a:effectLst/>
              <a:latin typeface="+mn-lt"/>
              <a:ea typeface="+mn-ea"/>
              <a:cs typeface="+mn-cs"/>
            </a:endParaRPr>
          </a:p>
          <a:p>
            <a:endParaRPr lang="de-CH" sz="1000" b="1" kern="1200" baseline="0" dirty="0" smtClean="0">
              <a:solidFill>
                <a:schemeClr val="tx1"/>
              </a:solidFill>
              <a:effectLst/>
              <a:latin typeface="+mn-lt"/>
              <a:ea typeface="+mn-ea"/>
              <a:cs typeface="+mn-cs"/>
            </a:endParaRPr>
          </a:p>
          <a:p>
            <a:endParaRPr lang="de-CH" sz="1000" b="1" kern="1200" baseline="0" dirty="0" smtClean="0">
              <a:solidFill>
                <a:schemeClr val="tx1"/>
              </a:solidFill>
              <a:effectLst/>
              <a:latin typeface="+mn-lt"/>
              <a:ea typeface="+mn-ea"/>
              <a:cs typeface="+mn-cs"/>
            </a:endParaRPr>
          </a:p>
          <a:p>
            <a:endParaRPr lang="de-CH" sz="1000" b="1" kern="1200" dirty="0" smtClean="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10</a:t>
            </a:fld>
            <a:endParaRPr lang="de-DE"/>
          </a:p>
        </p:txBody>
      </p:sp>
    </p:spTree>
    <p:extLst>
      <p:ext uri="{BB962C8B-B14F-4D97-AF65-F5344CB8AC3E}">
        <p14:creationId xmlns:p14="http://schemas.microsoft.com/office/powerpoint/2010/main" val="42523635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200" kern="1200" dirty="0" smtClean="0">
                <a:solidFill>
                  <a:schemeClr val="tx1"/>
                </a:solidFill>
                <a:latin typeface="+mn-lt"/>
                <a:ea typeface="+mn-ea"/>
                <a:cs typeface="+mn-cs"/>
              </a:rPr>
              <a:t>Ungewöhnliche Groß-/Kleinschreibung wird übertragen, wie sie in der Informationsquelle erscheint, ein Name wird in seiner allgemein bekannten Form erfasst. </a:t>
            </a:r>
            <a:endParaRPr lang="de-DE" sz="1200" kern="1200" dirty="0" smtClean="0">
              <a:solidFill>
                <a:schemeClr val="tx1"/>
              </a:solidFill>
              <a:latin typeface="+mn-lt"/>
              <a:ea typeface="+mn-ea"/>
              <a:cs typeface="+mn-cs"/>
            </a:endParaRPr>
          </a:p>
          <a:p>
            <a:endParaRPr lang="de-CH" sz="1000" b="1" kern="1200" dirty="0" smtClean="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11</a:t>
            </a:fld>
            <a:endParaRPr lang="de-DE"/>
          </a:p>
        </p:txBody>
      </p:sp>
    </p:spTree>
    <p:extLst>
      <p:ext uri="{BB962C8B-B14F-4D97-AF65-F5344CB8AC3E}">
        <p14:creationId xmlns:p14="http://schemas.microsoft.com/office/powerpoint/2010/main" val="4252363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kern="1200" dirty="0" smtClean="0">
                <a:solidFill>
                  <a:schemeClr val="tx1"/>
                </a:solidFill>
                <a:effectLst/>
                <a:latin typeface="+mn-lt"/>
                <a:ea typeface="+mn-ea"/>
                <a:cs typeface="+mn-cs"/>
              </a:rPr>
              <a:t>Es gibt Elemente, bei denen das erste Wort immer mit einem Gro</a:t>
            </a:r>
            <a:r>
              <a:rPr lang="de-DE" dirty="0" smtClean="0"/>
              <a:t>ß</a:t>
            </a:r>
            <a:r>
              <a:rPr lang="de-CH" kern="1200" dirty="0" err="1" smtClean="0">
                <a:solidFill>
                  <a:schemeClr val="tx1"/>
                </a:solidFill>
                <a:effectLst/>
                <a:latin typeface="+mn-lt"/>
                <a:ea typeface="+mn-ea"/>
                <a:cs typeface="+mn-cs"/>
              </a:rPr>
              <a:t>buchstaben</a:t>
            </a:r>
            <a:r>
              <a:rPr lang="de-CH" kern="1200" dirty="0" smtClean="0">
                <a:solidFill>
                  <a:schemeClr val="tx1"/>
                </a:solidFill>
                <a:effectLst/>
                <a:latin typeface="+mn-lt"/>
                <a:ea typeface="+mn-ea"/>
                <a:cs typeface="+mn-cs"/>
              </a:rPr>
              <a:t> beginnt:</a:t>
            </a:r>
          </a:p>
          <a:p>
            <a:pPr lvl="0"/>
            <a:endParaRPr lang="de-CH" kern="1200" dirty="0" smtClean="0">
              <a:solidFill>
                <a:schemeClr val="tx1"/>
              </a:solidFill>
              <a:effectLst/>
              <a:latin typeface="+mn-lt"/>
              <a:ea typeface="+mn-ea"/>
              <a:cs typeface="+mn-cs"/>
            </a:endParaRPr>
          </a:p>
          <a:p>
            <a:pPr lvl="0"/>
            <a:r>
              <a:rPr lang="de-CH" kern="1200" dirty="0" smtClean="0">
                <a:solidFill>
                  <a:schemeClr val="tx1"/>
                </a:solidFill>
                <a:latin typeface="+mn-lt"/>
                <a:ea typeface="+mn-ea"/>
                <a:cs typeface="+mn-cs"/>
              </a:rPr>
              <a:t>Haupttitel</a:t>
            </a:r>
            <a:endParaRPr lang="de-DE" kern="1200" dirty="0" smtClean="0">
              <a:solidFill>
                <a:schemeClr val="tx1"/>
              </a:solidFill>
              <a:latin typeface="+mn-lt"/>
              <a:ea typeface="+mn-ea"/>
              <a:cs typeface="+mn-cs"/>
            </a:endParaRPr>
          </a:p>
          <a:p>
            <a:pPr lvl="0"/>
            <a:r>
              <a:rPr lang="de-CH" kern="1200" dirty="0" smtClean="0">
                <a:solidFill>
                  <a:schemeClr val="tx1"/>
                </a:solidFill>
                <a:latin typeface="+mn-lt"/>
                <a:ea typeface="+mn-ea"/>
                <a:cs typeface="+mn-cs"/>
              </a:rPr>
              <a:t>Paralleltitel</a:t>
            </a:r>
            <a:endParaRPr lang="de-DE" kern="1200" dirty="0" smtClean="0">
              <a:solidFill>
                <a:schemeClr val="tx1"/>
              </a:solidFill>
              <a:latin typeface="+mn-lt"/>
              <a:ea typeface="+mn-ea"/>
              <a:cs typeface="+mn-cs"/>
            </a:endParaRPr>
          </a:p>
          <a:p>
            <a:pPr lvl="0"/>
            <a:r>
              <a:rPr lang="de-CH" kern="1200" dirty="0" smtClean="0">
                <a:solidFill>
                  <a:schemeClr val="tx1"/>
                </a:solidFill>
                <a:latin typeface="+mn-lt"/>
                <a:ea typeface="+mn-ea"/>
                <a:cs typeface="+mn-cs"/>
              </a:rPr>
              <a:t>Alternativtitel</a:t>
            </a:r>
            <a:endParaRPr lang="de-DE" kern="1200" dirty="0" smtClean="0">
              <a:solidFill>
                <a:schemeClr val="tx1"/>
              </a:solidFill>
              <a:latin typeface="+mn-lt"/>
              <a:ea typeface="+mn-ea"/>
              <a:cs typeface="+mn-cs"/>
            </a:endParaRPr>
          </a:p>
          <a:p>
            <a:pPr lvl="0"/>
            <a:r>
              <a:rPr lang="de-CH" kern="1200" dirty="0" smtClean="0">
                <a:solidFill>
                  <a:schemeClr val="tx1"/>
                </a:solidFill>
                <a:latin typeface="+mn-lt"/>
                <a:ea typeface="+mn-ea"/>
                <a:cs typeface="+mn-cs"/>
              </a:rPr>
              <a:t>Ausgabebezeichnung</a:t>
            </a:r>
            <a:endParaRPr lang="de-DE" kern="1200" dirty="0" smtClean="0">
              <a:solidFill>
                <a:schemeClr val="tx1"/>
              </a:solidFill>
              <a:latin typeface="+mn-lt"/>
              <a:ea typeface="+mn-ea"/>
              <a:cs typeface="+mn-cs"/>
            </a:endParaRPr>
          </a:p>
          <a:p>
            <a:pPr lvl="0"/>
            <a:r>
              <a:rPr lang="de-CH" kern="1200" dirty="0" smtClean="0">
                <a:solidFill>
                  <a:schemeClr val="tx1"/>
                </a:solidFill>
                <a:latin typeface="+mn-lt"/>
                <a:ea typeface="+mn-ea"/>
                <a:cs typeface="+mn-cs"/>
              </a:rPr>
              <a:t>Zählung fortlaufender Ressourcen</a:t>
            </a:r>
            <a:endParaRPr lang="de-DE" kern="1200" dirty="0" smtClean="0">
              <a:solidFill>
                <a:schemeClr val="tx1"/>
              </a:solidFill>
              <a:latin typeface="+mn-lt"/>
              <a:ea typeface="+mn-ea"/>
              <a:cs typeface="+mn-cs"/>
            </a:endParaRPr>
          </a:p>
          <a:p>
            <a:pPr lvl="0"/>
            <a:r>
              <a:rPr lang="de-CH" kern="1200" dirty="0" smtClean="0">
                <a:solidFill>
                  <a:schemeClr val="tx1"/>
                </a:solidFill>
                <a:latin typeface="+mn-lt"/>
                <a:ea typeface="+mn-ea"/>
                <a:cs typeface="+mn-cs"/>
              </a:rPr>
              <a:t>jede Anmerkung</a:t>
            </a:r>
            <a:endParaRPr lang="de-DE" kern="1200" dirty="0" smtClean="0">
              <a:solidFill>
                <a:schemeClr val="tx1"/>
              </a:solidFill>
              <a:latin typeface="+mn-lt"/>
              <a:ea typeface="+mn-ea"/>
              <a:cs typeface="+mn-cs"/>
            </a:endParaRPr>
          </a:p>
          <a:p>
            <a:pPr lvl="0"/>
            <a:r>
              <a:rPr lang="de-CH" kern="1200" dirty="0" smtClean="0">
                <a:solidFill>
                  <a:schemeClr val="tx1"/>
                </a:solidFill>
                <a:effectLst/>
                <a:latin typeface="+mn-lt"/>
                <a:ea typeface="+mn-ea"/>
                <a:cs typeface="+mn-cs"/>
              </a:rPr>
              <a:t/>
            </a:r>
            <a:br>
              <a:rPr lang="de-CH" kern="1200" dirty="0" smtClean="0">
                <a:solidFill>
                  <a:schemeClr val="tx1"/>
                </a:solidFill>
                <a:effectLst/>
                <a:latin typeface="+mn-lt"/>
                <a:ea typeface="+mn-ea"/>
                <a:cs typeface="+mn-cs"/>
              </a:rPr>
            </a:br>
            <a:endParaRPr lang="de-CH" kern="1200" dirty="0" smtClean="0">
              <a:solidFill>
                <a:schemeClr val="tx1"/>
              </a:solidFill>
              <a:effectLst/>
              <a:latin typeface="+mn-lt"/>
              <a:ea typeface="+mn-ea"/>
              <a:cs typeface="+mn-cs"/>
            </a:endParaRPr>
          </a:p>
          <a:p>
            <a:r>
              <a:rPr lang="de-DE" dirty="0" smtClean="0"/>
              <a:t>Für alle anderen Elemente (z. B. de</a:t>
            </a:r>
            <a:r>
              <a:rPr lang="de-DE" b="0" dirty="0" smtClean="0"/>
              <a:t>n</a:t>
            </a:r>
            <a:r>
              <a:rPr lang="de-DE" dirty="0" smtClean="0"/>
              <a:t> Titelzusatz) gilt auch am Anfang eines Elements die normale Groß-/Kleinschreibung.</a:t>
            </a:r>
            <a:r>
              <a:rPr lang="de-CH" kern="1200" dirty="0" smtClean="0">
                <a:solidFill>
                  <a:schemeClr val="tx1"/>
                </a:solidFill>
                <a:effectLst/>
                <a:latin typeface="+mn-lt"/>
                <a:ea typeface="+mn-ea"/>
                <a:cs typeface="+mn-cs"/>
              </a:rPr>
              <a:t/>
            </a:r>
            <a:br>
              <a:rPr lang="de-CH" kern="1200" dirty="0" smtClean="0">
                <a:solidFill>
                  <a:schemeClr val="tx1"/>
                </a:solidFill>
                <a:effectLst/>
                <a:latin typeface="+mn-lt"/>
                <a:ea typeface="+mn-ea"/>
                <a:cs typeface="+mn-cs"/>
              </a:rPr>
            </a:br>
            <a:endParaRPr lang="de-CH" kern="1200" dirty="0" smtClean="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12</a:t>
            </a:fld>
            <a:endParaRPr lang="de-DE"/>
          </a:p>
        </p:txBody>
      </p:sp>
    </p:spTree>
    <p:extLst>
      <p:ext uri="{BB962C8B-B14F-4D97-AF65-F5344CB8AC3E}">
        <p14:creationId xmlns:p14="http://schemas.microsoft.com/office/powerpoint/2010/main" val="18391403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kern="1200" dirty="0" smtClean="0">
                <a:solidFill>
                  <a:schemeClr val="tx1"/>
                </a:solidFill>
                <a:effectLst/>
                <a:latin typeface="+mn-lt"/>
                <a:ea typeface="+mn-ea"/>
                <a:cs typeface="+mn-cs"/>
              </a:rPr>
              <a:t>Zeichensetzung (RDA 1.7.3 D-A-CH, RDA D.1.2)</a:t>
            </a:r>
            <a:endParaRPr lang="de-CH" kern="1200" dirty="0" smtClean="0">
              <a:solidFill>
                <a:schemeClr val="tx1"/>
              </a:solidFill>
              <a:effectLst/>
              <a:latin typeface="+mn-lt"/>
              <a:ea typeface="+mn-ea"/>
              <a:cs typeface="+mn-cs"/>
            </a:endParaRPr>
          </a:p>
          <a:p>
            <a:r>
              <a:rPr lang="de-CH" kern="1200" dirty="0" smtClean="0">
                <a:solidFill>
                  <a:schemeClr val="tx1"/>
                </a:solidFill>
                <a:effectLst/>
                <a:latin typeface="+mn-lt"/>
                <a:ea typeface="+mn-ea"/>
                <a:cs typeface="+mn-cs"/>
              </a:rPr>
              <a:t>Die Zeichensetzung wird in der Regel übertragen, wie sie in der Quelle erscheint.</a:t>
            </a:r>
          </a:p>
          <a:p>
            <a:endParaRPr lang="de-CH" b="1"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Beispiel s. Folie</a:t>
            </a:r>
          </a:p>
          <a:p>
            <a:endParaRPr lang="de-CH" b="1" kern="1200" dirty="0" smtClean="0">
              <a:solidFill>
                <a:schemeClr val="tx1"/>
              </a:solidFill>
              <a:effectLst/>
              <a:latin typeface="+mn-lt"/>
              <a:ea typeface="+mn-ea"/>
              <a:cs typeface="+mn-cs"/>
            </a:endParaRPr>
          </a:p>
          <a:p>
            <a:r>
              <a:rPr lang="de-CH" b="1" i="1" kern="1200" dirty="0" smtClean="0">
                <a:solidFill>
                  <a:srgbClr val="FF0000"/>
                </a:solidFill>
                <a:effectLst/>
                <a:latin typeface="+mn-lt"/>
                <a:ea typeface="+mn-ea"/>
                <a:cs typeface="+mn-cs"/>
              </a:rPr>
              <a:t>Mf: Screenshot ergänzt, weil mir</a:t>
            </a:r>
            <a:r>
              <a:rPr lang="de-CH" b="1" i="1" kern="1200" baseline="0" dirty="0" smtClean="0">
                <a:solidFill>
                  <a:srgbClr val="FF0000"/>
                </a:solidFill>
                <a:effectLst/>
                <a:latin typeface="+mn-lt"/>
                <a:ea typeface="+mn-ea"/>
                <a:cs typeface="+mn-cs"/>
              </a:rPr>
              <a:t> Hinweis auf D-A-CH hier besonders wichtig erscheint.</a:t>
            </a:r>
            <a:endParaRPr lang="de-CH" b="1" i="1" kern="1200" dirty="0" smtClean="0">
              <a:solidFill>
                <a:srgbClr val="FF0000"/>
              </a:solidFill>
              <a:effectLst/>
              <a:latin typeface="+mn-lt"/>
              <a:ea typeface="+mn-ea"/>
              <a:cs typeface="+mn-cs"/>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13</a:t>
            </a:fld>
            <a:endParaRPr lang="de-DE"/>
          </a:p>
        </p:txBody>
      </p:sp>
    </p:spTree>
    <p:extLst>
      <p:ext uri="{BB962C8B-B14F-4D97-AF65-F5344CB8AC3E}">
        <p14:creationId xmlns:p14="http://schemas.microsoft.com/office/powerpoint/2010/main" val="31934944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kern="1200" dirty="0" smtClean="0">
                <a:solidFill>
                  <a:schemeClr val="tx1"/>
                </a:solidFill>
                <a:effectLst/>
                <a:latin typeface="+mn-lt"/>
                <a:ea typeface="+mn-ea"/>
                <a:cs typeface="+mn-cs"/>
              </a:rPr>
              <a:t>Ausnahmen:</a:t>
            </a:r>
            <a:endParaRPr lang="de-CH" kern="1200" dirty="0" smtClean="0">
              <a:solidFill>
                <a:schemeClr val="tx1"/>
              </a:solidFill>
              <a:effectLst/>
              <a:latin typeface="+mn-lt"/>
              <a:ea typeface="+mn-ea"/>
              <a:cs typeface="+mn-cs"/>
            </a:endParaRPr>
          </a:p>
          <a:p>
            <a:pPr lvl="0"/>
            <a:r>
              <a:rPr lang="de-CH" strike="sngStrike" kern="1200" dirty="0" smtClean="0">
                <a:solidFill>
                  <a:schemeClr val="tx1"/>
                </a:solidFill>
                <a:effectLst/>
                <a:latin typeface="+mn-lt"/>
                <a:ea typeface="+mn-ea"/>
                <a:cs typeface="+mn-cs"/>
              </a:rPr>
              <a:t>Anführungszeichen und Klammern umschließen den Textteil ohne Leerzeichen.</a:t>
            </a:r>
          </a:p>
          <a:p>
            <a:pPr lvl="0"/>
            <a:r>
              <a:rPr lang="de-CH" strike="sngStrike" kern="1200" dirty="0" smtClean="0">
                <a:solidFill>
                  <a:schemeClr val="tx1"/>
                </a:solidFill>
                <a:effectLst/>
                <a:latin typeface="+mn-lt"/>
                <a:ea typeface="+mn-ea"/>
                <a:cs typeface="+mn-cs"/>
              </a:rPr>
              <a:t>Typographische Ausprägungen (z.B. Anführungszeichen als » «) werden nicht nachgebildet.</a:t>
            </a:r>
            <a:br>
              <a:rPr lang="de-CH" strike="sngStrike" kern="1200" dirty="0" smtClean="0">
                <a:solidFill>
                  <a:schemeClr val="tx1"/>
                </a:solidFill>
                <a:effectLst/>
                <a:latin typeface="+mn-lt"/>
                <a:ea typeface="+mn-ea"/>
                <a:cs typeface="+mn-cs"/>
              </a:rPr>
            </a:br>
            <a:endParaRPr lang="de-CH" strike="sngStrike"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Beispiel s. Folie</a:t>
            </a:r>
            <a:endParaRPr lang="de-CH"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 </a:t>
            </a:r>
            <a:endParaRPr lang="de-CH" kern="1200" dirty="0" smtClean="0">
              <a:solidFill>
                <a:schemeClr val="tx1"/>
              </a:solidFill>
              <a:effectLst/>
              <a:latin typeface="+mn-lt"/>
              <a:ea typeface="+mn-ea"/>
              <a:cs typeface="+mn-cs"/>
            </a:endParaRPr>
          </a:p>
          <a:p>
            <a:pPr lvl="0"/>
            <a:r>
              <a:rPr lang="de-CH" kern="1200" dirty="0" smtClean="0">
                <a:solidFill>
                  <a:schemeClr val="tx1"/>
                </a:solidFill>
                <a:effectLst/>
                <a:latin typeface="+mn-lt"/>
                <a:ea typeface="+mn-ea"/>
                <a:cs typeface="+mn-cs"/>
              </a:rPr>
              <a:t>Eckige Klammern werden durch runde Klammern ersetzt.</a:t>
            </a:r>
          </a:p>
          <a:p>
            <a:pPr lvl="0"/>
            <a:r>
              <a:rPr lang="de-CH" kern="1200" dirty="0" smtClean="0">
                <a:solidFill>
                  <a:schemeClr val="tx1"/>
                </a:solidFill>
                <a:effectLst/>
                <a:latin typeface="+mn-lt"/>
                <a:ea typeface="+mn-ea"/>
                <a:cs typeface="+mn-cs"/>
              </a:rPr>
              <a:t>Grund:</a:t>
            </a:r>
            <a:r>
              <a:rPr lang="de-CH" kern="1200" baseline="0" dirty="0" smtClean="0">
                <a:solidFill>
                  <a:schemeClr val="tx1"/>
                </a:solidFill>
                <a:effectLst/>
                <a:latin typeface="+mn-lt"/>
                <a:ea typeface="+mn-ea"/>
                <a:cs typeface="+mn-cs"/>
              </a:rPr>
              <a:t> ermittelte Daten in eckigen Klammern</a:t>
            </a:r>
            <a:endParaRPr lang="de-CH" kern="1200" dirty="0" smtClean="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14</a:t>
            </a:fld>
            <a:endParaRPr lang="de-DE"/>
          </a:p>
        </p:txBody>
      </p:sp>
    </p:spTree>
    <p:extLst>
      <p:ext uri="{BB962C8B-B14F-4D97-AF65-F5344CB8AC3E}">
        <p14:creationId xmlns:p14="http://schemas.microsoft.com/office/powerpoint/2010/main" val="3193494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kern="1200" dirty="0" smtClean="0">
                <a:solidFill>
                  <a:schemeClr val="tx1"/>
                </a:solidFill>
                <a:effectLst/>
                <a:latin typeface="+mn-lt"/>
                <a:ea typeface="+mn-ea"/>
                <a:cs typeface="+mn-cs"/>
              </a:rPr>
              <a:t>Ausnahmen:</a:t>
            </a:r>
            <a:endParaRPr lang="de-CH" kern="1200" dirty="0" smtClean="0">
              <a:solidFill>
                <a:schemeClr val="tx1"/>
              </a:solidFill>
              <a:effectLst/>
              <a:latin typeface="+mn-lt"/>
              <a:ea typeface="+mn-ea"/>
              <a:cs typeface="+mn-cs"/>
            </a:endParaRPr>
          </a:p>
          <a:p>
            <a:pPr lvl="0"/>
            <a:r>
              <a:rPr lang="de-CH" strike="sngStrike" kern="1200" dirty="0" smtClean="0">
                <a:solidFill>
                  <a:schemeClr val="tx1"/>
                </a:solidFill>
                <a:effectLst/>
                <a:latin typeface="+mn-lt"/>
                <a:ea typeface="+mn-ea"/>
                <a:cs typeface="+mn-cs"/>
              </a:rPr>
              <a:t>Anführungszeichen und Klammern umschließen den Textteil ohne Leerzeichen.</a:t>
            </a:r>
          </a:p>
          <a:p>
            <a:pPr lvl="0"/>
            <a:r>
              <a:rPr lang="de-CH" strike="sngStrike" kern="1200" dirty="0" smtClean="0">
                <a:solidFill>
                  <a:schemeClr val="tx1"/>
                </a:solidFill>
                <a:effectLst/>
                <a:latin typeface="+mn-lt"/>
                <a:ea typeface="+mn-ea"/>
                <a:cs typeface="+mn-cs"/>
              </a:rPr>
              <a:t>Typographische Ausprägungen (z.B. Anführungszeichen als » «) werden nicht nachgebildet.</a:t>
            </a:r>
            <a:br>
              <a:rPr lang="de-CH" strike="sngStrike" kern="1200" dirty="0" smtClean="0">
                <a:solidFill>
                  <a:schemeClr val="tx1"/>
                </a:solidFill>
                <a:effectLst/>
                <a:latin typeface="+mn-lt"/>
                <a:ea typeface="+mn-ea"/>
                <a:cs typeface="+mn-cs"/>
              </a:rPr>
            </a:br>
            <a:endParaRPr lang="de-CH" strike="sngStrike"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Beispiel s. Folie</a:t>
            </a:r>
            <a:endParaRPr lang="de-CH"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 </a:t>
            </a:r>
            <a:endParaRPr lang="de-CH" kern="1200" dirty="0" smtClean="0">
              <a:solidFill>
                <a:schemeClr val="tx1"/>
              </a:solidFill>
              <a:effectLst/>
              <a:latin typeface="+mn-lt"/>
              <a:ea typeface="+mn-ea"/>
              <a:cs typeface="+mn-cs"/>
            </a:endParaRPr>
          </a:p>
          <a:p>
            <a:pPr lvl="0"/>
            <a:r>
              <a:rPr lang="de-CH" kern="1200" dirty="0" smtClean="0">
                <a:solidFill>
                  <a:schemeClr val="tx1"/>
                </a:solidFill>
                <a:effectLst/>
                <a:latin typeface="+mn-lt"/>
                <a:ea typeface="+mn-ea"/>
                <a:cs typeface="+mn-cs"/>
              </a:rPr>
              <a:t>Eckige Klammern werden durch runde Klammern ersetzt.</a:t>
            </a:r>
          </a:p>
          <a:p>
            <a:pPr lvl="0"/>
            <a:r>
              <a:rPr lang="de-CH" kern="1200" dirty="0" smtClean="0">
                <a:solidFill>
                  <a:schemeClr val="tx1"/>
                </a:solidFill>
                <a:effectLst/>
                <a:latin typeface="+mn-lt"/>
                <a:ea typeface="+mn-ea"/>
                <a:cs typeface="+mn-cs"/>
              </a:rPr>
              <a:t>Grund:</a:t>
            </a:r>
            <a:r>
              <a:rPr lang="de-CH" kern="1200" baseline="0" dirty="0" smtClean="0">
                <a:solidFill>
                  <a:schemeClr val="tx1"/>
                </a:solidFill>
                <a:effectLst/>
                <a:latin typeface="+mn-lt"/>
                <a:ea typeface="+mn-ea"/>
                <a:cs typeface="+mn-cs"/>
              </a:rPr>
              <a:t> ermittelte Daten in eckigen Klammern</a:t>
            </a:r>
            <a:endParaRPr lang="de-CH" kern="1200" dirty="0" smtClean="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15</a:t>
            </a:fld>
            <a:endParaRPr lang="de-DE"/>
          </a:p>
        </p:txBody>
      </p:sp>
    </p:spTree>
    <p:extLst>
      <p:ext uri="{BB962C8B-B14F-4D97-AF65-F5344CB8AC3E}">
        <p14:creationId xmlns:p14="http://schemas.microsoft.com/office/powerpoint/2010/main" val="31934944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kern="1200" dirty="0" smtClean="0">
                <a:solidFill>
                  <a:schemeClr val="tx1"/>
                </a:solidFill>
                <a:effectLst/>
                <a:latin typeface="+mn-lt"/>
                <a:ea typeface="+mn-ea"/>
                <a:cs typeface="+mn-cs"/>
              </a:rPr>
              <a:t>Ausnahmen:</a:t>
            </a:r>
            <a:endParaRPr lang="de-CH" kern="1200" dirty="0" smtClean="0">
              <a:solidFill>
                <a:schemeClr val="tx1"/>
              </a:solidFill>
              <a:effectLst/>
              <a:latin typeface="+mn-lt"/>
              <a:ea typeface="+mn-ea"/>
              <a:cs typeface="+mn-cs"/>
            </a:endParaRPr>
          </a:p>
          <a:p>
            <a:pPr lvl="0"/>
            <a:r>
              <a:rPr lang="de-CH" strike="sngStrike" kern="1200" dirty="0" smtClean="0">
                <a:solidFill>
                  <a:schemeClr val="tx1"/>
                </a:solidFill>
                <a:effectLst/>
                <a:latin typeface="+mn-lt"/>
                <a:ea typeface="+mn-ea"/>
                <a:cs typeface="+mn-cs"/>
              </a:rPr>
              <a:t>Anführungszeichen und Klammern umschließen den Textteil ohne Leerzeichen.</a:t>
            </a:r>
          </a:p>
          <a:p>
            <a:pPr lvl="0"/>
            <a:r>
              <a:rPr lang="de-CH" strike="sngStrike" kern="1200" dirty="0" smtClean="0">
                <a:solidFill>
                  <a:schemeClr val="tx1"/>
                </a:solidFill>
                <a:effectLst/>
                <a:latin typeface="+mn-lt"/>
                <a:ea typeface="+mn-ea"/>
                <a:cs typeface="+mn-cs"/>
              </a:rPr>
              <a:t>Typographische Ausprägungen (z.B. Anführungszeichen als » «) werden nicht nachgebildet.</a:t>
            </a:r>
            <a:br>
              <a:rPr lang="de-CH" strike="sngStrike" kern="1200" dirty="0" smtClean="0">
                <a:solidFill>
                  <a:schemeClr val="tx1"/>
                </a:solidFill>
                <a:effectLst/>
                <a:latin typeface="+mn-lt"/>
                <a:ea typeface="+mn-ea"/>
                <a:cs typeface="+mn-cs"/>
              </a:rPr>
            </a:br>
            <a:endParaRPr lang="de-CH" strike="sngStrike"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Beispiel s. Folie</a:t>
            </a:r>
            <a:endParaRPr lang="de-CH"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 </a:t>
            </a:r>
            <a:endParaRPr lang="de-CH" kern="1200" dirty="0" smtClean="0">
              <a:solidFill>
                <a:schemeClr val="tx1"/>
              </a:solidFill>
              <a:effectLst/>
              <a:latin typeface="+mn-lt"/>
              <a:ea typeface="+mn-ea"/>
              <a:cs typeface="+mn-cs"/>
            </a:endParaRPr>
          </a:p>
          <a:p>
            <a:pPr lvl="0"/>
            <a:r>
              <a:rPr lang="de-CH" kern="1200" dirty="0" smtClean="0">
                <a:solidFill>
                  <a:schemeClr val="tx1"/>
                </a:solidFill>
                <a:effectLst/>
                <a:latin typeface="+mn-lt"/>
                <a:ea typeface="+mn-ea"/>
                <a:cs typeface="+mn-cs"/>
              </a:rPr>
              <a:t>Eckige Klammern werden durch runde Klammern ersetzt.</a:t>
            </a:r>
          </a:p>
        </p:txBody>
      </p:sp>
      <p:sp>
        <p:nvSpPr>
          <p:cNvPr id="4" name="Foliennummernplatzhalter 3"/>
          <p:cNvSpPr>
            <a:spLocks noGrp="1"/>
          </p:cNvSpPr>
          <p:nvPr>
            <p:ph type="sldNum" sz="quarter" idx="10"/>
          </p:nvPr>
        </p:nvSpPr>
        <p:spPr/>
        <p:txBody>
          <a:bodyPr/>
          <a:lstStyle/>
          <a:p>
            <a:fld id="{5F9F8FF6-6F64-48B5-AF7B-675846B3447E}" type="slidenum">
              <a:rPr lang="de-DE" smtClean="0"/>
              <a:pPr/>
              <a:t>16</a:t>
            </a:fld>
            <a:endParaRPr lang="de-DE"/>
          </a:p>
        </p:txBody>
      </p:sp>
    </p:spTree>
    <p:extLst>
      <p:ext uri="{BB962C8B-B14F-4D97-AF65-F5344CB8AC3E}">
        <p14:creationId xmlns:p14="http://schemas.microsoft.com/office/powerpoint/2010/main" val="31934944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lvl="0"/>
            <a:r>
              <a:rPr lang="de-CH" kern="1200" dirty="0" smtClean="0">
                <a:solidFill>
                  <a:schemeClr val="tx1"/>
                </a:solidFill>
                <a:effectLst/>
                <a:latin typeface="+mn-lt"/>
                <a:ea typeface="+mn-ea"/>
                <a:cs typeface="+mn-cs"/>
              </a:rPr>
              <a:t>Einem Satzzeichen folgt in der Regel ein Leerzeichen. </a:t>
            </a:r>
            <a:br>
              <a:rPr lang="de-CH" kern="1200" dirty="0" smtClean="0">
                <a:solidFill>
                  <a:schemeClr val="tx1"/>
                </a:solidFill>
                <a:effectLst/>
                <a:latin typeface="+mn-lt"/>
                <a:ea typeface="+mn-ea"/>
                <a:cs typeface="+mn-cs"/>
              </a:rPr>
            </a:br>
            <a:r>
              <a:rPr lang="de-CH" kern="1200" dirty="0" smtClean="0">
                <a:solidFill>
                  <a:schemeClr val="tx1"/>
                </a:solidFill>
                <a:effectLst/>
                <a:latin typeface="+mn-lt"/>
                <a:ea typeface="+mn-ea"/>
                <a:cs typeface="+mn-cs"/>
              </a:rPr>
              <a:t>Es gelten folgende Ausnahmen:</a:t>
            </a:r>
          </a:p>
          <a:p>
            <a:pPr>
              <a:buFont typeface="Arial" pitchFamily="34" charset="0"/>
              <a:buChar char="•"/>
            </a:pPr>
            <a:r>
              <a:rPr lang="de-CH" kern="1200" dirty="0" smtClean="0">
                <a:solidFill>
                  <a:schemeClr val="tx1"/>
                </a:solidFill>
                <a:effectLst/>
                <a:latin typeface="+mn-lt"/>
                <a:ea typeface="+mn-ea"/>
                <a:cs typeface="+mn-cs"/>
              </a:rPr>
              <a:t> Es wird kein Leerzeichen erfasst nach Abkürzungen, denen ein weiteres Satzzeichen, eine Klammer oder ein Anführungszeichen folgt.</a:t>
            </a:r>
          </a:p>
          <a:p>
            <a:pPr>
              <a:buFont typeface="Arial" pitchFamily="34" charset="0"/>
              <a:buChar char="•"/>
            </a:pPr>
            <a:r>
              <a:rPr lang="de-CH" kern="1200" dirty="0" smtClean="0">
                <a:solidFill>
                  <a:schemeClr val="tx1"/>
                </a:solidFill>
                <a:effectLst/>
                <a:latin typeface="+mn-lt"/>
                <a:ea typeface="+mn-ea"/>
                <a:cs typeface="+mn-cs"/>
              </a:rPr>
              <a:t> Es wird kein Leerzeichen erfasst, wenn mehrere Abkürzungen aus Einzelbuchstaben aufeinander folgen.</a:t>
            </a:r>
            <a:br>
              <a:rPr lang="de-CH" kern="1200" dirty="0" smtClean="0">
                <a:solidFill>
                  <a:schemeClr val="tx1"/>
                </a:solidFill>
                <a:effectLst/>
                <a:latin typeface="+mn-lt"/>
                <a:ea typeface="+mn-ea"/>
                <a:cs typeface="+mn-cs"/>
              </a:rPr>
            </a:br>
            <a:endParaRPr lang="de-CH" kern="1200" dirty="0" smtClean="0">
              <a:solidFill>
                <a:schemeClr val="tx1"/>
              </a:solidFill>
              <a:effectLst/>
              <a:latin typeface="+mn-lt"/>
              <a:ea typeface="+mn-ea"/>
              <a:cs typeface="+mn-cs"/>
            </a:endParaRPr>
          </a:p>
          <a:p>
            <a:r>
              <a:rPr lang="de-CH" kern="1200" dirty="0" smtClean="0">
                <a:solidFill>
                  <a:schemeClr val="tx1"/>
                </a:solidFill>
                <a:effectLst/>
                <a:latin typeface="+mn-lt"/>
                <a:ea typeface="+mn-ea"/>
                <a:cs typeface="+mn-cs"/>
              </a:rPr>
              <a:t>Bei folgenden Satzzeichen wird weder vorher noch nachher ein Leerzeichen gesetzt:</a:t>
            </a:r>
          </a:p>
          <a:p>
            <a:pPr>
              <a:buFont typeface="Arial" pitchFamily="34" charset="0"/>
              <a:buChar char="•"/>
            </a:pPr>
            <a:r>
              <a:rPr lang="de-CH" kern="1200" dirty="0" smtClean="0">
                <a:solidFill>
                  <a:schemeClr val="tx1"/>
                </a:solidFill>
                <a:effectLst/>
                <a:latin typeface="+mn-lt"/>
                <a:ea typeface="+mn-ea"/>
                <a:cs typeface="+mn-cs"/>
              </a:rPr>
              <a:t>   Apostroph (nach geltender Rechtschreibung der jeweiligen Sprache)</a:t>
            </a:r>
          </a:p>
          <a:p>
            <a:pPr>
              <a:buFont typeface="Arial" pitchFamily="34" charset="0"/>
              <a:buChar char="•"/>
            </a:pPr>
            <a:r>
              <a:rPr lang="de-CH" kern="1200" dirty="0" smtClean="0">
                <a:solidFill>
                  <a:schemeClr val="tx1"/>
                </a:solidFill>
                <a:effectLst/>
                <a:latin typeface="+mn-lt"/>
                <a:ea typeface="+mn-ea"/>
                <a:cs typeface="+mn-cs"/>
              </a:rPr>
              <a:t>   Schrägstrich</a:t>
            </a:r>
          </a:p>
          <a:p>
            <a:pPr>
              <a:buFont typeface="Arial" pitchFamily="34" charset="0"/>
              <a:buChar char="•"/>
            </a:pPr>
            <a:r>
              <a:rPr lang="de-CH" kern="1200" dirty="0" smtClean="0">
                <a:solidFill>
                  <a:schemeClr val="tx1"/>
                </a:solidFill>
                <a:effectLst/>
                <a:latin typeface="+mn-lt"/>
                <a:ea typeface="+mn-ea"/>
                <a:cs typeface="+mn-cs"/>
              </a:rPr>
              <a:t>   Bindestrich</a:t>
            </a:r>
          </a:p>
          <a:p>
            <a:pPr>
              <a:buFont typeface="Arial" pitchFamily="34" charset="0"/>
              <a:buChar char="•"/>
            </a:pPr>
            <a:r>
              <a:rPr lang="de-CH" kern="1200" dirty="0" smtClean="0">
                <a:solidFill>
                  <a:schemeClr val="tx1"/>
                </a:solidFill>
                <a:effectLst/>
                <a:latin typeface="+mn-lt"/>
                <a:ea typeface="+mn-ea"/>
                <a:cs typeface="+mn-cs"/>
              </a:rPr>
              <a:t>   Strich für "bis«</a:t>
            </a:r>
          </a:p>
          <a:p>
            <a:r>
              <a:rPr lang="de-CH" kern="1200" dirty="0" smtClean="0">
                <a:solidFill>
                  <a:schemeClr val="tx1"/>
                </a:solidFill>
                <a:effectLst/>
                <a:latin typeface="+mn-lt"/>
                <a:ea typeface="+mn-ea"/>
                <a:cs typeface="+mn-cs"/>
              </a:rPr>
              <a:t>Bei folgenden Strichen wird aber ein Leerzeichen vorher und nachher gesetzt:</a:t>
            </a:r>
          </a:p>
          <a:p>
            <a:pPr>
              <a:buFont typeface="Arial" pitchFamily="34" charset="0"/>
              <a:buChar char="•"/>
            </a:pPr>
            <a:r>
              <a:rPr lang="de-CH" kern="1200" dirty="0" smtClean="0">
                <a:solidFill>
                  <a:schemeClr val="tx1"/>
                </a:solidFill>
                <a:effectLst/>
                <a:latin typeface="+mn-lt"/>
                <a:ea typeface="+mn-ea"/>
                <a:cs typeface="+mn-cs"/>
              </a:rPr>
              <a:t>  </a:t>
            </a:r>
            <a:r>
              <a:rPr lang="de-CH" dirty="0" smtClean="0"/>
              <a:t>Gedankenstrich</a:t>
            </a:r>
          </a:p>
          <a:p>
            <a:pPr>
              <a:buFont typeface="Arial" pitchFamily="34" charset="0"/>
              <a:buChar char="•"/>
            </a:pPr>
            <a:r>
              <a:rPr lang="de-CH" dirty="0" smtClean="0"/>
              <a:t>  Streckenstrich</a:t>
            </a:r>
          </a:p>
          <a:p>
            <a:pPr>
              <a:buFont typeface="Arial" pitchFamily="34" charset="0"/>
              <a:buChar char="•"/>
            </a:pPr>
            <a:r>
              <a:rPr lang="de-CH" dirty="0" smtClean="0"/>
              <a:t>  Strich für "gegen</a:t>
            </a:r>
          </a:p>
          <a:p>
            <a:r>
              <a:rPr lang="de-CH" kern="1200" dirty="0" smtClean="0">
                <a:solidFill>
                  <a:schemeClr val="tx1"/>
                </a:solidFill>
                <a:effectLst/>
                <a:latin typeface="+mn-lt"/>
                <a:ea typeface="+mn-ea"/>
                <a:cs typeface="+mn-cs"/>
              </a:rPr>
              <a:t>  </a:t>
            </a:r>
          </a:p>
          <a:p>
            <a:r>
              <a:rPr lang="de-CH" kern="1200" dirty="0" smtClean="0">
                <a:solidFill>
                  <a:schemeClr val="tx1"/>
                </a:solidFill>
                <a:effectLst/>
                <a:latin typeface="+mn-lt"/>
                <a:ea typeface="+mn-ea"/>
                <a:cs typeface="+mn-cs"/>
              </a:rPr>
              <a:t>Vor und nach Auslassungspunkten werden Leerzeichen gesetzt, ein weiteres Satzzeichen wird jedoch ohne Leerzeichen angefügt.</a:t>
            </a:r>
          </a:p>
          <a:p>
            <a:pPr lvl="0"/>
            <a:endParaRPr lang="de-CH" kern="1200" dirty="0" smtClean="0">
              <a:solidFill>
                <a:schemeClr val="tx1"/>
              </a:solidFill>
              <a:effectLst/>
              <a:latin typeface="+mn-lt"/>
              <a:ea typeface="+mn-ea"/>
              <a:cs typeface="+mn-cs"/>
            </a:endParaRPr>
          </a:p>
          <a:p>
            <a:pPr lvl="0"/>
            <a:r>
              <a:rPr lang="de-CH" kern="1200" dirty="0" smtClean="0">
                <a:solidFill>
                  <a:schemeClr val="tx1"/>
                </a:solidFill>
                <a:effectLst/>
                <a:latin typeface="+mn-lt"/>
                <a:ea typeface="+mn-ea"/>
                <a:cs typeface="+mn-cs"/>
              </a:rPr>
              <a:t>Für alle Arten von Strichen (ohne Schrägstrich) wird der auf der Tastatur vorhandene kurze Strich (Bindestrich) verwendet.</a:t>
            </a:r>
          </a:p>
        </p:txBody>
      </p:sp>
      <p:sp>
        <p:nvSpPr>
          <p:cNvPr id="4" name="Foliennummernplatzhalter 3"/>
          <p:cNvSpPr>
            <a:spLocks noGrp="1"/>
          </p:cNvSpPr>
          <p:nvPr>
            <p:ph type="sldNum" sz="quarter" idx="10"/>
          </p:nvPr>
        </p:nvSpPr>
        <p:spPr/>
        <p:txBody>
          <a:bodyPr/>
          <a:lstStyle/>
          <a:p>
            <a:fld id="{5F9F8FF6-6F64-48B5-AF7B-675846B3447E}" type="slidenum">
              <a:rPr lang="de-DE" smtClean="0"/>
              <a:pPr/>
              <a:t>17</a:t>
            </a:fld>
            <a:endParaRPr lang="de-DE"/>
          </a:p>
        </p:txBody>
      </p:sp>
    </p:spTree>
    <p:extLst>
      <p:ext uri="{BB962C8B-B14F-4D97-AF65-F5344CB8AC3E}">
        <p14:creationId xmlns:p14="http://schemas.microsoft.com/office/powerpoint/2010/main" val="27134724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lvl="0"/>
            <a:r>
              <a:rPr lang="de-CH" kern="1200" dirty="0" smtClean="0">
                <a:solidFill>
                  <a:schemeClr val="tx1"/>
                </a:solidFill>
                <a:effectLst/>
                <a:latin typeface="+mn-lt"/>
                <a:ea typeface="+mn-ea"/>
                <a:cs typeface="+mn-cs"/>
              </a:rPr>
              <a:t>Einem Satzzeichen folgt in der Regel ein Leerzeichen. </a:t>
            </a:r>
            <a:br>
              <a:rPr lang="de-CH" kern="1200" dirty="0" smtClean="0">
                <a:solidFill>
                  <a:schemeClr val="tx1"/>
                </a:solidFill>
                <a:effectLst/>
                <a:latin typeface="+mn-lt"/>
                <a:ea typeface="+mn-ea"/>
                <a:cs typeface="+mn-cs"/>
              </a:rPr>
            </a:br>
            <a:r>
              <a:rPr lang="de-CH" kern="1200" dirty="0" smtClean="0">
                <a:solidFill>
                  <a:schemeClr val="tx1"/>
                </a:solidFill>
                <a:effectLst/>
                <a:latin typeface="+mn-lt"/>
                <a:ea typeface="+mn-ea"/>
                <a:cs typeface="+mn-cs"/>
              </a:rPr>
              <a:t>Es gelten folgende Ausnahmen:</a:t>
            </a:r>
          </a:p>
          <a:p>
            <a:pPr>
              <a:buFont typeface="Arial" pitchFamily="34" charset="0"/>
              <a:buChar char="•"/>
            </a:pPr>
            <a:r>
              <a:rPr lang="de-CH" kern="1200" dirty="0" smtClean="0">
                <a:solidFill>
                  <a:schemeClr val="tx1"/>
                </a:solidFill>
                <a:effectLst/>
                <a:latin typeface="+mn-lt"/>
                <a:ea typeface="+mn-ea"/>
                <a:cs typeface="+mn-cs"/>
              </a:rPr>
              <a:t> Es wird kein Leerzeichen erfasst nach Abkürzungen, denen ein weiteres Satzzeichen, eine Klammer oder ein Anführungszeichen folgt.</a:t>
            </a:r>
          </a:p>
          <a:p>
            <a:pPr>
              <a:buFont typeface="Arial" pitchFamily="34" charset="0"/>
              <a:buChar char="•"/>
            </a:pPr>
            <a:r>
              <a:rPr lang="de-CH" kern="1200" dirty="0" smtClean="0">
                <a:solidFill>
                  <a:schemeClr val="tx1"/>
                </a:solidFill>
                <a:effectLst/>
                <a:latin typeface="+mn-lt"/>
                <a:ea typeface="+mn-ea"/>
                <a:cs typeface="+mn-cs"/>
              </a:rPr>
              <a:t> Es wird kein Leerzeichen erfasst, wenn mehrere Abkürzungen aus Einzelbuchstaben aufeinander folgen.</a:t>
            </a:r>
            <a:br>
              <a:rPr lang="de-CH" kern="1200" dirty="0" smtClean="0">
                <a:solidFill>
                  <a:schemeClr val="tx1"/>
                </a:solidFill>
                <a:effectLst/>
                <a:latin typeface="+mn-lt"/>
                <a:ea typeface="+mn-ea"/>
                <a:cs typeface="+mn-cs"/>
              </a:rPr>
            </a:br>
            <a:endParaRPr lang="de-CH" kern="1200" dirty="0" smtClean="0">
              <a:solidFill>
                <a:schemeClr val="tx1"/>
              </a:solidFill>
              <a:effectLst/>
              <a:latin typeface="+mn-lt"/>
              <a:ea typeface="+mn-ea"/>
              <a:cs typeface="+mn-cs"/>
            </a:endParaRPr>
          </a:p>
          <a:p>
            <a:r>
              <a:rPr lang="de-CH" kern="1200" dirty="0" smtClean="0">
                <a:solidFill>
                  <a:schemeClr val="tx1"/>
                </a:solidFill>
                <a:effectLst/>
                <a:latin typeface="+mn-lt"/>
                <a:ea typeface="+mn-ea"/>
                <a:cs typeface="+mn-cs"/>
              </a:rPr>
              <a:t>Bei folgenden Satzzeichen wird weder vorher noch nachher ein Leerzeichen gesetzt:</a:t>
            </a:r>
          </a:p>
          <a:p>
            <a:pPr>
              <a:buFont typeface="Arial" pitchFamily="34" charset="0"/>
              <a:buChar char="•"/>
            </a:pPr>
            <a:r>
              <a:rPr lang="de-CH" kern="1200" dirty="0" smtClean="0">
                <a:solidFill>
                  <a:schemeClr val="tx1"/>
                </a:solidFill>
                <a:effectLst/>
                <a:latin typeface="+mn-lt"/>
                <a:ea typeface="+mn-ea"/>
                <a:cs typeface="+mn-cs"/>
              </a:rPr>
              <a:t>   Apostroph (nach geltender Rechtschreibung der jeweiligen Sprache)</a:t>
            </a:r>
          </a:p>
          <a:p>
            <a:pPr>
              <a:buFont typeface="Arial" pitchFamily="34" charset="0"/>
              <a:buChar char="•"/>
            </a:pPr>
            <a:r>
              <a:rPr lang="de-CH" kern="1200" dirty="0" smtClean="0">
                <a:solidFill>
                  <a:schemeClr val="tx1"/>
                </a:solidFill>
                <a:effectLst/>
                <a:latin typeface="+mn-lt"/>
                <a:ea typeface="+mn-ea"/>
                <a:cs typeface="+mn-cs"/>
              </a:rPr>
              <a:t>   Schrägstrich</a:t>
            </a:r>
          </a:p>
          <a:p>
            <a:pPr>
              <a:buFont typeface="Arial" pitchFamily="34" charset="0"/>
              <a:buChar char="•"/>
            </a:pPr>
            <a:r>
              <a:rPr lang="de-CH" kern="1200" dirty="0" smtClean="0">
                <a:solidFill>
                  <a:schemeClr val="tx1"/>
                </a:solidFill>
                <a:effectLst/>
                <a:latin typeface="+mn-lt"/>
                <a:ea typeface="+mn-ea"/>
                <a:cs typeface="+mn-cs"/>
              </a:rPr>
              <a:t>   Bindestrich</a:t>
            </a:r>
          </a:p>
          <a:p>
            <a:pPr>
              <a:buFont typeface="Arial" pitchFamily="34" charset="0"/>
              <a:buChar char="•"/>
            </a:pPr>
            <a:r>
              <a:rPr lang="de-CH" kern="1200" dirty="0" smtClean="0">
                <a:solidFill>
                  <a:schemeClr val="tx1"/>
                </a:solidFill>
                <a:effectLst/>
                <a:latin typeface="+mn-lt"/>
                <a:ea typeface="+mn-ea"/>
                <a:cs typeface="+mn-cs"/>
              </a:rPr>
              <a:t>   Strich für "bis«</a:t>
            </a:r>
          </a:p>
          <a:p>
            <a:r>
              <a:rPr lang="de-CH" kern="1200" dirty="0" smtClean="0">
                <a:solidFill>
                  <a:schemeClr val="tx1"/>
                </a:solidFill>
                <a:effectLst/>
                <a:latin typeface="+mn-lt"/>
                <a:ea typeface="+mn-ea"/>
                <a:cs typeface="+mn-cs"/>
              </a:rPr>
              <a:t>Bei folgenden Strichen wird aber ein Leerzeichen vorher und nachher gesetzt:</a:t>
            </a:r>
          </a:p>
          <a:p>
            <a:pPr>
              <a:buFont typeface="Arial" pitchFamily="34" charset="0"/>
              <a:buChar char="•"/>
            </a:pPr>
            <a:r>
              <a:rPr lang="de-CH" kern="1200" dirty="0" smtClean="0">
                <a:solidFill>
                  <a:schemeClr val="tx1"/>
                </a:solidFill>
                <a:effectLst/>
                <a:latin typeface="+mn-lt"/>
                <a:ea typeface="+mn-ea"/>
                <a:cs typeface="+mn-cs"/>
              </a:rPr>
              <a:t>  </a:t>
            </a:r>
            <a:r>
              <a:rPr lang="de-CH" dirty="0" smtClean="0"/>
              <a:t>Gedankenstrich</a:t>
            </a:r>
          </a:p>
          <a:p>
            <a:pPr>
              <a:buFont typeface="Arial" pitchFamily="34" charset="0"/>
              <a:buChar char="•"/>
            </a:pPr>
            <a:r>
              <a:rPr lang="de-CH" dirty="0" smtClean="0"/>
              <a:t>  Streckenstrich</a:t>
            </a:r>
          </a:p>
          <a:p>
            <a:pPr>
              <a:buFont typeface="Arial" pitchFamily="34" charset="0"/>
              <a:buChar char="•"/>
            </a:pPr>
            <a:r>
              <a:rPr lang="de-CH" dirty="0" smtClean="0"/>
              <a:t>  Strich für "gegen</a:t>
            </a:r>
          </a:p>
          <a:p>
            <a:r>
              <a:rPr lang="de-CH" kern="1200" dirty="0" smtClean="0">
                <a:solidFill>
                  <a:schemeClr val="tx1"/>
                </a:solidFill>
                <a:effectLst/>
                <a:latin typeface="+mn-lt"/>
                <a:ea typeface="+mn-ea"/>
                <a:cs typeface="+mn-cs"/>
              </a:rPr>
              <a:t>  </a:t>
            </a:r>
          </a:p>
          <a:p>
            <a:r>
              <a:rPr lang="de-CH" kern="1200" dirty="0" smtClean="0">
                <a:solidFill>
                  <a:schemeClr val="tx1"/>
                </a:solidFill>
                <a:effectLst/>
                <a:latin typeface="+mn-lt"/>
                <a:ea typeface="+mn-ea"/>
                <a:cs typeface="+mn-cs"/>
              </a:rPr>
              <a:t>Vor und nach Auslassungspunkten werden Leerzeichen gesetzt, ein weiteres Satzzeichen wird jedoch ohne Leerzeichen angefügt.</a:t>
            </a:r>
          </a:p>
          <a:p>
            <a:pPr lvl="0"/>
            <a:endParaRPr lang="de-CH" kern="1200" dirty="0" smtClean="0">
              <a:solidFill>
                <a:schemeClr val="tx1"/>
              </a:solidFill>
              <a:effectLst/>
              <a:latin typeface="+mn-lt"/>
              <a:ea typeface="+mn-ea"/>
              <a:cs typeface="+mn-cs"/>
            </a:endParaRPr>
          </a:p>
          <a:p>
            <a:pPr lvl="0"/>
            <a:r>
              <a:rPr lang="de-CH" kern="1200" dirty="0" smtClean="0">
                <a:solidFill>
                  <a:schemeClr val="tx1"/>
                </a:solidFill>
                <a:effectLst/>
                <a:latin typeface="+mn-lt"/>
                <a:ea typeface="+mn-ea"/>
                <a:cs typeface="+mn-cs"/>
              </a:rPr>
              <a:t>Für alle Arten von Strichen (ohne Schrägstrich) wird der auf der Tastatur vorhandene kurze Strich (Bindestrich) verwendet.</a:t>
            </a:r>
          </a:p>
        </p:txBody>
      </p:sp>
      <p:sp>
        <p:nvSpPr>
          <p:cNvPr id="4" name="Foliennummernplatzhalter 3"/>
          <p:cNvSpPr>
            <a:spLocks noGrp="1"/>
          </p:cNvSpPr>
          <p:nvPr>
            <p:ph type="sldNum" sz="quarter" idx="10"/>
          </p:nvPr>
        </p:nvSpPr>
        <p:spPr/>
        <p:txBody>
          <a:bodyPr/>
          <a:lstStyle/>
          <a:p>
            <a:fld id="{5F9F8FF6-6F64-48B5-AF7B-675846B3447E}" type="slidenum">
              <a:rPr lang="de-DE" smtClean="0"/>
              <a:pPr/>
              <a:t>18</a:t>
            </a:fld>
            <a:endParaRPr lang="de-DE"/>
          </a:p>
        </p:txBody>
      </p:sp>
    </p:spTree>
    <p:extLst>
      <p:ext uri="{BB962C8B-B14F-4D97-AF65-F5344CB8AC3E}">
        <p14:creationId xmlns:p14="http://schemas.microsoft.com/office/powerpoint/2010/main" val="27134724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kern="1200" dirty="0" smtClean="0">
                <a:solidFill>
                  <a:schemeClr val="tx1"/>
                </a:solidFill>
                <a:effectLst/>
                <a:latin typeface="+mn-lt"/>
                <a:ea typeface="+mn-ea"/>
                <a:cs typeface="+mn-cs"/>
              </a:rPr>
              <a:t>Interpunktion darf weggelassen, ergänzt oder geändert werden, wenn die exakte Übernahme zu schlechter Lesbarkeit führt oder missverständlich wäre. So z.B. wenn jedes Wort des Titels in einer separaten Zeile steht und keine Zeichensetzung erfolgt ist, oder die Namen der Verantwortlichen jeweils auf einer separaten Zeile stehen und nicht durch Kommas abgetrennt sind.</a:t>
            </a:r>
          </a:p>
          <a:p>
            <a:endParaRPr lang="de-CH" b="1" kern="1200" dirty="0" smtClean="0">
              <a:solidFill>
                <a:schemeClr val="tx1"/>
              </a:solidFill>
              <a:effectLst/>
              <a:latin typeface="+mn-lt"/>
              <a:ea typeface="+mn-ea"/>
              <a:cs typeface="+mn-cs"/>
            </a:endParaRPr>
          </a:p>
          <a:p>
            <a:endParaRPr lang="de-CH" b="1" kern="1200" dirty="0" smtClean="0">
              <a:solidFill>
                <a:schemeClr val="tx1"/>
              </a:solidFill>
              <a:effectLst/>
              <a:latin typeface="+mn-lt"/>
              <a:ea typeface="+mn-ea"/>
              <a:cs typeface="+mn-cs"/>
            </a:endParaRPr>
          </a:p>
          <a:p>
            <a:r>
              <a:rPr lang="de-CH" kern="1200" dirty="0" smtClean="0">
                <a:solidFill>
                  <a:schemeClr val="tx1"/>
                </a:solidFill>
                <a:latin typeface="+mn-lt"/>
                <a:ea typeface="+mn-ea"/>
                <a:cs typeface="+mn-cs"/>
              </a:rPr>
              <a:t>Die Richtlinie für die Zeichensetzung zur Anzeige </a:t>
            </a:r>
            <a:r>
              <a:rPr lang="de-CH" kern="1200" dirty="0" err="1" smtClean="0">
                <a:solidFill>
                  <a:schemeClr val="tx1"/>
                </a:solidFill>
                <a:latin typeface="+mn-lt"/>
                <a:ea typeface="+mn-ea"/>
                <a:cs typeface="+mn-cs"/>
              </a:rPr>
              <a:t>gemä</a:t>
            </a:r>
            <a:r>
              <a:rPr lang="de-DE" dirty="0" smtClean="0"/>
              <a:t>ß</a:t>
            </a:r>
            <a:r>
              <a:rPr lang="de-CH" kern="1200" dirty="0" smtClean="0">
                <a:solidFill>
                  <a:schemeClr val="tx1"/>
                </a:solidFill>
                <a:latin typeface="+mn-lt"/>
                <a:ea typeface="+mn-ea"/>
                <a:cs typeface="+mn-cs"/>
              </a:rPr>
              <a:t> ISBD sind in RDA Anhang D.1.2 festgehalten</a:t>
            </a:r>
            <a:r>
              <a:rPr lang="de-CH" kern="1200" dirty="0" smtClean="0">
                <a:solidFill>
                  <a:schemeClr val="tx1"/>
                </a:solidFill>
                <a:effectLst/>
                <a:latin typeface="+mn-lt"/>
                <a:ea typeface="+mn-ea"/>
                <a:cs typeface="+mn-cs"/>
              </a:rPr>
              <a:t>.</a:t>
            </a:r>
          </a:p>
          <a:p>
            <a:endParaRPr lang="de-CH" kern="1200" dirty="0" smtClean="0">
              <a:solidFill>
                <a:schemeClr val="tx1"/>
              </a:solidFill>
              <a:effectLst/>
              <a:latin typeface="+mn-lt"/>
              <a:ea typeface="+mn-ea"/>
              <a:cs typeface="+mn-cs"/>
            </a:endParaRPr>
          </a:p>
          <a:p>
            <a:r>
              <a:rPr lang="de-CH" kern="1200" dirty="0" smtClean="0">
                <a:solidFill>
                  <a:schemeClr val="tx1"/>
                </a:solidFill>
                <a:effectLst/>
                <a:latin typeface="+mn-lt"/>
                <a:ea typeface="+mn-ea"/>
                <a:cs typeface="+mn-cs"/>
              </a:rPr>
              <a:t>In Komposita werden Bindestriche nicht ergänzt. Ist allerdings der Bereich rechercherelevant, sollte das Kompositum als Gesamtheit </a:t>
            </a:r>
            <a:r>
              <a:rPr lang="de-CH" kern="1200" dirty="0" err="1" smtClean="0">
                <a:solidFill>
                  <a:schemeClr val="tx1"/>
                </a:solidFill>
                <a:effectLst/>
                <a:latin typeface="+mn-lt"/>
                <a:ea typeface="+mn-ea"/>
                <a:cs typeface="+mn-cs"/>
              </a:rPr>
              <a:t>suchbar</a:t>
            </a:r>
            <a:r>
              <a:rPr lang="de-CH" kern="1200" dirty="0" smtClean="0">
                <a:solidFill>
                  <a:schemeClr val="tx1"/>
                </a:solidFill>
                <a:effectLst/>
                <a:latin typeface="+mn-lt"/>
                <a:ea typeface="+mn-ea"/>
                <a:cs typeface="+mn-cs"/>
              </a:rPr>
              <a:t> sein.</a:t>
            </a:r>
          </a:p>
          <a:p>
            <a:endParaRPr lang="de-CH" b="1"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Beispiel für</a:t>
            </a:r>
            <a:r>
              <a:rPr lang="de-CH" b="1" kern="1200" baseline="0" dirty="0" smtClean="0">
                <a:solidFill>
                  <a:schemeClr val="tx1"/>
                </a:solidFill>
                <a:effectLst/>
                <a:latin typeface="+mn-lt"/>
                <a:ea typeface="+mn-ea"/>
                <a:cs typeface="+mn-cs"/>
              </a:rPr>
              <a:t> Komposita</a:t>
            </a:r>
            <a:endParaRPr lang="de-CH"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 </a:t>
            </a:r>
            <a:endParaRPr lang="de-CH"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Informationsquelle: </a:t>
            </a:r>
            <a:r>
              <a:rPr lang="de-CH" kern="1200" dirty="0" smtClean="0">
                <a:solidFill>
                  <a:schemeClr val="tx1"/>
                </a:solidFill>
                <a:effectLst/>
                <a:latin typeface="+mn-lt"/>
                <a:ea typeface="+mn-ea"/>
                <a:cs typeface="+mn-cs"/>
              </a:rPr>
              <a:t>Die JOHANNITER Kapelle in </a:t>
            </a:r>
            <a:r>
              <a:rPr lang="de-CH" kern="1200" dirty="0" err="1" smtClean="0">
                <a:solidFill>
                  <a:schemeClr val="tx1"/>
                </a:solidFill>
                <a:effectLst/>
                <a:latin typeface="+mn-lt"/>
                <a:ea typeface="+mn-ea"/>
                <a:cs typeface="+mn-cs"/>
              </a:rPr>
              <a:t>Bokelesch</a:t>
            </a:r>
            <a:endParaRPr lang="de-CH"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de-CH" b="1" kern="1200" dirty="0" smtClean="0">
                <a:solidFill>
                  <a:schemeClr val="tx1"/>
                </a:solidFill>
                <a:effectLst/>
                <a:latin typeface="+mn-lt"/>
                <a:ea typeface="+mn-ea"/>
                <a:cs typeface="+mn-cs"/>
              </a:rPr>
              <a:t>Erfassung Haupttitel: </a:t>
            </a:r>
            <a:r>
              <a:rPr lang="de-CH" kern="1200" dirty="0" smtClean="0">
                <a:solidFill>
                  <a:schemeClr val="tx1"/>
                </a:solidFill>
                <a:effectLst/>
                <a:latin typeface="+mn-lt"/>
                <a:ea typeface="+mn-ea"/>
                <a:cs typeface="+mn-cs"/>
              </a:rPr>
              <a:t>Die Johanniter Kapelle in </a:t>
            </a:r>
            <a:r>
              <a:rPr lang="de-CH" kern="1200" dirty="0" err="1" smtClean="0">
                <a:solidFill>
                  <a:schemeClr val="tx1"/>
                </a:solidFill>
                <a:effectLst/>
                <a:latin typeface="+mn-lt"/>
                <a:ea typeface="+mn-ea"/>
                <a:cs typeface="+mn-cs"/>
              </a:rPr>
              <a:t>Bokelesch</a:t>
            </a:r>
            <a:r>
              <a:rPr lang="de-CH" b="1" kern="1200" dirty="0" smtClean="0">
                <a:solidFill>
                  <a:schemeClr val="tx1"/>
                </a:solidFill>
                <a:effectLst/>
                <a:latin typeface="+mn-lt"/>
                <a:ea typeface="+mn-ea"/>
                <a:cs typeface="+mn-cs"/>
              </a:rPr>
              <a:t/>
            </a:r>
            <a:br>
              <a:rPr lang="de-CH" b="1" kern="1200" dirty="0" smtClean="0">
                <a:solidFill>
                  <a:schemeClr val="tx1"/>
                </a:solidFill>
                <a:effectLst/>
                <a:latin typeface="+mn-lt"/>
                <a:ea typeface="+mn-ea"/>
                <a:cs typeface="+mn-cs"/>
              </a:rPr>
            </a:br>
            <a:r>
              <a:rPr lang="de-CH" b="1" kern="1200" dirty="0" smtClean="0">
                <a:solidFill>
                  <a:schemeClr val="tx1"/>
                </a:solidFill>
                <a:effectLst/>
                <a:latin typeface="+mn-lt"/>
                <a:ea typeface="+mn-ea"/>
                <a:cs typeface="+mn-cs"/>
              </a:rPr>
              <a:t>Erfassung abweichender Titel: </a:t>
            </a:r>
            <a:r>
              <a:rPr lang="de-CH" kern="1200" dirty="0" smtClean="0">
                <a:solidFill>
                  <a:schemeClr val="tx1"/>
                </a:solidFill>
                <a:effectLst/>
                <a:latin typeface="+mn-lt"/>
                <a:ea typeface="+mn-ea"/>
                <a:cs typeface="+mn-cs"/>
              </a:rPr>
              <a:t>Die Johanniter-Kapelle in </a:t>
            </a:r>
            <a:r>
              <a:rPr lang="de-CH" kern="1200" dirty="0" err="1" smtClean="0">
                <a:solidFill>
                  <a:schemeClr val="tx1"/>
                </a:solidFill>
                <a:effectLst/>
                <a:latin typeface="+mn-lt"/>
                <a:ea typeface="+mn-ea"/>
                <a:cs typeface="+mn-cs"/>
              </a:rPr>
              <a:t>Bokelesch</a:t>
            </a:r>
            <a:endParaRPr lang="de-CH" kern="1200" dirty="0" smtClean="0">
              <a:solidFill>
                <a:schemeClr val="tx1"/>
              </a:solidFill>
              <a:effectLst/>
              <a:latin typeface="+mn-lt"/>
              <a:ea typeface="+mn-ea"/>
              <a:cs typeface="+mn-cs"/>
            </a:endParaRPr>
          </a:p>
          <a:p>
            <a:endParaRPr lang="de-CH" sz="1200" kern="1200" dirty="0" smtClean="0">
              <a:solidFill>
                <a:schemeClr val="tx1"/>
              </a:solidFill>
              <a:effectLst/>
              <a:latin typeface="+mn-lt"/>
              <a:ea typeface="+mn-ea"/>
              <a:cs typeface="+mn-cs"/>
            </a:endParaRPr>
          </a:p>
          <a:p>
            <a:r>
              <a:rPr lang="de-CH" sz="1200" kern="1200" dirty="0" smtClean="0">
                <a:solidFill>
                  <a:schemeClr val="tx1"/>
                </a:solidFill>
                <a:effectLst/>
                <a:latin typeface="+mn-lt"/>
                <a:ea typeface="+mn-ea"/>
                <a:cs typeface="+mn-cs"/>
              </a:rPr>
              <a:t/>
            </a:r>
            <a:br>
              <a:rPr lang="de-CH" sz="1200" kern="1200" dirty="0" smtClean="0">
                <a:solidFill>
                  <a:schemeClr val="tx1"/>
                </a:solidFill>
                <a:effectLst/>
                <a:latin typeface="+mn-lt"/>
                <a:ea typeface="+mn-ea"/>
                <a:cs typeface="+mn-cs"/>
              </a:rPr>
            </a:br>
            <a:r>
              <a:rPr lang="de-CH" sz="1200" kern="1200" dirty="0" smtClean="0">
                <a:solidFill>
                  <a:schemeClr val="tx1"/>
                </a:solidFill>
                <a:effectLst/>
                <a:latin typeface="+mn-lt"/>
                <a:ea typeface="+mn-ea"/>
                <a:cs typeface="+mn-cs"/>
              </a:rPr>
              <a:t/>
            </a:r>
            <a:br>
              <a:rPr lang="de-CH" sz="1200" kern="1200" dirty="0" smtClean="0">
                <a:solidFill>
                  <a:schemeClr val="tx1"/>
                </a:solidFill>
                <a:effectLst/>
                <a:latin typeface="+mn-lt"/>
                <a:ea typeface="+mn-ea"/>
                <a:cs typeface="+mn-cs"/>
              </a:rPr>
            </a:br>
            <a:endParaRPr lang="de-CH" sz="1200" kern="1200" dirty="0" smtClean="0">
              <a:solidFill>
                <a:schemeClr val="tx1"/>
              </a:solidFill>
              <a:effectLst/>
              <a:latin typeface="+mn-lt"/>
              <a:ea typeface="+mn-ea"/>
              <a:cs typeface="+mn-cs"/>
            </a:endParaRPr>
          </a:p>
          <a:p>
            <a:r>
              <a:rPr lang="de-CH" sz="1200" kern="1200" dirty="0" smtClean="0">
                <a:solidFill>
                  <a:schemeClr val="tx1"/>
                </a:solidFill>
                <a:effectLst/>
                <a:latin typeface="+mn-lt"/>
                <a:ea typeface="+mn-ea"/>
                <a:cs typeface="+mn-cs"/>
              </a:rPr>
              <a:t/>
            </a:r>
            <a:br>
              <a:rPr lang="de-CH" sz="1200" kern="1200" dirty="0" smtClean="0">
                <a:solidFill>
                  <a:schemeClr val="tx1"/>
                </a:solidFill>
                <a:effectLst/>
                <a:latin typeface="+mn-lt"/>
                <a:ea typeface="+mn-ea"/>
                <a:cs typeface="+mn-cs"/>
              </a:rPr>
            </a:br>
            <a:r>
              <a:rPr lang="de-CH" sz="1200" kern="1200" dirty="0" smtClean="0">
                <a:solidFill>
                  <a:schemeClr val="tx1"/>
                </a:solidFill>
                <a:effectLst/>
                <a:latin typeface="+mn-lt"/>
                <a:ea typeface="+mn-ea"/>
                <a:cs typeface="+mn-cs"/>
              </a:rPr>
              <a:t/>
            </a:r>
            <a:br>
              <a:rPr lang="de-CH" sz="1200" kern="1200" dirty="0" smtClean="0">
                <a:solidFill>
                  <a:schemeClr val="tx1"/>
                </a:solidFill>
                <a:effectLst/>
                <a:latin typeface="+mn-lt"/>
                <a:ea typeface="+mn-ea"/>
                <a:cs typeface="+mn-cs"/>
              </a:rPr>
            </a:br>
            <a:endParaRPr lang="de-CH" sz="1200" kern="1200" dirty="0" smtClean="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19</a:t>
            </a:fld>
            <a:endParaRPr lang="de-DE"/>
          </a:p>
        </p:txBody>
      </p:sp>
    </p:spTree>
    <p:extLst>
      <p:ext uri="{BB962C8B-B14F-4D97-AF65-F5344CB8AC3E}">
        <p14:creationId xmlns:p14="http://schemas.microsoft.com/office/powerpoint/2010/main" val="2992047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kern="1200" dirty="0" smtClean="0">
                <a:solidFill>
                  <a:schemeClr val="tx1"/>
                </a:solidFill>
                <a:effectLst/>
                <a:latin typeface="+mn-lt"/>
                <a:ea typeface="+mn-ea"/>
                <a:cs typeface="+mn-cs"/>
              </a:rPr>
              <a:t>Interpunktion darf weggelassen, ergänzt oder geändert werden, wenn die exakte Übernahme zu schlechter Lesbarkeit führt oder missverständlich wäre. So z.B. wenn jedes Wort des Titels in einer separaten Zeile steht und keine Zeichensetzung erfolgt ist, oder die Namen der Verantwortlichen jeweils auf einer separaten Zeile stehen und nicht durch Kommas abgetrennt sind.</a:t>
            </a:r>
          </a:p>
          <a:p>
            <a:endParaRPr lang="de-CH" b="1" kern="1200" dirty="0" smtClean="0">
              <a:solidFill>
                <a:schemeClr val="tx1"/>
              </a:solidFill>
              <a:effectLst/>
              <a:latin typeface="+mn-lt"/>
              <a:ea typeface="+mn-ea"/>
              <a:cs typeface="+mn-cs"/>
            </a:endParaRPr>
          </a:p>
          <a:p>
            <a:endParaRPr lang="de-CH" b="1" kern="1200" dirty="0" smtClean="0">
              <a:solidFill>
                <a:schemeClr val="tx1"/>
              </a:solidFill>
              <a:effectLst/>
              <a:latin typeface="+mn-lt"/>
              <a:ea typeface="+mn-ea"/>
              <a:cs typeface="+mn-cs"/>
            </a:endParaRPr>
          </a:p>
          <a:p>
            <a:r>
              <a:rPr lang="de-CH" kern="1200" dirty="0" smtClean="0">
                <a:solidFill>
                  <a:schemeClr val="tx1"/>
                </a:solidFill>
                <a:latin typeface="+mn-lt"/>
                <a:ea typeface="+mn-ea"/>
                <a:cs typeface="+mn-cs"/>
              </a:rPr>
              <a:t>Die Richtlinie für die Zeichensetzung zur Anzeige </a:t>
            </a:r>
            <a:r>
              <a:rPr lang="de-CH" kern="1200" dirty="0" err="1" smtClean="0">
                <a:solidFill>
                  <a:schemeClr val="tx1"/>
                </a:solidFill>
                <a:latin typeface="+mn-lt"/>
                <a:ea typeface="+mn-ea"/>
                <a:cs typeface="+mn-cs"/>
              </a:rPr>
              <a:t>gemä</a:t>
            </a:r>
            <a:r>
              <a:rPr lang="de-DE" dirty="0" smtClean="0"/>
              <a:t>ß</a:t>
            </a:r>
            <a:r>
              <a:rPr lang="de-CH" kern="1200" dirty="0" smtClean="0">
                <a:solidFill>
                  <a:schemeClr val="tx1"/>
                </a:solidFill>
                <a:latin typeface="+mn-lt"/>
                <a:ea typeface="+mn-ea"/>
                <a:cs typeface="+mn-cs"/>
              </a:rPr>
              <a:t> ISBD sind in RDA Anhang D.1.2 festgehalten</a:t>
            </a:r>
            <a:r>
              <a:rPr lang="de-CH" kern="1200" dirty="0" smtClean="0">
                <a:solidFill>
                  <a:schemeClr val="tx1"/>
                </a:solidFill>
                <a:effectLst/>
                <a:latin typeface="+mn-lt"/>
                <a:ea typeface="+mn-ea"/>
                <a:cs typeface="+mn-cs"/>
              </a:rPr>
              <a:t>.</a:t>
            </a:r>
          </a:p>
          <a:p>
            <a:endParaRPr lang="de-CH" kern="1200" dirty="0" smtClean="0">
              <a:solidFill>
                <a:schemeClr val="tx1"/>
              </a:solidFill>
              <a:effectLst/>
              <a:latin typeface="+mn-lt"/>
              <a:ea typeface="+mn-ea"/>
              <a:cs typeface="+mn-cs"/>
            </a:endParaRPr>
          </a:p>
          <a:p>
            <a:r>
              <a:rPr lang="de-CH" kern="1200" dirty="0" smtClean="0">
                <a:solidFill>
                  <a:schemeClr val="tx1"/>
                </a:solidFill>
                <a:effectLst/>
                <a:latin typeface="+mn-lt"/>
                <a:ea typeface="+mn-ea"/>
                <a:cs typeface="+mn-cs"/>
              </a:rPr>
              <a:t>In Komposita werden Bindestriche nicht ergänzt. Ist allerdings der Bereich rechercherelevant, sollte das Kompositum als Gesamtheit </a:t>
            </a:r>
            <a:r>
              <a:rPr lang="de-CH" kern="1200" dirty="0" err="1" smtClean="0">
                <a:solidFill>
                  <a:schemeClr val="tx1"/>
                </a:solidFill>
                <a:effectLst/>
                <a:latin typeface="+mn-lt"/>
                <a:ea typeface="+mn-ea"/>
                <a:cs typeface="+mn-cs"/>
              </a:rPr>
              <a:t>suchbar</a:t>
            </a:r>
            <a:r>
              <a:rPr lang="de-CH" kern="1200" dirty="0" smtClean="0">
                <a:solidFill>
                  <a:schemeClr val="tx1"/>
                </a:solidFill>
                <a:effectLst/>
                <a:latin typeface="+mn-lt"/>
                <a:ea typeface="+mn-ea"/>
                <a:cs typeface="+mn-cs"/>
              </a:rPr>
              <a:t> sein.</a:t>
            </a:r>
          </a:p>
          <a:p>
            <a:endParaRPr lang="de-CH" b="1"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Beispiel für</a:t>
            </a:r>
            <a:r>
              <a:rPr lang="de-CH" b="1" kern="1200" baseline="0" dirty="0" smtClean="0">
                <a:solidFill>
                  <a:schemeClr val="tx1"/>
                </a:solidFill>
                <a:effectLst/>
                <a:latin typeface="+mn-lt"/>
                <a:ea typeface="+mn-ea"/>
                <a:cs typeface="+mn-cs"/>
              </a:rPr>
              <a:t> Komposita</a:t>
            </a:r>
            <a:endParaRPr lang="de-CH"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 </a:t>
            </a:r>
            <a:endParaRPr lang="de-CH"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Informationsquelle: </a:t>
            </a:r>
            <a:r>
              <a:rPr lang="de-CH" kern="1200" dirty="0" smtClean="0">
                <a:solidFill>
                  <a:schemeClr val="tx1"/>
                </a:solidFill>
                <a:effectLst/>
                <a:latin typeface="+mn-lt"/>
                <a:ea typeface="+mn-ea"/>
                <a:cs typeface="+mn-cs"/>
              </a:rPr>
              <a:t>Die JOHANNITER Kapelle in </a:t>
            </a:r>
            <a:r>
              <a:rPr lang="de-CH" kern="1200" dirty="0" err="1" smtClean="0">
                <a:solidFill>
                  <a:schemeClr val="tx1"/>
                </a:solidFill>
                <a:effectLst/>
                <a:latin typeface="+mn-lt"/>
                <a:ea typeface="+mn-ea"/>
                <a:cs typeface="+mn-cs"/>
              </a:rPr>
              <a:t>Bokelesch</a:t>
            </a:r>
            <a:endParaRPr lang="de-CH"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de-CH" b="1" kern="1200" dirty="0" smtClean="0">
                <a:solidFill>
                  <a:schemeClr val="tx1"/>
                </a:solidFill>
                <a:effectLst/>
                <a:latin typeface="+mn-lt"/>
                <a:ea typeface="+mn-ea"/>
                <a:cs typeface="+mn-cs"/>
              </a:rPr>
              <a:t>Erfassung Haupttitel: </a:t>
            </a:r>
            <a:r>
              <a:rPr lang="de-CH" kern="1200" dirty="0" smtClean="0">
                <a:solidFill>
                  <a:schemeClr val="tx1"/>
                </a:solidFill>
                <a:effectLst/>
                <a:latin typeface="+mn-lt"/>
                <a:ea typeface="+mn-ea"/>
                <a:cs typeface="+mn-cs"/>
              </a:rPr>
              <a:t>Die Johanniter Kapelle in </a:t>
            </a:r>
            <a:r>
              <a:rPr lang="de-CH" kern="1200" dirty="0" err="1" smtClean="0">
                <a:solidFill>
                  <a:schemeClr val="tx1"/>
                </a:solidFill>
                <a:effectLst/>
                <a:latin typeface="+mn-lt"/>
                <a:ea typeface="+mn-ea"/>
                <a:cs typeface="+mn-cs"/>
              </a:rPr>
              <a:t>Bokelesch</a:t>
            </a:r>
            <a:r>
              <a:rPr lang="de-CH" b="1" kern="1200" dirty="0" smtClean="0">
                <a:solidFill>
                  <a:schemeClr val="tx1"/>
                </a:solidFill>
                <a:effectLst/>
                <a:latin typeface="+mn-lt"/>
                <a:ea typeface="+mn-ea"/>
                <a:cs typeface="+mn-cs"/>
              </a:rPr>
              <a:t/>
            </a:r>
            <a:br>
              <a:rPr lang="de-CH" b="1" kern="1200" dirty="0" smtClean="0">
                <a:solidFill>
                  <a:schemeClr val="tx1"/>
                </a:solidFill>
                <a:effectLst/>
                <a:latin typeface="+mn-lt"/>
                <a:ea typeface="+mn-ea"/>
                <a:cs typeface="+mn-cs"/>
              </a:rPr>
            </a:br>
            <a:r>
              <a:rPr lang="de-CH" b="1" kern="1200" dirty="0" smtClean="0">
                <a:solidFill>
                  <a:schemeClr val="tx1"/>
                </a:solidFill>
                <a:effectLst/>
                <a:latin typeface="+mn-lt"/>
                <a:ea typeface="+mn-ea"/>
                <a:cs typeface="+mn-cs"/>
              </a:rPr>
              <a:t>Erfassung abweichender Titel: </a:t>
            </a:r>
            <a:r>
              <a:rPr lang="de-CH" kern="1200" dirty="0" smtClean="0">
                <a:solidFill>
                  <a:schemeClr val="tx1"/>
                </a:solidFill>
                <a:effectLst/>
                <a:latin typeface="+mn-lt"/>
                <a:ea typeface="+mn-ea"/>
                <a:cs typeface="+mn-cs"/>
              </a:rPr>
              <a:t>Die Johanniter-Kapelle in </a:t>
            </a:r>
            <a:r>
              <a:rPr lang="de-CH" kern="1200" dirty="0" err="1" smtClean="0">
                <a:solidFill>
                  <a:schemeClr val="tx1"/>
                </a:solidFill>
                <a:effectLst/>
                <a:latin typeface="+mn-lt"/>
                <a:ea typeface="+mn-ea"/>
                <a:cs typeface="+mn-cs"/>
              </a:rPr>
              <a:t>Bokelesch</a:t>
            </a:r>
            <a:endParaRPr lang="de-CH" kern="1200" dirty="0" smtClean="0">
              <a:solidFill>
                <a:schemeClr val="tx1"/>
              </a:solidFill>
              <a:effectLst/>
              <a:latin typeface="+mn-lt"/>
              <a:ea typeface="+mn-ea"/>
              <a:cs typeface="+mn-cs"/>
            </a:endParaRPr>
          </a:p>
          <a:p>
            <a:endParaRPr lang="de-CH" sz="1200" kern="1200" dirty="0" smtClean="0">
              <a:solidFill>
                <a:schemeClr val="tx1"/>
              </a:solidFill>
              <a:effectLst/>
              <a:latin typeface="+mn-lt"/>
              <a:ea typeface="+mn-ea"/>
              <a:cs typeface="+mn-cs"/>
            </a:endParaRPr>
          </a:p>
          <a:p>
            <a:r>
              <a:rPr lang="de-CH" sz="1200" kern="1200" dirty="0" smtClean="0">
                <a:solidFill>
                  <a:schemeClr val="tx1"/>
                </a:solidFill>
                <a:effectLst/>
                <a:latin typeface="+mn-lt"/>
                <a:ea typeface="+mn-ea"/>
                <a:cs typeface="+mn-cs"/>
              </a:rPr>
              <a:t/>
            </a:r>
            <a:br>
              <a:rPr lang="de-CH" sz="1200" kern="1200" dirty="0" smtClean="0">
                <a:solidFill>
                  <a:schemeClr val="tx1"/>
                </a:solidFill>
                <a:effectLst/>
                <a:latin typeface="+mn-lt"/>
                <a:ea typeface="+mn-ea"/>
                <a:cs typeface="+mn-cs"/>
              </a:rPr>
            </a:br>
            <a:r>
              <a:rPr lang="de-CH" sz="1200" kern="1200" dirty="0" smtClean="0">
                <a:solidFill>
                  <a:schemeClr val="tx1"/>
                </a:solidFill>
                <a:effectLst/>
                <a:latin typeface="+mn-lt"/>
                <a:ea typeface="+mn-ea"/>
                <a:cs typeface="+mn-cs"/>
              </a:rPr>
              <a:t/>
            </a:r>
            <a:br>
              <a:rPr lang="de-CH" sz="1200" kern="1200" dirty="0" smtClean="0">
                <a:solidFill>
                  <a:schemeClr val="tx1"/>
                </a:solidFill>
                <a:effectLst/>
                <a:latin typeface="+mn-lt"/>
                <a:ea typeface="+mn-ea"/>
                <a:cs typeface="+mn-cs"/>
              </a:rPr>
            </a:br>
            <a:endParaRPr lang="de-CH" sz="1200" kern="1200" dirty="0" smtClean="0">
              <a:solidFill>
                <a:schemeClr val="tx1"/>
              </a:solidFill>
              <a:effectLst/>
              <a:latin typeface="+mn-lt"/>
              <a:ea typeface="+mn-ea"/>
              <a:cs typeface="+mn-cs"/>
            </a:endParaRPr>
          </a:p>
          <a:p>
            <a:r>
              <a:rPr lang="de-CH" sz="1200" kern="1200" dirty="0" smtClean="0">
                <a:solidFill>
                  <a:schemeClr val="tx1"/>
                </a:solidFill>
                <a:effectLst/>
                <a:latin typeface="+mn-lt"/>
                <a:ea typeface="+mn-ea"/>
                <a:cs typeface="+mn-cs"/>
              </a:rPr>
              <a:t/>
            </a:r>
            <a:br>
              <a:rPr lang="de-CH" sz="1200" kern="1200" dirty="0" smtClean="0">
                <a:solidFill>
                  <a:schemeClr val="tx1"/>
                </a:solidFill>
                <a:effectLst/>
                <a:latin typeface="+mn-lt"/>
                <a:ea typeface="+mn-ea"/>
                <a:cs typeface="+mn-cs"/>
              </a:rPr>
            </a:br>
            <a:r>
              <a:rPr lang="de-CH" sz="1200" kern="1200" dirty="0" smtClean="0">
                <a:solidFill>
                  <a:schemeClr val="tx1"/>
                </a:solidFill>
                <a:effectLst/>
                <a:latin typeface="+mn-lt"/>
                <a:ea typeface="+mn-ea"/>
                <a:cs typeface="+mn-cs"/>
              </a:rPr>
              <a:t/>
            </a:r>
            <a:br>
              <a:rPr lang="de-CH" sz="1200" kern="1200" dirty="0" smtClean="0">
                <a:solidFill>
                  <a:schemeClr val="tx1"/>
                </a:solidFill>
                <a:effectLst/>
                <a:latin typeface="+mn-lt"/>
                <a:ea typeface="+mn-ea"/>
                <a:cs typeface="+mn-cs"/>
              </a:rPr>
            </a:br>
            <a:endParaRPr lang="de-CH" sz="1200" kern="1200" dirty="0" smtClean="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20</a:t>
            </a:fld>
            <a:endParaRPr lang="de-DE"/>
          </a:p>
        </p:txBody>
      </p:sp>
    </p:spTree>
    <p:extLst>
      <p:ext uri="{BB962C8B-B14F-4D97-AF65-F5344CB8AC3E}">
        <p14:creationId xmlns:p14="http://schemas.microsoft.com/office/powerpoint/2010/main" val="29920477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kern="1200" dirty="0" smtClean="0">
                <a:solidFill>
                  <a:schemeClr val="tx1"/>
                </a:solidFill>
                <a:effectLst/>
                <a:latin typeface="+mn-lt"/>
                <a:ea typeface="+mn-ea"/>
                <a:cs typeface="+mn-cs"/>
              </a:rPr>
              <a:t>Symbole (RDA 1.7.5)</a:t>
            </a:r>
            <a:endParaRPr lang="de-CH" kern="1200" dirty="0" smtClean="0">
              <a:solidFill>
                <a:schemeClr val="tx1"/>
              </a:solidFill>
              <a:effectLst/>
              <a:latin typeface="+mn-lt"/>
              <a:ea typeface="+mn-ea"/>
              <a:cs typeface="+mn-cs"/>
            </a:endParaRPr>
          </a:p>
          <a:p>
            <a:r>
              <a:rPr lang="de-CH" kern="1200" dirty="0" smtClean="0">
                <a:solidFill>
                  <a:schemeClr val="tx1"/>
                </a:solidFill>
                <a:effectLst/>
                <a:latin typeface="+mn-lt"/>
                <a:ea typeface="+mn-ea"/>
                <a:cs typeface="+mn-cs"/>
              </a:rPr>
              <a:t>Soweit es möglich ist, werden Symbole und andere Zeichen vorlagegemäß wiedergegeben. Bei Bedarf können weitere Formen als abweichende Titel erfasst werden.</a:t>
            </a:r>
          </a:p>
          <a:p>
            <a:endParaRPr lang="de-CH" b="1"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Beispiel s. Folie</a:t>
            </a:r>
            <a:endParaRPr lang="de-CH"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 </a:t>
            </a:r>
            <a:endParaRPr lang="de-CH" kern="1200" dirty="0" smtClean="0">
              <a:solidFill>
                <a:schemeClr val="tx1"/>
              </a:solidFill>
              <a:effectLst/>
              <a:latin typeface="+mn-lt"/>
              <a:ea typeface="+mn-ea"/>
              <a:cs typeface="+mn-cs"/>
            </a:endParaRPr>
          </a:p>
          <a:p>
            <a:endParaRPr lang="de-CH" kern="1200" dirty="0" smtClean="0">
              <a:solidFill>
                <a:schemeClr val="tx1"/>
              </a:solidFill>
              <a:effectLst/>
              <a:latin typeface="+mn-lt"/>
              <a:ea typeface="+mn-ea"/>
              <a:cs typeface="+mn-cs"/>
            </a:endParaRPr>
          </a:p>
          <a:p>
            <a:r>
              <a:rPr lang="de-CH" kern="1200" dirty="0" smtClean="0">
                <a:solidFill>
                  <a:schemeClr val="tx1"/>
                </a:solidFill>
                <a:effectLst/>
                <a:latin typeface="+mn-lt"/>
                <a:ea typeface="+mn-ea"/>
                <a:cs typeface="+mn-cs"/>
              </a:rPr>
              <a:t>Vertritt ein Zeichen ein Wort (z.B. §, %, &amp;) steht ein Leerzeichen davor bzw. danach.</a:t>
            </a:r>
          </a:p>
          <a:p>
            <a:endParaRPr lang="de-CH" b="1"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Beispiel</a:t>
            </a:r>
            <a:endParaRPr lang="de-CH"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 </a:t>
            </a:r>
            <a:endParaRPr lang="de-CH"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Informationsquelle: </a:t>
            </a:r>
            <a:r>
              <a:rPr lang="de-CH" kern="1200" dirty="0" smtClean="0">
                <a:solidFill>
                  <a:schemeClr val="tx1"/>
                </a:solidFill>
                <a:effectLst/>
                <a:latin typeface="+mn-lt"/>
                <a:ea typeface="+mn-ea"/>
                <a:cs typeface="+mn-cs"/>
              </a:rPr>
              <a:t>The $100 </a:t>
            </a:r>
            <a:r>
              <a:rPr lang="de-CH" kern="1200" dirty="0" err="1" smtClean="0">
                <a:solidFill>
                  <a:schemeClr val="tx1"/>
                </a:solidFill>
                <a:effectLst/>
                <a:latin typeface="+mn-lt"/>
                <a:ea typeface="+mn-ea"/>
                <a:cs typeface="+mn-cs"/>
              </a:rPr>
              <a:t>startup</a:t>
            </a:r>
            <a:endParaRPr lang="de-CH"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de-CH" b="1" kern="1200" dirty="0" smtClean="0">
                <a:solidFill>
                  <a:schemeClr val="tx1"/>
                </a:solidFill>
                <a:effectLst/>
                <a:latin typeface="+mn-lt"/>
                <a:ea typeface="+mn-ea"/>
                <a:cs typeface="+mn-cs"/>
              </a:rPr>
              <a:t>Erfassung Haupttitel: </a:t>
            </a:r>
            <a:r>
              <a:rPr lang="en-US" kern="1200" dirty="0" smtClean="0">
                <a:solidFill>
                  <a:schemeClr val="tx1"/>
                </a:solidFill>
                <a:effectLst/>
                <a:latin typeface="+mn-lt"/>
                <a:ea typeface="+mn-ea"/>
                <a:cs typeface="+mn-cs"/>
              </a:rPr>
              <a:t>The $ 100 startup</a:t>
            </a:r>
            <a:r>
              <a:rPr lang="de-CH" b="1" kern="1200" dirty="0" smtClean="0">
                <a:solidFill>
                  <a:schemeClr val="tx1"/>
                </a:solidFill>
                <a:effectLst/>
                <a:latin typeface="+mn-lt"/>
                <a:ea typeface="+mn-ea"/>
                <a:cs typeface="+mn-cs"/>
              </a:rPr>
              <a:t/>
            </a:r>
            <a:br>
              <a:rPr lang="de-CH" b="1" kern="1200" dirty="0" smtClean="0">
                <a:solidFill>
                  <a:schemeClr val="tx1"/>
                </a:solidFill>
                <a:effectLst/>
                <a:latin typeface="+mn-lt"/>
                <a:ea typeface="+mn-ea"/>
                <a:cs typeface="+mn-cs"/>
              </a:rPr>
            </a:br>
            <a:r>
              <a:rPr lang="de-CH" b="1" kern="1200" dirty="0" smtClean="0">
                <a:solidFill>
                  <a:schemeClr val="tx1"/>
                </a:solidFill>
                <a:effectLst/>
                <a:latin typeface="+mn-lt"/>
                <a:ea typeface="+mn-ea"/>
                <a:cs typeface="+mn-cs"/>
              </a:rPr>
              <a:t>Abweichende Titel: </a:t>
            </a:r>
            <a:r>
              <a:rPr lang="en-US" kern="1200" dirty="0" smtClean="0">
                <a:solidFill>
                  <a:schemeClr val="tx1"/>
                </a:solidFill>
                <a:effectLst/>
                <a:latin typeface="+mn-lt"/>
                <a:ea typeface="+mn-ea"/>
                <a:cs typeface="+mn-cs"/>
              </a:rPr>
              <a:t>The one hundred dollar startup</a:t>
            </a:r>
            <a:br>
              <a:rPr lang="en-US" kern="1200" dirty="0" smtClean="0">
                <a:solidFill>
                  <a:schemeClr val="tx1"/>
                </a:solidFill>
                <a:effectLst/>
                <a:latin typeface="+mn-lt"/>
                <a:ea typeface="+mn-ea"/>
                <a:cs typeface="+mn-cs"/>
              </a:rPr>
            </a:br>
            <a:r>
              <a:rPr lang="en-US" kern="1200" dirty="0" smtClean="0">
                <a:solidFill>
                  <a:schemeClr val="tx1"/>
                </a:solidFill>
                <a:effectLst/>
                <a:latin typeface="+mn-lt"/>
                <a:ea typeface="+mn-ea"/>
                <a:cs typeface="+mn-cs"/>
              </a:rPr>
              <a:t>                                  The hundred dollar startup</a:t>
            </a:r>
            <a:endParaRPr lang="de-CH" kern="1200" dirty="0" smtClean="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21</a:t>
            </a:fld>
            <a:endParaRPr lang="de-DE"/>
          </a:p>
        </p:txBody>
      </p:sp>
    </p:spTree>
    <p:extLst>
      <p:ext uri="{BB962C8B-B14F-4D97-AF65-F5344CB8AC3E}">
        <p14:creationId xmlns:p14="http://schemas.microsoft.com/office/powerpoint/2010/main" val="11127662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kern="1200" dirty="0" smtClean="0">
                <a:solidFill>
                  <a:schemeClr val="tx1"/>
                </a:solidFill>
                <a:effectLst/>
                <a:latin typeface="+mn-lt"/>
                <a:ea typeface="+mn-ea"/>
                <a:cs typeface="+mn-cs"/>
              </a:rPr>
              <a:t>Abstand zwischen Initialen und Akronymen (RDA 1.7.6)</a:t>
            </a:r>
            <a:endParaRPr lang="de-CH" kern="1200" dirty="0" smtClean="0">
              <a:solidFill>
                <a:schemeClr val="tx1"/>
              </a:solidFill>
              <a:effectLst/>
              <a:latin typeface="+mn-lt"/>
              <a:ea typeface="+mn-ea"/>
              <a:cs typeface="+mn-cs"/>
            </a:endParaRPr>
          </a:p>
          <a:p>
            <a:r>
              <a:rPr lang="de-CH" kern="1200" dirty="0" smtClean="0">
                <a:solidFill>
                  <a:schemeClr val="tx1"/>
                </a:solidFill>
                <a:effectLst/>
                <a:latin typeface="+mn-lt"/>
                <a:ea typeface="+mn-ea"/>
                <a:cs typeface="+mn-cs"/>
              </a:rPr>
              <a:t>Initialen und Akronyme (mit oder ohne Punkte) werden immer ohne Abstände geschrieben, auch wenn in der Informationsquelle Spatien erscheinen.</a:t>
            </a:r>
          </a:p>
          <a:p>
            <a:endParaRPr lang="de-CH" b="1"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Beispiel</a:t>
            </a:r>
            <a:r>
              <a:rPr lang="de-CH" b="1" kern="1200" baseline="0" dirty="0" smtClean="0">
                <a:solidFill>
                  <a:schemeClr val="tx1"/>
                </a:solidFill>
                <a:effectLst/>
                <a:latin typeface="+mn-lt"/>
                <a:ea typeface="+mn-ea"/>
                <a:cs typeface="+mn-cs"/>
              </a:rPr>
              <a:t> s. Folie</a:t>
            </a:r>
            <a:endParaRPr lang="de-CH"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22</a:t>
            </a:fld>
            <a:endParaRPr lang="de-DE"/>
          </a:p>
        </p:txBody>
      </p:sp>
    </p:spTree>
    <p:extLst>
      <p:ext uri="{BB962C8B-B14F-4D97-AF65-F5344CB8AC3E}">
        <p14:creationId xmlns:p14="http://schemas.microsoft.com/office/powerpoint/2010/main" val="42321188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kern="1200" dirty="0" smtClean="0">
                <a:solidFill>
                  <a:schemeClr val="tx1"/>
                </a:solidFill>
                <a:effectLst/>
                <a:latin typeface="+mn-lt"/>
                <a:ea typeface="+mn-ea"/>
                <a:cs typeface="+mn-cs"/>
              </a:rPr>
              <a:t>Abkürzungen (RDA 1.7.8, RDA Anhang B D-A-CH)</a:t>
            </a:r>
          </a:p>
          <a:p>
            <a:endParaRPr lang="de-CH" kern="1200" dirty="0" smtClean="0">
              <a:solidFill>
                <a:schemeClr val="tx1"/>
              </a:solidFill>
              <a:effectLst/>
              <a:latin typeface="+mn-lt"/>
              <a:ea typeface="+mn-ea"/>
              <a:cs typeface="+mn-cs"/>
            </a:endParaRPr>
          </a:p>
          <a:p>
            <a:r>
              <a:rPr lang="de-CH" dirty="0" smtClean="0"/>
              <a:t>Übertragene Elemente werden nur abgekürzt erfasst, wenn sie abgekürzt in der Informationsquelle stehen.</a:t>
            </a:r>
          </a:p>
          <a:p>
            <a:endParaRPr lang="de-CH"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CH" kern="1200" dirty="0" smtClean="0">
                <a:solidFill>
                  <a:schemeClr val="tx1"/>
                </a:solidFill>
                <a:latin typeface="+mn-lt"/>
                <a:ea typeface="+mn-ea"/>
                <a:cs typeface="+mn-cs"/>
              </a:rPr>
              <a:t>Alle anderen Elemente werden im Allgemeinen nicht abgekürzt. Ausnahmen sind in RDA B.5 definiert, ergänzt durch die Liste verwendbarer Abkürzungen (RDA B.7 D-A-CH).</a:t>
            </a:r>
          </a:p>
          <a:p>
            <a:pPr marL="0" marR="0" indent="0" algn="l" defTabSz="914400" rtl="0" eaLnBrk="1" fontAlgn="auto" latinLnBrk="0" hangingPunct="1">
              <a:lnSpc>
                <a:spcPct val="100000"/>
              </a:lnSpc>
              <a:spcBef>
                <a:spcPts val="0"/>
              </a:spcBef>
              <a:spcAft>
                <a:spcPts val="0"/>
              </a:spcAft>
              <a:buClrTx/>
              <a:buSzTx/>
              <a:buFontTx/>
              <a:buNone/>
              <a:tabLst/>
              <a:defRPr/>
            </a:pPr>
            <a:r>
              <a:rPr lang="de-CH" kern="1200" dirty="0" smtClean="0">
                <a:solidFill>
                  <a:schemeClr val="tx1"/>
                </a:solidFill>
                <a:latin typeface="+mn-lt"/>
                <a:ea typeface="+mn-ea"/>
                <a:cs typeface="+mn-cs"/>
              </a:rPr>
              <a:t>Generell wird</a:t>
            </a:r>
            <a:r>
              <a:rPr lang="de-CH" kern="1200" baseline="0" dirty="0" smtClean="0">
                <a:solidFill>
                  <a:schemeClr val="tx1"/>
                </a:solidFill>
                <a:latin typeface="+mn-lt"/>
                <a:ea typeface="+mn-ea"/>
                <a:cs typeface="+mn-cs"/>
              </a:rPr>
              <a:t> fast nichts mehr abgekürzt. Unter die im Anhang B.5 genannten Ausnahmen fallen z.B. die Maßangaben oder die Dauer von Filmen oder Tonaufnahmen.</a:t>
            </a:r>
            <a:endParaRPr lang="de-DE" kern="1200" dirty="0" smtClean="0">
              <a:solidFill>
                <a:schemeClr val="tx1"/>
              </a:solidFill>
              <a:latin typeface="+mn-lt"/>
              <a:ea typeface="+mn-ea"/>
              <a:cs typeface="+mn-cs"/>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23</a:t>
            </a:fld>
            <a:endParaRPr lang="de-DE"/>
          </a:p>
        </p:txBody>
      </p:sp>
    </p:spTree>
    <p:extLst>
      <p:ext uri="{BB962C8B-B14F-4D97-AF65-F5344CB8AC3E}">
        <p14:creationId xmlns:p14="http://schemas.microsoft.com/office/powerpoint/2010/main" val="16040925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kern="1200" dirty="0" smtClean="0">
                <a:solidFill>
                  <a:schemeClr val="tx1"/>
                </a:solidFill>
                <a:effectLst/>
                <a:latin typeface="+mn-lt"/>
                <a:ea typeface="+mn-ea"/>
                <a:cs typeface="+mn-cs"/>
              </a:rPr>
              <a:t>Fehler (RDA 1.7.9, RDA 2.3.1.4)</a:t>
            </a:r>
            <a:endParaRPr lang="de-CH" kern="1200" dirty="0" smtClean="0">
              <a:solidFill>
                <a:schemeClr val="tx1"/>
              </a:solidFill>
              <a:effectLst/>
              <a:latin typeface="+mn-lt"/>
              <a:ea typeface="+mn-ea"/>
              <a:cs typeface="+mn-cs"/>
            </a:endParaRPr>
          </a:p>
          <a:p>
            <a:r>
              <a:rPr lang="de-CH" kern="1200" dirty="0" smtClean="0">
                <a:solidFill>
                  <a:schemeClr val="tx1"/>
                </a:solidFill>
                <a:effectLst/>
                <a:latin typeface="+mn-lt"/>
                <a:ea typeface="+mn-ea"/>
                <a:cs typeface="+mn-cs"/>
              </a:rPr>
              <a:t>Ist für ein bestimmtes Element nichts anderes angegeben, werden Fehler oder ein falsch geschriebenes Wort wie in der Informationsquelle übertragen. Wenn es für die Identifizierung oder den Zugriff wichtig ist, wird eine Anmerkung erfasst, die den Fehler korrigiert.</a:t>
            </a:r>
          </a:p>
          <a:p>
            <a:r>
              <a:rPr lang="de-CH" kern="1200" dirty="0" smtClean="0">
                <a:solidFill>
                  <a:schemeClr val="tx1"/>
                </a:solidFill>
                <a:effectLst/>
                <a:latin typeface="+mn-lt"/>
                <a:ea typeface="+mn-ea"/>
                <a:cs typeface="+mn-cs"/>
              </a:rPr>
              <a:t>Erscheint der Fehler allerdings in einem Titel und eine korrigierte Form wird zur Identifizierung oder den Zugriff als wichtig angesehen, wird die korrigierte Form des Titels als abweichender Titel erfasst.</a:t>
            </a:r>
          </a:p>
          <a:p>
            <a:endParaRPr lang="de-CH" b="1"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Beispiel s. Folie</a:t>
            </a:r>
            <a:endParaRPr lang="de-CH" kern="1200" dirty="0" smtClean="0">
              <a:solidFill>
                <a:schemeClr val="tx1"/>
              </a:solidFill>
              <a:effectLst/>
              <a:latin typeface="+mn-lt"/>
              <a:ea typeface="+mn-ea"/>
              <a:cs typeface="+mn-cs"/>
            </a:endParaRPr>
          </a:p>
          <a:p>
            <a:r>
              <a:rPr lang="de-CH" b="1" kern="1200" dirty="0" smtClean="0">
                <a:solidFill>
                  <a:schemeClr val="tx1"/>
                </a:solidFill>
                <a:effectLst/>
                <a:latin typeface="+mn-lt"/>
                <a:ea typeface="+mn-ea"/>
                <a:cs typeface="+mn-cs"/>
              </a:rPr>
              <a:t> </a:t>
            </a:r>
            <a:endParaRPr lang="de-CH"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de-CH" kern="1200" dirty="0" smtClean="0">
                <a:solidFill>
                  <a:schemeClr val="tx1"/>
                </a:solidFill>
                <a:effectLst/>
                <a:latin typeface="+mn-lt"/>
                <a:ea typeface="+mn-ea"/>
                <a:cs typeface="+mn-cs"/>
              </a:rPr>
              <a:t>Eine Ausnahme bilden die Haupttitel von fortlaufenden oder integrierenden Ressourcen (RDA 2.3.1.4). Hier wird der Tippfehler im Haupttitel korrigiert und eine Anmerkung erfasst, die den Titel wiedergibt, wie er in der Informationsquelle erscheint.</a:t>
            </a:r>
          </a:p>
        </p:txBody>
      </p:sp>
      <p:sp>
        <p:nvSpPr>
          <p:cNvPr id="4" name="Foliennummernplatzhalter 3"/>
          <p:cNvSpPr>
            <a:spLocks noGrp="1"/>
          </p:cNvSpPr>
          <p:nvPr>
            <p:ph type="sldNum" sz="quarter" idx="10"/>
          </p:nvPr>
        </p:nvSpPr>
        <p:spPr/>
        <p:txBody>
          <a:bodyPr/>
          <a:lstStyle/>
          <a:p>
            <a:fld id="{5F9F8FF6-6F64-48B5-AF7B-675846B3447E}" type="slidenum">
              <a:rPr lang="de-DE" smtClean="0"/>
              <a:pPr/>
              <a:t>24</a:t>
            </a:fld>
            <a:endParaRPr lang="de-DE"/>
          </a:p>
        </p:txBody>
      </p:sp>
    </p:spTree>
    <p:extLst>
      <p:ext uri="{BB962C8B-B14F-4D97-AF65-F5344CB8AC3E}">
        <p14:creationId xmlns:p14="http://schemas.microsoft.com/office/powerpoint/2010/main" val="20680351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In übertragenen Elementen werden Zahlen so übernommen, wie sie in der Informationsquelle erscheinen.</a:t>
            </a:r>
          </a:p>
          <a:p>
            <a:endParaRPr lang="de-CH" dirty="0" smtClean="0"/>
          </a:p>
        </p:txBody>
      </p:sp>
      <p:sp>
        <p:nvSpPr>
          <p:cNvPr id="4" name="Foliennummernplatzhalter 3"/>
          <p:cNvSpPr>
            <a:spLocks noGrp="1"/>
          </p:cNvSpPr>
          <p:nvPr>
            <p:ph type="sldNum" sz="quarter" idx="10"/>
          </p:nvPr>
        </p:nvSpPr>
        <p:spPr/>
        <p:txBody>
          <a:bodyPr/>
          <a:lstStyle/>
          <a:p>
            <a:fld id="{5F9F8FF6-6F64-48B5-AF7B-675846B3447E}" type="slidenum">
              <a:rPr lang="de-DE" smtClean="0"/>
              <a:pPr/>
              <a:t>25</a:t>
            </a:fld>
            <a:endParaRPr lang="de-DE"/>
          </a:p>
        </p:txBody>
      </p:sp>
    </p:spTree>
    <p:extLst>
      <p:ext uri="{BB962C8B-B14F-4D97-AF65-F5344CB8AC3E}">
        <p14:creationId xmlns:p14="http://schemas.microsoft.com/office/powerpoint/2010/main" val="38181717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Bein Erfassen von Zahlen gelten spezifische Richtlinien für die folgenden Elemente:</a:t>
            </a:r>
          </a:p>
          <a:p>
            <a:r>
              <a:rPr lang="de-CH" dirty="0" smtClean="0"/>
              <a:t>- Bezeichnung (alphanumerisch oder chronologisch) der ersten/letzten Ausgabe oder des ersten/letzten Teils der Folge</a:t>
            </a:r>
          </a:p>
          <a:p>
            <a:r>
              <a:rPr lang="de-CH" dirty="0" smtClean="0"/>
              <a:t>- Entstehungs-, Erscheinungs-, Vertriebs-, Herstellungs- und Copyrightdatum</a:t>
            </a:r>
          </a:p>
          <a:p>
            <a:r>
              <a:rPr lang="de-CH" dirty="0" smtClean="0"/>
              <a:t>- Zählung innerhalb der Reihe/Unterreihe</a:t>
            </a:r>
          </a:p>
          <a:p>
            <a:r>
              <a:rPr lang="de-CH" dirty="0" smtClean="0"/>
              <a:t>- Jahr der Verleihung des Grades</a:t>
            </a:r>
          </a:p>
          <a:p>
            <a:endParaRPr lang="de-CH" dirty="0" smtClean="0"/>
          </a:p>
          <a:p>
            <a:r>
              <a:rPr lang="de-CH" dirty="0" smtClean="0"/>
              <a:t>Für diese Elemente gelten folgende Richtlinien:</a:t>
            </a:r>
            <a:endParaRPr lang="de-CH"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26</a:t>
            </a:fld>
            <a:endParaRPr lang="de-DE"/>
          </a:p>
        </p:txBody>
      </p:sp>
    </p:spTree>
    <p:extLst>
      <p:ext uri="{BB962C8B-B14F-4D97-AF65-F5344CB8AC3E}">
        <p14:creationId xmlns:p14="http://schemas.microsoft.com/office/powerpoint/2010/main" val="13149003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b="0" dirty="0" smtClean="0"/>
              <a:t>Form der Ziffern (RDA 1.8.2 D-A-CH)</a:t>
            </a:r>
          </a:p>
          <a:p>
            <a:endParaRPr lang="de-CH" dirty="0" smtClean="0"/>
          </a:p>
          <a:p>
            <a:r>
              <a:rPr lang="de-CH" dirty="0" smtClean="0"/>
              <a:t>Als Ziffern geschriebene</a:t>
            </a:r>
            <a:r>
              <a:rPr lang="de-CH" baseline="0" dirty="0" smtClean="0"/>
              <a:t> Zahlen </a:t>
            </a:r>
            <a:r>
              <a:rPr lang="de-CH" dirty="0" smtClean="0"/>
              <a:t>werden in Form von arabischen Ziffern erfasst.</a:t>
            </a:r>
          </a:p>
          <a:p>
            <a:endParaRPr lang="de-CH" dirty="0" smtClean="0"/>
          </a:p>
          <a:p>
            <a:r>
              <a:rPr lang="de-CH" b="0" dirty="0" smtClean="0"/>
              <a:t>Zahlen, die als Wörter geschrieben sind (RDA 1.8.3)</a:t>
            </a:r>
          </a:p>
          <a:p>
            <a:endParaRPr lang="de-CH" dirty="0" smtClean="0"/>
          </a:p>
          <a:p>
            <a:r>
              <a:rPr lang="de-CH" dirty="0" smtClean="0"/>
              <a:t>Als Wörter geschriebene Zahlen werden durch arabische Ziffern ersetzt.</a:t>
            </a:r>
          </a:p>
          <a:p>
            <a:endParaRPr lang="de-CH"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27</a:t>
            </a:fld>
            <a:endParaRPr lang="de-DE"/>
          </a:p>
        </p:txBody>
      </p:sp>
    </p:spTree>
    <p:extLst>
      <p:ext uri="{BB962C8B-B14F-4D97-AF65-F5344CB8AC3E}">
        <p14:creationId xmlns:p14="http://schemas.microsoft.com/office/powerpoint/2010/main" val="23600525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b="0" dirty="0" smtClean="0"/>
              <a:t>Form der Ziffern (RDA 1.8.2 D-A-CH)</a:t>
            </a:r>
          </a:p>
          <a:p>
            <a:endParaRPr lang="de-CH" dirty="0" smtClean="0"/>
          </a:p>
          <a:p>
            <a:r>
              <a:rPr lang="de-CH" dirty="0" smtClean="0"/>
              <a:t>Als Ziffern geschriebene</a:t>
            </a:r>
            <a:r>
              <a:rPr lang="de-CH" baseline="0" dirty="0" smtClean="0"/>
              <a:t> Zahlen </a:t>
            </a:r>
            <a:r>
              <a:rPr lang="de-CH" dirty="0" smtClean="0"/>
              <a:t>werden in Form von arabischen Ziffern erfasst.</a:t>
            </a:r>
          </a:p>
          <a:p>
            <a:endParaRPr lang="de-CH" dirty="0" smtClean="0"/>
          </a:p>
          <a:p>
            <a:r>
              <a:rPr lang="de-CH" b="0" dirty="0" smtClean="0"/>
              <a:t>Zahlen, die als Wörter geschrieben sind (RDA 1.8.3)</a:t>
            </a:r>
          </a:p>
          <a:p>
            <a:endParaRPr lang="de-CH" dirty="0" smtClean="0"/>
          </a:p>
          <a:p>
            <a:r>
              <a:rPr lang="de-CH" dirty="0" smtClean="0"/>
              <a:t>Als Wörter geschriebene Zahlen werden durch arabische Ziffern ersetzt.</a:t>
            </a:r>
          </a:p>
          <a:p>
            <a:endParaRPr lang="de-CH"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28</a:t>
            </a:fld>
            <a:endParaRPr lang="de-DE"/>
          </a:p>
        </p:txBody>
      </p:sp>
    </p:spTree>
    <p:extLst>
      <p:ext uri="{BB962C8B-B14F-4D97-AF65-F5344CB8AC3E}">
        <p14:creationId xmlns:p14="http://schemas.microsoft.com/office/powerpoint/2010/main" val="2243245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a:t>
            </a:fld>
            <a:endParaRPr lang="de-DE"/>
          </a:p>
        </p:txBody>
      </p:sp>
    </p:spTree>
    <p:extLst>
      <p:ext uri="{BB962C8B-B14F-4D97-AF65-F5344CB8AC3E}">
        <p14:creationId xmlns:p14="http://schemas.microsoft.com/office/powerpoint/2010/main" val="3233777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In Kapitel 1 stehen</a:t>
            </a:r>
            <a:r>
              <a:rPr lang="de-DE" baseline="0" dirty="0" smtClean="0"/>
              <a:t> Grundprinzipien zur Beschreibung der </a:t>
            </a:r>
            <a:r>
              <a:rPr lang="de-DE" b="1" baseline="0" dirty="0" smtClean="0"/>
              <a:t>Manifestation</a:t>
            </a:r>
            <a:r>
              <a:rPr lang="de-DE" baseline="0" dirty="0" smtClean="0"/>
              <a:t>.</a:t>
            </a:r>
          </a:p>
          <a:p>
            <a:endParaRPr lang="de-DE" dirty="0" smtClean="0"/>
          </a:p>
          <a:p>
            <a:r>
              <a:rPr lang="de-DE" dirty="0" smtClean="0"/>
              <a:t>In RDA 1.4 befindet sich eine Liste der Elemente, die in der </a:t>
            </a:r>
            <a:r>
              <a:rPr lang="de-DE" b="1" dirty="0" smtClean="0"/>
              <a:t>Schrift</a:t>
            </a:r>
            <a:r>
              <a:rPr lang="de-DE" dirty="0" smtClean="0"/>
              <a:t> und in der </a:t>
            </a:r>
            <a:r>
              <a:rPr lang="de-DE" b="1" dirty="0" smtClean="0"/>
              <a:t>Sprache</a:t>
            </a:r>
            <a:r>
              <a:rPr lang="de-DE" dirty="0" smtClean="0"/>
              <a:t> erfasst werden, in der die zu katalogisierende Ressource vorliegt.</a:t>
            </a:r>
          </a:p>
          <a:p>
            <a:endParaRPr lang="de-DE"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Alle anderen Elemente (z.B. Anmerkungen) werden auf Deutsch und in lateinischer Schrift erfasst. </a:t>
            </a:r>
            <a:endParaRPr lang="de-D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de-D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DE" baseline="0" dirty="0" smtClean="0"/>
              <a:t>[Hinweis: „Entstehungsangabe“ = Entstehungsort und Jahr bei nicht veröffentlichten Ressourcen (z.B. Handschriften oder Gemälden)]</a:t>
            </a:r>
            <a:br>
              <a:rPr lang="de-DE" baseline="0" dirty="0" smtClean="0"/>
            </a:br>
            <a:r>
              <a:rPr lang="de-DE" baseline="0" dirty="0" smtClean="0"/>
              <a:t>Anm. Winter: [Ausnahme betrifft Namen, Titel und Zitate in Anmerkungen – darauf wird nicht eingegangen]</a:t>
            </a:r>
            <a:endParaRPr lang="de-DE" dirty="0" smtClean="0"/>
          </a:p>
          <a:p>
            <a:endParaRPr lang="de-DE" dirty="0" smtClean="0"/>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4</a:t>
            </a:fld>
            <a:endParaRPr lang="de-DE"/>
          </a:p>
        </p:txBody>
      </p:sp>
    </p:spTree>
    <p:extLst>
      <p:ext uri="{BB962C8B-B14F-4D97-AF65-F5344CB8AC3E}">
        <p14:creationId xmlns:p14="http://schemas.microsoft.com/office/powerpoint/2010/main" val="15875775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Bei der Beschreibung der Manifestation gelten für einige Elemente besondere Regeln für ihre Wiedergabe. Diese Elemente werden „übertragen“, um eine möglichst vorlagegetreue Beschreibung der Ressource herzustellen. </a:t>
            </a:r>
          </a:p>
          <a:p>
            <a:r>
              <a:rPr lang="de-DE" dirty="0" smtClean="0"/>
              <a:t>Übertragen ist eine besondere Form der Erfassung. Einzelheiten zum „Übertragen“ sind in RDA 1.7 und RDA 1.7 D-A-CH geregelt. </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5</a:t>
            </a:fld>
            <a:endParaRPr lang="de-DE"/>
          </a:p>
        </p:txBody>
      </p:sp>
    </p:spTree>
    <p:extLst>
      <p:ext uri="{BB962C8B-B14F-4D97-AF65-F5344CB8AC3E}">
        <p14:creationId xmlns:p14="http://schemas.microsoft.com/office/powerpoint/2010/main" val="923041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6</a:t>
            </a:fld>
            <a:endParaRPr lang="de-DE"/>
          </a:p>
        </p:txBody>
      </p:sp>
    </p:spTree>
    <p:extLst>
      <p:ext uri="{BB962C8B-B14F-4D97-AF65-F5344CB8AC3E}">
        <p14:creationId xmlns:p14="http://schemas.microsoft.com/office/powerpoint/2010/main" val="8862607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Bei der Beschreibung der Manifestation gelten für einige Elemente besondere Regeln für ihre Wiedergabe. Diese Elemente werden „übertragen“, um eine möglichst vorlagegetreue Beschreibung der Ressource herzustellen. </a:t>
            </a:r>
          </a:p>
          <a:p>
            <a:r>
              <a:rPr lang="de-DE" dirty="0" smtClean="0"/>
              <a:t>Übertragen ist eine besondere Form der Erfassung. Einzelheiten zum „Übertragen“ sind in RDA 1.7 und RDA 1.7 D-A-CH geregelt. </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7</a:t>
            </a:fld>
            <a:endParaRPr lang="de-DE"/>
          </a:p>
        </p:txBody>
      </p:sp>
    </p:spTree>
    <p:extLst>
      <p:ext uri="{BB962C8B-B14F-4D97-AF65-F5344CB8AC3E}">
        <p14:creationId xmlns:p14="http://schemas.microsoft.com/office/powerpoint/2010/main" val="1375289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Ob ein Element „übertragen“ werden muss, steht bei dem jeweiligen Element in Kapitel 2. </a:t>
            </a:r>
          </a:p>
          <a:p>
            <a:endParaRPr lang="de-DE" dirty="0" smtClean="0"/>
          </a:p>
          <a:p>
            <a:r>
              <a:rPr lang="de-DE" dirty="0" smtClean="0"/>
              <a:t> </a:t>
            </a: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8</a:t>
            </a:fld>
            <a:endParaRPr lang="de-DE"/>
          </a:p>
        </p:txBody>
      </p:sp>
    </p:spTree>
    <p:extLst>
      <p:ext uri="{BB962C8B-B14F-4D97-AF65-F5344CB8AC3E}">
        <p14:creationId xmlns:p14="http://schemas.microsoft.com/office/powerpoint/2010/main" val="772549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Die Regelungen für „Übertragen“ gelten nur für </a:t>
            </a:r>
            <a:r>
              <a:rPr lang="de-DE" dirty="0" err="1" smtClean="0"/>
              <a:t>Eigenkatalogisate</a:t>
            </a:r>
            <a:r>
              <a:rPr lang="de-DE" dirty="0" smtClean="0"/>
              <a:t>. Fremddaten oder maschinell erstellte Metadaten werden unverändert übernommen. (RDA 1.7 Alternative 2 D-A-CH)</a:t>
            </a:r>
          </a:p>
        </p:txBody>
      </p:sp>
      <p:sp>
        <p:nvSpPr>
          <p:cNvPr id="4" name="Foliennummernplatzhalter 3"/>
          <p:cNvSpPr>
            <a:spLocks noGrp="1"/>
          </p:cNvSpPr>
          <p:nvPr>
            <p:ph type="sldNum" sz="quarter" idx="10"/>
          </p:nvPr>
        </p:nvSpPr>
        <p:spPr/>
        <p:txBody>
          <a:bodyPr/>
          <a:lstStyle/>
          <a:p>
            <a:fld id="{5F9F8FF6-6F64-48B5-AF7B-675846B3447E}" type="slidenum">
              <a:rPr lang="de-DE" smtClean="0"/>
              <a:pPr/>
              <a:t>9</a:t>
            </a:fld>
            <a:endParaRPr lang="de-DE"/>
          </a:p>
        </p:txBody>
      </p:sp>
    </p:spTree>
    <p:extLst>
      <p:ext uri="{BB962C8B-B14F-4D97-AF65-F5344CB8AC3E}">
        <p14:creationId xmlns:p14="http://schemas.microsoft.com/office/powerpoint/2010/main" val="3710493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508918"/>
          </a:xfrm>
        </p:spPr>
        <p:txBody>
          <a:bodyPr/>
          <a:lstStyle>
            <a:lvl1pPr algn="l">
              <a:defRPr sz="2800">
                <a:solidFill>
                  <a:schemeClr val="accent1">
                    <a:lumMod val="75000"/>
                  </a:schemeClr>
                </a:solidFill>
              </a:defRPr>
            </a:lvl1pPr>
          </a:lstStyle>
          <a:p>
            <a:r>
              <a:rPr lang="de-DE" dirty="0" smtClean="0"/>
              <a:t>Titelmasterformat durch Klicken bearbeiten</a:t>
            </a:r>
            <a:endParaRPr lang="de-DE" dirty="0"/>
          </a:p>
        </p:txBody>
      </p:sp>
      <p:sp>
        <p:nvSpPr>
          <p:cNvPr id="7" name="Textplatzhalter 6"/>
          <p:cNvSpPr>
            <a:spLocks noGrp="1"/>
          </p:cNvSpPr>
          <p:nvPr>
            <p:ph type="body" sz="quarter" idx="13"/>
          </p:nvPr>
        </p:nvSpPr>
        <p:spPr>
          <a:xfrm>
            <a:off x="251520" y="836712"/>
            <a:ext cx="8640960" cy="5472608"/>
          </a:xfrm>
        </p:spPr>
        <p:txBody>
          <a:bodyPr>
            <a:noAutofit/>
          </a:bodyPr>
          <a:lstStyle/>
          <a:p>
            <a:pPr lvl="0"/>
            <a:r>
              <a:rPr lang="de-DE" dirty="0" smtClean="0"/>
              <a:t>Textmasterformat bearbeiten</a:t>
            </a:r>
          </a:p>
          <a:p>
            <a:pPr lvl="1"/>
            <a:r>
              <a:rPr lang="de-DE" dirty="0" smtClean="0"/>
              <a:t>Zweite Ebene</a:t>
            </a:r>
          </a:p>
          <a:p>
            <a:pPr lvl="2"/>
            <a:r>
              <a:rPr lang="de-DE" dirty="0" smtClean="0"/>
              <a:t>Dritte Ebene</a:t>
            </a:r>
          </a:p>
        </p:txBody>
      </p:sp>
      <p:sp>
        <p:nvSpPr>
          <p:cNvPr id="12" name="Fußzeilenplatzhalter 11"/>
          <p:cNvSpPr>
            <a:spLocks noGrp="1"/>
          </p:cNvSpPr>
          <p:nvPr>
            <p:ph type="ftr" sz="quarter" idx="14"/>
          </p:nvPr>
        </p:nvSpPr>
        <p:spPr>
          <a:xfrm>
            <a:off x="467544" y="6376243"/>
            <a:ext cx="6120680" cy="365125"/>
          </a:xfrm>
        </p:spPr>
        <p:txBody>
          <a:bodyPr/>
          <a:lstStyle>
            <a:lvl1pPr algn="l">
              <a:defRPr>
                <a:solidFill>
                  <a:schemeClr val="accent1">
                    <a:lumMod val="75000"/>
                  </a:schemeClr>
                </a:solidFill>
              </a:defRPr>
            </a:lvl1pPr>
          </a:lstStyle>
          <a:p>
            <a:r>
              <a:rPr lang="de-DE" smtClean="0"/>
              <a:t>AG RDA Schulungsunterlagen – Modul 2.06: Erfassen und Übertragen | Stand: 16.06.2015 | CC BY-NC-SA</a:t>
            </a:r>
            <a:endParaRPr lang="de-DE" dirty="0"/>
          </a:p>
        </p:txBody>
      </p:sp>
      <p:sp>
        <p:nvSpPr>
          <p:cNvPr id="9" name="Foliennummernplatzhalter 5"/>
          <p:cNvSpPr>
            <a:spLocks noGrp="1"/>
          </p:cNvSpPr>
          <p:nvPr>
            <p:ph type="sldNum" sz="quarter" idx="4"/>
          </p:nvPr>
        </p:nvSpPr>
        <p:spPr>
          <a:xfrm>
            <a:off x="7236296" y="6376243"/>
            <a:ext cx="145050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690F1-7CA1-4166-A522-500460961984}" type="slidenum">
              <a:rPr lang="de-DE" smtClean="0"/>
              <a:pPr/>
              <a:t>‹Nr.›</a:t>
            </a:fld>
            <a:endParaRPr lang="de-DE"/>
          </a:p>
        </p:txBody>
      </p:sp>
    </p:spTree>
    <p:extLst>
      <p:ext uri="{BB962C8B-B14F-4D97-AF65-F5344CB8AC3E}">
        <p14:creationId xmlns:p14="http://schemas.microsoft.com/office/powerpoint/2010/main" val="36677943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p:txBody>
      </p:sp>
      <p:sp>
        <p:nvSpPr>
          <p:cNvPr id="7" name="Fußzeilenplatzhalter 6"/>
          <p:cNvSpPr>
            <a:spLocks noGrp="1"/>
          </p:cNvSpPr>
          <p:nvPr>
            <p:ph type="ftr" sz="quarter" idx="3"/>
          </p:nvPr>
        </p:nvSpPr>
        <p:spPr>
          <a:xfrm>
            <a:off x="467544" y="6381328"/>
            <a:ext cx="6264696" cy="365125"/>
          </a:xfrm>
          <a:prstGeom prst="rect">
            <a:avLst/>
          </a:prstGeom>
        </p:spPr>
        <p:txBody>
          <a:bodyPr vert="horz" lIns="91440" tIns="45720" rIns="91440" bIns="45720" rtlCol="0" anchor="ctr"/>
          <a:lstStyle>
            <a:lvl1pPr algn="l">
              <a:defRPr sz="1000" baseline="0">
                <a:solidFill>
                  <a:schemeClr val="tx1">
                    <a:lumMod val="50000"/>
                    <a:lumOff val="50000"/>
                  </a:schemeClr>
                </a:solidFill>
                <a:latin typeface="Verdana" panose="020B0604030504040204" pitchFamily="34" charset="0"/>
              </a:defRPr>
            </a:lvl1pPr>
          </a:lstStyle>
          <a:p>
            <a:r>
              <a:rPr lang="de-DE" smtClean="0"/>
              <a:t>AG RDA Schulungsunterlagen – Modul 2.06: Erfassen und Übertragen | Stand: 16.06.2015 | CC BY-NC-SA</a:t>
            </a:r>
            <a:endParaRPr lang="de-DE" dirty="0"/>
          </a:p>
        </p:txBody>
      </p:sp>
    </p:spTree>
    <p:extLst>
      <p:ext uri="{BB962C8B-B14F-4D97-AF65-F5344CB8AC3E}">
        <p14:creationId xmlns:p14="http://schemas.microsoft.com/office/powerpoint/2010/main" val="3311066970"/>
      </p:ext>
    </p:extLst>
  </p:cSld>
  <p:clrMap bg1="lt1" tx1="dk1" bg2="lt2" tx2="dk2" accent1="accent1" accent2="accent2" accent3="accent3" accent4="accent4" accent5="accent5" accent6="accent6" hlink="hlink" folHlink="folHlink"/>
  <p:sldLayoutIdLst>
    <p:sldLayoutId id="2147483649" r:id="rId1"/>
  </p:sldLayoutIdLst>
  <p:hf hdr="0" dt="0"/>
  <p:txStyles>
    <p:titleStyle>
      <a:lvl1pPr algn="l" defTabSz="914400" rtl="0" eaLnBrk="1" latinLnBrk="0" hangingPunct="1">
        <a:spcBef>
          <a:spcPct val="0"/>
        </a:spcBef>
        <a:buNone/>
        <a:defRPr sz="3200" kern="1200" baseline="0">
          <a:solidFill>
            <a:schemeClr val="tx1"/>
          </a:solidFill>
          <a:latin typeface="Verdana" panose="020B060403050404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jpe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jpe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5" Type="http://schemas.openxmlformats.org/officeDocument/2006/relationships/image" Target="../media/image1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p:cNvSpPr/>
          <p:nvPr/>
        </p:nvSpPr>
        <p:spPr>
          <a:xfrm>
            <a:off x="611188" y="1041400"/>
            <a:ext cx="8032750" cy="3529013"/>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de-DE">
              <a:solidFill>
                <a:prstClr val="white"/>
              </a:solidFill>
            </a:endParaRPr>
          </a:p>
        </p:txBody>
      </p:sp>
      <p:sp>
        <p:nvSpPr>
          <p:cNvPr id="3075" name="Titel 1"/>
          <p:cNvSpPr>
            <a:spLocks noGrp="1"/>
          </p:cNvSpPr>
          <p:nvPr>
            <p:ph type="title"/>
          </p:nvPr>
        </p:nvSpPr>
        <p:spPr>
          <a:xfrm>
            <a:off x="1692275" y="2781300"/>
            <a:ext cx="6057900" cy="1652588"/>
          </a:xfrm>
        </p:spPr>
        <p:txBody>
          <a:bodyPr/>
          <a:lstStyle/>
          <a:p>
            <a:pPr algn="ctr"/>
            <a:r>
              <a:rPr lang="de-DE" altLang="de-DE" sz="3200" b="1" dirty="0" smtClean="0">
                <a:latin typeface="Verdana" pitchFamily="34" charset="0"/>
                <a:ea typeface="Verdana" pitchFamily="34" charset="0"/>
                <a:cs typeface="Verdana" pitchFamily="34" charset="0"/>
              </a:rPr>
              <a:t>Schulungsunterlagen der</a:t>
            </a:r>
            <a:br>
              <a:rPr lang="de-DE" altLang="de-DE" sz="3200" b="1" dirty="0" smtClean="0">
                <a:latin typeface="Verdana" pitchFamily="34" charset="0"/>
                <a:ea typeface="Verdana" pitchFamily="34" charset="0"/>
                <a:cs typeface="Verdana" pitchFamily="34" charset="0"/>
              </a:rPr>
            </a:br>
            <a:r>
              <a:rPr lang="de-DE" altLang="de-DE" sz="3200" b="1" dirty="0" smtClean="0">
                <a:latin typeface="Verdana" pitchFamily="34" charset="0"/>
                <a:ea typeface="Verdana" pitchFamily="34" charset="0"/>
                <a:cs typeface="Verdana" pitchFamily="34" charset="0"/>
              </a:rPr>
              <a:t>AG RDA</a:t>
            </a:r>
          </a:p>
        </p:txBody>
      </p:sp>
      <p:pic>
        <p:nvPicPr>
          <p:cNvPr id="3076" name="Grafik 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68738" y="1171575"/>
            <a:ext cx="98583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Grafik 15"/>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83188" y="1412875"/>
            <a:ext cx="152241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Grafik 19"/>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72275" y="1771650"/>
            <a:ext cx="16478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Grafik 25"/>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56500" y="2420938"/>
            <a:ext cx="15875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Grafik 17"/>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978775" y="3057525"/>
            <a:ext cx="10287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Grafik 26"/>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978775" y="3860800"/>
            <a:ext cx="5857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Grafik 20"/>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959600" y="4433888"/>
            <a:ext cx="78105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Grafik 22"/>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535613" y="4814888"/>
            <a:ext cx="106045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Grafik 21"/>
          <p:cNvPicPr>
            <a:picLocks noChangeAspect="1"/>
          </p:cNvPicPr>
          <p:nvPr/>
        </p:nvPicPr>
        <p:blipFill>
          <a:blip r:embed="rId11" cstate="print">
            <a:extLst>
              <a:ext uri="{28A0092B-C50C-407E-A947-70E740481C1C}">
                <a14:useLocalDpi xmlns:a14="http://schemas.microsoft.com/office/drawing/2010/main" val="0"/>
              </a:ext>
            </a:extLst>
          </a:blip>
          <a:srcRect r="16844"/>
          <a:stretch>
            <a:fillRect/>
          </a:stretch>
        </p:blipFill>
        <p:spPr bwMode="auto">
          <a:xfrm>
            <a:off x="4138613" y="5045075"/>
            <a:ext cx="1358900" cy="54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Grafik 23"/>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908175" y="4829175"/>
            <a:ext cx="21653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Grafik 24"/>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258888" y="4254500"/>
            <a:ext cx="13620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Grafik 27"/>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0013" y="3784600"/>
            <a:ext cx="140335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Grafik 6"/>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92075" y="3108325"/>
            <a:ext cx="13462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0" name="Grafik 29"/>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2994025" y="1177925"/>
            <a:ext cx="6667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91" name="Gruppieren 8"/>
          <p:cNvGrpSpPr>
            <a:grpSpLocks/>
          </p:cNvGrpSpPr>
          <p:nvPr/>
        </p:nvGrpSpPr>
        <p:grpSpPr bwMode="auto">
          <a:xfrm>
            <a:off x="949325" y="1700213"/>
            <a:ext cx="2378075" cy="400050"/>
            <a:chOff x="948867" y="1700808"/>
            <a:chExt cx="2378195" cy="400110"/>
          </a:xfrm>
        </p:grpSpPr>
        <p:sp>
          <p:nvSpPr>
            <p:cNvPr id="3092" name="Textfeld 3"/>
            <p:cNvSpPr txBox="1">
              <a:spLocks noChangeArrowheads="1"/>
            </p:cNvSpPr>
            <p:nvPr/>
          </p:nvSpPr>
          <p:spPr bwMode="auto">
            <a:xfrm>
              <a:off x="1259632" y="1700808"/>
              <a:ext cx="206743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fontAlgn="base" hangingPunct="1">
                <a:spcBef>
                  <a:spcPct val="0"/>
                </a:spcBef>
                <a:spcAft>
                  <a:spcPct val="0"/>
                </a:spcAft>
                <a:buFontTx/>
                <a:buNone/>
              </a:pPr>
              <a:r>
                <a:rPr lang="de-DE" altLang="de-DE" sz="1000" b="1" dirty="0" smtClean="0">
                  <a:solidFill>
                    <a:prstClr val="black"/>
                  </a:solidFill>
                  <a:latin typeface="Verdana" pitchFamily="34" charset="0"/>
                  <a:cs typeface="Arial" pitchFamily="34" charset="0"/>
                </a:rPr>
                <a:t>Vertretungen der Öffentlichen Bibliotheken</a:t>
              </a:r>
            </a:p>
          </p:txBody>
        </p:sp>
        <p:pic>
          <p:nvPicPr>
            <p:cNvPr id="3093" name="Grafik 5"/>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948867" y="1709892"/>
              <a:ext cx="310765"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 name="Grafik 1"/>
          <p:cNvPicPr>
            <a:picLocks noChangeAspect="1"/>
          </p:cNvPicPr>
          <p:nvPr/>
        </p:nvPicPr>
        <p:blipFill rotWithShape="1">
          <a:blip r:embed="rId18" cstate="print">
            <a:extLst>
              <a:ext uri="{28A0092B-C50C-407E-A947-70E740481C1C}">
                <a14:useLocalDpi xmlns:a14="http://schemas.microsoft.com/office/drawing/2010/main" val="0"/>
              </a:ext>
            </a:extLst>
          </a:blip>
          <a:srcRect l="5723" t="17175" b="17717"/>
          <a:stretch/>
        </p:blipFill>
        <p:spPr>
          <a:xfrm>
            <a:off x="677899" y="2348880"/>
            <a:ext cx="1650927" cy="358775"/>
          </a:xfrm>
          <a:prstGeom prst="rect">
            <a:avLst/>
          </a:prstGeom>
        </p:spPr>
      </p:pic>
    </p:spTree>
    <p:extLst>
      <p:ext uri="{BB962C8B-B14F-4D97-AF65-F5344CB8AC3E}">
        <p14:creationId xmlns:p14="http://schemas.microsoft.com/office/powerpoint/2010/main" val="2332250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Großschreibung (RDA 1.7.2)</a:t>
            </a:r>
            <a:endParaRPr lang="de-DE" dirty="0"/>
          </a:p>
        </p:txBody>
      </p:sp>
      <p:sp>
        <p:nvSpPr>
          <p:cNvPr id="3" name="Textplatzhalter 2"/>
          <p:cNvSpPr>
            <a:spLocks noGrp="1"/>
          </p:cNvSpPr>
          <p:nvPr>
            <p:ph type="body" sz="quarter" idx="13"/>
          </p:nvPr>
        </p:nvSpPr>
        <p:spPr>
          <a:xfrm>
            <a:off x="251520" y="1052736"/>
            <a:ext cx="8640960" cy="5256584"/>
          </a:xfrm>
        </p:spPr>
        <p:txBody>
          <a:bodyPr wrap="square"/>
          <a:lstStyle/>
          <a:p>
            <a:pPr marL="0" indent="0">
              <a:buNone/>
            </a:pPr>
            <a:r>
              <a:rPr lang="de-DE" dirty="0" smtClean="0"/>
              <a:t>Groß- und Kleinschreibung </a:t>
            </a:r>
          </a:p>
          <a:p>
            <a:pPr marL="0" indent="0">
              <a:buNone/>
            </a:pPr>
            <a:endParaRPr lang="de-DE" dirty="0" smtClean="0"/>
          </a:p>
          <a:p>
            <a:r>
              <a:rPr lang="de-DE" dirty="0" smtClean="0"/>
              <a:t>gemäß Richtlinien der vorliegenden Sprache in einem Fließtext</a:t>
            </a:r>
          </a:p>
          <a:p>
            <a:r>
              <a:rPr lang="de-DE" sz="2200" dirty="0" smtClean="0"/>
              <a:t>deutsch: </a:t>
            </a:r>
            <a:br>
              <a:rPr lang="de-DE" sz="2200" dirty="0" smtClean="0"/>
            </a:br>
            <a:r>
              <a:rPr lang="de-DE" sz="2200" dirty="0" smtClean="0"/>
              <a:t>neueste Auflage des „Duden, Die Deutsche Recht-schreibung“</a:t>
            </a:r>
          </a:p>
          <a:p>
            <a:r>
              <a:rPr lang="de-DE" sz="2200" dirty="0" smtClean="0"/>
              <a:t>sonstige Sprachen: Anhang A</a:t>
            </a:r>
            <a:br>
              <a:rPr lang="de-DE" sz="2200" dirty="0" smtClean="0"/>
            </a:br>
            <a:r>
              <a:rPr lang="de-DE" sz="2200" dirty="0" smtClean="0"/>
              <a:t>(zu aufwändig oder nicht möglich </a:t>
            </a:r>
            <a:r>
              <a:rPr lang="de-DE" sz="2200" dirty="0" smtClean="0">
                <a:sym typeface="Wingdings" panose="05000000000000000000" pitchFamily="2" charset="2"/>
              </a:rPr>
              <a:t> </a:t>
            </a:r>
            <a:r>
              <a:rPr lang="de-DE" sz="2200" dirty="0" smtClean="0"/>
              <a:t>Form der Vorlage)</a:t>
            </a:r>
            <a:endParaRPr lang="de-DE" sz="2200" dirty="0"/>
          </a:p>
          <a:p>
            <a:pPr lvl="1"/>
            <a:endParaRPr lang="de-DE" sz="2200" dirty="0" smtClean="0"/>
          </a:p>
          <a:p>
            <a:pPr lvl="1"/>
            <a:endParaRPr lang="de-DE" sz="2200" dirty="0" smtClean="0"/>
          </a:p>
          <a:p>
            <a:pPr lvl="1"/>
            <a:endParaRPr lang="de-DE" sz="2200" dirty="0" smtClean="0"/>
          </a:p>
          <a:p>
            <a:pPr lvl="1">
              <a:buNone/>
            </a:pPr>
            <a:endParaRPr lang="de-DE" sz="2200"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10</a:t>
            </a:fld>
            <a:endParaRPr lang="de-DE"/>
          </a:p>
        </p:txBody>
      </p:sp>
      <p:graphicFrame>
        <p:nvGraphicFramePr>
          <p:cNvPr id="7" name="Tabelle 6"/>
          <p:cNvGraphicFramePr>
            <a:graphicFrameLocks noGrp="1"/>
          </p:cNvGraphicFramePr>
          <p:nvPr>
            <p:extLst>
              <p:ext uri="{D42A27DB-BD31-4B8C-83A1-F6EECF244321}">
                <p14:modId xmlns:p14="http://schemas.microsoft.com/office/powerpoint/2010/main" val="1066894365"/>
              </p:ext>
            </p:extLst>
          </p:nvPr>
        </p:nvGraphicFramePr>
        <p:xfrm>
          <a:off x="611560" y="4869160"/>
          <a:ext cx="7848872" cy="949960"/>
        </p:xfrm>
        <a:graphic>
          <a:graphicData uri="http://schemas.openxmlformats.org/drawingml/2006/table">
            <a:tbl>
              <a:tblPr firstRow="1" bandRow="1">
                <a:tableStyleId>{5C22544A-7EE6-4342-B048-85BDC9FD1C3A}</a:tableStyleId>
              </a:tblPr>
              <a:tblGrid>
                <a:gridCol w="3888432"/>
                <a:gridCol w="3960440"/>
              </a:tblGrid>
              <a:tr h="370840">
                <a:tc>
                  <a:txBody>
                    <a:bodyPr/>
                    <a:lstStyle/>
                    <a:p>
                      <a:r>
                        <a:rPr lang="de-CH" sz="1600" b="0" dirty="0" smtClean="0">
                          <a:latin typeface="Verdana" pitchFamily="34" charset="0"/>
                          <a:ea typeface="Verdana" pitchFamily="34" charset="0"/>
                          <a:cs typeface="Verdana" pitchFamily="34" charset="0"/>
                        </a:rPr>
                        <a:t>Informationsquelle</a:t>
                      </a:r>
                      <a:endParaRPr lang="de-CH" sz="1600" b="0" dirty="0">
                        <a:latin typeface="Verdana" pitchFamily="34" charset="0"/>
                        <a:ea typeface="Verdana" pitchFamily="34" charset="0"/>
                        <a:cs typeface="Verdana" pitchFamily="34" charset="0"/>
                      </a:endParaRPr>
                    </a:p>
                  </a:txBody>
                  <a:tcPr/>
                </a:tc>
                <a:tc>
                  <a:txBody>
                    <a:bodyPr/>
                    <a:lstStyle/>
                    <a:p>
                      <a:r>
                        <a:rPr lang="de-CH" sz="1600" b="0" dirty="0" smtClean="0">
                          <a:latin typeface="Verdana" pitchFamily="34" charset="0"/>
                          <a:ea typeface="Verdana" pitchFamily="34" charset="0"/>
                          <a:cs typeface="Verdana" pitchFamily="34" charset="0"/>
                        </a:rPr>
                        <a:t>Erfassung Haupttitel</a:t>
                      </a:r>
                      <a:endParaRPr lang="de-CH" sz="1600" b="0" dirty="0">
                        <a:latin typeface="Verdana" pitchFamily="34" charset="0"/>
                        <a:ea typeface="Verdana" pitchFamily="34" charset="0"/>
                        <a:cs typeface="Verdana" pitchFamily="34" charset="0"/>
                      </a:endParaRPr>
                    </a:p>
                  </a:txBody>
                  <a:tcPr/>
                </a:tc>
              </a:tr>
              <a:tr h="370840">
                <a:tc>
                  <a:txBody>
                    <a:bodyPr/>
                    <a:lstStyle/>
                    <a:p>
                      <a:r>
                        <a:rPr lang="de-CH" sz="1600" kern="1200" dirty="0" smtClean="0">
                          <a:solidFill>
                            <a:schemeClr val="dk1"/>
                          </a:solidFill>
                          <a:effectLst/>
                          <a:latin typeface="Verdana" pitchFamily="34" charset="0"/>
                          <a:ea typeface="Verdana" pitchFamily="34" charset="0"/>
                          <a:cs typeface="Verdana" pitchFamily="34" charset="0"/>
                        </a:rPr>
                        <a:t>DIE SCHÖNSTEN HOTELS DER SCHWEIZ</a:t>
                      </a:r>
                      <a:endParaRPr lang="de-CH" sz="1600" dirty="0">
                        <a:latin typeface="Verdana" pitchFamily="34" charset="0"/>
                        <a:ea typeface="Verdana" pitchFamily="34" charset="0"/>
                        <a:cs typeface="Verdana" pitchFamily="34" charset="0"/>
                      </a:endParaRPr>
                    </a:p>
                  </a:txBody>
                  <a:tcPr/>
                </a:tc>
                <a:tc>
                  <a:txBody>
                    <a:bodyPr/>
                    <a:lstStyle/>
                    <a:p>
                      <a:r>
                        <a:rPr lang="de-CH" sz="1600" kern="1200" dirty="0" smtClean="0">
                          <a:solidFill>
                            <a:schemeClr val="dk1"/>
                          </a:solidFill>
                          <a:effectLst/>
                          <a:latin typeface="Verdana" pitchFamily="34" charset="0"/>
                          <a:ea typeface="Verdana" pitchFamily="34" charset="0"/>
                          <a:cs typeface="Verdana" pitchFamily="34" charset="0"/>
                        </a:rPr>
                        <a:t>Die schönsten Hotels der Schweiz</a:t>
                      </a:r>
                      <a:endParaRPr lang="de-CH" sz="1600" dirty="0">
                        <a:latin typeface="Verdana" pitchFamily="34" charset="0"/>
                        <a:ea typeface="Verdana" pitchFamily="34" charset="0"/>
                        <a:cs typeface="Verdana" pitchFamily="34" charset="0"/>
                      </a:endParaRPr>
                    </a:p>
                  </a:txBody>
                  <a:tcPr/>
                </a:tc>
              </a:tr>
            </a:tbl>
          </a:graphicData>
        </a:graphic>
      </p:graphicFrame>
    </p:spTree>
    <p:extLst>
      <p:ext uri="{BB962C8B-B14F-4D97-AF65-F5344CB8AC3E}">
        <p14:creationId xmlns:p14="http://schemas.microsoft.com/office/powerpoint/2010/main" val="1981438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Großschreibung (RDA 1.7.2)</a:t>
            </a:r>
            <a:endParaRPr lang="de-DE" dirty="0"/>
          </a:p>
        </p:txBody>
      </p:sp>
      <p:sp>
        <p:nvSpPr>
          <p:cNvPr id="3" name="Textplatzhalter 2"/>
          <p:cNvSpPr>
            <a:spLocks noGrp="1"/>
          </p:cNvSpPr>
          <p:nvPr>
            <p:ph type="body" sz="quarter" idx="13"/>
          </p:nvPr>
        </p:nvSpPr>
        <p:spPr>
          <a:xfrm>
            <a:off x="251520" y="1484784"/>
            <a:ext cx="8640960" cy="4824536"/>
          </a:xfrm>
        </p:spPr>
        <p:txBody>
          <a:bodyPr wrap="square"/>
          <a:lstStyle/>
          <a:p>
            <a:pPr marL="0" indent="0">
              <a:buNone/>
            </a:pPr>
            <a:r>
              <a:rPr lang="de-DE" dirty="0" smtClean="0"/>
              <a:t>Ausnahme: </a:t>
            </a:r>
            <a:br>
              <a:rPr lang="de-DE" dirty="0" smtClean="0"/>
            </a:br>
            <a:r>
              <a:rPr lang="de-DE" dirty="0" smtClean="0"/>
              <a:t/>
            </a:r>
            <a:br>
              <a:rPr lang="de-DE" dirty="0" smtClean="0"/>
            </a:br>
            <a:r>
              <a:rPr lang="de-DE" dirty="0" smtClean="0"/>
              <a:t>ungewöhnliche Groß- und Kleinschreibung </a:t>
            </a:r>
            <a:br>
              <a:rPr lang="de-DE" dirty="0" smtClean="0"/>
            </a:br>
            <a:r>
              <a:rPr lang="de-DE" dirty="0" smtClean="0">
                <a:sym typeface="Wingdings" panose="05000000000000000000" pitchFamily="2" charset="2"/>
              </a:rPr>
              <a:t> </a:t>
            </a:r>
            <a:r>
              <a:rPr lang="de-DE" dirty="0" smtClean="0"/>
              <a:t>wird übertragen</a:t>
            </a:r>
          </a:p>
          <a:p>
            <a:pPr lvl="1"/>
            <a:endParaRPr lang="de-DE" sz="2200"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11</a:t>
            </a:fld>
            <a:endParaRPr lang="de-DE"/>
          </a:p>
        </p:txBody>
      </p:sp>
      <p:graphicFrame>
        <p:nvGraphicFramePr>
          <p:cNvPr id="8" name="Tabelle 7"/>
          <p:cNvGraphicFramePr>
            <a:graphicFrameLocks noGrp="1"/>
          </p:cNvGraphicFramePr>
          <p:nvPr>
            <p:extLst>
              <p:ext uri="{D42A27DB-BD31-4B8C-83A1-F6EECF244321}">
                <p14:modId xmlns:p14="http://schemas.microsoft.com/office/powerpoint/2010/main" val="4001958781"/>
              </p:ext>
            </p:extLst>
          </p:nvPr>
        </p:nvGraphicFramePr>
        <p:xfrm>
          <a:off x="395536" y="3645024"/>
          <a:ext cx="7848872" cy="741680"/>
        </p:xfrm>
        <a:graphic>
          <a:graphicData uri="http://schemas.openxmlformats.org/drawingml/2006/table">
            <a:tbl>
              <a:tblPr firstRow="1" bandRow="1">
                <a:tableStyleId>{5C22544A-7EE6-4342-B048-85BDC9FD1C3A}</a:tableStyleId>
              </a:tblPr>
              <a:tblGrid>
                <a:gridCol w="3888432"/>
                <a:gridCol w="3960440"/>
              </a:tblGrid>
              <a:tr h="370840">
                <a:tc>
                  <a:txBody>
                    <a:bodyPr/>
                    <a:lstStyle/>
                    <a:p>
                      <a:r>
                        <a:rPr lang="de-CH" sz="1800" b="0" dirty="0" smtClean="0">
                          <a:latin typeface="Verdana" pitchFamily="34" charset="0"/>
                          <a:ea typeface="Verdana" pitchFamily="34" charset="0"/>
                          <a:cs typeface="Verdana" pitchFamily="34" charset="0"/>
                        </a:rPr>
                        <a:t>Informationsquelle</a:t>
                      </a:r>
                      <a:endParaRPr lang="de-CH" sz="1800" b="0" dirty="0">
                        <a:latin typeface="Verdana" pitchFamily="34" charset="0"/>
                        <a:ea typeface="Verdana" pitchFamily="34" charset="0"/>
                        <a:cs typeface="Verdana" pitchFamily="34" charset="0"/>
                      </a:endParaRPr>
                    </a:p>
                  </a:txBody>
                  <a:tcPr/>
                </a:tc>
                <a:tc>
                  <a:txBody>
                    <a:bodyPr/>
                    <a:lstStyle/>
                    <a:p>
                      <a:r>
                        <a:rPr lang="de-CH" sz="1800" b="0" dirty="0" smtClean="0">
                          <a:latin typeface="Verdana" pitchFamily="34" charset="0"/>
                          <a:ea typeface="Verdana" pitchFamily="34" charset="0"/>
                          <a:cs typeface="Verdana" pitchFamily="34" charset="0"/>
                        </a:rPr>
                        <a:t>Erfassung Haupttitel</a:t>
                      </a:r>
                      <a:endParaRPr lang="de-CH" sz="1800" b="0" dirty="0">
                        <a:latin typeface="Verdana" pitchFamily="34" charset="0"/>
                        <a:ea typeface="Verdana" pitchFamily="34" charset="0"/>
                        <a:cs typeface="Verdana" pitchFamily="34" charset="0"/>
                      </a:endParaRPr>
                    </a:p>
                  </a:txBody>
                  <a:tcPr/>
                </a:tc>
              </a:tr>
              <a:tr h="370840">
                <a:tc>
                  <a:txBody>
                    <a:bodyPr/>
                    <a:lstStyle/>
                    <a:p>
                      <a:r>
                        <a:rPr lang="de-CH" sz="1800" kern="1200" dirty="0" smtClean="0">
                          <a:solidFill>
                            <a:schemeClr val="dk1"/>
                          </a:solidFill>
                          <a:effectLst/>
                          <a:latin typeface="Verdana" pitchFamily="34" charset="0"/>
                          <a:ea typeface="Verdana" pitchFamily="34" charset="0"/>
                          <a:cs typeface="Verdana" pitchFamily="34" charset="0"/>
                        </a:rPr>
                        <a:t>Centre </a:t>
                      </a:r>
                      <a:r>
                        <a:rPr lang="de-CH" sz="1800" kern="1200" dirty="0" err="1" smtClean="0">
                          <a:solidFill>
                            <a:schemeClr val="dk1"/>
                          </a:solidFill>
                          <a:effectLst/>
                          <a:latin typeface="Verdana" pitchFamily="34" charset="0"/>
                          <a:ea typeface="Verdana" pitchFamily="34" charset="0"/>
                          <a:cs typeface="Verdana" pitchFamily="34" charset="0"/>
                        </a:rPr>
                        <a:t>PasquArt</a:t>
                      </a:r>
                      <a:r>
                        <a:rPr lang="de-CH" sz="1800" kern="1200" dirty="0" smtClean="0">
                          <a:solidFill>
                            <a:schemeClr val="dk1"/>
                          </a:solidFill>
                          <a:effectLst/>
                          <a:latin typeface="Verdana" pitchFamily="34" charset="0"/>
                          <a:ea typeface="Verdana" pitchFamily="34" charset="0"/>
                          <a:cs typeface="Verdana" pitchFamily="34" charset="0"/>
                        </a:rPr>
                        <a:t> - les</a:t>
                      </a:r>
                      <a:r>
                        <a:rPr lang="de-CH" sz="1800" kern="1200" baseline="0" dirty="0" smtClean="0">
                          <a:solidFill>
                            <a:schemeClr val="dk1"/>
                          </a:solidFill>
                          <a:effectLst/>
                          <a:latin typeface="Verdana" pitchFamily="34" charset="0"/>
                          <a:ea typeface="Verdana" pitchFamily="34" charset="0"/>
                          <a:cs typeface="Verdana" pitchFamily="34" charset="0"/>
                        </a:rPr>
                        <a:t> </a:t>
                      </a:r>
                      <a:r>
                        <a:rPr lang="de-CH" sz="1800" kern="1200" baseline="0" dirty="0" err="1" smtClean="0">
                          <a:solidFill>
                            <a:schemeClr val="dk1"/>
                          </a:solidFill>
                          <a:effectLst/>
                          <a:latin typeface="Verdana" pitchFamily="34" charset="0"/>
                          <a:ea typeface="Verdana" pitchFamily="34" charset="0"/>
                          <a:cs typeface="Verdana" pitchFamily="34" charset="0"/>
                        </a:rPr>
                        <a:t>galeries</a:t>
                      </a:r>
                      <a:endParaRPr lang="de-CH" sz="1800" dirty="0">
                        <a:latin typeface="Verdana" pitchFamily="34" charset="0"/>
                        <a:ea typeface="Verdana" pitchFamily="34" charset="0"/>
                        <a:cs typeface="Verdana" pitchFamily="34" charset="0"/>
                      </a:endParaRPr>
                    </a:p>
                  </a:txBody>
                  <a:tcPr/>
                </a:tc>
                <a:tc>
                  <a:txBody>
                    <a:bodyPr/>
                    <a:lstStyle/>
                    <a:p>
                      <a:r>
                        <a:rPr lang="de-CH" sz="1800" kern="1200" dirty="0" smtClean="0">
                          <a:solidFill>
                            <a:schemeClr val="dk1"/>
                          </a:solidFill>
                          <a:effectLst/>
                          <a:latin typeface="Verdana" pitchFamily="34" charset="0"/>
                          <a:ea typeface="Verdana" pitchFamily="34" charset="0"/>
                          <a:cs typeface="Verdana" pitchFamily="34" charset="0"/>
                        </a:rPr>
                        <a:t>Centre </a:t>
                      </a:r>
                      <a:r>
                        <a:rPr lang="de-CH" sz="1800" kern="1200" dirty="0" err="1" smtClean="0">
                          <a:solidFill>
                            <a:schemeClr val="dk1"/>
                          </a:solidFill>
                          <a:effectLst/>
                          <a:latin typeface="Verdana" pitchFamily="34" charset="0"/>
                          <a:ea typeface="Verdana" pitchFamily="34" charset="0"/>
                          <a:cs typeface="Verdana" pitchFamily="34" charset="0"/>
                        </a:rPr>
                        <a:t>PasquArt</a:t>
                      </a:r>
                      <a:r>
                        <a:rPr lang="de-CH" sz="1800" kern="1200" dirty="0" smtClean="0">
                          <a:solidFill>
                            <a:schemeClr val="dk1"/>
                          </a:solidFill>
                          <a:effectLst/>
                          <a:latin typeface="Verdana" pitchFamily="34" charset="0"/>
                          <a:ea typeface="Verdana" pitchFamily="34" charset="0"/>
                          <a:cs typeface="Verdana" pitchFamily="34" charset="0"/>
                        </a:rPr>
                        <a:t> - les</a:t>
                      </a:r>
                      <a:r>
                        <a:rPr lang="de-CH" sz="1800" kern="1200" baseline="0" dirty="0" smtClean="0">
                          <a:solidFill>
                            <a:schemeClr val="dk1"/>
                          </a:solidFill>
                          <a:effectLst/>
                          <a:latin typeface="Verdana" pitchFamily="34" charset="0"/>
                          <a:ea typeface="Verdana" pitchFamily="34" charset="0"/>
                          <a:cs typeface="Verdana" pitchFamily="34" charset="0"/>
                        </a:rPr>
                        <a:t> </a:t>
                      </a:r>
                      <a:r>
                        <a:rPr lang="de-CH" sz="1800" kern="1200" baseline="0" dirty="0" err="1" smtClean="0">
                          <a:solidFill>
                            <a:schemeClr val="dk1"/>
                          </a:solidFill>
                          <a:effectLst/>
                          <a:latin typeface="Verdana" pitchFamily="34" charset="0"/>
                          <a:ea typeface="Verdana" pitchFamily="34" charset="0"/>
                          <a:cs typeface="Verdana" pitchFamily="34" charset="0"/>
                        </a:rPr>
                        <a:t>galeries</a:t>
                      </a:r>
                      <a:endParaRPr lang="de-CH" sz="1800" dirty="0">
                        <a:latin typeface="Verdana" pitchFamily="34" charset="0"/>
                        <a:ea typeface="Verdana" pitchFamily="34" charset="0"/>
                        <a:cs typeface="Verdana" pitchFamily="34" charset="0"/>
                      </a:endParaRPr>
                    </a:p>
                  </a:txBody>
                  <a:tcPr/>
                </a:tc>
              </a:tr>
            </a:tbl>
          </a:graphicData>
        </a:graphic>
      </p:graphicFrame>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Großschreibung (RDA 1.7.2)</a:t>
            </a:r>
          </a:p>
        </p:txBody>
      </p:sp>
      <p:sp>
        <p:nvSpPr>
          <p:cNvPr id="3" name="Textplatzhalter 2"/>
          <p:cNvSpPr>
            <a:spLocks noGrp="1"/>
          </p:cNvSpPr>
          <p:nvPr>
            <p:ph type="body" sz="quarter" idx="13"/>
          </p:nvPr>
        </p:nvSpPr>
        <p:spPr/>
        <p:txBody>
          <a:bodyPr wrap="square"/>
          <a:lstStyle/>
          <a:p>
            <a:r>
              <a:rPr lang="de-DE" dirty="0" smtClean="0"/>
              <a:t>Elemente, </a:t>
            </a:r>
            <a:r>
              <a:rPr lang="de-CH" dirty="0" smtClean="0"/>
              <a:t>bei denen das erste Wort immer mit einem Gro</a:t>
            </a:r>
            <a:r>
              <a:rPr lang="de-DE" dirty="0"/>
              <a:t>ß</a:t>
            </a:r>
            <a:r>
              <a:rPr lang="de-CH" dirty="0" err="1" smtClean="0"/>
              <a:t>buchstaben</a:t>
            </a:r>
            <a:r>
              <a:rPr lang="de-CH" dirty="0" smtClean="0"/>
              <a:t> beginnt:</a:t>
            </a:r>
          </a:p>
          <a:p>
            <a:pPr lvl="1"/>
            <a:r>
              <a:rPr lang="de-CH" dirty="0" smtClean="0"/>
              <a:t>Haupttitel</a:t>
            </a:r>
          </a:p>
          <a:p>
            <a:pPr lvl="1"/>
            <a:r>
              <a:rPr lang="de-CH" dirty="0" smtClean="0"/>
              <a:t>Paralleltitel</a:t>
            </a:r>
          </a:p>
          <a:p>
            <a:pPr lvl="1"/>
            <a:r>
              <a:rPr lang="de-CH" dirty="0" smtClean="0">
                <a:solidFill>
                  <a:srgbClr val="FF0000"/>
                </a:solidFill>
              </a:rPr>
              <a:t>Alternativtitel </a:t>
            </a:r>
          </a:p>
          <a:p>
            <a:pPr lvl="1"/>
            <a:r>
              <a:rPr lang="de-CH" dirty="0" smtClean="0"/>
              <a:t>Ausgabebezeichnung</a:t>
            </a:r>
          </a:p>
          <a:p>
            <a:pPr lvl="1"/>
            <a:r>
              <a:rPr lang="de-CH" dirty="0" smtClean="0"/>
              <a:t>Zählung fortlaufender Ressourcen  </a:t>
            </a:r>
          </a:p>
          <a:p>
            <a:pPr lvl="1"/>
            <a:r>
              <a:rPr lang="de-CH" dirty="0"/>
              <a:t>j</a:t>
            </a:r>
            <a:r>
              <a:rPr lang="de-CH" dirty="0" smtClean="0"/>
              <a:t>ede Anmerkung</a:t>
            </a:r>
          </a:p>
          <a:p>
            <a:pPr lvl="1"/>
            <a:endParaRPr lang="de-CH" dirty="0" smtClean="0"/>
          </a:p>
          <a:p>
            <a:r>
              <a:rPr lang="de-CH" dirty="0" smtClean="0"/>
              <a:t>Für alle anderen Elemente gilt normale Schreibweise</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12</a:t>
            </a:fld>
            <a:endParaRPr lang="de-DE" dirty="0"/>
          </a:p>
        </p:txBody>
      </p:sp>
      <p:graphicFrame>
        <p:nvGraphicFramePr>
          <p:cNvPr id="6" name="Tabelle 5"/>
          <p:cNvGraphicFramePr>
            <a:graphicFrameLocks noGrp="1"/>
          </p:cNvGraphicFramePr>
          <p:nvPr>
            <p:extLst>
              <p:ext uri="{D42A27DB-BD31-4B8C-83A1-F6EECF244321}">
                <p14:modId xmlns:p14="http://schemas.microsoft.com/office/powerpoint/2010/main" val="3895585300"/>
              </p:ext>
            </p:extLst>
          </p:nvPr>
        </p:nvGraphicFramePr>
        <p:xfrm>
          <a:off x="683568" y="5013176"/>
          <a:ext cx="7920880" cy="1162878"/>
        </p:xfrm>
        <a:graphic>
          <a:graphicData uri="http://schemas.openxmlformats.org/drawingml/2006/table">
            <a:tbl>
              <a:tblPr firstRow="1" bandRow="1">
                <a:tableStyleId>{5C22544A-7EE6-4342-B048-85BDC9FD1C3A}</a:tableStyleId>
              </a:tblPr>
              <a:tblGrid>
                <a:gridCol w="3312368"/>
                <a:gridCol w="4608512"/>
              </a:tblGrid>
              <a:tr h="33991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600" b="0" dirty="0" smtClean="0">
                          <a:latin typeface="Verdana" pitchFamily="34" charset="0"/>
                          <a:ea typeface="Verdana" pitchFamily="34" charset="0"/>
                          <a:cs typeface="Verdana" pitchFamily="34" charset="0"/>
                        </a:rPr>
                        <a:t>Informationsquelle</a:t>
                      </a:r>
                    </a:p>
                  </a:txBody>
                  <a:tcPr/>
                </a:tc>
                <a:tc>
                  <a:txBody>
                    <a:bodyPr/>
                    <a:lstStyle/>
                    <a:p>
                      <a:r>
                        <a:rPr lang="de-CH" sz="1600" b="0" dirty="0" smtClean="0">
                          <a:latin typeface="Verdana" pitchFamily="34" charset="0"/>
                          <a:ea typeface="Verdana" pitchFamily="34" charset="0"/>
                          <a:cs typeface="Verdana" pitchFamily="34" charset="0"/>
                        </a:rPr>
                        <a:t>Erfassung</a:t>
                      </a:r>
                      <a:endParaRPr lang="de-CH" sz="1600" b="0" dirty="0">
                        <a:latin typeface="Verdana" pitchFamily="34" charset="0"/>
                        <a:ea typeface="Verdana" pitchFamily="34" charset="0"/>
                        <a:cs typeface="Verdana" pitchFamily="34" charset="0"/>
                      </a:endParaRPr>
                    </a:p>
                  </a:txBody>
                  <a:tcPr/>
                </a:tc>
              </a:tr>
              <a:tr h="6918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600" dirty="0" smtClean="0">
                          <a:latin typeface="Verdana" pitchFamily="34" charset="0"/>
                          <a:ea typeface="Verdana" pitchFamily="34" charset="0"/>
                          <a:cs typeface="Verdana" pitchFamily="34" charset="0"/>
                        </a:rPr>
                        <a:t>Expedition Erde</a:t>
                      </a:r>
                    </a:p>
                    <a:p>
                      <a:pPr marL="0" marR="0" indent="0" algn="l" defTabSz="914400" rtl="0" eaLnBrk="1" fontAlgn="auto" latinLnBrk="0" hangingPunct="1">
                        <a:lnSpc>
                          <a:spcPct val="100000"/>
                        </a:lnSpc>
                        <a:spcBef>
                          <a:spcPts val="0"/>
                        </a:spcBef>
                        <a:spcAft>
                          <a:spcPts val="0"/>
                        </a:spcAft>
                        <a:buClrTx/>
                        <a:buSzTx/>
                        <a:buFontTx/>
                        <a:buNone/>
                        <a:tabLst/>
                        <a:defRPr/>
                      </a:pPr>
                      <a:r>
                        <a:rPr lang="de-CH" sz="1600" dirty="0" smtClean="0">
                          <a:latin typeface="Verdana" pitchFamily="34" charset="0"/>
                          <a:ea typeface="Verdana" pitchFamily="34" charset="0"/>
                          <a:cs typeface="Verdana" pitchFamily="34" charset="0"/>
                        </a:rPr>
                        <a:t>Die Urkräfte unseres Planeten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600" dirty="0" smtClean="0">
                          <a:latin typeface="Verdana" pitchFamily="34" charset="0"/>
                          <a:ea typeface="Verdana" pitchFamily="34" charset="0"/>
                          <a:cs typeface="Verdana" pitchFamily="34" charset="0"/>
                        </a:rPr>
                        <a:t>Haupttitel: Expedition Erde</a:t>
                      </a:r>
                    </a:p>
                    <a:p>
                      <a:pPr marL="0" marR="0" indent="0" algn="l" defTabSz="914400" rtl="0" eaLnBrk="1" fontAlgn="auto" latinLnBrk="0" hangingPunct="1">
                        <a:lnSpc>
                          <a:spcPct val="100000"/>
                        </a:lnSpc>
                        <a:spcBef>
                          <a:spcPts val="0"/>
                        </a:spcBef>
                        <a:spcAft>
                          <a:spcPts val="0"/>
                        </a:spcAft>
                        <a:buClrTx/>
                        <a:buSzTx/>
                        <a:buFontTx/>
                        <a:buNone/>
                        <a:tabLst/>
                        <a:defRPr/>
                      </a:pPr>
                      <a:r>
                        <a:rPr lang="de-CH" sz="1600" dirty="0" smtClean="0">
                          <a:latin typeface="Verdana" pitchFamily="34" charset="0"/>
                          <a:ea typeface="Verdana" pitchFamily="34" charset="0"/>
                          <a:cs typeface="Verdana" pitchFamily="34" charset="0"/>
                        </a:rPr>
                        <a:t>Titelzusatz:</a:t>
                      </a:r>
                      <a:r>
                        <a:rPr lang="de-CH" sz="1600" baseline="0" dirty="0" smtClean="0">
                          <a:latin typeface="Verdana" pitchFamily="34" charset="0"/>
                          <a:ea typeface="Verdana" pitchFamily="34" charset="0"/>
                          <a:cs typeface="Verdana" pitchFamily="34" charset="0"/>
                        </a:rPr>
                        <a:t> d</a:t>
                      </a:r>
                      <a:r>
                        <a:rPr lang="de-CH" sz="1600" dirty="0" smtClean="0">
                          <a:latin typeface="Verdana" pitchFamily="34" charset="0"/>
                          <a:ea typeface="Verdana" pitchFamily="34" charset="0"/>
                          <a:cs typeface="Verdana" pitchFamily="34" charset="0"/>
                        </a:rPr>
                        <a:t>ie Urkräfte unseres Planeten</a:t>
                      </a:r>
                    </a:p>
                    <a:p>
                      <a:pPr marL="0" marR="0" indent="0" algn="l" defTabSz="914400" rtl="0" eaLnBrk="1" fontAlgn="auto" latinLnBrk="0" hangingPunct="1">
                        <a:lnSpc>
                          <a:spcPct val="100000"/>
                        </a:lnSpc>
                        <a:spcBef>
                          <a:spcPts val="0"/>
                        </a:spcBef>
                        <a:spcAft>
                          <a:spcPts val="0"/>
                        </a:spcAft>
                        <a:buClrTx/>
                        <a:buSzTx/>
                        <a:buFontTx/>
                        <a:buNone/>
                        <a:tabLst/>
                        <a:defRPr/>
                      </a:pPr>
                      <a:endParaRPr lang="de-CH" sz="1600" dirty="0" smtClean="0">
                        <a:latin typeface="Verdana" pitchFamily="34" charset="0"/>
                        <a:ea typeface="Verdana" pitchFamily="34" charset="0"/>
                        <a:cs typeface="Verdana" pitchFamily="34" charset="0"/>
                      </a:endParaRPr>
                    </a:p>
                  </a:txBody>
                  <a:tcPr/>
                </a:tc>
              </a:tr>
            </a:tbl>
          </a:graphicData>
        </a:graphic>
      </p:graphicFrame>
    </p:spTree>
    <p:extLst>
      <p:ext uri="{BB962C8B-B14F-4D97-AF65-F5344CB8AC3E}">
        <p14:creationId xmlns:p14="http://schemas.microsoft.com/office/powerpoint/2010/main" val="2223023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1196752"/>
            <a:ext cx="8640960" cy="5112568"/>
          </a:xfrm>
        </p:spPr>
        <p:txBody>
          <a:bodyPr wrap="square"/>
          <a:lstStyle/>
          <a:p>
            <a:r>
              <a:rPr lang="de-CH" dirty="0" smtClean="0"/>
              <a:t>Zeichensetzung in der Regel übernehmen</a:t>
            </a:r>
          </a:p>
          <a:p>
            <a:endParaRPr lang="de-CH" sz="2600" dirty="0"/>
          </a:p>
          <a:p>
            <a:endParaRPr lang="de-CH" sz="2600" dirty="0" smtClean="0"/>
          </a:p>
          <a:p>
            <a:endParaRPr lang="de-CH" sz="2600" dirty="0"/>
          </a:p>
          <a:p>
            <a:pPr marL="457200" lvl="1" indent="0">
              <a:buNone/>
            </a:pPr>
            <a:endParaRPr lang="de-CH" sz="2200" dirty="0" smtClean="0"/>
          </a:p>
          <a:p>
            <a:endParaRPr lang="de-DE" sz="2600" dirty="0" smtClean="0"/>
          </a:p>
          <a:p>
            <a:endParaRPr lang="de-DE" sz="26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13</a:t>
            </a:fld>
            <a:endParaRPr lang="de-DE"/>
          </a:p>
        </p:txBody>
      </p:sp>
      <p:sp>
        <p:nvSpPr>
          <p:cNvPr id="9" name="Titel 1"/>
          <p:cNvSpPr>
            <a:spLocks noGrp="1"/>
          </p:cNvSpPr>
          <p:nvPr>
            <p:ph type="title"/>
          </p:nvPr>
        </p:nvSpPr>
        <p:spPr>
          <a:xfrm>
            <a:off x="251520" y="183778"/>
            <a:ext cx="8640960" cy="508918"/>
          </a:xfrm>
        </p:spPr>
        <p:txBody>
          <a:bodyPr/>
          <a:lstStyle/>
          <a:p>
            <a:r>
              <a:rPr lang="de-DE" dirty="0" smtClean="0"/>
              <a:t>Zeichensetzung </a:t>
            </a:r>
            <a:r>
              <a:rPr lang="de-DE" dirty="0"/>
              <a:t>(RDA </a:t>
            </a:r>
            <a:r>
              <a:rPr lang="de-DE" dirty="0" smtClean="0"/>
              <a:t>1.7.3)</a:t>
            </a:r>
            <a:endParaRPr lang="de-DE" dirty="0"/>
          </a:p>
        </p:txBody>
      </p:sp>
      <p:sp>
        <p:nvSpPr>
          <p:cNvPr id="7"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graphicFrame>
        <p:nvGraphicFramePr>
          <p:cNvPr id="2" name="Tabelle 1"/>
          <p:cNvGraphicFramePr>
            <a:graphicFrameLocks noGrp="1"/>
          </p:cNvGraphicFramePr>
          <p:nvPr>
            <p:extLst>
              <p:ext uri="{D42A27DB-BD31-4B8C-83A1-F6EECF244321}">
                <p14:modId xmlns:p14="http://schemas.microsoft.com/office/powerpoint/2010/main" val="2594734225"/>
              </p:ext>
            </p:extLst>
          </p:nvPr>
        </p:nvGraphicFramePr>
        <p:xfrm>
          <a:off x="539552" y="4725144"/>
          <a:ext cx="7740860" cy="1010920"/>
        </p:xfrm>
        <a:graphic>
          <a:graphicData uri="http://schemas.openxmlformats.org/drawingml/2006/table">
            <a:tbl>
              <a:tblPr firstRow="1" bandRow="1">
                <a:tableStyleId>{5C22544A-7EE6-4342-B048-85BDC9FD1C3A}</a:tableStyleId>
              </a:tblPr>
              <a:tblGrid>
                <a:gridCol w="3888432"/>
                <a:gridCol w="3852428"/>
              </a:tblGrid>
              <a:tr h="370840">
                <a:tc>
                  <a:txBody>
                    <a:bodyPr/>
                    <a:lstStyle/>
                    <a:p>
                      <a:r>
                        <a:rPr lang="de-CH" sz="1800" b="0" dirty="0" smtClean="0">
                          <a:latin typeface="Verdana" pitchFamily="34" charset="0"/>
                          <a:ea typeface="Verdana" pitchFamily="34" charset="0"/>
                          <a:cs typeface="Verdana" pitchFamily="34" charset="0"/>
                        </a:rPr>
                        <a:t>Informationsquelle</a:t>
                      </a:r>
                      <a:endParaRPr lang="de-CH" sz="1800" b="0" dirty="0">
                        <a:latin typeface="Verdana" pitchFamily="34" charset="0"/>
                        <a:ea typeface="Verdana" pitchFamily="34" charset="0"/>
                        <a:cs typeface="Verdana" pitchFamily="34" charset="0"/>
                      </a:endParaRPr>
                    </a:p>
                  </a:txBody>
                  <a:tcPr/>
                </a:tc>
                <a:tc>
                  <a:txBody>
                    <a:bodyPr/>
                    <a:lstStyle/>
                    <a:p>
                      <a:r>
                        <a:rPr lang="de-CH" sz="1800" b="0" dirty="0" smtClean="0">
                          <a:latin typeface="Verdana" pitchFamily="34" charset="0"/>
                          <a:ea typeface="Verdana" pitchFamily="34" charset="0"/>
                          <a:cs typeface="Verdana" pitchFamily="34" charset="0"/>
                        </a:rPr>
                        <a:t>Erfassung Haupttitel</a:t>
                      </a:r>
                      <a:endParaRPr lang="de-CH" sz="1800" b="0" dirty="0">
                        <a:latin typeface="Verdana" pitchFamily="34" charset="0"/>
                        <a:ea typeface="Verdana" pitchFamily="34" charset="0"/>
                        <a:cs typeface="Verdana"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kern="1200" dirty="0" smtClean="0">
                          <a:solidFill>
                            <a:schemeClr val="dk1"/>
                          </a:solidFill>
                          <a:effectLst/>
                          <a:latin typeface="Verdana" pitchFamily="34" charset="0"/>
                          <a:ea typeface="Verdana" pitchFamily="34" charset="0"/>
                          <a:cs typeface="Verdana" pitchFamily="34" charset="0"/>
                        </a:rPr>
                        <a:t>Briefe gut und richtig schreiben!</a:t>
                      </a:r>
                      <a:endParaRPr lang="de-CH" sz="1800" dirty="0" smtClean="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kern="1200" dirty="0" smtClean="0">
                          <a:solidFill>
                            <a:schemeClr val="dk1"/>
                          </a:solidFill>
                          <a:effectLst/>
                          <a:latin typeface="Verdana" pitchFamily="34" charset="0"/>
                          <a:ea typeface="Verdana" pitchFamily="34" charset="0"/>
                          <a:cs typeface="Verdana" pitchFamily="34" charset="0"/>
                        </a:rPr>
                        <a:t>Briefe gut und richtig schreiben!</a:t>
                      </a:r>
                      <a:endParaRPr lang="de-CH" sz="1800" dirty="0" smtClean="0">
                        <a:latin typeface="Verdana" pitchFamily="34" charset="0"/>
                        <a:ea typeface="Verdana" pitchFamily="34" charset="0"/>
                        <a:cs typeface="Verdana" pitchFamily="34" charset="0"/>
                      </a:endParaRPr>
                    </a:p>
                  </a:txBody>
                  <a:tcPr/>
                </a:tc>
              </a:tr>
            </a:tbl>
          </a:graphicData>
        </a:graphic>
      </p:graphicFrame>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592" y="1844824"/>
            <a:ext cx="6682210" cy="2448272"/>
          </a:xfrm>
          <a:prstGeom prst="rect">
            <a:avLst/>
          </a:prstGeom>
          <a:ln w="9525">
            <a:solidFill>
              <a:schemeClr val="tx1"/>
            </a:solidFill>
            <a:miter lim="800000"/>
            <a:headEnd/>
            <a:tailEnd/>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732618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836712"/>
            <a:ext cx="8640960" cy="5472608"/>
          </a:xfrm>
        </p:spPr>
        <p:txBody>
          <a:bodyPr wrap="square"/>
          <a:lstStyle/>
          <a:p>
            <a:pPr marL="0" indent="0">
              <a:buNone/>
            </a:pPr>
            <a:endParaRPr lang="de-CH" sz="2600" dirty="0"/>
          </a:p>
          <a:p>
            <a:pPr marL="457200" lvl="1" indent="0">
              <a:buNone/>
            </a:pPr>
            <a:endParaRPr lang="de-CH" sz="2600" dirty="0"/>
          </a:p>
          <a:p>
            <a:r>
              <a:rPr lang="de-CH" b="1" dirty="0" smtClean="0"/>
              <a:t>Abkürzungen</a:t>
            </a:r>
            <a:r>
              <a:rPr lang="de-CH" dirty="0" smtClean="0"/>
              <a:t>:</a:t>
            </a:r>
            <a:br>
              <a:rPr lang="de-CH" dirty="0" smtClean="0"/>
            </a:br>
            <a:r>
              <a:rPr lang="de-CH" dirty="0" smtClean="0"/>
              <a:t/>
            </a:r>
            <a:br>
              <a:rPr lang="de-CH" dirty="0" smtClean="0"/>
            </a:br>
            <a:r>
              <a:rPr lang="de-DE" dirty="0"/>
              <a:t>Abkürzungen aus mehreren Einzelbuchstaben </a:t>
            </a:r>
            <a:endParaRPr lang="de-DE" dirty="0" smtClean="0"/>
          </a:p>
          <a:p>
            <a:pPr marL="400050" lvl="1" indent="0">
              <a:buNone/>
            </a:pPr>
            <a:r>
              <a:rPr lang="de-DE" dirty="0" smtClean="0">
                <a:sym typeface="Wingdings" panose="05000000000000000000" pitchFamily="2" charset="2"/>
              </a:rPr>
              <a:t> </a:t>
            </a:r>
            <a:r>
              <a:rPr lang="de-DE" sz="2400" dirty="0" smtClean="0"/>
              <a:t>ohne </a:t>
            </a:r>
            <a:r>
              <a:rPr lang="de-DE" sz="2400" dirty="0"/>
              <a:t>Leerzeichen schreiben</a:t>
            </a:r>
          </a:p>
          <a:p>
            <a:endParaRPr lang="de-DE" sz="2600" dirty="0" smtClean="0"/>
          </a:p>
          <a:p>
            <a:endParaRPr lang="de-DE" sz="26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14</a:t>
            </a:fld>
            <a:endParaRPr lang="de-DE"/>
          </a:p>
        </p:txBody>
      </p:sp>
      <p:sp>
        <p:nvSpPr>
          <p:cNvPr id="9" name="Titel 1"/>
          <p:cNvSpPr>
            <a:spLocks noGrp="1"/>
          </p:cNvSpPr>
          <p:nvPr>
            <p:ph type="title"/>
          </p:nvPr>
        </p:nvSpPr>
        <p:spPr>
          <a:xfrm>
            <a:off x="251520" y="183778"/>
            <a:ext cx="8640960" cy="508918"/>
          </a:xfrm>
        </p:spPr>
        <p:txBody>
          <a:bodyPr/>
          <a:lstStyle/>
          <a:p>
            <a:r>
              <a:rPr lang="de-DE" dirty="0" smtClean="0"/>
              <a:t>Zeichensetzung </a:t>
            </a:r>
            <a:r>
              <a:rPr lang="de-DE" dirty="0"/>
              <a:t>(RDA </a:t>
            </a:r>
            <a:r>
              <a:rPr lang="de-DE" dirty="0" smtClean="0"/>
              <a:t>1.7.3)</a:t>
            </a:r>
            <a:endParaRPr lang="de-DE" dirty="0"/>
          </a:p>
        </p:txBody>
      </p:sp>
      <p:sp>
        <p:nvSpPr>
          <p:cNvPr id="7"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graphicFrame>
        <p:nvGraphicFramePr>
          <p:cNvPr id="10" name="Tabelle 9"/>
          <p:cNvGraphicFramePr>
            <a:graphicFrameLocks noGrp="1"/>
          </p:cNvGraphicFramePr>
          <p:nvPr>
            <p:extLst>
              <p:ext uri="{D42A27DB-BD31-4B8C-83A1-F6EECF244321}">
                <p14:modId xmlns:p14="http://schemas.microsoft.com/office/powerpoint/2010/main" val="3912069350"/>
              </p:ext>
            </p:extLst>
          </p:nvPr>
        </p:nvGraphicFramePr>
        <p:xfrm>
          <a:off x="899592" y="3861048"/>
          <a:ext cx="7416824" cy="741680"/>
        </p:xfrm>
        <a:graphic>
          <a:graphicData uri="http://schemas.openxmlformats.org/drawingml/2006/table">
            <a:tbl>
              <a:tblPr firstRow="1" bandRow="1">
                <a:tableStyleId>{5C22544A-7EE6-4342-B048-85BDC9FD1C3A}</a:tableStyleId>
              </a:tblPr>
              <a:tblGrid>
                <a:gridCol w="2736304"/>
                <a:gridCol w="4680520"/>
              </a:tblGrid>
              <a:tr h="370840">
                <a:tc>
                  <a:txBody>
                    <a:bodyPr/>
                    <a:lstStyle/>
                    <a:p>
                      <a:r>
                        <a:rPr lang="de-CH" b="0" dirty="0" smtClean="0">
                          <a:latin typeface="Verdana" pitchFamily="34" charset="0"/>
                          <a:ea typeface="Verdana" pitchFamily="34" charset="0"/>
                          <a:cs typeface="Verdana" pitchFamily="34" charset="0"/>
                        </a:rPr>
                        <a:t>Informationsquelle</a:t>
                      </a:r>
                      <a:endParaRPr lang="de-CH" b="0" dirty="0">
                        <a:latin typeface="Verdana" pitchFamily="34" charset="0"/>
                        <a:ea typeface="Verdana" pitchFamily="34" charset="0"/>
                        <a:cs typeface="Verdana" pitchFamily="34" charset="0"/>
                      </a:endParaRPr>
                    </a:p>
                  </a:txBody>
                  <a:tcPr/>
                </a:tc>
                <a:tc>
                  <a:txBody>
                    <a:bodyPr/>
                    <a:lstStyle/>
                    <a:p>
                      <a:r>
                        <a:rPr lang="de-CH" b="0" dirty="0" smtClean="0">
                          <a:latin typeface="Verdana" pitchFamily="34" charset="0"/>
                          <a:ea typeface="Verdana" pitchFamily="34" charset="0"/>
                          <a:cs typeface="Verdana" pitchFamily="34" charset="0"/>
                        </a:rPr>
                        <a:t>Erfassung Erscheinungsort</a:t>
                      </a:r>
                      <a:endParaRPr lang="de-CH" b="0" dirty="0">
                        <a:latin typeface="Verdana" pitchFamily="34" charset="0"/>
                        <a:ea typeface="Verdana" pitchFamily="34" charset="0"/>
                        <a:cs typeface="Verdana"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dirty="0" smtClean="0">
                          <a:latin typeface="Verdana" pitchFamily="34" charset="0"/>
                          <a:ea typeface="Verdana" pitchFamily="34" charset="0"/>
                          <a:cs typeface="Verdana" pitchFamily="34" charset="0"/>
                        </a:rPr>
                        <a:t>Frankfurt</a:t>
                      </a:r>
                      <a:r>
                        <a:rPr lang="de-CH" baseline="0" dirty="0" smtClean="0">
                          <a:latin typeface="Verdana" pitchFamily="34" charset="0"/>
                          <a:ea typeface="Verdana" pitchFamily="34" charset="0"/>
                          <a:cs typeface="Verdana" pitchFamily="34" charset="0"/>
                        </a:rPr>
                        <a:t> a. M.</a:t>
                      </a:r>
                      <a:endParaRPr lang="de-CH" dirty="0" smtClean="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dirty="0" smtClean="0">
                          <a:latin typeface="Verdana" pitchFamily="34" charset="0"/>
                          <a:ea typeface="Verdana" pitchFamily="34" charset="0"/>
                          <a:cs typeface="Verdana" pitchFamily="34" charset="0"/>
                        </a:rPr>
                        <a:t>Frankfurt a.M.</a:t>
                      </a:r>
                    </a:p>
                  </a:txBody>
                  <a:tcPr/>
                </a:tc>
              </a:tr>
            </a:tbl>
          </a:graphicData>
        </a:graphic>
      </p:graphicFrame>
    </p:spTree>
    <p:extLst>
      <p:ext uri="{BB962C8B-B14F-4D97-AF65-F5344CB8AC3E}">
        <p14:creationId xmlns:p14="http://schemas.microsoft.com/office/powerpoint/2010/main" val="2329782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836712"/>
            <a:ext cx="8640960" cy="5472608"/>
          </a:xfrm>
        </p:spPr>
        <p:txBody>
          <a:bodyPr wrap="square"/>
          <a:lstStyle/>
          <a:p>
            <a:pPr marL="0" indent="0">
              <a:buNone/>
            </a:pPr>
            <a:endParaRPr lang="de-CH" sz="2600" dirty="0"/>
          </a:p>
          <a:p>
            <a:pPr marL="457200" lvl="1" indent="0">
              <a:buNone/>
            </a:pPr>
            <a:endParaRPr lang="de-CH" sz="2600" dirty="0"/>
          </a:p>
          <a:p>
            <a:r>
              <a:rPr lang="de-CH" b="1" dirty="0" smtClean="0"/>
              <a:t>eckige Klammern</a:t>
            </a:r>
            <a:r>
              <a:rPr lang="de-CH" dirty="0" smtClean="0"/>
              <a:t>:</a:t>
            </a:r>
            <a:br>
              <a:rPr lang="de-CH" dirty="0" smtClean="0"/>
            </a:br>
            <a:r>
              <a:rPr lang="de-CH" dirty="0" smtClean="0"/>
              <a:t/>
            </a:r>
            <a:br>
              <a:rPr lang="de-CH" dirty="0" smtClean="0"/>
            </a:br>
            <a:r>
              <a:rPr lang="de-CH" dirty="0" smtClean="0"/>
              <a:t>werden durch </a:t>
            </a:r>
            <a:r>
              <a:rPr lang="de-CH" dirty="0"/>
              <a:t>runde </a:t>
            </a:r>
            <a:r>
              <a:rPr lang="de-CH" dirty="0" smtClean="0"/>
              <a:t>ersetzt</a:t>
            </a:r>
          </a:p>
          <a:p>
            <a:endParaRPr lang="de-DE" sz="2600" dirty="0" smtClean="0"/>
          </a:p>
          <a:p>
            <a:endParaRPr lang="de-DE" sz="26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15</a:t>
            </a:fld>
            <a:endParaRPr lang="de-DE"/>
          </a:p>
        </p:txBody>
      </p:sp>
      <p:sp>
        <p:nvSpPr>
          <p:cNvPr id="9" name="Titel 1"/>
          <p:cNvSpPr>
            <a:spLocks noGrp="1"/>
          </p:cNvSpPr>
          <p:nvPr>
            <p:ph type="title"/>
          </p:nvPr>
        </p:nvSpPr>
        <p:spPr>
          <a:xfrm>
            <a:off x="251520" y="183778"/>
            <a:ext cx="8640960" cy="508918"/>
          </a:xfrm>
        </p:spPr>
        <p:txBody>
          <a:bodyPr/>
          <a:lstStyle/>
          <a:p>
            <a:r>
              <a:rPr lang="de-DE" dirty="0" smtClean="0"/>
              <a:t>Zeichensetzung </a:t>
            </a:r>
            <a:r>
              <a:rPr lang="de-DE" dirty="0"/>
              <a:t>(RDA </a:t>
            </a:r>
            <a:r>
              <a:rPr lang="de-DE" dirty="0" smtClean="0"/>
              <a:t>1.7.3)</a:t>
            </a:r>
            <a:endParaRPr lang="de-DE" dirty="0"/>
          </a:p>
        </p:txBody>
      </p:sp>
      <p:sp>
        <p:nvSpPr>
          <p:cNvPr id="7"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graphicFrame>
        <p:nvGraphicFramePr>
          <p:cNvPr id="8" name="Tabelle 7"/>
          <p:cNvGraphicFramePr>
            <a:graphicFrameLocks noGrp="1"/>
          </p:cNvGraphicFramePr>
          <p:nvPr>
            <p:extLst>
              <p:ext uri="{D42A27DB-BD31-4B8C-83A1-F6EECF244321}">
                <p14:modId xmlns:p14="http://schemas.microsoft.com/office/powerpoint/2010/main" val="1889563602"/>
              </p:ext>
            </p:extLst>
          </p:nvPr>
        </p:nvGraphicFramePr>
        <p:xfrm>
          <a:off x="539552" y="3717032"/>
          <a:ext cx="7740860" cy="1370960"/>
        </p:xfrm>
        <a:graphic>
          <a:graphicData uri="http://schemas.openxmlformats.org/drawingml/2006/table">
            <a:tbl>
              <a:tblPr firstRow="1" bandRow="1">
                <a:tableStyleId>{5C22544A-7EE6-4342-B048-85BDC9FD1C3A}</a:tableStyleId>
              </a:tblPr>
              <a:tblGrid>
                <a:gridCol w="3888432"/>
                <a:gridCol w="3852428"/>
              </a:tblGrid>
              <a:tr h="502915">
                <a:tc>
                  <a:txBody>
                    <a:bodyPr/>
                    <a:lstStyle/>
                    <a:p>
                      <a:r>
                        <a:rPr lang="de-CH" sz="1800" b="0" dirty="0" smtClean="0">
                          <a:latin typeface="Verdana" pitchFamily="34" charset="0"/>
                          <a:ea typeface="Verdana" pitchFamily="34" charset="0"/>
                          <a:cs typeface="Verdana" pitchFamily="34" charset="0"/>
                        </a:rPr>
                        <a:t>Informationsquelle</a:t>
                      </a:r>
                      <a:endParaRPr lang="de-CH" sz="1800" b="0" dirty="0">
                        <a:latin typeface="Verdana" pitchFamily="34" charset="0"/>
                        <a:ea typeface="Verdana" pitchFamily="34" charset="0"/>
                        <a:cs typeface="Verdana" pitchFamily="34" charset="0"/>
                      </a:endParaRPr>
                    </a:p>
                  </a:txBody>
                  <a:tcPr/>
                </a:tc>
                <a:tc>
                  <a:txBody>
                    <a:bodyPr/>
                    <a:lstStyle/>
                    <a:p>
                      <a:r>
                        <a:rPr lang="de-CH" sz="1800" b="0" dirty="0" smtClean="0">
                          <a:latin typeface="Verdana" pitchFamily="34" charset="0"/>
                          <a:ea typeface="Verdana" pitchFamily="34" charset="0"/>
                          <a:cs typeface="Verdana" pitchFamily="34" charset="0"/>
                        </a:rPr>
                        <a:t>Erfassung Haupttitel</a:t>
                      </a:r>
                      <a:endParaRPr lang="de-CH" sz="1800" b="0" dirty="0">
                        <a:latin typeface="Verdana" pitchFamily="34" charset="0"/>
                        <a:ea typeface="Verdana" pitchFamily="34" charset="0"/>
                        <a:cs typeface="Verdana" pitchFamily="34" charset="0"/>
                      </a:endParaRPr>
                    </a:p>
                  </a:txBody>
                  <a:tcPr/>
                </a:tc>
              </a:tr>
              <a:tr h="8680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kern="1200" dirty="0" smtClean="0">
                          <a:solidFill>
                            <a:schemeClr val="dk1"/>
                          </a:solidFill>
                          <a:effectLst/>
                          <a:latin typeface="Verdana" pitchFamily="34" charset="0"/>
                          <a:ea typeface="Verdana" pitchFamily="34" charset="0"/>
                          <a:cs typeface="Verdana" pitchFamily="34" charset="0"/>
                        </a:rPr>
                        <a:t>Eisen-vermittelte</a:t>
                      </a:r>
                      <a:r>
                        <a:rPr lang="de-CH" sz="1800" kern="1200" baseline="0" dirty="0" smtClean="0">
                          <a:solidFill>
                            <a:schemeClr val="dk1"/>
                          </a:solidFill>
                          <a:effectLst/>
                          <a:latin typeface="Verdana" pitchFamily="34" charset="0"/>
                          <a:ea typeface="Verdana" pitchFamily="34" charset="0"/>
                          <a:cs typeface="Verdana" pitchFamily="34" charset="0"/>
                        </a:rPr>
                        <a:t> [2+2+1]-</a:t>
                      </a:r>
                      <a:r>
                        <a:rPr lang="de-CH" sz="1800" kern="1200" baseline="0" dirty="0" err="1" smtClean="0">
                          <a:solidFill>
                            <a:schemeClr val="dk1"/>
                          </a:solidFill>
                          <a:effectLst/>
                          <a:latin typeface="Verdana" pitchFamily="34" charset="0"/>
                          <a:ea typeface="Verdana" pitchFamily="34" charset="0"/>
                          <a:cs typeface="Verdana" pitchFamily="34" charset="0"/>
                        </a:rPr>
                        <a:t>Cycloaddition</a:t>
                      </a:r>
                      <a:endParaRPr lang="de-CH" sz="1800" dirty="0" smtClean="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kern="1200" dirty="0" smtClean="0">
                          <a:solidFill>
                            <a:schemeClr val="dk1"/>
                          </a:solidFill>
                          <a:effectLst/>
                          <a:latin typeface="Verdana" pitchFamily="34" charset="0"/>
                          <a:ea typeface="Verdana" pitchFamily="34" charset="0"/>
                          <a:cs typeface="Verdana" pitchFamily="34" charset="0"/>
                        </a:rPr>
                        <a:t>Eisen-vermittelte</a:t>
                      </a:r>
                      <a:r>
                        <a:rPr lang="de-CH" sz="1800" kern="1200" baseline="0" dirty="0" smtClean="0">
                          <a:solidFill>
                            <a:schemeClr val="dk1"/>
                          </a:solidFill>
                          <a:effectLst/>
                          <a:latin typeface="Verdana" pitchFamily="34" charset="0"/>
                          <a:ea typeface="Verdana" pitchFamily="34" charset="0"/>
                          <a:cs typeface="Verdana" pitchFamily="34" charset="0"/>
                        </a:rPr>
                        <a:t> (2+2+1)-</a:t>
                      </a:r>
                      <a:r>
                        <a:rPr lang="de-CH" sz="1800" kern="1200" baseline="0" dirty="0" err="1" smtClean="0">
                          <a:solidFill>
                            <a:schemeClr val="dk1"/>
                          </a:solidFill>
                          <a:effectLst/>
                          <a:latin typeface="Verdana" pitchFamily="34" charset="0"/>
                          <a:ea typeface="Verdana" pitchFamily="34" charset="0"/>
                          <a:cs typeface="Verdana" pitchFamily="34" charset="0"/>
                        </a:rPr>
                        <a:t>Cycloaddition</a:t>
                      </a:r>
                      <a:endParaRPr lang="de-CH" sz="1800" dirty="0" smtClean="0">
                        <a:latin typeface="Verdana" pitchFamily="34" charset="0"/>
                        <a:ea typeface="Verdana" pitchFamily="34" charset="0"/>
                        <a:cs typeface="Verdana" pitchFamily="34" charset="0"/>
                      </a:endParaRPr>
                    </a:p>
                  </a:txBody>
                  <a:tcPr/>
                </a:tc>
              </a:tr>
            </a:tbl>
          </a:graphicData>
        </a:graphic>
      </p:graphicFrame>
    </p:spTree>
    <p:extLst>
      <p:ext uri="{BB962C8B-B14F-4D97-AF65-F5344CB8AC3E}">
        <p14:creationId xmlns:p14="http://schemas.microsoft.com/office/powerpoint/2010/main" val="648664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836712"/>
            <a:ext cx="8640960" cy="5472608"/>
          </a:xfrm>
        </p:spPr>
        <p:txBody>
          <a:bodyPr wrap="square"/>
          <a:lstStyle/>
          <a:p>
            <a:pPr marL="0" indent="0">
              <a:buNone/>
            </a:pPr>
            <a:endParaRPr lang="de-CH" sz="2600" dirty="0"/>
          </a:p>
          <a:p>
            <a:pPr marL="457200" lvl="1" indent="0">
              <a:buNone/>
            </a:pPr>
            <a:endParaRPr lang="de-CH" sz="2600" dirty="0"/>
          </a:p>
          <a:p>
            <a:r>
              <a:rPr lang="de-CH" b="1" dirty="0" smtClean="0"/>
              <a:t>Schrägstrich</a:t>
            </a:r>
            <a:r>
              <a:rPr lang="de-CH" dirty="0" smtClean="0"/>
              <a:t>:</a:t>
            </a:r>
            <a:br>
              <a:rPr lang="de-CH" dirty="0" smtClean="0"/>
            </a:br>
            <a:r>
              <a:rPr lang="de-CH" dirty="0" smtClean="0"/>
              <a:t/>
            </a:r>
            <a:br>
              <a:rPr lang="de-CH" dirty="0" smtClean="0"/>
            </a:br>
            <a:r>
              <a:rPr lang="de-CH" dirty="0" smtClean="0"/>
              <a:t>ohne Leerzeichen davor und danach</a:t>
            </a:r>
          </a:p>
          <a:p>
            <a:endParaRPr lang="de-CH" dirty="0"/>
          </a:p>
          <a:p>
            <a:endParaRPr lang="de-CH" dirty="0" smtClean="0"/>
          </a:p>
          <a:p>
            <a:endParaRPr lang="de-DE" sz="2600" dirty="0" smtClean="0"/>
          </a:p>
          <a:p>
            <a:endParaRPr lang="de-DE" sz="26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16</a:t>
            </a:fld>
            <a:endParaRPr lang="de-DE"/>
          </a:p>
        </p:txBody>
      </p:sp>
      <p:sp>
        <p:nvSpPr>
          <p:cNvPr id="9" name="Titel 1"/>
          <p:cNvSpPr>
            <a:spLocks noGrp="1"/>
          </p:cNvSpPr>
          <p:nvPr>
            <p:ph type="title"/>
          </p:nvPr>
        </p:nvSpPr>
        <p:spPr>
          <a:xfrm>
            <a:off x="251520" y="183778"/>
            <a:ext cx="8640960" cy="508918"/>
          </a:xfrm>
        </p:spPr>
        <p:txBody>
          <a:bodyPr/>
          <a:lstStyle/>
          <a:p>
            <a:r>
              <a:rPr lang="de-DE" dirty="0" smtClean="0"/>
              <a:t>Zeichensetzung </a:t>
            </a:r>
            <a:r>
              <a:rPr lang="de-DE" dirty="0"/>
              <a:t>(RDA </a:t>
            </a:r>
            <a:r>
              <a:rPr lang="de-DE" dirty="0" smtClean="0"/>
              <a:t>1.7.3)</a:t>
            </a:r>
            <a:endParaRPr lang="de-DE" dirty="0"/>
          </a:p>
        </p:txBody>
      </p:sp>
      <p:sp>
        <p:nvSpPr>
          <p:cNvPr id="7"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graphicFrame>
        <p:nvGraphicFramePr>
          <p:cNvPr id="8" name="Tabelle 7"/>
          <p:cNvGraphicFramePr>
            <a:graphicFrameLocks noGrp="1"/>
          </p:cNvGraphicFramePr>
          <p:nvPr>
            <p:extLst>
              <p:ext uri="{D42A27DB-BD31-4B8C-83A1-F6EECF244321}">
                <p14:modId xmlns:p14="http://schemas.microsoft.com/office/powerpoint/2010/main" val="733644133"/>
              </p:ext>
            </p:extLst>
          </p:nvPr>
        </p:nvGraphicFramePr>
        <p:xfrm>
          <a:off x="539552" y="4077072"/>
          <a:ext cx="7740860" cy="1112520"/>
        </p:xfrm>
        <a:graphic>
          <a:graphicData uri="http://schemas.openxmlformats.org/drawingml/2006/table">
            <a:tbl>
              <a:tblPr firstRow="1" bandRow="1">
                <a:tableStyleId>{5C22544A-7EE6-4342-B048-85BDC9FD1C3A}</a:tableStyleId>
              </a:tblPr>
              <a:tblGrid>
                <a:gridCol w="3888432"/>
                <a:gridCol w="3852428"/>
              </a:tblGrid>
              <a:tr h="370840">
                <a:tc>
                  <a:txBody>
                    <a:bodyPr/>
                    <a:lstStyle/>
                    <a:p>
                      <a:r>
                        <a:rPr lang="de-CH" sz="1800" b="0" dirty="0" smtClean="0">
                          <a:latin typeface="Verdana" pitchFamily="34" charset="0"/>
                          <a:ea typeface="Verdana" pitchFamily="34" charset="0"/>
                          <a:cs typeface="Verdana" pitchFamily="34" charset="0"/>
                        </a:rPr>
                        <a:t>Informationsquelle</a:t>
                      </a:r>
                      <a:endParaRPr lang="de-CH" sz="1800" b="0" dirty="0">
                        <a:latin typeface="Verdana" pitchFamily="34" charset="0"/>
                        <a:ea typeface="Verdana" pitchFamily="34" charset="0"/>
                        <a:cs typeface="Verdana" pitchFamily="34" charset="0"/>
                      </a:endParaRPr>
                    </a:p>
                  </a:txBody>
                  <a:tcPr/>
                </a:tc>
                <a:tc>
                  <a:txBody>
                    <a:bodyPr/>
                    <a:lstStyle/>
                    <a:p>
                      <a:r>
                        <a:rPr lang="de-CH" sz="1800" b="0" dirty="0" smtClean="0">
                          <a:latin typeface="Verdana" pitchFamily="34" charset="0"/>
                          <a:ea typeface="Verdana" pitchFamily="34" charset="0"/>
                          <a:cs typeface="Verdana" pitchFamily="34" charset="0"/>
                        </a:rPr>
                        <a:t>Erfassung</a:t>
                      </a:r>
                      <a:endParaRPr lang="de-CH" sz="1800" b="0" dirty="0">
                        <a:latin typeface="Verdana" pitchFamily="34" charset="0"/>
                        <a:ea typeface="Verdana" pitchFamily="34" charset="0"/>
                        <a:cs typeface="Verdana"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kern="1200" dirty="0" smtClean="0">
                          <a:solidFill>
                            <a:schemeClr val="dk1"/>
                          </a:solidFill>
                          <a:effectLst/>
                          <a:latin typeface="Verdana" pitchFamily="34" charset="0"/>
                          <a:ea typeface="Verdana" pitchFamily="34" charset="0"/>
                          <a:cs typeface="Verdana" pitchFamily="34" charset="0"/>
                        </a:rPr>
                        <a:t>Gerd Macke / Ulrike</a:t>
                      </a:r>
                      <a:r>
                        <a:rPr lang="de-CH" sz="1800" kern="1200" baseline="0" dirty="0" smtClean="0">
                          <a:solidFill>
                            <a:schemeClr val="dk1"/>
                          </a:solidFill>
                          <a:effectLst/>
                          <a:latin typeface="Verdana" pitchFamily="34" charset="0"/>
                          <a:ea typeface="Verdana" pitchFamily="34" charset="0"/>
                          <a:cs typeface="Verdana" pitchFamily="34" charset="0"/>
                        </a:rPr>
                        <a:t> Hanke</a:t>
                      </a:r>
                      <a:endParaRPr lang="de-CH" sz="1800" dirty="0" smtClean="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kern="1200" dirty="0" smtClean="0">
                          <a:solidFill>
                            <a:schemeClr val="dk1"/>
                          </a:solidFill>
                          <a:effectLst/>
                          <a:latin typeface="Verdana" pitchFamily="34" charset="0"/>
                          <a:ea typeface="Verdana" pitchFamily="34" charset="0"/>
                          <a:cs typeface="Verdana" pitchFamily="34" charset="0"/>
                        </a:rPr>
                        <a:t>Gerd Macke/Ulrike Hanke</a:t>
                      </a:r>
                      <a:endParaRPr lang="de-CH" sz="1800" dirty="0" smtClean="0">
                        <a:latin typeface="Verdana" pitchFamily="34" charset="0"/>
                        <a:ea typeface="Verdana" pitchFamily="34" charset="0"/>
                        <a:cs typeface="Verdana"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dirty="0" smtClean="0">
                          <a:latin typeface="Verdana" pitchFamily="34" charset="0"/>
                          <a:ea typeface="Verdana" pitchFamily="34" charset="0"/>
                          <a:cs typeface="Verdana" pitchFamily="34" charset="0"/>
                        </a:rPr>
                        <a:t>Frankfurt/Main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dirty="0" smtClean="0">
                          <a:latin typeface="Verdana" pitchFamily="34" charset="0"/>
                          <a:ea typeface="Verdana" pitchFamily="34" charset="0"/>
                          <a:cs typeface="Verdana" pitchFamily="34" charset="0"/>
                        </a:rPr>
                        <a:t>Frankfurt/Main</a:t>
                      </a:r>
                    </a:p>
                  </a:txBody>
                  <a:tcPr/>
                </a:tc>
              </a:tr>
            </a:tbl>
          </a:graphicData>
        </a:graphic>
      </p:graphicFrame>
    </p:spTree>
    <p:extLst>
      <p:ext uri="{BB962C8B-B14F-4D97-AF65-F5344CB8AC3E}">
        <p14:creationId xmlns:p14="http://schemas.microsoft.com/office/powerpoint/2010/main" val="3238603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1412776"/>
            <a:ext cx="8640960" cy="1944216"/>
          </a:xfrm>
        </p:spPr>
        <p:txBody>
          <a:bodyPr wrap="square"/>
          <a:lstStyle/>
          <a:p>
            <a:r>
              <a:rPr lang="de-CH" b="1" dirty="0" smtClean="0"/>
              <a:t>Striche</a:t>
            </a:r>
            <a:r>
              <a:rPr lang="de-CH" dirty="0" smtClean="0"/>
              <a:t> </a:t>
            </a:r>
            <a:r>
              <a:rPr lang="de-CH" sz="2000" dirty="0" smtClean="0"/>
              <a:t>(ohne Schrägstrich)</a:t>
            </a:r>
            <a:br>
              <a:rPr lang="de-CH" sz="2000" dirty="0" smtClean="0"/>
            </a:br>
            <a:endParaRPr lang="de-CH" sz="2000" dirty="0" smtClean="0"/>
          </a:p>
          <a:p>
            <a:pPr marL="457200" lvl="1" indent="0">
              <a:buNone/>
            </a:pPr>
            <a:r>
              <a:rPr lang="de-CH" dirty="0" smtClean="0"/>
              <a:t>immer kurzen Strich (Bindestrich) erfassen, auch bei Gedankenstrich</a:t>
            </a:r>
          </a:p>
          <a:p>
            <a:pPr marL="457200" lvl="1" indent="0">
              <a:buNone/>
            </a:pPr>
            <a:endParaRPr lang="de-CH" dirty="0"/>
          </a:p>
          <a:p>
            <a:pPr lvl="1"/>
            <a:endParaRPr lang="de-CH" sz="2200" dirty="0" smtClean="0"/>
          </a:p>
          <a:p>
            <a:pPr lvl="1"/>
            <a:endParaRPr lang="de-CH" sz="2200" dirty="0" smtClean="0"/>
          </a:p>
          <a:p>
            <a:pPr lvl="1"/>
            <a:endParaRPr lang="de-CH" sz="2200" dirty="0"/>
          </a:p>
          <a:p>
            <a:pPr marL="0" indent="0">
              <a:buNone/>
            </a:pPr>
            <a:endParaRPr lang="de-CH" sz="2600" dirty="0" smtClean="0"/>
          </a:p>
          <a:p>
            <a:pPr marL="457200" lvl="1" indent="0">
              <a:buNone/>
            </a:pPr>
            <a:endParaRPr lang="de-CH" sz="2200" dirty="0" smtClean="0"/>
          </a:p>
          <a:p>
            <a:endParaRPr lang="de-CH" sz="2600" dirty="0" smtClean="0"/>
          </a:p>
          <a:p>
            <a:endParaRPr lang="de-CH" sz="2600" dirty="0"/>
          </a:p>
          <a:p>
            <a:endParaRPr lang="de-CH" sz="2600" dirty="0" smtClean="0"/>
          </a:p>
          <a:p>
            <a:endParaRPr lang="de-DE" sz="2600" dirty="0" smtClean="0"/>
          </a:p>
          <a:p>
            <a:endParaRPr lang="de-DE" sz="26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17</a:t>
            </a:fld>
            <a:endParaRPr lang="de-DE"/>
          </a:p>
        </p:txBody>
      </p:sp>
      <p:sp>
        <p:nvSpPr>
          <p:cNvPr id="9" name="Titel 1"/>
          <p:cNvSpPr>
            <a:spLocks noGrp="1"/>
          </p:cNvSpPr>
          <p:nvPr>
            <p:ph type="title"/>
          </p:nvPr>
        </p:nvSpPr>
        <p:spPr>
          <a:xfrm>
            <a:off x="251520" y="183778"/>
            <a:ext cx="8640960" cy="508918"/>
          </a:xfrm>
        </p:spPr>
        <p:txBody>
          <a:bodyPr/>
          <a:lstStyle/>
          <a:p>
            <a:r>
              <a:rPr lang="de-DE" dirty="0" smtClean="0"/>
              <a:t>Zeichensetzung </a:t>
            </a:r>
            <a:r>
              <a:rPr lang="de-DE" dirty="0"/>
              <a:t>(RDA 1.7.3)</a:t>
            </a:r>
          </a:p>
        </p:txBody>
      </p:sp>
      <p:sp>
        <p:nvSpPr>
          <p:cNvPr id="7"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graphicFrame>
        <p:nvGraphicFramePr>
          <p:cNvPr id="8" name="Tabelle 7"/>
          <p:cNvGraphicFramePr>
            <a:graphicFrameLocks noGrp="1"/>
          </p:cNvGraphicFramePr>
          <p:nvPr>
            <p:extLst>
              <p:ext uri="{D42A27DB-BD31-4B8C-83A1-F6EECF244321}">
                <p14:modId xmlns:p14="http://schemas.microsoft.com/office/powerpoint/2010/main" val="2657965654"/>
              </p:ext>
            </p:extLst>
          </p:nvPr>
        </p:nvGraphicFramePr>
        <p:xfrm>
          <a:off x="755576" y="4509120"/>
          <a:ext cx="3636404" cy="1112520"/>
        </p:xfrm>
        <a:graphic>
          <a:graphicData uri="http://schemas.openxmlformats.org/drawingml/2006/table">
            <a:tbl>
              <a:tblPr firstRow="1" bandRow="1">
                <a:tableStyleId>{5C22544A-7EE6-4342-B048-85BDC9FD1C3A}</a:tableStyleId>
              </a:tblPr>
              <a:tblGrid>
                <a:gridCol w="3636404"/>
              </a:tblGrid>
              <a:tr h="370840">
                <a:tc>
                  <a:txBody>
                    <a:bodyPr/>
                    <a:lstStyle/>
                    <a:p>
                      <a:r>
                        <a:rPr lang="de-CH" sz="1800" b="0" dirty="0" smtClean="0">
                          <a:latin typeface="Verdana" pitchFamily="34" charset="0"/>
                          <a:ea typeface="Verdana" pitchFamily="34" charset="0"/>
                          <a:cs typeface="Verdana" pitchFamily="34" charset="0"/>
                        </a:rPr>
                        <a:t>Erfassung</a:t>
                      </a:r>
                      <a:endParaRPr lang="de-CH" sz="1800" b="0" dirty="0">
                        <a:latin typeface="Verdana" pitchFamily="34" charset="0"/>
                        <a:ea typeface="Verdana" pitchFamily="34" charset="0"/>
                        <a:cs typeface="Verdana"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kern="1200" dirty="0" smtClean="0">
                          <a:solidFill>
                            <a:schemeClr val="dk1"/>
                          </a:solidFill>
                          <a:effectLst/>
                          <a:latin typeface="Verdana" pitchFamily="34" charset="0"/>
                          <a:ea typeface="Verdana" pitchFamily="34" charset="0"/>
                          <a:cs typeface="Verdana" pitchFamily="34" charset="0"/>
                        </a:rPr>
                        <a:t>1997-1999</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kern="1200" dirty="0" smtClean="0">
                          <a:solidFill>
                            <a:schemeClr val="dk1"/>
                          </a:solidFill>
                          <a:effectLst/>
                          <a:latin typeface="Verdana" pitchFamily="34" charset="0"/>
                          <a:ea typeface="Verdana" pitchFamily="34" charset="0"/>
                          <a:cs typeface="Verdana" pitchFamily="34" charset="0"/>
                        </a:rPr>
                        <a:t>Seite 260-268</a:t>
                      </a:r>
                    </a:p>
                  </a:txBody>
                  <a:tcPr/>
                </a:tc>
              </a:tr>
            </a:tbl>
          </a:graphicData>
        </a:graphic>
      </p:graphicFrame>
      <p:sp>
        <p:nvSpPr>
          <p:cNvPr id="10" name="Textplatzhalter 2"/>
          <p:cNvSpPr txBox="1">
            <a:spLocks/>
          </p:cNvSpPr>
          <p:nvPr/>
        </p:nvSpPr>
        <p:spPr>
          <a:xfrm>
            <a:off x="251520" y="3140968"/>
            <a:ext cx="8640960" cy="2232248"/>
          </a:xfrm>
          <a:prstGeom prst="rect">
            <a:avLst/>
          </a:prstGeom>
        </p:spPr>
        <p:txBody>
          <a:bodyPr vert="horz" wrap="square"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Font typeface="Arial" panose="020B0604020202020204" pitchFamily="34" charset="0"/>
              <a:buNone/>
            </a:pPr>
            <a:r>
              <a:rPr lang="de-CH" u="sng" dirty="0" smtClean="0"/>
              <a:t>ohne Leerzeichen</a:t>
            </a:r>
          </a:p>
          <a:p>
            <a:pPr lvl="1"/>
            <a:r>
              <a:rPr lang="de-CH" dirty="0" smtClean="0"/>
              <a:t>Bindestrich</a:t>
            </a:r>
          </a:p>
          <a:p>
            <a:pPr lvl="1"/>
            <a:r>
              <a:rPr lang="de-CH" dirty="0" smtClean="0"/>
              <a:t>Strich für «bis»</a:t>
            </a:r>
          </a:p>
          <a:p>
            <a:pPr lvl="1"/>
            <a:endParaRPr lang="de-CH" sz="2200" dirty="0" smtClean="0"/>
          </a:p>
          <a:p>
            <a:pPr lvl="1"/>
            <a:endParaRPr lang="de-CH" sz="2200" dirty="0" smtClean="0"/>
          </a:p>
          <a:p>
            <a:pPr lvl="1"/>
            <a:endParaRPr lang="de-CH" sz="2200" dirty="0" smtClean="0"/>
          </a:p>
          <a:p>
            <a:pPr lvl="1"/>
            <a:endParaRPr lang="de-CH" sz="2200" dirty="0" smtClean="0"/>
          </a:p>
          <a:p>
            <a:pPr marL="0" indent="0">
              <a:buFont typeface="Arial" panose="020B0604020202020204" pitchFamily="34" charset="0"/>
              <a:buNone/>
            </a:pPr>
            <a:endParaRPr lang="de-CH" sz="2600" dirty="0" smtClean="0"/>
          </a:p>
          <a:p>
            <a:pPr marL="457200" lvl="1" indent="0">
              <a:buFont typeface="Arial" panose="020B0604020202020204" pitchFamily="34" charset="0"/>
              <a:buNone/>
            </a:pPr>
            <a:endParaRPr lang="de-CH" sz="2200" dirty="0" smtClean="0"/>
          </a:p>
          <a:p>
            <a:endParaRPr lang="de-CH" sz="2600" dirty="0" smtClean="0"/>
          </a:p>
          <a:p>
            <a:endParaRPr lang="de-CH" sz="2600" dirty="0" smtClean="0"/>
          </a:p>
          <a:p>
            <a:endParaRPr lang="de-CH" sz="2600" dirty="0" smtClean="0"/>
          </a:p>
          <a:p>
            <a:endParaRPr lang="de-DE" sz="2600" dirty="0" smtClean="0"/>
          </a:p>
          <a:p>
            <a:endParaRPr lang="de-DE" sz="2600" dirty="0"/>
          </a:p>
        </p:txBody>
      </p:sp>
    </p:spTree>
    <p:extLst>
      <p:ext uri="{BB962C8B-B14F-4D97-AF65-F5344CB8AC3E}">
        <p14:creationId xmlns:p14="http://schemas.microsoft.com/office/powerpoint/2010/main" val="1744126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0"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1412776"/>
            <a:ext cx="8640960" cy="4896544"/>
          </a:xfrm>
        </p:spPr>
        <p:txBody>
          <a:bodyPr wrap="square"/>
          <a:lstStyle/>
          <a:p>
            <a:r>
              <a:rPr lang="de-CH" b="1" dirty="0" smtClean="0"/>
              <a:t>Striche</a:t>
            </a:r>
            <a:r>
              <a:rPr lang="de-CH" dirty="0" smtClean="0"/>
              <a:t> </a:t>
            </a:r>
            <a:r>
              <a:rPr lang="de-CH" sz="2000" dirty="0" smtClean="0"/>
              <a:t>(ohne Schrägstrich)</a:t>
            </a:r>
            <a:br>
              <a:rPr lang="de-CH" sz="2000" dirty="0" smtClean="0"/>
            </a:br>
            <a:endParaRPr lang="de-CH" sz="2000" dirty="0" smtClean="0"/>
          </a:p>
          <a:p>
            <a:pPr marL="457200" lvl="1" indent="0">
              <a:buNone/>
            </a:pPr>
            <a:r>
              <a:rPr lang="de-CH" u="sng" dirty="0" smtClean="0"/>
              <a:t>mit Leerzeichen</a:t>
            </a:r>
          </a:p>
          <a:p>
            <a:pPr lvl="1"/>
            <a:r>
              <a:rPr lang="de-CH" dirty="0" smtClean="0"/>
              <a:t>Gedankenstrich</a:t>
            </a:r>
          </a:p>
          <a:p>
            <a:pPr lvl="1"/>
            <a:r>
              <a:rPr lang="de-CH" dirty="0" smtClean="0"/>
              <a:t>Streckenstrich</a:t>
            </a:r>
          </a:p>
          <a:p>
            <a:pPr lvl="1"/>
            <a:r>
              <a:rPr lang="de-CH" dirty="0" smtClean="0"/>
              <a:t>Strich für «gegen» (und verwandte Bedeutungen)</a:t>
            </a:r>
          </a:p>
          <a:p>
            <a:pPr lvl="1"/>
            <a:endParaRPr lang="de-CH" sz="2200" dirty="0" smtClean="0"/>
          </a:p>
          <a:p>
            <a:pPr lvl="1"/>
            <a:endParaRPr lang="de-CH" sz="2200" dirty="0" smtClean="0"/>
          </a:p>
          <a:p>
            <a:pPr lvl="1"/>
            <a:endParaRPr lang="de-CH" sz="2200" dirty="0" smtClean="0"/>
          </a:p>
          <a:p>
            <a:pPr lvl="1"/>
            <a:endParaRPr lang="de-CH" sz="2200" dirty="0"/>
          </a:p>
          <a:p>
            <a:pPr marL="0" indent="0">
              <a:buNone/>
            </a:pPr>
            <a:endParaRPr lang="de-CH" sz="2600" dirty="0" smtClean="0"/>
          </a:p>
          <a:p>
            <a:pPr marL="457200" lvl="1" indent="0">
              <a:buNone/>
            </a:pPr>
            <a:endParaRPr lang="de-CH" sz="2200" dirty="0" smtClean="0"/>
          </a:p>
          <a:p>
            <a:endParaRPr lang="de-CH" sz="2600" dirty="0" smtClean="0"/>
          </a:p>
          <a:p>
            <a:endParaRPr lang="de-CH" sz="2600" dirty="0"/>
          </a:p>
          <a:p>
            <a:endParaRPr lang="de-CH" sz="2600" dirty="0" smtClean="0"/>
          </a:p>
          <a:p>
            <a:endParaRPr lang="de-DE" sz="2600" dirty="0" smtClean="0"/>
          </a:p>
          <a:p>
            <a:endParaRPr lang="de-DE" sz="26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18</a:t>
            </a:fld>
            <a:endParaRPr lang="de-DE"/>
          </a:p>
        </p:txBody>
      </p:sp>
      <p:sp>
        <p:nvSpPr>
          <p:cNvPr id="9" name="Titel 1"/>
          <p:cNvSpPr>
            <a:spLocks noGrp="1"/>
          </p:cNvSpPr>
          <p:nvPr>
            <p:ph type="title"/>
          </p:nvPr>
        </p:nvSpPr>
        <p:spPr>
          <a:xfrm>
            <a:off x="251520" y="183778"/>
            <a:ext cx="8640960" cy="508918"/>
          </a:xfrm>
        </p:spPr>
        <p:txBody>
          <a:bodyPr/>
          <a:lstStyle/>
          <a:p>
            <a:r>
              <a:rPr lang="de-DE" dirty="0" smtClean="0"/>
              <a:t>Zeichensetzung </a:t>
            </a:r>
            <a:r>
              <a:rPr lang="de-DE" dirty="0"/>
              <a:t>(RDA 1.7.3)</a:t>
            </a:r>
          </a:p>
        </p:txBody>
      </p:sp>
      <p:sp>
        <p:nvSpPr>
          <p:cNvPr id="7"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graphicFrame>
        <p:nvGraphicFramePr>
          <p:cNvPr id="8" name="Tabelle 7"/>
          <p:cNvGraphicFramePr>
            <a:graphicFrameLocks noGrp="1"/>
          </p:cNvGraphicFramePr>
          <p:nvPr>
            <p:extLst>
              <p:ext uri="{D42A27DB-BD31-4B8C-83A1-F6EECF244321}">
                <p14:modId xmlns:p14="http://schemas.microsoft.com/office/powerpoint/2010/main" val="176379870"/>
              </p:ext>
            </p:extLst>
          </p:nvPr>
        </p:nvGraphicFramePr>
        <p:xfrm>
          <a:off x="1331640" y="3933056"/>
          <a:ext cx="5760640" cy="1483360"/>
        </p:xfrm>
        <a:graphic>
          <a:graphicData uri="http://schemas.openxmlformats.org/drawingml/2006/table">
            <a:tbl>
              <a:tblPr firstRow="1" bandRow="1">
                <a:tableStyleId>{5C22544A-7EE6-4342-B048-85BDC9FD1C3A}</a:tableStyleId>
              </a:tblPr>
              <a:tblGrid>
                <a:gridCol w="5760640"/>
              </a:tblGrid>
              <a:tr h="370840">
                <a:tc>
                  <a:txBody>
                    <a:bodyPr/>
                    <a:lstStyle/>
                    <a:p>
                      <a:r>
                        <a:rPr lang="de-CH" sz="1800" b="0" dirty="0" smtClean="0">
                          <a:latin typeface="Verdana" pitchFamily="34" charset="0"/>
                          <a:ea typeface="Verdana" pitchFamily="34" charset="0"/>
                          <a:cs typeface="Verdana" pitchFamily="34" charset="0"/>
                        </a:rPr>
                        <a:t>Erfassung</a:t>
                      </a:r>
                      <a:endParaRPr lang="de-CH" sz="1800" b="0" dirty="0">
                        <a:latin typeface="Verdana" pitchFamily="34" charset="0"/>
                        <a:ea typeface="Verdana" pitchFamily="34" charset="0"/>
                        <a:cs typeface="Verdana"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kern="1200" dirty="0" smtClean="0">
                          <a:solidFill>
                            <a:schemeClr val="dk1"/>
                          </a:solidFill>
                          <a:effectLst/>
                          <a:latin typeface="Verdana" pitchFamily="34" charset="0"/>
                          <a:ea typeface="Verdana" pitchFamily="34" charset="0"/>
                          <a:cs typeface="Verdana" pitchFamily="34" charset="0"/>
                        </a:rPr>
                        <a:t>Grundlagen</a:t>
                      </a:r>
                      <a:r>
                        <a:rPr lang="de-CH" sz="1800" kern="1200" baseline="0" dirty="0" smtClean="0">
                          <a:solidFill>
                            <a:schemeClr val="dk1"/>
                          </a:solidFill>
                          <a:effectLst/>
                          <a:latin typeface="Verdana" pitchFamily="34" charset="0"/>
                          <a:ea typeface="Verdana" pitchFamily="34" charset="0"/>
                          <a:cs typeface="Verdana" pitchFamily="34" charset="0"/>
                        </a:rPr>
                        <a:t> - Methoden - Instrumente</a:t>
                      </a:r>
                      <a:endParaRPr lang="de-CH" sz="1800" kern="1200" dirty="0" smtClean="0">
                        <a:solidFill>
                          <a:schemeClr val="dk1"/>
                        </a:solidFill>
                        <a:effectLst/>
                        <a:latin typeface="Verdana" pitchFamily="34" charset="0"/>
                        <a:ea typeface="Verdana" pitchFamily="34" charset="0"/>
                        <a:cs typeface="Verdana"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kern="1200" dirty="0" smtClean="0">
                          <a:solidFill>
                            <a:schemeClr val="dk1"/>
                          </a:solidFill>
                          <a:effectLst/>
                          <a:latin typeface="Verdana" pitchFamily="34" charset="0"/>
                          <a:ea typeface="Verdana" pitchFamily="34" charset="0"/>
                          <a:cs typeface="Verdana" pitchFamily="34" charset="0"/>
                        </a:rPr>
                        <a:t>Berlin</a:t>
                      </a:r>
                      <a:r>
                        <a:rPr lang="de-CH" sz="1800" kern="1200" baseline="0" dirty="0" smtClean="0">
                          <a:solidFill>
                            <a:schemeClr val="dk1"/>
                          </a:solidFill>
                          <a:effectLst/>
                          <a:latin typeface="Verdana" pitchFamily="34" charset="0"/>
                          <a:ea typeface="Verdana" pitchFamily="34" charset="0"/>
                          <a:cs typeface="Verdana" pitchFamily="34" charset="0"/>
                        </a:rPr>
                        <a:t> - Leipzig</a:t>
                      </a:r>
                      <a:endParaRPr lang="de-CH" sz="1800" kern="1200" dirty="0" smtClean="0">
                        <a:solidFill>
                          <a:schemeClr val="dk1"/>
                        </a:solidFill>
                        <a:effectLst/>
                        <a:latin typeface="Verdana" pitchFamily="34" charset="0"/>
                        <a:ea typeface="Verdana" pitchFamily="34" charset="0"/>
                        <a:cs typeface="Verdana"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kern="1200" dirty="0" err="1" smtClean="0">
                          <a:solidFill>
                            <a:schemeClr val="dk1"/>
                          </a:solidFill>
                          <a:effectLst/>
                          <a:latin typeface="Verdana" pitchFamily="34" charset="0"/>
                          <a:ea typeface="Verdana" pitchFamily="34" charset="0"/>
                          <a:cs typeface="Verdana" pitchFamily="34" charset="0"/>
                        </a:rPr>
                        <a:t>Dictionary</a:t>
                      </a:r>
                      <a:r>
                        <a:rPr lang="de-CH" sz="1800" kern="1200" dirty="0" smtClean="0">
                          <a:solidFill>
                            <a:schemeClr val="dk1"/>
                          </a:solidFill>
                          <a:effectLst/>
                          <a:latin typeface="Verdana" pitchFamily="34" charset="0"/>
                          <a:ea typeface="Verdana" pitchFamily="34" charset="0"/>
                          <a:cs typeface="Verdana" pitchFamily="34" charset="0"/>
                        </a:rPr>
                        <a:t> </a:t>
                      </a:r>
                      <a:r>
                        <a:rPr lang="de-CH" sz="1800" kern="1200" dirty="0" err="1" smtClean="0">
                          <a:solidFill>
                            <a:schemeClr val="dk1"/>
                          </a:solidFill>
                          <a:effectLst/>
                          <a:latin typeface="Verdana" pitchFamily="34" charset="0"/>
                          <a:ea typeface="Verdana" pitchFamily="34" charset="0"/>
                          <a:cs typeface="Verdana" pitchFamily="34" charset="0"/>
                        </a:rPr>
                        <a:t>of</a:t>
                      </a:r>
                      <a:r>
                        <a:rPr lang="de-CH" sz="1800" kern="1200" dirty="0" smtClean="0">
                          <a:solidFill>
                            <a:schemeClr val="dk1"/>
                          </a:solidFill>
                          <a:effectLst/>
                          <a:latin typeface="Verdana" pitchFamily="34" charset="0"/>
                          <a:ea typeface="Verdana" pitchFamily="34" charset="0"/>
                          <a:cs typeface="Verdana" pitchFamily="34" charset="0"/>
                        </a:rPr>
                        <a:t> </a:t>
                      </a:r>
                      <a:r>
                        <a:rPr lang="de-CH" sz="1800" kern="1200" dirty="0" err="1" smtClean="0">
                          <a:solidFill>
                            <a:schemeClr val="dk1"/>
                          </a:solidFill>
                          <a:effectLst/>
                          <a:latin typeface="Verdana" pitchFamily="34" charset="0"/>
                          <a:ea typeface="Verdana" pitchFamily="34" charset="0"/>
                          <a:cs typeface="Verdana" pitchFamily="34" charset="0"/>
                        </a:rPr>
                        <a:t>librarianship</a:t>
                      </a:r>
                      <a:r>
                        <a:rPr lang="de-CH" sz="1800" kern="1200" dirty="0" smtClean="0">
                          <a:solidFill>
                            <a:schemeClr val="dk1"/>
                          </a:solidFill>
                          <a:effectLst/>
                          <a:latin typeface="Verdana" pitchFamily="34" charset="0"/>
                          <a:ea typeface="Verdana" pitchFamily="34" charset="0"/>
                          <a:cs typeface="Verdana" pitchFamily="34" charset="0"/>
                        </a:rPr>
                        <a:t> : German - English</a:t>
                      </a:r>
                    </a:p>
                  </a:txBody>
                  <a:tcPr/>
                </a:tc>
              </a:tr>
            </a:tbl>
          </a:graphicData>
        </a:graphic>
      </p:graphicFrame>
    </p:spTree>
    <p:extLst>
      <p:ext uri="{BB962C8B-B14F-4D97-AF65-F5344CB8AC3E}">
        <p14:creationId xmlns:p14="http://schemas.microsoft.com/office/powerpoint/2010/main" val="3196056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1628800"/>
            <a:ext cx="8640960" cy="4680520"/>
          </a:xfrm>
        </p:spPr>
        <p:txBody>
          <a:bodyPr wrap="square"/>
          <a:lstStyle/>
          <a:p>
            <a:r>
              <a:rPr lang="de-CH" b="1" dirty="0" smtClean="0"/>
              <a:t>Komposita</a:t>
            </a:r>
            <a:r>
              <a:rPr lang="de-CH" dirty="0" smtClean="0"/>
              <a:t>:</a:t>
            </a:r>
            <a:br>
              <a:rPr lang="de-CH" dirty="0" smtClean="0"/>
            </a:br>
            <a:r>
              <a:rPr lang="de-CH" dirty="0" smtClean="0"/>
              <a:t/>
            </a:r>
            <a:br>
              <a:rPr lang="de-CH" dirty="0" smtClean="0"/>
            </a:br>
            <a:r>
              <a:rPr lang="de-CH" dirty="0" smtClean="0"/>
              <a:t>fehlende Bindestriche werden nicht ergänzt</a:t>
            </a:r>
          </a:p>
          <a:p>
            <a:endParaRPr lang="de-CH" sz="2600" dirty="0" smtClean="0"/>
          </a:p>
          <a:p>
            <a:pPr marL="457200" lvl="1" indent="0">
              <a:buNone/>
            </a:pPr>
            <a:endParaRPr lang="de-CH" sz="2200" dirty="0" smtClean="0"/>
          </a:p>
          <a:p>
            <a:endParaRPr lang="de-CH" sz="2600" dirty="0" smtClean="0"/>
          </a:p>
          <a:p>
            <a:endParaRPr lang="de-CH" sz="2600" dirty="0"/>
          </a:p>
          <a:p>
            <a:endParaRPr lang="de-CH" sz="2600" dirty="0" smtClean="0"/>
          </a:p>
          <a:p>
            <a:endParaRPr lang="de-DE" sz="2600" dirty="0" smtClean="0"/>
          </a:p>
          <a:p>
            <a:endParaRPr lang="de-DE" sz="26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19</a:t>
            </a:fld>
            <a:endParaRPr lang="de-DE"/>
          </a:p>
        </p:txBody>
      </p:sp>
      <p:sp>
        <p:nvSpPr>
          <p:cNvPr id="9" name="Titel 1"/>
          <p:cNvSpPr>
            <a:spLocks noGrp="1"/>
          </p:cNvSpPr>
          <p:nvPr>
            <p:ph type="title"/>
          </p:nvPr>
        </p:nvSpPr>
        <p:spPr>
          <a:xfrm>
            <a:off x="251520" y="183778"/>
            <a:ext cx="8640960" cy="508918"/>
          </a:xfrm>
        </p:spPr>
        <p:txBody>
          <a:bodyPr/>
          <a:lstStyle/>
          <a:p>
            <a:r>
              <a:rPr lang="de-DE" dirty="0" smtClean="0"/>
              <a:t>Zeichensetzung </a:t>
            </a:r>
            <a:r>
              <a:rPr lang="de-DE" dirty="0"/>
              <a:t>(RDA 1.7.3)</a:t>
            </a:r>
          </a:p>
        </p:txBody>
      </p:sp>
      <p:sp>
        <p:nvSpPr>
          <p:cNvPr id="7"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graphicFrame>
        <p:nvGraphicFramePr>
          <p:cNvPr id="8" name="Tabelle 7"/>
          <p:cNvGraphicFramePr>
            <a:graphicFrameLocks noGrp="1"/>
          </p:cNvGraphicFramePr>
          <p:nvPr>
            <p:extLst>
              <p:ext uri="{D42A27DB-BD31-4B8C-83A1-F6EECF244321}">
                <p14:modId xmlns:p14="http://schemas.microsoft.com/office/powerpoint/2010/main" val="1571604417"/>
              </p:ext>
            </p:extLst>
          </p:nvPr>
        </p:nvGraphicFramePr>
        <p:xfrm>
          <a:off x="539552" y="3284985"/>
          <a:ext cx="7740860" cy="1656183"/>
        </p:xfrm>
        <a:graphic>
          <a:graphicData uri="http://schemas.openxmlformats.org/drawingml/2006/table">
            <a:tbl>
              <a:tblPr firstRow="1" bandRow="1">
                <a:tableStyleId>{5C22544A-7EE6-4342-B048-85BDC9FD1C3A}</a:tableStyleId>
              </a:tblPr>
              <a:tblGrid>
                <a:gridCol w="3888432"/>
                <a:gridCol w="3852428"/>
              </a:tblGrid>
              <a:tr h="444490">
                <a:tc>
                  <a:txBody>
                    <a:bodyPr/>
                    <a:lstStyle/>
                    <a:p>
                      <a:r>
                        <a:rPr lang="de-CH" sz="1800" b="0" dirty="0" smtClean="0">
                          <a:latin typeface="Verdana" pitchFamily="34" charset="0"/>
                          <a:ea typeface="Verdana" pitchFamily="34" charset="0"/>
                          <a:cs typeface="Verdana" pitchFamily="34" charset="0"/>
                        </a:rPr>
                        <a:t>Informationsquelle</a:t>
                      </a:r>
                      <a:endParaRPr lang="de-CH" sz="1800" b="0" dirty="0">
                        <a:latin typeface="Verdana" pitchFamily="34" charset="0"/>
                        <a:ea typeface="Verdana" pitchFamily="34" charset="0"/>
                        <a:cs typeface="Verdana" pitchFamily="34" charset="0"/>
                      </a:endParaRPr>
                    </a:p>
                  </a:txBody>
                  <a:tcPr/>
                </a:tc>
                <a:tc>
                  <a:txBody>
                    <a:bodyPr/>
                    <a:lstStyle/>
                    <a:p>
                      <a:r>
                        <a:rPr lang="de-CH" sz="1800" b="0" dirty="0" smtClean="0">
                          <a:latin typeface="Verdana" pitchFamily="34" charset="0"/>
                          <a:ea typeface="Verdana" pitchFamily="34" charset="0"/>
                          <a:cs typeface="Verdana" pitchFamily="34" charset="0"/>
                        </a:rPr>
                        <a:t>Erfassung</a:t>
                      </a:r>
                      <a:endParaRPr lang="de-CH" sz="1800" b="0" dirty="0">
                        <a:latin typeface="Verdana" pitchFamily="34" charset="0"/>
                        <a:ea typeface="Verdana" pitchFamily="34" charset="0"/>
                        <a:cs typeface="Verdana" pitchFamily="34" charset="0"/>
                      </a:endParaRPr>
                    </a:p>
                  </a:txBody>
                  <a:tcPr/>
                </a:tc>
              </a:tr>
              <a:tr h="4444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kern="1200" dirty="0" smtClean="0">
                          <a:solidFill>
                            <a:schemeClr val="dk1"/>
                          </a:solidFill>
                          <a:effectLst/>
                          <a:latin typeface="Verdana" pitchFamily="34" charset="0"/>
                          <a:ea typeface="Verdana" pitchFamily="34" charset="0"/>
                          <a:cs typeface="Verdana" pitchFamily="34" charset="0"/>
                        </a:rPr>
                        <a:t>Max </a:t>
                      </a:r>
                      <a:r>
                        <a:rPr lang="de-CH" sz="1800" kern="1200" dirty="0" err="1" smtClean="0">
                          <a:solidFill>
                            <a:schemeClr val="dk1"/>
                          </a:solidFill>
                          <a:effectLst/>
                          <a:latin typeface="Verdana" pitchFamily="34" charset="0"/>
                          <a:ea typeface="Verdana" pitchFamily="34" charset="0"/>
                          <a:cs typeface="Verdana" pitchFamily="34" charset="0"/>
                        </a:rPr>
                        <a:t>Hueber</a:t>
                      </a:r>
                      <a:r>
                        <a:rPr lang="de-CH" sz="1800" kern="1200" dirty="0" smtClean="0">
                          <a:solidFill>
                            <a:schemeClr val="dk1"/>
                          </a:solidFill>
                          <a:effectLst/>
                          <a:latin typeface="Verdana" pitchFamily="34" charset="0"/>
                          <a:ea typeface="Verdana" pitchFamily="34" charset="0"/>
                          <a:cs typeface="Verdana" pitchFamily="34" charset="0"/>
                        </a:rPr>
                        <a:t> Verlag</a:t>
                      </a:r>
                      <a:endParaRPr lang="de-CH" sz="1800" dirty="0" smtClean="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kern="1200" dirty="0" smtClean="0">
                          <a:solidFill>
                            <a:schemeClr val="dk1"/>
                          </a:solidFill>
                          <a:effectLst/>
                          <a:latin typeface="Verdana" pitchFamily="34" charset="0"/>
                          <a:ea typeface="Verdana" pitchFamily="34" charset="0"/>
                          <a:cs typeface="Verdana" pitchFamily="34" charset="0"/>
                        </a:rPr>
                        <a:t>Max </a:t>
                      </a:r>
                      <a:r>
                        <a:rPr lang="de-CH" sz="1800" kern="1200" dirty="0" err="1" smtClean="0">
                          <a:solidFill>
                            <a:schemeClr val="dk1"/>
                          </a:solidFill>
                          <a:effectLst/>
                          <a:latin typeface="Verdana" pitchFamily="34" charset="0"/>
                          <a:ea typeface="Verdana" pitchFamily="34" charset="0"/>
                          <a:cs typeface="Verdana" pitchFamily="34" charset="0"/>
                        </a:rPr>
                        <a:t>Hueber</a:t>
                      </a:r>
                      <a:r>
                        <a:rPr lang="de-CH" sz="1800" kern="1200" dirty="0" smtClean="0">
                          <a:solidFill>
                            <a:schemeClr val="dk1"/>
                          </a:solidFill>
                          <a:effectLst/>
                          <a:latin typeface="Verdana" pitchFamily="34" charset="0"/>
                          <a:ea typeface="Verdana" pitchFamily="34" charset="0"/>
                          <a:cs typeface="Verdana" pitchFamily="34" charset="0"/>
                        </a:rPr>
                        <a:t> Verlag</a:t>
                      </a:r>
                      <a:endParaRPr lang="de-CH" sz="1800" dirty="0" smtClean="0">
                        <a:latin typeface="Verdana" pitchFamily="34" charset="0"/>
                        <a:ea typeface="Verdana" pitchFamily="34" charset="0"/>
                        <a:cs typeface="Verdana" pitchFamily="34" charset="0"/>
                      </a:endParaRPr>
                    </a:p>
                  </a:txBody>
                  <a:tcPr/>
                </a:tc>
              </a:tr>
              <a:tr h="7672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dirty="0" smtClean="0">
                          <a:latin typeface="Verdana" pitchFamily="34" charset="0"/>
                          <a:ea typeface="Verdana" pitchFamily="34" charset="0"/>
                          <a:cs typeface="Verdana" pitchFamily="34" charset="0"/>
                        </a:rPr>
                        <a:t>Die JOHANNITER Kapelle in </a:t>
                      </a:r>
                      <a:r>
                        <a:rPr lang="de-CH" sz="1800" dirty="0" err="1" smtClean="0">
                          <a:latin typeface="Verdana" pitchFamily="34" charset="0"/>
                          <a:ea typeface="Verdana" pitchFamily="34" charset="0"/>
                          <a:cs typeface="Verdana" pitchFamily="34" charset="0"/>
                        </a:rPr>
                        <a:t>Bokelesch</a:t>
                      </a:r>
                      <a:endParaRPr lang="de-CH" sz="1800" dirty="0" smtClean="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dirty="0" smtClean="0">
                          <a:latin typeface="Verdana" pitchFamily="34" charset="0"/>
                          <a:ea typeface="Verdana" pitchFamily="34" charset="0"/>
                          <a:cs typeface="Verdana" pitchFamily="34" charset="0"/>
                        </a:rPr>
                        <a:t>Die Johanniter Kapelle in </a:t>
                      </a:r>
                      <a:r>
                        <a:rPr lang="de-CH" sz="1800" dirty="0" err="1" smtClean="0">
                          <a:latin typeface="Verdana" pitchFamily="34" charset="0"/>
                          <a:ea typeface="Verdana" pitchFamily="34" charset="0"/>
                          <a:cs typeface="Verdana" pitchFamily="34" charset="0"/>
                        </a:rPr>
                        <a:t>Bokelesch</a:t>
                      </a:r>
                      <a:endParaRPr lang="de-CH" sz="1800" dirty="0" smtClean="0">
                        <a:latin typeface="Verdana" pitchFamily="34" charset="0"/>
                        <a:ea typeface="Verdana" pitchFamily="34" charset="0"/>
                        <a:cs typeface="Verdana" pitchFamily="34" charset="0"/>
                      </a:endParaRPr>
                    </a:p>
                  </a:txBody>
                  <a:tcPr/>
                </a:tc>
              </a:tr>
            </a:tbl>
          </a:graphicData>
        </a:graphic>
      </p:graphicFrame>
    </p:spTree>
    <p:extLst>
      <p:ext uri="{BB962C8B-B14F-4D97-AF65-F5344CB8AC3E}">
        <p14:creationId xmlns:p14="http://schemas.microsoft.com/office/powerpoint/2010/main" val="2237113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564904"/>
            <a:ext cx="8229600" cy="1143000"/>
          </a:xfrm>
        </p:spPr>
        <p:txBody>
          <a:bodyPr/>
          <a:lstStyle/>
          <a:p>
            <a:pPr algn="ctr"/>
            <a:r>
              <a:rPr lang="de-DE" dirty="0" smtClean="0"/>
              <a:t>Grundwissen aus Kapitel 1 zum Erfassen und Übertragen</a:t>
            </a:r>
            <a:r>
              <a:rPr lang="de-DE" sz="2800" dirty="0" smtClean="0"/>
              <a:t/>
            </a:r>
            <a:br>
              <a:rPr lang="de-DE" sz="2800" dirty="0" smtClean="0"/>
            </a:br>
            <a:endParaRPr lang="de-DE" sz="2800" dirty="0"/>
          </a:p>
        </p:txBody>
      </p:sp>
      <p:sp>
        <p:nvSpPr>
          <p:cNvPr id="3" name="Rechteck 2"/>
          <p:cNvSpPr/>
          <p:nvPr/>
        </p:nvSpPr>
        <p:spPr>
          <a:xfrm>
            <a:off x="409343" y="548679"/>
            <a:ext cx="2578481" cy="576065"/>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2</a:t>
            </a:r>
            <a:endParaRPr lang="de-DE" sz="12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8" name="Foliennummernplatzhalter 7"/>
          <p:cNvSpPr>
            <a:spLocks noGrp="1"/>
          </p:cNvSpPr>
          <p:nvPr>
            <p:ph type="sldNum" sz="quarter" idx="4"/>
          </p:nvPr>
        </p:nvSpPr>
        <p:spPr/>
        <p:txBody>
          <a:bodyPr/>
          <a:lstStyle/>
          <a:p>
            <a:fld id="{8A6690F1-7CA1-4166-A522-500460961984}" type="slidenum">
              <a:rPr lang="de-DE" smtClean="0"/>
              <a:pPr/>
              <a:t>2</a:t>
            </a:fld>
            <a:endParaRPr lang="de-DE"/>
          </a:p>
        </p:txBody>
      </p:sp>
      <p:sp>
        <p:nvSpPr>
          <p:cNvPr id="9" name="Fußzeilenplatzhalter 8"/>
          <p:cNvSpPr>
            <a:spLocks noGrp="1"/>
          </p:cNvSpPr>
          <p:nvPr>
            <p:ph type="ftr" sz="quarter" idx="14"/>
          </p:nvPr>
        </p:nvSpPr>
        <p:spPr>
          <a:xfrm>
            <a:off x="467544" y="6376243"/>
            <a:ext cx="7776864" cy="365125"/>
          </a:xfrm>
        </p:spPr>
        <p:txBody>
          <a:bodyPr/>
          <a:lstStyle/>
          <a:p>
            <a:r>
              <a:rPr lang="de-DE" smtClean="0"/>
              <a:t>AG RDA Schulungsunterlagen – Modul 2.06: Erfassen und Übertragen | Stand: 16.06.2015 | CC BY-NC-SA</a:t>
            </a:r>
            <a:endParaRPr lang="de-DE" dirty="0"/>
          </a:p>
        </p:txBody>
      </p:sp>
      <p:sp>
        <p:nvSpPr>
          <p:cNvPr id="4" name="Textfeld 3"/>
          <p:cNvSpPr txBox="1"/>
          <p:nvPr/>
        </p:nvSpPr>
        <p:spPr>
          <a:xfrm>
            <a:off x="827584" y="1268760"/>
            <a:ext cx="1872208" cy="307777"/>
          </a:xfrm>
          <a:prstGeom prst="rect">
            <a:avLst/>
          </a:prstGeom>
          <a:solidFill>
            <a:schemeClr val="bg1"/>
          </a:solidFill>
          <a:ln>
            <a:noFill/>
          </a:ln>
        </p:spPr>
        <p:txBody>
          <a:bodyPr wrap="square" rtlCol="0">
            <a:spAutoFit/>
          </a:bodyPr>
          <a:lstStyle/>
          <a:p>
            <a:r>
              <a:rPr lang="de-DE" sz="1400" dirty="0" smtClean="0"/>
              <a:t>B3Kat</a:t>
            </a:r>
            <a:r>
              <a:rPr lang="de-DE" sz="1400" smtClean="0"/>
              <a:t>: </a:t>
            </a:r>
            <a:r>
              <a:rPr lang="de-DE" sz="1400" smtClean="0"/>
              <a:t>21.09.2015</a:t>
            </a:r>
            <a:endParaRPr lang="de-DE" sz="1400"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862593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1340768"/>
            <a:ext cx="8640960" cy="4968552"/>
          </a:xfrm>
        </p:spPr>
        <p:txBody>
          <a:bodyPr wrap="square"/>
          <a:lstStyle/>
          <a:p>
            <a:r>
              <a:rPr lang="de-CH" b="1" dirty="0" smtClean="0"/>
              <a:t>Interpunktion</a:t>
            </a:r>
            <a:r>
              <a:rPr lang="de-CH" dirty="0" smtClean="0"/>
              <a:t> </a:t>
            </a:r>
            <a:br>
              <a:rPr lang="de-CH" dirty="0" smtClean="0"/>
            </a:br>
            <a:r>
              <a:rPr lang="de-CH" dirty="0" smtClean="0"/>
              <a:t>ergänzen, weglassen oder ändern, </a:t>
            </a:r>
            <a:br>
              <a:rPr lang="de-CH" dirty="0" smtClean="0"/>
            </a:br>
            <a:r>
              <a:rPr lang="de-CH" dirty="0" smtClean="0"/>
              <a:t>wenn exakte Übernahme zu schlechter Lesbarkeit oder Missverständnissen führt</a:t>
            </a:r>
          </a:p>
          <a:p>
            <a:endParaRPr lang="de-CH" sz="2600" dirty="0"/>
          </a:p>
          <a:p>
            <a:endParaRPr lang="de-CH" sz="2600" dirty="0" smtClean="0"/>
          </a:p>
          <a:p>
            <a:endParaRPr lang="de-CH" sz="2600" dirty="0"/>
          </a:p>
          <a:p>
            <a:endParaRPr lang="de-CH" sz="2600" dirty="0" smtClean="0"/>
          </a:p>
          <a:p>
            <a:endParaRPr lang="de-CH" sz="2600" dirty="0"/>
          </a:p>
          <a:p>
            <a:endParaRPr lang="de-CH" dirty="0" smtClean="0"/>
          </a:p>
          <a:p>
            <a:pPr marL="0" indent="0">
              <a:buNone/>
            </a:pPr>
            <a:endParaRPr lang="de-CH" sz="2600" dirty="0" smtClean="0"/>
          </a:p>
          <a:p>
            <a:pPr marL="457200" lvl="1" indent="0">
              <a:buNone/>
            </a:pPr>
            <a:endParaRPr lang="de-CH" sz="2200" dirty="0" smtClean="0"/>
          </a:p>
          <a:p>
            <a:endParaRPr lang="de-CH" sz="2600" dirty="0" smtClean="0"/>
          </a:p>
          <a:p>
            <a:endParaRPr lang="de-CH" sz="2600" dirty="0"/>
          </a:p>
          <a:p>
            <a:endParaRPr lang="de-CH" sz="2600" dirty="0" smtClean="0"/>
          </a:p>
          <a:p>
            <a:endParaRPr lang="de-DE" sz="2600" dirty="0" smtClean="0"/>
          </a:p>
          <a:p>
            <a:endParaRPr lang="de-DE" sz="26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20</a:t>
            </a:fld>
            <a:endParaRPr lang="de-DE"/>
          </a:p>
        </p:txBody>
      </p:sp>
      <p:sp>
        <p:nvSpPr>
          <p:cNvPr id="9" name="Titel 1"/>
          <p:cNvSpPr>
            <a:spLocks noGrp="1"/>
          </p:cNvSpPr>
          <p:nvPr>
            <p:ph type="title"/>
          </p:nvPr>
        </p:nvSpPr>
        <p:spPr>
          <a:xfrm>
            <a:off x="251520" y="183778"/>
            <a:ext cx="8640960" cy="508918"/>
          </a:xfrm>
        </p:spPr>
        <p:txBody>
          <a:bodyPr/>
          <a:lstStyle/>
          <a:p>
            <a:r>
              <a:rPr lang="de-DE" dirty="0" smtClean="0"/>
              <a:t>Zeichensetzung </a:t>
            </a:r>
            <a:r>
              <a:rPr lang="de-DE" dirty="0"/>
              <a:t>(RDA 1.7.3)</a:t>
            </a:r>
          </a:p>
        </p:txBody>
      </p:sp>
      <p:sp>
        <p:nvSpPr>
          <p:cNvPr id="7"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graphicFrame>
        <p:nvGraphicFramePr>
          <p:cNvPr id="3" name="Tabelle 2"/>
          <p:cNvGraphicFramePr>
            <a:graphicFrameLocks noGrp="1"/>
          </p:cNvGraphicFramePr>
          <p:nvPr>
            <p:extLst>
              <p:ext uri="{D42A27DB-BD31-4B8C-83A1-F6EECF244321}">
                <p14:modId xmlns:p14="http://schemas.microsoft.com/office/powerpoint/2010/main" val="254265012"/>
              </p:ext>
            </p:extLst>
          </p:nvPr>
        </p:nvGraphicFramePr>
        <p:xfrm>
          <a:off x="611560" y="3212976"/>
          <a:ext cx="7632848" cy="1828800"/>
        </p:xfrm>
        <a:graphic>
          <a:graphicData uri="http://schemas.openxmlformats.org/drawingml/2006/table">
            <a:tbl>
              <a:tblPr firstRow="1" bandRow="1">
                <a:tableStyleId>{5C22544A-7EE6-4342-B048-85BDC9FD1C3A}</a:tableStyleId>
              </a:tblPr>
              <a:tblGrid>
                <a:gridCol w="3744416"/>
                <a:gridCol w="3888432"/>
              </a:tblGrid>
              <a:tr h="370840">
                <a:tc>
                  <a:txBody>
                    <a:bodyPr/>
                    <a:lstStyle/>
                    <a:p>
                      <a:r>
                        <a:rPr lang="de-CH" b="0" dirty="0" smtClean="0">
                          <a:latin typeface="Verdana" pitchFamily="34" charset="0"/>
                          <a:ea typeface="Verdana" pitchFamily="34" charset="0"/>
                          <a:cs typeface="Verdana" pitchFamily="34" charset="0"/>
                        </a:rPr>
                        <a:t>Informationsquelle</a:t>
                      </a:r>
                      <a:endParaRPr lang="de-CH" b="0" dirty="0">
                        <a:latin typeface="Verdana" pitchFamily="34" charset="0"/>
                        <a:ea typeface="Verdana" pitchFamily="34" charset="0"/>
                        <a:cs typeface="Verdana" pitchFamily="34" charset="0"/>
                      </a:endParaRPr>
                    </a:p>
                  </a:txBody>
                  <a:tcPr/>
                </a:tc>
                <a:tc>
                  <a:txBody>
                    <a:bodyPr/>
                    <a:lstStyle/>
                    <a:p>
                      <a:r>
                        <a:rPr lang="de-CH" b="0" dirty="0" smtClean="0">
                          <a:latin typeface="Verdana" pitchFamily="34" charset="0"/>
                          <a:ea typeface="Verdana" pitchFamily="34" charset="0"/>
                          <a:cs typeface="Verdana" pitchFamily="34" charset="0"/>
                        </a:rPr>
                        <a:t>Erfassung Verantwortlichkeitsangabe</a:t>
                      </a:r>
                      <a:endParaRPr lang="de-CH" b="0" dirty="0">
                        <a:latin typeface="Verdana" pitchFamily="34" charset="0"/>
                        <a:ea typeface="Verdana" pitchFamily="34" charset="0"/>
                        <a:cs typeface="Verdana"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kern="1200" dirty="0" smtClean="0">
                          <a:solidFill>
                            <a:schemeClr val="dk1"/>
                          </a:solidFill>
                          <a:effectLst/>
                          <a:latin typeface="Verdana" pitchFamily="34" charset="0"/>
                          <a:ea typeface="Verdana" pitchFamily="34" charset="0"/>
                          <a:cs typeface="Verdana" pitchFamily="34" charset="0"/>
                        </a:rPr>
                        <a:t>Hilarion Petzold</a:t>
                      </a:r>
                      <a:br>
                        <a:rPr lang="de-CH" sz="1800" kern="1200" dirty="0" smtClean="0">
                          <a:solidFill>
                            <a:schemeClr val="dk1"/>
                          </a:solidFill>
                          <a:effectLst/>
                          <a:latin typeface="Verdana" pitchFamily="34" charset="0"/>
                          <a:ea typeface="Verdana" pitchFamily="34" charset="0"/>
                          <a:cs typeface="Verdana" pitchFamily="34" charset="0"/>
                        </a:rPr>
                      </a:br>
                      <a:r>
                        <a:rPr lang="de-CH" sz="1800" kern="1200" dirty="0" smtClean="0">
                          <a:solidFill>
                            <a:schemeClr val="dk1"/>
                          </a:solidFill>
                          <a:effectLst/>
                          <a:latin typeface="Verdana" pitchFamily="34" charset="0"/>
                          <a:ea typeface="Verdana" pitchFamily="34" charset="0"/>
                          <a:cs typeface="Verdana" pitchFamily="34" charset="0"/>
                        </a:rPr>
                        <a:t>Ilse Orth</a:t>
                      </a:r>
                      <a:br>
                        <a:rPr lang="de-CH" sz="1800" kern="1200" dirty="0" smtClean="0">
                          <a:solidFill>
                            <a:schemeClr val="dk1"/>
                          </a:solidFill>
                          <a:effectLst/>
                          <a:latin typeface="Verdana" pitchFamily="34" charset="0"/>
                          <a:ea typeface="Verdana" pitchFamily="34" charset="0"/>
                          <a:cs typeface="Verdana" pitchFamily="34" charset="0"/>
                        </a:rPr>
                      </a:br>
                      <a:r>
                        <a:rPr lang="de-CH" sz="1800" kern="1200" dirty="0" smtClean="0">
                          <a:solidFill>
                            <a:schemeClr val="dk1"/>
                          </a:solidFill>
                          <a:effectLst/>
                          <a:latin typeface="Verdana" pitchFamily="34" charset="0"/>
                          <a:ea typeface="Verdana" pitchFamily="34" charset="0"/>
                          <a:cs typeface="Verdana" pitchFamily="34" charset="0"/>
                        </a:rPr>
                        <a:t>Ludwig </a:t>
                      </a:r>
                      <a:r>
                        <a:rPr lang="de-CH" sz="1800" kern="1200" dirty="0" err="1" smtClean="0">
                          <a:solidFill>
                            <a:schemeClr val="dk1"/>
                          </a:solidFill>
                          <a:effectLst/>
                          <a:latin typeface="Verdana" pitchFamily="34" charset="0"/>
                          <a:ea typeface="Verdana" pitchFamily="34" charset="0"/>
                          <a:cs typeface="Verdana" pitchFamily="34" charset="0"/>
                        </a:rPr>
                        <a:t>Frambach</a:t>
                      </a:r>
                      <a:r>
                        <a:rPr lang="de-CH" sz="1800" kern="1200" dirty="0" smtClean="0">
                          <a:solidFill>
                            <a:schemeClr val="dk1"/>
                          </a:solidFill>
                          <a:effectLst/>
                          <a:latin typeface="Verdana" pitchFamily="34" charset="0"/>
                          <a:ea typeface="Verdana" pitchFamily="34" charset="0"/>
                          <a:cs typeface="Verdana" pitchFamily="34" charset="0"/>
                        </a:rPr>
                        <a:t/>
                      </a:r>
                      <a:br>
                        <a:rPr lang="de-CH" sz="1800" kern="1200" dirty="0" smtClean="0">
                          <a:solidFill>
                            <a:schemeClr val="dk1"/>
                          </a:solidFill>
                          <a:effectLst/>
                          <a:latin typeface="Verdana" pitchFamily="34" charset="0"/>
                          <a:ea typeface="Verdana" pitchFamily="34" charset="0"/>
                          <a:cs typeface="Verdana" pitchFamily="34" charset="0"/>
                        </a:rPr>
                      </a:br>
                      <a:r>
                        <a:rPr lang="de-CH" sz="1800" kern="1200" dirty="0" smtClean="0">
                          <a:solidFill>
                            <a:schemeClr val="dk1"/>
                          </a:solidFill>
                          <a:effectLst/>
                          <a:latin typeface="Verdana" pitchFamily="34" charset="0"/>
                          <a:ea typeface="Verdana" pitchFamily="34" charset="0"/>
                          <a:cs typeface="Verdana" pitchFamily="34" charset="0"/>
                        </a:rPr>
                        <a:t>Markus Hänsel</a:t>
                      </a:r>
                      <a:endParaRPr lang="de-CH" dirty="0" smtClean="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kern="1200" dirty="0" smtClean="0">
                          <a:solidFill>
                            <a:schemeClr val="dk1"/>
                          </a:solidFill>
                          <a:effectLst/>
                          <a:latin typeface="Verdana" pitchFamily="34" charset="0"/>
                          <a:ea typeface="Verdana" pitchFamily="34" charset="0"/>
                          <a:cs typeface="Verdana" pitchFamily="34" charset="0"/>
                        </a:rPr>
                        <a:t>Hilarion Petzold, Ilse Orth, Ludwig </a:t>
                      </a:r>
                      <a:r>
                        <a:rPr lang="de-CH" sz="1800" kern="1200" dirty="0" err="1" smtClean="0">
                          <a:solidFill>
                            <a:schemeClr val="dk1"/>
                          </a:solidFill>
                          <a:effectLst/>
                          <a:latin typeface="Verdana" pitchFamily="34" charset="0"/>
                          <a:ea typeface="Verdana" pitchFamily="34" charset="0"/>
                          <a:cs typeface="Verdana" pitchFamily="34" charset="0"/>
                        </a:rPr>
                        <a:t>Frambach</a:t>
                      </a:r>
                      <a:r>
                        <a:rPr lang="de-CH" sz="1800" kern="1200" dirty="0" smtClean="0">
                          <a:solidFill>
                            <a:schemeClr val="dk1"/>
                          </a:solidFill>
                          <a:effectLst/>
                          <a:latin typeface="Verdana" pitchFamily="34" charset="0"/>
                          <a:ea typeface="Verdana" pitchFamily="34" charset="0"/>
                          <a:cs typeface="Verdana" pitchFamily="34" charset="0"/>
                        </a:rPr>
                        <a:t>, Markus Hänsel</a:t>
                      </a:r>
                      <a:endParaRPr lang="de-CH" dirty="0" smtClean="0">
                        <a:latin typeface="Verdana" pitchFamily="34" charset="0"/>
                        <a:ea typeface="Verdana" pitchFamily="34" charset="0"/>
                        <a:cs typeface="Verdana" pitchFamily="34" charset="0"/>
                      </a:endParaRPr>
                    </a:p>
                  </a:txBody>
                  <a:tcPr/>
                </a:tc>
              </a:tr>
            </a:tbl>
          </a:graphicData>
        </a:graphic>
      </p:graphicFrame>
    </p:spTree>
    <p:extLst>
      <p:ext uri="{BB962C8B-B14F-4D97-AF65-F5344CB8AC3E}">
        <p14:creationId xmlns:p14="http://schemas.microsoft.com/office/powerpoint/2010/main" val="3299921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1484784"/>
            <a:ext cx="8640960" cy="4824536"/>
          </a:xfrm>
        </p:spPr>
        <p:txBody>
          <a:bodyPr wrap="square"/>
          <a:lstStyle/>
          <a:p>
            <a:r>
              <a:rPr lang="de-CH" dirty="0" smtClean="0"/>
              <a:t>Symbole soweit möglich vorlagegemäß wiedergeben</a:t>
            </a:r>
          </a:p>
          <a:p>
            <a:endParaRPr lang="de-CH" dirty="0" smtClean="0"/>
          </a:p>
          <a:p>
            <a:r>
              <a:rPr lang="de-CH" dirty="0" smtClean="0"/>
              <a:t>Bei Bedarf weitere Formen als abweichende Titel  erfassen</a:t>
            </a:r>
          </a:p>
          <a:p>
            <a:endParaRPr lang="de-CH" sz="2600" dirty="0"/>
          </a:p>
          <a:p>
            <a:endParaRPr lang="de-CH" sz="2600" dirty="0" smtClean="0"/>
          </a:p>
          <a:p>
            <a:endParaRPr lang="de-CH" sz="2600" dirty="0"/>
          </a:p>
          <a:p>
            <a:endParaRPr lang="de-CH" sz="2600" dirty="0" smtClean="0"/>
          </a:p>
          <a:p>
            <a:pPr marL="0" indent="0">
              <a:buNone/>
            </a:pPr>
            <a:endParaRPr lang="de-CH" sz="2600" dirty="0" smtClean="0"/>
          </a:p>
          <a:p>
            <a:endParaRPr lang="de-CH" sz="2600" dirty="0"/>
          </a:p>
          <a:p>
            <a:endParaRPr lang="de-CH" sz="2600" dirty="0" smtClean="0"/>
          </a:p>
          <a:p>
            <a:endParaRPr lang="de-CH" sz="2600" dirty="0"/>
          </a:p>
          <a:p>
            <a:endParaRPr lang="de-CH" sz="2600" dirty="0" smtClean="0"/>
          </a:p>
          <a:p>
            <a:endParaRPr lang="de-CH" sz="2600" dirty="0"/>
          </a:p>
          <a:p>
            <a:endParaRPr lang="de-DE" sz="2600" dirty="0" smtClean="0"/>
          </a:p>
          <a:p>
            <a:endParaRPr lang="de-DE" sz="26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21</a:t>
            </a:fld>
            <a:endParaRPr lang="de-DE"/>
          </a:p>
        </p:txBody>
      </p:sp>
      <p:sp>
        <p:nvSpPr>
          <p:cNvPr id="9" name="Titel 1"/>
          <p:cNvSpPr>
            <a:spLocks noGrp="1"/>
          </p:cNvSpPr>
          <p:nvPr>
            <p:ph type="title"/>
          </p:nvPr>
        </p:nvSpPr>
        <p:spPr>
          <a:xfrm>
            <a:off x="251520" y="183778"/>
            <a:ext cx="8640960" cy="508918"/>
          </a:xfrm>
        </p:spPr>
        <p:txBody>
          <a:bodyPr/>
          <a:lstStyle/>
          <a:p>
            <a:r>
              <a:rPr lang="de-DE" dirty="0" smtClean="0"/>
              <a:t>Symbole </a:t>
            </a:r>
            <a:r>
              <a:rPr lang="de-DE" dirty="0"/>
              <a:t>(RDA </a:t>
            </a:r>
            <a:r>
              <a:rPr lang="de-DE" dirty="0" smtClean="0"/>
              <a:t>1.7.5)</a:t>
            </a:r>
            <a:endParaRPr lang="de-DE" dirty="0"/>
          </a:p>
        </p:txBody>
      </p:sp>
      <p:sp>
        <p:nvSpPr>
          <p:cNvPr id="7"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graphicFrame>
        <p:nvGraphicFramePr>
          <p:cNvPr id="2" name="Tabelle 1"/>
          <p:cNvGraphicFramePr>
            <a:graphicFrameLocks noGrp="1"/>
          </p:cNvGraphicFramePr>
          <p:nvPr>
            <p:extLst>
              <p:ext uri="{D42A27DB-BD31-4B8C-83A1-F6EECF244321}">
                <p14:modId xmlns:p14="http://schemas.microsoft.com/office/powerpoint/2010/main" val="3646857620"/>
              </p:ext>
            </p:extLst>
          </p:nvPr>
        </p:nvGraphicFramePr>
        <p:xfrm>
          <a:off x="683568" y="3501008"/>
          <a:ext cx="7740860" cy="1010920"/>
        </p:xfrm>
        <a:graphic>
          <a:graphicData uri="http://schemas.openxmlformats.org/drawingml/2006/table">
            <a:tbl>
              <a:tblPr firstRow="1" bandRow="1">
                <a:tableStyleId>{5C22544A-7EE6-4342-B048-85BDC9FD1C3A}</a:tableStyleId>
              </a:tblPr>
              <a:tblGrid>
                <a:gridCol w="2592288"/>
                <a:gridCol w="5148572"/>
              </a:tblGrid>
              <a:tr h="370840">
                <a:tc>
                  <a:txBody>
                    <a:bodyPr/>
                    <a:lstStyle/>
                    <a:p>
                      <a:r>
                        <a:rPr lang="de-CH" b="0" dirty="0" smtClean="0">
                          <a:latin typeface="Verdana" pitchFamily="34" charset="0"/>
                          <a:ea typeface="Verdana" pitchFamily="34" charset="0"/>
                          <a:cs typeface="Verdana" pitchFamily="34" charset="0"/>
                        </a:rPr>
                        <a:t>Informationsquelle</a:t>
                      </a:r>
                      <a:endParaRPr lang="de-CH" b="0" dirty="0">
                        <a:latin typeface="Verdana" pitchFamily="34" charset="0"/>
                        <a:ea typeface="Verdana" pitchFamily="34" charset="0"/>
                        <a:cs typeface="Verdana" pitchFamily="34" charset="0"/>
                      </a:endParaRPr>
                    </a:p>
                  </a:txBody>
                  <a:tcPr/>
                </a:tc>
                <a:tc>
                  <a:txBody>
                    <a:bodyPr/>
                    <a:lstStyle/>
                    <a:p>
                      <a:r>
                        <a:rPr lang="de-CH" b="0" dirty="0" smtClean="0">
                          <a:latin typeface="Verdana" pitchFamily="34" charset="0"/>
                          <a:ea typeface="Verdana" pitchFamily="34" charset="0"/>
                          <a:cs typeface="Verdana" pitchFamily="34" charset="0"/>
                        </a:rPr>
                        <a:t>Erfassung</a:t>
                      </a:r>
                      <a:endParaRPr lang="de-CH" b="0" dirty="0">
                        <a:latin typeface="Verdana" pitchFamily="34" charset="0"/>
                        <a:ea typeface="Verdana" pitchFamily="34" charset="0"/>
                        <a:cs typeface="Verdana"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sz="1800" kern="1200" dirty="0" smtClean="0">
                          <a:solidFill>
                            <a:schemeClr val="dk1"/>
                          </a:solidFill>
                          <a:effectLst/>
                          <a:latin typeface="Verdana" pitchFamily="34" charset="0"/>
                          <a:ea typeface="Verdana" pitchFamily="34" charset="0"/>
                          <a:cs typeface="Verdana" pitchFamily="34" charset="0"/>
                        </a:rPr>
                        <a:t>@</a:t>
                      </a:r>
                      <a:r>
                        <a:rPr lang="de-CH" sz="1800" kern="1200" dirty="0" err="1" smtClean="0">
                          <a:solidFill>
                            <a:schemeClr val="dk1"/>
                          </a:solidFill>
                          <a:effectLst/>
                          <a:latin typeface="Verdana" pitchFamily="34" charset="0"/>
                          <a:ea typeface="Verdana" pitchFamily="34" charset="0"/>
                          <a:cs typeface="Verdana" pitchFamily="34" charset="0"/>
                        </a:rPr>
                        <a:t>dvent</a:t>
                      </a:r>
                      <a:r>
                        <a:rPr lang="de-CH" sz="1800" kern="1200" dirty="0" smtClean="0">
                          <a:solidFill>
                            <a:schemeClr val="dk1"/>
                          </a:solidFill>
                          <a:effectLst/>
                          <a:latin typeface="Verdana" pitchFamily="34" charset="0"/>
                          <a:ea typeface="Verdana" pitchFamily="34" charset="0"/>
                          <a:cs typeface="Verdana" pitchFamily="34" charset="0"/>
                        </a:rPr>
                        <a:t>, @</a:t>
                      </a:r>
                      <a:r>
                        <a:rPr lang="de-CH" sz="1800" kern="1200" dirty="0" err="1" smtClean="0">
                          <a:solidFill>
                            <a:schemeClr val="dk1"/>
                          </a:solidFill>
                          <a:effectLst/>
                          <a:latin typeface="Verdana" pitchFamily="34" charset="0"/>
                          <a:ea typeface="Verdana" pitchFamily="34" charset="0"/>
                          <a:cs typeface="Verdana" pitchFamily="34" charset="0"/>
                        </a:rPr>
                        <a:t>dvent</a:t>
                      </a:r>
                      <a:endParaRPr lang="de-CH" dirty="0" smtClean="0">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dirty="0" smtClean="0">
                          <a:latin typeface="Verdana" pitchFamily="34" charset="0"/>
                          <a:ea typeface="Verdana" pitchFamily="34" charset="0"/>
                          <a:cs typeface="Verdana" pitchFamily="34" charset="0"/>
                        </a:rPr>
                        <a:t>Haupttitel:</a:t>
                      </a:r>
                      <a:r>
                        <a:rPr lang="de-CH" baseline="0" dirty="0" smtClean="0">
                          <a:latin typeface="Verdana" pitchFamily="34" charset="0"/>
                          <a:ea typeface="Verdana" pitchFamily="34" charset="0"/>
                          <a:cs typeface="Verdana" pitchFamily="34" charset="0"/>
                        </a:rPr>
                        <a:t> </a:t>
                      </a:r>
                      <a:r>
                        <a:rPr lang="de-CH" sz="1800" kern="1200" dirty="0" smtClean="0">
                          <a:solidFill>
                            <a:schemeClr val="dk1"/>
                          </a:solidFill>
                          <a:effectLst/>
                          <a:latin typeface="Verdana" pitchFamily="34" charset="0"/>
                          <a:ea typeface="Verdana" pitchFamily="34" charset="0"/>
                          <a:cs typeface="Verdana" pitchFamily="34" charset="0"/>
                        </a:rPr>
                        <a:t>@</a:t>
                      </a:r>
                      <a:r>
                        <a:rPr lang="de-CH" sz="1800" kern="1200" dirty="0" err="1" smtClean="0">
                          <a:solidFill>
                            <a:schemeClr val="dk1"/>
                          </a:solidFill>
                          <a:effectLst/>
                          <a:latin typeface="Verdana" pitchFamily="34" charset="0"/>
                          <a:ea typeface="Verdana" pitchFamily="34" charset="0"/>
                          <a:cs typeface="Verdana" pitchFamily="34" charset="0"/>
                        </a:rPr>
                        <a:t>dvent</a:t>
                      </a:r>
                      <a:r>
                        <a:rPr lang="de-CH" sz="1800" kern="1200" dirty="0" smtClean="0">
                          <a:solidFill>
                            <a:schemeClr val="dk1"/>
                          </a:solidFill>
                          <a:effectLst/>
                          <a:latin typeface="Verdana" pitchFamily="34" charset="0"/>
                          <a:ea typeface="Verdana" pitchFamily="34" charset="0"/>
                          <a:cs typeface="Verdana" pitchFamily="34" charset="0"/>
                        </a:rPr>
                        <a:t>, @</a:t>
                      </a:r>
                      <a:r>
                        <a:rPr lang="de-CH" sz="1800" kern="1200" dirty="0" err="1" smtClean="0">
                          <a:solidFill>
                            <a:schemeClr val="dk1"/>
                          </a:solidFill>
                          <a:effectLst/>
                          <a:latin typeface="Verdana" pitchFamily="34" charset="0"/>
                          <a:ea typeface="Verdana" pitchFamily="34" charset="0"/>
                          <a:cs typeface="Verdana" pitchFamily="34" charset="0"/>
                        </a:rPr>
                        <a:t>dvent</a:t>
                      </a:r>
                      <a:endParaRPr lang="de-CH" baseline="0" dirty="0" smtClean="0">
                        <a:latin typeface="Verdana" pitchFamily="34" charset="0"/>
                        <a:ea typeface="Verdana" pitchFamily="34" charset="0"/>
                        <a:cs typeface="Verdana"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de-CH" baseline="0" dirty="0" smtClean="0">
                          <a:latin typeface="Verdana" pitchFamily="34" charset="0"/>
                          <a:ea typeface="Verdana" pitchFamily="34" charset="0"/>
                          <a:cs typeface="Verdana" pitchFamily="34" charset="0"/>
                        </a:rPr>
                        <a:t>Abweichender Titel: </a:t>
                      </a:r>
                      <a:r>
                        <a:rPr lang="de-CH" sz="1800" kern="1200" dirty="0" smtClean="0">
                          <a:solidFill>
                            <a:schemeClr val="dk1"/>
                          </a:solidFill>
                          <a:effectLst/>
                          <a:latin typeface="Verdana" pitchFamily="34" charset="0"/>
                          <a:ea typeface="Verdana" pitchFamily="34" charset="0"/>
                          <a:cs typeface="Verdana" pitchFamily="34" charset="0"/>
                        </a:rPr>
                        <a:t>Advent,</a:t>
                      </a:r>
                      <a:r>
                        <a:rPr lang="de-CH" sz="1800" kern="1200" baseline="0" dirty="0" smtClean="0">
                          <a:solidFill>
                            <a:schemeClr val="dk1"/>
                          </a:solidFill>
                          <a:effectLst/>
                          <a:latin typeface="Verdana" pitchFamily="34" charset="0"/>
                          <a:ea typeface="Verdana" pitchFamily="34" charset="0"/>
                          <a:cs typeface="Verdana" pitchFamily="34" charset="0"/>
                        </a:rPr>
                        <a:t> Advent</a:t>
                      </a:r>
                      <a:endParaRPr lang="de-CH" dirty="0" smtClean="0">
                        <a:latin typeface="Verdana" pitchFamily="34" charset="0"/>
                        <a:ea typeface="Verdana" pitchFamily="34" charset="0"/>
                        <a:cs typeface="Verdana" pitchFamily="34" charset="0"/>
                      </a:endParaRPr>
                    </a:p>
                  </a:txBody>
                  <a:tcPr/>
                </a:tc>
              </a:tr>
            </a:tbl>
          </a:graphicData>
        </a:graphic>
      </p:graphicFrame>
    </p:spTree>
    <p:extLst>
      <p:ext uri="{BB962C8B-B14F-4D97-AF65-F5344CB8AC3E}">
        <p14:creationId xmlns:p14="http://schemas.microsoft.com/office/powerpoint/2010/main" val="2428718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1556792"/>
            <a:ext cx="8640960" cy="4752528"/>
          </a:xfrm>
        </p:spPr>
        <p:txBody>
          <a:bodyPr wrap="square"/>
          <a:lstStyle/>
          <a:p>
            <a:pPr marL="0" indent="0">
              <a:buNone/>
            </a:pPr>
            <a:r>
              <a:rPr lang="de-CH" dirty="0" smtClean="0"/>
              <a:t>Initialen und Akronyme </a:t>
            </a:r>
            <a:r>
              <a:rPr lang="de-CH" sz="2000" dirty="0" smtClean="0"/>
              <a:t>(mit oder ohne Punkte) </a:t>
            </a:r>
          </a:p>
          <a:p>
            <a:pPr marL="0" indent="0">
              <a:buNone/>
            </a:pPr>
            <a:endParaRPr lang="de-CH" dirty="0"/>
          </a:p>
          <a:p>
            <a:pPr marL="0" indent="0">
              <a:buNone/>
            </a:pPr>
            <a:r>
              <a:rPr lang="de-CH" dirty="0" smtClean="0">
                <a:sym typeface="Wingdings" panose="05000000000000000000" pitchFamily="2" charset="2"/>
              </a:rPr>
              <a:t> </a:t>
            </a:r>
            <a:r>
              <a:rPr lang="de-CH" dirty="0" smtClean="0"/>
              <a:t>immer ohne Leerzeichen erfassen</a:t>
            </a:r>
          </a:p>
          <a:p>
            <a:pPr marL="0" indent="0">
              <a:buNone/>
            </a:pPr>
            <a:endParaRPr lang="de-CH" sz="2600" dirty="0" smtClean="0"/>
          </a:p>
          <a:p>
            <a:endParaRPr lang="de-CH" sz="2600" dirty="0"/>
          </a:p>
          <a:p>
            <a:endParaRPr lang="de-CH" sz="2600" dirty="0" smtClean="0"/>
          </a:p>
          <a:p>
            <a:endParaRPr lang="de-CH" sz="2600" dirty="0"/>
          </a:p>
          <a:p>
            <a:endParaRPr lang="de-CH" sz="2600" dirty="0" smtClean="0"/>
          </a:p>
          <a:p>
            <a:pPr marL="0" indent="0">
              <a:buNone/>
            </a:pPr>
            <a:endParaRPr lang="de-CH" dirty="0" smtClean="0"/>
          </a:p>
          <a:p>
            <a:endParaRPr lang="de-CH" sz="28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22</a:t>
            </a:fld>
            <a:endParaRPr lang="de-DE"/>
          </a:p>
        </p:txBody>
      </p:sp>
      <p:sp>
        <p:nvSpPr>
          <p:cNvPr id="9" name="Titel 1"/>
          <p:cNvSpPr>
            <a:spLocks noGrp="1"/>
          </p:cNvSpPr>
          <p:nvPr>
            <p:ph type="title"/>
          </p:nvPr>
        </p:nvSpPr>
        <p:spPr>
          <a:xfrm>
            <a:off x="251520" y="183778"/>
            <a:ext cx="8640960" cy="508918"/>
          </a:xfrm>
        </p:spPr>
        <p:txBody>
          <a:bodyPr/>
          <a:lstStyle/>
          <a:p>
            <a:r>
              <a:rPr lang="de-DE" dirty="0" smtClean="0"/>
              <a:t>Initialen und </a:t>
            </a:r>
            <a:r>
              <a:rPr lang="de-DE" dirty="0"/>
              <a:t>Akronyme (RDA </a:t>
            </a:r>
            <a:r>
              <a:rPr lang="de-DE" dirty="0" smtClean="0"/>
              <a:t>1.7.6)</a:t>
            </a:r>
            <a:endParaRPr lang="de-DE" dirty="0"/>
          </a:p>
        </p:txBody>
      </p:sp>
      <p:sp>
        <p:nvSpPr>
          <p:cNvPr id="7"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graphicFrame>
        <p:nvGraphicFramePr>
          <p:cNvPr id="2" name="Tabelle 1"/>
          <p:cNvGraphicFramePr>
            <a:graphicFrameLocks noGrp="1"/>
          </p:cNvGraphicFramePr>
          <p:nvPr>
            <p:extLst>
              <p:ext uri="{D42A27DB-BD31-4B8C-83A1-F6EECF244321}">
                <p14:modId xmlns:p14="http://schemas.microsoft.com/office/powerpoint/2010/main" val="735168190"/>
              </p:ext>
            </p:extLst>
          </p:nvPr>
        </p:nvGraphicFramePr>
        <p:xfrm>
          <a:off x="683568" y="3501008"/>
          <a:ext cx="7740860" cy="1285240"/>
        </p:xfrm>
        <a:graphic>
          <a:graphicData uri="http://schemas.openxmlformats.org/drawingml/2006/table">
            <a:tbl>
              <a:tblPr firstRow="1" bandRow="1">
                <a:tableStyleId>{5C22544A-7EE6-4342-B048-85BDC9FD1C3A}</a:tableStyleId>
              </a:tblPr>
              <a:tblGrid>
                <a:gridCol w="3672408"/>
                <a:gridCol w="4068452"/>
              </a:tblGrid>
              <a:tr h="370840">
                <a:tc>
                  <a:txBody>
                    <a:bodyPr/>
                    <a:lstStyle/>
                    <a:p>
                      <a:r>
                        <a:rPr lang="de-CH" sz="1800" b="0" kern="1200" dirty="0" smtClean="0">
                          <a:solidFill>
                            <a:schemeClr val="lt1"/>
                          </a:solidFill>
                          <a:latin typeface="Verdana" pitchFamily="34" charset="0"/>
                          <a:ea typeface="Verdana" pitchFamily="34" charset="0"/>
                          <a:cs typeface="Verdana" pitchFamily="34" charset="0"/>
                        </a:rPr>
                        <a:t>Informationsquelle</a:t>
                      </a:r>
                      <a:endParaRPr lang="de-CH" sz="1800" b="0" kern="1200" dirty="0">
                        <a:solidFill>
                          <a:schemeClr val="lt1"/>
                        </a:solidFill>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b="0" dirty="0" smtClean="0">
                          <a:latin typeface="Verdana" pitchFamily="34" charset="0"/>
                          <a:ea typeface="Verdana" pitchFamily="34" charset="0"/>
                          <a:cs typeface="Verdana" pitchFamily="34" charset="0"/>
                        </a:rPr>
                        <a:t>Erfassung Haupttitel</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Verdana" pitchFamily="34" charset="0"/>
                          <a:ea typeface="Verdana" pitchFamily="34" charset="0"/>
                          <a:cs typeface="Verdana" pitchFamily="34" charset="0"/>
                        </a:rPr>
                        <a:t>A. L. A. Cataloging Rules for Author and Title Entries</a:t>
                      </a:r>
                      <a:endParaRPr lang="de-CH" sz="1800" kern="1200" dirty="0" smtClean="0">
                        <a:solidFill>
                          <a:schemeClr val="tx1"/>
                        </a:solidFill>
                        <a:effectLst/>
                        <a:latin typeface="Verdana" pitchFamily="34" charset="0"/>
                        <a:ea typeface="Verdana" pitchFamily="34" charset="0"/>
                        <a:cs typeface="Verdan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Verdana" pitchFamily="34" charset="0"/>
                          <a:ea typeface="Verdana" pitchFamily="34" charset="0"/>
                          <a:cs typeface="Verdana" pitchFamily="34" charset="0"/>
                        </a:rPr>
                        <a:t>A.L.A. cataloging rules for author and title entries</a:t>
                      </a:r>
                      <a:endParaRPr lang="de-CH" sz="1800" kern="1200" dirty="0" smtClean="0">
                        <a:solidFill>
                          <a:schemeClr val="tx1"/>
                        </a:solidFill>
                        <a:effectLst/>
                        <a:latin typeface="Verdana" pitchFamily="34" charset="0"/>
                        <a:ea typeface="Verdana" pitchFamily="34" charset="0"/>
                        <a:cs typeface="Verdana" pitchFamily="34" charset="0"/>
                      </a:endParaRPr>
                    </a:p>
                    <a:p>
                      <a:endParaRPr lang="de-CH" sz="1800" kern="1200" dirty="0" smtClean="0">
                        <a:solidFill>
                          <a:schemeClr val="tx1"/>
                        </a:solidFill>
                        <a:effectLst/>
                        <a:latin typeface="Verdana" pitchFamily="34" charset="0"/>
                        <a:ea typeface="Verdana" pitchFamily="34" charset="0"/>
                        <a:cs typeface="Verdana" pitchFamily="34" charset="0"/>
                      </a:endParaRPr>
                    </a:p>
                  </a:txBody>
                  <a:tcPr/>
                </a:tc>
              </a:tr>
            </a:tbl>
          </a:graphicData>
        </a:graphic>
      </p:graphicFrame>
    </p:spTree>
    <p:extLst>
      <p:ext uri="{BB962C8B-B14F-4D97-AF65-F5344CB8AC3E}">
        <p14:creationId xmlns:p14="http://schemas.microsoft.com/office/powerpoint/2010/main" val="1653641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platzhalter 2"/>
          <p:cNvSpPr>
            <a:spLocks noGrp="1"/>
          </p:cNvSpPr>
          <p:nvPr>
            <p:ph type="body" sz="quarter" idx="13"/>
          </p:nvPr>
        </p:nvSpPr>
        <p:spPr>
          <a:xfrm>
            <a:off x="251520" y="1484784"/>
            <a:ext cx="8640960" cy="4824536"/>
          </a:xfrm>
        </p:spPr>
        <p:txBody>
          <a:bodyPr wrap="square"/>
          <a:lstStyle/>
          <a:p>
            <a:r>
              <a:rPr lang="de-CH" dirty="0" smtClean="0"/>
              <a:t>Übertragene Elemente werden nur abgekürzt, wenn sie abgekürzt in der Informationsquelle stehen</a:t>
            </a:r>
          </a:p>
          <a:p>
            <a:endParaRPr lang="de-CH" dirty="0" smtClean="0"/>
          </a:p>
          <a:p>
            <a:r>
              <a:rPr lang="de-CH" dirty="0" smtClean="0"/>
              <a:t>Alle anderen Elemente werden im Allgemeinen nicht abgekürzt</a:t>
            </a:r>
          </a:p>
          <a:p>
            <a:pPr marL="457200" lvl="1" indent="0">
              <a:buNone/>
            </a:pPr>
            <a:r>
              <a:rPr lang="de-CH" sz="2200" dirty="0" smtClean="0"/>
              <a:t/>
            </a:r>
            <a:br>
              <a:rPr lang="de-CH" sz="2200" dirty="0" smtClean="0"/>
            </a:br>
            <a:r>
              <a:rPr lang="de-CH" sz="2200" i="1" dirty="0" smtClean="0"/>
              <a:t>Ausnahmen:</a:t>
            </a:r>
            <a:r>
              <a:rPr lang="de-CH" sz="2200" dirty="0" smtClean="0"/>
              <a:t> </a:t>
            </a:r>
            <a:br>
              <a:rPr lang="de-CH" sz="2200" dirty="0" smtClean="0"/>
            </a:br>
            <a:r>
              <a:rPr lang="de-CH" sz="2200" dirty="0" smtClean="0"/>
              <a:t>RDA Anhang B.5 </a:t>
            </a:r>
            <a:br>
              <a:rPr lang="de-CH" sz="2200" dirty="0" smtClean="0"/>
            </a:br>
            <a:r>
              <a:rPr lang="de-CH" sz="2200" dirty="0" smtClean="0"/>
              <a:t>(+ Liste in RDA Anhang B.7 D-A-CH)</a:t>
            </a:r>
          </a:p>
          <a:p>
            <a:endParaRPr lang="de-CH" sz="2600" dirty="0"/>
          </a:p>
          <a:p>
            <a:endParaRPr lang="de-CH" sz="2600" dirty="0" smtClean="0"/>
          </a:p>
          <a:p>
            <a:endParaRPr lang="de-CH" sz="2600" dirty="0"/>
          </a:p>
          <a:p>
            <a:endParaRPr lang="de-CH" sz="2600" dirty="0" smtClean="0"/>
          </a:p>
          <a:p>
            <a:pPr marL="0" indent="0">
              <a:buNone/>
            </a:pPr>
            <a:endParaRPr lang="de-CH" dirty="0" smtClean="0"/>
          </a:p>
          <a:p>
            <a:endParaRPr lang="de-CH" sz="28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23</a:t>
            </a:fld>
            <a:endParaRPr lang="de-DE"/>
          </a:p>
        </p:txBody>
      </p:sp>
      <p:sp>
        <p:nvSpPr>
          <p:cNvPr id="9" name="Titel 1"/>
          <p:cNvSpPr>
            <a:spLocks noGrp="1"/>
          </p:cNvSpPr>
          <p:nvPr>
            <p:ph type="title"/>
          </p:nvPr>
        </p:nvSpPr>
        <p:spPr>
          <a:xfrm>
            <a:off x="251520" y="183778"/>
            <a:ext cx="8640960" cy="508918"/>
          </a:xfrm>
        </p:spPr>
        <p:txBody>
          <a:bodyPr/>
          <a:lstStyle/>
          <a:p>
            <a:r>
              <a:rPr lang="de-DE" dirty="0"/>
              <a:t>Abkürzungen (RDA </a:t>
            </a:r>
            <a:r>
              <a:rPr lang="de-DE" dirty="0" smtClean="0"/>
              <a:t>1.7.8)</a:t>
            </a:r>
            <a:endParaRPr lang="de-DE" dirty="0"/>
          </a:p>
        </p:txBody>
      </p:sp>
      <p:sp>
        <p:nvSpPr>
          <p:cNvPr id="7"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spTree>
    <p:extLst>
      <p:ext uri="{BB962C8B-B14F-4D97-AF65-F5344CB8AC3E}">
        <p14:creationId xmlns:p14="http://schemas.microsoft.com/office/powerpoint/2010/main" val="681435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2"/>
          <p:cNvSpPr txBox="1">
            <a:spLocks/>
          </p:cNvSpPr>
          <p:nvPr/>
        </p:nvSpPr>
        <p:spPr>
          <a:xfrm>
            <a:off x="251520" y="2132856"/>
            <a:ext cx="8640960" cy="1152128"/>
          </a:xfrm>
          <a:prstGeom prst="rect">
            <a:avLst/>
          </a:prstGeom>
        </p:spPr>
        <p:txBody>
          <a:bodyPr vert="horz" wrap="square"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00050" lvl="1" indent="0">
              <a:buFont typeface="Arial" panose="020B0604020202020204" pitchFamily="34" charset="0"/>
              <a:buNone/>
            </a:pPr>
            <a:r>
              <a:rPr lang="de-CH" dirty="0" smtClean="0"/>
              <a:t>für Identifizierung und Zugriff wichtig?</a:t>
            </a:r>
          </a:p>
          <a:p>
            <a:pPr lvl="1">
              <a:tabLst>
                <a:tab pos="2236788" algn="l"/>
              </a:tabLst>
            </a:pPr>
            <a:r>
              <a:rPr lang="de-CH" dirty="0" smtClean="0"/>
              <a:t>Haupttitel: 	korrigierte Form als abweichenden Titel erfassen</a:t>
            </a:r>
          </a:p>
          <a:p>
            <a:pPr lvl="1">
              <a:tabLst>
                <a:tab pos="2236788" algn="l"/>
              </a:tabLst>
            </a:pPr>
            <a:r>
              <a:rPr lang="de-CH" dirty="0" smtClean="0"/>
              <a:t>sonst: 	Anmerkung</a:t>
            </a:r>
            <a:endParaRPr lang="de-CH" sz="2600" dirty="0" smtClean="0"/>
          </a:p>
          <a:p>
            <a:endParaRPr lang="de-CH" sz="2600" dirty="0" smtClean="0"/>
          </a:p>
          <a:p>
            <a:endParaRPr lang="de-CH" sz="2600" dirty="0" smtClean="0"/>
          </a:p>
          <a:p>
            <a:endParaRPr lang="de-CH" sz="2600" dirty="0" smtClean="0"/>
          </a:p>
          <a:p>
            <a:endParaRPr lang="de-CH" sz="2600" dirty="0" smtClean="0"/>
          </a:p>
          <a:p>
            <a:pPr marL="0" indent="0">
              <a:buFont typeface="Arial" panose="020B0604020202020204" pitchFamily="34" charset="0"/>
              <a:buNone/>
            </a:pPr>
            <a:endParaRPr lang="de-CH" dirty="0" smtClean="0"/>
          </a:p>
          <a:p>
            <a:endParaRPr lang="de-CH" sz="2800" dirty="0"/>
          </a:p>
        </p:txBody>
      </p:sp>
      <p:sp>
        <p:nvSpPr>
          <p:cNvPr id="13" name="Textplatzhalter 2"/>
          <p:cNvSpPr>
            <a:spLocks noGrp="1"/>
          </p:cNvSpPr>
          <p:nvPr>
            <p:ph type="body" sz="quarter" idx="13"/>
          </p:nvPr>
        </p:nvSpPr>
        <p:spPr>
          <a:xfrm>
            <a:off x="251520" y="980728"/>
            <a:ext cx="8640960" cy="1152128"/>
          </a:xfrm>
        </p:spPr>
        <p:txBody>
          <a:bodyPr wrap="square"/>
          <a:lstStyle/>
          <a:p>
            <a:pPr marL="0" indent="0">
              <a:buNone/>
            </a:pPr>
            <a:r>
              <a:rPr lang="de-CH" dirty="0" smtClean="0"/>
              <a:t>Fehler </a:t>
            </a:r>
          </a:p>
          <a:p>
            <a:pPr marL="0" indent="0">
              <a:buNone/>
            </a:pPr>
            <a:r>
              <a:rPr lang="de-CH" dirty="0"/>
              <a:t> </a:t>
            </a:r>
            <a:r>
              <a:rPr lang="de-CH" dirty="0" smtClean="0"/>
              <a:t>  </a:t>
            </a:r>
            <a:r>
              <a:rPr lang="de-CH" dirty="0" smtClean="0">
                <a:sym typeface="Wingdings" panose="05000000000000000000" pitchFamily="2" charset="2"/>
              </a:rPr>
              <a:t> i.d.R. </a:t>
            </a:r>
            <a:r>
              <a:rPr lang="de-CH" dirty="0" smtClean="0"/>
              <a:t>wie in Informationsquelle übertragen</a:t>
            </a:r>
            <a:endParaRPr lang="de-CH" sz="2200" dirty="0" smtClean="0"/>
          </a:p>
          <a:p>
            <a:pPr lvl="1"/>
            <a:endParaRPr lang="de-CH" sz="2200" dirty="0" smtClean="0"/>
          </a:p>
          <a:p>
            <a:pPr lvl="1"/>
            <a:endParaRPr lang="de-CH" sz="2200" dirty="0"/>
          </a:p>
          <a:p>
            <a:pPr lvl="1"/>
            <a:endParaRPr lang="de-CH" sz="2200" dirty="0"/>
          </a:p>
          <a:p>
            <a:pPr marL="0" indent="0">
              <a:buNone/>
            </a:pPr>
            <a:endParaRPr lang="de-CH" sz="2600" dirty="0" smtClean="0"/>
          </a:p>
          <a:p>
            <a:endParaRPr lang="de-CH" sz="2600" dirty="0"/>
          </a:p>
          <a:p>
            <a:endParaRPr lang="de-CH" sz="2600" dirty="0" smtClean="0"/>
          </a:p>
          <a:p>
            <a:endParaRPr lang="de-CH" sz="2600" dirty="0"/>
          </a:p>
          <a:p>
            <a:endParaRPr lang="de-CH" sz="2600" dirty="0" smtClean="0"/>
          </a:p>
          <a:p>
            <a:pPr marL="0" indent="0">
              <a:buNone/>
            </a:pPr>
            <a:endParaRPr lang="de-CH" dirty="0" smtClean="0"/>
          </a:p>
          <a:p>
            <a:endParaRPr lang="de-CH" sz="2800"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24</a:t>
            </a:fld>
            <a:endParaRPr lang="de-DE"/>
          </a:p>
        </p:txBody>
      </p:sp>
      <p:sp>
        <p:nvSpPr>
          <p:cNvPr id="9" name="Titel 1"/>
          <p:cNvSpPr>
            <a:spLocks noGrp="1"/>
          </p:cNvSpPr>
          <p:nvPr>
            <p:ph type="title"/>
          </p:nvPr>
        </p:nvSpPr>
        <p:spPr>
          <a:xfrm>
            <a:off x="251520" y="183778"/>
            <a:ext cx="8640960" cy="508918"/>
          </a:xfrm>
        </p:spPr>
        <p:txBody>
          <a:bodyPr/>
          <a:lstStyle/>
          <a:p>
            <a:r>
              <a:rPr lang="de-DE" dirty="0"/>
              <a:t>Fehler (RDA </a:t>
            </a:r>
            <a:r>
              <a:rPr lang="de-DE" dirty="0" smtClean="0"/>
              <a:t>1.7.9)</a:t>
            </a:r>
            <a:endParaRPr lang="de-DE" dirty="0"/>
          </a:p>
        </p:txBody>
      </p:sp>
      <p:sp>
        <p:nvSpPr>
          <p:cNvPr id="7"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graphicFrame>
        <p:nvGraphicFramePr>
          <p:cNvPr id="2" name="Tabelle 1"/>
          <p:cNvGraphicFramePr>
            <a:graphicFrameLocks noGrp="1"/>
          </p:cNvGraphicFramePr>
          <p:nvPr>
            <p:extLst>
              <p:ext uri="{D42A27DB-BD31-4B8C-83A1-F6EECF244321}">
                <p14:modId xmlns:p14="http://schemas.microsoft.com/office/powerpoint/2010/main" val="1954099864"/>
              </p:ext>
            </p:extLst>
          </p:nvPr>
        </p:nvGraphicFramePr>
        <p:xfrm>
          <a:off x="683568" y="3429000"/>
          <a:ext cx="7560840" cy="1193800"/>
        </p:xfrm>
        <a:graphic>
          <a:graphicData uri="http://schemas.openxmlformats.org/drawingml/2006/table">
            <a:tbl>
              <a:tblPr firstRow="1" bandRow="1">
                <a:tableStyleId>{5C22544A-7EE6-4342-B048-85BDC9FD1C3A}</a:tableStyleId>
              </a:tblPr>
              <a:tblGrid>
                <a:gridCol w="2160240"/>
                <a:gridCol w="5400600"/>
              </a:tblGrid>
              <a:tr h="370840">
                <a:tc>
                  <a:txBody>
                    <a:bodyPr/>
                    <a:lstStyle/>
                    <a:p>
                      <a:r>
                        <a:rPr lang="de-CH" sz="1600" b="0" dirty="0" smtClean="0">
                          <a:latin typeface="Verdana" pitchFamily="34" charset="0"/>
                          <a:ea typeface="Verdana" pitchFamily="34" charset="0"/>
                          <a:cs typeface="Verdana" pitchFamily="34" charset="0"/>
                        </a:rPr>
                        <a:t>Informationsquelle</a:t>
                      </a:r>
                      <a:endParaRPr lang="de-CH" sz="1600" b="0" dirty="0">
                        <a:latin typeface="Verdana" pitchFamily="34" charset="0"/>
                        <a:ea typeface="Verdana" pitchFamily="34" charset="0"/>
                        <a:cs typeface="Verdana" pitchFamily="34" charset="0"/>
                      </a:endParaRPr>
                    </a:p>
                  </a:txBody>
                  <a:tcPr/>
                </a:tc>
                <a:tc>
                  <a:txBody>
                    <a:bodyPr/>
                    <a:lstStyle/>
                    <a:p>
                      <a:r>
                        <a:rPr lang="de-CH" sz="1600" b="0" dirty="0" smtClean="0">
                          <a:latin typeface="Verdana" pitchFamily="34" charset="0"/>
                          <a:ea typeface="Verdana" pitchFamily="34" charset="0"/>
                          <a:cs typeface="Verdana" pitchFamily="34" charset="0"/>
                        </a:rPr>
                        <a:t>Erfassung</a:t>
                      </a:r>
                      <a:endParaRPr lang="de-CH" sz="1600" b="0" dirty="0">
                        <a:latin typeface="Verdana" pitchFamily="34" charset="0"/>
                        <a:ea typeface="Verdana" pitchFamily="34" charset="0"/>
                        <a:cs typeface="Verdana"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dk1"/>
                          </a:solidFill>
                          <a:effectLst/>
                          <a:latin typeface="Verdana" pitchFamily="34" charset="0"/>
                          <a:ea typeface="Verdana" pitchFamily="34" charset="0"/>
                          <a:cs typeface="Verdana" pitchFamily="34" charset="0"/>
                        </a:rPr>
                        <a:t>An </a:t>
                      </a:r>
                      <a:r>
                        <a:rPr lang="en-US" sz="1600" kern="1200" dirty="0" err="1" smtClean="0">
                          <a:solidFill>
                            <a:schemeClr val="dk1"/>
                          </a:solidFill>
                          <a:effectLst/>
                          <a:latin typeface="Verdana" pitchFamily="34" charset="0"/>
                          <a:ea typeface="Verdana" pitchFamily="34" charset="0"/>
                          <a:cs typeface="Verdana" pitchFamily="34" charset="0"/>
                        </a:rPr>
                        <a:t>Introdution</a:t>
                      </a:r>
                      <a:r>
                        <a:rPr lang="en-US" sz="1600" kern="1200" dirty="0" smtClean="0">
                          <a:solidFill>
                            <a:schemeClr val="dk1"/>
                          </a:solidFill>
                          <a:effectLst/>
                          <a:latin typeface="Verdana" pitchFamily="34" charset="0"/>
                          <a:ea typeface="Verdana" pitchFamily="34" charset="0"/>
                          <a:cs typeface="Verdana" pitchFamily="34" charset="0"/>
                        </a:rPr>
                        <a:t> to Wavelet Analysis</a:t>
                      </a:r>
                      <a:endParaRPr lang="de-CH" sz="1600" dirty="0" smtClean="0">
                        <a:latin typeface="Verdana" pitchFamily="34" charset="0"/>
                        <a:ea typeface="Verdana" pitchFamily="34" charset="0"/>
                        <a:cs typeface="Verdana" pitchFamily="34" charset="0"/>
                      </a:endParaRPr>
                    </a:p>
                  </a:txBody>
                  <a:tcPr/>
                </a:tc>
                <a:tc>
                  <a:txBody>
                    <a:bodyPr/>
                    <a:lstStyle/>
                    <a:p>
                      <a:r>
                        <a:rPr lang="de-CH" sz="1600" dirty="0" smtClean="0">
                          <a:latin typeface="Verdana" pitchFamily="34" charset="0"/>
                          <a:ea typeface="Verdana" pitchFamily="34" charset="0"/>
                          <a:cs typeface="Verdana" pitchFamily="34" charset="0"/>
                        </a:rPr>
                        <a:t>Haupttitel: </a:t>
                      </a:r>
                      <a:r>
                        <a:rPr lang="de-CH" sz="1600" kern="1200" dirty="0" smtClean="0">
                          <a:solidFill>
                            <a:schemeClr val="dk1"/>
                          </a:solidFill>
                          <a:effectLst/>
                          <a:latin typeface="Verdana" pitchFamily="34" charset="0"/>
                          <a:ea typeface="Verdana" pitchFamily="34" charset="0"/>
                          <a:cs typeface="Verdana" pitchFamily="34" charset="0"/>
                        </a:rPr>
                        <a:t>An </a:t>
                      </a:r>
                      <a:r>
                        <a:rPr lang="de-CH" sz="1600" kern="1200" dirty="0" err="1" smtClean="0">
                          <a:solidFill>
                            <a:schemeClr val="dk1"/>
                          </a:solidFill>
                          <a:effectLst/>
                          <a:latin typeface="Verdana" pitchFamily="34" charset="0"/>
                          <a:ea typeface="Verdana" pitchFamily="34" charset="0"/>
                          <a:cs typeface="Verdana" pitchFamily="34" charset="0"/>
                        </a:rPr>
                        <a:t>introdution</a:t>
                      </a:r>
                      <a:r>
                        <a:rPr lang="de-CH" sz="1600" kern="1200" dirty="0" smtClean="0">
                          <a:solidFill>
                            <a:schemeClr val="dk1"/>
                          </a:solidFill>
                          <a:effectLst/>
                          <a:latin typeface="Verdana" pitchFamily="34" charset="0"/>
                          <a:ea typeface="Verdana" pitchFamily="34" charset="0"/>
                          <a:cs typeface="Verdana" pitchFamily="34" charset="0"/>
                        </a:rPr>
                        <a:t> </a:t>
                      </a:r>
                      <a:r>
                        <a:rPr lang="de-CH" sz="1600" kern="1200" dirty="0" err="1" smtClean="0">
                          <a:solidFill>
                            <a:schemeClr val="dk1"/>
                          </a:solidFill>
                          <a:effectLst/>
                          <a:latin typeface="Verdana" pitchFamily="34" charset="0"/>
                          <a:ea typeface="Verdana" pitchFamily="34" charset="0"/>
                          <a:cs typeface="Verdana" pitchFamily="34" charset="0"/>
                        </a:rPr>
                        <a:t>to</a:t>
                      </a:r>
                      <a:r>
                        <a:rPr lang="de-CH" sz="1600" kern="1200" dirty="0" smtClean="0">
                          <a:solidFill>
                            <a:schemeClr val="dk1"/>
                          </a:solidFill>
                          <a:effectLst/>
                          <a:latin typeface="Verdana" pitchFamily="34" charset="0"/>
                          <a:ea typeface="Verdana" pitchFamily="34" charset="0"/>
                          <a:cs typeface="Verdana" pitchFamily="34" charset="0"/>
                        </a:rPr>
                        <a:t> </a:t>
                      </a:r>
                      <a:r>
                        <a:rPr lang="de-CH" sz="1600" kern="1200" dirty="0" err="1" smtClean="0">
                          <a:solidFill>
                            <a:schemeClr val="dk1"/>
                          </a:solidFill>
                          <a:effectLst/>
                          <a:latin typeface="Verdana" pitchFamily="34" charset="0"/>
                          <a:ea typeface="Verdana" pitchFamily="34" charset="0"/>
                          <a:cs typeface="Verdana" pitchFamily="34" charset="0"/>
                        </a:rPr>
                        <a:t>wavelet</a:t>
                      </a:r>
                      <a:r>
                        <a:rPr lang="de-CH" sz="1600" kern="1200" dirty="0" smtClean="0">
                          <a:solidFill>
                            <a:schemeClr val="dk1"/>
                          </a:solidFill>
                          <a:effectLst/>
                          <a:latin typeface="Verdana" pitchFamily="34" charset="0"/>
                          <a:ea typeface="Verdana" pitchFamily="34" charset="0"/>
                          <a:cs typeface="Verdana" pitchFamily="34" charset="0"/>
                        </a:rPr>
                        <a:t> </a:t>
                      </a:r>
                      <a:r>
                        <a:rPr lang="de-CH" sz="1600" kern="1200" dirty="0" err="1" smtClean="0">
                          <a:solidFill>
                            <a:schemeClr val="dk1"/>
                          </a:solidFill>
                          <a:effectLst/>
                          <a:latin typeface="Verdana" pitchFamily="34" charset="0"/>
                          <a:ea typeface="Verdana" pitchFamily="34" charset="0"/>
                          <a:cs typeface="Verdana" pitchFamily="34" charset="0"/>
                        </a:rPr>
                        <a:t>analysis</a:t>
                      </a:r>
                      <a:endParaRPr lang="de-CH" sz="1600" dirty="0" smtClean="0">
                        <a:latin typeface="Verdana" pitchFamily="34" charset="0"/>
                        <a:ea typeface="Verdana" pitchFamily="34" charset="0"/>
                        <a:cs typeface="Verdana"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de-CH" sz="1600" dirty="0" smtClean="0">
                          <a:latin typeface="Verdana" pitchFamily="34" charset="0"/>
                          <a:ea typeface="Verdana" pitchFamily="34" charset="0"/>
                          <a:cs typeface="Verdana" pitchFamily="34" charset="0"/>
                        </a:rPr>
                        <a:t>Abweichender Titel: </a:t>
                      </a:r>
                      <a:r>
                        <a:rPr lang="de-CH" sz="1600" kern="1200" dirty="0" smtClean="0">
                          <a:solidFill>
                            <a:schemeClr val="dk1"/>
                          </a:solidFill>
                          <a:effectLst/>
                          <a:latin typeface="Verdana" pitchFamily="34" charset="0"/>
                          <a:ea typeface="Verdana" pitchFamily="34" charset="0"/>
                          <a:cs typeface="Verdana" pitchFamily="34" charset="0"/>
                        </a:rPr>
                        <a:t>An </a:t>
                      </a:r>
                      <a:r>
                        <a:rPr lang="de-CH" sz="1600" kern="1200" dirty="0" err="1" smtClean="0">
                          <a:solidFill>
                            <a:schemeClr val="dk1"/>
                          </a:solidFill>
                          <a:effectLst/>
                          <a:latin typeface="Verdana" pitchFamily="34" charset="0"/>
                          <a:ea typeface="Verdana" pitchFamily="34" charset="0"/>
                          <a:cs typeface="Verdana" pitchFamily="34" charset="0"/>
                        </a:rPr>
                        <a:t>introduction</a:t>
                      </a:r>
                      <a:r>
                        <a:rPr lang="de-CH" sz="1600" kern="1200" dirty="0" smtClean="0">
                          <a:solidFill>
                            <a:schemeClr val="dk1"/>
                          </a:solidFill>
                          <a:effectLst/>
                          <a:latin typeface="Verdana" pitchFamily="34" charset="0"/>
                          <a:ea typeface="Verdana" pitchFamily="34" charset="0"/>
                          <a:cs typeface="Verdana" pitchFamily="34" charset="0"/>
                        </a:rPr>
                        <a:t> </a:t>
                      </a:r>
                      <a:r>
                        <a:rPr lang="de-CH" sz="1600" kern="1200" dirty="0" err="1" smtClean="0">
                          <a:solidFill>
                            <a:schemeClr val="dk1"/>
                          </a:solidFill>
                          <a:effectLst/>
                          <a:latin typeface="Verdana" pitchFamily="34" charset="0"/>
                          <a:ea typeface="Verdana" pitchFamily="34" charset="0"/>
                          <a:cs typeface="Verdana" pitchFamily="34" charset="0"/>
                        </a:rPr>
                        <a:t>to</a:t>
                      </a:r>
                      <a:r>
                        <a:rPr lang="de-CH" sz="1600" kern="1200" dirty="0" smtClean="0">
                          <a:solidFill>
                            <a:schemeClr val="dk1"/>
                          </a:solidFill>
                          <a:effectLst/>
                          <a:latin typeface="Verdana" pitchFamily="34" charset="0"/>
                          <a:ea typeface="Verdana" pitchFamily="34" charset="0"/>
                          <a:cs typeface="Verdana" pitchFamily="34" charset="0"/>
                        </a:rPr>
                        <a:t> </a:t>
                      </a:r>
                      <a:r>
                        <a:rPr lang="de-CH" sz="1600" kern="1200" dirty="0" err="1" smtClean="0">
                          <a:solidFill>
                            <a:schemeClr val="dk1"/>
                          </a:solidFill>
                          <a:effectLst/>
                          <a:latin typeface="Verdana" pitchFamily="34" charset="0"/>
                          <a:ea typeface="Verdana" pitchFamily="34" charset="0"/>
                          <a:cs typeface="Verdana" pitchFamily="34" charset="0"/>
                        </a:rPr>
                        <a:t>wavelet</a:t>
                      </a:r>
                      <a:r>
                        <a:rPr lang="de-CH" sz="1600" kern="1200" dirty="0" smtClean="0">
                          <a:solidFill>
                            <a:schemeClr val="dk1"/>
                          </a:solidFill>
                          <a:effectLst/>
                          <a:latin typeface="Verdana" pitchFamily="34" charset="0"/>
                          <a:ea typeface="Verdana" pitchFamily="34" charset="0"/>
                          <a:cs typeface="Verdana" pitchFamily="34" charset="0"/>
                        </a:rPr>
                        <a:t> </a:t>
                      </a:r>
                      <a:r>
                        <a:rPr lang="de-CH" sz="1600" kern="1200" dirty="0" err="1" smtClean="0">
                          <a:solidFill>
                            <a:schemeClr val="dk1"/>
                          </a:solidFill>
                          <a:effectLst/>
                          <a:latin typeface="Verdana" pitchFamily="34" charset="0"/>
                          <a:ea typeface="Verdana" pitchFamily="34" charset="0"/>
                          <a:cs typeface="Verdana" pitchFamily="34" charset="0"/>
                        </a:rPr>
                        <a:t>analysis</a:t>
                      </a:r>
                      <a:endParaRPr lang="de-CH" sz="1600" dirty="0" smtClean="0">
                        <a:latin typeface="Verdana" pitchFamily="34" charset="0"/>
                        <a:ea typeface="Verdana" pitchFamily="34" charset="0"/>
                        <a:cs typeface="Verdana" pitchFamily="34" charset="0"/>
                      </a:endParaRPr>
                    </a:p>
                  </a:txBody>
                  <a:tcPr/>
                </a:tc>
              </a:tr>
            </a:tbl>
          </a:graphicData>
        </a:graphic>
      </p:graphicFrame>
      <p:sp>
        <p:nvSpPr>
          <p:cNvPr id="3" name="Textfeld 2"/>
          <p:cNvSpPr txBox="1"/>
          <p:nvPr/>
        </p:nvSpPr>
        <p:spPr>
          <a:xfrm>
            <a:off x="1268541" y="4869160"/>
            <a:ext cx="7416824" cy="1231106"/>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de-CH" sz="2000" dirty="0"/>
              <a:t>Ausnahme fortlaufende und integrierende Ressourcen</a:t>
            </a:r>
          </a:p>
          <a:p>
            <a:pPr lvl="1"/>
            <a:r>
              <a:rPr lang="de-CH" dirty="0"/>
              <a:t>Haupttitel in korrigierter Form</a:t>
            </a:r>
          </a:p>
          <a:p>
            <a:pPr lvl="1"/>
            <a:r>
              <a:rPr lang="de-CH" dirty="0"/>
              <a:t>Anmerkung, die Titel wie in Informationsquelle wiedergibt</a:t>
            </a:r>
          </a:p>
          <a:p>
            <a:endParaRPr lang="de-DE"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009615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Zahlen, in Ziffern oder Wörtern (RDA 1.8)</a:t>
            </a:r>
            <a:endParaRPr lang="de-DE" dirty="0"/>
          </a:p>
        </p:txBody>
      </p:sp>
      <p:sp>
        <p:nvSpPr>
          <p:cNvPr id="3" name="Textplatzhalter 2"/>
          <p:cNvSpPr>
            <a:spLocks noGrp="1"/>
          </p:cNvSpPr>
          <p:nvPr>
            <p:ph type="body" sz="quarter" idx="13"/>
          </p:nvPr>
        </p:nvSpPr>
        <p:spPr/>
        <p:txBody>
          <a:bodyPr wrap="square"/>
          <a:lstStyle/>
          <a:p>
            <a:endParaRPr lang="de-DE" dirty="0" smtClean="0"/>
          </a:p>
          <a:p>
            <a:pPr>
              <a:tabLst>
                <a:tab pos="715963" algn="l"/>
              </a:tabLst>
            </a:pPr>
            <a:r>
              <a:rPr lang="de-DE" dirty="0" smtClean="0"/>
              <a:t>Zahlen in </a:t>
            </a:r>
            <a:r>
              <a:rPr lang="de-DE" u="sng" dirty="0"/>
              <a:t>übertragenen</a:t>
            </a:r>
            <a:r>
              <a:rPr lang="de-DE" dirty="0"/>
              <a:t> Elementen </a:t>
            </a:r>
            <a:r>
              <a:rPr lang="de-DE" dirty="0" smtClean="0"/>
              <a:t/>
            </a:r>
            <a:br>
              <a:rPr lang="de-DE" dirty="0" smtClean="0"/>
            </a:br>
            <a:r>
              <a:rPr lang="de-DE" dirty="0" smtClean="0"/>
              <a:t/>
            </a:r>
            <a:br>
              <a:rPr lang="de-DE" dirty="0" smtClean="0"/>
            </a:br>
            <a:r>
              <a:rPr lang="de-DE" dirty="0" smtClean="0">
                <a:sym typeface="Wingdings" panose="05000000000000000000" pitchFamily="2" charset="2"/>
              </a:rPr>
              <a:t>	</a:t>
            </a:r>
            <a:r>
              <a:rPr lang="de-DE" dirty="0" smtClean="0"/>
              <a:t>übernehmen</a:t>
            </a:r>
            <a:r>
              <a:rPr lang="de-DE" dirty="0"/>
              <a:t>, wie sie in der Informationsquelle </a:t>
            </a:r>
            <a:r>
              <a:rPr lang="de-DE" dirty="0" smtClean="0"/>
              <a:t/>
            </a:r>
            <a:br>
              <a:rPr lang="de-DE" dirty="0" smtClean="0"/>
            </a:br>
            <a:r>
              <a:rPr lang="de-DE" dirty="0" smtClean="0"/>
              <a:t>	erscheinen</a:t>
            </a:r>
            <a:br>
              <a:rPr lang="de-DE" dirty="0" smtClean="0"/>
            </a:br>
            <a:endParaRPr lang="de-DE" dirty="0" smtClean="0"/>
          </a:p>
          <a:p>
            <a:endParaRPr lang="de-DE" dirty="0" smtClean="0"/>
          </a:p>
          <a:p>
            <a:endParaRPr lang="de-DE" dirty="0" smtClean="0"/>
          </a:p>
          <a:p>
            <a:endParaRPr lang="de-DE" dirty="0" smtClean="0"/>
          </a:p>
          <a:p>
            <a:endParaRPr lang="de-DE" dirty="0" smtClean="0"/>
          </a:p>
          <a:p>
            <a:pPr marL="0" indent="0">
              <a:buNone/>
            </a:pPr>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25</a:t>
            </a:fld>
            <a:endParaRPr lang="de-DE"/>
          </a:p>
        </p:txBody>
      </p:sp>
      <p:graphicFrame>
        <p:nvGraphicFramePr>
          <p:cNvPr id="6" name="Tabelle 5"/>
          <p:cNvGraphicFramePr>
            <a:graphicFrameLocks noGrp="1"/>
          </p:cNvGraphicFramePr>
          <p:nvPr>
            <p:extLst>
              <p:ext uri="{D42A27DB-BD31-4B8C-83A1-F6EECF244321}">
                <p14:modId xmlns:p14="http://schemas.microsoft.com/office/powerpoint/2010/main" val="3586779067"/>
              </p:ext>
            </p:extLst>
          </p:nvPr>
        </p:nvGraphicFramePr>
        <p:xfrm>
          <a:off x="683568" y="3284984"/>
          <a:ext cx="7848872" cy="1752600"/>
        </p:xfrm>
        <a:graphic>
          <a:graphicData uri="http://schemas.openxmlformats.org/drawingml/2006/table">
            <a:tbl>
              <a:tblPr firstRow="1" bandRow="1">
                <a:tableStyleId>{5C22544A-7EE6-4342-B048-85BDC9FD1C3A}</a:tableStyleId>
              </a:tblPr>
              <a:tblGrid>
                <a:gridCol w="3240360"/>
                <a:gridCol w="4608512"/>
              </a:tblGrid>
              <a:tr h="370840">
                <a:tc>
                  <a:txBody>
                    <a:bodyPr/>
                    <a:lstStyle/>
                    <a:p>
                      <a:r>
                        <a:rPr lang="de-DE" b="0" dirty="0" smtClean="0">
                          <a:solidFill>
                            <a:schemeClr val="bg1"/>
                          </a:solidFill>
                          <a:latin typeface="Verdana" pitchFamily="34" charset="0"/>
                          <a:ea typeface="Verdana" pitchFamily="34" charset="0"/>
                          <a:cs typeface="Verdana" pitchFamily="34" charset="0"/>
                        </a:rPr>
                        <a:t>Informationsquelle</a:t>
                      </a:r>
                      <a:endParaRPr lang="de-DE" b="0" dirty="0">
                        <a:solidFill>
                          <a:schemeClr val="bg1"/>
                        </a:solidFill>
                        <a:latin typeface="Verdana" pitchFamily="34" charset="0"/>
                        <a:ea typeface="Verdana" pitchFamily="34" charset="0"/>
                        <a:cs typeface="Verdana" pitchFamily="34" charset="0"/>
                      </a:endParaRPr>
                    </a:p>
                  </a:txBody>
                  <a:tcPr/>
                </a:tc>
                <a:tc>
                  <a:txBody>
                    <a:bodyPr/>
                    <a:lstStyle/>
                    <a:p>
                      <a:r>
                        <a:rPr lang="de-DE" b="0" dirty="0" smtClean="0">
                          <a:latin typeface="Verdana" pitchFamily="34" charset="0"/>
                          <a:ea typeface="Verdana" pitchFamily="34" charset="0"/>
                          <a:cs typeface="Verdana" pitchFamily="34" charset="0"/>
                        </a:rPr>
                        <a:t>Erfassung Haupttitel</a:t>
                      </a:r>
                      <a:endParaRPr lang="de-DE" b="0" dirty="0">
                        <a:latin typeface="Verdana" pitchFamily="34" charset="0"/>
                        <a:ea typeface="Verdana" pitchFamily="34" charset="0"/>
                        <a:cs typeface="Verdana" pitchFamily="34" charset="0"/>
                      </a:endParaRPr>
                    </a:p>
                  </a:txBody>
                  <a:tcPr/>
                </a:tc>
              </a:tr>
              <a:tr h="370840">
                <a:tc>
                  <a:txBody>
                    <a:bodyPr/>
                    <a:lstStyle/>
                    <a:p>
                      <a:r>
                        <a:rPr lang="de-CH" dirty="0" smtClean="0">
                          <a:latin typeface="Verdana" panose="020B0604030504040204" pitchFamily="34" charset="0"/>
                          <a:ea typeface="Verdana" panose="020B0604030504040204" pitchFamily="34" charset="0"/>
                          <a:cs typeface="Verdana" panose="020B0604030504040204" pitchFamily="34" charset="0"/>
                        </a:rPr>
                        <a:t>99 Tatsachen über Ihr Gedächtnis</a:t>
                      </a:r>
                      <a:endParaRPr lang="de-DE" dirty="0">
                        <a:latin typeface="Verdana" pitchFamily="34" charset="0"/>
                        <a:ea typeface="Verdana" pitchFamily="34" charset="0"/>
                        <a:cs typeface="Verdana" pitchFamily="34" charset="0"/>
                      </a:endParaRPr>
                    </a:p>
                  </a:txBody>
                  <a:tcPr>
                    <a:solidFill>
                      <a:srgbClr val="D0D8E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dirty="0" smtClean="0">
                          <a:latin typeface="Verdana" panose="020B0604030504040204" pitchFamily="34" charset="0"/>
                          <a:ea typeface="Verdana" panose="020B0604030504040204" pitchFamily="34" charset="0"/>
                          <a:cs typeface="Verdana" panose="020B0604030504040204" pitchFamily="34" charset="0"/>
                        </a:rPr>
                        <a:t>99 Tatsachen über Ihr Gedächtnis</a:t>
                      </a:r>
                      <a:endParaRPr lang="de-DE" dirty="0" smtClean="0">
                        <a:latin typeface="Verdana" pitchFamily="34" charset="0"/>
                        <a:ea typeface="Verdana" pitchFamily="34" charset="0"/>
                        <a:cs typeface="Verdana" pitchFamily="34" charset="0"/>
                      </a:endParaRPr>
                    </a:p>
                    <a:p>
                      <a:endParaRPr lang="de-DE" dirty="0">
                        <a:latin typeface="Verdana" pitchFamily="34" charset="0"/>
                        <a:ea typeface="Verdana" pitchFamily="34" charset="0"/>
                        <a:cs typeface="Verdana" pitchFamily="34" charset="0"/>
                      </a:endParaRPr>
                    </a:p>
                  </a:txBody>
                  <a:tcPr>
                    <a:solidFill>
                      <a:srgbClr val="D0D8E8"/>
                    </a:solidFill>
                  </a:tcPr>
                </a:tc>
              </a:tr>
              <a:tr h="370840">
                <a:tc>
                  <a:txBody>
                    <a:bodyPr/>
                    <a:lstStyle/>
                    <a:p>
                      <a:r>
                        <a:rPr lang="de-DE" b="0" dirty="0" smtClean="0">
                          <a:solidFill>
                            <a:schemeClr val="bg1"/>
                          </a:solidFill>
                          <a:latin typeface="Verdana" pitchFamily="34" charset="0"/>
                          <a:ea typeface="Verdana" pitchFamily="34" charset="0"/>
                          <a:cs typeface="Verdana" pitchFamily="34" charset="0"/>
                        </a:rPr>
                        <a:t>Informationsquelle</a:t>
                      </a:r>
                      <a:endParaRPr lang="de-DE" b="0" dirty="0">
                        <a:solidFill>
                          <a:schemeClr val="bg1"/>
                        </a:solidFill>
                        <a:latin typeface="Verdana" pitchFamily="34" charset="0"/>
                        <a:ea typeface="Verdana" pitchFamily="34" charset="0"/>
                        <a:cs typeface="Verdana" pitchFamily="34" charset="0"/>
                      </a:endParaRPr>
                    </a:p>
                  </a:txBody>
                  <a:tcPr>
                    <a:solidFill>
                      <a:schemeClr val="accent1"/>
                    </a:solidFill>
                  </a:tcPr>
                </a:tc>
                <a:tc>
                  <a:txBody>
                    <a:bodyPr/>
                    <a:lstStyle/>
                    <a:p>
                      <a:r>
                        <a:rPr lang="de-DE" b="0" dirty="0" smtClean="0">
                          <a:solidFill>
                            <a:schemeClr val="bg1"/>
                          </a:solidFill>
                          <a:latin typeface="Verdana" pitchFamily="34" charset="0"/>
                          <a:ea typeface="Verdana" pitchFamily="34" charset="0"/>
                          <a:cs typeface="Verdana" pitchFamily="34" charset="0"/>
                        </a:rPr>
                        <a:t>Erfassung Ausgabebezeichnung</a:t>
                      </a:r>
                      <a:endParaRPr lang="de-DE" b="0" dirty="0">
                        <a:solidFill>
                          <a:schemeClr val="bg1"/>
                        </a:solidFill>
                        <a:latin typeface="Verdana" pitchFamily="34" charset="0"/>
                        <a:ea typeface="Verdana" pitchFamily="34" charset="0"/>
                        <a:cs typeface="Verdana" pitchFamily="34" charset="0"/>
                      </a:endParaRPr>
                    </a:p>
                  </a:txBody>
                  <a:tcPr>
                    <a:solidFill>
                      <a:schemeClr val="accent1"/>
                    </a:solidFill>
                  </a:tcPr>
                </a:tc>
              </a:tr>
              <a:tr h="370840">
                <a:tc>
                  <a:txBody>
                    <a:bodyPr/>
                    <a:lstStyle/>
                    <a:p>
                      <a:r>
                        <a:rPr lang="de-CH" dirty="0" smtClean="0">
                          <a:latin typeface="Verdana" panose="020B0604030504040204" pitchFamily="34" charset="0"/>
                          <a:ea typeface="Verdana" panose="020B0604030504040204" pitchFamily="34" charset="0"/>
                          <a:cs typeface="Verdana" panose="020B0604030504040204" pitchFamily="34" charset="0"/>
                        </a:rPr>
                        <a:t>Zweite Auflage</a:t>
                      </a:r>
                      <a:endParaRPr lang="de-DE" dirty="0">
                        <a:latin typeface="Verdana" pitchFamily="34" charset="0"/>
                        <a:ea typeface="Verdana" pitchFamily="34" charset="0"/>
                        <a:cs typeface="Verdana" pitchFamily="34" charset="0"/>
                      </a:endParaRPr>
                    </a:p>
                  </a:txBody>
                  <a:tcPr>
                    <a:solidFill>
                      <a:srgbClr val="E9EDF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dirty="0" smtClean="0">
                          <a:latin typeface="Verdana" panose="020B0604030504040204" pitchFamily="34" charset="0"/>
                          <a:ea typeface="Verdana" panose="020B0604030504040204" pitchFamily="34" charset="0"/>
                          <a:cs typeface="Verdana" panose="020B0604030504040204" pitchFamily="34" charset="0"/>
                        </a:rPr>
                        <a:t>Zweite Auflage</a:t>
                      </a:r>
                      <a:endParaRPr lang="de-DE" dirty="0" smtClean="0">
                        <a:latin typeface="Verdana" pitchFamily="34" charset="0"/>
                        <a:ea typeface="Verdana" pitchFamily="34" charset="0"/>
                        <a:cs typeface="Verdana" pitchFamily="34" charset="0"/>
                      </a:endParaRPr>
                    </a:p>
                  </a:txBody>
                  <a:tcPr>
                    <a:solidFill>
                      <a:srgbClr val="E9EDF4"/>
                    </a:solidFill>
                  </a:tcPr>
                </a:tc>
              </a:tr>
            </a:tbl>
          </a:graphicData>
        </a:graphic>
      </p:graphicFrame>
    </p:spTree>
    <p:extLst>
      <p:ext uri="{BB962C8B-B14F-4D97-AF65-F5344CB8AC3E}">
        <p14:creationId xmlns:p14="http://schemas.microsoft.com/office/powerpoint/2010/main" val="1981438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Zahlen, in Ziffern oder Wörtern (RDA 1.8)</a:t>
            </a:r>
          </a:p>
        </p:txBody>
      </p:sp>
      <p:sp>
        <p:nvSpPr>
          <p:cNvPr id="3" name="Textplatzhalter 2"/>
          <p:cNvSpPr>
            <a:spLocks noGrp="1"/>
          </p:cNvSpPr>
          <p:nvPr>
            <p:ph type="body" sz="quarter" idx="13"/>
          </p:nvPr>
        </p:nvSpPr>
        <p:spPr>
          <a:xfrm>
            <a:off x="242142" y="1244324"/>
            <a:ext cx="8640960" cy="5472608"/>
          </a:xfrm>
        </p:spPr>
        <p:txBody>
          <a:bodyPr wrap="square"/>
          <a:lstStyle/>
          <a:p>
            <a:r>
              <a:rPr lang="de-DE" dirty="0" smtClean="0"/>
              <a:t>Beim Erfassen von Zahlen gelten für folgende Elemente spezifische Richtlinien</a:t>
            </a:r>
          </a:p>
          <a:p>
            <a:endParaRPr lang="de-DE" dirty="0" smtClean="0"/>
          </a:p>
          <a:p>
            <a:pPr lvl="1"/>
            <a:r>
              <a:rPr lang="de-CH" dirty="0"/>
              <a:t>Bezeichnung (alphanumerisch oder chronologisch) der ersten/letzten Ausgabe oder des </a:t>
            </a:r>
            <a:r>
              <a:rPr lang="de-CH" dirty="0" smtClean="0"/>
              <a:t>ersten/letzten</a:t>
            </a:r>
            <a:br>
              <a:rPr lang="de-CH" dirty="0" smtClean="0"/>
            </a:br>
            <a:r>
              <a:rPr lang="de-CH" dirty="0" smtClean="0"/>
              <a:t>Teils </a:t>
            </a:r>
            <a:r>
              <a:rPr lang="de-CH" dirty="0"/>
              <a:t>der </a:t>
            </a:r>
            <a:r>
              <a:rPr lang="de-CH" dirty="0" smtClean="0"/>
              <a:t>Folge</a:t>
            </a:r>
          </a:p>
          <a:p>
            <a:pPr lvl="1"/>
            <a:endParaRPr lang="de-DE" dirty="0" smtClean="0"/>
          </a:p>
          <a:p>
            <a:pPr lvl="1"/>
            <a:r>
              <a:rPr lang="de-CH" dirty="0"/>
              <a:t>Entstehungs-, </a:t>
            </a:r>
            <a:r>
              <a:rPr lang="de-CH" dirty="0" smtClean="0"/>
              <a:t>Erscheinungs-</a:t>
            </a:r>
            <a:r>
              <a:rPr lang="de-CH" dirty="0"/>
              <a:t>, Vertriebs-, Herstellungs- und </a:t>
            </a:r>
            <a:r>
              <a:rPr lang="de-CH" dirty="0" smtClean="0"/>
              <a:t>Copyrightdatum</a:t>
            </a:r>
          </a:p>
          <a:p>
            <a:pPr lvl="1"/>
            <a:endParaRPr lang="de-CH" dirty="0"/>
          </a:p>
          <a:p>
            <a:pPr lvl="1"/>
            <a:r>
              <a:rPr lang="de-CH" dirty="0"/>
              <a:t>Zählung innerhalb der </a:t>
            </a:r>
            <a:r>
              <a:rPr lang="de-CH" dirty="0" smtClean="0"/>
              <a:t>Reihe/Unterreihe</a:t>
            </a:r>
          </a:p>
          <a:p>
            <a:pPr lvl="1"/>
            <a:endParaRPr lang="de-CH" dirty="0" smtClean="0"/>
          </a:p>
          <a:p>
            <a:pPr lvl="1"/>
            <a:r>
              <a:rPr lang="de-CH" dirty="0" smtClean="0"/>
              <a:t>Jahr der Verleihung des Grades</a:t>
            </a:r>
          </a:p>
          <a:p>
            <a:endParaRPr lang="de-CH" dirty="0"/>
          </a:p>
          <a:p>
            <a:endParaRPr lang="de-DE" dirty="0" smtClean="0"/>
          </a:p>
          <a:p>
            <a:endParaRPr lang="de-DE" dirty="0" smtClean="0"/>
          </a:p>
          <a:p>
            <a:endParaRPr lang="de-DE" dirty="0" smtClean="0"/>
          </a:p>
          <a:p>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26</a:t>
            </a:fld>
            <a:endParaRPr lang="de-DE"/>
          </a:p>
        </p:txBody>
      </p:sp>
    </p:spTree>
    <p:extLst>
      <p:ext uri="{BB962C8B-B14F-4D97-AF65-F5344CB8AC3E}">
        <p14:creationId xmlns:p14="http://schemas.microsoft.com/office/powerpoint/2010/main" val="19814383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Zahlen, in Ziffern oder Wörtern (RDA 1.8)</a:t>
            </a:r>
          </a:p>
        </p:txBody>
      </p:sp>
      <p:sp>
        <p:nvSpPr>
          <p:cNvPr id="3" name="Textplatzhalter 2"/>
          <p:cNvSpPr>
            <a:spLocks noGrp="1"/>
          </p:cNvSpPr>
          <p:nvPr>
            <p:ph type="body" sz="quarter" idx="13"/>
          </p:nvPr>
        </p:nvSpPr>
        <p:spPr/>
        <p:txBody>
          <a:bodyPr wrap="square"/>
          <a:lstStyle/>
          <a:p>
            <a:r>
              <a:rPr lang="de-CH" dirty="0" smtClean="0"/>
              <a:t>Als Ziffern geschriebene Zahlen werden </a:t>
            </a:r>
            <a:r>
              <a:rPr lang="de-CH" dirty="0"/>
              <a:t>in Form von arabischen Ziffern </a:t>
            </a:r>
            <a:r>
              <a:rPr lang="de-CH" dirty="0" smtClean="0"/>
              <a:t>erfasst</a:t>
            </a:r>
          </a:p>
          <a:p>
            <a:endParaRPr lang="de-CH" dirty="0"/>
          </a:p>
          <a:p>
            <a:endParaRPr lang="de-CH" dirty="0" smtClean="0"/>
          </a:p>
          <a:p>
            <a:endParaRPr lang="de-CH" dirty="0"/>
          </a:p>
          <a:p>
            <a:endParaRPr lang="de-CH" dirty="0" smtClean="0"/>
          </a:p>
          <a:p>
            <a:endParaRPr lang="de-CH" dirty="0"/>
          </a:p>
          <a:p>
            <a:r>
              <a:rPr lang="de-CH" dirty="0"/>
              <a:t>Als Wörter geschriebene Zahlen werden durch arabische Ziffern ersetzt</a:t>
            </a:r>
          </a:p>
          <a:p>
            <a:pPr marL="0" indent="0">
              <a:buNone/>
            </a:pPr>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27</a:t>
            </a:fld>
            <a:endParaRPr lang="de-DE"/>
          </a:p>
        </p:txBody>
      </p:sp>
      <p:graphicFrame>
        <p:nvGraphicFramePr>
          <p:cNvPr id="7" name="Tabelle 6"/>
          <p:cNvGraphicFramePr>
            <a:graphicFrameLocks noGrp="1"/>
          </p:cNvGraphicFramePr>
          <p:nvPr>
            <p:extLst>
              <p:ext uri="{D42A27DB-BD31-4B8C-83A1-F6EECF244321}">
                <p14:modId xmlns:p14="http://schemas.microsoft.com/office/powerpoint/2010/main" val="1008765520"/>
              </p:ext>
            </p:extLst>
          </p:nvPr>
        </p:nvGraphicFramePr>
        <p:xfrm>
          <a:off x="683568" y="1945640"/>
          <a:ext cx="7848872" cy="1483360"/>
        </p:xfrm>
        <a:graphic>
          <a:graphicData uri="http://schemas.openxmlformats.org/drawingml/2006/table">
            <a:tbl>
              <a:tblPr firstRow="1" bandRow="1">
                <a:tableStyleId>{5C22544A-7EE6-4342-B048-85BDC9FD1C3A}</a:tableStyleId>
              </a:tblPr>
              <a:tblGrid>
                <a:gridCol w="3096344"/>
                <a:gridCol w="4752528"/>
              </a:tblGrid>
              <a:tr h="370840">
                <a:tc>
                  <a:txBody>
                    <a:bodyPr/>
                    <a:lstStyle/>
                    <a:p>
                      <a:r>
                        <a:rPr lang="de-DE" b="0" dirty="0" smtClean="0">
                          <a:solidFill>
                            <a:schemeClr val="bg1"/>
                          </a:solidFill>
                          <a:latin typeface="Verdana" pitchFamily="34" charset="0"/>
                          <a:ea typeface="Verdana" pitchFamily="34" charset="0"/>
                          <a:cs typeface="Verdana" pitchFamily="34" charset="0"/>
                        </a:rPr>
                        <a:t>Informationsquelle</a:t>
                      </a:r>
                      <a:endParaRPr lang="de-DE" b="0" dirty="0">
                        <a:solidFill>
                          <a:schemeClr val="bg1"/>
                        </a:solidFill>
                        <a:latin typeface="Verdana" pitchFamily="34" charset="0"/>
                        <a:ea typeface="Verdana" pitchFamily="34" charset="0"/>
                        <a:cs typeface="Verdana" pitchFamily="34" charset="0"/>
                      </a:endParaRPr>
                    </a:p>
                  </a:txBody>
                  <a:tcPr/>
                </a:tc>
                <a:tc>
                  <a:txBody>
                    <a:bodyPr/>
                    <a:lstStyle/>
                    <a:p>
                      <a:r>
                        <a:rPr lang="de-DE" b="0" dirty="0" smtClean="0">
                          <a:latin typeface="Verdana" pitchFamily="34" charset="0"/>
                          <a:ea typeface="Verdana" pitchFamily="34" charset="0"/>
                          <a:cs typeface="Verdana" pitchFamily="34" charset="0"/>
                        </a:rPr>
                        <a:t>Erfassung Zählung innerhalb Reihe</a:t>
                      </a:r>
                      <a:endParaRPr lang="de-DE" b="0" dirty="0">
                        <a:latin typeface="Verdana" pitchFamily="34" charset="0"/>
                        <a:ea typeface="Verdana" pitchFamily="34" charset="0"/>
                        <a:cs typeface="Verdana" pitchFamily="34" charset="0"/>
                      </a:endParaRPr>
                    </a:p>
                  </a:txBody>
                  <a:tcPr/>
                </a:tc>
              </a:tr>
              <a:tr h="370840">
                <a:tc>
                  <a:txBody>
                    <a:bodyPr/>
                    <a:lstStyle/>
                    <a:p>
                      <a:r>
                        <a:rPr lang="de-CH" dirty="0" err="1" smtClean="0">
                          <a:latin typeface="Verdana" panose="020B0604030504040204" pitchFamily="34" charset="0"/>
                          <a:ea typeface="Verdana" panose="020B0604030504040204" pitchFamily="34" charset="0"/>
                          <a:cs typeface="Verdana" panose="020B0604030504040204" pitchFamily="34" charset="0"/>
                        </a:rPr>
                        <a:t>tome</a:t>
                      </a:r>
                      <a:r>
                        <a:rPr lang="de-CH" dirty="0" smtClean="0">
                          <a:latin typeface="Verdana" panose="020B0604030504040204" pitchFamily="34" charset="0"/>
                          <a:ea typeface="Verdana" panose="020B0604030504040204" pitchFamily="34" charset="0"/>
                          <a:cs typeface="Verdana" panose="020B0604030504040204" pitchFamily="34" charset="0"/>
                        </a:rPr>
                        <a:t> III</a:t>
                      </a:r>
                      <a:endParaRPr lang="de-DE" dirty="0">
                        <a:latin typeface="Verdana" pitchFamily="34" charset="0"/>
                        <a:ea typeface="Verdana" pitchFamily="34" charset="0"/>
                        <a:cs typeface="Verdana" pitchFamily="34" charset="0"/>
                      </a:endParaRPr>
                    </a:p>
                  </a:txBody>
                  <a:tcPr>
                    <a:solidFill>
                      <a:srgbClr val="D0D8E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dirty="0" err="1" smtClean="0">
                          <a:latin typeface="Verdana" panose="020B0604030504040204" pitchFamily="34" charset="0"/>
                          <a:ea typeface="Verdana" panose="020B0604030504040204" pitchFamily="34" charset="0"/>
                          <a:cs typeface="Verdana" panose="020B0604030504040204" pitchFamily="34" charset="0"/>
                        </a:rPr>
                        <a:t>tome</a:t>
                      </a:r>
                      <a:r>
                        <a:rPr lang="de-CH" dirty="0" smtClean="0">
                          <a:latin typeface="Verdana" panose="020B0604030504040204" pitchFamily="34" charset="0"/>
                          <a:ea typeface="Verdana" panose="020B0604030504040204" pitchFamily="34" charset="0"/>
                          <a:cs typeface="Verdana" panose="020B0604030504040204" pitchFamily="34" charset="0"/>
                        </a:rPr>
                        <a:t> 3</a:t>
                      </a:r>
                      <a:endParaRPr lang="de-DE" dirty="0" smtClean="0">
                        <a:latin typeface="Verdana" pitchFamily="34" charset="0"/>
                        <a:ea typeface="Verdana" pitchFamily="34" charset="0"/>
                        <a:cs typeface="Verdana" pitchFamily="34" charset="0"/>
                      </a:endParaRPr>
                    </a:p>
                  </a:txBody>
                  <a:tcPr>
                    <a:solidFill>
                      <a:srgbClr val="D0D8E8"/>
                    </a:solidFill>
                  </a:tcPr>
                </a:tc>
              </a:tr>
              <a:tr h="370840">
                <a:tc>
                  <a:txBody>
                    <a:bodyPr/>
                    <a:lstStyle/>
                    <a:p>
                      <a:r>
                        <a:rPr lang="de-DE" b="0" dirty="0" smtClean="0">
                          <a:solidFill>
                            <a:schemeClr val="bg1"/>
                          </a:solidFill>
                          <a:latin typeface="Verdana" pitchFamily="34" charset="0"/>
                          <a:ea typeface="Verdana" pitchFamily="34" charset="0"/>
                          <a:cs typeface="Verdana" pitchFamily="34" charset="0"/>
                        </a:rPr>
                        <a:t>Informationsquelle</a:t>
                      </a:r>
                      <a:endParaRPr lang="de-DE" b="0" dirty="0">
                        <a:solidFill>
                          <a:schemeClr val="bg1"/>
                        </a:solidFill>
                        <a:latin typeface="Verdana" pitchFamily="34" charset="0"/>
                        <a:ea typeface="Verdana" pitchFamily="34" charset="0"/>
                        <a:cs typeface="Verdana" pitchFamily="34" charset="0"/>
                      </a:endParaRPr>
                    </a:p>
                  </a:txBody>
                  <a:tcPr>
                    <a:solidFill>
                      <a:schemeClr val="accent1"/>
                    </a:solidFill>
                  </a:tcPr>
                </a:tc>
                <a:tc>
                  <a:txBody>
                    <a:bodyPr/>
                    <a:lstStyle/>
                    <a:p>
                      <a:r>
                        <a:rPr lang="de-DE" b="0" dirty="0" smtClean="0">
                          <a:solidFill>
                            <a:schemeClr val="bg1"/>
                          </a:solidFill>
                          <a:latin typeface="Verdana" pitchFamily="34" charset="0"/>
                          <a:ea typeface="Verdana" pitchFamily="34" charset="0"/>
                          <a:cs typeface="Verdana" pitchFamily="34" charset="0"/>
                        </a:rPr>
                        <a:t>Erfassung Erscheinungsdatum</a:t>
                      </a:r>
                      <a:endParaRPr lang="de-DE" b="0" dirty="0">
                        <a:solidFill>
                          <a:schemeClr val="bg1"/>
                        </a:solidFill>
                        <a:latin typeface="Verdana" pitchFamily="34" charset="0"/>
                        <a:ea typeface="Verdana" pitchFamily="34" charset="0"/>
                        <a:cs typeface="Verdana" pitchFamily="34" charset="0"/>
                      </a:endParaRPr>
                    </a:p>
                  </a:txBody>
                  <a:tcPr>
                    <a:solidFill>
                      <a:schemeClr val="accent1"/>
                    </a:solidFill>
                  </a:tcPr>
                </a:tc>
              </a:tr>
              <a:tr h="370840">
                <a:tc>
                  <a:txBody>
                    <a:bodyPr/>
                    <a:lstStyle/>
                    <a:p>
                      <a:r>
                        <a:rPr lang="de-CH" dirty="0" smtClean="0">
                          <a:latin typeface="Verdana" panose="020B0604030504040204" pitchFamily="34" charset="0"/>
                          <a:ea typeface="Verdana" panose="020B0604030504040204" pitchFamily="34" charset="0"/>
                          <a:cs typeface="Verdana" panose="020B0604030504040204" pitchFamily="34" charset="0"/>
                        </a:rPr>
                        <a:t>MCMLXXVII</a:t>
                      </a:r>
                      <a:endParaRPr lang="de-DE" dirty="0">
                        <a:latin typeface="Verdana" pitchFamily="34" charset="0"/>
                        <a:ea typeface="Verdana" pitchFamily="34" charset="0"/>
                        <a:cs typeface="Verdana" pitchFamily="34" charset="0"/>
                      </a:endParaRPr>
                    </a:p>
                  </a:txBody>
                  <a:tcPr>
                    <a:solidFill>
                      <a:srgbClr val="E9EDF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dirty="0" smtClean="0">
                          <a:latin typeface="Verdana" panose="020B0604030504040204" pitchFamily="34" charset="0"/>
                          <a:ea typeface="Verdana" panose="020B0604030504040204" pitchFamily="34" charset="0"/>
                          <a:cs typeface="Verdana" panose="020B0604030504040204" pitchFamily="34" charset="0"/>
                        </a:rPr>
                        <a:t>1977</a:t>
                      </a:r>
                      <a:endParaRPr lang="de-DE" dirty="0" smtClean="0">
                        <a:latin typeface="Verdana" pitchFamily="34" charset="0"/>
                        <a:ea typeface="Verdana" pitchFamily="34" charset="0"/>
                        <a:cs typeface="Verdana" pitchFamily="34" charset="0"/>
                      </a:endParaRPr>
                    </a:p>
                  </a:txBody>
                  <a:tcPr>
                    <a:solidFill>
                      <a:srgbClr val="E9EDF4"/>
                    </a:solidFill>
                  </a:tcPr>
                </a:tc>
              </a:tr>
            </a:tbl>
          </a:graphicData>
        </a:graphic>
      </p:graphicFrame>
      <p:graphicFrame>
        <p:nvGraphicFramePr>
          <p:cNvPr id="8" name="Tabelle 7"/>
          <p:cNvGraphicFramePr>
            <a:graphicFrameLocks noGrp="1"/>
          </p:cNvGraphicFramePr>
          <p:nvPr>
            <p:extLst>
              <p:ext uri="{D42A27DB-BD31-4B8C-83A1-F6EECF244321}">
                <p14:modId xmlns:p14="http://schemas.microsoft.com/office/powerpoint/2010/main" val="2775103383"/>
              </p:ext>
            </p:extLst>
          </p:nvPr>
        </p:nvGraphicFramePr>
        <p:xfrm>
          <a:off x="611560" y="4969976"/>
          <a:ext cx="7978487" cy="741680"/>
        </p:xfrm>
        <a:graphic>
          <a:graphicData uri="http://schemas.openxmlformats.org/drawingml/2006/table">
            <a:tbl>
              <a:tblPr firstRow="1" bandRow="1">
                <a:tableStyleId>{5C22544A-7EE6-4342-B048-85BDC9FD1C3A}</a:tableStyleId>
              </a:tblPr>
              <a:tblGrid>
                <a:gridCol w="3226487"/>
                <a:gridCol w="4752000"/>
              </a:tblGrid>
              <a:tr h="370840">
                <a:tc>
                  <a:txBody>
                    <a:bodyPr/>
                    <a:lstStyle/>
                    <a:p>
                      <a:r>
                        <a:rPr lang="de-DE" b="0" dirty="0" smtClean="0">
                          <a:solidFill>
                            <a:schemeClr val="bg1"/>
                          </a:solidFill>
                          <a:latin typeface="Verdana" pitchFamily="34" charset="0"/>
                          <a:ea typeface="Verdana" pitchFamily="34" charset="0"/>
                          <a:cs typeface="Verdana" pitchFamily="34" charset="0"/>
                        </a:rPr>
                        <a:t>Informationsquelle</a:t>
                      </a:r>
                      <a:endParaRPr lang="de-DE" b="0" dirty="0">
                        <a:solidFill>
                          <a:schemeClr val="bg1"/>
                        </a:solidFill>
                        <a:latin typeface="Verdana" pitchFamily="34" charset="0"/>
                        <a:ea typeface="Verdana" pitchFamily="34" charset="0"/>
                        <a:cs typeface="Verdana" pitchFamily="34" charset="0"/>
                      </a:endParaRPr>
                    </a:p>
                  </a:txBody>
                  <a:tcPr/>
                </a:tc>
                <a:tc>
                  <a:txBody>
                    <a:bodyPr/>
                    <a:lstStyle/>
                    <a:p>
                      <a:r>
                        <a:rPr lang="de-DE" b="0" dirty="0" smtClean="0">
                          <a:latin typeface="Verdana" pitchFamily="34" charset="0"/>
                          <a:ea typeface="Verdana" pitchFamily="34" charset="0"/>
                          <a:cs typeface="Verdana" pitchFamily="34" charset="0"/>
                        </a:rPr>
                        <a:t>Erfassung Zählung für den ersten Teil</a:t>
                      </a:r>
                      <a:endParaRPr lang="de-DE" b="0" dirty="0">
                        <a:latin typeface="Verdana" pitchFamily="34" charset="0"/>
                        <a:ea typeface="Verdana" pitchFamily="34" charset="0"/>
                        <a:cs typeface="Verdana" pitchFamily="34" charset="0"/>
                      </a:endParaRPr>
                    </a:p>
                  </a:txBody>
                  <a:tcPr/>
                </a:tc>
              </a:tr>
              <a:tr h="370840">
                <a:tc>
                  <a:txBody>
                    <a:bodyPr/>
                    <a:lstStyle/>
                    <a:p>
                      <a:r>
                        <a:rPr lang="de-CH" dirty="0" smtClean="0">
                          <a:latin typeface="Verdana" panose="020B0604030504040204" pitchFamily="34" charset="0"/>
                          <a:ea typeface="Verdana" panose="020B0604030504040204" pitchFamily="34" charset="0"/>
                          <a:cs typeface="Verdana" panose="020B0604030504040204" pitchFamily="34" charset="0"/>
                        </a:rPr>
                        <a:t>band eins,</a:t>
                      </a:r>
                      <a:r>
                        <a:rPr lang="de-CH" baseline="0" dirty="0" smtClean="0">
                          <a:latin typeface="Verdana" panose="020B0604030504040204" pitchFamily="34" charset="0"/>
                          <a:ea typeface="Verdana" panose="020B0604030504040204" pitchFamily="34" charset="0"/>
                          <a:cs typeface="Verdana" panose="020B0604030504040204" pitchFamily="34" charset="0"/>
                        </a:rPr>
                        <a:t> </a:t>
                      </a:r>
                      <a:r>
                        <a:rPr lang="de-CH" baseline="0" dirty="0" err="1" smtClean="0">
                          <a:latin typeface="Verdana" panose="020B0604030504040204" pitchFamily="34" charset="0"/>
                          <a:ea typeface="Verdana" panose="020B0604030504040204" pitchFamily="34" charset="0"/>
                          <a:cs typeface="Verdana" panose="020B0604030504040204" pitchFamily="34" charset="0"/>
                        </a:rPr>
                        <a:t>heft</a:t>
                      </a:r>
                      <a:r>
                        <a:rPr lang="de-CH" baseline="0" dirty="0" smtClean="0">
                          <a:latin typeface="Verdana" panose="020B0604030504040204" pitchFamily="34" charset="0"/>
                          <a:ea typeface="Verdana" panose="020B0604030504040204" pitchFamily="34" charset="0"/>
                          <a:cs typeface="Verdana" panose="020B0604030504040204" pitchFamily="34" charset="0"/>
                        </a:rPr>
                        <a:t> eins</a:t>
                      </a:r>
                      <a:endParaRPr lang="de-DE" dirty="0">
                        <a:latin typeface="Verdana" pitchFamily="34" charset="0"/>
                        <a:ea typeface="Verdana" pitchFamily="34" charset="0"/>
                        <a:cs typeface="Verdana" pitchFamily="34" charset="0"/>
                      </a:endParaRPr>
                    </a:p>
                  </a:txBody>
                  <a:tcPr>
                    <a:solidFill>
                      <a:srgbClr val="D0D8E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CH" dirty="0" smtClean="0">
                          <a:latin typeface="Verdana" panose="020B0604030504040204" pitchFamily="34" charset="0"/>
                          <a:ea typeface="Verdana" panose="020B0604030504040204" pitchFamily="34" charset="0"/>
                          <a:cs typeface="Verdana" panose="020B0604030504040204" pitchFamily="34" charset="0"/>
                        </a:rPr>
                        <a:t>Band 1, Heft 1</a:t>
                      </a:r>
                      <a:endParaRPr lang="de-DE" dirty="0" smtClean="0">
                        <a:latin typeface="Verdana" pitchFamily="34" charset="0"/>
                        <a:ea typeface="Verdana" pitchFamily="34" charset="0"/>
                        <a:cs typeface="Verdana" pitchFamily="34" charset="0"/>
                      </a:endParaRPr>
                    </a:p>
                  </a:txBody>
                  <a:tcPr>
                    <a:solidFill>
                      <a:srgbClr val="D0D8E8"/>
                    </a:solidFill>
                  </a:tcPr>
                </a:tc>
              </a:tr>
            </a:tbl>
          </a:graphicData>
        </a:graphic>
      </p:graphicFrame>
    </p:spTree>
    <p:extLst>
      <p:ext uri="{BB962C8B-B14F-4D97-AF65-F5344CB8AC3E}">
        <p14:creationId xmlns:p14="http://schemas.microsoft.com/office/powerpoint/2010/main" val="19814383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Welche wichtigen Neuerungen gibt es?</a:t>
            </a:r>
            <a:endParaRPr lang="de-DE" dirty="0"/>
          </a:p>
        </p:txBody>
      </p:sp>
      <p:sp>
        <p:nvSpPr>
          <p:cNvPr id="3" name="Textplatzhalter 2"/>
          <p:cNvSpPr>
            <a:spLocks noGrp="1"/>
          </p:cNvSpPr>
          <p:nvPr>
            <p:ph type="body" sz="quarter" idx="13"/>
          </p:nvPr>
        </p:nvSpPr>
        <p:spPr/>
        <p:txBody>
          <a:bodyPr wrap="square"/>
          <a:lstStyle/>
          <a:p>
            <a:r>
              <a:rPr lang="de-CH" dirty="0" smtClean="0"/>
              <a:t>Es wird fast nicht mehr abgekürzt.</a:t>
            </a:r>
            <a:br>
              <a:rPr lang="de-CH" dirty="0" smtClean="0"/>
            </a:br>
            <a:endParaRPr lang="de-CH" dirty="0" smtClean="0"/>
          </a:p>
          <a:p>
            <a:r>
              <a:rPr lang="de-CH" dirty="0" smtClean="0"/>
              <a:t>Es wird fast nichts weggelassen.</a:t>
            </a:r>
            <a:br>
              <a:rPr lang="de-CH" dirty="0" smtClean="0"/>
            </a:br>
            <a:endParaRPr lang="de-CH" dirty="0" smtClean="0"/>
          </a:p>
          <a:p>
            <a:r>
              <a:rPr lang="de-CH" dirty="0" smtClean="0"/>
              <a:t>Abkürzungen aus Einzelbuchstaben, Initialen und Akronyme: ohne Leerzeichen dazwischen</a:t>
            </a:r>
            <a:br>
              <a:rPr lang="de-CH" dirty="0" smtClean="0"/>
            </a:br>
            <a:endParaRPr lang="de-CH" dirty="0" smtClean="0"/>
          </a:p>
          <a:p>
            <a:r>
              <a:rPr lang="de-CH" dirty="0" smtClean="0"/>
              <a:t>Schrägstriche und Bis-Striche:</a:t>
            </a:r>
            <a:br>
              <a:rPr lang="de-CH" dirty="0" smtClean="0"/>
            </a:br>
            <a:r>
              <a:rPr lang="de-CH" dirty="0" smtClean="0"/>
              <a:t>ohne Leerzeichen davor und danach</a:t>
            </a:r>
            <a:br>
              <a:rPr lang="de-CH" dirty="0" smtClean="0"/>
            </a:br>
            <a:endParaRPr lang="de-CH" dirty="0" smtClean="0"/>
          </a:p>
          <a:p>
            <a:r>
              <a:rPr lang="de-CH" dirty="0" smtClean="0"/>
              <a:t>Fehlende Bindestriche bei </a:t>
            </a:r>
            <a:r>
              <a:rPr lang="de-CH" dirty="0" err="1" smtClean="0"/>
              <a:t>Komposita:nicht</a:t>
            </a:r>
            <a:r>
              <a:rPr lang="de-CH" dirty="0" smtClean="0"/>
              <a:t> ergänzen</a:t>
            </a:r>
            <a:br>
              <a:rPr lang="de-CH" dirty="0" smtClean="0"/>
            </a:br>
            <a:endParaRPr lang="de-CH" dirty="0" smtClean="0"/>
          </a:p>
          <a:p>
            <a:r>
              <a:rPr lang="de-CH" dirty="0" smtClean="0"/>
              <a:t>Fehler übertragen</a:t>
            </a:r>
          </a:p>
          <a:p>
            <a:endParaRPr lang="de-CH" dirty="0" smtClean="0"/>
          </a:p>
          <a:p>
            <a:endParaRPr lang="de-CH" dirty="0" smtClean="0"/>
          </a:p>
          <a:p>
            <a:endParaRPr lang="de-CH" dirty="0" smtClean="0"/>
          </a:p>
          <a:p>
            <a:endParaRPr lang="de-CH" dirty="0" smtClean="0"/>
          </a:p>
          <a:p>
            <a:endParaRPr lang="de-CH" dirty="0" smtClean="0"/>
          </a:p>
          <a:p>
            <a:r>
              <a:rPr lang="de-CH" dirty="0" smtClean="0"/>
              <a:t>Als Wörter geschriebene Zahlen werden durch arabische Ziffern ersetzt</a:t>
            </a:r>
          </a:p>
          <a:p>
            <a:pPr marL="0" indent="0">
              <a:buNone/>
            </a:pPr>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28</a:t>
            </a:fld>
            <a:endParaRPr lang="de-DE"/>
          </a:p>
        </p:txBody>
      </p:sp>
    </p:spTree>
    <p:extLst>
      <p:ext uri="{BB962C8B-B14F-4D97-AF65-F5344CB8AC3E}">
        <p14:creationId xmlns:p14="http://schemas.microsoft.com/office/powerpoint/2010/main" val="19484409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Inhalte</a:t>
            </a:r>
            <a:endParaRPr lang="de-DE" dirty="0"/>
          </a:p>
        </p:txBody>
      </p:sp>
      <p:sp>
        <p:nvSpPr>
          <p:cNvPr id="3" name="Textplatzhalter 2"/>
          <p:cNvSpPr>
            <a:spLocks noGrp="1"/>
          </p:cNvSpPr>
          <p:nvPr>
            <p:ph type="body" sz="quarter" idx="13"/>
          </p:nvPr>
        </p:nvSpPr>
        <p:spPr>
          <a:xfrm>
            <a:off x="251520" y="1124744"/>
            <a:ext cx="8640960" cy="5184576"/>
          </a:xfrm>
        </p:spPr>
        <p:txBody>
          <a:bodyPr/>
          <a:lstStyle/>
          <a:p>
            <a:r>
              <a:rPr lang="de-DE" dirty="0" smtClean="0"/>
              <a:t>Sprache und Schrift		(RDA 1.4)</a:t>
            </a:r>
          </a:p>
          <a:p>
            <a:r>
              <a:rPr lang="de-DE" dirty="0" smtClean="0"/>
              <a:t>Übertragen			(RDA 1.7)</a:t>
            </a:r>
          </a:p>
          <a:p>
            <a:pPr lvl="1"/>
            <a:r>
              <a:rPr lang="de-DE" dirty="0" smtClean="0"/>
              <a:t>Großschreibung</a:t>
            </a:r>
          </a:p>
          <a:p>
            <a:pPr lvl="1"/>
            <a:r>
              <a:rPr lang="de-DE" dirty="0" smtClean="0"/>
              <a:t>Zeichensetzung</a:t>
            </a:r>
          </a:p>
          <a:p>
            <a:pPr lvl="1"/>
            <a:r>
              <a:rPr lang="de-DE" dirty="0" smtClean="0"/>
              <a:t>Symbole</a:t>
            </a:r>
          </a:p>
          <a:p>
            <a:pPr lvl="1"/>
            <a:r>
              <a:rPr lang="de-DE" dirty="0" smtClean="0"/>
              <a:t>Initialen/Akronyme</a:t>
            </a:r>
          </a:p>
          <a:p>
            <a:pPr lvl="1"/>
            <a:r>
              <a:rPr lang="de-DE" dirty="0" smtClean="0"/>
              <a:t>Abkürzungen</a:t>
            </a:r>
          </a:p>
          <a:p>
            <a:pPr lvl="1"/>
            <a:r>
              <a:rPr lang="de-DE" dirty="0" smtClean="0"/>
              <a:t>Fehler</a:t>
            </a:r>
          </a:p>
          <a:p>
            <a:r>
              <a:rPr lang="de-DE" dirty="0" smtClean="0"/>
              <a:t>Zahlen				(RDA 1.8)</a:t>
            </a:r>
          </a:p>
          <a:p>
            <a:r>
              <a:rPr lang="de-DE" dirty="0" smtClean="0"/>
              <a:t>Datumsangaben		(RDA 1.9)</a:t>
            </a:r>
          </a:p>
          <a:p>
            <a:endParaRPr lang="de-DE" dirty="0" smtClean="0"/>
          </a:p>
          <a:p>
            <a:endParaRPr lang="de-DE" dirty="0" smtClean="0"/>
          </a:p>
        </p:txBody>
      </p:sp>
      <p:sp>
        <p:nvSpPr>
          <p:cNvPr id="4" name="Fußzeilenplatzhalter 3"/>
          <p:cNvSpPr>
            <a:spLocks noGrp="1"/>
          </p:cNvSpPr>
          <p:nvPr>
            <p:ph type="ftr" sz="quarter" idx="14"/>
          </p:nvPr>
        </p:nvSpPr>
        <p:spPr>
          <a:xfrm>
            <a:off x="467544" y="6376243"/>
            <a:ext cx="7704856" cy="365125"/>
          </a:xfrm>
        </p:spPr>
        <p:txBody>
          <a:bodyPr/>
          <a:lstStyle/>
          <a:p>
            <a:r>
              <a:rPr lang="de-DE" smtClean="0"/>
              <a:t>AG RDA Schulungsunterlagen – Modul 2.06: Erfassen und Übertragen | Stand: 16.06.2015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a:t>
            </a:fld>
            <a:endParaRPr lang="de-DE"/>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Sprache und Schrift (RDA 1.4)</a:t>
            </a:r>
            <a:endParaRPr lang="de-DE" dirty="0"/>
          </a:p>
        </p:txBody>
      </p:sp>
      <p:sp>
        <p:nvSpPr>
          <p:cNvPr id="3" name="Textplatzhalter 2"/>
          <p:cNvSpPr>
            <a:spLocks noGrp="1"/>
          </p:cNvSpPr>
          <p:nvPr>
            <p:ph type="body" sz="quarter" idx="13"/>
          </p:nvPr>
        </p:nvSpPr>
        <p:spPr/>
        <p:txBody>
          <a:bodyPr wrap="square"/>
          <a:lstStyle/>
          <a:p>
            <a:r>
              <a:rPr lang="de-DE" dirty="0" smtClean="0"/>
              <a:t>In </a:t>
            </a:r>
            <a:r>
              <a:rPr lang="de-DE" b="1" dirty="0" smtClean="0"/>
              <a:t>Schrift</a:t>
            </a:r>
            <a:r>
              <a:rPr lang="de-DE" dirty="0" smtClean="0"/>
              <a:t> und </a:t>
            </a:r>
            <a:r>
              <a:rPr lang="de-DE" b="1" dirty="0" smtClean="0"/>
              <a:t>Sprache</a:t>
            </a:r>
            <a:r>
              <a:rPr lang="de-DE" dirty="0" smtClean="0"/>
              <a:t> der zu katalogisierenden Ressource werden erfasst:</a:t>
            </a:r>
          </a:p>
          <a:p>
            <a:endParaRPr lang="de-DE" dirty="0" smtClean="0"/>
          </a:p>
          <a:p>
            <a:pPr lvl="1"/>
            <a:r>
              <a:rPr lang="de-DE" dirty="0" smtClean="0"/>
              <a:t>alle Titel und Titelzusätze</a:t>
            </a:r>
          </a:p>
          <a:p>
            <a:pPr lvl="1"/>
            <a:r>
              <a:rPr lang="de-DE" dirty="0" smtClean="0"/>
              <a:t>Verantwortlichkeitsangaben</a:t>
            </a:r>
          </a:p>
          <a:p>
            <a:pPr lvl="1"/>
            <a:r>
              <a:rPr lang="de-DE" dirty="0" smtClean="0"/>
              <a:t>Ausgabevermerke</a:t>
            </a:r>
          </a:p>
          <a:p>
            <a:pPr lvl="1"/>
            <a:r>
              <a:rPr lang="de-DE" dirty="0" smtClean="0"/>
              <a:t>Zählung von fortlaufenden Ressourcen</a:t>
            </a:r>
          </a:p>
          <a:p>
            <a:pPr lvl="1"/>
            <a:r>
              <a:rPr lang="de-DE" dirty="0" smtClean="0"/>
              <a:t>Entstehungs-, Veröffentlichungs-, Vertriebs- und Herstellungsangaben</a:t>
            </a:r>
          </a:p>
          <a:p>
            <a:pPr lvl="1"/>
            <a:r>
              <a:rPr lang="de-DE" dirty="0" smtClean="0"/>
              <a:t>Gesamttitel und Bandbezeichnung innerhalb der Gesamttitelangabe</a:t>
            </a:r>
          </a:p>
          <a:p>
            <a:pPr lvl="1"/>
            <a:endParaRPr lang="de-DE" dirty="0" smtClean="0"/>
          </a:p>
          <a:p>
            <a:r>
              <a:rPr lang="de-DE" sz="2000" dirty="0"/>
              <a:t>a</a:t>
            </a:r>
            <a:r>
              <a:rPr lang="de-DE" sz="2000" dirty="0" smtClean="0"/>
              <a:t>lle anderen Elemente (z. B. Anmerkungen) </a:t>
            </a:r>
            <a:r>
              <a:rPr lang="de-DE" sz="2000" dirty="0" smtClean="0">
                <a:sym typeface="Wingdings" panose="05000000000000000000" pitchFamily="2" charset="2"/>
              </a:rPr>
              <a:t></a:t>
            </a:r>
            <a:r>
              <a:rPr lang="de-DE" sz="2000" dirty="0" smtClean="0"/>
              <a:t>auf Deutsch und in lateinischer Schrift  (Ausnahme </a:t>
            </a:r>
            <a:r>
              <a:rPr lang="de-DE" sz="2000" dirty="0" smtClean="0">
                <a:sym typeface="Wingdings" pitchFamily="2" charset="2"/>
              </a:rPr>
              <a:t></a:t>
            </a:r>
            <a:r>
              <a:rPr lang="de-DE" sz="2000" dirty="0" smtClean="0"/>
              <a:t>RDA 1.4)</a:t>
            </a:r>
          </a:p>
          <a:p>
            <a:pPr lvl="1"/>
            <a:endParaRPr lang="de-DE" dirty="0" smtClean="0"/>
          </a:p>
          <a:p>
            <a:pPr lvl="1">
              <a:buNone/>
            </a:pPr>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Erfassen und Übertragen (RDA 1.7)</a:t>
            </a:r>
            <a:endParaRPr lang="de-DE" dirty="0"/>
          </a:p>
        </p:txBody>
      </p:sp>
      <p:sp>
        <p:nvSpPr>
          <p:cNvPr id="3" name="Textplatzhalter 2"/>
          <p:cNvSpPr>
            <a:spLocks noGrp="1"/>
          </p:cNvSpPr>
          <p:nvPr>
            <p:ph type="body" sz="quarter" idx="13"/>
          </p:nvPr>
        </p:nvSpPr>
        <p:spPr>
          <a:xfrm>
            <a:off x="251520" y="1196752"/>
            <a:ext cx="8640960" cy="5112568"/>
          </a:xfrm>
        </p:spPr>
        <p:txBody>
          <a:bodyPr wrap="square"/>
          <a:lstStyle/>
          <a:p>
            <a:pPr marL="0" indent="0">
              <a:buNone/>
            </a:pPr>
            <a:r>
              <a:rPr lang="de-DE" b="1" dirty="0" smtClean="0"/>
              <a:t>Übertragen</a:t>
            </a:r>
            <a:endParaRPr lang="de-DE" dirty="0" smtClean="0"/>
          </a:p>
          <a:p>
            <a:pPr marL="0" indent="0">
              <a:buNone/>
            </a:pPr>
            <a:endParaRPr lang="de-DE" dirty="0"/>
          </a:p>
          <a:p>
            <a:pPr marL="0" indent="0">
              <a:buNone/>
            </a:pPr>
            <a:r>
              <a:rPr lang="de-DE" dirty="0" smtClean="0"/>
              <a:t>eine besondere Form der Erfassung</a:t>
            </a:r>
            <a:br>
              <a:rPr lang="de-DE" dirty="0" smtClean="0"/>
            </a:br>
            <a:r>
              <a:rPr lang="de-DE" dirty="0" smtClean="0">
                <a:sym typeface="Wingdings" panose="05000000000000000000" pitchFamily="2" charset="2"/>
              </a:rPr>
              <a:t> </a:t>
            </a:r>
            <a:r>
              <a:rPr lang="de-DE" dirty="0" smtClean="0"/>
              <a:t>Angaben der Ressource werden abgeschrieben</a:t>
            </a:r>
          </a:p>
          <a:p>
            <a:pPr marL="0" indent="0">
              <a:buNone/>
            </a:pPr>
            <a:endParaRPr lang="de-DE" dirty="0" smtClean="0"/>
          </a:p>
          <a:p>
            <a:pPr marL="0" indent="0">
              <a:buNone/>
            </a:pPr>
            <a:r>
              <a:rPr lang="de-DE" dirty="0" smtClean="0"/>
              <a:t>Ziel: </a:t>
            </a:r>
          </a:p>
          <a:p>
            <a:r>
              <a:rPr lang="de-DE" dirty="0" smtClean="0"/>
              <a:t>eine möglichst vorlagegetreue Beschreibung der Ressource</a:t>
            </a:r>
          </a:p>
          <a:p>
            <a:r>
              <a:rPr lang="de-DE" dirty="0" smtClean="0"/>
              <a:t>eine gut lesbare Darstellung im Katalog</a:t>
            </a:r>
          </a:p>
          <a:p>
            <a:endParaRPr lang="de-DE" dirty="0" smtClean="0"/>
          </a:p>
          <a:p>
            <a:endParaRPr lang="de-DE" dirty="0" smtClean="0"/>
          </a:p>
          <a:p>
            <a:endParaRPr lang="de-DE" dirty="0" smtClean="0"/>
          </a:p>
          <a:p>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5</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Erfassen und Übertragen (RDA 1.7)</a:t>
            </a:r>
            <a:endParaRPr lang="de-DE" dirty="0"/>
          </a:p>
        </p:txBody>
      </p:sp>
      <p:sp>
        <p:nvSpPr>
          <p:cNvPr id="3" name="Textplatzhalter 2"/>
          <p:cNvSpPr>
            <a:spLocks noGrp="1"/>
          </p:cNvSpPr>
          <p:nvPr>
            <p:ph type="body" sz="quarter" idx="13"/>
          </p:nvPr>
        </p:nvSpPr>
        <p:spPr>
          <a:xfrm>
            <a:off x="251520" y="1196752"/>
            <a:ext cx="8640960" cy="5112568"/>
          </a:xfrm>
        </p:spPr>
        <p:txBody>
          <a:bodyPr wrap="square"/>
          <a:lstStyle/>
          <a:p>
            <a:pPr marL="0" indent="0">
              <a:buNone/>
            </a:pPr>
            <a:r>
              <a:rPr lang="de-DE" b="1" dirty="0" smtClean="0"/>
              <a:t>Übertragen</a:t>
            </a:r>
            <a:endParaRPr lang="de-DE" dirty="0" smtClean="0"/>
          </a:p>
          <a:p>
            <a:pPr marL="0" indent="0">
              <a:buNone/>
            </a:pPr>
            <a:endParaRPr lang="de-DE" dirty="0"/>
          </a:p>
          <a:p>
            <a:pPr marL="0" indent="0">
              <a:buNone/>
            </a:pPr>
            <a:r>
              <a:rPr lang="de-DE" dirty="0" smtClean="0"/>
              <a:t>Grundprinzip: Nimm, was Du siehst</a:t>
            </a:r>
          </a:p>
          <a:p>
            <a:pPr marL="0" indent="0">
              <a:buNone/>
            </a:pPr>
            <a:endParaRPr lang="de-DE" dirty="0" smtClean="0"/>
          </a:p>
          <a:p>
            <a:r>
              <a:rPr lang="de-DE" dirty="0" smtClean="0"/>
              <a:t>vorliegende Sprache</a:t>
            </a:r>
          </a:p>
          <a:p>
            <a:r>
              <a:rPr lang="de-DE" dirty="0" smtClean="0"/>
              <a:t>nichts abkürzen</a:t>
            </a:r>
          </a:p>
          <a:p>
            <a:r>
              <a:rPr lang="de-DE" dirty="0" smtClean="0"/>
              <a:t>nichts weglassen</a:t>
            </a:r>
            <a:endParaRPr lang="de-DE" dirty="0"/>
          </a:p>
          <a:p>
            <a:pPr marL="0" indent="0">
              <a:buNone/>
            </a:pPr>
            <a:endParaRPr lang="de-DE" dirty="0" smtClean="0"/>
          </a:p>
          <a:p>
            <a:pPr marL="0" indent="0">
              <a:buNone/>
            </a:pPr>
            <a:r>
              <a:rPr lang="de-DE" sz="2000" dirty="0" smtClean="0"/>
              <a:t>Beispiele:</a:t>
            </a:r>
          </a:p>
          <a:p>
            <a:pPr>
              <a:buFont typeface="Courier New" panose="02070309020205020404" pitchFamily="49" charset="0"/>
              <a:buChar char="o"/>
            </a:pPr>
            <a:r>
              <a:rPr lang="de-DE" sz="2000" dirty="0" smtClean="0"/>
              <a:t>Dritte, erweiterte Auflage</a:t>
            </a:r>
          </a:p>
          <a:p>
            <a:pPr>
              <a:buFont typeface="Courier New" panose="02070309020205020404" pitchFamily="49" charset="0"/>
              <a:buChar char="o"/>
            </a:pPr>
            <a:r>
              <a:rPr lang="de-DE" sz="2000" dirty="0" smtClean="0"/>
              <a:t>herausgegeben von Prof. Dr. Hans Meier</a:t>
            </a:r>
          </a:p>
          <a:p>
            <a:endParaRPr lang="de-DE" dirty="0" smtClean="0"/>
          </a:p>
          <a:p>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6</a:t>
            </a:fld>
            <a:endParaRPr lang="de-DE"/>
          </a:p>
        </p:txBody>
      </p:sp>
    </p:spTree>
    <p:extLst>
      <p:ext uri="{BB962C8B-B14F-4D97-AF65-F5344CB8AC3E}">
        <p14:creationId xmlns:p14="http://schemas.microsoft.com/office/powerpoint/2010/main" val="494363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Erfassen und Übertragen (RDA 1.7)</a:t>
            </a:r>
            <a:endParaRPr lang="de-DE" dirty="0"/>
          </a:p>
        </p:txBody>
      </p:sp>
      <p:sp>
        <p:nvSpPr>
          <p:cNvPr id="3" name="Textplatzhalter 2"/>
          <p:cNvSpPr>
            <a:spLocks noGrp="1"/>
          </p:cNvSpPr>
          <p:nvPr>
            <p:ph type="body" sz="quarter" idx="13"/>
          </p:nvPr>
        </p:nvSpPr>
        <p:spPr/>
        <p:txBody>
          <a:bodyPr wrap="square"/>
          <a:lstStyle/>
          <a:p>
            <a:endParaRPr lang="de-DE" dirty="0" smtClean="0"/>
          </a:p>
          <a:p>
            <a:r>
              <a:rPr lang="de-DE" dirty="0" smtClean="0"/>
              <a:t>Folgende Elemente werden übertragen:</a:t>
            </a:r>
          </a:p>
          <a:p>
            <a:pPr marL="0" indent="0">
              <a:buNone/>
            </a:pPr>
            <a:endParaRPr lang="de-DE" dirty="0" smtClean="0"/>
          </a:p>
          <a:p>
            <a:pPr lvl="1"/>
            <a:r>
              <a:rPr lang="de-DE" dirty="0" smtClean="0"/>
              <a:t>alle Titel und Titelzusätze</a:t>
            </a:r>
          </a:p>
          <a:p>
            <a:pPr lvl="1"/>
            <a:r>
              <a:rPr lang="de-DE" dirty="0" smtClean="0"/>
              <a:t>Verantwortlichkeitsangaben</a:t>
            </a:r>
          </a:p>
          <a:p>
            <a:pPr lvl="1"/>
            <a:r>
              <a:rPr lang="de-DE" dirty="0" smtClean="0"/>
              <a:t>Ausgabenvermerk</a:t>
            </a:r>
          </a:p>
          <a:p>
            <a:pPr lvl="1"/>
            <a:r>
              <a:rPr lang="de-DE" dirty="0" smtClean="0"/>
              <a:t>Entstehungs-, Erscheinungs-, Vertriebs- und Herstellungsorte</a:t>
            </a:r>
          </a:p>
          <a:p>
            <a:pPr lvl="1"/>
            <a:r>
              <a:rPr lang="de-DE" dirty="0" smtClean="0"/>
              <a:t>Erzeuger-, Verlags-, Vertriebs- und Herstellungsnamen</a:t>
            </a:r>
          </a:p>
          <a:p>
            <a:pPr lvl="1"/>
            <a:r>
              <a:rPr lang="de-DE" dirty="0" smtClean="0"/>
              <a:t>alle Bestandteile der Gesamttitelangabe (außer der Bandzählung)</a:t>
            </a:r>
          </a:p>
          <a:p>
            <a:endParaRPr lang="de-DE" dirty="0" smtClean="0"/>
          </a:p>
          <a:p>
            <a:endParaRPr lang="de-DE" dirty="0" smtClean="0"/>
          </a:p>
          <a:p>
            <a:endParaRPr lang="de-DE" dirty="0" smtClean="0"/>
          </a:p>
          <a:p>
            <a:endParaRPr lang="de-DE" dirty="0" smtClean="0"/>
          </a:p>
          <a:p>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7</a:t>
            </a:fld>
            <a:endParaRPr lang="de-DE"/>
          </a:p>
        </p:txBody>
      </p:sp>
    </p:spTree>
    <p:extLst>
      <p:ext uri="{BB962C8B-B14F-4D97-AF65-F5344CB8AC3E}">
        <p14:creationId xmlns:p14="http://schemas.microsoft.com/office/powerpoint/2010/main" val="2577449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3" cstate="print"/>
          <a:srcRect/>
          <a:stretch>
            <a:fillRect/>
          </a:stretch>
        </p:blipFill>
        <p:spPr bwMode="auto">
          <a:xfrm>
            <a:off x="611560" y="2080072"/>
            <a:ext cx="8011627" cy="2717080"/>
          </a:xfrm>
          <a:prstGeom prst="rect">
            <a:avLst/>
          </a:prstGeom>
          <a:noFill/>
          <a:ln w="9525">
            <a:solidFill>
              <a:schemeClr val="tx2"/>
            </a:solidFill>
            <a:miter lim="800000"/>
            <a:headEnd/>
            <a:tailEnd/>
          </a:ln>
        </p:spPr>
      </p:pic>
      <p:sp>
        <p:nvSpPr>
          <p:cNvPr id="2" name="Titel 1"/>
          <p:cNvSpPr>
            <a:spLocks noGrp="1"/>
          </p:cNvSpPr>
          <p:nvPr>
            <p:ph type="title"/>
          </p:nvPr>
        </p:nvSpPr>
        <p:spPr/>
        <p:txBody>
          <a:bodyPr/>
          <a:lstStyle/>
          <a:p>
            <a:r>
              <a:rPr lang="de-DE" dirty="0" smtClean="0"/>
              <a:t>Erfassen und Übertragen (RDA 1.7)</a:t>
            </a:r>
            <a:endParaRPr lang="de-DE" dirty="0"/>
          </a:p>
        </p:txBody>
      </p:sp>
      <p:sp>
        <p:nvSpPr>
          <p:cNvPr id="3" name="Textplatzhalter 2"/>
          <p:cNvSpPr>
            <a:spLocks noGrp="1"/>
          </p:cNvSpPr>
          <p:nvPr>
            <p:ph type="body" sz="quarter" idx="13"/>
          </p:nvPr>
        </p:nvSpPr>
        <p:spPr/>
        <p:txBody>
          <a:bodyPr wrap="square"/>
          <a:lstStyle/>
          <a:p>
            <a:endParaRPr lang="de-DE" dirty="0" smtClean="0"/>
          </a:p>
          <a:p>
            <a:endParaRPr lang="de-DE" dirty="0" smtClean="0"/>
          </a:p>
          <a:p>
            <a:endParaRPr lang="de-DE" dirty="0" smtClean="0"/>
          </a:p>
          <a:p>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8</a:t>
            </a:fld>
            <a:endParaRPr lang="de-DE"/>
          </a:p>
        </p:txBody>
      </p:sp>
      <p:sp>
        <p:nvSpPr>
          <p:cNvPr id="8" name="Ellipse 7"/>
          <p:cNvSpPr/>
          <p:nvPr/>
        </p:nvSpPr>
        <p:spPr>
          <a:xfrm>
            <a:off x="1547664" y="3068960"/>
            <a:ext cx="1728192" cy="360040"/>
          </a:xfrm>
          <a:prstGeom prst="ellipse">
            <a:avLst/>
          </a:prstGeom>
          <a:noFill/>
          <a:ln w="444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p:cNvSpPr txBox="1"/>
          <p:nvPr/>
        </p:nvSpPr>
        <p:spPr>
          <a:xfrm>
            <a:off x="4932040" y="5517232"/>
            <a:ext cx="3816424" cy="461665"/>
          </a:xfrm>
          <a:prstGeom prst="rect">
            <a:avLst/>
          </a:prstGeom>
          <a:solidFill>
            <a:schemeClr val="bg1"/>
          </a:solidFill>
          <a:ln>
            <a:solidFill>
              <a:schemeClr val="tx1"/>
            </a:solidFill>
          </a:ln>
        </p:spPr>
        <p:txBody>
          <a:bodyPr wrap="square" rtlCol="0">
            <a:spAutoFit/>
          </a:bodyPr>
          <a:lstStyle/>
          <a:p>
            <a:r>
              <a:rPr lang="de-DE" sz="800" dirty="0" err="1" smtClean="0">
                <a:latin typeface="Verdana" pitchFamily="34" charset="0"/>
                <a:ea typeface="Verdana" pitchFamily="34" charset="0"/>
                <a:cs typeface="Verdana" pitchFamily="34" charset="0"/>
              </a:rPr>
              <a:t>Screenshot</a:t>
            </a:r>
            <a:r>
              <a:rPr lang="de-DE" sz="800" dirty="0" smtClean="0">
                <a:latin typeface="Verdana" pitchFamily="34" charset="0"/>
                <a:ea typeface="Verdana" pitchFamily="34" charset="0"/>
                <a:cs typeface="Verdana" pitchFamily="34" charset="0"/>
              </a:rPr>
              <a:t> aus dem RDA-</a:t>
            </a:r>
            <a:r>
              <a:rPr lang="de-DE" sz="800" dirty="0" err="1" smtClean="0">
                <a:latin typeface="Verdana" pitchFamily="34" charset="0"/>
                <a:ea typeface="Verdana" pitchFamily="34" charset="0"/>
                <a:cs typeface="Verdana" pitchFamily="34" charset="0"/>
              </a:rPr>
              <a:t>Toolkit</a:t>
            </a:r>
            <a:r>
              <a:rPr lang="de-DE" sz="800" dirty="0" smtClean="0">
                <a:latin typeface="Verdana" pitchFamily="34" charset="0"/>
                <a:ea typeface="Verdana" pitchFamily="34" charset="0"/>
                <a:cs typeface="Verdana" pitchFamily="34" charset="0"/>
              </a:rPr>
              <a:t>  mit Genehmigung der RDA-Verleger </a:t>
            </a:r>
            <a:br>
              <a:rPr lang="de-DE" sz="800" dirty="0" smtClean="0">
                <a:latin typeface="Verdana" pitchFamily="34" charset="0"/>
                <a:ea typeface="Verdana" pitchFamily="34" charset="0"/>
                <a:cs typeface="Verdana" pitchFamily="34" charset="0"/>
              </a:rPr>
            </a:br>
            <a:r>
              <a:rPr lang="de-DE" sz="800" dirty="0" smtClean="0">
                <a:latin typeface="Verdana" pitchFamily="34" charset="0"/>
                <a:ea typeface="Verdana" pitchFamily="34" charset="0"/>
                <a:cs typeface="Verdana" pitchFamily="34" charset="0"/>
              </a:rPr>
              <a:t>(American Library </a:t>
            </a:r>
            <a:r>
              <a:rPr lang="de-DE" sz="800" dirty="0" err="1" smtClean="0">
                <a:latin typeface="Verdana" pitchFamily="34" charset="0"/>
                <a:ea typeface="Verdana" pitchFamily="34" charset="0"/>
                <a:cs typeface="Verdana" pitchFamily="34" charset="0"/>
              </a:rPr>
              <a:t>Association</a:t>
            </a:r>
            <a:r>
              <a:rPr lang="de-DE" sz="800" dirty="0" smtClean="0">
                <a:latin typeface="Verdana" pitchFamily="34" charset="0"/>
                <a:ea typeface="Verdana" pitchFamily="34" charset="0"/>
                <a:cs typeface="Verdana" pitchFamily="34" charset="0"/>
              </a:rPr>
              <a:t>, </a:t>
            </a:r>
            <a:r>
              <a:rPr lang="de-DE" sz="800" dirty="0" err="1" smtClean="0">
                <a:latin typeface="Verdana" pitchFamily="34" charset="0"/>
                <a:ea typeface="Verdana" pitchFamily="34" charset="0"/>
                <a:cs typeface="Verdana" pitchFamily="34" charset="0"/>
              </a:rPr>
              <a:t>Canadian</a:t>
            </a:r>
            <a:r>
              <a:rPr lang="de-DE" sz="800" dirty="0" smtClean="0">
                <a:latin typeface="Verdana" pitchFamily="34" charset="0"/>
                <a:ea typeface="Verdana" pitchFamily="34" charset="0"/>
                <a:cs typeface="Verdana" pitchFamily="34" charset="0"/>
              </a:rPr>
              <a:t> Library </a:t>
            </a:r>
            <a:r>
              <a:rPr lang="de-DE" sz="800" dirty="0" err="1" smtClean="0">
                <a:latin typeface="Verdana" pitchFamily="34" charset="0"/>
                <a:ea typeface="Verdana" pitchFamily="34" charset="0"/>
                <a:cs typeface="Verdana" pitchFamily="34" charset="0"/>
              </a:rPr>
              <a:t>Association</a:t>
            </a:r>
            <a:r>
              <a:rPr lang="de-DE" sz="800" dirty="0" smtClean="0">
                <a:latin typeface="Verdana" pitchFamily="34" charset="0"/>
                <a:ea typeface="Verdana" pitchFamily="34" charset="0"/>
                <a:cs typeface="Verdana" pitchFamily="34" charset="0"/>
              </a:rPr>
              <a:t>, und CILIP: </a:t>
            </a:r>
            <a:r>
              <a:rPr lang="de-DE" sz="800" dirty="0" err="1" smtClean="0">
                <a:latin typeface="Verdana" pitchFamily="34" charset="0"/>
                <a:ea typeface="Verdana" pitchFamily="34" charset="0"/>
                <a:cs typeface="Verdana" pitchFamily="34" charset="0"/>
              </a:rPr>
              <a:t>Chartered</a:t>
            </a:r>
            <a:r>
              <a:rPr lang="de-DE" sz="800" dirty="0" smtClean="0">
                <a:latin typeface="Verdana" pitchFamily="34" charset="0"/>
                <a:ea typeface="Verdana" pitchFamily="34" charset="0"/>
                <a:cs typeface="Verdana" pitchFamily="34" charset="0"/>
              </a:rPr>
              <a:t> Institute </a:t>
            </a:r>
            <a:r>
              <a:rPr lang="de-DE" sz="800" dirty="0" err="1" smtClean="0">
                <a:latin typeface="Verdana" pitchFamily="34" charset="0"/>
                <a:ea typeface="Verdana" pitchFamily="34" charset="0"/>
                <a:cs typeface="Verdana" pitchFamily="34" charset="0"/>
              </a:rPr>
              <a:t>of</a:t>
            </a:r>
            <a:r>
              <a:rPr lang="de-DE" sz="800" dirty="0" smtClean="0">
                <a:latin typeface="Verdana" pitchFamily="34" charset="0"/>
                <a:ea typeface="Verdana" pitchFamily="34" charset="0"/>
                <a:cs typeface="Verdana" pitchFamily="34" charset="0"/>
              </a:rPr>
              <a:t> Library </a:t>
            </a:r>
            <a:r>
              <a:rPr lang="de-DE" sz="800" dirty="0" err="1" smtClean="0">
                <a:latin typeface="Verdana" pitchFamily="34" charset="0"/>
                <a:ea typeface="Verdana" pitchFamily="34" charset="0"/>
                <a:cs typeface="Verdana" pitchFamily="34" charset="0"/>
              </a:rPr>
              <a:t>and</a:t>
            </a:r>
            <a:r>
              <a:rPr lang="de-DE" sz="800" dirty="0" smtClean="0">
                <a:latin typeface="Verdana" pitchFamily="34" charset="0"/>
                <a:ea typeface="Verdana" pitchFamily="34" charset="0"/>
                <a:cs typeface="Verdana" pitchFamily="34" charset="0"/>
              </a:rPr>
              <a:t> Information </a:t>
            </a:r>
            <a:r>
              <a:rPr lang="de-DE" sz="800" dirty="0" err="1" smtClean="0">
                <a:latin typeface="Verdana" pitchFamily="34" charset="0"/>
                <a:ea typeface="Verdana" pitchFamily="34" charset="0"/>
                <a:cs typeface="Verdana" pitchFamily="34" charset="0"/>
              </a:rPr>
              <a:t>Professionals</a:t>
            </a:r>
            <a:r>
              <a:rPr lang="de-DE" sz="800" dirty="0" smtClean="0">
                <a:latin typeface="Verdana" pitchFamily="34" charset="0"/>
                <a:ea typeface="Verdana" pitchFamily="34" charset="0"/>
                <a:cs typeface="Verdana" pitchFamily="34" charset="0"/>
              </a:rPr>
              <a:t>)</a:t>
            </a:r>
            <a:endParaRPr lang="de-DE" dirty="0" smtClean="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Erfassen und Übertragen (RDA 1.7)</a:t>
            </a:r>
            <a:endParaRPr lang="de-DE" dirty="0"/>
          </a:p>
        </p:txBody>
      </p:sp>
      <p:sp>
        <p:nvSpPr>
          <p:cNvPr id="3" name="Textplatzhalter 2"/>
          <p:cNvSpPr>
            <a:spLocks noGrp="1"/>
          </p:cNvSpPr>
          <p:nvPr>
            <p:ph type="body" sz="quarter" idx="13"/>
          </p:nvPr>
        </p:nvSpPr>
        <p:spPr>
          <a:xfrm>
            <a:off x="251520" y="1772816"/>
            <a:ext cx="8640960" cy="4536504"/>
          </a:xfrm>
        </p:spPr>
        <p:txBody>
          <a:bodyPr wrap="square"/>
          <a:lstStyle/>
          <a:p>
            <a:r>
              <a:rPr lang="de-DE" dirty="0" smtClean="0"/>
              <a:t>Regelungen für „Übertragen“ gelten nur für </a:t>
            </a:r>
            <a:r>
              <a:rPr lang="de-DE" dirty="0" err="1" smtClean="0"/>
              <a:t>Eigenkatalogisate</a:t>
            </a:r>
            <a:r>
              <a:rPr lang="de-DE" dirty="0" smtClean="0"/>
              <a:t>. </a:t>
            </a:r>
          </a:p>
          <a:p>
            <a:endParaRPr lang="de-DE" dirty="0" smtClean="0"/>
          </a:p>
          <a:p>
            <a:r>
              <a:rPr lang="de-DE" dirty="0" smtClean="0"/>
              <a:t>Fremddaten oder maschinell erstellte Metadaten werden unverändert übernommen. </a:t>
            </a:r>
          </a:p>
          <a:p>
            <a:endParaRPr lang="de-DE" dirty="0" smtClean="0"/>
          </a:p>
          <a:p>
            <a:endParaRPr lang="de-DE" dirty="0" smtClean="0"/>
          </a:p>
          <a:p>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2.06: Erfassen und Übertragen | Stand: 16.06.2015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9</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a:solidFill>
            <a:schemeClr val="tx1"/>
          </a:solidFill>
        </a:ln>
      </a:spPr>
      <a:bodyPr wrap="square" rtlCol="0">
        <a:spAutoFit/>
      </a:bodyPr>
      <a:lstStyle>
        <a:defPPr>
          <a:defRPr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2457</Words>
  <Application>Microsoft Office PowerPoint</Application>
  <PresentationFormat>Bildschirmpräsentation (4:3)</PresentationFormat>
  <Paragraphs>614</Paragraphs>
  <Slides>28</Slides>
  <Notes>28</Notes>
  <HiddenSlides>0</HiddenSlides>
  <MMClips>0</MMClips>
  <ScaleCrop>false</ScaleCrop>
  <HeadingPairs>
    <vt:vector size="4" baseType="variant">
      <vt:variant>
        <vt:lpstr>Design</vt:lpstr>
      </vt:variant>
      <vt:variant>
        <vt:i4>1</vt:i4>
      </vt:variant>
      <vt:variant>
        <vt:lpstr>Folientitel</vt:lpstr>
      </vt:variant>
      <vt:variant>
        <vt:i4>28</vt:i4>
      </vt:variant>
    </vt:vector>
  </HeadingPairs>
  <TitlesOfParts>
    <vt:vector size="29" baseType="lpstr">
      <vt:lpstr>Larissa</vt:lpstr>
      <vt:lpstr>Schulungsunterlagen der AG RDA</vt:lpstr>
      <vt:lpstr>Grundwissen aus Kapitel 1 zum Erfassen und Übertragen </vt:lpstr>
      <vt:lpstr>Inhalte</vt:lpstr>
      <vt:lpstr>Sprache und Schrift (RDA 1.4)</vt:lpstr>
      <vt:lpstr>Erfassen und Übertragen (RDA 1.7)</vt:lpstr>
      <vt:lpstr>Erfassen und Übertragen (RDA 1.7)</vt:lpstr>
      <vt:lpstr>Erfassen und Übertragen (RDA 1.7)</vt:lpstr>
      <vt:lpstr>Erfassen und Übertragen (RDA 1.7)</vt:lpstr>
      <vt:lpstr>Erfassen und Übertragen (RDA 1.7)</vt:lpstr>
      <vt:lpstr>Großschreibung (RDA 1.7.2)</vt:lpstr>
      <vt:lpstr>Großschreibung (RDA 1.7.2)</vt:lpstr>
      <vt:lpstr>Großschreibung (RDA 1.7.2)</vt:lpstr>
      <vt:lpstr>Zeichensetzung (RDA 1.7.3)</vt:lpstr>
      <vt:lpstr>Zeichensetzung (RDA 1.7.3)</vt:lpstr>
      <vt:lpstr>Zeichensetzung (RDA 1.7.3)</vt:lpstr>
      <vt:lpstr>Zeichensetzung (RDA 1.7.3)</vt:lpstr>
      <vt:lpstr>Zeichensetzung (RDA 1.7.3)</vt:lpstr>
      <vt:lpstr>Zeichensetzung (RDA 1.7.3)</vt:lpstr>
      <vt:lpstr>Zeichensetzung (RDA 1.7.3)</vt:lpstr>
      <vt:lpstr>Zeichensetzung (RDA 1.7.3)</vt:lpstr>
      <vt:lpstr>Symbole (RDA 1.7.5)</vt:lpstr>
      <vt:lpstr>Initialen und Akronyme (RDA 1.7.6)</vt:lpstr>
      <vt:lpstr>Abkürzungen (RDA 1.7.8)</vt:lpstr>
      <vt:lpstr>Fehler (RDA 1.7.9)</vt:lpstr>
      <vt:lpstr>Zahlen, in Ziffern oder Wörtern (RDA 1.8)</vt:lpstr>
      <vt:lpstr>Zahlen, in Ziffern oder Wörtern (RDA 1.8)</vt:lpstr>
      <vt:lpstr>Zahlen, in Ziffern oder Wörtern (RDA 1.8)</vt:lpstr>
      <vt:lpstr>Welche wichtigen Neuerungen gibt 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Schulungsunterlagen der AG RDA</dc:title>
  <dc:creator>Bufalino, Cinzia</dc:creator>
  <cp:lastModifiedBy>Claudia Mairföls</cp:lastModifiedBy>
  <cp:revision>164</cp:revision>
  <cp:lastPrinted>2015-07-29T14:33:52Z</cp:lastPrinted>
  <dcterms:created xsi:type="dcterms:W3CDTF">2014-02-18T07:01:40Z</dcterms:created>
  <dcterms:modified xsi:type="dcterms:W3CDTF">2015-09-21T09:39:52Z</dcterms:modified>
</cp:coreProperties>
</file>