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notesMasterIdLst>
    <p:notesMasterId r:id="rId59"/>
  </p:notesMasterIdLst>
  <p:handoutMasterIdLst>
    <p:handoutMasterId r:id="rId60"/>
  </p:handoutMasterIdLst>
  <p:sldIdLst>
    <p:sldId id="259" r:id="rId3"/>
    <p:sldId id="287" r:id="rId4"/>
    <p:sldId id="333" r:id="rId5"/>
    <p:sldId id="405" r:id="rId6"/>
    <p:sldId id="406" r:id="rId7"/>
    <p:sldId id="407" r:id="rId8"/>
    <p:sldId id="408" r:id="rId9"/>
    <p:sldId id="409" r:id="rId10"/>
    <p:sldId id="410" r:id="rId11"/>
    <p:sldId id="411" r:id="rId12"/>
    <p:sldId id="412" r:id="rId13"/>
    <p:sldId id="413" r:id="rId14"/>
    <p:sldId id="414" r:id="rId15"/>
    <p:sldId id="415" r:id="rId16"/>
    <p:sldId id="416" r:id="rId17"/>
    <p:sldId id="417" r:id="rId18"/>
    <p:sldId id="418" r:id="rId19"/>
    <p:sldId id="419" r:id="rId20"/>
    <p:sldId id="420" r:id="rId21"/>
    <p:sldId id="422" r:id="rId22"/>
    <p:sldId id="423" r:id="rId23"/>
    <p:sldId id="424" r:id="rId24"/>
    <p:sldId id="426" r:id="rId25"/>
    <p:sldId id="345" r:id="rId26"/>
    <p:sldId id="352" r:id="rId27"/>
    <p:sldId id="425" r:id="rId28"/>
    <p:sldId id="427" r:id="rId29"/>
    <p:sldId id="428" r:id="rId30"/>
    <p:sldId id="429" r:id="rId31"/>
    <p:sldId id="430" r:id="rId32"/>
    <p:sldId id="431" r:id="rId33"/>
    <p:sldId id="432" r:id="rId34"/>
    <p:sldId id="433" r:id="rId35"/>
    <p:sldId id="434" r:id="rId36"/>
    <p:sldId id="435" r:id="rId37"/>
    <p:sldId id="436" r:id="rId38"/>
    <p:sldId id="437" r:id="rId39"/>
    <p:sldId id="438" r:id="rId40"/>
    <p:sldId id="439" r:id="rId41"/>
    <p:sldId id="442" r:id="rId42"/>
    <p:sldId id="443" r:id="rId43"/>
    <p:sldId id="317" r:id="rId44"/>
    <p:sldId id="441" r:id="rId45"/>
    <p:sldId id="440" r:id="rId46"/>
    <p:sldId id="362" r:id="rId47"/>
    <p:sldId id="363" r:id="rId48"/>
    <p:sldId id="444" r:id="rId49"/>
    <p:sldId id="445" r:id="rId50"/>
    <p:sldId id="447" r:id="rId51"/>
    <p:sldId id="448" r:id="rId52"/>
    <p:sldId id="449" r:id="rId53"/>
    <p:sldId id="450" r:id="rId54"/>
    <p:sldId id="451" r:id="rId55"/>
    <p:sldId id="452" r:id="rId56"/>
    <p:sldId id="446" r:id="rId57"/>
    <p:sldId id="392" r:id="rId5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te Ristau" initials="ur"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77" autoAdjust="0"/>
    <p:restoredTop sz="85277" autoAdjust="0"/>
  </p:normalViewPr>
  <p:slideViewPr>
    <p:cSldViewPr>
      <p:cViewPr>
        <p:scale>
          <a:sx n="80" d="100"/>
          <a:sy n="80" d="100"/>
        </p:scale>
        <p:origin x="-2586" y="-81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AC937E4-8306-4256-98BE-2853E1A1DDAD}" type="datetimeFigureOut">
              <a:rPr lang="de-DE" smtClean="0"/>
              <a:pPr/>
              <a:t>07.10.2015</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9DCA550-704A-4CEF-B7C9-46B62E56443F}" type="slidenum">
              <a:rPr lang="de-DE" smtClean="0"/>
              <a:pPr/>
              <a:t>‹Nr.›</a:t>
            </a:fld>
            <a:endParaRPr lang="de-DE"/>
          </a:p>
        </p:txBody>
      </p:sp>
    </p:spTree>
    <p:extLst>
      <p:ext uri="{BB962C8B-B14F-4D97-AF65-F5344CB8AC3E}">
        <p14:creationId xmlns:p14="http://schemas.microsoft.com/office/powerpoint/2010/main" val="41935291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EDB1F4-BB4F-44BD-AC26-B758B395BD23}" type="datetimeFigureOut">
              <a:rPr lang="de-DE" smtClean="0"/>
              <a:pPr/>
              <a:t>07.10.2015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9F8FF6-6F64-48B5-AF7B-675846B3447E}" type="slidenum">
              <a:rPr lang="de-DE" smtClean="0"/>
              <a:pPr/>
              <a:t>‹Nr.›</a:t>
            </a:fld>
            <a:endParaRPr lang="de-DE"/>
          </a:p>
        </p:txBody>
      </p:sp>
    </p:spTree>
    <p:extLst>
      <p:ext uri="{BB962C8B-B14F-4D97-AF65-F5344CB8AC3E}">
        <p14:creationId xmlns:p14="http://schemas.microsoft.com/office/powerpoint/2010/main" val="2720201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29</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30</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31</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32</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33</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34</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35</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36</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Der</a:t>
            </a:r>
            <a:r>
              <a:rPr lang="de-DE" baseline="0" dirty="0" smtClean="0"/>
              <a:t> Einband kann bei Verlagseinbänden ein Merkmal der Manifestation sein, bei Alten Drucken ist er auf jeden Fall auf der </a:t>
            </a:r>
            <a:r>
              <a:rPr lang="de-DE" baseline="0" dirty="0" err="1" smtClean="0"/>
              <a:t>Exemplarebene</a:t>
            </a:r>
            <a:r>
              <a:rPr lang="de-DE" baseline="0" dirty="0" smtClean="0"/>
              <a:t> anzusiedeln.</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37</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38</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Beziehungen sind auch Elemente der Titelaufnahme, aber nicht jedes</a:t>
            </a:r>
            <a:r>
              <a:rPr lang="de-DE" baseline="0" dirty="0" smtClean="0"/>
              <a:t> Element ist auch eine Beziehung </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a:t>
            </a:fld>
            <a:endParaRPr lang="de-DE"/>
          </a:p>
        </p:txBody>
      </p:sp>
    </p:spTree>
    <p:extLst>
      <p:ext uri="{BB962C8B-B14F-4D97-AF65-F5344CB8AC3E}">
        <p14:creationId xmlns:p14="http://schemas.microsoft.com/office/powerpoint/2010/main" val="15576117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39</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40</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FRBR-Ebene</a:t>
            </a:r>
            <a:r>
              <a:rPr lang="de-DE" baseline="0" dirty="0" smtClean="0"/>
              <a:t> ist wichtig um entsprechende Regelwerksstellen im Toolkit zu finden. </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41</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42</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44</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Anm.:</a:t>
            </a:r>
            <a:r>
              <a:rPr lang="de-DE" baseline="0" dirty="0" smtClean="0"/>
              <a:t> Bei Frontalschulungen gibt es hier zwei Möglichkeiten. Man geht jeweils ins Toolkit und fragt erst nach der Ebene, blättert die auf (bei der Werkebene zusätzlich fragen ob geistiger Schöpfer oder nicht), scrollt langsam durch und lässt die Teilnehmer nach dem Begriff suchen. Alternative: Ausdrucke aller Beziehungskennzeichnungen.</a:t>
            </a:r>
          </a:p>
          <a:p>
            <a:r>
              <a:rPr lang="de-DE" baseline="0" dirty="0" smtClean="0"/>
              <a:t>Bei kleinen Schulungen kann auch direkt im Toolkit gearbeitet werden.</a:t>
            </a:r>
          </a:p>
          <a:p>
            <a:endParaRPr lang="de-DE" baseline="0" dirty="0" smtClean="0"/>
          </a:p>
          <a:p>
            <a:r>
              <a:rPr lang="de-DE" baseline="0" dirty="0" smtClean="0"/>
              <a:t>Autor = Verfasser (Werkebene – geistiger Schöpfer)</a:t>
            </a:r>
          </a:p>
          <a:p>
            <a:r>
              <a:rPr lang="de-DE" dirty="0" smtClean="0"/>
              <a:t>Vorwort von</a:t>
            </a:r>
            <a:r>
              <a:rPr lang="de-DE" baseline="0" dirty="0" smtClean="0"/>
              <a:t> = Verfasser einer Einleitung (Expressionsebene) (Hier kann man erklären, dass immer die engste Beziehungskennzeichnung genommen wird) </a:t>
            </a:r>
          </a:p>
          <a:p>
            <a:r>
              <a:rPr lang="de-DE" baseline="0" dirty="0" smtClean="0"/>
              <a:t>Verlag = Verlag (Manifestationsebene) (Hier kann man erläutern, dass auch die Bezeichnungen aus den Überschriften Beziehungskennzeichnungen sind. Unbedingt dazu sagen, dass in der Verlagsangabe (keine Beziehung!) keine Beziehungskennzeichnung erfasst wird, sondern nur in einem besonderen Feld, 677 in der z.B. bei Alten Drucken Beziehungen zu Verlagen dargestellt werden.)</a:t>
            </a:r>
          </a:p>
          <a:p>
            <a:r>
              <a:rPr lang="de-DE" baseline="0" dirty="0" smtClean="0"/>
              <a:t>Gustav Mahler = Komponist (Werkebene – geistiger Schöpfer)</a:t>
            </a:r>
          </a:p>
          <a:p>
            <a:r>
              <a:rPr lang="de-DE" baseline="0" dirty="0" smtClean="0"/>
              <a:t>Festschrift = Gefeierter (Werkebene – kein geistiger Schöpfer)</a:t>
            </a:r>
          </a:p>
          <a:p>
            <a:r>
              <a:rPr lang="de-DE" baseline="0" dirty="0" smtClean="0"/>
              <a:t>Früherer Besitzer = Früherer Eigentümer (</a:t>
            </a:r>
            <a:r>
              <a:rPr lang="de-DE" baseline="0" dirty="0" err="1" smtClean="0"/>
              <a:t>Exemplarebene</a:t>
            </a:r>
            <a:r>
              <a:rPr lang="de-DE" baseline="0" dirty="0" smtClean="0"/>
              <a:t>)</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46</a:t>
            </a:fld>
            <a:endParaRPr lang="de-DE"/>
          </a:p>
        </p:txBody>
      </p:sp>
    </p:spTree>
    <p:extLst>
      <p:ext uri="{BB962C8B-B14F-4D97-AF65-F5344CB8AC3E}">
        <p14:creationId xmlns:p14="http://schemas.microsoft.com/office/powerpoint/2010/main" val="29242218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Zuerst die wichtigsten,</a:t>
            </a:r>
            <a:r>
              <a:rPr lang="de-DE" baseline="0" dirty="0" smtClean="0"/>
              <a:t> danach alphabetisch</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47</a:t>
            </a:fld>
            <a:endParaRPr lang="de-DE"/>
          </a:p>
        </p:txBody>
      </p:sp>
    </p:spTree>
    <p:extLst>
      <p:ext uri="{BB962C8B-B14F-4D97-AF65-F5344CB8AC3E}">
        <p14:creationId xmlns:p14="http://schemas.microsoft.com/office/powerpoint/2010/main" val="29242218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err="1" smtClean="0"/>
              <a:t>wst</a:t>
            </a:r>
            <a:r>
              <a:rPr lang="de-DE" dirty="0" smtClean="0"/>
              <a:t> </a:t>
            </a:r>
            <a:r>
              <a:rPr lang="de-DE" dirty="0" smtClean="0"/>
              <a:t>= </a:t>
            </a:r>
            <a:r>
              <a:rPr lang="de-DE" dirty="0" smtClean="0"/>
              <a:t>Verfasser von ergänzendem Text</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55</a:t>
            </a:fld>
            <a:endParaRPr lang="de-DE"/>
          </a:p>
        </p:txBody>
      </p:sp>
    </p:spTree>
    <p:extLst>
      <p:ext uri="{BB962C8B-B14F-4D97-AF65-F5344CB8AC3E}">
        <p14:creationId xmlns:p14="http://schemas.microsoft.com/office/powerpoint/2010/main" val="3815030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3</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Hier handelt es sich um eine unstrukturierte</a:t>
            </a:r>
            <a:r>
              <a:rPr lang="de-DE" baseline="0" dirty="0" smtClean="0"/>
              <a:t> Beziehung zu einem anderen Werk. Unstrukturierte Beziehungen werden oft in den gleichen Feldern wiedergebeben wie Anmerkungen. </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23</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24</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25</a:t>
            </a:fld>
            <a:endParaRPr lang="de-DE"/>
          </a:p>
        </p:txBody>
      </p:sp>
    </p:spTree>
    <p:extLst>
      <p:ext uri="{BB962C8B-B14F-4D97-AF65-F5344CB8AC3E}">
        <p14:creationId xmlns:p14="http://schemas.microsoft.com/office/powerpoint/2010/main" val="1403894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26</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27</a:t>
            </a:fld>
            <a:endParaRPr lang="de-DE"/>
          </a:p>
        </p:txBody>
      </p:sp>
    </p:spTree>
    <p:extLst>
      <p:ext uri="{BB962C8B-B14F-4D97-AF65-F5344CB8AC3E}">
        <p14:creationId xmlns:p14="http://schemas.microsoft.com/office/powerpoint/2010/main" val="291011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28</a:t>
            </a:fld>
            <a:endParaRPr lang="de-DE"/>
          </a:p>
        </p:txBody>
      </p:sp>
    </p:spTree>
    <p:extLst>
      <p:ext uri="{BB962C8B-B14F-4D97-AF65-F5344CB8AC3E}">
        <p14:creationId xmlns:p14="http://schemas.microsoft.com/office/powerpoint/2010/main" val="291011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6120680" cy="365125"/>
          </a:xfrm>
        </p:spPr>
        <p:txBody>
          <a:bodyPr/>
          <a:lstStyle>
            <a:lvl1pPr algn="l">
              <a:defRPr>
                <a:solidFill>
                  <a:schemeClr val="accent1">
                    <a:lumMod val="75000"/>
                  </a:schemeClr>
                </a:solidFill>
              </a:defRPr>
            </a:lvl1pPr>
          </a:lstStyle>
          <a:p>
            <a:r>
              <a:rPr lang="de-DE" dirty="0" smtClean="0"/>
              <a:t>AG RDA Schulungsunterlagen – Modul 2.07: Beziehungen | Stand: 19.06.2015 | CC BY-NC-SA</a:t>
            </a:r>
            <a:endParaRPr lang="de-DE" dirty="0"/>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pPr/>
              <a:t>‹Nr.›</a:t>
            </a:fld>
            <a:endParaRPr lang="de-DE"/>
          </a:p>
        </p:txBody>
      </p:sp>
    </p:spTree>
    <p:extLst>
      <p:ext uri="{BB962C8B-B14F-4D97-AF65-F5344CB8AC3E}">
        <p14:creationId xmlns:p14="http://schemas.microsoft.com/office/powerpoint/2010/main" val="366779431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6120680" cy="365125"/>
          </a:xfrm>
        </p:spPr>
        <p:txBody>
          <a:bodyPr/>
          <a:lstStyle>
            <a:lvl1pPr algn="l">
              <a:defRPr>
                <a:solidFill>
                  <a:schemeClr val="accent1">
                    <a:lumMod val="75000"/>
                  </a:schemeClr>
                </a:solidFill>
              </a:defRPr>
            </a:lvl1pPr>
          </a:lstStyle>
          <a:p>
            <a:r>
              <a:rPr lang="de-DE" smtClean="0">
                <a:solidFill>
                  <a:srgbClr val="4F81BD">
                    <a:lumMod val="75000"/>
                  </a:srgbClr>
                </a:solidFill>
              </a:rPr>
              <a:t>AG RDA Schulungsunterlagen – Modul 2.07: Beziehungen | Stand: 19.06.2015 | CC BY-NC-SA</a:t>
            </a:r>
            <a:endParaRPr lang="de-DE" dirty="0">
              <a:solidFill>
                <a:srgbClr val="4F81BD">
                  <a:lumMod val="75000"/>
                </a:srgbClr>
              </a:solidFill>
            </a:endParaRPr>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243587107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7" name="Fußzeilenplatzhalter 6"/>
          <p:cNvSpPr>
            <a:spLocks noGrp="1"/>
          </p:cNvSpPr>
          <p:nvPr>
            <p:ph type="ftr" sz="quarter" idx="3"/>
          </p:nvPr>
        </p:nvSpPr>
        <p:spPr>
          <a:xfrm>
            <a:off x="467544" y="6381328"/>
            <a:ext cx="6264696" cy="365125"/>
          </a:xfrm>
          <a:prstGeom prst="rect">
            <a:avLst/>
          </a:prstGeom>
        </p:spPr>
        <p:txBody>
          <a:bodyPr vert="horz" lIns="91440" tIns="45720" rIns="91440" bIns="45720" rtlCol="0" anchor="ctr"/>
          <a:lstStyle>
            <a:lvl1pPr algn="l">
              <a:defRPr sz="1000" baseline="0">
                <a:solidFill>
                  <a:schemeClr val="tx1">
                    <a:lumMod val="50000"/>
                    <a:lumOff val="50000"/>
                  </a:schemeClr>
                </a:solidFill>
                <a:latin typeface="Verdana" panose="020B0604030504040204" pitchFamily="34" charset="0"/>
              </a:defRPr>
            </a:lvl1pPr>
          </a:lstStyle>
          <a:p>
            <a:r>
              <a:rPr lang="de-DE" dirty="0" smtClean="0"/>
              <a:t>AG RDA Schulungsunterlagen – Modul 2.07: Beziehungen | Stand: 19.06.2015 | CC BY-NC-SA</a:t>
            </a:r>
            <a:endParaRPr lang="de-DE" dirty="0"/>
          </a:p>
        </p:txBody>
      </p:sp>
    </p:spTree>
    <p:extLst>
      <p:ext uri="{BB962C8B-B14F-4D97-AF65-F5344CB8AC3E}">
        <p14:creationId xmlns:p14="http://schemas.microsoft.com/office/powerpoint/2010/main" val="3311066970"/>
      </p:ext>
    </p:extLst>
  </p:cSld>
  <p:clrMap bg1="lt1" tx1="dk1" bg2="lt2" tx2="dk2" accent1="accent1" accent2="accent2" accent3="accent3" accent4="accent4" accent5="accent5" accent6="accent6" hlink="hlink" folHlink="folHlink"/>
  <p:sldLayoutIdLst>
    <p:sldLayoutId id="2147483649" r:id="rId1"/>
  </p:sldLayoutIdLst>
  <p:hf hdr="0" dt="0"/>
  <p:txStyles>
    <p:titleStyle>
      <a:lvl1pPr algn="l"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7" name="Fußzeilenplatzhalter 6"/>
          <p:cNvSpPr>
            <a:spLocks noGrp="1"/>
          </p:cNvSpPr>
          <p:nvPr>
            <p:ph type="ftr" sz="quarter" idx="3"/>
          </p:nvPr>
        </p:nvSpPr>
        <p:spPr>
          <a:xfrm>
            <a:off x="467544" y="6381328"/>
            <a:ext cx="6264696" cy="365125"/>
          </a:xfrm>
          <a:prstGeom prst="rect">
            <a:avLst/>
          </a:prstGeom>
        </p:spPr>
        <p:txBody>
          <a:bodyPr vert="horz" lIns="91440" tIns="45720" rIns="91440" bIns="45720" rtlCol="0" anchor="ctr"/>
          <a:lstStyle>
            <a:lvl1pPr algn="l">
              <a:defRPr sz="1000" baseline="0">
                <a:solidFill>
                  <a:schemeClr val="tx1">
                    <a:lumMod val="50000"/>
                    <a:lumOff val="50000"/>
                  </a:schemeClr>
                </a:solidFill>
                <a:latin typeface="Verdana" panose="020B0604030504040204" pitchFamily="34" charset="0"/>
              </a:defRPr>
            </a:lvl1pPr>
          </a:lstStyle>
          <a:p>
            <a:r>
              <a:rPr lang="de-DE" smtClean="0">
                <a:solidFill>
                  <a:prstClr val="black">
                    <a:lumMod val="50000"/>
                    <a:lumOff val="50000"/>
                  </a:prstClr>
                </a:solidFill>
              </a:rPr>
              <a:t>AG RDA Schulungsunterlagen – Modul 2.07: Beziehungen | Stand: 19.06.2015 | CC BY-NC-SA</a:t>
            </a:r>
            <a:endParaRPr lang="de-DE" dirty="0">
              <a:solidFill>
                <a:prstClr val="black">
                  <a:lumMod val="50000"/>
                  <a:lumOff val="50000"/>
                </a:prstClr>
              </a:solidFill>
            </a:endParaRPr>
          </a:p>
        </p:txBody>
      </p:sp>
    </p:spTree>
    <p:extLst>
      <p:ext uri="{BB962C8B-B14F-4D97-AF65-F5344CB8AC3E}">
        <p14:creationId xmlns:p14="http://schemas.microsoft.com/office/powerpoint/2010/main" val="1125149441"/>
      </p:ext>
    </p:extLst>
  </p:cSld>
  <p:clrMap bg1="lt1" tx1="dk1" bg2="lt2" tx2="dk2" accent1="accent1" accent2="accent2" accent3="accent3" accent4="accent4" accent5="accent5" accent6="accent6" hlink="hlink" folHlink="folHlink"/>
  <p:sldLayoutIdLst>
    <p:sldLayoutId id="2147483651" r:id="rId1"/>
  </p:sldLayoutIdLst>
  <p:hf hdr="0" dt="0"/>
  <p:txStyles>
    <p:titleStyle>
      <a:lvl1pPr algn="l"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access.rdatoolkit.org/rdachp17-de_rda17-70.html"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sz="2800" dirty="0" smtClean="0"/>
              <a:t>Beziehungen - </a:t>
            </a:r>
            <a:r>
              <a:rPr lang="de-DE" dirty="0" smtClean="0"/>
              <a:t>Praxis</a:t>
            </a:r>
            <a:r>
              <a:rPr lang="de-DE" sz="2800" dirty="0" smtClean="0"/>
              <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2</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Textfeld 3"/>
          <p:cNvSpPr txBox="1"/>
          <p:nvPr/>
        </p:nvSpPr>
        <p:spPr>
          <a:xfrm>
            <a:off x="611560" y="1135777"/>
            <a:ext cx="2448272" cy="307777"/>
          </a:xfrm>
          <a:prstGeom prst="rect">
            <a:avLst/>
          </a:prstGeom>
          <a:solidFill>
            <a:schemeClr val="bg1"/>
          </a:solidFill>
          <a:ln>
            <a:noFill/>
          </a:ln>
        </p:spPr>
        <p:txBody>
          <a:bodyPr wrap="square" rtlCol="0">
            <a:spAutoFit/>
          </a:bodyPr>
          <a:lstStyle/>
          <a:p>
            <a:r>
              <a:rPr lang="de-DE" sz="1400" dirty="0" smtClean="0">
                <a:latin typeface="Verdana" panose="020B0604030504040204" pitchFamily="34" charset="0"/>
                <a:ea typeface="Verdana" panose="020B0604030504040204" pitchFamily="34" charset="0"/>
                <a:cs typeface="Verdana" panose="020B0604030504040204" pitchFamily="34" charset="0"/>
              </a:rPr>
              <a:t>B3Kat, </a:t>
            </a:r>
            <a:r>
              <a:rPr lang="de-DE" sz="1400" dirty="0" smtClean="0">
                <a:latin typeface="Verdana" panose="020B0604030504040204" pitchFamily="34" charset="0"/>
                <a:ea typeface="Verdana" panose="020B0604030504040204" pitchFamily="34" charset="0"/>
                <a:cs typeface="Verdana" panose="020B0604030504040204" pitchFamily="34" charset="0"/>
              </a:rPr>
              <a:t>07</a:t>
            </a:r>
            <a:r>
              <a:rPr lang="de-DE" sz="1400" dirty="0" smtClean="0">
                <a:latin typeface="Verdana" panose="020B0604030504040204" pitchFamily="34" charset="0"/>
                <a:ea typeface="Verdana" panose="020B0604030504040204" pitchFamily="34" charset="0"/>
                <a:cs typeface="Verdana" panose="020B0604030504040204" pitchFamily="34" charset="0"/>
              </a:rPr>
              <a:t>.10.2015</a:t>
            </a:r>
            <a:endParaRPr lang="de-DE" sz="14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5" name="Fußzeilenplatzhalter 4"/>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6" name="Foliennummernplatzhalter 5"/>
          <p:cNvSpPr>
            <a:spLocks noGrp="1"/>
          </p:cNvSpPr>
          <p:nvPr>
            <p:ph type="sldNum" sz="quarter" idx="4"/>
          </p:nvPr>
        </p:nvSpPr>
        <p:spPr/>
        <p:txBody>
          <a:bodyPr/>
          <a:lstStyle/>
          <a:p>
            <a:fld id="{8A6690F1-7CA1-4166-A522-500460961984}" type="slidenum">
              <a:rPr lang="de-DE" smtClean="0"/>
              <a:pPr/>
              <a:t>1</a:t>
            </a:fld>
            <a:endParaRPr lang="de-DE"/>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303 Werktitel (früherer Einheitssachtitel)</a:t>
            </a:r>
          </a:p>
          <a:p>
            <a:pPr marL="0" indent="0" algn="ctr">
              <a:buNone/>
            </a:pPr>
            <a:endParaRPr lang="de-DE" sz="3200" dirty="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10</a:t>
            </a:fld>
            <a:endParaRPr lang="de-DE"/>
          </a:p>
        </p:txBody>
      </p:sp>
    </p:spTree>
    <p:extLst>
      <p:ext uri="{BB962C8B-B14F-4D97-AF65-F5344CB8AC3E}">
        <p14:creationId xmlns:p14="http://schemas.microsoft.com/office/powerpoint/2010/main" val="2882794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a:t>303 Werktitel (früherer Einheitssachtitel)</a:t>
            </a:r>
          </a:p>
          <a:p>
            <a:pPr marL="0" indent="0" algn="ctr">
              <a:buNone/>
            </a:pPr>
            <a:endParaRPr lang="de-DE" sz="3200" dirty="0" smtClean="0"/>
          </a:p>
          <a:p>
            <a:pPr marL="0" indent="0" algn="ctr">
              <a:buNone/>
            </a:pPr>
            <a:endParaRPr lang="de-DE" sz="3200" dirty="0" smtClean="0"/>
          </a:p>
          <a:p>
            <a:pPr marL="0" indent="0" algn="ctr">
              <a:buNone/>
            </a:pPr>
            <a:r>
              <a:rPr lang="de-DE" sz="3200" dirty="0" smtClean="0"/>
              <a:t>Beziehung</a:t>
            </a: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11</a:t>
            </a:fld>
            <a:endParaRPr lang="de-DE"/>
          </a:p>
        </p:txBody>
      </p:sp>
    </p:spTree>
    <p:extLst>
      <p:ext uri="{BB962C8B-B14F-4D97-AF65-F5344CB8AC3E}">
        <p14:creationId xmlns:p14="http://schemas.microsoft.com/office/powerpoint/2010/main" val="3878229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359 Verantwortlichkeitsangabe</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12</a:t>
            </a:fld>
            <a:endParaRPr lang="de-DE"/>
          </a:p>
        </p:txBody>
      </p:sp>
    </p:spTree>
    <p:extLst>
      <p:ext uri="{BB962C8B-B14F-4D97-AF65-F5344CB8AC3E}">
        <p14:creationId xmlns:p14="http://schemas.microsoft.com/office/powerpoint/2010/main" val="2116453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359 Verantwortlichkeitsangabe</a:t>
            </a:r>
            <a:endParaRPr lang="de-DE" sz="3200" dirty="0"/>
          </a:p>
          <a:p>
            <a:pPr marL="0" indent="0" algn="ctr">
              <a:buNone/>
            </a:pPr>
            <a:endParaRPr lang="de-DE" sz="3200" dirty="0" smtClean="0"/>
          </a:p>
          <a:p>
            <a:pPr marL="0" indent="0" algn="ctr">
              <a:buNone/>
            </a:pPr>
            <a:endParaRPr lang="de-DE" sz="3200" dirty="0" smtClean="0"/>
          </a:p>
          <a:p>
            <a:pPr marL="0" indent="0" algn="ctr">
              <a:buNone/>
            </a:pPr>
            <a:r>
              <a:rPr lang="de-DE" sz="3200" dirty="0" smtClean="0"/>
              <a:t>Element</a:t>
            </a: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13</a:t>
            </a:fld>
            <a:endParaRPr lang="de-DE"/>
          </a:p>
        </p:txBody>
      </p:sp>
    </p:spTree>
    <p:extLst>
      <p:ext uri="{BB962C8B-B14F-4D97-AF65-F5344CB8AC3E}">
        <p14:creationId xmlns:p14="http://schemas.microsoft.com/office/powerpoint/2010/main" val="22126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419_$a Erscheinungsort</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14</a:t>
            </a:fld>
            <a:endParaRPr lang="de-DE"/>
          </a:p>
        </p:txBody>
      </p:sp>
    </p:spTree>
    <p:extLst>
      <p:ext uri="{BB962C8B-B14F-4D97-AF65-F5344CB8AC3E}">
        <p14:creationId xmlns:p14="http://schemas.microsoft.com/office/powerpoint/2010/main" val="2722318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419_$a Erscheinungsort</a:t>
            </a:r>
            <a:endParaRPr lang="de-DE" sz="3200" dirty="0"/>
          </a:p>
          <a:p>
            <a:pPr marL="0" indent="0" algn="ctr">
              <a:buNone/>
            </a:pPr>
            <a:endParaRPr lang="de-DE" sz="3200" dirty="0" smtClean="0"/>
          </a:p>
          <a:p>
            <a:pPr marL="0" indent="0" algn="ctr">
              <a:buNone/>
            </a:pPr>
            <a:endParaRPr lang="de-DE" sz="3200" dirty="0" smtClean="0"/>
          </a:p>
          <a:p>
            <a:pPr marL="0" indent="0" algn="ctr">
              <a:buNone/>
            </a:pPr>
            <a:r>
              <a:rPr lang="de-DE" sz="3200" dirty="0" smtClean="0"/>
              <a:t>Element</a:t>
            </a: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15</a:t>
            </a:fld>
            <a:endParaRPr lang="de-DE"/>
          </a:p>
        </p:txBody>
      </p:sp>
    </p:spTree>
    <p:extLst>
      <p:ext uri="{BB962C8B-B14F-4D97-AF65-F5344CB8AC3E}">
        <p14:creationId xmlns:p14="http://schemas.microsoft.com/office/powerpoint/2010/main" val="1394540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419_$c Erscheinungsjahr</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16</a:t>
            </a:fld>
            <a:endParaRPr lang="de-DE"/>
          </a:p>
        </p:txBody>
      </p:sp>
    </p:spTree>
    <p:extLst>
      <p:ext uri="{BB962C8B-B14F-4D97-AF65-F5344CB8AC3E}">
        <p14:creationId xmlns:p14="http://schemas.microsoft.com/office/powerpoint/2010/main" val="2891421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419_$c Erscheinungsjahr</a:t>
            </a:r>
            <a:endParaRPr lang="de-DE" sz="3200" dirty="0"/>
          </a:p>
          <a:p>
            <a:pPr marL="0" indent="0" algn="ctr">
              <a:buNone/>
            </a:pPr>
            <a:endParaRPr lang="de-DE" sz="3200" dirty="0" smtClean="0"/>
          </a:p>
          <a:p>
            <a:pPr marL="0" indent="0" algn="ctr">
              <a:buNone/>
            </a:pPr>
            <a:endParaRPr lang="de-DE" sz="3200" dirty="0" smtClean="0"/>
          </a:p>
          <a:p>
            <a:pPr marL="0" indent="0" algn="ctr">
              <a:buNone/>
            </a:pPr>
            <a:r>
              <a:rPr lang="de-DE" sz="3200" dirty="0" smtClean="0"/>
              <a:t>Element</a:t>
            </a: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17</a:t>
            </a:fld>
            <a:endParaRPr lang="de-DE"/>
          </a:p>
        </p:txBody>
      </p:sp>
    </p:spTree>
    <p:extLst>
      <p:ext uri="{BB962C8B-B14F-4D97-AF65-F5344CB8AC3E}">
        <p14:creationId xmlns:p14="http://schemas.microsoft.com/office/powerpoint/2010/main" val="3374795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501 Erscheint auch als Onlineausgabe</a:t>
            </a:r>
            <a:endParaRPr lang="de-DE" sz="3200" dirty="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18</a:t>
            </a:fld>
            <a:endParaRPr lang="de-DE"/>
          </a:p>
        </p:txBody>
      </p:sp>
    </p:spTree>
    <p:extLst>
      <p:ext uri="{BB962C8B-B14F-4D97-AF65-F5344CB8AC3E}">
        <p14:creationId xmlns:p14="http://schemas.microsoft.com/office/powerpoint/2010/main" val="26892179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501 Erscheint auch als Onlineausgabe</a:t>
            </a:r>
            <a:endParaRPr lang="de-DE" sz="3200" dirty="0"/>
          </a:p>
          <a:p>
            <a:pPr marL="0" indent="0" algn="ctr">
              <a:buNone/>
            </a:pPr>
            <a:endParaRPr lang="de-DE" sz="3200" dirty="0" smtClean="0"/>
          </a:p>
          <a:p>
            <a:pPr marL="0" indent="0" algn="ctr">
              <a:buNone/>
            </a:pPr>
            <a:endParaRPr lang="de-DE" sz="3200" dirty="0" smtClean="0"/>
          </a:p>
          <a:p>
            <a:pPr marL="0" indent="0" algn="ctr">
              <a:buNone/>
            </a:pPr>
            <a:r>
              <a:rPr lang="de-DE" sz="3200" dirty="0" smtClean="0"/>
              <a:t>Beziehung</a:t>
            </a: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19</a:t>
            </a:fld>
            <a:endParaRPr lang="de-DE"/>
          </a:p>
        </p:txBody>
      </p:sp>
    </p:spTree>
    <p:extLst>
      <p:ext uri="{BB962C8B-B14F-4D97-AF65-F5344CB8AC3E}">
        <p14:creationId xmlns:p14="http://schemas.microsoft.com/office/powerpoint/2010/main" val="2059446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Inhalt</a:t>
            </a:r>
            <a:endParaRPr lang="de-DE" dirty="0"/>
          </a:p>
        </p:txBody>
      </p:sp>
      <p:sp>
        <p:nvSpPr>
          <p:cNvPr id="3" name="Textplatzhalter 2"/>
          <p:cNvSpPr>
            <a:spLocks noGrp="1"/>
          </p:cNvSpPr>
          <p:nvPr>
            <p:ph type="body" sz="quarter" idx="13"/>
          </p:nvPr>
        </p:nvSpPr>
        <p:spPr>
          <a:xfrm>
            <a:off x="251520" y="1196752"/>
            <a:ext cx="8640960" cy="5112568"/>
          </a:xfrm>
        </p:spPr>
        <p:txBody>
          <a:bodyPr wrap="square"/>
          <a:lstStyle/>
          <a:p>
            <a:pPr marL="0" indent="0">
              <a:buNone/>
            </a:pPr>
            <a:r>
              <a:rPr lang="de-DE" dirty="0"/>
              <a:t>Beziehungen – Elemente</a:t>
            </a:r>
          </a:p>
          <a:p>
            <a:r>
              <a:rPr lang="de-DE" dirty="0"/>
              <a:t>Beziehungen</a:t>
            </a:r>
          </a:p>
          <a:p>
            <a:pPr lvl="1"/>
            <a:r>
              <a:rPr lang="de-DE" dirty="0"/>
              <a:t>es wird eine Beziehung zu einer anderen Entität hergestellt. Person, Familie, Körperschaft, Werk, Expression, Manifestation oder Exemplar.</a:t>
            </a:r>
          </a:p>
          <a:p>
            <a:pPr lvl="1"/>
            <a:r>
              <a:rPr lang="de-DE" dirty="0"/>
              <a:t>Beschreibung erfolgt nach gewissen Regeln</a:t>
            </a:r>
          </a:p>
          <a:p>
            <a:pPr lvl="1"/>
            <a:endParaRPr lang="de-DE" dirty="0"/>
          </a:p>
          <a:p>
            <a:r>
              <a:rPr lang="de-DE" dirty="0"/>
              <a:t>Element</a:t>
            </a:r>
          </a:p>
          <a:p>
            <a:pPr lvl="1"/>
            <a:r>
              <a:rPr lang="de-DE" dirty="0" smtClean="0"/>
              <a:t>Ein </a:t>
            </a:r>
            <a:r>
              <a:rPr lang="de-DE" dirty="0"/>
              <a:t>Wort, ein Zeichen oder eine Gruppe von Wörtern und/oder Zeichen, das/die eine eindeutige Einheit bibliografischer Information repräsentiert.</a:t>
            </a:r>
          </a:p>
          <a:p>
            <a:pPr lvl="1"/>
            <a:r>
              <a:rPr lang="de-DE" dirty="0"/>
              <a:t>Meist werden Elemente, die keine Beziehungen sind, übertragen.</a:t>
            </a:r>
          </a:p>
          <a:p>
            <a:pPr marL="0" indent="0">
              <a:buNone/>
            </a:pPr>
            <a:endParaRPr lang="de-DE" dirty="0" smtClean="0"/>
          </a:p>
        </p:txBody>
      </p:sp>
      <p:sp>
        <p:nvSpPr>
          <p:cNvPr id="6" name="Fußzeilenplatzhalter 5"/>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7" name="Foliennummernplatzhalter 6"/>
          <p:cNvSpPr>
            <a:spLocks noGrp="1"/>
          </p:cNvSpPr>
          <p:nvPr>
            <p:ph type="sldNum" sz="quarter" idx="4"/>
          </p:nvPr>
        </p:nvSpPr>
        <p:spPr/>
        <p:txBody>
          <a:bodyPr/>
          <a:lstStyle/>
          <a:p>
            <a:fld id="{8A6690F1-7CA1-4166-A522-500460961984}" type="slidenum">
              <a:rPr lang="de-DE" smtClean="0"/>
              <a:pPr/>
              <a:t>2</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509 Verfasser ermittelt </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20</a:t>
            </a:fld>
            <a:endParaRPr lang="de-DE"/>
          </a:p>
        </p:txBody>
      </p:sp>
    </p:spTree>
    <p:extLst>
      <p:ext uri="{BB962C8B-B14F-4D97-AF65-F5344CB8AC3E}">
        <p14:creationId xmlns:p14="http://schemas.microsoft.com/office/powerpoint/2010/main" val="495378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509 Verfasser ermittelt</a:t>
            </a:r>
            <a:endParaRPr lang="de-DE" sz="3200" dirty="0"/>
          </a:p>
          <a:p>
            <a:pPr marL="0" indent="0" algn="ctr">
              <a:buNone/>
            </a:pPr>
            <a:endParaRPr lang="de-DE" sz="3200" dirty="0" smtClean="0"/>
          </a:p>
          <a:p>
            <a:pPr marL="0" indent="0" algn="ctr">
              <a:buNone/>
            </a:pPr>
            <a:endParaRPr lang="de-DE" sz="3200" dirty="0" smtClean="0"/>
          </a:p>
          <a:p>
            <a:pPr marL="0" indent="0" algn="ctr">
              <a:buNone/>
            </a:pPr>
            <a:r>
              <a:rPr lang="de-DE" sz="3200" dirty="0" smtClean="0"/>
              <a:t>Element</a:t>
            </a: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21</a:t>
            </a:fld>
            <a:endParaRPr lang="de-DE"/>
          </a:p>
        </p:txBody>
      </p:sp>
    </p:spTree>
    <p:extLst>
      <p:ext uri="{BB962C8B-B14F-4D97-AF65-F5344CB8AC3E}">
        <p14:creationId xmlns:p14="http://schemas.microsoft.com/office/powerpoint/2010/main" val="249715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501 </a:t>
            </a:r>
            <a:r>
              <a:rPr lang="de-DE" sz="3200" dirty="0"/>
              <a:t>Das Libretto zur Oper stammt von Hugo von Hofmannsthal</a:t>
            </a:r>
            <a:r>
              <a:rPr lang="de-DE" sz="3200" dirty="0" smtClean="0"/>
              <a:t> </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22</a:t>
            </a:fld>
            <a:endParaRPr lang="de-DE"/>
          </a:p>
        </p:txBody>
      </p:sp>
    </p:spTree>
    <p:extLst>
      <p:ext uri="{BB962C8B-B14F-4D97-AF65-F5344CB8AC3E}">
        <p14:creationId xmlns:p14="http://schemas.microsoft.com/office/powerpoint/2010/main" val="12550250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501 </a:t>
            </a:r>
            <a:r>
              <a:rPr lang="de-DE" sz="3200" dirty="0"/>
              <a:t>Das Libretto zur Oper stammt von Hugo von Hofmannsthal</a:t>
            </a:r>
            <a:r>
              <a:rPr lang="de-DE" sz="3200" dirty="0" smtClean="0"/>
              <a:t> </a:t>
            </a:r>
            <a:endParaRPr lang="de-DE" sz="3200" dirty="0"/>
          </a:p>
          <a:p>
            <a:pPr marL="0" indent="0" algn="ctr">
              <a:buNone/>
            </a:pPr>
            <a:endParaRPr lang="de-DE" sz="3200" dirty="0" smtClean="0"/>
          </a:p>
          <a:p>
            <a:pPr marL="0" indent="0" algn="ctr">
              <a:buNone/>
            </a:pPr>
            <a:endParaRPr lang="de-DE" sz="3200" dirty="0" smtClean="0"/>
          </a:p>
          <a:p>
            <a:pPr marL="0" indent="0" algn="ctr">
              <a:buNone/>
            </a:pPr>
            <a:r>
              <a:rPr lang="de-DE" sz="3200" dirty="0" smtClean="0"/>
              <a:t>Beziehung</a:t>
            </a: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23</a:t>
            </a:fld>
            <a:endParaRPr lang="de-DE"/>
          </a:p>
        </p:txBody>
      </p:sp>
    </p:spTree>
    <p:extLst>
      <p:ext uri="{BB962C8B-B14F-4D97-AF65-F5344CB8AC3E}">
        <p14:creationId xmlns:p14="http://schemas.microsoft.com/office/powerpoint/2010/main" val="1210786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2160240"/>
          </a:xfrm>
        </p:spPr>
        <p:txBody>
          <a:bodyPr/>
          <a:lstStyle/>
          <a:p>
            <a:pPr algn="ctr"/>
            <a:r>
              <a:rPr lang="de-DE" dirty="0" smtClean="0"/>
              <a:t>2. Primärbeziehungen zwischen einem Werk, einer Expression, einer Manifestation und einem Exemplar</a:t>
            </a:r>
            <a:br>
              <a:rPr lang="de-DE" dirty="0" smtClean="0"/>
            </a:br>
            <a:r>
              <a:rPr lang="de-DE" dirty="0"/>
              <a:t/>
            </a:r>
            <a:br>
              <a:rPr lang="de-DE" dirty="0"/>
            </a:br>
            <a:r>
              <a:rPr lang="de-DE" dirty="0" smtClean="0"/>
              <a:t>2. Quiz</a:t>
            </a:r>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2</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24</a:t>
            </a:fld>
            <a:endParaRPr lang="de-DE"/>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Geltungsbereich</a:t>
            </a:r>
            <a:endParaRPr lang="de-DE" dirty="0"/>
          </a:p>
        </p:txBody>
      </p:sp>
      <p:sp>
        <p:nvSpPr>
          <p:cNvPr id="3" name="Textplatzhalter 2"/>
          <p:cNvSpPr>
            <a:spLocks noGrp="1"/>
          </p:cNvSpPr>
          <p:nvPr>
            <p:ph type="body" sz="quarter" idx="13"/>
          </p:nvPr>
        </p:nvSpPr>
        <p:spPr/>
        <p:txBody>
          <a:bodyPr wrap="square"/>
          <a:lstStyle/>
          <a:p>
            <a:pPr>
              <a:buNone/>
            </a:pPr>
            <a:r>
              <a:rPr lang="de-DE" dirty="0" smtClean="0"/>
              <a:t>RDA 17.0 </a:t>
            </a:r>
          </a:p>
          <a:p>
            <a:r>
              <a:rPr lang="de-DE" dirty="0" smtClean="0"/>
              <a:t>FRBR-Gruppe 1</a:t>
            </a:r>
            <a:endParaRPr lang="de-DE" dirty="0" smtClean="0">
              <a:solidFill>
                <a:schemeClr val="bg1">
                  <a:lumMod val="50000"/>
                </a:schemeClr>
              </a:solidFill>
            </a:endParaRPr>
          </a:p>
          <a:p>
            <a:endParaRPr lang="de-DE" dirty="0" smtClean="0"/>
          </a:p>
          <a:p>
            <a:pPr lvl="1"/>
            <a:endParaRPr lang="de-DE" sz="1800" dirty="0" smtClean="0"/>
          </a:p>
        </p:txBody>
      </p:sp>
      <p:grpSp>
        <p:nvGrpSpPr>
          <p:cNvPr id="6" name="Gruppieren 77"/>
          <p:cNvGrpSpPr/>
          <p:nvPr/>
        </p:nvGrpSpPr>
        <p:grpSpPr>
          <a:xfrm>
            <a:off x="359963" y="2420888"/>
            <a:ext cx="8424075" cy="2881313"/>
            <a:chOff x="395536" y="2131863"/>
            <a:chExt cx="8424075" cy="2881313"/>
          </a:xfrm>
        </p:grpSpPr>
        <p:sp>
          <p:nvSpPr>
            <p:cNvPr id="7" name="AutoShape 6"/>
            <p:cNvSpPr>
              <a:spLocks noChangeArrowheads="1"/>
            </p:cNvSpPr>
            <p:nvPr/>
          </p:nvSpPr>
          <p:spPr bwMode="auto">
            <a:xfrm>
              <a:off x="611436" y="2131863"/>
              <a:ext cx="1728000" cy="720725"/>
            </a:xfrm>
            <a:prstGeom prst="flowChartProcess">
              <a:avLst/>
            </a:prstGeom>
            <a:solidFill>
              <a:schemeClr val="accent1">
                <a:lumMod val="75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solidFill>
                    <a:schemeClr val="bg1"/>
                  </a:solidFill>
                  <a:latin typeface="Verdana" panose="020B0604030504040204" pitchFamily="34" charset="0"/>
                  <a:ea typeface="Verdana" panose="020B0604030504040204" pitchFamily="34" charset="0"/>
                  <a:cs typeface="Verdana" panose="020B0604030504040204" pitchFamily="34" charset="0"/>
                </a:rPr>
                <a:t>Werk</a:t>
              </a:r>
              <a:endParaRPr lang="de-DE"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8" name="AutoShape 7"/>
            <p:cNvSpPr>
              <a:spLocks noChangeArrowheads="1"/>
            </p:cNvSpPr>
            <p:nvPr/>
          </p:nvSpPr>
          <p:spPr bwMode="auto">
            <a:xfrm>
              <a:off x="2772024" y="2995463"/>
              <a:ext cx="1728000" cy="720725"/>
            </a:xfrm>
            <a:prstGeom prst="flowChartProcess">
              <a:avLst/>
            </a:prstGeom>
            <a:solidFill>
              <a:schemeClr val="accent1">
                <a:lumMod val="60000"/>
                <a:lumOff val="4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Expression</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9" name="AutoShape 8"/>
            <p:cNvSpPr>
              <a:spLocks noChangeArrowheads="1"/>
            </p:cNvSpPr>
            <p:nvPr/>
          </p:nvSpPr>
          <p:spPr bwMode="auto">
            <a:xfrm>
              <a:off x="4788149" y="3716188"/>
              <a:ext cx="1728787" cy="720725"/>
            </a:xfrm>
            <a:prstGeom prst="flowChartProcess">
              <a:avLst/>
            </a:prstGeom>
            <a:solidFill>
              <a:schemeClr val="accent1">
                <a:lumMod val="40000"/>
                <a:lumOff val="6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Manifestation</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10" name="AutoShape 9"/>
            <p:cNvSpPr>
              <a:spLocks noChangeArrowheads="1"/>
            </p:cNvSpPr>
            <p:nvPr/>
          </p:nvSpPr>
          <p:spPr bwMode="auto">
            <a:xfrm>
              <a:off x="7091611" y="4292451"/>
              <a:ext cx="1728000" cy="720725"/>
            </a:xfrm>
            <a:prstGeom prst="flowChartProcess">
              <a:avLst/>
            </a:prstGeom>
            <a:solidFill>
              <a:schemeClr val="accent1">
                <a:lumMod val="20000"/>
                <a:lumOff val="8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Exemplar</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11" name="Line 14"/>
            <p:cNvSpPr>
              <a:spLocks noChangeShapeType="1"/>
            </p:cNvSpPr>
            <p:nvPr/>
          </p:nvSpPr>
          <p:spPr bwMode="auto">
            <a:xfrm>
              <a:off x="395536" y="3212951"/>
              <a:ext cx="2376488" cy="0"/>
            </a:xfrm>
            <a:prstGeom prst="line">
              <a:avLst/>
            </a:prstGeom>
            <a:noFill/>
            <a:ln w="9525">
              <a:solidFill>
                <a:schemeClr val="tx1"/>
              </a:solidFill>
              <a:round/>
              <a:headEnd/>
              <a:tailEnd type="triangle" w="med" len="med"/>
            </a:ln>
          </p:spPr>
          <p:txBody>
            <a:bodyPr/>
            <a:lstStyle/>
            <a:p>
              <a:pPr algn="ctr"/>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2" name="Line 15"/>
            <p:cNvSpPr>
              <a:spLocks noChangeShapeType="1"/>
            </p:cNvSpPr>
            <p:nvPr/>
          </p:nvSpPr>
          <p:spPr bwMode="auto">
            <a:xfrm>
              <a:off x="395536" y="2565251"/>
              <a:ext cx="0" cy="647700"/>
            </a:xfrm>
            <a:prstGeom prst="line">
              <a:avLst/>
            </a:prstGeom>
            <a:noFill/>
            <a:ln w="9525">
              <a:solidFill>
                <a:schemeClr val="tx1"/>
              </a:solidFill>
              <a:round/>
              <a:headEnd/>
              <a:tailEnd/>
            </a:ln>
          </p:spPr>
          <p:txBody>
            <a:bodyPr/>
            <a:lstStyle/>
            <a:p>
              <a:pPr algn="ctr"/>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3" name="Line 16"/>
            <p:cNvSpPr>
              <a:spLocks noChangeShapeType="1"/>
            </p:cNvSpPr>
            <p:nvPr/>
          </p:nvSpPr>
          <p:spPr bwMode="auto">
            <a:xfrm>
              <a:off x="395536" y="2565251"/>
              <a:ext cx="215900" cy="0"/>
            </a:xfrm>
            <a:prstGeom prst="line">
              <a:avLst/>
            </a:prstGeom>
            <a:noFill/>
            <a:ln w="9525">
              <a:solidFill>
                <a:schemeClr val="tx1"/>
              </a:solidFill>
              <a:round/>
              <a:headEnd/>
              <a:tailEnd type="triangle" w="med" len="med"/>
            </a:ln>
          </p:spPr>
          <p:txBody>
            <a:bodyPr/>
            <a:lstStyle/>
            <a:p>
              <a:pPr algn="ctr"/>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4" name="Line 17"/>
            <p:cNvSpPr>
              <a:spLocks noChangeShapeType="1"/>
            </p:cNvSpPr>
            <p:nvPr/>
          </p:nvSpPr>
          <p:spPr bwMode="auto">
            <a:xfrm>
              <a:off x="395536" y="3212951"/>
              <a:ext cx="2232025" cy="0"/>
            </a:xfrm>
            <a:prstGeom prst="line">
              <a:avLst/>
            </a:prstGeom>
            <a:noFill/>
            <a:ln w="9525">
              <a:solidFill>
                <a:schemeClr val="tx1"/>
              </a:solidFill>
              <a:round/>
              <a:headEnd/>
              <a:tailEnd type="triangle" w="med" len="med"/>
            </a:ln>
          </p:spPr>
          <p:txBody>
            <a:bodyPr/>
            <a:lstStyle/>
            <a:p>
              <a:pPr algn="ctr"/>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5" name="Line 18"/>
            <p:cNvSpPr>
              <a:spLocks noChangeShapeType="1"/>
            </p:cNvSpPr>
            <p:nvPr/>
          </p:nvSpPr>
          <p:spPr bwMode="auto">
            <a:xfrm>
              <a:off x="2556124" y="3932088"/>
              <a:ext cx="2232025" cy="0"/>
            </a:xfrm>
            <a:prstGeom prst="line">
              <a:avLst/>
            </a:prstGeom>
            <a:noFill/>
            <a:ln w="9525">
              <a:solidFill>
                <a:schemeClr val="tx1"/>
              </a:solidFill>
              <a:round/>
              <a:headEnd/>
              <a:tailEnd type="triangle" w="med" len="med"/>
            </a:ln>
          </p:spPr>
          <p:txBody>
            <a:bodyPr/>
            <a:lstStyle/>
            <a:p>
              <a:pPr algn="ctr"/>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6" name="Line 19"/>
            <p:cNvSpPr>
              <a:spLocks noChangeShapeType="1"/>
            </p:cNvSpPr>
            <p:nvPr/>
          </p:nvSpPr>
          <p:spPr bwMode="auto">
            <a:xfrm>
              <a:off x="2556124" y="3573313"/>
              <a:ext cx="0" cy="358775"/>
            </a:xfrm>
            <a:prstGeom prst="line">
              <a:avLst/>
            </a:prstGeom>
            <a:noFill/>
            <a:ln w="9525">
              <a:solidFill>
                <a:schemeClr val="tx1"/>
              </a:solidFill>
              <a:round/>
              <a:headEnd/>
              <a:tailEnd/>
            </a:ln>
          </p:spPr>
          <p:txBody>
            <a:bodyPr/>
            <a:lstStyle/>
            <a:p>
              <a:pPr algn="ctr"/>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7" name="Line 20"/>
            <p:cNvSpPr>
              <a:spLocks noChangeShapeType="1"/>
            </p:cNvSpPr>
            <p:nvPr/>
          </p:nvSpPr>
          <p:spPr bwMode="auto">
            <a:xfrm>
              <a:off x="2556124" y="3573313"/>
              <a:ext cx="215900" cy="0"/>
            </a:xfrm>
            <a:prstGeom prst="line">
              <a:avLst/>
            </a:prstGeom>
            <a:noFill/>
            <a:ln w="9525">
              <a:solidFill>
                <a:schemeClr val="tx1"/>
              </a:solidFill>
              <a:round/>
              <a:headEnd/>
              <a:tailEnd type="triangle" w="med" len="med"/>
            </a:ln>
          </p:spPr>
          <p:txBody>
            <a:bodyPr/>
            <a:lstStyle/>
            <a:p>
              <a:pPr algn="ctr"/>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8" name="Line 22"/>
            <p:cNvSpPr>
              <a:spLocks noChangeShapeType="1"/>
            </p:cNvSpPr>
            <p:nvPr/>
          </p:nvSpPr>
          <p:spPr bwMode="auto">
            <a:xfrm>
              <a:off x="4572249" y="4724251"/>
              <a:ext cx="2519362" cy="0"/>
            </a:xfrm>
            <a:prstGeom prst="line">
              <a:avLst/>
            </a:prstGeom>
            <a:noFill/>
            <a:ln w="9525">
              <a:solidFill>
                <a:schemeClr val="tx1"/>
              </a:solidFill>
              <a:round/>
              <a:headEnd/>
              <a:tailEnd type="triangle" w="med" len="med"/>
            </a:ln>
          </p:spPr>
          <p:txBody>
            <a:bodyPr/>
            <a:lstStyle/>
            <a:p>
              <a:pPr algn="ctr"/>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9" name="Line 23"/>
            <p:cNvSpPr>
              <a:spLocks noChangeShapeType="1"/>
            </p:cNvSpPr>
            <p:nvPr/>
          </p:nvSpPr>
          <p:spPr bwMode="auto">
            <a:xfrm>
              <a:off x="4572249" y="4292451"/>
              <a:ext cx="0" cy="431800"/>
            </a:xfrm>
            <a:prstGeom prst="line">
              <a:avLst/>
            </a:prstGeom>
            <a:noFill/>
            <a:ln w="9525">
              <a:solidFill>
                <a:schemeClr val="tx1"/>
              </a:solidFill>
              <a:round/>
              <a:headEnd/>
              <a:tailEnd/>
            </a:ln>
          </p:spPr>
          <p:txBody>
            <a:bodyPr/>
            <a:lstStyle/>
            <a:p>
              <a:pPr algn="ctr"/>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20" name="Line 25"/>
            <p:cNvSpPr>
              <a:spLocks noChangeShapeType="1"/>
            </p:cNvSpPr>
            <p:nvPr/>
          </p:nvSpPr>
          <p:spPr bwMode="auto">
            <a:xfrm>
              <a:off x="4572249" y="4292451"/>
              <a:ext cx="215900" cy="0"/>
            </a:xfrm>
            <a:prstGeom prst="line">
              <a:avLst/>
            </a:prstGeom>
            <a:noFill/>
            <a:ln w="9525">
              <a:solidFill>
                <a:schemeClr val="tx1"/>
              </a:solidFill>
              <a:round/>
              <a:headEnd/>
              <a:tailEnd type="triangle" w="med" len="med"/>
            </a:ln>
          </p:spPr>
          <p:txBody>
            <a:bodyPr/>
            <a:lstStyle/>
            <a:p>
              <a:pPr algn="ctr"/>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21" name="Line 26"/>
            <p:cNvSpPr>
              <a:spLocks noChangeShapeType="1"/>
            </p:cNvSpPr>
            <p:nvPr/>
          </p:nvSpPr>
          <p:spPr bwMode="auto">
            <a:xfrm>
              <a:off x="2556124" y="3932088"/>
              <a:ext cx="2087562" cy="0"/>
            </a:xfrm>
            <a:prstGeom prst="line">
              <a:avLst/>
            </a:prstGeom>
            <a:noFill/>
            <a:ln w="9525">
              <a:solidFill>
                <a:schemeClr val="tx1"/>
              </a:solidFill>
              <a:round/>
              <a:headEnd/>
              <a:tailEnd type="triangle" w="med" len="med"/>
            </a:ln>
          </p:spPr>
          <p:txBody>
            <a:bodyPr/>
            <a:lstStyle/>
            <a:p>
              <a:pPr algn="ctr"/>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22" name="Line 27"/>
            <p:cNvSpPr>
              <a:spLocks noChangeShapeType="1"/>
            </p:cNvSpPr>
            <p:nvPr/>
          </p:nvSpPr>
          <p:spPr bwMode="auto">
            <a:xfrm>
              <a:off x="4859586" y="4724251"/>
              <a:ext cx="2087563" cy="0"/>
            </a:xfrm>
            <a:prstGeom prst="line">
              <a:avLst/>
            </a:prstGeom>
            <a:noFill/>
            <a:ln w="9525">
              <a:solidFill>
                <a:schemeClr val="tx1"/>
              </a:solidFill>
              <a:round/>
              <a:headEnd/>
              <a:tailEnd type="triangle" w="med" len="med"/>
            </a:ln>
          </p:spPr>
          <p:txBody>
            <a:bodyPr/>
            <a:lstStyle/>
            <a:p>
              <a:pPr algn="ctr"/>
              <a:endParaRPr lang="de-DE">
                <a:latin typeface="Verdana" panose="020B0604030504040204" pitchFamily="34" charset="0"/>
                <a:ea typeface="Verdana" panose="020B0604030504040204" pitchFamily="34" charset="0"/>
                <a:cs typeface="Verdana" panose="020B0604030504040204" pitchFamily="34" charset="0"/>
              </a:endParaRPr>
            </a:p>
          </p:txBody>
        </p:sp>
      </p:grpSp>
      <p:pic>
        <p:nvPicPr>
          <p:cNvPr id="26" name="Grafik 25" descr="http://access.rdatoolkit.org/images/rdalink.png">
            <a:hlinkClick r:id="rId3"/>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07704" y="990823"/>
            <a:ext cx="493081" cy="205929"/>
          </a:xfrm>
          <a:prstGeom prst="rect">
            <a:avLst/>
          </a:prstGeom>
          <a:noFill/>
          <a:ln>
            <a:noFill/>
          </a:ln>
        </p:spPr>
      </p:pic>
      <p:sp>
        <p:nvSpPr>
          <p:cNvPr id="23" name="Fußzeilenplatzhalter 22"/>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24" name="Foliennummernplatzhalter 23"/>
          <p:cNvSpPr>
            <a:spLocks noGrp="1"/>
          </p:cNvSpPr>
          <p:nvPr>
            <p:ph type="sldNum" sz="quarter" idx="4"/>
          </p:nvPr>
        </p:nvSpPr>
        <p:spPr/>
        <p:txBody>
          <a:bodyPr/>
          <a:lstStyle/>
          <a:p>
            <a:fld id="{8A6690F1-7CA1-4166-A522-500460961984}" type="slidenum">
              <a:rPr lang="de-DE" smtClean="0"/>
              <a:pPr/>
              <a:t>25</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Werktitel</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26</a:t>
            </a:fld>
            <a:endParaRPr lang="de-DE"/>
          </a:p>
        </p:txBody>
      </p:sp>
    </p:spTree>
    <p:extLst>
      <p:ext uri="{BB962C8B-B14F-4D97-AF65-F5344CB8AC3E}">
        <p14:creationId xmlns:p14="http://schemas.microsoft.com/office/powerpoint/2010/main" val="16971526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Werktitel</a:t>
            </a:r>
          </a:p>
          <a:p>
            <a:pPr marL="0" indent="0" algn="ctr">
              <a:buNone/>
            </a:pPr>
            <a:endParaRPr lang="de-DE" sz="3200" dirty="0"/>
          </a:p>
          <a:p>
            <a:pPr marL="0" indent="0" algn="ctr">
              <a:buNone/>
            </a:pPr>
            <a:endParaRPr lang="de-DE" sz="3200" dirty="0" smtClean="0"/>
          </a:p>
          <a:p>
            <a:pPr marL="0" indent="0" algn="ctr">
              <a:buNone/>
            </a:pPr>
            <a:r>
              <a:rPr lang="de-DE" sz="3200" dirty="0" smtClean="0"/>
              <a:t>Werk</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27</a:t>
            </a:fld>
            <a:endParaRPr lang="de-DE"/>
          </a:p>
        </p:txBody>
      </p:sp>
    </p:spTree>
    <p:extLst>
      <p:ext uri="{BB962C8B-B14F-4D97-AF65-F5344CB8AC3E}">
        <p14:creationId xmlns:p14="http://schemas.microsoft.com/office/powerpoint/2010/main" val="24991594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Haupttitel</a:t>
            </a:r>
          </a:p>
          <a:p>
            <a:pPr marL="0" indent="0" algn="ctr">
              <a:buNone/>
            </a:pPr>
            <a:endParaRPr lang="de-DE" sz="3200" dirty="0"/>
          </a:p>
          <a:p>
            <a:pPr marL="0" indent="0" algn="ctr">
              <a:buNone/>
            </a:pPr>
            <a:endParaRPr lang="de-DE" sz="3200" dirty="0" smtClean="0"/>
          </a:p>
          <a:p>
            <a:pPr marL="0" indent="0" algn="ctr">
              <a:buNone/>
            </a:pP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28</a:t>
            </a:fld>
            <a:endParaRPr lang="de-DE"/>
          </a:p>
        </p:txBody>
      </p:sp>
    </p:spTree>
    <p:extLst>
      <p:ext uri="{BB962C8B-B14F-4D97-AF65-F5344CB8AC3E}">
        <p14:creationId xmlns:p14="http://schemas.microsoft.com/office/powerpoint/2010/main" val="2477370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Haupttitel</a:t>
            </a:r>
          </a:p>
          <a:p>
            <a:pPr marL="0" indent="0" algn="ctr">
              <a:buNone/>
            </a:pPr>
            <a:endParaRPr lang="de-DE" sz="3200" dirty="0"/>
          </a:p>
          <a:p>
            <a:pPr marL="0" indent="0" algn="ctr">
              <a:buNone/>
            </a:pPr>
            <a:endParaRPr lang="de-DE" sz="3200" dirty="0" smtClean="0"/>
          </a:p>
          <a:p>
            <a:pPr marL="0" indent="0" algn="ctr">
              <a:buNone/>
            </a:pPr>
            <a:r>
              <a:rPr lang="de-DE" sz="3200" dirty="0" smtClean="0"/>
              <a:t>Manifestation</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29</a:t>
            </a:fld>
            <a:endParaRPr lang="de-DE"/>
          </a:p>
        </p:txBody>
      </p:sp>
    </p:spTree>
    <p:extLst>
      <p:ext uri="{BB962C8B-B14F-4D97-AF65-F5344CB8AC3E}">
        <p14:creationId xmlns:p14="http://schemas.microsoft.com/office/powerpoint/2010/main" val="2873410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564904"/>
            <a:ext cx="8229600" cy="1143000"/>
          </a:xfrm>
        </p:spPr>
        <p:txBody>
          <a:bodyPr/>
          <a:lstStyle/>
          <a:p>
            <a:pPr algn="ctr"/>
            <a:r>
              <a:rPr lang="de-DE" dirty="0" smtClean="0"/>
              <a:t>1. Quiz</a:t>
            </a:r>
            <a:br>
              <a:rPr lang="de-DE" dirty="0" smtClean="0"/>
            </a:br>
            <a:r>
              <a:rPr lang="de-DE" dirty="0" smtClean="0"/>
              <a:t>Was ist Beziehung – was ist nur Element</a:t>
            </a:r>
            <a:r>
              <a:rPr lang="de-DE" sz="2800" dirty="0" smtClean="0"/>
              <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2</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a:t>
            </a:fld>
            <a:endParaRPr lang="de-DE"/>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Sprachbezeichnung</a:t>
            </a:r>
          </a:p>
          <a:p>
            <a:pPr marL="0" indent="0" algn="ctr">
              <a:buNone/>
            </a:pPr>
            <a:endParaRPr lang="de-DE" sz="3200" dirty="0"/>
          </a:p>
          <a:p>
            <a:pPr marL="0" indent="0" algn="ctr">
              <a:buNone/>
            </a:pPr>
            <a:endParaRPr lang="de-DE" sz="3200" dirty="0" smtClean="0"/>
          </a:p>
          <a:p>
            <a:pPr marL="0" indent="0" algn="ctr">
              <a:buNone/>
            </a:pP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30</a:t>
            </a:fld>
            <a:endParaRPr lang="de-DE"/>
          </a:p>
        </p:txBody>
      </p:sp>
    </p:spTree>
    <p:extLst>
      <p:ext uri="{BB962C8B-B14F-4D97-AF65-F5344CB8AC3E}">
        <p14:creationId xmlns:p14="http://schemas.microsoft.com/office/powerpoint/2010/main" val="3291382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Sprachbezeichnung</a:t>
            </a:r>
          </a:p>
          <a:p>
            <a:pPr marL="0" indent="0" algn="ctr">
              <a:buNone/>
            </a:pPr>
            <a:endParaRPr lang="de-DE" sz="3200" dirty="0"/>
          </a:p>
          <a:p>
            <a:pPr marL="0" indent="0" algn="ctr">
              <a:buNone/>
            </a:pPr>
            <a:endParaRPr lang="de-DE" sz="3200" dirty="0" smtClean="0"/>
          </a:p>
          <a:p>
            <a:pPr marL="0" indent="0" algn="ctr">
              <a:buNone/>
            </a:pPr>
            <a:r>
              <a:rPr lang="de-DE" sz="3200" dirty="0" smtClean="0"/>
              <a:t>Expression</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31</a:t>
            </a:fld>
            <a:endParaRPr lang="de-DE"/>
          </a:p>
        </p:txBody>
      </p:sp>
    </p:spTree>
    <p:extLst>
      <p:ext uri="{BB962C8B-B14F-4D97-AF65-F5344CB8AC3E}">
        <p14:creationId xmlns:p14="http://schemas.microsoft.com/office/powerpoint/2010/main" val="6729237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Geistiger Schöpfer (Verfasser)</a:t>
            </a:r>
          </a:p>
          <a:p>
            <a:pPr marL="0" indent="0" algn="ctr">
              <a:buNone/>
            </a:pPr>
            <a:endParaRPr lang="de-DE" sz="3200" dirty="0"/>
          </a:p>
          <a:p>
            <a:pPr marL="0" indent="0" algn="ctr">
              <a:buNone/>
            </a:pPr>
            <a:endParaRPr lang="de-DE" sz="3200" dirty="0" smtClean="0"/>
          </a:p>
          <a:p>
            <a:pPr marL="0" indent="0" algn="ctr">
              <a:buNone/>
            </a:pP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32</a:t>
            </a:fld>
            <a:endParaRPr lang="de-DE"/>
          </a:p>
        </p:txBody>
      </p:sp>
    </p:spTree>
    <p:extLst>
      <p:ext uri="{BB962C8B-B14F-4D97-AF65-F5344CB8AC3E}">
        <p14:creationId xmlns:p14="http://schemas.microsoft.com/office/powerpoint/2010/main" val="15937031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Geistiger Schöpfer (Verfasser)</a:t>
            </a:r>
          </a:p>
          <a:p>
            <a:pPr marL="0" indent="0" algn="ctr">
              <a:buNone/>
            </a:pPr>
            <a:endParaRPr lang="de-DE" sz="3200" dirty="0"/>
          </a:p>
          <a:p>
            <a:pPr marL="0" indent="0" algn="ctr">
              <a:buNone/>
            </a:pPr>
            <a:endParaRPr lang="de-DE" sz="3200" dirty="0" smtClean="0"/>
          </a:p>
          <a:p>
            <a:pPr marL="0" indent="0" algn="ctr">
              <a:buNone/>
            </a:pPr>
            <a:r>
              <a:rPr lang="de-DE" sz="3200" dirty="0" smtClean="0"/>
              <a:t>Werk</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33</a:t>
            </a:fld>
            <a:endParaRPr lang="de-DE"/>
          </a:p>
        </p:txBody>
      </p:sp>
    </p:spTree>
    <p:extLst>
      <p:ext uri="{BB962C8B-B14F-4D97-AF65-F5344CB8AC3E}">
        <p14:creationId xmlns:p14="http://schemas.microsoft.com/office/powerpoint/2010/main" val="38493054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Herausgeber</a:t>
            </a:r>
          </a:p>
          <a:p>
            <a:pPr marL="0" indent="0" algn="ctr">
              <a:buNone/>
            </a:pPr>
            <a:endParaRPr lang="de-DE" sz="3200" dirty="0"/>
          </a:p>
          <a:p>
            <a:pPr marL="0" indent="0" algn="ctr">
              <a:buNone/>
            </a:pP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34</a:t>
            </a:fld>
            <a:endParaRPr lang="de-DE"/>
          </a:p>
        </p:txBody>
      </p:sp>
    </p:spTree>
    <p:extLst>
      <p:ext uri="{BB962C8B-B14F-4D97-AF65-F5344CB8AC3E}">
        <p14:creationId xmlns:p14="http://schemas.microsoft.com/office/powerpoint/2010/main" val="24550509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Herausgeber</a:t>
            </a:r>
          </a:p>
          <a:p>
            <a:pPr marL="0" indent="0" algn="ctr">
              <a:buNone/>
            </a:pPr>
            <a:endParaRPr lang="de-DE" sz="3200" dirty="0"/>
          </a:p>
          <a:p>
            <a:pPr marL="0" indent="0" algn="ctr">
              <a:buNone/>
            </a:pPr>
            <a:endParaRPr lang="de-DE" sz="3200" dirty="0" smtClean="0"/>
          </a:p>
          <a:p>
            <a:pPr marL="0" indent="0" algn="ctr">
              <a:buNone/>
            </a:pPr>
            <a:r>
              <a:rPr lang="de-DE" sz="3200" dirty="0" smtClean="0"/>
              <a:t>Expression</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35</a:t>
            </a:fld>
            <a:endParaRPr lang="de-DE"/>
          </a:p>
        </p:txBody>
      </p:sp>
    </p:spTree>
    <p:extLst>
      <p:ext uri="{BB962C8B-B14F-4D97-AF65-F5344CB8AC3E}">
        <p14:creationId xmlns:p14="http://schemas.microsoft.com/office/powerpoint/2010/main" val="29217279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Einbandart</a:t>
            </a:r>
          </a:p>
          <a:p>
            <a:pPr marL="0" indent="0" algn="ctr">
              <a:buNone/>
            </a:pPr>
            <a:endParaRPr lang="de-DE" sz="3200" dirty="0"/>
          </a:p>
          <a:p>
            <a:pPr marL="0" indent="0" algn="ctr">
              <a:buNone/>
            </a:pP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36</a:t>
            </a:fld>
            <a:endParaRPr lang="de-DE"/>
          </a:p>
        </p:txBody>
      </p:sp>
    </p:spTree>
    <p:extLst>
      <p:ext uri="{BB962C8B-B14F-4D97-AF65-F5344CB8AC3E}">
        <p14:creationId xmlns:p14="http://schemas.microsoft.com/office/powerpoint/2010/main" val="28292181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Einbandart</a:t>
            </a:r>
          </a:p>
          <a:p>
            <a:pPr marL="0" indent="0" algn="ctr">
              <a:buNone/>
            </a:pPr>
            <a:endParaRPr lang="de-DE" sz="3200" dirty="0"/>
          </a:p>
          <a:p>
            <a:pPr marL="0" indent="0" algn="ctr">
              <a:buNone/>
            </a:pPr>
            <a:endParaRPr lang="de-DE" sz="3200" dirty="0" smtClean="0"/>
          </a:p>
          <a:p>
            <a:pPr marL="0" indent="0" algn="ctr">
              <a:buNone/>
            </a:pPr>
            <a:r>
              <a:rPr lang="de-DE" sz="3200" dirty="0" smtClean="0"/>
              <a:t>Manifestation oder Exemplar</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37</a:t>
            </a:fld>
            <a:endParaRPr lang="de-DE"/>
          </a:p>
        </p:txBody>
      </p:sp>
    </p:spTree>
    <p:extLst>
      <p:ext uri="{BB962C8B-B14F-4D97-AF65-F5344CB8AC3E}">
        <p14:creationId xmlns:p14="http://schemas.microsoft.com/office/powerpoint/2010/main" val="17374677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Verlagsort</a:t>
            </a:r>
          </a:p>
          <a:p>
            <a:pPr marL="0" indent="0" algn="ctr">
              <a:buNone/>
            </a:pPr>
            <a:endParaRPr lang="de-DE" sz="3200" dirty="0"/>
          </a:p>
          <a:p>
            <a:pPr marL="0" indent="0" algn="ctr">
              <a:buNone/>
            </a:pP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38</a:t>
            </a:fld>
            <a:endParaRPr lang="de-DE"/>
          </a:p>
        </p:txBody>
      </p:sp>
    </p:spTree>
    <p:extLst>
      <p:ext uri="{BB962C8B-B14F-4D97-AF65-F5344CB8AC3E}">
        <p14:creationId xmlns:p14="http://schemas.microsoft.com/office/powerpoint/2010/main" val="5117139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Verlagsort</a:t>
            </a:r>
          </a:p>
          <a:p>
            <a:pPr marL="0" indent="0" algn="ctr">
              <a:buNone/>
            </a:pPr>
            <a:endParaRPr lang="de-DE" sz="3200" dirty="0"/>
          </a:p>
          <a:p>
            <a:pPr marL="0" indent="0" algn="ctr">
              <a:buNone/>
            </a:pPr>
            <a:endParaRPr lang="de-DE" sz="3200" dirty="0" smtClean="0"/>
          </a:p>
          <a:p>
            <a:pPr marL="0" indent="0" algn="ctr">
              <a:buNone/>
            </a:pPr>
            <a:r>
              <a:rPr lang="de-DE" sz="3200" dirty="0" smtClean="0"/>
              <a:t>Manifestation</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39</a:t>
            </a:fld>
            <a:endParaRPr lang="de-DE"/>
          </a:p>
        </p:txBody>
      </p:sp>
    </p:spTree>
    <p:extLst>
      <p:ext uri="{BB962C8B-B14F-4D97-AF65-F5344CB8AC3E}">
        <p14:creationId xmlns:p14="http://schemas.microsoft.com/office/powerpoint/2010/main" val="97702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100_ Geistiger Schöpfer</a:t>
            </a:r>
          </a:p>
          <a:p>
            <a:pPr marL="0" indent="0" algn="ctr">
              <a:buNone/>
            </a:pPr>
            <a:endParaRPr lang="de-DE" sz="3200" dirty="0"/>
          </a:p>
          <a:p>
            <a:pPr marL="0" indent="0" algn="ctr">
              <a:buNone/>
            </a:pPr>
            <a:endParaRPr lang="de-DE" sz="3200" dirty="0" smtClean="0"/>
          </a:p>
          <a:p>
            <a:pPr marL="0" indent="0" algn="ctr">
              <a:buNone/>
            </a:pP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a:t>
            </a:fld>
            <a:endParaRPr lang="de-DE"/>
          </a:p>
        </p:txBody>
      </p:sp>
    </p:spTree>
    <p:extLst>
      <p:ext uri="{BB962C8B-B14F-4D97-AF65-F5344CB8AC3E}">
        <p14:creationId xmlns:p14="http://schemas.microsoft.com/office/powerpoint/2010/main" val="2344962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Übersetzer</a:t>
            </a:r>
          </a:p>
          <a:p>
            <a:pPr marL="0" indent="0" algn="ctr">
              <a:buNone/>
            </a:pPr>
            <a:endParaRPr lang="de-DE" sz="3200" dirty="0" smtClean="0"/>
          </a:p>
          <a:p>
            <a:pPr marL="0" indent="0" algn="ctr">
              <a:buNone/>
            </a:pP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40</a:t>
            </a:fld>
            <a:endParaRPr lang="de-DE"/>
          </a:p>
        </p:txBody>
      </p:sp>
    </p:spTree>
    <p:extLst>
      <p:ext uri="{BB962C8B-B14F-4D97-AF65-F5344CB8AC3E}">
        <p14:creationId xmlns:p14="http://schemas.microsoft.com/office/powerpoint/2010/main" val="36694162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Expression, Manifestation, Exemplar?</a:t>
            </a:r>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Übersetzer</a:t>
            </a:r>
          </a:p>
          <a:p>
            <a:pPr marL="0" indent="0" algn="ctr">
              <a:buNone/>
            </a:pPr>
            <a:endParaRPr lang="de-DE" sz="3200" dirty="0" smtClean="0"/>
          </a:p>
          <a:p>
            <a:pPr marL="0" indent="0" algn="ctr">
              <a:buNone/>
            </a:pPr>
            <a:endParaRPr lang="de-DE" sz="3200" dirty="0" smtClean="0"/>
          </a:p>
          <a:p>
            <a:pPr marL="0" indent="0" algn="ctr">
              <a:buNone/>
            </a:pPr>
            <a:r>
              <a:rPr lang="de-DE" sz="3200" dirty="0" smtClean="0"/>
              <a:t>Expression</a:t>
            </a:r>
            <a:endParaRPr lang="de-DE" sz="3200" dirty="0"/>
          </a:p>
          <a:p>
            <a:pPr marL="0" indent="0" algn="ctr">
              <a:buNone/>
            </a:pPr>
            <a:endParaRPr lang="de-DE" sz="3200" dirty="0" smtClean="0"/>
          </a:p>
          <a:p>
            <a:pPr marL="0" indent="0" algn="ctr">
              <a:buNone/>
            </a:pPr>
            <a:endParaRPr lang="de-DE" sz="3200" dirty="0" smtClean="0"/>
          </a:p>
          <a:p>
            <a:pPr marL="0" indent="0" algn="ctr">
              <a:buNone/>
            </a:pPr>
            <a:endParaRPr lang="de-DE" sz="3200" dirty="0" smtClean="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41</a:t>
            </a:fld>
            <a:endParaRPr lang="de-DE"/>
          </a:p>
        </p:txBody>
      </p:sp>
    </p:spTree>
    <p:extLst>
      <p:ext uri="{BB962C8B-B14F-4D97-AF65-F5344CB8AC3E}">
        <p14:creationId xmlns:p14="http://schemas.microsoft.com/office/powerpoint/2010/main" val="9124086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dirty="0" smtClean="0"/>
              <a:t>3. Beziehungskennzeichnungen – Standardelemente?</a:t>
            </a:r>
            <a:r>
              <a:rPr lang="de-DE" sz="2800" dirty="0" smtClean="0"/>
              <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2</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42</a:t>
            </a:fld>
            <a:endParaRPr lang="de-DE"/>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Beziehungskennzeichnungen		</a:t>
            </a:r>
            <a:endParaRPr lang="de-DE" dirty="0"/>
          </a:p>
        </p:txBody>
      </p:sp>
      <p:sp>
        <p:nvSpPr>
          <p:cNvPr id="3" name="Textplatzhalter 2"/>
          <p:cNvSpPr>
            <a:spLocks noGrp="1"/>
          </p:cNvSpPr>
          <p:nvPr>
            <p:ph type="body" sz="quarter" idx="13"/>
          </p:nvPr>
        </p:nvSpPr>
        <p:spPr/>
        <p:txBody>
          <a:bodyPr/>
          <a:lstStyle/>
          <a:p>
            <a:r>
              <a:rPr lang="de-DE" dirty="0" smtClean="0"/>
              <a:t>Beziehungskennzeichnungen des Anhang J sind Standardelemente für die entsprechenden Beziehungen</a:t>
            </a:r>
          </a:p>
          <a:p>
            <a:r>
              <a:rPr lang="de-DE" dirty="0" smtClean="0"/>
              <a:t>Ausnahme: Unstrukturierte Beziehungen</a:t>
            </a:r>
          </a:p>
          <a:p>
            <a:endParaRPr lang="de-DE" dirty="0"/>
          </a:p>
          <a:p>
            <a:r>
              <a:rPr lang="de-DE" dirty="0" smtClean="0"/>
              <a:t>Beziehungskennzeichnungen des Anhang I  (Beziehungen zu Personen, Familien und Körperschaften) sind keine Standardelemente</a:t>
            </a:r>
          </a:p>
          <a:p>
            <a:r>
              <a:rPr lang="de-DE" dirty="0" smtClean="0"/>
              <a:t>Erfassung aber empfehlenswert</a:t>
            </a:r>
          </a:p>
          <a:p>
            <a:r>
              <a:rPr lang="de-DE" dirty="0" smtClean="0"/>
              <a:t>Beziehungskennzeichnungen für geistige Schöpfer müssen in </a:t>
            </a:r>
            <a:r>
              <a:rPr lang="de-DE" dirty="0" err="1" smtClean="0"/>
              <a:t>Aleph</a:t>
            </a:r>
            <a:r>
              <a:rPr lang="de-DE" dirty="0" smtClean="0"/>
              <a:t> aber erfasst werden (Ausnahmen Autor)</a:t>
            </a:r>
            <a:endParaRPr lang="de-DE"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43</a:t>
            </a:fld>
            <a:endParaRPr lang="de-DE"/>
          </a:p>
        </p:txBody>
      </p:sp>
    </p:spTree>
    <p:extLst>
      <p:ext uri="{BB962C8B-B14F-4D97-AF65-F5344CB8AC3E}">
        <p14:creationId xmlns:p14="http://schemas.microsoft.com/office/powerpoint/2010/main" val="17561229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1628800"/>
            <a:ext cx="8229600" cy="3168352"/>
          </a:xfrm>
        </p:spPr>
        <p:txBody>
          <a:bodyPr/>
          <a:lstStyle/>
          <a:p>
            <a:pPr algn="ctr"/>
            <a:r>
              <a:rPr lang="de-DE" dirty="0" smtClean="0"/>
              <a:t>3. Anhang I : </a:t>
            </a:r>
            <a:r>
              <a:rPr lang="de-DE" dirty="0" err="1" smtClean="0"/>
              <a:t>Beziehungenkennzeichnungen</a:t>
            </a:r>
            <a:r>
              <a:rPr lang="de-DE" dirty="0" smtClean="0"/>
              <a:t> zwischen Ressourcen und Personen, Familien und Körperschaften</a:t>
            </a:r>
            <a:br>
              <a:rPr lang="de-DE" dirty="0" smtClean="0"/>
            </a:br>
            <a:r>
              <a:rPr lang="de-DE" dirty="0"/>
              <a:t/>
            </a:r>
            <a:br>
              <a:rPr lang="de-DE" dirty="0"/>
            </a:br>
            <a:r>
              <a:rPr lang="de-DE" dirty="0" smtClean="0"/>
              <a:t>Quiz 3</a:t>
            </a:r>
            <a:r>
              <a:rPr lang="de-DE" sz="2800" dirty="0" smtClean="0"/>
              <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2</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44</a:t>
            </a:fld>
            <a:endParaRPr lang="de-DE"/>
          </a:p>
        </p:txBody>
      </p:sp>
    </p:spTree>
    <p:extLst>
      <p:ext uri="{BB962C8B-B14F-4D97-AF65-F5344CB8AC3E}">
        <p14:creationId xmlns:p14="http://schemas.microsoft.com/office/powerpoint/2010/main" val="155556166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e 5"/>
          <p:cNvGraphicFramePr>
            <a:graphicFrameLocks noGrp="1"/>
          </p:cNvGraphicFramePr>
          <p:nvPr>
            <p:extLst>
              <p:ext uri="{D42A27DB-BD31-4B8C-83A1-F6EECF244321}">
                <p14:modId xmlns:p14="http://schemas.microsoft.com/office/powerpoint/2010/main" val="2025163819"/>
              </p:ext>
            </p:extLst>
          </p:nvPr>
        </p:nvGraphicFramePr>
        <p:xfrm>
          <a:off x="323528" y="1484784"/>
          <a:ext cx="8424527" cy="4248472"/>
        </p:xfrm>
        <a:graphic>
          <a:graphicData uri="http://schemas.openxmlformats.org/drawingml/2006/table">
            <a:tbl>
              <a:tblPr firstRow="1" bandRow="1">
                <a:tableStyleId>{D7AC3CCA-C797-4891-BE02-D94E43425B78}</a:tableStyleId>
              </a:tblPr>
              <a:tblGrid>
                <a:gridCol w="2016224"/>
                <a:gridCol w="1656184"/>
                <a:gridCol w="1368152"/>
                <a:gridCol w="1656184"/>
                <a:gridCol w="1727783"/>
              </a:tblGrid>
              <a:tr h="1440160">
                <a:tc>
                  <a:txBody>
                    <a:bodyPr/>
                    <a:lstStyle/>
                    <a:p>
                      <a:r>
                        <a:rPr lang="de-DE" b="1" dirty="0" smtClean="0">
                          <a:solidFill>
                            <a:schemeClr val="bg1"/>
                          </a:solidFill>
                        </a:rPr>
                        <a:t>… Werk …</a:t>
                      </a:r>
                    </a:p>
                  </a:txBody>
                  <a:tcPr anchor="ctr">
                    <a:solidFill>
                      <a:schemeClr val="accent1">
                        <a:lumMod val="7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0" baseline="0" smtClean="0"/>
                        <a:t>Geistige Schöpfer</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solidFill>
                  </a:tcPr>
                </a:tc>
                <a:tc gridSpan="3">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b="0" baseline="0" dirty="0" smtClean="0"/>
                        <a:t>Sonstige Personen, Familien und Körperschaften: </a:t>
                      </a:r>
                    </a:p>
                    <a:p>
                      <a:pPr marL="0" marR="0" indent="0" algn="l" defTabSz="914400" rtl="0" eaLnBrk="1" fontAlgn="auto" latinLnBrk="0" hangingPunct="1">
                        <a:lnSpc>
                          <a:spcPts val="1600"/>
                        </a:lnSpc>
                        <a:spcBef>
                          <a:spcPts val="600"/>
                        </a:spcBef>
                        <a:spcAft>
                          <a:spcPts val="600"/>
                        </a:spcAft>
                        <a:buClrTx/>
                        <a:buSzTx/>
                        <a:buFontTx/>
                        <a:buNone/>
                        <a:tabLst/>
                        <a:defRPr/>
                      </a:pPr>
                      <a:r>
                        <a:rPr lang="de-DE" b="0" baseline="0" dirty="0" smtClean="0"/>
                        <a:t>wie Adressaten, Gefeierte, Regisseure, Produktionsfirmen, etc.</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solidFill>
                  </a:tcPr>
                </a:tc>
                <a:tc hMerge="1">
                  <a:txBody>
                    <a:bodyPr/>
                    <a:lstStyle/>
                    <a:p>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solidFill>
                      <a:schemeClr val="bg1"/>
                    </a:solidFill>
                  </a:tcPr>
                </a:tc>
              </a:tr>
              <a:tr h="1224136">
                <a:tc>
                  <a:txBody>
                    <a:bodyPr/>
                    <a:lstStyle/>
                    <a:p>
                      <a:r>
                        <a:rPr lang="de-DE" b="1" dirty="0" smtClean="0"/>
                        <a:t>… Expression …</a:t>
                      </a:r>
                    </a:p>
                  </a:txBody>
                  <a:tcPr anchor="ctr">
                    <a:solidFill>
                      <a:schemeClr val="accent1">
                        <a:lumMod val="60000"/>
                        <a:lumOff val="40000"/>
                      </a:schemeClr>
                    </a:solidFill>
                  </a:tcPr>
                </a:tc>
                <a:tc gridSpan="4">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kern="1200" baseline="0" dirty="0" smtClean="0"/>
                        <a:t>Mitwirkende:</a:t>
                      </a:r>
                    </a:p>
                    <a:p>
                      <a:pPr marL="0" marR="0" indent="0" algn="l" defTabSz="914400" rtl="0" eaLnBrk="1" fontAlgn="auto" latinLnBrk="0" hangingPunct="1">
                        <a:lnSpc>
                          <a:spcPts val="1600"/>
                        </a:lnSpc>
                        <a:spcBef>
                          <a:spcPts val="600"/>
                        </a:spcBef>
                        <a:spcAft>
                          <a:spcPts val="600"/>
                        </a:spcAft>
                        <a:buClrTx/>
                        <a:buSzTx/>
                        <a:buFontTx/>
                        <a:buNone/>
                        <a:tabLst/>
                        <a:defRPr/>
                      </a:pPr>
                      <a:r>
                        <a:rPr lang="de-DE" sz="1800" kern="1200" baseline="0" dirty="0" smtClean="0"/>
                        <a:t>wie Herausgeber, Übersetzer, Arrangeure/Bearbeiter für Musik, Ausführende, etc.</a:t>
                      </a:r>
                      <a:endParaRPr lang="de-DE" sz="1800" b="0" dirty="0" smtClean="0">
                        <a:latin typeface="Verdana" pitchFamily="34" charset="0"/>
                        <a:ea typeface="Verdana" pitchFamily="34" charset="0"/>
                        <a:cs typeface="Verdana" pitchFamily="34" charset="0"/>
                      </a:endParaRPr>
                    </a:p>
                  </a:txBody>
                  <a:tcPr anchor="ctr">
                    <a:solidFill>
                      <a:schemeClr val="bg1"/>
                    </a:solidFill>
                  </a:tcPr>
                </a:tc>
                <a:tc hMerge="1">
                  <a:txBody>
                    <a:bodyPr/>
                    <a:lstStyle/>
                    <a:p>
                      <a:endParaRPr lang="de-DE"/>
                    </a:p>
                  </a:txBody>
                  <a:tcPr/>
                </a:tc>
                <a:tc hMerge="1">
                  <a:txBody>
                    <a:bodyPr/>
                    <a:lstStyle/>
                    <a:p>
                      <a:pPr marL="0" marR="0" indent="0" algn="l" defTabSz="914400" rtl="0" eaLnBrk="1" fontAlgn="auto" latinLnBrk="0" hangingPunct="1">
                        <a:lnSpc>
                          <a:spcPts val="1600"/>
                        </a:lnSpc>
                        <a:spcBef>
                          <a:spcPts val="600"/>
                        </a:spcBef>
                        <a:spcAft>
                          <a:spcPts val="600"/>
                        </a:spcAft>
                        <a:buClrTx/>
                        <a:buSzTx/>
                        <a:buFontTx/>
                        <a:buNone/>
                        <a:tabLst/>
                        <a:defRPr/>
                      </a:pPr>
                      <a:endParaRPr lang="de-DE" sz="1800" dirty="0" smtClean="0">
                        <a:latin typeface="Verdana" pitchFamily="34" charset="0"/>
                        <a:ea typeface="Verdana" pitchFamily="34" charset="0"/>
                        <a:cs typeface="Verdana" pitchFamily="34" charset="0"/>
                      </a:endParaRPr>
                    </a:p>
                  </a:txBody>
                  <a:tcPr anchor="ctr">
                    <a:solidFill>
                      <a:schemeClr val="bg1"/>
                    </a:solidFill>
                  </a:tcPr>
                </a:tc>
                <a:tc hMerge="1">
                  <a:txBody>
                    <a:bodyPr/>
                    <a:lstStyle/>
                    <a:p>
                      <a:pPr marL="0" marR="0" indent="0" algn="l" defTabSz="914400" rtl="0" eaLnBrk="1" fontAlgn="auto" latinLnBrk="0" hangingPunct="1">
                        <a:lnSpc>
                          <a:spcPts val="1600"/>
                        </a:lnSpc>
                        <a:spcBef>
                          <a:spcPts val="600"/>
                        </a:spcBef>
                        <a:spcAft>
                          <a:spcPts val="600"/>
                        </a:spcAft>
                        <a:buClrTx/>
                        <a:buSzTx/>
                        <a:buFontTx/>
                        <a:buNone/>
                        <a:tabLst/>
                        <a:defRPr/>
                      </a:pPr>
                      <a:endParaRPr lang="de-DE" sz="1800" b="0" dirty="0" smtClean="0">
                        <a:latin typeface="Verdana" pitchFamily="34" charset="0"/>
                        <a:ea typeface="Verdana" pitchFamily="34" charset="0"/>
                        <a:cs typeface="Verdana" pitchFamily="34" charset="0"/>
                      </a:endParaRPr>
                    </a:p>
                  </a:txBody>
                  <a:tcPr anchor="ctr">
                    <a:solidFill>
                      <a:schemeClr val="bg1"/>
                    </a:solidFill>
                  </a:tcPr>
                </a:tc>
              </a:tr>
              <a:tr h="864096">
                <a:tc>
                  <a:txBody>
                    <a:bodyPr/>
                    <a:lstStyle/>
                    <a:p>
                      <a:r>
                        <a:rPr lang="de-DE" b="1" dirty="0" smtClean="0"/>
                        <a:t>… Manifestation …</a:t>
                      </a:r>
                    </a:p>
                  </a:txBody>
                  <a:tcPr anchor="ctr">
                    <a:solidFill>
                      <a:schemeClr val="accent1">
                        <a:lumMod val="40000"/>
                        <a:lumOff val="60000"/>
                      </a:schemeClr>
                    </a:solidFill>
                  </a:tcP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kern="1200" dirty="0" smtClean="0"/>
                        <a:t>Verlage</a:t>
                      </a:r>
                      <a:endParaRPr lang="de-DE" sz="1800" b="0" dirty="0" smtClean="0">
                        <a:latin typeface="Verdana" pitchFamily="34" charset="0"/>
                        <a:ea typeface="Verdana" pitchFamily="34" charset="0"/>
                        <a:cs typeface="Verdana" pitchFamily="34" charset="0"/>
                      </a:endParaRPr>
                    </a:p>
                  </a:txBody>
                  <a:tcPr anchor="ctr">
                    <a:solidFill>
                      <a:schemeClr val="bg1"/>
                    </a:solidFill>
                  </a:tcP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kern="1200" dirty="0" smtClean="0">
                          <a:solidFill>
                            <a:schemeClr val="dk1"/>
                          </a:solidFill>
                          <a:latin typeface="+mn-lt"/>
                          <a:ea typeface="+mn-ea"/>
                          <a:cs typeface="+mn-cs"/>
                        </a:rPr>
                        <a:t>Vertriebe</a:t>
                      </a:r>
                    </a:p>
                  </a:txBody>
                  <a:tcPr anchor="ctr">
                    <a:solidFill>
                      <a:schemeClr val="bg1"/>
                    </a:solidFill>
                  </a:tcP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kern="1200" dirty="0" smtClean="0">
                          <a:solidFill>
                            <a:schemeClr val="dk1"/>
                          </a:solidFill>
                          <a:latin typeface="+mn-lt"/>
                          <a:ea typeface="+mn-ea"/>
                          <a:cs typeface="+mn-cs"/>
                        </a:rPr>
                        <a:t>Hersteller</a:t>
                      </a:r>
                    </a:p>
                  </a:txBody>
                  <a:tcPr anchor="ctr">
                    <a:solidFill>
                      <a:schemeClr val="bg1"/>
                    </a:solidFill>
                  </a:tcP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kern="1200" dirty="0" smtClean="0">
                          <a:solidFill>
                            <a:schemeClr val="dk1"/>
                          </a:solidFill>
                          <a:latin typeface="+mn-lt"/>
                          <a:ea typeface="+mn-ea"/>
                          <a:cs typeface="+mn-cs"/>
                        </a:rPr>
                        <a:t>Sonstige</a:t>
                      </a:r>
                      <a:r>
                        <a:rPr lang="de-DE" sz="1800" dirty="0" smtClean="0">
                          <a:latin typeface="Verdana" pitchFamily="34" charset="0"/>
                          <a:ea typeface="Verdana" pitchFamily="34" charset="0"/>
                          <a:cs typeface="Verdana" pitchFamily="34" charset="0"/>
                        </a:rPr>
                        <a:t> …</a:t>
                      </a:r>
                    </a:p>
                  </a:txBody>
                  <a:tcPr anchor="ctr">
                    <a:solidFill>
                      <a:schemeClr val="bg1"/>
                    </a:solidFill>
                  </a:tcPr>
                </a:tc>
              </a:tr>
              <a:tr h="720080">
                <a:tc>
                  <a:txBody>
                    <a:bodyPr/>
                    <a:lstStyle/>
                    <a:p>
                      <a:r>
                        <a:rPr lang="de-DE" b="1" dirty="0" smtClean="0"/>
                        <a:t>… Exemplar …</a:t>
                      </a:r>
                    </a:p>
                  </a:txBody>
                  <a:tcPr anchor="ctr">
                    <a:solidFill>
                      <a:schemeClr val="accent1">
                        <a:lumMod val="20000"/>
                        <a:lumOff val="80000"/>
                      </a:schemeClr>
                    </a:solidFill>
                  </a:tcP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kern="1200" dirty="0" smtClean="0"/>
                        <a:t>Eigentümer</a:t>
                      </a:r>
                      <a:endParaRPr lang="de-DE" sz="1800" b="0" dirty="0" smtClean="0">
                        <a:latin typeface="Verdana" pitchFamily="34" charset="0"/>
                        <a:ea typeface="Verdana" pitchFamily="34" charset="0"/>
                        <a:cs typeface="Verdana" pitchFamily="34" charset="0"/>
                      </a:endParaRPr>
                    </a:p>
                  </a:txBody>
                  <a:tcPr anchor="ctr">
                    <a:solidFill>
                      <a:schemeClr val="bg1"/>
                    </a:solidFill>
                  </a:tcP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kern="1200" dirty="0" smtClean="0"/>
                        <a:t>Verwahrer</a:t>
                      </a:r>
                      <a:endParaRPr lang="de-DE" sz="1800" b="0" dirty="0" smtClean="0">
                        <a:latin typeface="Verdana" pitchFamily="34" charset="0"/>
                        <a:ea typeface="Verdana" pitchFamily="34" charset="0"/>
                        <a:cs typeface="Verdana" pitchFamily="34" charset="0"/>
                      </a:endParaRPr>
                    </a:p>
                  </a:txBody>
                  <a:tcPr anchor="ctr">
                    <a:solidFill>
                      <a:schemeClr val="bg1"/>
                    </a:solidFill>
                  </a:tcP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kern="1200" smtClean="0">
                          <a:solidFill>
                            <a:schemeClr val="dk1"/>
                          </a:solidFill>
                          <a:latin typeface="+mn-lt"/>
                          <a:ea typeface="+mn-ea"/>
                          <a:cs typeface="+mn-cs"/>
                        </a:rPr>
                        <a:t>Sonstige</a:t>
                      </a:r>
                      <a:r>
                        <a:rPr lang="de-DE" sz="1800" smtClean="0">
                          <a:latin typeface="Verdana" pitchFamily="34" charset="0"/>
                          <a:ea typeface="Verdana" pitchFamily="34" charset="0"/>
                          <a:cs typeface="Verdana" pitchFamily="34" charset="0"/>
                        </a:rPr>
                        <a:t> …</a:t>
                      </a:r>
                      <a:endParaRPr lang="de-DE" sz="1800" dirty="0" smtClean="0">
                        <a:latin typeface="Verdana" pitchFamily="34" charset="0"/>
                        <a:ea typeface="Verdana" pitchFamily="34" charset="0"/>
                        <a:cs typeface="Verdana" pitchFamily="34" charset="0"/>
                      </a:endParaRPr>
                    </a:p>
                  </a:txBody>
                  <a:tcPr anchor="ctr">
                    <a:solidFill>
                      <a:schemeClr val="bg1"/>
                    </a:solidFill>
                  </a:tcP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endParaRPr lang="de-DE" sz="1800" dirty="0" smtClean="0">
                        <a:latin typeface="Verdana" pitchFamily="34" charset="0"/>
                        <a:ea typeface="Verdana" pitchFamily="34" charset="0"/>
                        <a:cs typeface="Verdana" pitchFamily="34" charset="0"/>
                      </a:endParaRPr>
                    </a:p>
                  </a:txBody>
                  <a:tcPr anchor="ctr">
                    <a:solidFill>
                      <a:schemeClr val="bg1"/>
                    </a:solidFill>
                  </a:tcPr>
                </a:tc>
              </a:tr>
            </a:tbl>
          </a:graphicData>
        </a:graphic>
      </p:graphicFrame>
      <p:sp>
        <p:nvSpPr>
          <p:cNvPr id="9" name="Titel 1"/>
          <p:cNvSpPr>
            <a:spLocks noGrp="1"/>
          </p:cNvSpPr>
          <p:nvPr>
            <p:ph type="title"/>
          </p:nvPr>
        </p:nvSpPr>
        <p:spPr>
          <a:xfrm>
            <a:off x="251520" y="183778"/>
            <a:ext cx="8640960" cy="1012974"/>
          </a:xfrm>
        </p:spPr>
        <p:txBody>
          <a:bodyPr/>
          <a:lstStyle/>
          <a:p>
            <a:r>
              <a:rPr lang="de-DE" dirty="0" smtClean="0"/>
              <a:t>Personen, Familien und Körperschaften, die mit einem/einer …….. in Verbindung stehen</a:t>
            </a:r>
            <a:endParaRPr lang="de-DE" dirty="0"/>
          </a:p>
        </p:txBody>
      </p:sp>
      <p:sp>
        <p:nvSpPr>
          <p:cNvPr id="2" name="Fußzeilenplatzhalter 1"/>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3" name="Foliennummernplatzhalter 2"/>
          <p:cNvSpPr>
            <a:spLocks noGrp="1"/>
          </p:cNvSpPr>
          <p:nvPr>
            <p:ph type="sldNum" sz="quarter" idx="4"/>
          </p:nvPr>
        </p:nvSpPr>
        <p:spPr/>
        <p:txBody>
          <a:bodyPr/>
          <a:lstStyle/>
          <a:p>
            <a:fld id="{8A6690F1-7CA1-4166-A522-500460961984}" type="slidenum">
              <a:rPr lang="de-DE" smtClean="0"/>
              <a:pPr/>
              <a:t>45</a:t>
            </a:fld>
            <a:endParaRPr lang="de-DE"/>
          </a:p>
        </p:txBody>
      </p:sp>
    </p:spTree>
    <p:extLst>
      <p:ext uri="{BB962C8B-B14F-4D97-AF65-F5344CB8AC3E}">
        <p14:creationId xmlns:p14="http://schemas.microsoft.com/office/powerpoint/2010/main" val="104571230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1084982"/>
          </a:xfrm>
        </p:spPr>
        <p:txBody>
          <a:bodyPr/>
          <a:lstStyle/>
          <a:p>
            <a:r>
              <a:rPr lang="de-DE" dirty="0" smtClean="0"/>
              <a:t>Ermitteln der Beziehungskennzeichnungen für …</a:t>
            </a:r>
            <a:endParaRPr lang="de-DE" dirty="0"/>
          </a:p>
        </p:txBody>
      </p:sp>
      <p:sp>
        <p:nvSpPr>
          <p:cNvPr id="3" name="Textplatzhalter 2"/>
          <p:cNvSpPr>
            <a:spLocks noGrp="1"/>
          </p:cNvSpPr>
          <p:nvPr>
            <p:ph type="body" sz="quarter" idx="13"/>
          </p:nvPr>
        </p:nvSpPr>
        <p:spPr>
          <a:xfrm>
            <a:off x="251520" y="1268760"/>
            <a:ext cx="8640960" cy="5040560"/>
          </a:xfrm>
        </p:spPr>
        <p:txBody>
          <a:bodyPr wrap="square"/>
          <a:lstStyle/>
          <a:p>
            <a:pPr>
              <a:buNone/>
            </a:pPr>
            <a:r>
              <a:rPr lang="de-DE" dirty="0" smtClean="0"/>
              <a:t>Autor eines Buches</a:t>
            </a:r>
            <a:endParaRPr lang="de-DE" dirty="0" smtClean="0"/>
          </a:p>
          <a:p>
            <a:pPr>
              <a:buNone/>
            </a:pPr>
            <a:endParaRPr lang="de-DE" dirty="0"/>
          </a:p>
          <a:p>
            <a:pPr>
              <a:buNone/>
            </a:pPr>
            <a:r>
              <a:rPr lang="de-DE" dirty="0" smtClean="0"/>
              <a:t>Anton Mustermann Verlag</a:t>
            </a:r>
          </a:p>
          <a:p>
            <a:pPr>
              <a:buNone/>
            </a:pPr>
            <a:endParaRPr lang="de-DE" dirty="0"/>
          </a:p>
          <a:p>
            <a:pPr>
              <a:buNone/>
            </a:pPr>
            <a:r>
              <a:rPr lang="de-DE" dirty="0" smtClean="0"/>
              <a:t>Gustav Mahler: 8. Symphonie</a:t>
            </a:r>
          </a:p>
          <a:p>
            <a:pPr>
              <a:buNone/>
            </a:pPr>
            <a:endParaRPr lang="de-DE" dirty="0"/>
          </a:p>
          <a:p>
            <a:pPr>
              <a:buNone/>
            </a:pPr>
            <a:r>
              <a:rPr lang="de-DE" dirty="0" smtClean="0"/>
              <a:t>Festschrift für Thea Musterfrau</a:t>
            </a:r>
          </a:p>
          <a:p>
            <a:pPr>
              <a:buNone/>
            </a:pPr>
            <a:endParaRPr lang="de-DE" dirty="0"/>
          </a:p>
          <a:p>
            <a:pPr>
              <a:buNone/>
            </a:pPr>
            <a:r>
              <a:rPr lang="de-DE" dirty="0" smtClean="0"/>
              <a:t> </a:t>
            </a:r>
            <a:endParaRPr lang="de-DE" dirty="0" smtClean="0"/>
          </a:p>
          <a:p>
            <a:pPr>
              <a:buNone/>
            </a:pPr>
            <a:endParaRPr lang="de-DE" dirty="0"/>
          </a:p>
          <a:p>
            <a:pPr>
              <a:buNone/>
            </a:pPr>
            <a:endParaRPr lang="de-DE" dirty="0" smtClean="0"/>
          </a:p>
          <a:p>
            <a:pPr>
              <a:buNone/>
            </a:pPr>
            <a:endParaRPr lang="de-DE" dirty="0" smtClean="0"/>
          </a:p>
          <a:p>
            <a:pPr>
              <a:buNone/>
            </a:pPr>
            <a:endParaRPr lang="de-DE" dirty="0"/>
          </a:p>
          <a:p>
            <a:pPr>
              <a:buNone/>
            </a:pPr>
            <a:endParaRPr lang="de-DE" dirty="0" smtClean="0"/>
          </a:p>
          <a:p>
            <a:pPr>
              <a:buNone/>
            </a:pPr>
            <a:endParaRPr lang="de-DE" dirty="0" smtClean="0"/>
          </a:p>
        </p:txBody>
      </p:sp>
      <p:sp>
        <p:nvSpPr>
          <p:cNvPr id="6" name="Fußzeilenplatzhalter 5"/>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7" name="Foliennummernplatzhalter 6"/>
          <p:cNvSpPr>
            <a:spLocks noGrp="1"/>
          </p:cNvSpPr>
          <p:nvPr>
            <p:ph type="sldNum" sz="quarter" idx="4"/>
          </p:nvPr>
        </p:nvSpPr>
        <p:spPr/>
        <p:txBody>
          <a:bodyPr/>
          <a:lstStyle/>
          <a:p>
            <a:fld id="{8A6690F1-7CA1-4166-A522-500460961984}" type="slidenum">
              <a:rPr lang="de-DE" smtClean="0"/>
              <a:pPr/>
              <a:t>46</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1084982"/>
          </a:xfrm>
        </p:spPr>
        <p:txBody>
          <a:bodyPr/>
          <a:lstStyle/>
          <a:p>
            <a:r>
              <a:rPr lang="de-DE" dirty="0" smtClean="0"/>
              <a:t>Erfassen der Beziehungskennzeichnungen für Personen, Familien, Körperschaften in </a:t>
            </a:r>
            <a:r>
              <a:rPr lang="de-DE" dirty="0" err="1" smtClean="0"/>
              <a:t>Aleph</a:t>
            </a:r>
            <a:endParaRPr lang="de-DE" dirty="0"/>
          </a:p>
        </p:txBody>
      </p:sp>
      <p:sp>
        <p:nvSpPr>
          <p:cNvPr id="3" name="Textplatzhalter 2"/>
          <p:cNvSpPr>
            <a:spLocks noGrp="1"/>
          </p:cNvSpPr>
          <p:nvPr>
            <p:ph type="body" sz="quarter" idx="13"/>
          </p:nvPr>
        </p:nvSpPr>
        <p:spPr>
          <a:xfrm>
            <a:off x="251520" y="1268760"/>
            <a:ext cx="4104456" cy="5040560"/>
          </a:xfrm>
        </p:spPr>
        <p:txBody>
          <a:bodyPr wrap="square"/>
          <a:lstStyle/>
          <a:p>
            <a:pPr>
              <a:buNone/>
            </a:pPr>
            <a:r>
              <a:rPr lang="de-DE" dirty="0" smtClean="0"/>
              <a:t> </a:t>
            </a:r>
          </a:p>
          <a:p>
            <a:r>
              <a:rPr lang="de-DE" dirty="0" smtClean="0"/>
              <a:t>In </a:t>
            </a:r>
            <a:r>
              <a:rPr lang="de-DE" dirty="0" err="1" smtClean="0"/>
              <a:t>Aleph</a:t>
            </a:r>
            <a:r>
              <a:rPr lang="de-DE" dirty="0" smtClean="0"/>
              <a:t> werden Beziehungs-kennzeichnungen als Code erfasst (MARC-Code)</a:t>
            </a:r>
          </a:p>
          <a:p>
            <a:endParaRPr lang="de-DE" dirty="0" smtClean="0"/>
          </a:p>
          <a:p>
            <a:r>
              <a:rPr lang="de-DE" dirty="0" smtClean="0"/>
              <a:t>Aufruf im Unterfeld $4 mit ctrl+F8</a:t>
            </a:r>
          </a:p>
          <a:p>
            <a:endParaRPr lang="de-DE" dirty="0"/>
          </a:p>
          <a:p>
            <a:pPr>
              <a:buNone/>
            </a:pPr>
            <a:endParaRPr lang="de-DE" dirty="0" smtClean="0"/>
          </a:p>
          <a:p>
            <a:pPr>
              <a:buNone/>
            </a:pPr>
            <a:endParaRPr lang="de-DE" dirty="0" smtClean="0"/>
          </a:p>
          <a:p>
            <a:pPr>
              <a:buNone/>
            </a:pPr>
            <a:endParaRPr lang="de-DE" dirty="0"/>
          </a:p>
          <a:p>
            <a:pPr>
              <a:buNone/>
            </a:pPr>
            <a:endParaRPr lang="de-DE" dirty="0" smtClean="0"/>
          </a:p>
          <a:p>
            <a:pPr>
              <a:buNone/>
            </a:pPr>
            <a:endParaRPr lang="de-DE" dirty="0" smtClean="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0" y="1340768"/>
            <a:ext cx="4248472" cy="5112568"/>
          </a:xfrm>
          <a:prstGeom prst="rect">
            <a:avLst/>
          </a:prstGeom>
        </p:spPr>
      </p:pic>
      <p:sp>
        <p:nvSpPr>
          <p:cNvPr id="7" name="Fußzeilenplatzhalter 6"/>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8" name="Foliennummernplatzhalter 7"/>
          <p:cNvSpPr>
            <a:spLocks noGrp="1"/>
          </p:cNvSpPr>
          <p:nvPr>
            <p:ph type="sldNum" sz="quarter" idx="4"/>
          </p:nvPr>
        </p:nvSpPr>
        <p:spPr/>
        <p:txBody>
          <a:bodyPr/>
          <a:lstStyle/>
          <a:p>
            <a:fld id="{8A6690F1-7CA1-4166-A522-500460961984}" type="slidenum">
              <a:rPr lang="de-DE" smtClean="0"/>
              <a:pPr/>
              <a:t>47</a:t>
            </a:fld>
            <a:endParaRPr lang="de-DE"/>
          </a:p>
        </p:txBody>
      </p:sp>
    </p:spTree>
    <p:extLst>
      <p:ext uri="{BB962C8B-B14F-4D97-AF65-F5344CB8AC3E}">
        <p14:creationId xmlns:p14="http://schemas.microsoft.com/office/powerpoint/2010/main" val="228820132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940966"/>
          </a:xfrm>
        </p:spPr>
        <p:txBody>
          <a:bodyPr/>
          <a:lstStyle/>
          <a:p>
            <a:r>
              <a:rPr lang="de-DE" dirty="0"/>
              <a:t>Erfassen der Beziehungskennzeichnungen für Personen, Familien, Körperschaften in </a:t>
            </a:r>
            <a:r>
              <a:rPr lang="de-DE" dirty="0" err="1"/>
              <a:t>Aleph</a:t>
            </a:r>
            <a:endParaRPr lang="de-DE" dirty="0"/>
          </a:p>
        </p:txBody>
      </p:sp>
      <p:sp>
        <p:nvSpPr>
          <p:cNvPr id="3" name="Textplatzhalter 2"/>
          <p:cNvSpPr>
            <a:spLocks noGrp="1"/>
          </p:cNvSpPr>
          <p:nvPr>
            <p:ph type="body" sz="quarter" idx="13"/>
          </p:nvPr>
        </p:nvSpPr>
        <p:spPr>
          <a:xfrm>
            <a:off x="251520" y="1556792"/>
            <a:ext cx="8640960" cy="4752528"/>
          </a:xfrm>
        </p:spPr>
        <p:txBody>
          <a:bodyPr/>
          <a:lstStyle/>
          <a:p>
            <a:r>
              <a:rPr lang="de-DE" dirty="0" smtClean="0"/>
              <a:t>Im Zweifelsfall Beschreibungen im Toolkit ansehen</a:t>
            </a:r>
          </a:p>
          <a:p>
            <a:endParaRPr lang="de-DE" dirty="0"/>
          </a:p>
          <a:p>
            <a:r>
              <a:rPr lang="de-DE" dirty="0" smtClean="0"/>
              <a:t>Sonderfall „Verfasser (</a:t>
            </a:r>
            <a:r>
              <a:rPr lang="de-DE" dirty="0" err="1" smtClean="0"/>
              <a:t>aut</a:t>
            </a:r>
            <a:r>
              <a:rPr lang="de-DE" dirty="0" smtClean="0"/>
              <a:t>)“</a:t>
            </a:r>
          </a:p>
          <a:p>
            <a:pPr lvl="1"/>
            <a:r>
              <a:rPr lang="de-DE" dirty="0" smtClean="0"/>
              <a:t>In 100_ und 200_ und 104a bzw. 204a ff. wird „</a:t>
            </a:r>
            <a:r>
              <a:rPr lang="de-DE" dirty="0" err="1" smtClean="0"/>
              <a:t>aut</a:t>
            </a:r>
            <a:r>
              <a:rPr lang="de-DE" dirty="0" smtClean="0"/>
              <a:t>“ nicht erfasst. Die Beziehungskennzeichnung wird beim Export ergänzt. </a:t>
            </a:r>
          </a:p>
          <a:p>
            <a:pPr lvl="1"/>
            <a:endParaRPr lang="de-DE" dirty="0"/>
          </a:p>
          <a:p>
            <a:pPr lvl="1"/>
            <a:r>
              <a:rPr lang="de-DE" dirty="0" smtClean="0"/>
              <a:t>Das bedeutet aber, dass Beziehungskennzeichnungen für andere geistige Schöpfer in jedem Fall erfasst werden müssen, da sonst die falsche Beziehungskennzeichnung erfasst wird.</a:t>
            </a:r>
            <a:endParaRPr lang="de-DE"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48</a:t>
            </a:fld>
            <a:endParaRPr lang="de-DE"/>
          </a:p>
        </p:txBody>
      </p:sp>
    </p:spTree>
    <p:extLst>
      <p:ext uri="{BB962C8B-B14F-4D97-AF65-F5344CB8AC3E}">
        <p14:creationId xmlns:p14="http://schemas.microsoft.com/office/powerpoint/2010/main" val="19131859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1"/>
          <p:cNvSpPr>
            <a:spLocks noGrp="1"/>
          </p:cNvSpPr>
          <p:nvPr>
            <p:ph type="title"/>
          </p:nvPr>
        </p:nvSpPr>
        <p:spPr>
          <a:xfrm>
            <a:off x="251520" y="183778"/>
            <a:ext cx="8640960" cy="1084982"/>
          </a:xfrm>
        </p:spPr>
        <p:txBody>
          <a:bodyPr/>
          <a:lstStyle/>
          <a:p>
            <a:r>
              <a:rPr lang="de-DE" dirty="0" smtClean="0"/>
              <a:t>Beziehung zu einem geistigen Schöpfer - Person - Beispiel</a:t>
            </a:r>
            <a:endParaRPr lang="de-DE" dirty="0"/>
          </a:p>
        </p:txBody>
      </p:sp>
      <p:graphicFrame>
        <p:nvGraphicFramePr>
          <p:cNvPr id="8" name="Tabelle 7"/>
          <p:cNvGraphicFramePr>
            <a:graphicFrameLocks noGrp="1"/>
          </p:cNvGraphicFramePr>
          <p:nvPr>
            <p:extLst>
              <p:ext uri="{D42A27DB-BD31-4B8C-83A1-F6EECF244321}">
                <p14:modId xmlns:p14="http://schemas.microsoft.com/office/powerpoint/2010/main" val="2382023575"/>
              </p:ext>
            </p:extLst>
          </p:nvPr>
        </p:nvGraphicFramePr>
        <p:xfrm>
          <a:off x="359736" y="1340768"/>
          <a:ext cx="8532000" cy="1828800"/>
        </p:xfrm>
        <a:graphic>
          <a:graphicData uri="http://schemas.openxmlformats.org/drawingml/2006/table">
            <a:tbl>
              <a:tblPr firstRow="1" bandRow="1">
                <a:tableStyleId>{5C22544A-7EE6-4342-B048-85BDC9FD1C3A}</a:tableStyleId>
              </a:tblPr>
              <a:tblGrid>
                <a:gridCol w="972000"/>
                <a:gridCol w="1008000"/>
                <a:gridCol w="864000"/>
                <a:gridCol w="3240000"/>
                <a:gridCol w="2448000"/>
              </a:tblGrid>
              <a:tr h="492688">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smtClean="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FRBR-Ebene</a:t>
                      </a: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383201">
                <a:tc rowSpan="2">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100</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W</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kern="1200" baseline="0" dirty="0" smtClean="0">
                          <a:latin typeface="Verdana" pitchFamily="34" charset="0"/>
                          <a:ea typeface="Verdana" pitchFamily="34" charset="0"/>
                          <a:cs typeface="Verdana" pitchFamily="34" charset="0"/>
                        </a:rPr>
                        <a:t>19.2</a:t>
                      </a:r>
                      <a:endParaRPr lang="de-DE" sz="1800" b="1"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dirty="0" smtClean="0">
                          <a:latin typeface="Verdana" pitchFamily="34" charset="0"/>
                          <a:ea typeface="Verdana" pitchFamily="34" charset="0"/>
                          <a:cs typeface="Verdana" pitchFamily="34" charset="0"/>
                        </a:rPr>
                        <a:t>Geistiger Schöpfer</a:t>
                      </a:r>
                    </a:p>
                  </a:txBody>
                  <a:tcPr anchor="ctr"/>
                </a:tc>
                <a:tc rowSpan="2">
                  <a:txBody>
                    <a:bodyPr/>
                    <a:lstStyle/>
                    <a:p>
                      <a:r>
                        <a:rPr lang="de-DE" sz="1800" dirty="0" smtClean="0">
                          <a:solidFill>
                            <a:srgbClr val="FF0000"/>
                          </a:solidFill>
                          <a:latin typeface="Verdana" pitchFamily="34" charset="0"/>
                          <a:ea typeface="Verdana" pitchFamily="34" charset="0"/>
                          <a:cs typeface="Verdana" pitchFamily="34" charset="0"/>
                        </a:rPr>
                        <a:t>$p</a:t>
                      </a:r>
                      <a:r>
                        <a:rPr lang="de-DE" sz="1800" dirty="0" smtClean="0">
                          <a:latin typeface="Verdana" pitchFamily="34" charset="0"/>
                          <a:ea typeface="Verdana" pitchFamily="34" charset="0"/>
                          <a:cs typeface="Verdana" pitchFamily="34" charset="0"/>
                        </a:rPr>
                        <a:t> Hein, Christoph</a:t>
                      </a:r>
                      <a:br>
                        <a:rPr lang="de-DE" sz="1800" dirty="0" smtClean="0">
                          <a:latin typeface="Verdana" pitchFamily="34" charset="0"/>
                          <a:ea typeface="Verdana" pitchFamily="34" charset="0"/>
                          <a:cs typeface="Verdana" pitchFamily="34" charset="0"/>
                        </a:rPr>
                      </a:br>
                      <a:r>
                        <a:rPr lang="de-DE" sz="1800" dirty="0" smtClean="0">
                          <a:solidFill>
                            <a:srgbClr val="FF0000"/>
                          </a:solidFill>
                          <a:latin typeface="Verdana" pitchFamily="34" charset="0"/>
                          <a:ea typeface="Verdana" pitchFamily="34" charset="0"/>
                          <a:cs typeface="Verdana" pitchFamily="34" charset="0"/>
                        </a:rPr>
                        <a:t>$d</a:t>
                      </a:r>
                      <a:r>
                        <a:rPr lang="de-DE" sz="1800" baseline="0" dirty="0" smtClean="0">
                          <a:latin typeface="Verdana" pitchFamily="34" charset="0"/>
                          <a:ea typeface="Verdana" pitchFamily="34" charset="0"/>
                          <a:cs typeface="Verdana" pitchFamily="34" charset="0"/>
                        </a:rPr>
                        <a:t> 1944-</a:t>
                      </a:r>
                      <a:br>
                        <a:rPr lang="de-DE" sz="1800" baseline="0" dirty="0" smtClean="0">
                          <a:latin typeface="Verdana" pitchFamily="34" charset="0"/>
                          <a:ea typeface="Verdana" pitchFamily="34" charset="0"/>
                          <a:cs typeface="Verdana" pitchFamily="34" charset="0"/>
                        </a:rPr>
                      </a:br>
                      <a:r>
                        <a:rPr lang="en-US" sz="1800" kern="1200" dirty="0" smtClean="0">
                          <a:solidFill>
                            <a:srgbClr val="FF0000"/>
                          </a:solidFill>
                          <a:latin typeface="Verdana" pitchFamily="34" charset="0"/>
                          <a:ea typeface="+mn-ea"/>
                          <a:cs typeface="+mn-cs"/>
                        </a:rPr>
                        <a:t>$9</a:t>
                      </a:r>
                      <a:r>
                        <a:rPr lang="en-US" sz="1800" kern="1200" dirty="0" smtClean="0">
                          <a:solidFill>
                            <a:schemeClr val="dk1"/>
                          </a:solidFill>
                          <a:latin typeface="Verdana" pitchFamily="34" charset="0"/>
                          <a:ea typeface="+mn-ea"/>
                          <a:cs typeface="+mn-cs"/>
                        </a:rPr>
                        <a:t> </a:t>
                      </a:r>
                      <a:r>
                        <a:rPr lang="en-US" sz="1800" i="1" kern="1200" dirty="0" smtClean="0">
                          <a:solidFill>
                            <a:schemeClr val="dk1"/>
                          </a:solidFill>
                          <a:latin typeface="Verdana" pitchFamily="34" charset="0"/>
                          <a:ea typeface="+mn-ea"/>
                          <a:cs typeface="+mn-cs"/>
                        </a:rPr>
                        <a:t>GND-IDN</a:t>
                      </a:r>
                      <a:br>
                        <a:rPr lang="en-US" sz="1800" i="1" kern="1200" dirty="0" smtClean="0">
                          <a:solidFill>
                            <a:schemeClr val="dk1"/>
                          </a:solidFill>
                          <a:latin typeface="Verdana" pitchFamily="34" charset="0"/>
                          <a:ea typeface="+mn-ea"/>
                          <a:cs typeface="+mn-cs"/>
                        </a:rPr>
                      </a:br>
                      <a:r>
                        <a:rPr lang="de-DE" sz="1800" kern="1200" dirty="0" smtClean="0">
                          <a:solidFill>
                            <a:schemeClr val="bg1">
                              <a:lumMod val="50000"/>
                            </a:schemeClr>
                          </a:solidFill>
                          <a:latin typeface="Verdana" pitchFamily="34" charset="0"/>
                          <a:ea typeface="+mn-ea"/>
                          <a:cs typeface="+mn-cs"/>
                        </a:rPr>
                        <a:t>$4 </a:t>
                      </a:r>
                      <a:r>
                        <a:rPr lang="de-DE" sz="1800" kern="1200" dirty="0" err="1" smtClean="0">
                          <a:solidFill>
                            <a:schemeClr val="bg1">
                              <a:lumMod val="50000"/>
                            </a:schemeClr>
                          </a:solidFill>
                          <a:latin typeface="Verdana" pitchFamily="34" charset="0"/>
                          <a:ea typeface="+mn-ea"/>
                          <a:cs typeface="+mn-cs"/>
                        </a:rPr>
                        <a:t>aut</a:t>
                      </a:r>
                      <a:r>
                        <a:rPr lang="de-DE" sz="1800" kern="1200" dirty="0" smtClean="0">
                          <a:solidFill>
                            <a:schemeClr val="bg1">
                              <a:lumMod val="50000"/>
                            </a:schemeClr>
                          </a:solidFill>
                          <a:latin typeface="Verdana" pitchFamily="34" charset="0"/>
                          <a:ea typeface="+mn-ea"/>
                          <a:cs typeface="+mn-cs"/>
                        </a:rPr>
                        <a:t> </a:t>
                      </a:r>
                      <a:r>
                        <a:rPr lang="de-DE" sz="1800" i="1" kern="1200" dirty="0" smtClean="0">
                          <a:solidFill>
                            <a:schemeClr val="bg1">
                              <a:lumMod val="50000"/>
                            </a:schemeClr>
                          </a:solidFill>
                          <a:latin typeface="Cambria" pitchFamily="18" charset="0"/>
                          <a:ea typeface="+mn-ea"/>
                          <a:cs typeface="+mn-cs"/>
                        </a:rPr>
                        <a:t>(Verfasser)</a:t>
                      </a:r>
                      <a:endParaRPr lang="de-DE" sz="1800" b="0" i="1" dirty="0">
                        <a:latin typeface="Verdana" pitchFamily="34" charset="0"/>
                        <a:ea typeface="Verdana" pitchFamily="34" charset="0"/>
                        <a:cs typeface="Verdana" pitchFamily="34" charset="0"/>
                      </a:endParaRPr>
                    </a:p>
                  </a:txBody>
                  <a:tcPr anchor="ctr"/>
                </a:tc>
              </a:tr>
              <a:tr h="383201">
                <a:tc vMerge="1">
                  <a:txBody>
                    <a:bodyPr/>
                    <a:lstStyle/>
                    <a:p>
                      <a:pPr>
                        <a:lnSpc>
                          <a:spcPts val="1600"/>
                        </a:lnSpc>
                        <a:spcBef>
                          <a:spcPts val="600"/>
                        </a:spcBef>
                        <a:spcAft>
                          <a:spcPts val="600"/>
                        </a:spcAft>
                      </a:pP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anose="020B0604030504040204" pitchFamily="34" charset="0"/>
                          <a:ea typeface="Verdana" panose="020B0604030504040204" pitchFamily="34" charset="0"/>
                          <a:cs typeface="Verdana" panose="020B0604030504040204" pitchFamily="34" charset="0"/>
                        </a:rPr>
                        <a:t>W</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18.5</a:t>
                      </a:r>
                      <a:endParaRPr lang="de-DE" sz="1800" b="0"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Beziehungskennzeichnung</a:t>
                      </a:r>
                    </a:p>
                  </a:txBody>
                  <a:tcPr anchor="ctr"/>
                </a:tc>
                <a:tc vMerge="1">
                  <a:txBody>
                    <a:bodyPr/>
                    <a:lstStyle/>
                    <a:p>
                      <a:endParaRPr lang="de-DE" sz="1800" b="0" i="1" dirty="0">
                        <a:latin typeface="Verdana" pitchFamily="34" charset="0"/>
                        <a:ea typeface="Verdana" pitchFamily="34" charset="0"/>
                        <a:cs typeface="Verdana" pitchFamily="34" charset="0"/>
                      </a:endParaRPr>
                    </a:p>
                  </a:txBody>
                  <a:tcPr anchor="ctr"/>
                </a:tc>
              </a:tr>
            </a:tbl>
          </a:graphicData>
        </a:graphic>
      </p:graphicFrame>
      <p:sp>
        <p:nvSpPr>
          <p:cNvPr id="2" name="Fußzeilenplatzhalter 1"/>
          <p:cNvSpPr>
            <a:spLocks noGrp="1"/>
          </p:cNvSpPr>
          <p:nvPr>
            <p:ph type="ftr" sz="quarter" idx="14"/>
          </p:nvPr>
        </p:nvSpPr>
        <p:spPr/>
        <p:txBody>
          <a:bodyPr/>
          <a:lstStyle/>
          <a:p>
            <a:r>
              <a:rPr lang="de-DE" smtClean="0">
                <a:solidFill>
                  <a:srgbClr val="4F81BD">
                    <a:lumMod val="75000"/>
                  </a:srgbClr>
                </a:solidFill>
              </a:rPr>
              <a:t>AG RDA Schulungsunterlagen – Modul 2.07: Beziehungen | Stand: 19.06.2015 | CC BY-NC-SA</a:t>
            </a:r>
            <a:endParaRPr lang="de-DE" dirty="0">
              <a:solidFill>
                <a:srgbClr val="4F81BD">
                  <a:lumMod val="75000"/>
                </a:srgbClr>
              </a:solidFill>
            </a:endParaRPr>
          </a:p>
        </p:txBody>
      </p:sp>
      <p:sp>
        <p:nvSpPr>
          <p:cNvPr id="3" name="Foliennummernplatzhalter 2"/>
          <p:cNvSpPr>
            <a:spLocks noGrp="1"/>
          </p:cNvSpPr>
          <p:nvPr>
            <p:ph type="sldNum" sz="quarter" idx="4"/>
          </p:nvPr>
        </p:nvSpPr>
        <p:spPr/>
        <p:txBody>
          <a:bodyPr/>
          <a:lstStyle/>
          <a:p>
            <a:fld id="{8A6690F1-7CA1-4166-A522-500460961984}" type="slidenum">
              <a:rPr lang="de-DE" smtClean="0">
                <a:solidFill>
                  <a:prstClr val="black">
                    <a:tint val="75000"/>
                  </a:prstClr>
                </a:solidFill>
              </a:rPr>
              <a:pPr/>
              <a:t>49</a:t>
            </a:fld>
            <a:endParaRPr lang="de-DE">
              <a:solidFill>
                <a:prstClr val="black">
                  <a:tint val="75000"/>
                </a:prstClr>
              </a:solidFill>
            </a:endParaRPr>
          </a:p>
        </p:txBody>
      </p:sp>
    </p:spTree>
    <p:extLst>
      <p:ext uri="{BB962C8B-B14F-4D97-AF65-F5344CB8AC3E}">
        <p14:creationId xmlns:p14="http://schemas.microsoft.com/office/powerpoint/2010/main" val="38570373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100_ Geistiger Schöpfer</a:t>
            </a:r>
          </a:p>
          <a:p>
            <a:pPr marL="0" indent="0" algn="ctr">
              <a:buNone/>
            </a:pPr>
            <a:endParaRPr lang="de-DE" sz="3200" dirty="0"/>
          </a:p>
          <a:p>
            <a:pPr marL="0" indent="0" algn="ctr">
              <a:buNone/>
            </a:pPr>
            <a:endParaRPr lang="de-DE" sz="3200" dirty="0" smtClean="0"/>
          </a:p>
          <a:p>
            <a:pPr marL="0" indent="0" algn="ctr">
              <a:buNone/>
            </a:pPr>
            <a:r>
              <a:rPr lang="de-DE" sz="3200" dirty="0" smtClean="0"/>
              <a:t>Beziehung</a:t>
            </a: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5</a:t>
            </a:fld>
            <a:endParaRPr lang="de-DE"/>
          </a:p>
        </p:txBody>
      </p:sp>
    </p:spTree>
    <p:extLst>
      <p:ext uri="{BB962C8B-B14F-4D97-AF65-F5344CB8AC3E}">
        <p14:creationId xmlns:p14="http://schemas.microsoft.com/office/powerpoint/2010/main" val="18763042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1"/>
          <p:cNvSpPr>
            <a:spLocks noGrp="1"/>
          </p:cNvSpPr>
          <p:nvPr>
            <p:ph type="title"/>
          </p:nvPr>
        </p:nvSpPr>
        <p:spPr>
          <a:xfrm>
            <a:off x="251520" y="183778"/>
            <a:ext cx="8640960" cy="1084982"/>
          </a:xfrm>
        </p:spPr>
        <p:txBody>
          <a:bodyPr/>
          <a:lstStyle/>
          <a:p>
            <a:r>
              <a:rPr lang="de-DE" dirty="0" smtClean="0"/>
              <a:t>Beziehung zu einem geistigen Schöpfer - Körperschaft - Beispiel</a:t>
            </a:r>
            <a:endParaRPr lang="de-DE" dirty="0"/>
          </a:p>
        </p:txBody>
      </p:sp>
      <p:graphicFrame>
        <p:nvGraphicFramePr>
          <p:cNvPr id="6" name="Tabelle 5"/>
          <p:cNvGraphicFramePr>
            <a:graphicFrameLocks noGrp="1"/>
          </p:cNvGraphicFramePr>
          <p:nvPr/>
        </p:nvGraphicFramePr>
        <p:xfrm>
          <a:off x="359736" y="1340768"/>
          <a:ext cx="8532000" cy="2103120"/>
        </p:xfrm>
        <a:graphic>
          <a:graphicData uri="http://schemas.openxmlformats.org/drawingml/2006/table">
            <a:tbl>
              <a:tblPr firstRow="1" bandRow="1">
                <a:tableStyleId>{5C22544A-7EE6-4342-B048-85BDC9FD1C3A}</a:tableStyleId>
              </a:tblPr>
              <a:tblGrid>
                <a:gridCol w="972000"/>
                <a:gridCol w="1008000"/>
                <a:gridCol w="864000"/>
                <a:gridCol w="3240000"/>
                <a:gridCol w="2448000"/>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smtClean="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FRBR-Ebene</a:t>
                      </a: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0">
                <a:tc rowSpan="2">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200</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W</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kern="1200" baseline="0" dirty="0" smtClean="0">
                          <a:latin typeface="Verdana" pitchFamily="34" charset="0"/>
                          <a:ea typeface="Verdana" pitchFamily="34" charset="0"/>
                          <a:cs typeface="Verdana" pitchFamily="34" charset="0"/>
                        </a:rPr>
                        <a:t>19.2</a:t>
                      </a:r>
                      <a:endParaRPr lang="de-DE" sz="1800" b="1"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dirty="0" smtClean="0">
                          <a:latin typeface="Verdana" pitchFamily="34" charset="0"/>
                          <a:ea typeface="Verdana" pitchFamily="34" charset="0"/>
                          <a:cs typeface="Verdana" pitchFamily="34" charset="0"/>
                        </a:rPr>
                        <a:t>Geistiger Schöpfer</a:t>
                      </a:r>
                    </a:p>
                  </a:txBody>
                  <a:tcPr anchor="ctr"/>
                </a:tc>
                <a:tc rowSpan="2">
                  <a:txBody>
                    <a:bodyPr/>
                    <a:lstStyle/>
                    <a:p>
                      <a:r>
                        <a:rPr lang="de-DE" sz="1800" b="0" kern="1200" dirty="0" smtClean="0">
                          <a:solidFill>
                            <a:srgbClr val="FF0000"/>
                          </a:solidFill>
                          <a:latin typeface="Verdana" pitchFamily="34" charset="0"/>
                          <a:ea typeface="+mn-ea"/>
                          <a:cs typeface="+mn-cs"/>
                        </a:rPr>
                        <a:t>$k</a:t>
                      </a:r>
                      <a:r>
                        <a:rPr lang="de-DE" sz="1800" b="0" kern="1200" dirty="0" smtClean="0">
                          <a:solidFill>
                            <a:schemeClr val="dk1"/>
                          </a:solidFill>
                          <a:latin typeface="Verdana" pitchFamily="34" charset="0"/>
                          <a:ea typeface="+mn-ea"/>
                          <a:cs typeface="+mn-cs"/>
                        </a:rPr>
                        <a:t> Hamburgische Investitions- und Förderbank</a:t>
                      </a:r>
                      <a:br>
                        <a:rPr lang="de-DE" sz="1800" b="0" kern="1200" dirty="0" smtClean="0">
                          <a:solidFill>
                            <a:schemeClr val="dk1"/>
                          </a:solidFill>
                          <a:latin typeface="Verdana" pitchFamily="34" charset="0"/>
                          <a:ea typeface="+mn-ea"/>
                          <a:cs typeface="+mn-cs"/>
                        </a:rPr>
                      </a:br>
                      <a:r>
                        <a:rPr lang="en-US" sz="1800" kern="1200" dirty="0" smtClean="0">
                          <a:solidFill>
                            <a:srgbClr val="FF0000"/>
                          </a:solidFill>
                          <a:latin typeface="Verdana" pitchFamily="34" charset="0"/>
                          <a:ea typeface="+mn-ea"/>
                          <a:cs typeface="+mn-cs"/>
                        </a:rPr>
                        <a:t>$9</a:t>
                      </a:r>
                      <a:r>
                        <a:rPr lang="en-US" sz="1800" kern="1200" dirty="0" smtClean="0">
                          <a:solidFill>
                            <a:schemeClr val="dk1"/>
                          </a:solidFill>
                          <a:latin typeface="Verdana" pitchFamily="34" charset="0"/>
                          <a:ea typeface="+mn-ea"/>
                          <a:cs typeface="+mn-cs"/>
                        </a:rPr>
                        <a:t> </a:t>
                      </a:r>
                      <a:r>
                        <a:rPr lang="en-US" sz="1800" i="1" kern="1200" dirty="0" smtClean="0">
                          <a:solidFill>
                            <a:schemeClr val="dk1"/>
                          </a:solidFill>
                          <a:latin typeface="Verdana" pitchFamily="34" charset="0"/>
                          <a:ea typeface="+mn-ea"/>
                          <a:cs typeface="+mn-cs"/>
                        </a:rPr>
                        <a:t>GND-IDN</a:t>
                      </a:r>
                      <a:br>
                        <a:rPr lang="en-US" sz="1800" i="1" kern="1200" dirty="0" smtClean="0">
                          <a:solidFill>
                            <a:schemeClr val="dk1"/>
                          </a:solidFill>
                          <a:latin typeface="Verdana" pitchFamily="34" charset="0"/>
                          <a:ea typeface="+mn-ea"/>
                          <a:cs typeface="+mn-cs"/>
                        </a:rPr>
                      </a:br>
                      <a:r>
                        <a:rPr lang="de-DE" sz="1800" kern="1200" dirty="0" smtClean="0">
                          <a:solidFill>
                            <a:schemeClr val="bg1">
                              <a:lumMod val="50000"/>
                            </a:schemeClr>
                          </a:solidFill>
                          <a:latin typeface="Verdana" pitchFamily="34" charset="0"/>
                          <a:ea typeface="+mn-ea"/>
                          <a:cs typeface="+mn-cs"/>
                        </a:rPr>
                        <a:t>$4 </a:t>
                      </a:r>
                      <a:r>
                        <a:rPr lang="de-DE" sz="1800" kern="1200" dirty="0" err="1" smtClean="0">
                          <a:solidFill>
                            <a:schemeClr val="bg1">
                              <a:lumMod val="50000"/>
                            </a:schemeClr>
                          </a:solidFill>
                          <a:latin typeface="Verdana" pitchFamily="34" charset="0"/>
                          <a:ea typeface="+mn-ea"/>
                          <a:cs typeface="+mn-cs"/>
                        </a:rPr>
                        <a:t>aut</a:t>
                      </a:r>
                      <a:r>
                        <a:rPr lang="de-DE" sz="1800" kern="1200" dirty="0" smtClean="0">
                          <a:solidFill>
                            <a:schemeClr val="bg1">
                              <a:lumMod val="50000"/>
                            </a:schemeClr>
                          </a:solidFill>
                          <a:latin typeface="Verdana" pitchFamily="34" charset="0"/>
                          <a:ea typeface="+mn-ea"/>
                          <a:cs typeface="+mn-cs"/>
                        </a:rPr>
                        <a:t> </a:t>
                      </a:r>
                      <a:r>
                        <a:rPr lang="de-DE" sz="1800" i="1" kern="1200" dirty="0" smtClean="0">
                          <a:solidFill>
                            <a:schemeClr val="bg1">
                              <a:lumMod val="50000"/>
                            </a:schemeClr>
                          </a:solidFill>
                          <a:latin typeface="Cambria" pitchFamily="18" charset="0"/>
                          <a:ea typeface="+mn-ea"/>
                          <a:cs typeface="+mn-cs"/>
                        </a:rPr>
                        <a:t>(Verfasser)</a:t>
                      </a:r>
                      <a:endParaRPr lang="de-DE" sz="1800" b="0" i="1" dirty="0">
                        <a:latin typeface="Verdana" pitchFamily="34" charset="0"/>
                        <a:ea typeface="Verdana" pitchFamily="34" charset="0"/>
                        <a:cs typeface="Verdana" pitchFamily="34" charset="0"/>
                      </a:endParaRPr>
                    </a:p>
                  </a:txBody>
                  <a:tcPr anchor="ctr"/>
                </a:tc>
              </a:tr>
              <a:tr h="0">
                <a:tc vMerge="1">
                  <a:txBody>
                    <a:bodyPr/>
                    <a:lstStyle/>
                    <a:p>
                      <a:pPr>
                        <a:lnSpc>
                          <a:spcPts val="1600"/>
                        </a:lnSpc>
                        <a:spcBef>
                          <a:spcPts val="600"/>
                        </a:spcBef>
                        <a:spcAft>
                          <a:spcPts val="600"/>
                        </a:spcAft>
                      </a:pP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anose="020B0604030504040204" pitchFamily="34" charset="0"/>
                          <a:ea typeface="Verdana" panose="020B0604030504040204" pitchFamily="34" charset="0"/>
                          <a:cs typeface="Verdana" panose="020B0604030504040204" pitchFamily="34" charset="0"/>
                        </a:rPr>
                        <a:t>W</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18.5</a:t>
                      </a:r>
                      <a:endParaRPr lang="de-DE" sz="1800" b="0"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Beziehungskennzeichnung</a:t>
                      </a:r>
                    </a:p>
                  </a:txBody>
                  <a:tcPr anchor="ctr"/>
                </a:tc>
                <a:tc vMerge="1">
                  <a:txBody>
                    <a:bodyPr/>
                    <a:lstStyle/>
                    <a:p>
                      <a:endParaRPr lang="de-DE" sz="1800" b="0" i="1" dirty="0">
                        <a:latin typeface="Verdana" pitchFamily="34" charset="0"/>
                        <a:ea typeface="Verdana" pitchFamily="34" charset="0"/>
                        <a:cs typeface="Verdana" pitchFamily="34" charset="0"/>
                      </a:endParaRPr>
                    </a:p>
                  </a:txBody>
                  <a:tcPr anchor="ctr"/>
                </a:tc>
              </a:tr>
            </a:tbl>
          </a:graphicData>
        </a:graphic>
      </p:graphicFrame>
      <p:sp>
        <p:nvSpPr>
          <p:cNvPr id="2" name="Fußzeilenplatzhalter 1"/>
          <p:cNvSpPr>
            <a:spLocks noGrp="1"/>
          </p:cNvSpPr>
          <p:nvPr>
            <p:ph type="ftr" sz="quarter" idx="14"/>
          </p:nvPr>
        </p:nvSpPr>
        <p:spPr/>
        <p:txBody>
          <a:bodyPr/>
          <a:lstStyle/>
          <a:p>
            <a:r>
              <a:rPr lang="de-DE" smtClean="0">
                <a:solidFill>
                  <a:srgbClr val="4F81BD">
                    <a:lumMod val="75000"/>
                  </a:srgbClr>
                </a:solidFill>
              </a:rPr>
              <a:t>AG RDA Schulungsunterlagen – Modul 2.07: Beziehungen | Stand: 19.06.2015 | CC BY-NC-SA</a:t>
            </a:r>
            <a:endParaRPr lang="de-DE" dirty="0">
              <a:solidFill>
                <a:srgbClr val="4F81BD">
                  <a:lumMod val="75000"/>
                </a:srgbClr>
              </a:solidFill>
            </a:endParaRPr>
          </a:p>
        </p:txBody>
      </p:sp>
      <p:sp>
        <p:nvSpPr>
          <p:cNvPr id="3" name="Foliennummernplatzhalter 2"/>
          <p:cNvSpPr>
            <a:spLocks noGrp="1"/>
          </p:cNvSpPr>
          <p:nvPr>
            <p:ph type="sldNum" sz="quarter" idx="4"/>
          </p:nvPr>
        </p:nvSpPr>
        <p:spPr/>
        <p:txBody>
          <a:bodyPr/>
          <a:lstStyle/>
          <a:p>
            <a:fld id="{8A6690F1-7CA1-4166-A522-500460961984}" type="slidenum">
              <a:rPr lang="de-DE" smtClean="0">
                <a:solidFill>
                  <a:prstClr val="black">
                    <a:tint val="75000"/>
                  </a:prstClr>
                </a:solidFill>
              </a:rPr>
              <a:pPr/>
              <a:t>50</a:t>
            </a:fld>
            <a:endParaRPr lang="de-DE">
              <a:solidFill>
                <a:prstClr val="black">
                  <a:tint val="75000"/>
                </a:prstClr>
              </a:solidFill>
            </a:endParaRPr>
          </a:p>
        </p:txBody>
      </p:sp>
    </p:spTree>
    <p:extLst>
      <p:ext uri="{BB962C8B-B14F-4D97-AF65-F5344CB8AC3E}">
        <p14:creationId xmlns:p14="http://schemas.microsoft.com/office/powerpoint/2010/main" val="282602579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1"/>
          <p:cNvSpPr>
            <a:spLocks noGrp="1"/>
          </p:cNvSpPr>
          <p:nvPr>
            <p:ph type="title"/>
          </p:nvPr>
        </p:nvSpPr>
        <p:spPr>
          <a:xfrm>
            <a:off x="251520" y="183778"/>
            <a:ext cx="8640960" cy="508918"/>
          </a:xfrm>
        </p:spPr>
        <p:txBody>
          <a:bodyPr/>
          <a:lstStyle/>
          <a:p>
            <a:r>
              <a:rPr lang="de-DE" dirty="0" smtClean="0"/>
              <a:t>Beziehung zu einer sonstigen Person - Beispiel</a:t>
            </a:r>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4198083971"/>
              </p:ext>
            </p:extLst>
          </p:nvPr>
        </p:nvGraphicFramePr>
        <p:xfrm>
          <a:off x="359736" y="980728"/>
          <a:ext cx="8532000" cy="2377440"/>
        </p:xfrm>
        <a:graphic>
          <a:graphicData uri="http://schemas.openxmlformats.org/drawingml/2006/table">
            <a:tbl>
              <a:tblPr firstRow="1" bandRow="1">
                <a:tableStyleId>{5C22544A-7EE6-4342-B048-85BDC9FD1C3A}</a:tableStyleId>
              </a:tblPr>
              <a:tblGrid>
                <a:gridCol w="972000"/>
                <a:gridCol w="1008000"/>
                <a:gridCol w="864000"/>
                <a:gridCol w="3240000"/>
                <a:gridCol w="2448000"/>
              </a:tblGrid>
              <a:tr h="278439">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smtClean="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FRBR-Ebene</a:t>
                      </a: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397770">
                <a:tc rowSpan="2">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100b</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W</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kern="1200" baseline="0" dirty="0" smtClean="0">
                          <a:latin typeface="Verdana" pitchFamily="34" charset="0"/>
                          <a:ea typeface="Verdana" pitchFamily="34" charset="0"/>
                          <a:cs typeface="Verdana" pitchFamily="34" charset="0"/>
                        </a:rPr>
                        <a:t>19.3</a:t>
                      </a:r>
                      <a:endParaRPr lang="de-DE" sz="1800" b="1"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dirty="0" smtClean="0">
                          <a:latin typeface="Verdana" pitchFamily="34" charset="0"/>
                          <a:ea typeface="Verdana" pitchFamily="34" charset="0"/>
                          <a:cs typeface="Verdana" pitchFamily="34" charset="0"/>
                        </a:rPr>
                        <a:t>Sonstige Person, die mit einem Werk in Beziehung steht</a:t>
                      </a:r>
                    </a:p>
                  </a:txBody>
                  <a:tcPr anchor="ctr"/>
                </a:tc>
                <a:tc rowSpan="2">
                  <a:txBody>
                    <a:bodyPr/>
                    <a:lstStyle/>
                    <a:p>
                      <a:r>
                        <a:rPr lang="de-DE" sz="1800" kern="1200" dirty="0" smtClean="0">
                          <a:solidFill>
                            <a:srgbClr val="FF0000"/>
                          </a:solidFill>
                          <a:latin typeface="Verdana" pitchFamily="34" charset="0"/>
                          <a:ea typeface="+mn-ea"/>
                          <a:cs typeface="+mn-cs"/>
                        </a:rPr>
                        <a:t>$p</a:t>
                      </a:r>
                      <a:r>
                        <a:rPr lang="de-DE" sz="1800" kern="1200" dirty="0" smtClean="0">
                          <a:solidFill>
                            <a:schemeClr val="dk1"/>
                          </a:solidFill>
                          <a:latin typeface="Verdana" pitchFamily="34" charset="0"/>
                          <a:ea typeface="+mn-ea"/>
                          <a:cs typeface="+mn-cs"/>
                        </a:rPr>
                        <a:t> Russell, David O.</a:t>
                      </a:r>
                      <a:br>
                        <a:rPr lang="de-DE" sz="1800" kern="1200" dirty="0" smtClean="0">
                          <a:solidFill>
                            <a:schemeClr val="dk1"/>
                          </a:solidFill>
                          <a:latin typeface="Verdana" pitchFamily="34" charset="0"/>
                          <a:ea typeface="+mn-ea"/>
                          <a:cs typeface="+mn-cs"/>
                        </a:rPr>
                      </a:br>
                      <a:r>
                        <a:rPr lang="de-DE" sz="1800" kern="1200" dirty="0" smtClean="0">
                          <a:solidFill>
                            <a:srgbClr val="FF0000"/>
                          </a:solidFill>
                          <a:latin typeface="Verdana" pitchFamily="34" charset="0"/>
                          <a:ea typeface="+mn-ea"/>
                          <a:cs typeface="+mn-cs"/>
                        </a:rPr>
                        <a:t>$d </a:t>
                      </a:r>
                      <a:r>
                        <a:rPr lang="de-DE" sz="1800" kern="1200" dirty="0" smtClean="0">
                          <a:solidFill>
                            <a:schemeClr val="dk1"/>
                          </a:solidFill>
                          <a:latin typeface="Verdana" pitchFamily="34" charset="0"/>
                          <a:ea typeface="+mn-ea"/>
                          <a:cs typeface="+mn-cs"/>
                        </a:rPr>
                        <a:t>1958-</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FF0000"/>
                          </a:solidFill>
                          <a:latin typeface="Verdana" pitchFamily="34" charset="0"/>
                          <a:ea typeface="+mn-ea"/>
                          <a:cs typeface="+mn-cs"/>
                        </a:rPr>
                        <a:t>$9</a:t>
                      </a:r>
                      <a:r>
                        <a:rPr lang="en-US" sz="1800" kern="1200" dirty="0" smtClean="0">
                          <a:solidFill>
                            <a:schemeClr val="dk1"/>
                          </a:solidFill>
                          <a:latin typeface="Verdana" pitchFamily="34" charset="0"/>
                          <a:ea typeface="+mn-ea"/>
                          <a:cs typeface="+mn-cs"/>
                        </a:rPr>
                        <a:t> </a:t>
                      </a:r>
                      <a:r>
                        <a:rPr lang="en-US" sz="1800" i="1" kern="1200" dirty="0" smtClean="0">
                          <a:solidFill>
                            <a:schemeClr val="dk1"/>
                          </a:solidFill>
                          <a:latin typeface="Verdana" pitchFamily="34" charset="0"/>
                          <a:ea typeface="+mn-ea"/>
                          <a:cs typeface="+mn-cs"/>
                        </a:rPr>
                        <a:t>GND-IDN</a:t>
                      </a:r>
                      <a:endParaRPr lang="de-DE" sz="1800" b="0" i="1" dirty="0" smtClean="0">
                        <a:latin typeface="Verdana" pitchFamily="34" charset="0"/>
                        <a:ea typeface="Verdana" pitchFamily="34" charset="0"/>
                        <a:cs typeface="Verdana" pitchFamily="34" charset="0"/>
                      </a:endParaRPr>
                    </a:p>
                    <a:p>
                      <a:r>
                        <a:rPr lang="de-DE" sz="1800" b="0" dirty="0" smtClean="0">
                          <a:solidFill>
                            <a:srgbClr val="FF0000"/>
                          </a:solidFill>
                          <a:latin typeface="Verdana" pitchFamily="34" charset="0"/>
                          <a:ea typeface="Verdana" pitchFamily="34" charset="0"/>
                          <a:cs typeface="Verdana" pitchFamily="34" charset="0"/>
                        </a:rPr>
                        <a:t>$4</a:t>
                      </a:r>
                      <a:r>
                        <a:rPr lang="de-DE" sz="1800" b="0" dirty="0" smtClean="0">
                          <a:latin typeface="Verdana" pitchFamily="34" charset="0"/>
                          <a:ea typeface="Verdana" pitchFamily="34" charset="0"/>
                          <a:cs typeface="Verdana" pitchFamily="34" charset="0"/>
                        </a:rPr>
                        <a:t> </a:t>
                      </a:r>
                      <a:r>
                        <a:rPr lang="de-DE" sz="1800" b="0" dirty="0" err="1" smtClean="0">
                          <a:latin typeface="Verdana" pitchFamily="34" charset="0"/>
                          <a:ea typeface="Verdana" pitchFamily="34" charset="0"/>
                          <a:cs typeface="Verdana" pitchFamily="34" charset="0"/>
                        </a:rPr>
                        <a:t>fmd</a:t>
                      </a:r>
                      <a:r>
                        <a:rPr lang="de-DE" sz="1800" b="0" dirty="0" smtClean="0">
                          <a:latin typeface="Verdana" pitchFamily="34" charset="0"/>
                          <a:ea typeface="Verdana" pitchFamily="34" charset="0"/>
                          <a:cs typeface="Verdana" pitchFamily="34" charset="0"/>
                        </a:rPr>
                        <a:t> </a:t>
                      </a:r>
                      <a:r>
                        <a:rPr lang="de-DE" sz="1800" b="0" i="1" dirty="0" smtClean="0">
                          <a:latin typeface="Verdana" pitchFamily="34" charset="0"/>
                          <a:ea typeface="Verdana" pitchFamily="34" charset="0"/>
                          <a:cs typeface="Verdana" pitchFamily="34" charset="0"/>
                        </a:rPr>
                        <a:t>(Filmregisseur)</a:t>
                      </a:r>
                      <a:endParaRPr lang="de-DE" sz="1800" b="0" i="1" dirty="0">
                        <a:latin typeface="Verdana" pitchFamily="34" charset="0"/>
                        <a:ea typeface="Verdana" pitchFamily="34" charset="0"/>
                        <a:cs typeface="Verdana" pitchFamily="34" charset="0"/>
                      </a:endParaRPr>
                    </a:p>
                  </a:txBody>
                  <a:tcPr anchor="ctr"/>
                </a:tc>
              </a:tr>
              <a:tr h="278439">
                <a:tc vMerge="1">
                  <a:txBody>
                    <a:bodyPr/>
                    <a:lstStyle/>
                    <a:p>
                      <a:pPr>
                        <a:lnSpc>
                          <a:spcPts val="1600"/>
                        </a:lnSpc>
                        <a:spcBef>
                          <a:spcPts val="600"/>
                        </a:spcBef>
                        <a:spcAft>
                          <a:spcPts val="600"/>
                        </a:spcAft>
                      </a:pP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anose="020B0604030504040204" pitchFamily="34" charset="0"/>
                          <a:ea typeface="Verdana" panose="020B0604030504040204" pitchFamily="34" charset="0"/>
                          <a:cs typeface="Verdana" panose="020B0604030504040204" pitchFamily="34" charset="0"/>
                        </a:rPr>
                        <a:t>W</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18.5</a:t>
                      </a:r>
                      <a:endParaRPr lang="de-DE" sz="1800" b="0"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Beziehungskennzeichnung</a:t>
                      </a:r>
                    </a:p>
                  </a:txBody>
                  <a:tcPr anchor="ctr"/>
                </a:tc>
                <a:tc vMerge="1">
                  <a:txBody>
                    <a:bodyPr/>
                    <a:lstStyle/>
                    <a:p>
                      <a:endParaRPr lang="de-DE" sz="1800" b="0" i="1" dirty="0">
                        <a:latin typeface="Verdana" pitchFamily="34" charset="0"/>
                        <a:ea typeface="Verdana" pitchFamily="34" charset="0"/>
                        <a:cs typeface="Verdana" pitchFamily="34" charset="0"/>
                      </a:endParaRPr>
                    </a:p>
                  </a:txBody>
                  <a:tcPr anchor="ctr"/>
                </a:tc>
              </a:tr>
            </a:tbl>
          </a:graphicData>
        </a:graphic>
      </p:graphicFrame>
      <p:sp>
        <p:nvSpPr>
          <p:cNvPr id="2" name="Fußzeilenplatzhalter 1"/>
          <p:cNvSpPr>
            <a:spLocks noGrp="1"/>
          </p:cNvSpPr>
          <p:nvPr>
            <p:ph type="ftr" sz="quarter" idx="14"/>
          </p:nvPr>
        </p:nvSpPr>
        <p:spPr/>
        <p:txBody>
          <a:bodyPr/>
          <a:lstStyle/>
          <a:p>
            <a:r>
              <a:rPr lang="de-DE" smtClean="0">
                <a:solidFill>
                  <a:srgbClr val="4F81BD">
                    <a:lumMod val="75000"/>
                  </a:srgbClr>
                </a:solidFill>
              </a:rPr>
              <a:t>AG RDA Schulungsunterlagen – Modul 2.07: Beziehungen | Stand: 19.06.2015 | CC BY-NC-SA</a:t>
            </a:r>
            <a:endParaRPr lang="de-DE" dirty="0">
              <a:solidFill>
                <a:srgbClr val="4F81BD">
                  <a:lumMod val="75000"/>
                </a:srgbClr>
              </a:solidFill>
            </a:endParaRPr>
          </a:p>
        </p:txBody>
      </p:sp>
      <p:sp>
        <p:nvSpPr>
          <p:cNvPr id="3" name="Foliennummernplatzhalter 2"/>
          <p:cNvSpPr>
            <a:spLocks noGrp="1"/>
          </p:cNvSpPr>
          <p:nvPr>
            <p:ph type="sldNum" sz="quarter" idx="4"/>
          </p:nvPr>
        </p:nvSpPr>
        <p:spPr/>
        <p:txBody>
          <a:bodyPr/>
          <a:lstStyle/>
          <a:p>
            <a:fld id="{8A6690F1-7CA1-4166-A522-500460961984}" type="slidenum">
              <a:rPr lang="de-DE" smtClean="0">
                <a:solidFill>
                  <a:prstClr val="black">
                    <a:tint val="75000"/>
                  </a:prstClr>
                </a:solidFill>
              </a:rPr>
              <a:pPr/>
              <a:t>51</a:t>
            </a:fld>
            <a:endParaRPr lang="de-DE">
              <a:solidFill>
                <a:prstClr val="black">
                  <a:tint val="75000"/>
                </a:prstClr>
              </a:solidFill>
            </a:endParaRPr>
          </a:p>
        </p:txBody>
      </p:sp>
    </p:spTree>
    <p:extLst>
      <p:ext uri="{BB962C8B-B14F-4D97-AF65-F5344CB8AC3E}">
        <p14:creationId xmlns:p14="http://schemas.microsoft.com/office/powerpoint/2010/main" val="404050668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1"/>
          <p:cNvSpPr>
            <a:spLocks noGrp="1"/>
          </p:cNvSpPr>
          <p:nvPr>
            <p:ph type="title"/>
          </p:nvPr>
        </p:nvSpPr>
        <p:spPr>
          <a:xfrm>
            <a:off x="251520" y="183778"/>
            <a:ext cx="8640960" cy="1084982"/>
          </a:xfrm>
        </p:spPr>
        <p:txBody>
          <a:bodyPr/>
          <a:lstStyle/>
          <a:p>
            <a:r>
              <a:rPr lang="de-DE" dirty="0" smtClean="0"/>
              <a:t>Beziehung zu einer sonstigen Körperschaft - Beispiel</a:t>
            </a:r>
            <a:endParaRPr lang="de-DE" dirty="0"/>
          </a:p>
        </p:txBody>
      </p:sp>
      <p:sp>
        <p:nvSpPr>
          <p:cNvPr id="10" name="Textplatzhalter 2"/>
          <p:cNvSpPr>
            <a:spLocks noGrp="1"/>
          </p:cNvSpPr>
          <p:nvPr>
            <p:ph type="body" sz="quarter" idx="13"/>
          </p:nvPr>
        </p:nvSpPr>
        <p:spPr>
          <a:xfrm>
            <a:off x="251520" y="1196752"/>
            <a:ext cx="8640960" cy="1584176"/>
          </a:xfrm>
        </p:spPr>
        <p:txBody>
          <a:bodyPr wrap="square"/>
          <a:lstStyle/>
          <a:p>
            <a:pPr marL="0" indent="0">
              <a:buNone/>
            </a:pPr>
            <a:r>
              <a:rPr lang="de-DE" dirty="0" smtClean="0"/>
              <a:t>Beziehung zu einer sonstigen Körperschaft, wenn der Haupttitel nur einen Gattungsbegriff oder einen durch formale Attribute erweiterten Gattungsbegriff enthält oder nur aus einem solchen besteht</a:t>
            </a:r>
          </a:p>
        </p:txBody>
      </p:sp>
      <p:graphicFrame>
        <p:nvGraphicFramePr>
          <p:cNvPr id="11" name="Tabelle 10"/>
          <p:cNvGraphicFramePr>
            <a:graphicFrameLocks noGrp="1"/>
          </p:cNvGraphicFramePr>
          <p:nvPr>
            <p:extLst>
              <p:ext uri="{D42A27DB-BD31-4B8C-83A1-F6EECF244321}">
                <p14:modId xmlns:p14="http://schemas.microsoft.com/office/powerpoint/2010/main" val="3199263077"/>
              </p:ext>
            </p:extLst>
          </p:nvPr>
        </p:nvGraphicFramePr>
        <p:xfrm>
          <a:off x="359736" y="2924944"/>
          <a:ext cx="8532000" cy="2651760"/>
        </p:xfrm>
        <a:graphic>
          <a:graphicData uri="http://schemas.openxmlformats.org/drawingml/2006/table">
            <a:tbl>
              <a:tblPr firstRow="1" bandRow="1">
                <a:tableStyleId>{5C22544A-7EE6-4342-B048-85BDC9FD1C3A}</a:tableStyleId>
              </a:tblPr>
              <a:tblGrid>
                <a:gridCol w="972000"/>
                <a:gridCol w="1008000"/>
                <a:gridCol w="864000"/>
                <a:gridCol w="3240000"/>
                <a:gridCol w="2448000"/>
              </a:tblGrid>
              <a:tr h="278439">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smtClean="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FRBR-Ebene</a:t>
                      </a: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397770">
                <a:tc rowSpan="2">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200b</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W</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kern="1200" baseline="0" dirty="0" smtClean="0">
                          <a:latin typeface="Verdana" pitchFamily="34" charset="0"/>
                          <a:ea typeface="Verdana" pitchFamily="34" charset="0"/>
                          <a:cs typeface="Verdana" pitchFamily="34" charset="0"/>
                        </a:rPr>
                        <a:t>19.3</a:t>
                      </a:r>
                      <a:endParaRPr lang="de-DE" sz="1800" b="1"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dirty="0" smtClean="0">
                          <a:latin typeface="Verdana" pitchFamily="34" charset="0"/>
                          <a:ea typeface="Verdana" pitchFamily="34" charset="0"/>
                          <a:cs typeface="Verdana" pitchFamily="34" charset="0"/>
                        </a:rPr>
                        <a:t>Sonstige Körperschaft, die mit einem Werk in Beziehung steht</a:t>
                      </a:r>
                    </a:p>
                  </a:txBody>
                  <a:tcPr anchor="ctr"/>
                </a:tc>
                <a:tc rowSpan="2">
                  <a:txBody>
                    <a:bodyPr/>
                    <a:lstStyle/>
                    <a:p>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$g</a:t>
                      </a:r>
                      <a:r>
                        <a:rPr lang="de-DE" dirty="0" smtClean="0">
                          <a:latin typeface="Verdana" panose="020B0604030504040204" pitchFamily="34" charset="0"/>
                          <a:ea typeface="Verdana" panose="020B0604030504040204" pitchFamily="34" charset="0"/>
                          <a:cs typeface="Verdana" panose="020B0604030504040204" pitchFamily="34" charset="0"/>
                        </a:rPr>
                        <a:t> Hessen</a:t>
                      </a:r>
                      <a:br>
                        <a:rPr lang="de-DE" dirty="0" smtClean="0">
                          <a:latin typeface="Verdana" panose="020B0604030504040204" pitchFamily="34" charset="0"/>
                          <a:ea typeface="Verdana" panose="020B0604030504040204" pitchFamily="34" charset="0"/>
                          <a:cs typeface="Verdana" panose="020B0604030504040204" pitchFamily="34" charset="0"/>
                        </a:rPr>
                      </a:b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$b</a:t>
                      </a:r>
                      <a:r>
                        <a:rPr lang="de-DE" dirty="0" smtClean="0">
                          <a:latin typeface="Verdana" panose="020B0604030504040204" pitchFamily="34" charset="0"/>
                          <a:ea typeface="Verdana" panose="020B0604030504040204" pitchFamily="34" charset="0"/>
                          <a:cs typeface="Verdana" panose="020B0604030504040204" pitchFamily="34" charset="0"/>
                        </a:rPr>
                        <a:t> Kultusministerium</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FF0000"/>
                          </a:solidFill>
                          <a:latin typeface="Verdana" pitchFamily="34" charset="0"/>
                          <a:ea typeface="+mn-ea"/>
                          <a:cs typeface="+mn-cs"/>
                        </a:rPr>
                        <a:t>$9</a:t>
                      </a:r>
                      <a:r>
                        <a:rPr lang="en-US" sz="1800" kern="1200" dirty="0" smtClean="0">
                          <a:solidFill>
                            <a:schemeClr val="dk1"/>
                          </a:solidFill>
                          <a:latin typeface="Verdana" pitchFamily="34" charset="0"/>
                          <a:ea typeface="+mn-ea"/>
                          <a:cs typeface="+mn-cs"/>
                        </a:rPr>
                        <a:t> </a:t>
                      </a:r>
                      <a:r>
                        <a:rPr lang="en-US" sz="1800" i="1" kern="1200" dirty="0" smtClean="0">
                          <a:solidFill>
                            <a:schemeClr val="dk1"/>
                          </a:solidFill>
                          <a:latin typeface="Verdana" pitchFamily="34" charset="0"/>
                          <a:ea typeface="+mn-ea"/>
                          <a:cs typeface="+mn-cs"/>
                        </a:rPr>
                        <a:t>GND-IDN</a:t>
                      </a:r>
                      <a:endParaRPr lang="de-DE" sz="1800" b="0" i="1" dirty="0" smtClean="0">
                        <a:latin typeface="Verdana" pitchFamily="34" charset="0"/>
                        <a:ea typeface="Verdana" pitchFamily="34" charset="0"/>
                        <a:cs typeface="Verdan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$4</a:t>
                      </a:r>
                      <a:r>
                        <a:rPr lang="de-DE" dirty="0" smtClean="0">
                          <a:latin typeface="Verdana" panose="020B0604030504040204" pitchFamily="34" charset="0"/>
                          <a:ea typeface="Verdana" panose="020B0604030504040204" pitchFamily="34" charset="0"/>
                          <a:cs typeface="Verdana" panose="020B0604030504040204" pitchFamily="34" charset="0"/>
                        </a:rPr>
                        <a:t> </a:t>
                      </a:r>
                      <a:r>
                        <a:rPr lang="de-DE" dirty="0" err="1" smtClean="0">
                          <a:latin typeface="Verdana" panose="020B0604030504040204" pitchFamily="34" charset="0"/>
                          <a:ea typeface="Verdana" panose="020B0604030504040204" pitchFamily="34" charset="0"/>
                          <a:cs typeface="Verdana" panose="020B0604030504040204" pitchFamily="34" charset="0"/>
                        </a:rPr>
                        <a:t>isb</a:t>
                      </a:r>
                      <a:r>
                        <a:rPr lang="de-DE" dirty="0" smtClean="0">
                          <a:latin typeface="Verdana" panose="020B0604030504040204" pitchFamily="34" charset="0"/>
                          <a:ea typeface="Verdana" panose="020B0604030504040204" pitchFamily="34" charset="0"/>
                          <a:cs typeface="Verdana" panose="020B0604030504040204" pitchFamily="34" charset="0"/>
                        </a:rPr>
                        <a:t> </a:t>
                      </a:r>
                      <a:r>
                        <a:rPr lang="de-DE" i="1" dirty="0" smtClean="0">
                          <a:latin typeface="Verdana" panose="020B0604030504040204" pitchFamily="34" charset="0"/>
                          <a:ea typeface="Verdana" panose="020B0604030504040204" pitchFamily="34" charset="0"/>
                          <a:cs typeface="Verdana" panose="020B0604030504040204" pitchFamily="34" charset="0"/>
                        </a:rPr>
                        <a:t>(Herausgebendes Organ)</a:t>
                      </a:r>
                      <a:endParaRPr lang="de-DE" sz="1800" b="0" i="1" dirty="0" smtClean="0">
                        <a:latin typeface="Verdana" pitchFamily="34" charset="0"/>
                        <a:ea typeface="Verdana" pitchFamily="34" charset="0"/>
                        <a:cs typeface="Verdana" pitchFamily="34" charset="0"/>
                      </a:endParaRPr>
                    </a:p>
                  </a:txBody>
                  <a:tcPr anchor="ctr"/>
                </a:tc>
              </a:tr>
              <a:tr h="278439">
                <a:tc vMerge="1">
                  <a:txBody>
                    <a:bodyPr/>
                    <a:lstStyle/>
                    <a:p>
                      <a:pPr>
                        <a:lnSpc>
                          <a:spcPts val="1600"/>
                        </a:lnSpc>
                        <a:spcBef>
                          <a:spcPts val="600"/>
                        </a:spcBef>
                        <a:spcAft>
                          <a:spcPts val="600"/>
                        </a:spcAft>
                      </a:pP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anose="020B0604030504040204" pitchFamily="34" charset="0"/>
                          <a:ea typeface="Verdana" panose="020B0604030504040204" pitchFamily="34" charset="0"/>
                          <a:cs typeface="Verdana" panose="020B0604030504040204" pitchFamily="34" charset="0"/>
                        </a:rPr>
                        <a:t>W</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18.5</a:t>
                      </a:r>
                      <a:endParaRPr lang="de-DE" sz="1800" b="0"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Beziehungskennzeichnung</a:t>
                      </a:r>
                    </a:p>
                  </a:txBody>
                  <a:tcPr anchor="ctr"/>
                </a:tc>
                <a:tc vMerge="1">
                  <a:txBody>
                    <a:bodyPr/>
                    <a:lstStyle/>
                    <a:p>
                      <a:endParaRPr lang="de-DE" i="1"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
        <p:nvSpPr>
          <p:cNvPr id="2" name="Fußzeilenplatzhalter 1"/>
          <p:cNvSpPr>
            <a:spLocks noGrp="1"/>
          </p:cNvSpPr>
          <p:nvPr>
            <p:ph type="ftr" sz="quarter" idx="14"/>
          </p:nvPr>
        </p:nvSpPr>
        <p:spPr/>
        <p:txBody>
          <a:bodyPr/>
          <a:lstStyle/>
          <a:p>
            <a:r>
              <a:rPr lang="de-DE" smtClean="0">
                <a:solidFill>
                  <a:srgbClr val="4F81BD">
                    <a:lumMod val="75000"/>
                  </a:srgbClr>
                </a:solidFill>
              </a:rPr>
              <a:t>AG RDA Schulungsunterlagen – Modul 2.07: Beziehungen | Stand: 19.06.2015 | CC BY-NC-SA</a:t>
            </a:r>
            <a:endParaRPr lang="de-DE" dirty="0">
              <a:solidFill>
                <a:srgbClr val="4F81BD">
                  <a:lumMod val="75000"/>
                </a:srgbClr>
              </a:solidFill>
            </a:endParaRPr>
          </a:p>
        </p:txBody>
      </p:sp>
      <p:sp>
        <p:nvSpPr>
          <p:cNvPr id="3" name="Foliennummernplatzhalter 2"/>
          <p:cNvSpPr>
            <a:spLocks noGrp="1"/>
          </p:cNvSpPr>
          <p:nvPr>
            <p:ph type="sldNum" sz="quarter" idx="4"/>
          </p:nvPr>
        </p:nvSpPr>
        <p:spPr/>
        <p:txBody>
          <a:bodyPr/>
          <a:lstStyle/>
          <a:p>
            <a:fld id="{8A6690F1-7CA1-4166-A522-500460961984}" type="slidenum">
              <a:rPr lang="de-DE" smtClean="0">
                <a:solidFill>
                  <a:prstClr val="black">
                    <a:tint val="75000"/>
                  </a:prstClr>
                </a:solidFill>
              </a:rPr>
              <a:pPr/>
              <a:t>52</a:t>
            </a:fld>
            <a:endParaRPr lang="de-DE">
              <a:solidFill>
                <a:prstClr val="black">
                  <a:tint val="75000"/>
                </a:prstClr>
              </a:solidFill>
            </a:endParaRPr>
          </a:p>
        </p:txBody>
      </p:sp>
    </p:spTree>
    <p:extLst>
      <p:ext uri="{BB962C8B-B14F-4D97-AF65-F5344CB8AC3E}">
        <p14:creationId xmlns:p14="http://schemas.microsoft.com/office/powerpoint/2010/main" val="153557805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1"/>
          <p:cNvSpPr>
            <a:spLocks noGrp="1"/>
          </p:cNvSpPr>
          <p:nvPr>
            <p:ph type="title"/>
          </p:nvPr>
        </p:nvSpPr>
        <p:spPr>
          <a:xfrm>
            <a:off x="251520" y="183778"/>
            <a:ext cx="8640960" cy="1084982"/>
          </a:xfrm>
        </p:spPr>
        <p:txBody>
          <a:bodyPr/>
          <a:lstStyle/>
          <a:p>
            <a:r>
              <a:rPr lang="de-DE" dirty="0" smtClean="0"/>
              <a:t>Beziehung zu einem Mitwirkenden - Person - Beispiele</a:t>
            </a:r>
            <a:endParaRPr lang="de-DE" dirty="0"/>
          </a:p>
        </p:txBody>
      </p:sp>
      <p:graphicFrame>
        <p:nvGraphicFramePr>
          <p:cNvPr id="10" name="Tabelle 9"/>
          <p:cNvGraphicFramePr>
            <a:graphicFrameLocks noGrp="1"/>
          </p:cNvGraphicFramePr>
          <p:nvPr>
            <p:extLst>
              <p:ext uri="{D42A27DB-BD31-4B8C-83A1-F6EECF244321}">
                <p14:modId xmlns:p14="http://schemas.microsoft.com/office/powerpoint/2010/main" val="2984167005"/>
              </p:ext>
            </p:extLst>
          </p:nvPr>
        </p:nvGraphicFramePr>
        <p:xfrm>
          <a:off x="359736" y="1340768"/>
          <a:ext cx="8532000" cy="2377440"/>
        </p:xfrm>
        <a:graphic>
          <a:graphicData uri="http://schemas.openxmlformats.org/drawingml/2006/table">
            <a:tbl>
              <a:tblPr firstRow="1" bandRow="1">
                <a:tableStyleId>{5C22544A-7EE6-4342-B048-85BDC9FD1C3A}</a:tableStyleId>
              </a:tblPr>
              <a:tblGrid>
                <a:gridCol w="972000"/>
                <a:gridCol w="1008000"/>
                <a:gridCol w="864000"/>
                <a:gridCol w="3240000"/>
                <a:gridCol w="2448000"/>
              </a:tblGrid>
              <a:tr h="492688">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smtClean="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FRBR-Ebene</a:t>
                      </a: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383201">
                <a:tc rowSpan="2">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100b</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E</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kern="1200" baseline="0" dirty="0" smtClean="0">
                          <a:latin typeface="Verdana" pitchFamily="34" charset="0"/>
                          <a:ea typeface="Verdana" pitchFamily="34" charset="0"/>
                          <a:cs typeface="Verdana" pitchFamily="34" charset="0"/>
                        </a:rPr>
                        <a:t>20.2</a:t>
                      </a:r>
                      <a:endParaRPr lang="de-DE" sz="1800" b="1"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dirty="0" smtClean="0">
                          <a:latin typeface="Verdana" pitchFamily="34" charset="0"/>
                          <a:ea typeface="Verdana" pitchFamily="34" charset="0"/>
                          <a:cs typeface="Verdana" pitchFamily="34" charset="0"/>
                        </a:rPr>
                        <a:t>Mitwirkender</a:t>
                      </a:r>
                    </a:p>
                  </a:txBody>
                  <a:tcPr anchor="ctr"/>
                </a:tc>
                <a:tc rowSpan="2">
                  <a:txBody>
                    <a:bodyPr/>
                    <a:lstStyle/>
                    <a:p>
                      <a:pPr>
                        <a:lnSpc>
                          <a:spcPct val="100000"/>
                        </a:lnSpc>
                        <a:spcBef>
                          <a:spcPts val="0"/>
                        </a:spcBef>
                        <a:spcAft>
                          <a:spcPts val="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$p</a:t>
                      </a:r>
                      <a:r>
                        <a:rPr lang="de-DE" dirty="0" smtClean="0">
                          <a:latin typeface="Verdana" panose="020B0604030504040204" pitchFamily="34" charset="0"/>
                          <a:ea typeface="Verdana" panose="020B0604030504040204" pitchFamily="34" charset="0"/>
                          <a:cs typeface="Verdana" panose="020B0604030504040204" pitchFamily="34" charset="0"/>
                        </a:rPr>
                        <a:t> Haas, Eberhard </a:t>
                      </a:r>
                      <a:r>
                        <a:rPr lang="de-DE" dirty="0" err="1" smtClean="0">
                          <a:latin typeface="Verdana" panose="020B0604030504040204" pitchFamily="34" charset="0"/>
                          <a:ea typeface="Verdana" panose="020B0604030504040204" pitchFamily="34" charset="0"/>
                          <a:cs typeface="Verdana" panose="020B0604030504040204" pitchFamily="34" charset="0"/>
                        </a:rPr>
                        <a:t>Th</a:t>
                      </a:r>
                      <a:r>
                        <a:rPr lang="de-DE" dirty="0" smtClean="0">
                          <a:latin typeface="Verdana" panose="020B0604030504040204" pitchFamily="34" charset="0"/>
                          <a:ea typeface="Verdana" panose="020B0604030504040204" pitchFamily="34" charset="0"/>
                          <a:cs typeface="Verdana" panose="020B0604030504040204" pitchFamily="34" charset="0"/>
                        </a:rPr>
                        <a:t>.</a:t>
                      </a:r>
                      <a:br>
                        <a:rPr lang="de-DE" dirty="0" smtClean="0">
                          <a:latin typeface="Verdana" panose="020B0604030504040204" pitchFamily="34" charset="0"/>
                          <a:ea typeface="Verdana" panose="020B0604030504040204" pitchFamily="34" charset="0"/>
                          <a:cs typeface="Verdana" panose="020B0604030504040204" pitchFamily="34" charset="0"/>
                        </a:rPr>
                      </a:b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$d</a:t>
                      </a:r>
                      <a:r>
                        <a:rPr lang="de-DE" baseline="0" dirty="0" smtClean="0">
                          <a:latin typeface="Verdana" panose="020B0604030504040204" pitchFamily="34" charset="0"/>
                          <a:ea typeface="Verdana" panose="020B0604030504040204" pitchFamily="34" charset="0"/>
                          <a:cs typeface="Verdana" panose="020B0604030504040204" pitchFamily="34" charset="0"/>
                        </a:rPr>
                        <a:t> 1942-</a:t>
                      </a:r>
                    </a:p>
                    <a:p>
                      <a:pPr>
                        <a:lnSpc>
                          <a:spcPct val="100000"/>
                        </a:lnSpc>
                        <a:spcBef>
                          <a:spcPts val="0"/>
                        </a:spcBef>
                        <a:spcAft>
                          <a:spcPts val="0"/>
                        </a:spcAft>
                      </a:pPr>
                      <a:r>
                        <a:rPr lang="en-US" sz="1800" kern="1200" dirty="0" smtClean="0">
                          <a:solidFill>
                            <a:srgbClr val="FF0000"/>
                          </a:solidFill>
                          <a:latin typeface="Verdana" pitchFamily="34" charset="0"/>
                          <a:ea typeface="+mn-ea"/>
                          <a:cs typeface="+mn-cs"/>
                        </a:rPr>
                        <a:t>$9</a:t>
                      </a:r>
                      <a:r>
                        <a:rPr lang="en-US" sz="1800" kern="1200" dirty="0" smtClean="0">
                          <a:solidFill>
                            <a:schemeClr val="dk1"/>
                          </a:solidFill>
                          <a:latin typeface="Verdana" pitchFamily="34" charset="0"/>
                          <a:ea typeface="+mn-ea"/>
                          <a:cs typeface="+mn-cs"/>
                        </a:rPr>
                        <a:t> </a:t>
                      </a:r>
                      <a:r>
                        <a:rPr lang="en-US" sz="1800" i="1" kern="1200" dirty="0" smtClean="0">
                          <a:solidFill>
                            <a:schemeClr val="dk1"/>
                          </a:solidFill>
                          <a:latin typeface="Verdana" pitchFamily="34" charset="0"/>
                          <a:ea typeface="+mn-ea"/>
                          <a:cs typeface="+mn-cs"/>
                        </a:rPr>
                        <a:t>GND-IDN</a:t>
                      </a:r>
                      <a:br>
                        <a:rPr lang="en-US" sz="1800" i="1" kern="1200" dirty="0" smtClean="0">
                          <a:solidFill>
                            <a:schemeClr val="dk1"/>
                          </a:solidFill>
                          <a:latin typeface="Verdana" pitchFamily="34" charset="0"/>
                          <a:ea typeface="+mn-ea"/>
                          <a:cs typeface="+mn-cs"/>
                        </a:rPr>
                      </a:br>
                      <a:r>
                        <a:rPr lang="de-DE" sz="1800" b="0" dirty="0" smtClean="0">
                          <a:solidFill>
                            <a:srgbClr val="FF0000"/>
                          </a:solidFill>
                          <a:latin typeface="Verdana" pitchFamily="34" charset="0"/>
                          <a:ea typeface="Verdana" pitchFamily="34" charset="0"/>
                          <a:cs typeface="Verdana" pitchFamily="34" charset="0"/>
                        </a:rPr>
                        <a:t>$4</a:t>
                      </a:r>
                      <a:r>
                        <a:rPr lang="de-DE" sz="1800" b="0" dirty="0" smtClean="0">
                          <a:latin typeface="Verdana" pitchFamily="34" charset="0"/>
                          <a:ea typeface="Verdana" pitchFamily="34" charset="0"/>
                          <a:cs typeface="Verdana" pitchFamily="34" charset="0"/>
                        </a:rPr>
                        <a:t> </a:t>
                      </a:r>
                      <a:r>
                        <a:rPr lang="de-DE" sz="1800" b="0" dirty="0" err="1" smtClean="0">
                          <a:latin typeface="Verdana" pitchFamily="34" charset="0"/>
                          <a:ea typeface="Verdana" pitchFamily="34" charset="0"/>
                          <a:cs typeface="Verdana" pitchFamily="34" charset="0"/>
                        </a:rPr>
                        <a:t>edt</a:t>
                      </a:r>
                      <a:r>
                        <a:rPr lang="de-DE" sz="1800" b="0" dirty="0" smtClean="0">
                          <a:latin typeface="Verdana" pitchFamily="34" charset="0"/>
                          <a:ea typeface="Verdana" pitchFamily="34" charset="0"/>
                          <a:cs typeface="Verdana" pitchFamily="34" charset="0"/>
                        </a:rPr>
                        <a:t> </a:t>
                      </a:r>
                      <a:r>
                        <a:rPr lang="de-DE" sz="1800" b="0" i="1" dirty="0" smtClean="0">
                          <a:latin typeface="Verdana" pitchFamily="34" charset="0"/>
                          <a:ea typeface="Verdana" pitchFamily="34" charset="0"/>
                          <a:cs typeface="Verdana" pitchFamily="34" charset="0"/>
                        </a:rPr>
                        <a:t>(Herausgeber)</a:t>
                      </a:r>
                      <a:endParaRPr lang="de-DE" sz="1800" b="0" i="1" dirty="0">
                        <a:latin typeface="Verdana" pitchFamily="34" charset="0"/>
                        <a:ea typeface="Verdana" pitchFamily="34" charset="0"/>
                        <a:cs typeface="Verdana" pitchFamily="34" charset="0"/>
                      </a:endParaRPr>
                    </a:p>
                  </a:txBody>
                  <a:tcPr anchor="ctr"/>
                </a:tc>
              </a:tr>
              <a:tr h="383201">
                <a:tc vMerge="1">
                  <a:txBody>
                    <a:bodyPr/>
                    <a:lstStyle/>
                    <a:p>
                      <a:pPr>
                        <a:lnSpc>
                          <a:spcPts val="1600"/>
                        </a:lnSpc>
                        <a:spcBef>
                          <a:spcPts val="600"/>
                        </a:spcBef>
                        <a:spcAft>
                          <a:spcPts val="600"/>
                        </a:spcAft>
                      </a:pP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anose="020B0604030504040204" pitchFamily="34" charset="0"/>
                          <a:ea typeface="Verdana" panose="020B0604030504040204" pitchFamily="34" charset="0"/>
                          <a:cs typeface="Verdana" panose="020B0604030504040204" pitchFamily="34" charset="0"/>
                        </a:rPr>
                        <a:t>E</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18.5</a:t>
                      </a:r>
                      <a:endParaRPr lang="de-DE" sz="1800" b="0"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Beziehungskennzeichnung</a:t>
                      </a:r>
                    </a:p>
                  </a:txBody>
                  <a:tcPr anchor="ctr"/>
                </a:tc>
                <a:tc vMerge="1">
                  <a:txBody>
                    <a:bodyPr/>
                    <a:lstStyle/>
                    <a:p>
                      <a:endParaRPr lang="de-DE" sz="1800" b="0" i="1" dirty="0">
                        <a:latin typeface="Verdana" pitchFamily="34" charset="0"/>
                        <a:ea typeface="Verdana" pitchFamily="34" charset="0"/>
                        <a:cs typeface="Verdana" pitchFamily="34" charset="0"/>
                      </a:endParaRPr>
                    </a:p>
                  </a:txBody>
                  <a:tcPr anchor="ctr"/>
                </a:tc>
              </a:tr>
            </a:tbl>
          </a:graphicData>
        </a:graphic>
      </p:graphicFrame>
      <p:graphicFrame>
        <p:nvGraphicFramePr>
          <p:cNvPr id="11" name="Tabelle 10"/>
          <p:cNvGraphicFramePr>
            <a:graphicFrameLocks noGrp="1"/>
          </p:cNvGraphicFramePr>
          <p:nvPr>
            <p:extLst>
              <p:ext uri="{D42A27DB-BD31-4B8C-83A1-F6EECF244321}">
                <p14:modId xmlns:p14="http://schemas.microsoft.com/office/powerpoint/2010/main" val="3026005653"/>
              </p:ext>
            </p:extLst>
          </p:nvPr>
        </p:nvGraphicFramePr>
        <p:xfrm>
          <a:off x="359736" y="3717032"/>
          <a:ext cx="8532000" cy="2103120"/>
        </p:xfrm>
        <a:graphic>
          <a:graphicData uri="http://schemas.openxmlformats.org/drawingml/2006/table">
            <a:tbl>
              <a:tblPr firstRow="1" bandRow="1">
                <a:tableStyleId>{5C22544A-7EE6-4342-B048-85BDC9FD1C3A}</a:tableStyleId>
              </a:tblPr>
              <a:tblGrid>
                <a:gridCol w="972000"/>
                <a:gridCol w="1008000"/>
                <a:gridCol w="864000"/>
                <a:gridCol w="3240000"/>
                <a:gridCol w="2448000"/>
              </a:tblGrid>
              <a:tr h="492688">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smtClean="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FRBR-Ebene</a:t>
                      </a: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383201">
                <a:tc rowSpan="2">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100b</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E</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kern="1200" baseline="0" dirty="0" smtClean="0">
                          <a:latin typeface="Verdana" pitchFamily="34" charset="0"/>
                          <a:ea typeface="Verdana" pitchFamily="34" charset="0"/>
                          <a:cs typeface="Verdana" pitchFamily="34" charset="0"/>
                        </a:rPr>
                        <a:t>20.2</a:t>
                      </a:r>
                      <a:endParaRPr lang="de-DE" sz="1800" b="1"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dirty="0" smtClean="0">
                          <a:latin typeface="Verdana" pitchFamily="34" charset="0"/>
                          <a:ea typeface="Verdana" pitchFamily="34" charset="0"/>
                          <a:cs typeface="Verdana" pitchFamily="34" charset="0"/>
                        </a:rPr>
                        <a:t>Mitwirkender</a:t>
                      </a:r>
                    </a:p>
                  </a:txBody>
                  <a:tcPr anchor="ctr"/>
                </a:tc>
                <a:tc rowSpan="2">
                  <a:txBody>
                    <a:bodyPr/>
                    <a:lstStyle/>
                    <a:p>
                      <a:r>
                        <a:rPr lang="de-DE" sz="1800" kern="1200" dirty="0" smtClean="0">
                          <a:solidFill>
                            <a:srgbClr val="FF0000"/>
                          </a:solidFill>
                          <a:latin typeface="Verdana" pitchFamily="34" charset="0"/>
                          <a:ea typeface="+mn-ea"/>
                          <a:cs typeface="+mn-cs"/>
                        </a:rPr>
                        <a:t>$p</a:t>
                      </a:r>
                      <a:r>
                        <a:rPr lang="de-DE" sz="1800" kern="1200" dirty="0" smtClean="0">
                          <a:solidFill>
                            <a:schemeClr val="dk1"/>
                          </a:solidFill>
                          <a:latin typeface="Verdana" pitchFamily="34" charset="0"/>
                          <a:ea typeface="+mn-ea"/>
                          <a:cs typeface="+mn-cs"/>
                        </a:rPr>
                        <a:t> Gräfe, Ursula</a:t>
                      </a:r>
                      <a:br>
                        <a:rPr lang="de-DE" sz="1800" kern="1200" dirty="0" smtClean="0">
                          <a:solidFill>
                            <a:schemeClr val="dk1"/>
                          </a:solidFill>
                          <a:latin typeface="Verdana" pitchFamily="34" charset="0"/>
                          <a:ea typeface="+mn-ea"/>
                          <a:cs typeface="+mn-cs"/>
                        </a:rPr>
                      </a:br>
                      <a:r>
                        <a:rPr lang="de-DE" sz="1800" kern="1200" dirty="0" smtClean="0">
                          <a:solidFill>
                            <a:srgbClr val="FF0000"/>
                          </a:solidFill>
                          <a:latin typeface="Verdana" pitchFamily="34" charset="0"/>
                          <a:ea typeface="+mn-ea"/>
                          <a:cs typeface="+mn-cs"/>
                        </a:rPr>
                        <a:t>$d</a:t>
                      </a:r>
                      <a:r>
                        <a:rPr lang="de-DE" sz="1800" kern="1200" dirty="0" smtClean="0">
                          <a:solidFill>
                            <a:schemeClr val="dk1"/>
                          </a:solidFill>
                          <a:latin typeface="Verdana" pitchFamily="34" charset="0"/>
                          <a:ea typeface="+mn-ea"/>
                          <a:cs typeface="+mn-cs"/>
                        </a:rPr>
                        <a:t> 1956-</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FF0000"/>
                          </a:solidFill>
                          <a:latin typeface="Verdana" pitchFamily="34" charset="0"/>
                          <a:ea typeface="+mn-ea"/>
                          <a:cs typeface="+mn-cs"/>
                        </a:rPr>
                        <a:t>$9</a:t>
                      </a:r>
                      <a:r>
                        <a:rPr lang="en-US" sz="1800" kern="1200" dirty="0" smtClean="0">
                          <a:solidFill>
                            <a:schemeClr val="dk1"/>
                          </a:solidFill>
                          <a:latin typeface="Verdana" pitchFamily="34" charset="0"/>
                          <a:ea typeface="+mn-ea"/>
                          <a:cs typeface="+mn-cs"/>
                        </a:rPr>
                        <a:t> </a:t>
                      </a:r>
                      <a:r>
                        <a:rPr lang="en-US" sz="1800" i="1" kern="1200" dirty="0" smtClean="0">
                          <a:solidFill>
                            <a:schemeClr val="dk1"/>
                          </a:solidFill>
                          <a:latin typeface="Verdana" pitchFamily="34" charset="0"/>
                          <a:ea typeface="+mn-ea"/>
                          <a:cs typeface="+mn-cs"/>
                        </a:rPr>
                        <a:t>GND-IDN</a:t>
                      </a:r>
                      <a:endParaRPr lang="de-DE" sz="1800" b="0" i="1" dirty="0" smtClean="0">
                        <a:latin typeface="Verdana" pitchFamily="34" charset="0"/>
                        <a:ea typeface="Verdana" pitchFamily="34" charset="0"/>
                        <a:cs typeface="Verdana" pitchFamily="34" charset="0"/>
                      </a:endParaRPr>
                    </a:p>
                    <a:p>
                      <a:r>
                        <a:rPr lang="de-DE" sz="1800" b="0" dirty="0" smtClean="0">
                          <a:solidFill>
                            <a:srgbClr val="FF0000"/>
                          </a:solidFill>
                          <a:latin typeface="Verdana" pitchFamily="34" charset="0"/>
                          <a:ea typeface="Verdana" pitchFamily="34" charset="0"/>
                          <a:cs typeface="Verdana" pitchFamily="34" charset="0"/>
                        </a:rPr>
                        <a:t>$4</a:t>
                      </a:r>
                      <a:r>
                        <a:rPr lang="de-DE" sz="1800" b="0" dirty="0" smtClean="0">
                          <a:latin typeface="Verdana" pitchFamily="34" charset="0"/>
                          <a:ea typeface="Verdana" pitchFamily="34" charset="0"/>
                          <a:cs typeface="Verdana" pitchFamily="34" charset="0"/>
                        </a:rPr>
                        <a:t> </a:t>
                      </a:r>
                      <a:r>
                        <a:rPr lang="de-DE" sz="1800" b="0" dirty="0" err="1" smtClean="0">
                          <a:latin typeface="Verdana" pitchFamily="34" charset="0"/>
                          <a:ea typeface="Verdana" pitchFamily="34" charset="0"/>
                          <a:cs typeface="Verdana" pitchFamily="34" charset="0"/>
                        </a:rPr>
                        <a:t>trl</a:t>
                      </a:r>
                      <a:r>
                        <a:rPr lang="de-DE" sz="1800" b="0" dirty="0" smtClean="0">
                          <a:latin typeface="Verdana" pitchFamily="34" charset="0"/>
                          <a:ea typeface="Verdana" pitchFamily="34" charset="0"/>
                          <a:cs typeface="Verdana" pitchFamily="34" charset="0"/>
                        </a:rPr>
                        <a:t> </a:t>
                      </a:r>
                      <a:r>
                        <a:rPr lang="de-DE" sz="1800" b="0" i="1" dirty="0" smtClean="0">
                          <a:latin typeface="Verdana" pitchFamily="34" charset="0"/>
                          <a:ea typeface="Verdana" pitchFamily="34" charset="0"/>
                          <a:cs typeface="Verdana" pitchFamily="34" charset="0"/>
                        </a:rPr>
                        <a:t>(Übersetzer)</a:t>
                      </a:r>
                      <a:br>
                        <a:rPr lang="de-DE" sz="1800" b="0" i="1" dirty="0" smtClean="0">
                          <a:latin typeface="Verdana" pitchFamily="34" charset="0"/>
                          <a:ea typeface="Verdana" pitchFamily="34" charset="0"/>
                          <a:cs typeface="Verdana" pitchFamily="34" charset="0"/>
                        </a:rPr>
                      </a:br>
                      <a:endParaRPr lang="de-DE" sz="1800" b="0" i="1" dirty="0">
                        <a:latin typeface="Verdana" pitchFamily="34" charset="0"/>
                        <a:ea typeface="Verdana" pitchFamily="34" charset="0"/>
                        <a:cs typeface="Verdana" pitchFamily="34" charset="0"/>
                      </a:endParaRPr>
                    </a:p>
                  </a:txBody>
                  <a:tcPr anchor="ctr"/>
                </a:tc>
              </a:tr>
              <a:tr h="383201">
                <a:tc vMerge="1">
                  <a:txBody>
                    <a:bodyPr/>
                    <a:lstStyle/>
                    <a:p>
                      <a:pPr>
                        <a:lnSpc>
                          <a:spcPts val="1600"/>
                        </a:lnSpc>
                        <a:spcBef>
                          <a:spcPts val="600"/>
                        </a:spcBef>
                        <a:spcAft>
                          <a:spcPts val="600"/>
                        </a:spcAft>
                      </a:pP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anose="020B0604030504040204" pitchFamily="34" charset="0"/>
                          <a:ea typeface="Verdana" panose="020B0604030504040204" pitchFamily="34" charset="0"/>
                          <a:cs typeface="Verdana" panose="020B0604030504040204" pitchFamily="34" charset="0"/>
                        </a:rPr>
                        <a:t>E</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18.5</a:t>
                      </a:r>
                      <a:endParaRPr lang="de-DE" sz="1800" b="0"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Beziehungskennzeichnung</a:t>
                      </a:r>
                    </a:p>
                  </a:txBody>
                  <a:tcPr anchor="ctr"/>
                </a:tc>
                <a:tc vMerge="1">
                  <a:txBody>
                    <a:bodyPr/>
                    <a:lstStyle/>
                    <a:p>
                      <a:endParaRPr lang="de-DE" sz="1800" b="0" i="1" dirty="0">
                        <a:latin typeface="Verdana" pitchFamily="34" charset="0"/>
                        <a:ea typeface="Verdana" pitchFamily="34" charset="0"/>
                        <a:cs typeface="Verdana" pitchFamily="34" charset="0"/>
                      </a:endParaRPr>
                    </a:p>
                  </a:txBody>
                  <a:tcPr anchor="ctr"/>
                </a:tc>
              </a:tr>
            </a:tbl>
          </a:graphicData>
        </a:graphic>
      </p:graphicFrame>
      <p:sp>
        <p:nvSpPr>
          <p:cNvPr id="2" name="Fußzeilenplatzhalter 1"/>
          <p:cNvSpPr>
            <a:spLocks noGrp="1"/>
          </p:cNvSpPr>
          <p:nvPr>
            <p:ph type="ftr" sz="quarter" idx="14"/>
          </p:nvPr>
        </p:nvSpPr>
        <p:spPr/>
        <p:txBody>
          <a:bodyPr/>
          <a:lstStyle/>
          <a:p>
            <a:r>
              <a:rPr lang="de-DE" smtClean="0">
                <a:solidFill>
                  <a:srgbClr val="4F81BD">
                    <a:lumMod val="75000"/>
                  </a:srgbClr>
                </a:solidFill>
              </a:rPr>
              <a:t>AG RDA Schulungsunterlagen – Modul 2.07: Beziehungen | Stand: 19.06.2015 | CC BY-NC-SA</a:t>
            </a:r>
            <a:endParaRPr lang="de-DE" dirty="0">
              <a:solidFill>
                <a:srgbClr val="4F81BD">
                  <a:lumMod val="75000"/>
                </a:srgbClr>
              </a:solidFill>
            </a:endParaRPr>
          </a:p>
        </p:txBody>
      </p:sp>
      <p:sp>
        <p:nvSpPr>
          <p:cNvPr id="3" name="Foliennummernplatzhalter 2"/>
          <p:cNvSpPr>
            <a:spLocks noGrp="1"/>
          </p:cNvSpPr>
          <p:nvPr>
            <p:ph type="sldNum" sz="quarter" idx="4"/>
          </p:nvPr>
        </p:nvSpPr>
        <p:spPr/>
        <p:txBody>
          <a:bodyPr/>
          <a:lstStyle/>
          <a:p>
            <a:fld id="{8A6690F1-7CA1-4166-A522-500460961984}" type="slidenum">
              <a:rPr lang="de-DE" smtClean="0">
                <a:solidFill>
                  <a:prstClr val="black">
                    <a:tint val="75000"/>
                  </a:prstClr>
                </a:solidFill>
              </a:rPr>
              <a:pPr/>
              <a:t>53</a:t>
            </a:fld>
            <a:endParaRPr lang="de-DE">
              <a:solidFill>
                <a:prstClr val="black">
                  <a:tint val="75000"/>
                </a:prstClr>
              </a:solidFill>
            </a:endParaRPr>
          </a:p>
        </p:txBody>
      </p:sp>
    </p:spTree>
    <p:extLst>
      <p:ext uri="{BB962C8B-B14F-4D97-AF65-F5344CB8AC3E}">
        <p14:creationId xmlns:p14="http://schemas.microsoft.com/office/powerpoint/2010/main" val="300929433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1"/>
          <p:cNvSpPr>
            <a:spLocks noGrp="1"/>
          </p:cNvSpPr>
          <p:nvPr>
            <p:ph type="title"/>
          </p:nvPr>
        </p:nvSpPr>
        <p:spPr>
          <a:xfrm>
            <a:off x="251520" y="183778"/>
            <a:ext cx="8640960" cy="1084982"/>
          </a:xfrm>
        </p:spPr>
        <p:txBody>
          <a:bodyPr/>
          <a:lstStyle/>
          <a:p>
            <a:r>
              <a:rPr lang="de-DE" dirty="0" smtClean="0"/>
              <a:t>Beziehung zu einer Person - drei Beziehungskennzeichnungen - Beispiel</a:t>
            </a:r>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1598828760"/>
              </p:ext>
            </p:extLst>
          </p:nvPr>
        </p:nvGraphicFramePr>
        <p:xfrm>
          <a:off x="359736" y="1340768"/>
          <a:ext cx="8496000" cy="4572000"/>
        </p:xfrm>
        <a:graphic>
          <a:graphicData uri="http://schemas.openxmlformats.org/drawingml/2006/table">
            <a:tbl>
              <a:tblPr firstRow="1" bandRow="1">
                <a:tableStyleId>{5C22544A-7EE6-4342-B048-85BDC9FD1C3A}</a:tableStyleId>
              </a:tblPr>
              <a:tblGrid>
                <a:gridCol w="972000"/>
                <a:gridCol w="972000"/>
                <a:gridCol w="864000"/>
                <a:gridCol w="3240000"/>
                <a:gridCol w="2448000"/>
              </a:tblGrid>
              <a:tr h="278439">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smtClean="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FRBR-Ebene</a:t>
                      </a: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397770">
                <a:tc rowSpan="6">
                  <a:txBody>
                    <a:bodyPr/>
                    <a:lstStyle/>
                    <a:p>
                      <a:pPr>
                        <a:lnSpc>
                          <a:spcPts val="1600"/>
                        </a:lnSpc>
                        <a:spcBef>
                          <a:spcPts val="600"/>
                        </a:spcBef>
                        <a:spcAft>
                          <a:spcPts val="600"/>
                        </a:spcAft>
                      </a:pPr>
                      <a:r>
                        <a:rPr lang="de-DE" b="1" dirty="0" smtClean="0">
                          <a:latin typeface="Verdana" pitchFamily="34" charset="0"/>
                          <a:ea typeface="Verdana" panose="020B0604030504040204" pitchFamily="34" charset="0"/>
                          <a:cs typeface="Verdana" panose="020B0604030504040204" pitchFamily="34" charset="0"/>
                        </a:rPr>
                        <a:t>100</a:t>
                      </a:r>
                      <a:endParaRPr lang="de-DE" b="1" dirty="0">
                        <a:latin typeface="Verdana"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itchFamily="34" charset="0"/>
                          <a:ea typeface="Verdana" panose="020B0604030504040204" pitchFamily="34" charset="0"/>
                          <a:cs typeface="Verdana" panose="020B0604030504040204" pitchFamily="34" charset="0"/>
                        </a:rPr>
                        <a:t>W</a:t>
                      </a:r>
                      <a:endParaRPr lang="de-DE" b="1" dirty="0">
                        <a:latin typeface="Verdana"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dirty="0" smtClean="0">
                          <a:latin typeface="Verdana" pitchFamily="34" charset="0"/>
                          <a:ea typeface="Verdana" pitchFamily="34" charset="0"/>
                          <a:cs typeface="Verdana" pitchFamily="34" charset="0"/>
                        </a:rPr>
                        <a:t>19.2</a:t>
                      </a:r>
                      <a:endParaRPr lang="de-DE" sz="1800" b="1"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dirty="0" smtClean="0">
                          <a:latin typeface="Verdana" pitchFamily="34" charset="0"/>
                          <a:ea typeface="Verdana" pitchFamily="34" charset="0"/>
                          <a:cs typeface="Verdana" pitchFamily="34" charset="0"/>
                        </a:rPr>
                        <a:t>Geistiger Schöpfer</a:t>
                      </a:r>
                    </a:p>
                  </a:txBody>
                  <a:tcPr anchor="ctr"/>
                </a:tc>
                <a:tc row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kern="1200" baseline="0" dirty="0" smtClean="0">
                          <a:solidFill>
                            <a:srgbClr val="FF0000"/>
                          </a:solidFill>
                          <a:latin typeface="Verdana" pitchFamily="34" charset="0"/>
                          <a:ea typeface="+mn-ea"/>
                          <a:cs typeface="+mn-cs"/>
                        </a:rPr>
                        <a:t>$p</a:t>
                      </a:r>
                      <a:r>
                        <a:rPr lang="de-DE" sz="1800" kern="1200" baseline="0" dirty="0" smtClean="0">
                          <a:solidFill>
                            <a:schemeClr val="dk1"/>
                          </a:solidFill>
                          <a:latin typeface="Verdana" pitchFamily="34" charset="0"/>
                          <a:ea typeface="+mn-ea"/>
                          <a:cs typeface="+mn-cs"/>
                        </a:rPr>
                        <a:t> </a:t>
                      </a:r>
                      <a:r>
                        <a:rPr lang="de-DE" sz="1800" kern="1200" baseline="0" dirty="0" err="1" smtClean="0">
                          <a:solidFill>
                            <a:schemeClr val="dk1"/>
                          </a:solidFill>
                          <a:latin typeface="Verdana" pitchFamily="34" charset="0"/>
                          <a:ea typeface="+mn-ea"/>
                          <a:cs typeface="+mn-cs"/>
                        </a:rPr>
                        <a:t>Lennemann</a:t>
                      </a:r>
                      <a:r>
                        <a:rPr lang="de-DE" sz="1800" kern="1200" baseline="0" dirty="0" smtClean="0">
                          <a:solidFill>
                            <a:schemeClr val="dk1"/>
                          </a:solidFill>
                          <a:latin typeface="Verdana" pitchFamily="34" charset="0"/>
                          <a:ea typeface="+mn-ea"/>
                          <a:cs typeface="+mn-cs"/>
                        </a:rPr>
                        <a:t>, Peter</a:t>
                      </a:r>
                      <a:br>
                        <a:rPr lang="de-DE" sz="1800" kern="1200" baseline="0" dirty="0" smtClean="0">
                          <a:solidFill>
                            <a:schemeClr val="dk1"/>
                          </a:solidFill>
                          <a:latin typeface="Verdana" pitchFamily="34" charset="0"/>
                          <a:ea typeface="+mn-ea"/>
                          <a:cs typeface="+mn-cs"/>
                        </a:rPr>
                      </a:br>
                      <a:r>
                        <a:rPr lang="de-DE" sz="1800" kern="1200" baseline="0" dirty="0" smtClean="0">
                          <a:solidFill>
                            <a:srgbClr val="FF0000"/>
                          </a:solidFill>
                          <a:latin typeface="Verdana" pitchFamily="34" charset="0"/>
                          <a:ea typeface="+mn-ea"/>
                          <a:cs typeface="+mn-cs"/>
                        </a:rPr>
                        <a:t>$d</a:t>
                      </a:r>
                      <a:r>
                        <a:rPr lang="de-DE" sz="1800" kern="1200" baseline="0" dirty="0" smtClean="0">
                          <a:solidFill>
                            <a:schemeClr val="dk1"/>
                          </a:solidFill>
                          <a:latin typeface="Verdana" pitchFamily="34" charset="0"/>
                          <a:ea typeface="+mn-ea"/>
                          <a:cs typeface="+mn-cs"/>
                        </a:rPr>
                        <a:t> 1948- </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FF0000"/>
                          </a:solidFill>
                          <a:latin typeface="Verdana" pitchFamily="34" charset="0"/>
                          <a:ea typeface="+mn-ea"/>
                          <a:cs typeface="+mn-cs"/>
                        </a:rPr>
                        <a:t>$9</a:t>
                      </a:r>
                      <a:r>
                        <a:rPr lang="en-US" sz="1800" kern="1200" dirty="0" smtClean="0">
                          <a:solidFill>
                            <a:schemeClr val="dk1"/>
                          </a:solidFill>
                          <a:latin typeface="Verdana" pitchFamily="34" charset="0"/>
                          <a:ea typeface="+mn-ea"/>
                          <a:cs typeface="+mn-cs"/>
                        </a:rPr>
                        <a:t> </a:t>
                      </a:r>
                      <a:r>
                        <a:rPr lang="en-US" sz="1800" i="1" kern="1200" dirty="0" smtClean="0">
                          <a:solidFill>
                            <a:schemeClr val="dk1"/>
                          </a:solidFill>
                          <a:latin typeface="Verdana" pitchFamily="34" charset="0"/>
                          <a:ea typeface="+mn-ea"/>
                          <a:cs typeface="+mn-cs"/>
                        </a:rPr>
                        <a:t>GND-IDN</a:t>
                      </a:r>
                      <a:endParaRPr lang="de-DE" sz="1800" kern="1200" baseline="0" dirty="0" smtClean="0">
                        <a:solidFill>
                          <a:schemeClr val="dk1"/>
                        </a:solidFill>
                        <a:latin typeface="Verdana" pitchFamily="34" charset="0"/>
                        <a:ea typeface="+mn-ea"/>
                        <a:cs typeface="+mn-cs"/>
                      </a:endParaRPr>
                    </a:p>
                    <a:p>
                      <a:r>
                        <a:rPr lang="de-DE" sz="1800" dirty="0" smtClean="0">
                          <a:solidFill>
                            <a:srgbClr val="FF0000"/>
                          </a:solidFill>
                          <a:latin typeface="Verdana" pitchFamily="34" charset="0"/>
                          <a:ea typeface="Verdana" pitchFamily="34" charset="0"/>
                          <a:cs typeface="Verdana" pitchFamily="34" charset="0"/>
                        </a:rPr>
                        <a:t>$4</a:t>
                      </a:r>
                      <a:r>
                        <a:rPr lang="de-DE" sz="1800" dirty="0" smtClean="0">
                          <a:latin typeface="Verdana" pitchFamily="34" charset="0"/>
                          <a:ea typeface="Verdana" pitchFamily="34" charset="0"/>
                          <a:cs typeface="Verdana" pitchFamily="34" charset="0"/>
                        </a:rPr>
                        <a:t> </a:t>
                      </a:r>
                      <a:r>
                        <a:rPr lang="de-DE" sz="1800" dirty="0" err="1" smtClean="0">
                          <a:latin typeface="Verdana" pitchFamily="34" charset="0"/>
                          <a:ea typeface="Verdana" pitchFamily="34" charset="0"/>
                          <a:cs typeface="Verdana" pitchFamily="34" charset="0"/>
                        </a:rPr>
                        <a:t>aut</a:t>
                      </a:r>
                      <a:r>
                        <a:rPr lang="de-DE" sz="1800" dirty="0" smtClean="0">
                          <a:latin typeface="Verdana" pitchFamily="34" charset="0"/>
                          <a:ea typeface="Verdana" pitchFamily="34" charset="0"/>
                          <a:cs typeface="Verdana" pitchFamily="34" charset="0"/>
                        </a:rPr>
                        <a:t> </a:t>
                      </a:r>
                      <a:r>
                        <a:rPr lang="de-DE" sz="1800" i="1" dirty="0" smtClean="0">
                          <a:latin typeface="Verdana" pitchFamily="34" charset="0"/>
                          <a:ea typeface="Verdana" pitchFamily="34" charset="0"/>
                          <a:cs typeface="Verdana" pitchFamily="34" charset="0"/>
                        </a:rPr>
                        <a:t>(Verfasser)</a:t>
                      </a:r>
                    </a:p>
                    <a:p>
                      <a:endParaRPr lang="de-DE" sz="1800" i="1" dirty="0" smtClean="0">
                        <a:latin typeface="Verdana" pitchFamily="34" charset="0"/>
                        <a:ea typeface="Verdana" pitchFamily="34" charset="0"/>
                        <a:cs typeface="Verdana" pitchFamily="34" charset="0"/>
                      </a:endParaRPr>
                    </a:p>
                    <a:p>
                      <a:endParaRPr lang="de-DE" sz="1800" i="1" dirty="0" smtClean="0">
                        <a:latin typeface="Verdana" pitchFamily="34" charset="0"/>
                        <a:ea typeface="Verdana" pitchFamily="34" charset="0"/>
                        <a:cs typeface="Verdana" pitchFamily="34" charset="0"/>
                      </a:endParaRPr>
                    </a:p>
                    <a:p>
                      <a:endParaRPr lang="de-DE" sz="1800" i="1" dirty="0">
                        <a:latin typeface="Verdana" pitchFamily="34" charset="0"/>
                        <a:ea typeface="Verdana" pitchFamily="34" charset="0"/>
                        <a:cs typeface="Verdana" pitchFamily="34" charset="0"/>
                      </a:endParaRPr>
                    </a:p>
                    <a:p>
                      <a:r>
                        <a:rPr lang="de-DE" sz="1800" kern="1200" baseline="0" dirty="0" smtClean="0">
                          <a:solidFill>
                            <a:srgbClr val="FF0000"/>
                          </a:solidFill>
                          <a:latin typeface="Verdana" pitchFamily="34" charset="0"/>
                          <a:ea typeface="+mn-ea"/>
                          <a:cs typeface="+mn-cs"/>
                        </a:rPr>
                        <a:t>$4</a:t>
                      </a:r>
                      <a:r>
                        <a:rPr lang="de-DE" sz="1800" kern="1200" baseline="0" dirty="0" smtClean="0">
                          <a:solidFill>
                            <a:schemeClr val="dk1"/>
                          </a:solidFill>
                          <a:latin typeface="Verdana" pitchFamily="34" charset="0"/>
                          <a:ea typeface="+mn-ea"/>
                          <a:cs typeface="+mn-cs"/>
                        </a:rPr>
                        <a:t> pro </a:t>
                      </a:r>
                      <a:r>
                        <a:rPr lang="de-DE" sz="1800" i="1" kern="1200" baseline="0" dirty="0" smtClean="0">
                          <a:solidFill>
                            <a:schemeClr val="dk1"/>
                          </a:solidFill>
                          <a:latin typeface="Verdana" pitchFamily="34" charset="0"/>
                          <a:ea typeface="+mn-ea"/>
                          <a:cs typeface="+mn-cs"/>
                        </a:rPr>
                        <a:t>(Produzent)</a:t>
                      </a:r>
                    </a:p>
                    <a:p>
                      <a:endParaRPr lang="de-DE" sz="1800" kern="1200" baseline="0" dirty="0" smtClean="0">
                        <a:solidFill>
                          <a:srgbClr val="FF0000"/>
                        </a:solidFill>
                        <a:latin typeface="Verdana" pitchFamily="34" charset="0"/>
                        <a:ea typeface="+mn-ea"/>
                        <a:cs typeface="+mn-cs"/>
                      </a:endParaRPr>
                    </a:p>
                    <a:p>
                      <a:endParaRPr lang="de-DE" sz="1800" kern="1200" baseline="0" dirty="0" smtClean="0">
                        <a:solidFill>
                          <a:srgbClr val="FF0000"/>
                        </a:solidFill>
                        <a:latin typeface="Verdana" pitchFamily="34" charset="0"/>
                        <a:ea typeface="+mn-ea"/>
                        <a:cs typeface="+mn-cs"/>
                      </a:endParaRPr>
                    </a:p>
                    <a:p>
                      <a:r>
                        <a:rPr lang="de-DE" sz="1800" kern="1200" baseline="0" dirty="0" smtClean="0">
                          <a:solidFill>
                            <a:srgbClr val="FF0000"/>
                          </a:solidFill>
                          <a:latin typeface="Verdana" pitchFamily="34" charset="0"/>
                          <a:ea typeface="+mn-ea"/>
                          <a:cs typeface="+mn-cs"/>
                        </a:rPr>
                        <a:t>$4</a:t>
                      </a:r>
                      <a:r>
                        <a:rPr lang="de-DE" sz="1800" kern="1200" baseline="0" dirty="0" smtClean="0">
                          <a:solidFill>
                            <a:schemeClr val="dk1"/>
                          </a:solidFill>
                          <a:latin typeface="Verdana" pitchFamily="34" charset="0"/>
                          <a:ea typeface="+mn-ea"/>
                          <a:cs typeface="+mn-cs"/>
                        </a:rPr>
                        <a:t> </a:t>
                      </a:r>
                      <a:r>
                        <a:rPr lang="de-DE" sz="1800" kern="1200" baseline="0" dirty="0" err="1" smtClean="0">
                          <a:solidFill>
                            <a:schemeClr val="dk1"/>
                          </a:solidFill>
                          <a:latin typeface="Verdana" pitchFamily="34" charset="0"/>
                          <a:ea typeface="+mn-ea"/>
                          <a:cs typeface="+mn-cs"/>
                        </a:rPr>
                        <a:t>rcd</a:t>
                      </a:r>
                      <a:r>
                        <a:rPr lang="de-DE" sz="1800" kern="1200" baseline="0" dirty="0" smtClean="0">
                          <a:solidFill>
                            <a:schemeClr val="dk1"/>
                          </a:solidFill>
                          <a:latin typeface="Verdana" pitchFamily="34" charset="0"/>
                          <a:ea typeface="+mn-ea"/>
                          <a:cs typeface="+mn-cs"/>
                        </a:rPr>
                        <a:t> </a:t>
                      </a:r>
                      <a:r>
                        <a:rPr lang="de-DE" sz="1800" i="1" kern="1200" baseline="0" dirty="0" smtClean="0">
                          <a:solidFill>
                            <a:schemeClr val="dk1"/>
                          </a:solidFill>
                          <a:latin typeface="Verdana" pitchFamily="34" charset="0"/>
                          <a:ea typeface="+mn-ea"/>
                          <a:cs typeface="+mn-cs"/>
                        </a:rPr>
                        <a:t>(Tonmeister)</a:t>
                      </a:r>
                    </a:p>
                  </a:txBody>
                  <a:tcPr anchor="ctr"/>
                </a:tc>
              </a:tr>
              <a:tr h="848070">
                <a:tc vMerge="1">
                  <a:txBody>
                    <a:bodyPr/>
                    <a:lstStyle/>
                    <a:p>
                      <a:pPr>
                        <a:lnSpc>
                          <a:spcPts val="1600"/>
                        </a:lnSpc>
                        <a:spcBef>
                          <a:spcPts val="600"/>
                        </a:spcBef>
                        <a:spcAft>
                          <a:spcPts val="600"/>
                        </a:spcAft>
                      </a:pPr>
                      <a:endParaRPr lang="de-DE" b="0" dirty="0">
                        <a:latin typeface="Verdana"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itchFamily="34" charset="0"/>
                          <a:ea typeface="Verdana" panose="020B0604030504040204" pitchFamily="34" charset="0"/>
                          <a:cs typeface="Verdana" panose="020B0604030504040204" pitchFamily="34" charset="0"/>
                        </a:rPr>
                        <a:t>W</a:t>
                      </a:r>
                      <a:endParaRPr lang="de-DE" b="0" dirty="0">
                        <a:latin typeface="Verdana"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18.5</a:t>
                      </a:r>
                      <a:endParaRPr lang="de-DE" sz="1800" b="0"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Beziehungskennzeichnung</a:t>
                      </a:r>
                    </a:p>
                  </a:txBody>
                  <a:tcPr anchor="ctr"/>
                </a:tc>
                <a:tc vMerge="1">
                  <a:txBody>
                    <a:bodyPr/>
                    <a:lstStyle/>
                    <a:p>
                      <a:endParaRPr lang="de-DE" sz="1800" i="1" dirty="0">
                        <a:latin typeface="Verdana" pitchFamily="34" charset="0"/>
                        <a:ea typeface="Verdana" pitchFamily="34" charset="0"/>
                        <a:cs typeface="Verdana" pitchFamily="34" charset="0"/>
                      </a:endParaRPr>
                    </a:p>
                  </a:txBody>
                  <a:tcPr anchor="ctr"/>
                </a:tc>
              </a:tr>
              <a:tr h="397770">
                <a:tc vMerge="1">
                  <a:txBody>
                    <a:bodyPr/>
                    <a:lstStyle/>
                    <a:p>
                      <a:pPr>
                        <a:lnSpc>
                          <a:spcPts val="1600"/>
                        </a:lnSpc>
                        <a:spcBef>
                          <a:spcPts val="600"/>
                        </a:spcBef>
                        <a:spcAft>
                          <a:spcPts val="600"/>
                        </a:spcAft>
                      </a:pPr>
                      <a:endParaRPr lang="de-DE" b="0" dirty="0">
                        <a:latin typeface="Verdana"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itchFamily="34" charset="0"/>
                          <a:ea typeface="Verdana" panose="020B0604030504040204" pitchFamily="34" charset="0"/>
                          <a:cs typeface="Verdana" panose="020B0604030504040204" pitchFamily="34" charset="0"/>
                        </a:rPr>
                        <a:t>W</a:t>
                      </a:r>
                      <a:endParaRPr lang="de-DE" b="0" dirty="0">
                        <a:latin typeface="Verdana"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kern="1200" baseline="0" dirty="0" smtClean="0">
                          <a:latin typeface="Verdana" pitchFamily="34" charset="0"/>
                          <a:ea typeface="Verdana" pitchFamily="34" charset="0"/>
                          <a:cs typeface="Verdana" pitchFamily="34" charset="0"/>
                        </a:rPr>
                        <a:t>19.3</a:t>
                      </a:r>
                      <a:endParaRPr lang="de-DE" sz="1800" b="0"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Sonstige Person, die mit einem Werk in Beziehung steht</a:t>
                      </a:r>
                    </a:p>
                  </a:txBody>
                  <a:tcPr anchor="ctr"/>
                </a:tc>
                <a:tc vMerge="1">
                  <a:txBody>
                    <a:bodyPr/>
                    <a:lstStyle/>
                    <a:p>
                      <a:endParaRPr lang="de-DE" sz="1800" kern="1200" baseline="0" dirty="0" smtClean="0">
                        <a:solidFill>
                          <a:schemeClr val="bg1">
                            <a:lumMod val="50000"/>
                          </a:schemeClr>
                        </a:solidFill>
                        <a:latin typeface="Verdana" pitchFamily="34" charset="0"/>
                        <a:ea typeface="+mn-ea"/>
                        <a:cs typeface="+mn-cs"/>
                      </a:endParaRPr>
                    </a:p>
                  </a:txBody>
                  <a:tcPr anchor="ctr"/>
                </a:tc>
              </a:tr>
              <a:tr h="278439">
                <a:tc vMerge="1">
                  <a:txBody>
                    <a:bodyPr/>
                    <a:lstStyle/>
                    <a:p>
                      <a:pPr>
                        <a:lnSpc>
                          <a:spcPts val="1600"/>
                        </a:lnSpc>
                        <a:spcBef>
                          <a:spcPts val="600"/>
                        </a:spcBef>
                        <a:spcAft>
                          <a:spcPts val="600"/>
                        </a:spcAft>
                      </a:pPr>
                      <a:endParaRPr lang="de-DE" b="0" dirty="0">
                        <a:latin typeface="Verdana"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itchFamily="34" charset="0"/>
                          <a:ea typeface="Verdana" panose="020B0604030504040204" pitchFamily="34" charset="0"/>
                          <a:cs typeface="Verdana" panose="020B0604030504040204" pitchFamily="34" charset="0"/>
                        </a:rPr>
                        <a:t>W</a:t>
                      </a:r>
                      <a:endParaRPr lang="de-DE" b="0" dirty="0">
                        <a:latin typeface="Verdana"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18.5</a:t>
                      </a:r>
                      <a:endParaRPr lang="de-DE" sz="1800" b="0"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Beziehungskennzeichnung</a:t>
                      </a:r>
                    </a:p>
                  </a:txBody>
                  <a:tcPr anchor="ctr"/>
                </a:tc>
                <a:tc vMerge="1">
                  <a:txBody>
                    <a:bodyPr/>
                    <a:lstStyle/>
                    <a:p>
                      <a:endParaRPr lang="de-DE" sz="1800" i="1" kern="1200" baseline="0" dirty="0" smtClean="0">
                        <a:solidFill>
                          <a:schemeClr val="dk1"/>
                        </a:solidFill>
                        <a:latin typeface="Verdana" pitchFamily="34" charset="0"/>
                        <a:ea typeface="+mn-ea"/>
                        <a:cs typeface="+mn-cs"/>
                      </a:endParaRPr>
                    </a:p>
                  </a:txBody>
                  <a:tcPr anchor="ctr"/>
                </a:tc>
              </a:tr>
              <a:tr h="278439">
                <a:tc vMerge="1">
                  <a:txBody>
                    <a:bodyPr/>
                    <a:lstStyle/>
                    <a:p>
                      <a:pPr>
                        <a:lnSpc>
                          <a:spcPts val="1600"/>
                        </a:lnSpc>
                        <a:spcBef>
                          <a:spcPts val="600"/>
                        </a:spcBef>
                        <a:spcAft>
                          <a:spcPts val="600"/>
                        </a:spcAft>
                      </a:pPr>
                      <a:endParaRPr lang="de-DE" b="0" dirty="0">
                        <a:latin typeface="Verdana"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itchFamily="34" charset="0"/>
                          <a:ea typeface="Verdana" panose="020B0604030504040204" pitchFamily="34" charset="0"/>
                          <a:cs typeface="Verdana" panose="020B0604030504040204" pitchFamily="34" charset="0"/>
                        </a:rPr>
                        <a:t>E</a:t>
                      </a:r>
                      <a:endParaRPr lang="de-DE" b="0" dirty="0">
                        <a:latin typeface="Verdana"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20.2</a:t>
                      </a:r>
                      <a:endParaRPr lang="de-DE" sz="1800" b="0"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Mitwirkender</a:t>
                      </a:r>
                    </a:p>
                  </a:txBody>
                  <a:tcPr anchor="ct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sz="1800" kern="1200" baseline="0" dirty="0" smtClean="0">
                        <a:solidFill>
                          <a:schemeClr val="bg1">
                            <a:lumMod val="50000"/>
                          </a:schemeClr>
                        </a:solidFill>
                        <a:latin typeface="Verdana" pitchFamily="34" charset="0"/>
                        <a:ea typeface="+mn-ea"/>
                        <a:cs typeface="+mn-cs"/>
                      </a:endParaRPr>
                    </a:p>
                  </a:txBody>
                  <a:tcPr anchor="ctr"/>
                </a:tc>
              </a:tr>
              <a:tr h="278439">
                <a:tc vMerge="1">
                  <a:txBody>
                    <a:bodyPr/>
                    <a:lstStyle/>
                    <a:p>
                      <a:pPr>
                        <a:lnSpc>
                          <a:spcPts val="1600"/>
                        </a:lnSpc>
                        <a:spcBef>
                          <a:spcPts val="600"/>
                        </a:spcBef>
                        <a:spcAft>
                          <a:spcPts val="600"/>
                        </a:spcAft>
                      </a:pPr>
                      <a:endParaRPr lang="de-DE" b="0" dirty="0">
                        <a:latin typeface="Verdana"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itchFamily="34" charset="0"/>
                          <a:ea typeface="Verdana" panose="020B0604030504040204" pitchFamily="34" charset="0"/>
                          <a:cs typeface="Verdana" panose="020B0604030504040204" pitchFamily="34" charset="0"/>
                        </a:rPr>
                        <a:t>E</a:t>
                      </a:r>
                      <a:endParaRPr lang="de-DE" b="0" dirty="0">
                        <a:latin typeface="Verdana"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18.5</a:t>
                      </a:r>
                      <a:endParaRPr lang="de-DE" sz="1800" b="0" dirty="0">
                        <a:latin typeface="Verdana" pitchFamily="34" charset="0"/>
                        <a:ea typeface="Verdana" pitchFamily="34" charset="0"/>
                        <a:cs typeface="Verdana"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0" dirty="0" smtClean="0">
                          <a:latin typeface="Verdana" pitchFamily="34" charset="0"/>
                          <a:ea typeface="Verdana" pitchFamily="34" charset="0"/>
                          <a:cs typeface="Verdana" pitchFamily="34" charset="0"/>
                        </a:rPr>
                        <a:t>Beziehungskennzeichnung</a:t>
                      </a:r>
                    </a:p>
                  </a:txBody>
                  <a:tcPr anchor="ctr"/>
                </a:tc>
                <a:tc vMerge="1">
                  <a:txBody>
                    <a:bodyPr/>
                    <a:lstStyle/>
                    <a:p>
                      <a:endParaRPr lang="de-DE" sz="1800" i="1" kern="1200" baseline="0" dirty="0" smtClean="0">
                        <a:solidFill>
                          <a:schemeClr val="dk1"/>
                        </a:solidFill>
                        <a:latin typeface="Verdana" pitchFamily="34" charset="0"/>
                        <a:ea typeface="+mn-ea"/>
                        <a:cs typeface="+mn-cs"/>
                      </a:endParaRPr>
                    </a:p>
                  </a:txBody>
                  <a:tcPr anchor="ctr"/>
                </a:tc>
              </a:tr>
            </a:tbl>
          </a:graphicData>
        </a:graphic>
      </p:graphicFrame>
      <p:sp>
        <p:nvSpPr>
          <p:cNvPr id="2" name="Fußzeilenplatzhalter 1"/>
          <p:cNvSpPr>
            <a:spLocks noGrp="1"/>
          </p:cNvSpPr>
          <p:nvPr>
            <p:ph type="ftr" sz="quarter" idx="14"/>
          </p:nvPr>
        </p:nvSpPr>
        <p:spPr/>
        <p:txBody>
          <a:bodyPr/>
          <a:lstStyle/>
          <a:p>
            <a:r>
              <a:rPr lang="de-DE" smtClean="0">
                <a:solidFill>
                  <a:srgbClr val="4F81BD">
                    <a:lumMod val="75000"/>
                  </a:srgbClr>
                </a:solidFill>
              </a:rPr>
              <a:t>AG RDA Schulungsunterlagen – Modul 2.07: Beziehungen | Stand: 19.06.2015 | CC BY-NC-SA</a:t>
            </a:r>
            <a:endParaRPr lang="de-DE" dirty="0">
              <a:solidFill>
                <a:srgbClr val="4F81BD">
                  <a:lumMod val="75000"/>
                </a:srgbClr>
              </a:solidFill>
            </a:endParaRPr>
          </a:p>
        </p:txBody>
      </p:sp>
      <p:sp>
        <p:nvSpPr>
          <p:cNvPr id="3" name="Foliennummernplatzhalter 2"/>
          <p:cNvSpPr>
            <a:spLocks noGrp="1"/>
          </p:cNvSpPr>
          <p:nvPr>
            <p:ph type="sldNum" sz="quarter" idx="4"/>
          </p:nvPr>
        </p:nvSpPr>
        <p:spPr/>
        <p:txBody>
          <a:bodyPr/>
          <a:lstStyle/>
          <a:p>
            <a:fld id="{8A6690F1-7CA1-4166-A522-500460961984}" type="slidenum">
              <a:rPr lang="de-DE" smtClean="0">
                <a:solidFill>
                  <a:prstClr val="black">
                    <a:tint val="75000"/>
                  </a:prstClr>
                </a:solidFill>
              </a:rPr>
              <a:pPr/>
              <a:t>54</a:t>
            </a:fld>
            <a:endParaRPr lang="de-DE">
              <a:solidFill>
                <a:prstClr val="black">
                  <a:tint val="75000"/>
                </a:prstClr>
              </a:solidFill>
            </a:endParaRPr>
          </a:p>
        </p:txBody>
      </p:sp>
    </p:spTree>
    <p:extLst>
      <p:ext uri="{BB962C8B-B14F-4D97-AF65-F5344CB8AC3E}">
        <p14:creationId xmlns:p14="http://schemas.microsoft.com/office/powerpoint/2010/main" val="351106453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940966"/>
          </a:xfrm>
        </p:spPr>
        <p:txBody>
          <a:bodyPr/>
          <a:lstStyle/>
          <a:p>
            <a:r>
              <a:rPr lang="de-DE" dirty="0" smtClean="0"/>
              <a:t>Beispiele aus </a:t>
            </a:r>
            <a:r>
              <a:rPr lang="de-DE" dirty="0" err="1"/>
              <a:t>Aleph</a:t>
            </a:r>
            <a:endParaRPr lang="de-DE" dirty="0"/>
          </a:p>
        </p:txBody>
      </p:sp>
      <p:sp>
        <p:nvSpPr>
          <p:cNvPr id="3" name="Textplatzhalter 2"/>
          <p:cNvSpPr>
            <a:spLocks noGrp="1"/>
          </p:cNvSpPr>
          <p:nvPr>
            <p:ph type="body" sz="quarter" idx="13"/>
          </p:nvPr>
        </p:nvSpPr>
        <p:spPr>
          <a:xfrm>
            <a:off x="251520" y="1556792"/>
            <a:ext cx="8640960" cy="4752528"/>
          </a:xfrm>
        </p:spPr>
        <p:txBody>
          <a:bodyPr/>
          <a:lstStyle/>
          <a:p>
            <a:r>
              <a:rPr lang="de-DE" dirty="0" smtClean="0"/>
              <a:t>Beispiele</a:t>
            </a:r>
            <a:br>
              <a:rPr lang="de-DE" dirty="0" smtClean="0"/>
            </a:br>
            <a:r>
              <a:rPr lang="de-DE" sz="2000" dirty="0" smtClean="0"/>
              <a:t>keine Beziehungskennzeichnung in 100_</a:t>
            </a:r>
            <a:br>
              <a:rPr lang="de-DE" sz="2000" dirty="0" smtClean="0"/>
            </a:br>
            <a:endParaRPr lang="de-DE" sz="2000" dirty="0" smtClean="0"/>
          </a:p>
          <a:p>
            <a:endParaRPr lang="de-DE" dirty="0"/>
          </a:p>
          <a:p>
            <a:pPr marL="457200" lvl="1" indent="0">
              <a:buNone/>
            </a:pPr>
            <a:r>
              <a:rPr lang="de-DE" dirty="0" smtClean="0"/>
              <a:t/>
            </a:r>
            <a:br>
              <a:rPr lang="de-DE" dirty="0" smtClean="0"/>
            </a:br>
            <a:endParaRPr lang="de-DE" dirty="0" smtClean="0"/>
          </a:p>
          <a:p>
            <a:pPr marL="457200" lvl="1" indent="0">
              <a:buNone/>
            </a:pPr>
            <a:r>
              <a:rPr lang="de-DE" dirty="0" smtClean="0"/>
              <a:t>Beziehungskennzeichnungen für Künstler eines Bildbandes und Verfasser von Zusatztexten</a:t>
            </a:r>
          </a:p>
          <a:p>
            <a:pPr marL="457200" lvl="1" indent="0">
              <a:buNone/>
            </a:pPr>
            <a:endParaRPr lang="de-DE" dirty="0"/>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8" y="2420888"/>
            <a:ext cx="4896544" cy="1080120"/>
          </a:xfrm>
          <a:prstGeom prst="rect">
            <a:avLst/>
          </a:prstGeom>
        </p:spPr>
      </p:pic>
      <p:sp>
        <p:nvSpPr>
          <p:cNvPr id="7" name="Fußzeilenplatzhalter 6"/>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8" name="Foliennummernplatzhalter 7"/>
          <p:cNvSpPr>
            <a:spLocks noGrp="1"/>
          </p:cNvSpPr>
          <p:nvPr>
            <p:ph type="sldNum" sz="quarter" idx="4"/>
          </p:nvPr>
        </p:nvSpPr>
        <p:spPr/>
        <p:txBody>
          <a:bodyPr/>
          <a:lstStyle/>
          <a:p>
            <a:fld id="{8A6690F1-7CA1-4166-A522-500460961984}" type="slidenum">
              <a:rPr lang="de-DE" smtClean="0"/>
              <a:pPr/>
              <a:t>55</a:t>
            </a:fld>
            <a:endParaRPr lang="de-DE"/>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405" y="4430806"/>
            <a:ext cx="4166635" cy="1801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561299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1228998"/>
          </a:xfrm>
        </p:spPr>
        <p:txBody>
          <a:bodyPr/>
          <a:lstStyle/>
          <a:p>
            <a:r>
              <a:rPr lang="de-DE" dirty="0"/>
              <a:t>Beziehungen zwischen Werken, Expressionen, Manifestationen oder Exemplaren</a:t>
            </a:r>
            <a:br>
              <a:rPr lang="de-DE" dirty="0"/>
            </a:br>
            <a:endParaRPr lang="de-DE" dirty="0"/>
          </a:p>
        </p:txBody>
      </p:sp>
      <p:sp>
        <p:nvSpPr>
          <p:cNvPr id="3" name="Textplatzhalter 2"/>
          <p:cNvSpPr>
            <a:spLocks noGrp="1"/>
          </p:cNvSpPr>
          <p:nvPr>
            <p:ph type="body" sz="quarter" idx="13"/>
          </p:nvPr>
        </p:nvSpPr>
        <p:spPr>
          <a:xfrm>
            <a:off x="251520" y="2420888"/>
            <a:ext cx="8640960" cy="3888432"/>
          </a:xfrm>
        </p:spPr>
        <p:txBody>
          <a:bodyPr wrap="square"/>
          <a:lstStyle/>
          <a:p>
            <a:pPr marL="0" indent="0" algn="ctr">
              <a:buNone/>
            </a:pPr>
            <a:r>
              <a:rPr lang="de-DE" dirty="0" smtClean="0"/>
              <a:t>Werden am 3. Schulungstag behandelt</a:t>
            </a:r>
          </a:p>
        </p:txBody>
      </p:sp>
      <p:sp>
        <p:nvSpPr>
          <p:cNvPr id="6" name="Fußzeilenplatzhalter 5"/>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7" name="Foliennummernplatzhalter 6"/>
          <p:cNvSpPr>
            <a:spLocks noGrp="1"/>
          </p:cNvSpPr>
          <p:nvPr>
            <p:ph type="sldNum" sz="quarter" idx="4"/>
          </p:nvPr>
        </p:nvSpPr>
        <p:spPr/>
        <p:txBody>
          <a:bodyPr/>
          <a:lstStyle/>
          <a:p>
            <a:fld id="{8A6690F1-7CA1-4166-A522-500460961984}" type="slidenum">
              <a:rPr lang="de-DE" smtClean="0"/>
              <a:pPr/>
              <a:t>56</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200</a:t>
            </a:r>
            <a:r>
              <a:rPr lang="de-DE" sz="3200" dirty="0"/>
              <a:t>b</a:t>
            </a:r>
            <a:r>
              <a:rPr lang="de-DE" sz="3200" dirty="0" smtClean="0"/>
              <a:t> </a:t>
            </a:r>
            <a:r>
              <a:rPr lang="de-DE" sz="3200" dirty="0" smtClean="0"/>
              <a:t>Konferenz</a:t>
            </a:r>
            <a:endParaRPr lang="de-DE" sz="3200" dirty="0" smtClean="0"/>
          </a:p>
          <a:p>
            <a:pPr marL="0" indent="0" algn="ctr">
              <a:buNone/>
            </a:pPr>
            <a:endParaRPr lang="de-DE" sz="3200" dirty="0"/>
          </a:p>
          <a:p>
            <a:pPr marL="0" indent="0" algn="ctr">
              <a:buNone/>
            </a:pPr>
            <a:endParaRPr lang="de-DE" sz="3200" dirty="0" smtClean="0"/>
          </a:p>
          <a:p>
            <a:pPr marL="0" indent="0" algn="ctr">
              <a:buNone/>
            </a:pP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6</a:t>
            </a:fld>
            <a:endParaRPr lang="de-DE"/>
          </a:p>
        </p:txBody>
      </p:sp>
    </p:spTree>
    <p:extLst>
      <p:ext uri="{BB962C8B-B14F-4D97-AF65-F5344CB8AC3E}">
        <p14:creationId xmlns:p14="http://schemas.microsoft.com/office/powerpoint/2010/main" val="3875550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200</a:t>
            </a:r>
            <a:r>
              <a:rPr lang="de-DE" sz="3200" dirty="0"/>
              <a:t>b</a:t>
            </a:r>
            <a:r>
              <a:rPr lang="de-DE" sz="3200" dirty="0" smtClean="0"/>
              <a:t> </a:t>
            </a:r>
            <a:r>
              <a:rPr lang="de-DE" sz="3200" dirty="0" smtClean="0"/>
              <a:t>Konferenz</a:t>
            </a:r>
            <a:endParaRPr lang="de-DE" sz="3200" dirty="0" smtClean="0"/>
          </a:p>
          <a:p>
            <a:pPr marL="0" indent="0" algn="ctr">
              <a:buNone/>
            </a:pPr>
            <a:endParaRPr lang="de-DE" sz="3200" dirty="0"/>
          </a:p>
          <a:p>
            <a:pPr marL="0" indent="0" algn="ctr">
              <a:buNone/>
            </a:pPr>
            <a:endParaRPr lang="de-DE" sz="3200" dirty="0" smtClean="0"/>
          </a:p>
          <a:p>
            <a:pPr marL="0" indent="0" algn="ctr">
              <a:buNone/>
            </a:pPr>
            <a:r>
              <a:rPr lang="de-DE" sz="3200" dirty="0" smtClean="0"/>
              <a:t>Beziehung</a:t>
            </a: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7</a:t>
            </a:fld>
            <a:endParaRPr lang="de-DE"/>
          </a:p>
        </p:txBody>
      </p:sp>
    </p:spTree>
    <p:extLst>
      <p:ext uri="{BB962C8B-B14F-4D97-AF65-F5344CB8AC3E}">
        <p14:creationId xmlns:p14="http://schemas.microsoft.com/office/powerpoint/2010/main" val="2918105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331 Haupttitel</a:t>
            </a:r>
          </a:p>
          <a:p>
            <a:pPr marL="0" indent="0" algn="ctr">
              <a:buNone/>
            </a:pPr>
            <a:endParaRPr lang="de-DE" sz="3200" dirty="0"/>
          </a:p>
          <a:p>
            <a:pPr marL="0" indent="0" algn="ctr">
              <a:buNone/>
            </a:pPr>
            <a:endParaRPr lang="de-DE" sz="3200" dirty="0" smtClean="0"/>
          </a:p>
          <a:p>
            <a:pPr marL="0" indent="0" algn="ctr">
              <a:buNone/>
            </a:pP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8</a:t>
            </a:fld>
            <a:endParaRPr lang="de-DE"/>
          </a:p>
        </p:txBody>
      </p:sp>
    </p:spTree>
    <p:extLst>
      <p:ext uri="{BB962C8B-B14F-4D97-AF65-F5344CB8AC3E}">
        <p14:creationId xmlns:p14="http://schemas.microsoft.com/office/powerpoint/2010/main" val="3223269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 oder nur Element?</a:t>
            </a:r>
            <a:endParaRPr lang="de-DE" dirty="0"/>
          </a:p>
        </p:txBody>
      </p:sp>
      <p:sp>
        <p:nvSpPr>
          <p:cNvPr id="3" name="Textplatzhalter 2"/>
          <p:cNvSpPr>
            <a:spLocks noGrp="1"/>
          </p:cNvSpPr>
          <p:nvPr>
            <p:ph type="body" sz="quarter" idx="13"/>
          </p:nvPr>
        </p:nvSpPr>
        <p:spPr/>
        <p:txBody>
          <a:bodyPr/>
          <a:lstStyle/>
          <a:p>
            <a:pPr marL="0" indent="0" algn="ctr">
              <a:buNone/>
            </a:pPr>
            <a:r>
              <a:rPr lang="de-DE" sz="3200" dirty="0" smtClean="0"/>
              <a:t/>
            </a:r>
            <a:br>
              <a:rPr lang="de-DE" sz="3200" dirty="0" smtClean="0"/>
            </a:br>
            <a:r>
              <a:rPr lang="de-DE" sz="3200" dirty="0" smtClean="0"/>
              <a:t>331 Haupttitel</a:t>
            </a:r>
          </a:p>
          <a:p>
            <a:pPr marL="0" indent="0" algn="ctr">
              <a:buNone/>
            </a:pPr>
            <a:endParaRPr lang="de-DE" sz="3200" dirty="0"/>
          </a:p>
          <a:p>
            <a:pPr marL="0" indent="0" algn="ctr">
              <a:buNone/>
            </a:pPr>
            <a:endParaRPr lang="de-DE" sz="3200" dirty="0" smtClean="0"/>
          </a:p>
          <a:p>
            <a:pPr marL="0" indent="0" algn="ctr">
              <a:buNone/>
            </a:pPr>
            <a:r>
              <a:rPr lang="de-DE" sz="3200" dirty="0" smtClean="0"/>
              <a:t>Element</a:t>
            </a:r>
            <a:endParaRPr lang="de-DE" sz="3200" dirty="0"/>
          </a:p>
        </p:txBody>
      </p:sp>
      <p:sp>
        <p:nvSpPr>
          <p:cNvPr id="4" name="Fußzeilenplatzhalter 3"/>
          <p:cNvSpPr>
            <a:spLocks noGrp="1"/>
          </p:cNvSpPr>
          <p:nvPr>
            <p:ph type="ftr" sz="quarter" idx="14"/>
          </p:nvPr>
        </p:nvSpPr>
        <p:spPr/>
        <p:txBody>
          <a:bodyPr/>
          <a:lstStyle/>
          <a:p>
            <a:r>
              <a:rPr lang="de-DE" smtClean="0"/>
              <a:t>AG RDA Schulungsunterlagen – Modul 2.07: Beziehungen | Stand: 19.06.2015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9</a:t>
            </a:fld>
            <a:endParaRPr lang="de-DE"/>
          </a:p>
        </p:txBody>
      </p:sp>
    </p:spTree>
    <p:extLst>
      <p:ext uri="{BB962C8B-B14F-4D97-AF65-F5344CB8AC3E}">
        <p14:creationId xmlns:p14="http://schemas.microsoft.com/office/powerpoint/2010/main" val="404047777"/>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1_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2055</Words>
  <Application>Microsoft Office PowerPoint</Application>
  <PresentationFormat>Bildschirmpräsentation (4:3)</PresentationFormat>
  <Paragraphs>535</Paragraphs>
  <Slides>56</Slides>
  <Notes>27</Notes>
  <HiddenSlides>0</HiddenSlides>
  <MMClips>0</MMClips>
  <ScaleCrop>false</ScaleCrop>
  <HeadingPairs>
    <vt:vector size="4" baseType="variant">
      <vt:variant>
        <vt:lpstr>Design</vt:lpstr>
      </vt:variant>
      <vt:variant>
        <vt:i4>2</vt:i4>
      </vt:variant>
      <vt:variant>
        <vt:lpstr>Folientitel</vt:lpstr>
      </vt:variant>
      <vt:variant>
        <vt:i4>56</vt:i4>
      </vt:variant>
    </vt:vector>
  </HeadingPairs>
  <TitlesOfParts>
    <vt:vector size="58" baseType="lpstr">
      <vt:lpstr>Larissa</vt:lpstr>
      <vt:lpstr>1_Larissa</vt:lpstr>
      <vt:lpstr>Beziehungen - Praxis </vt:lpstr>
      <vt:lpstr>Inhalt</vt:lpstr>
      <vt:lpstr>1. Quiz Was ist Beziehung – was ist nur Element </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Beziehung oder nur Element?</vt:lpstr>
      <vt:lpstr>2. Primärbeziehungen zwischen einem Werk, einer Expression, einer Manifestation und einem Exemplar  2. Quiz</vt:lpstr>
      <vt:lpstr>Geltungsbereich</vt:lpstr>
      <vt:lpstr>Werk, Expression, Manifestation, Exemplar?</vt:lpstr>
      <vt:lpstr>Werk, Expression, Manifestation, Exemplar?</vt:lpstr>
      <vt:lpstr>Werk, Expression, Manifestation, Exemplar?</vt:lpstr>
      <vt:lpstr>Werk, Expression, Manifestation, Exemplar?</vt:lpstr>
      <vt:lpstr>Werk, Expression, Manifestation, Exemplar?</vt:lpstr>
      <vt:lpstr>Werk, Expression, Manifestation, Exemplar?</vt:lpstr>
      <vt:lpstr>Werk, Expression, Manifestation, Exemplar?</vt:lpstr>
      <vt:lpstr>Werk, Expression, Manifestation, Exemplar?</vt:lpstr>
      <vt:lpstr>Werk, Expression, Manifestation, Exemplar?</vt:lpstr>
      <vt:lpstr>Werk, Expression, Manifestation, Exemplar?</vt:lpstr>
      <vt:lpstr>Werk, Expression, Manifestation, Exemplar?</vt:lpstr>
      <vt:lpstr>Werk, Expression, Manifestation, Exemplar?</vt:lpstr>
      <vt:lpstr>Werk, Expression, Manifestation, Exemplar?</vt:lpstr>
      <vt:lpstr>Werk, Expression, Manifestation, Exemplar?</vt:lpstr>
      <vt:lpstr>Werk, Expression, Manifestation, Exemplar?</vt:lpstr>
      <vt:lpstr>Werk, Expression, Manifestation, Exemplar?</vt:lpstr>
      <vt:lpstr>3. Beziehungskennzeichnungen – Standardelemente? </vt:lpstr>
      <vt:lpstr>Beziehungskennzeichnungen  </vt:lpstr>
      <vt:lpstr>3. Anhang I : Beziehungenkennzeichnungen zwischen Ressourcen und Personen, Familien und Körperschaften  Quiz 3 </vt:lpstr>
      <vt:lpstr>Personen, Familien und Körperschaften, die mit einem/einer …….. in Verbindung stehen</vt:lpstr>
      <vt:lpstr>Ermitteln der Beziehungskennzeichnungen für …</vt:lpstr>
      <vt:lpstr>Erfassen der Beziehungskennzeichnungen für Personen, Familien, Körperschaften in Aleph</vt:lpstr>
      <vt:lpstr>Erfassen der Beziehungskennzeichnungen für Personen, Familien, Körperschaften in Aleph</vt:lpstr>
      <vt:lpstr>Beziehung zu einem geistigen Schöpfer - Person - Beispiel</vt:lpstr>
      <vt:lpstr>Beziehung zu einem geistigen Schöpfer - Körperschaft - Beispiel</vt:lpstr>
      <vt:lpstr>Beziehung zu einer sonstigen Person - Beispiel</vt:lpstr>
      <vt:lpstr>Beziehung zu einer sonstigen Körperschaft - Beispiel</vt:lpstr>
      <vt:lpstr>Beziehung zu einem Mitwirkenden - Person - Beispiele</vt:lpstr>
      <vt:lpstr>Beziehung zu einer Person - drei Beziehungskennzeichnungen - Beispiel</vt:lpstr>
      <vt:lpstr>Beispiele aus Aleph</vt:lpstr>
      <vt:lpstr>Beziehungen zwischen Werken, Expressionen, Manifestationen oder Exemplaren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Schulungsunterlagen der AG RDA</dc:title>
  <dc:creator>Bufalino, Cinzia</dc:creator>
  <cp:lastModifiedBy>Michael Beer</cp:lastModifiedBy>
  <cp:revision>551</cp:revision>
  <dcterms:created xsi:type="dcterms:W3CDTF">2014-02-18T07:01:40Z</dcterms:created>
  <dcterms:modified xsi:type="dcterms:W3CDTF">2015-10-07T17:19:44Z</dcterms:modified>
</cp:coreProperties>
</file>