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85" r:id="rId2"/>
    <p:sldId id="259" r:id="rId3"/>
    <p:sldId id="333" r:id="rId4"/>
    <p:sldId id="356" r:id="rId5"/>
    <p:sldId id="302" r:id="rId6"/>
    <p:sldId id="357" r:id="rId7"/>
    <p:sldId id="303" r:id="rId8"/>
    <p:sldId id="358" r:id="rId9"/>
    <p:sldId id="305" r:id="rId10"/>
    <p:sldId id="337" r:id="rId11"/>
    <p:sldId id="336" r:id="rId12"/>
    <p:sldId id="359" r:id="rId13"/>
    <p:sldId id="309" r:id="rId14"/>
    <p:sldId id="339" r:id="rId15"/>
    <p:sldId id="298" r:id="rId16"/>
    <p:sldId id="324" r:id="rId17"/>
    <p:sldId id="306" r:id="rId18"/>
    <p:sldId id="340" r:id="rId19"/>
    <p:sldId id="312" r:id="rId20"/>
    <p:sldId id="354" r:id="rId21"/>
    <p:sldId id="310" r:id="rId22"/>
    <p:sldId id="316" r:id="rId23"/>
    <p:sldId id="360" r:id="rId24"/>
    <p:sldId id="314" r:id="rId25"/>
    <p:sldId id="315" r:id="rId26"/>
    <p:sldId id="362" r:id="rId27"/>
    <p:sldId id="311" r:id="rId28"/>
    <p:sldId id="343" r:id="rId29"/>
    <p:sldId id="327" r:id="rId30"/>
    <p:sldId id="374" r:id="rId31"/>
    <p:sldId id="364" r:id="rId32"/>
    <p:sldId id="332" r:id="rId33"/>
    <p:sldId id="365" r:id="rId34"/>
    <p:sldId id="366" r:id="rId35"/>
    <p:sldId id="367" r:id="rId36"/>
    <p:sldId id="368" r:id="rId37"/>
    <p:sldId id="369" r:id="rId38"/>
    <p:sldId id="370" r:id="rId39"/>
    <p:sldId id="371" r:id="rId40"/>
    <p:sldId id="372" r:id="rId41"/>
    <p:sldId id="373" r:id="rId42"/>
  </p:sldIdLst>
  <p:sldSz cx="9144000" cy="6858000" type="screen4x3"/>
  <p:notesSz cx="6761163" cy="99425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7" autoAdjust="0"/>
    <p:restoredTop sz="94524" autoAdjust="0"/>
  </p:normalViewPr>
  <p:slideViewPr>
    <p:cSldViewPr>
      <p:cViewPr varScale="1">
        <p:scale>
          <a:sx n="74" d="100"/>
          <a:sy n="74" d="100"/>
        </p:scale>
        <p:origin x="11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434"/>
    </p:cViewPr>
  </p:sorterViewPr>
  <p:notesViewPr>
    <p:cSldViewPr>
      <p:cViewPr varScale="1">
        <p:scale>
          <a:sx n="83" d="100"/>
          <a:sy n="83" d="100"/>
        </p:scale>
        <p:origin x="-2040" y="-90"/>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29837" cy="4971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29762" y="1"/>
            <a:ext cx="2929837" cy="497125"/>
          </a:xfrm>
          <a:prstGeom prst="rect">
            <a:avLst/>
          </a:prstGeom>
        </p:spPr>
        <p:txBody>
          <a:bodyPr vert="horz" lIns="91440" tIns="45720" rIns="91440" bIns="45720" rtlCol="0"/>
          <a:lstStyle>
            <a:lvl1pPr algn="r">
              <a:defRPr sz="1200"/>
            </a:lvl1pPr>
          </a:lstStyle>
          <a:p>
            <a:fld id="{4AC937E4-8306-4256-98BE-2853E1A1DDAD}" type="datetimeFigureOut">
              <a:rPr lang="de-DE" smtClean="0"/>
              <a:pPr/>
              <a:t>22.09.2015</a:t>
            </a:fld>
            <a:endParaRPr lang="de-DE"/>
          </a:p>
        </p:txBody>
      </p:sp>
      <p:sp>
        <p:nvSpPr>
          <p:cNvPr id="4" name="Fußzeilenplatzhalter 3"/>
          <p:cNvSpPr>
            <a:spLocks noGrp="1"/>
          </p:cNvSpPr>
          <p:nvPr>
            <p:ph type="ftr" sz="quarter" idx="2"/>
          </p:nvPr>
        </p:nvSpPr>
        <p:spPr>
          <a:xfrm>
            <a:off x="1" y="9443663"/>
            <a:ext cx="2929837" cy="49712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29762" y="9443663"/>
            <a:ext cx="2929837" cy="497125"/>
          </a:xfrm>
          <a:prstGeom prst="rect">
            <a:avLst/>
          </a:prstGeom>
        </p:spPr>
        <p:txBody>
          <a:bodyPr vert="horz" lIns="91440" tIns="45720" rIns="91440" bIns="45720" rtlCol="0" anchor="b"/>
          <a:lstStyle>
            <a:lvl1pPr algn="r">
              <a:defRPr sz="1200"/>
            </a:lvl1pPr>
          </a:lstStyle>
          <a:p>
            <a:fld id="{69DCA550-704A-4CEF-B7C9-46B62E56443F}" type="slidenum">
              <a:rPr lang="de-DE" smtClean="0"/>
              <a:pPr/>
              <a:t>‹Nr.›</a:t>
            </a:fld>
            <a:endParaRPr lang="de-DE"/>
          </a:p>
        </p:txBody>
      </p:sp>
    </p:spTree>
    <p:extLst>
      <p:ext uri="{BB962C8B-B14F-4D97-AF65-F5344CB8AC3E}">
        <p14:creationId xmlns:p14="http://schemas.microsoft.com/office/powerpoint/2010/main" val="4193529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29837" cy="4971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29762" y="1"/>
            <a:ext cx="2929837" cy="497125"/>
          </a:xfrm>
          <a:prstGeom prst="rect">
            <a:avLst/>
          </a:prstGeom>
        </p:spPr>
        <p:txBody>
          <a:bodyPr vert="horz" lIns="91440" tIns="45720" rIns="91440" bIns="45720" rtlCol="0"/>
          <a:lstStyle>
            <a:lvl1pPr algn="r">
              <a:defRPr sz="1200"/>
            </a:lvl1pPr>
          </a:lstStyle>
          <a:p>
            <a:fld id="{F5EDB1F4-BB4F-44BD-AC26-B758B395BD23}" type="datetimeFigureOut">
              <a:rPr lang="de-DE" smtClean="0"/>
              <a:pPr/>
              <a:t>22.09.2015</a:t>
            </a:fld>
            <a:endParaRPr lang="de-DE"/>
          </a:p>
        </p:txBody>
      </p:sp>
      <p:sp>
        <p:nvSpPr>
          <p:cNvPr id="4" name="Folienbildplatzhalt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43663"/>
            <a:ext cx="2929837" cy="49712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29762" y="9443663"/>
            <a:ext cx="2929837" cy="497125"/>
          </a:xfrm>
          <a:prstGeom prst="rect">
            <a:avLst/>
          </a:prstGeom>
        </p:spPr>
        <p:txBody>
          <a:bodyPr vert="horz" lIns="91440" tIns="45720" rIns="91440" bIns="45720" rtlCol="0" anchor="b"/>
          <a:lstStyle>
            <a:lvl1pPr algn="r">
              <a:defRPr sz="1200"/>
            </a:lvl1pPr>
          </a:lstStyle>
          <a:p>
            <a:fld id="{5F9F8FF6-6F64-48B5-AF7B-675846B3447E}" type="slidenum">
              <a:rPr lang="de-DE" smtClean="0"/>
              <a:pPr/>
              <a:t>‹Nr.›</a:t>
            </a:fld>
            <a:endParaRPr lang="de-DE"/>
          </a:p>
        </p:txBody>
      </p:sp>
    </p:spTree>
    <p:extLst>
      <p:ext uri="{BB962C8B-B14F-4D97-AF65-F5344CB8AC3E}">
        <p14:creationId xmlns:p14="http://schemas.microsoft.com/office/powerpoint/2010/main" val="272020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2" name="Foliennummernplatzhalter 1"/>
          <p:cNvSpPr>
            <a:spLocks noGrp="1"/>
          </p:cNvSpPr>
          <p:nvPr>
            <p:ph type="sldNum" sz="quarter" idx="10"/>
          </p:nvPr>
        </p:nvSpPr>
        <p:spPr/>
        <p:txBody>
          <a:bodyPr/>
          <a:lstStyle/>
          <a:p>
            <a:fld id="{5F9F8FF6-6F64-48B5-AF7B-675846B3447E}" type="slidenum">
              <a:rPr lang="de-DE" smtClean="0"/>
              <a:pPr/>
              <a:t>1</a:t>
            </a:fld>
            <a:endParaRPr lang="de-DE" dirty="0"/>
          </a:p>
        </p:txBody>
      </p:sp>
    </p:spTree>
    <p:extLst>
      <p:ext uri="{BB962C8B-B14F-4D97-AF65-F5344CB8AC3E}">
        <p14:creationId xmlns:p14="http://schemas.microsoft.com/office/powerpoint/2010/main" val="258009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0"/>
          </p:nvPr>
        </p:nvSpPr>
        <p:spPr/>
        <p:txBody>
          <a:bodyPr/>
          <a:lstStyle/>
          <a:p>
            <a:fld id="{5F9F8FF6-6F64-48B5-AF7B-675846B3447E}" type="slidenum">
              <a:rPr lang="de-DE" smtClean="0"/>
              <a:pPr/>
              <a:t>32</a:t>
            </a:fld>
            <a:endParaRPr lang="de-DE"/>
          </a:p>
        </p:txBody>
      </p:sp>
    </p:spTree>
    <p:extLst>
      <p:ext uri="{BB962C8B-B14F-4D97-AF65-F5344CB8AC3E}">
        <p14:creationId xmlns:p14="http://schemas.microsoft.com/office/powerpoint/2010/main" val="4186879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0"/>
          </p:nvPr>
        </p:nvSpPr>
        <p:spPr/>
        <p:txBody>
          <a:bodyPr/>
          <a:lstStyle/>
          <a:p>
            <a:fld id="{5F9F8FF6-6F64-48B5-AF7B-675846B3447E}" type="slidenum">
              <a:rPr lang="de-DE" smtClean="0"/>
              <a:pPr/>
              <a:t>33</a:t>
            </a:fld>
            <a:endParaRPr lang="de-DE"/>
          </a:p>
        </p:txBody>
      </p:sp>
    </p:spTree>
    <p:extLst>
      <p:ext uri="{BB962C8B-B14F-4D97-AF65-F5344CB8AC3E}">
        <p14:creationId xmlns:p14="http://schemas.microsoft.com/office/powerpoint/2010/main" val="4186879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a:ea typeface="Calibri"/>
                <a:cs typeface="Times New Roman"/>
              </a:rPr>
              <a:t>Nach RDA 2.4.1.5 D-A-CH soll die Möglichkeit der Kürzung bei mehr als 3 Personen, Familien oder Körperschaften nur bei umfangreichen Aufzählungen erfolgen. Laut DNB-Schulungsunterlagen:</a:t>
            </a:r>
            <a:r>
              <a:rPr lang="de-DE" sz="1200" baseline="0" dirty="0" smtClean="0">
                <a:latin typeface="Verdana"/>
                <a:ea typeface="Calibri"/>
                <a:cs typeface="Times New Roman"/>
              </a:rPr>
              <a:t> „</a:t>
            </a:r>
            <a:r>
              <a:rPr lang="de-DE" sz="1200" dirty="0" smtClean="0">
                <a:latin typeface="Verdana"/>
                <a:ea typeface="Calibri"/>
                <a:cs typeface="Times New Roman"/>
              </a:rPr>
              <a:t>4 Personen sind noch keine umfangreiche Aufzählung.“ Die trennenden Schrägstriche zwischen den Personen werden erfasst, die Leerzeichen dazwischen aber eliminiert</a:t>
            </a:r>
            <a:endParaRPr lang="de-DE" sz="1200" dirty="0" smtClean="0"/>
          </a:p>
          <a:p>
            <a:endParaRPr lang="de-DE" dirty="0"/>
          </a:p>
        </p:txBody>
      </p:sp>
      <p:sp>
        <p:nvSpPr>
          <p:cNvPr id="5" name="Foliennummernplatzhalter 4"/>
          <p:cNvSpPr>
            <a:spLocks noGrp="1"/>
          </p:cNvSpPr>
          <p:nvPr>
            <p:ph type="sldNum" sz="quarter" idx="10"/>
          </p:nvPr>
        </p:nvSpPr>
        <p:spPr/>
        <p:txBody>
          <a:bodyPr/>
          <a:lstStyle/>
          <a:p>
            <a:fld id="{5F9F8FF6-6F64-48B5-AF7B-675846B3447E}" type="slidenum">
              <a:rPr lang="de-DE" smtClean="0"/>
              <a:pPr/>
              <a:t>34</a:t>
            </a:fld>
            <a:endParaRPr lang="de-DE"/>
          </a:p>
        </p:txBody>
      </p:sp>
    </p:spTree>
    <p:extLst>
      <p:ext uri="{BB962C8B-B14F-4D97-AF65-F5344CB8AC3E}">
        <p14:creationId xmlns:p14="http://schemas.microsoft.com/office/powerpoint/2010/main" val="4186879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latin typeface="Verdana" panose="020B0604030504040204" pitchFamily="34" charset="0"/>
                <a:ea typeface="Verdana" panose="020B0604030504040204" pitchFamily="34" charset="0"/>
                <a:cs typeface="Verdana" panose="020B0604030504040204" pitchFamily="34" charset="0"/>
              </a:rPr>
              <a:t>Nach RDA 2.4.1.5 müssen beide Verfasser angegeben werden. Die Angaben werden so übertragen, wie sie in der Informationsquelle stehen, ggf. unter Weglassung von „Prof. Dr.“. Das „und“ wird also auch abgekürzt übertragen.</a:t>
            </a:r>
          </a:p>
          <a:p>
            <a:endParaRPr lang="de-DE" sz="1200" dirty="0" smtClean="0"/>
          </a:p>
          <a:p>
            <a:endParaRPr lang="de-DE" dirty="0"/>
          </a:p>
        </p:txBody>
      </p:sp>
      <p:sp>
        <p:nvSpPr>
          <p:cNvPr id="5" name="Foliennummernplatzhalter 4"/>
          <p:cNvSpPr>
            <a:spLocks noGrp="1"/>
          </p:cNvSpPr>
          <p:nvPr>
            <p:ph type="sldNum" sz="quarter" idx="10"/>
          </p:nvPr>
        </p:nvSpPr>
        <p:spPr/>
        <p:txBody>
          <a:bodyPr/>
          <a:lstStyle/>
          <a:p>
            <a:fld id="{5F9F8FF6-6F64-48B5-AF7B-675846B3447E}" type="slidenum">
              <a:rPr lang="de-DE" smtClean="0"/>
              <a:pPr/>
              <a:t>35</a:t>
            </a:fld>
            <a:endParaRPr lang="de-DE"/>
          </a:p>
        </p:txBody>
      </p:sp>
    </p:spTree>
    <p:extLst>
      <p:ext uri="{BB962C8B-B14F-4D97-AF65-F5344CB8AC3E}">
        <p14:creationId xmlns:p14="http://schemas.microsoft.com/office/powerpoint/2010/main" val="4186879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a:ea typeface="Calibri"/>
                <a:cs typeface="Times New Roman"/>
              </a:rPr>
              <a:t>Nach RDA 2.4.1.5 müssen alle 3 Herausgeber angegeben werden. Um die Angabe übersichtlicher zu machen, werden die Tätigkeitsorte – sofern sie angegeben werden - nicht durch Komma abgetrennt sondern in runde Klammern gesetzt.</a:t>
            </a:r>
            <a:endParaRPr lang="de-DE" sz="1200" dirty="0" smtClean="0"/>
          </a:p>
          <a:p>
            <a:endParaRPr lang="de-DE" dirty="0"/>
          </a:p>
        </p:txBody>
      </p:sp>
      <p:sp>
        <p:nvSpPr>
          <p:cNvPr id="5" name="Foliennummernplatzhalter 4"/>
          <p:cNvSpPr>
            <a:spLocks noGrp="1"/>
          </p:cNvSpPr>
          <p:nvPr>
            <p:ph type="sldNum" sz="quarter" idx="10"/>
          </p:nvPr>
        </p:nvSpPr>
        <p:spPr/>
        <p:txBody>
          <a:bodyPr/>
          <a:lstStyle/>
          <a:p>
            <a:fld id="{5F9F8FF6-6F64-48B5-AF7B-675846B3447E}" type="slidenum">
              <a:rPr lang="de-DE" smtClean="0"/>
              <a:pPr/>
              <a:t>36</a:t>
            </a:fld>
            <a:endParaRPr lang="de-DE"/>
          </a:p>
        </p:txBody>
      </p:sp>
    </p:spTree>
    <p:extLst>
      <p:ext uri="{BB962C8B-B14F-4D97-AF65-F5344CB8AC3E}">
        <p14:creationId xmlns:p14="http://schemas.microsoft.com/office/powerpoint/2010/main" val="418687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ea typeface="Verdana" panose="020B0604030504040204" pitchFamily="34" charset="0"/>
                <a:cs typeface="Verdana" panose="020B0604030504040204" pitchFamily="34" charset="0"/>
              </a:rPr>
              <a:t>Eine weitere Alternative ist die Trennung der Angaben durch Semikolon</a:t>
            </a:r>
            <a:r>
              <a:rPr lang="de-DE" sz="1200" dirty="0" smtClean="0"/>
              <a:t>.</a:t>
            </a:r>
          </a:p>
          <a:p>
            <a:endParaRPr lang="de-DE" dirty="0"/>
          </a:p>
        </p:txBody>
      </p:sp>
      <p:sp>
        <p:nvSpPr>
          <p:cNvPr id="5" name="Foliennummernplatzhalter 4"/>
          <p:cNvSpPr>
            <a:spLocks noGrp="1"/>
          </p:cNvSpPr>
          <p:nvPr>
            <p:ph type="sldNum" sz="quarter" idx="10"/>
          </p:nvPr>
        </p:nvSpPr>
        <p:spPr/>
        <p:txBody>
          <a:bodyPr/>
          <a:lstStyle/>
          <a:p>
            <a:fld id="{5F9F8FF6-6F64-48B5-AF7B-675846B3447E}" type="slidenum">
              <a:rPr lang="de-DE" smtClean="0"/>
              <a:pPr/>
              <a:t>37</a:t>
            </a:fld>
            <a:endParaRPr lang="de-DE"/>
          </a:p>
        </p:txBody>
      </p:sp>
    </p:spTree>
    <p:extLst>
      <p:ext uri="{BB962C8B-B14F-4D97-AF65-F5344CB8AC3E}">
        <p14:creationId xmlns:p14="http://schemas.microsoft.com/office/powerpoint/2010/main" val="4186879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latin typeface="Verdana" panose="020B0604030504040204" pitchFamily="34" charset="0"/>
                <a:ea typeface="Verdana" panose="020B0604030504040204" pitchFamily="34" charset="0"/>
                <a:cs typeface="Verdana" panose="020B0604030504040204" pitchFamily="34" charset="0"/>
              </a:rPr>
              <a:t>Standardelement ist die Verantwortlichkeitsangabe für den geistigen Schöpfer, also für Balzac.</a:t>
            </a:r>
            <a:br>
              <a:rPr lang="de-DE" sz="1200" dirty="0" smtClean="0">
                <a:latin typeface="Verdana" panose="020B0604030504040204" pitchFamily="34" charset="0"/>
                <a:ea typeface="Verdana" panose="020B0604030504040204" pitchFamily="34" charset="0"/>
                <a:cs typeface="Verdana" panose="020B0604030504040204" pitchFamily="34" charset="0"/>
              </a:rPr>
            </a:br>
            <a:r>
              <a:rPr lang="de-DE" sz="1200" dirty="0" smtClean="0">
                <a:latin typeface="Verdana" panose="020B0604030504040204" pitchFamily="34" charset="0"/>
                <a:ea typeface="Verdana" panose="020B0604030504040204" pitchFamily="34" charset="0"/>
                <a:cs typeface="Verdana" panose="020B0604030504040204" pitchFamily="34" charset="0"/>
              </a:rPr>
              <a:t>Die Verantwortlichkeitsangabe für die Herausgeberin und Übersetzerin ist zwar kein Standardelement, sollte aber trotzdem erfasst werden. Grund:</a:t>
            </a:r>
          </a:p>
          <a:p>
            <a:r>
              <a:rPr lang="de-DE" sz="1200" dirty="0" smtClean="0">
                <a:latin typeface="Verdana" panose="020B0604030504040204" pitchFamily="34" charset="0"/>
                <a:ea typeface="Verdana" panose="020B0604030504040204" pitchFamily="34" charset="0"/>
                <a:cs typeface="Verdana" panose="020B0604030504040204" pitchFamily="34" charset="0"/>
              </a:rPr>
              <a:t>Nach RDA 20.2.1.3 D-A-CH gelten Übersetzer von Belletristik als Mitwirkende, die einen bedeutenden Beitrag zur Realisierung einer Ressource leisten. Die Herstellung einer Beziehung zu einer solchen Person ist ein Standardelement. Nach RDA 2.4.2.3 D-A-CH wiederum wird empfohlen, immer auch eine Verantwortlichkeitsangabe zu erfassen, wenn eine Beziehung hergestellt wurde.</a:t>
            </a:r>
            <a:endParaRPr lang="de-DE"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10"/>
          </p:nvPr>
        </p:nvSpPr>
        <p:spPr/>
        <p:txBody>
          <a:bodyPr/>
          <a:lstStyle/>
          <a:p>
            <a:fld id="{5F9F8FF6-6F64-48B5-AF7B-675846B3447E}" type="slidenum">
              <a:rPr lang="de-DE" smtClean="0"/>
              <a:pPr/>
              <a:t>38</a:t>
            </a:fld>
            <a:endParaRPr lang="de-DE"/>
          </a:p>
        </p:txBody>
      </p:sp>
    </p:spTree>
    <p:extLst>
      <p:ext uri="{BB962C8B-B14F-4D97-AF65-F5344CB8AC3E}">
        <p14:creationId xmlns:p14="http://schemas.microsoft.com/office/powerpoint/2010/main" val="418687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latin typeface="Verdana" panose="020B0604030504040204" pitchFamily="34" charset="0"/>
                <a:ea typeface="Verdana" panose="020B0604030504040204" pitchFamily="34" charset="0"/>
                <a:cs typeface="Verdana" panose="020B0604030504040204" pitchFamily="34" charset="0"/>
              </a:rPr>
              <a:t>Da die Verfasser das Werk gemeinschaftlich erarbeitet haben, gelten sie als geistige Schöpfer. Die Verantwortlichkeitsangabe für die Verfasser ist daher das Standardelement. Die Verantwortlichkeitsangabe wurde hier nicht als umfangreich betrachtet, daher wurden alle Verfasser erfasst. Dies liegt allerdings im Ermessen des Katalogisierenden.</a:t>
            </a:r>
          </a:p>
          <a:p>
            <a:r>
              <a:rPr lang="de-DE" sz="1200" dirty="0" smtClean="0">
                <a:latin typeface="Verdana" panose="020B0604030504040204" pitchFamily="34" charset="0"/>
                <a:ea typeface="Verdana" panose="020B0604030504040204" pitchFamily="34" charset="0"/>
                <a:cs typeface="Verdana" panose="020B0604030504040204" pitchFamily="34" charset="0"/>
              </a:rPr>
              <a:t>Weitere Verantwortlichkeitsangaben können fakultativ erfasst werden, sind aber nicht verpflichtend. Wenn mehrere Verantwortlichkeitsangaben erfasst werden sollen, gilt die Reihenfolge, das Layout oder die Typografie der Informationsquelle (RDA 2.4.1.6). Im vorliegenden Beispiel würde also zunächst die Verantwortlichkeitsangabe für den Herausgeber erfasst, danach die Verantwortlichkeitsangabe für die Verfasser und zum Schluss die Angabe für die Unterstützer.</a:t>
            </a:r>
          </a:p>
          <a:p>
            <a:endParaRPr lang="de-DE" dirty="0"/>
          </a:p>
        </p:txBody>
      </p:sp>
      <p:sp>
        <p:nvSpPr>
          <p:cNvPr id="5" name="Foliennummernplatzhalter 4"/>
          <p:cNvSpPr>
            <a:spLocks noGrp="1"/>
          </p:cNvSpPr>
          <p:nvPr>
            <p:ph type="sldNum" sz="quarter" idx="10"/>
          </p:nvPr>
        </p:nvSpPr>
        <p:spPr/>
        <p:txBody>
          <a:bodyPr/>
          <a:lstStyle/>
          <a:p>
            <a:fld id="{5F9F8FF6-6F64-48B5-AF7B-675846B3447E}" type="slidenum">
              <a:rPr lang="de-DE" smtClean="0"/>
              <a:pPr/>
              <a:t>39</a:t>
            </a:fld>
            <a:endParaRPr lang="de-DE" dirty="0"/>
          </a:p>
        </p:txBody>
      </p:sp>
    </p:spTree>
    <p:extLst>
      <p:ext uri="{BB962C8B-B14F-4D97-AF65-F5344CB8AC3E}">
        <p14:creationId xmlns:p14="http://schemas.microsoft.com/office/powerpoint/2010/main" val="4186879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ea typeface="Verdana" panose="020B0604030504040204" pitchFamily="34" charset="0"/>
                <a:cs typeface="Verdana" panose="020B0604030504040204" pitchFamily="34" charset="0"/>
              </a:rPr>
              <a:t>Die einzelnen Beiträger sind lediglich geistige Schöpfer ihrer Aufsätze, aber nicht geistige Schöpfer des Gesamtwerks. Da es keinen geistigen Schöpfer des Gesamtwerks gibt, wird ersatzweise die Verantwortlichkeitsangabe für die Herausgeberin herangezogen (RDA 2.2.3 D-A-CH). Wie immer können die weiteren Verantwortlichkeitsangaben natürlich fakultativ ebenfalls erfasst werden. </a:t>
            </a:r>
          </a:p>
          <a:p>
            <a:endParaRPr lang="de-DE" dirty="0"/>
          </a:p>
        </p:txBody>
      </p:sp>
      <p:sp>
        <p:nvSpPr>
          <p:cNvPr id="5" name="Foliennummernplatzhalter 4"/>
          <p:cNvSpPr>
            <a:spLocks noGrp="1"/>
          </p:cNvSpPr>
          <p:nvPr>
            <p:ph type="sldNum" sz="quarter" idx="10"/>
          </p:nvPr>
        </p:nvSpPr>
        <p:spPr/>
        <p:txBody>
          <a:bodyPr/>
          <a:lstStyle/>
          <a:p>
            <a:fld id="{5F9F8FF6-6F64-48B5-AF7B-675846B3447E}" type="slidenum">
              <a:rPr lang="de-DE" smtClean="0"/>
              <a:pPr/>
              <a:t>40</a:t>
            </a:fld>
            <a:endParaRPr lang="de-DE"/>
          </a:p>
        </p:txBody>
      </p:sp>
    </p:spTree>
    <p:extLst>
      <p:ext uri="{BB962C8B-B14F-4D97-AF65-F5344CB8AC3E}">
        <p14:creationId xmlns:p14="http://schemas.microsoft.com/office/powerpoint/2010/main" val="4186879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ea typeface="Verdana" panose="020B0604030504040204" pitchFamily="34" charset="0"/>
                <a:cs typeface="Verdana" panose="020B0604030504040204" pitchFamily="34" charset="0"/>
              </a:rPr>
              <a:t>Es wird keine Verantwortlichkeitsangabe für die Herausgeber erfasst, da es sich um eine fortlaufende Ressource handelt. Personen als Herausgeber von fortlaufenden Ressourcen werden nur ausnahmsweise  in der Verantwortlichkeitsangabe genannt, nämlich wenn dies zur Identifizierung der fortlaufenden Ressource dient. Das ist hier nicht der Fall.</a:t>
            </a:r>
          </a:p>
          <a:p>
            <a:endParaRPr lang="de-DE" dirty="0"/>
          </a:p>
        </p:txBody>
      </p:sp>
      <p:sp>
        <p:nvSpPr>
          <p:cNvPr id="5" name="Foliennummernplatzhalter 4"/>
          <p:cNvSpPr>
            <a:spLocks noGrp="1"/>
          </p:cNvSpPr>
          <p:nvPr>
            <p:ph type="sldNum" sz="quarter" idx="10"/>
          </p:nvPr>
        </p:nvSpPr>
        <p:spPr/>
        <p:txBody>
          <a:bodyPr/>
          <a:lstStyle/>
          <a:p>
            <a:fld id="{5F9F8FF6-6F64-48B5-AF7B-675846B3447E}" type="slidenum">
              <a:rPr lang="de-DE" smtClean="0"/>
              <a:pPr/>
              <a:t>41</a:t>
            </a:fld>
            <a:endParaRPr lang="de-DE"/>
          </a:p>
        </p:txBody>
      </p:sp>
    </p:spTree>
    <p:extLst>
      <p:ext uri="{BB962C8B-B14F-4D97-AF65-F5344CB8AC3E}">
        <p14:creationId xmlns:p14="http://schemas.microsoft.com/office/powerpoint/2010/main" val="418687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5" name="Foliennummernplatzhalter 4"/>
          <p:cNvSpPr>
            <a:spLocks noGrp="1"/>
          </p:cNvSpPr>
          <p:nvPr>
            <p:ph type="sldNum" sz="quarter" idx="10"/>
          </p:nvPr>
        </p:nvSpPr>
        <p:spPr/>
        <p:txBody>
          <a:bodyPr/>
          <a:lstStyle/>
          <a:p>
            <a:fld id="{5F9F8FF6-6F64-48B5-AF7B-675846B3447E}" type="slidenum">
              <a:rPr lang="de-DE" smtClean="0"/>
              <a:pPr/>
              <a:t>2</a:t>
            </a:fld>
            <a:endParaRPr lang="de-DE" dirty="0"/>
          </a:p>
        </p:txBody>
      </p:sp>
    </p:spTree>
    <p:extLst>
      <p:ext uri="{BB962C8B-B14F-4D97-AF65-F5344CB8AC3E}">
        <p14:creationId xmlns:p14="http://schemas.microsoft.com/office/powerpoint/2010/main" val="26446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Hinweis: Laut DNB-Schulungsmaterialien</a:t>
            </a:r>
            <a:r>
              <a:rPr lang="de-DE" baseline="0" dirty="0" smtClean="0">
                <a:latin typeface="Verdana" panose="020B0604030504040204" pitchFamily="34" charset="0"/>
                <a:ea typeface="Verdana" panose="020B0604030504040204" pitchFamily="34" charset="0"/>
                <a:cs typeface="Verdana" panose="020B0604030504040204" pitchFamily="34" charset="0"/>
              </a:rPr>
              <a:t> wird „d</a:t>
            </a:r>
            <a:r>
              <a:rPr lang="de-DE" dirty="0" smtClean="0">
                <a:latin typeface="Verdana" panose="020B0604030504040204" pitchFamily="34" charset="0"/>
                <a:ea typeface="Verdana" panose="020B0604030504040204" pitchFamily="34" charset="0"/>
                <a:cs typeface="Verdana" panose="020B0604030504040204" pitchFamily="34" charset="0"/>
              </a:rPr>
              <a:t>ie Aufzählung der 6 Herausgeber hier noch nicht als umfangreich im Sinn von RDA 2.4.1.5 D-A-CH verstanden, daher werden alle Herausgeber erfasst“.</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19</a:t>
            </a:fld>
            <a:endParaRPr lang="de-DE"/>
          </a:p>
        </p:txBody>
      </p:sp>
    </p:spTree>
    <p:extLst>
      <p:ext uri="{BB962C8B-B14F-4D97-AF65-F5344CB8AC3E}">
        <p14:creationId xmlns:p14="http://schemas.microsoft.com/office/powerpoint/2010/main" val="207127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Hinweis: Laut</a:t>
            </a:r>
            <a:r>
              <a:rPr lang="de-DE" baseline="0" dirty="0" smtClean="0">
                <a:latin typeface="Verdana" panose="020B0604030504040204" pitchFamily="34" charset="0"/>
                <a:ea typeface="Verdana" panose="020B0604030504040204" pitchFamily="34" charset="0"/>
                <a:cs typeface="Verdana" panose="020B0604030504040204" pitchFamily="34" charset="0"/>
              </a:rPr>
              <a:t> DNB-Schulungsmaterialien: „</a:t>
            </a:r>
            <a:r>
              <a:rPr lang="de-DE" dirty="0" smtClean="0">
                <a:latin typeface="Verdana" panose="020B0604030504040204" pitchFamily="34" charset="0"/>
                <a:ea typeface="Verdana" panose="020B0604030504040204" pitchFamily="34" charset="0"/>
                <a:cs typeface="Verdana" panose="020B0604030504040204" pitchFamily="34" charset="0"/>
              </a:rPr>
              <a:t>Die Aufzählung von 4 Körperschaften wird hier noch nicht als umfangreich im Sinn von RDA 2.4.1.5 D-A-CH verstanden, daher werden alle erfasst.“</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20</a:t>
            </a:fld>
            <a:endParaRPr lang="de-DE"/>
          </a:p>
        </p:txBody>
      </p:sp>
    </p:spTree>
    <p:extLst>
      <p:ext uri="{BB962C8B-B14F-4D97-AF65-F5344CB8AC3E}">
        <p14:creationId xmlns:p14="http://schemas.microsoft.com/office/powerpoint/2010/main" val="419034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Anm.</a:t>
            </a:r>
            <a:r>
              <a:rPr lang="de-DE" baseline="0" dirty="0" smtClean="0"/>
              <a:t> Winter: In der Wortwahl ist man frei: „… und 14 andere“ oder „und 14 weitere“ – das ist egal</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22</a:t>
            </a:fld>
            <a:endParaRPr lang="de-DE"/>
          </a:p>
        </p:txBody>
      </p:sp>
    </p:spTree>
    <p:extLst>
      <p:ext uri="{BB962C8B-B14F-4D97-AF65-F5344CB8AC3E}">
        <p14:creationId xmlns:p14="http://schemas.microsoft.com/office/powerpoint/2010/main" val="3637113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dirty="0" smtClean="0">
                <a:solidFill>
                  <a:schemeClr val="tx1"/>
                </a:solidFill>
                <a:effectLst/>
                <a:latin typeface="+mn-lt"/>
                <a:ea typeface="+mn-ea"/>
                <a:cs typeface="+mn-cs"/>
              </a:rPr>
              <a:t>Anmerkung Reiter</a:t>
            </a:r>
            <a:r>
              <a:rPr lang="de-DE" sz="1200" b="0" i="0" u="none" strike="noStrike" kern="1200" baseline="0" dirty="0" smtClean="0">
                <a:solidFill>
                  <a:schemeClr val="tx1"/>
                </a:solidFill>
                <a:effectLst/>
                <a:latin typeface="+mn-lt"/>
                <a:ea typeface="+mn-ea"/>
                <a:cs typeface="+mn-cs"/>
              </a:rPr>
              <a:t> zum letzten Punkt: Es kann aber </a:t>
            </a:r>
            <a:r>
              <a:rPr lang="de-DE" sz="1200" b="0" i="0" u="none" strike="noStrike" kern="1200" dirty="0" smtClean="0">
                <a:solidFill>
                  <a:schemeClr val="tx1"/>
                </a:solidFill>
                <a:effectLst/>
                <a:latin typeface="+mn-lt"/>
                <a:ea typeface="+mn-ea"/>
                <a:cs typeface="+mn-cs"/>
              </a:rPr>
              <a:t>mehr in der Verantw.-Angabe stehen, als Beziehungen hergestellt werden müssen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27</a:t>
            </a:fld>
            <a:endParaRPr lang="de-DE"/>
          </a:p>
        </p:txBody>
      </p:sp>
    </p:spTree>
    <p:extLst>
      <p:ext uri="{BB962C8B-B14F-4D97-AF65-F5344CB8AC3E}">
        <p14:creationId xmlns:p14="http://schemas.microsoft.com/office/powerpoint/2010/main" val="170481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smtClean="0">
                <a:latin typeface="Verdana" panose="020B0604030504040204" pitchFamily="34" charset="0"/>
                <a:ea typeface="Verdana" panose="020B0604030504040204" pitchFamily="34" charset="0"/>
                <a:cs typeface="Verdana" panose="020B0604030504040204" pitchFamily="34" charset="0"/>
              </a:rPr>
              <a:t>Hinweis: Angabe des Sprechers i</a:t>
            </a:r>
            <a:r>
              <a:rPr lang="de-DE" sz="120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 der Verantwortlichkeitsangabe unter der Voraussetzung, dass RDA 7.23 künftig entfällt.  Nach gegenwärtigem Regelwerksstand nur als Beschreibung des Inhalts in einer Anmerkung möglich:</a:t>
            </a:r>
            <a:r>
              <a:rPr lang="de-DE" sz="1200"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7.23 Gelesen von Miroslav Nemec</a:t>
            </a:r>
          </a:p>
          <a:p>
            <a:r>
              <a:rPr lang="de-DE" sz="1200" kern="1200" dirty="0" smtClean="0">
                <a:solidFill>
                  <a:schemeClr val="tx1"/>
                </a:solidFill>
                <a:effectLst/>
                <a:latin typeface="+mn-lt"/>
                <a:ea typeface="+mn-ea"/>
                <a:cs typeface="+mn-cs"/>
              </a:rPr>
              <a:t>Weiterer Hinweis: Die 2. Verantwortlichkeitsangabe ist zwar kein Standardelement, sollte in diesem Fall aber ebenfalls erfasst werden: Nach RDA 20.2.1.3 D-A-CH gehören Sprecher zu Mitwirkenden, die einen bedeutenden Beitrag zur Realisierung einer Ressource leisten. Es wird daher eine Beziehung hergestellt. In RDA 2.4.2.3 wiederum wird für Fälle, in denen eine Beziehung hergestellt wird, empfohlen, auch eine entsprechende Verantwortlichkeitsangabe zu erfassen. </a:t>
            </a:r>
            <a:br>
              <a:rPr lang="de-DE" sz="1200" kern="1200" dirty="0" smtClean="0">
                <a:solidFill>
                  <a:schemeClr val="tx1"/>
                </a:solidFill>
                <a:effectLst/>
                <a:latin typeface="+mn-lt"/>
                <a:ea typeface="+mn-ea"/>
                <a:cs typeface="+mn-cs"/>
              </a:rPr>
            </a:br>
            <a:endParaRPr lang="de-DE" i="0"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28</a:t>
            </a:fld>
            <a:endParaRPr lang="de-DE"/>
          </a:p>
        </p:txBody>
      </p:sp>
    </p:spTree>
    <p:extLst>
      <p:ext uri="{BB962C8B-B14F-4D97-AF65-F5344CB8AC3E}">
        <p14:creationId xmlns:p14="http://schemas.microsoft.com/office/powerpoint/2010/main" val="4075628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 es keinen geistigen Schöpfer des Gesamtwerks</a:t>
            </a:r>
            <a:r>
              <a:rPr lang="de-DE" baseline="0" dirty="0" smtClean="0"/>
              <a:t> gibt, werden ersatzweise die Herausgeber in der 1. Verantwortlichkeitsangabe und somit </a:t>
            </a:r>
            <a:r>
              <a:rPr lang="de-DE" baseline="0" smtClean="0"/>
              <a:t>als Standardelement </a:t>
            </a:r>
            <a:r>
              <a:rPr lang="de-DE" baseline="0" dirty="0" smtClean="0"/>
              <a:t>angegeben.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29</a:t>
            </a:fld>
            <a:endParaRPr lang="de-DE"/>
          </a:p>
        </p:txBody>
      </p:sp>
    </p:spTree>
    <p:extLst>
      <p:ext uri="{BB962C8B-B14F-4D97-AF65-F5344CB8AC3E}">
        <p14:creationId xmlns:p14="http://schemas.microsoft.com/office/powerpoint/2010/main" val="477931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 es keinen geistigen Schöpfer des Gesamtwerks</a:t>
            </a:r>
            <a:r>
              <a:rPr lang="de-DE" baseline="0" dirty="0" smtClean="0"/>
              <a:t> gibt, werden ersatzweise die Herausgeber in der 1. Verantwortlichkeitsangabe und somit </a:t>
            </a:r>
            <a:r>
              <a:rPr lang="de-DE" baseline="0" smtClean="0"/>
              <a:t>als Standardelement </a:t>
            </a:r>
            <a:r>
              <a:rPr lang="de-DE" baseline="0" dirty="0" smtClean="0"/>
              <a:t>angegeben.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30</a:t>
            </a:fld>
            <a:endParaRPr lang="de-DE"/>
          </a:p>
        </p:txBody>
      </p:sp>
    </p:spTree>
    <p:extLst>
      <p:ext uri="{BB962C8B-B14F-4D97-AF65-F5344CB8AC3E}">
        <p14:creationId xmlns:p14="http://schemas.microsoft.com/office/powerpoint/2010/main" val="477931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t>AG RDA Schulungsunterlagen – Modul 3.02.02: Verantwortlichkeitsangabe | Stand: 18.06.2015 | CC BY-NC-SA</a:t>
            </a:r>
            <a:endParaRPr lang="de-DE" dirty="0"/>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pPr/>
              <a:t>‹Nr.›</a:t>
            </a:fld>
            <a:endParaRPr lang="de-DE"/>
          </a:p>
        </p:txBody>
      </p:sp>
    </p:spTree>
    <p:extLst>
      <p:ext uri="{BB962C8B-B14F-4D97-AF65-F5344CB8AC3E}">
        <p14:creationId xmlns:p14="http://schemas.microsoft.com/office/powerpoint/2010/main" val="3667794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t>AG RDA Schulungsunterlagen – Modul 3.02.02: Verantwortlichkeitsangabe | Stand: 18.06.2015 | CC BY-NC-SA</a:t>
            </a:r>
            <a:endParaRPr lang="de-DE" dirty="0"/>
          </a:p>
        </p:txBody>
      </p:sp>
    </p:spTree>
    <p:extLst>
      <p:ext uri="{BB962C8B-B14F-4D97-AF65-F5344CB8AC3E}">
        <p14:creationId xmlns:p14="http://schemas.microsoft.com/office/powerpoint/2010/main" val="3311066970"/>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0.tmp"/></Relationships>
</file>

<file path=ppt/slides/_rels/slide2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188" y="1041400"/>
            <a:ext cx="8032750" cy="35290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dirty="0">
              <a:solidFill>
                <a:prstClr val="white"/>
              </a:solidFill>
            </a:endParaRPr>
          </a:p>
        </p:txBody>
      </p:sp>
      <p:sp>
        <p:nvSpPr>
          <p:cNvPr id="3075" name="Titel 1"/>
          <p:cNvSpPr>
            <a:spLocks noGrp="1"/>
          </p:cNvSpPr>
          <p:nvPr>
            <p:ph type="title"/>
          </p:nvPr>
        </p:nvSpPr>
        <p:spPr>
          <a:xfrm>
            <a:off x="1692275" y="2781300"/>
            <a:ext cx="6057900" cy="1652588"/>
          </a:xfrm>
        </p:spPr>
        <p:txBody>
          <a:bodyPr/>
          <a:lstStyle/>
          <a:p>
            <a:pPr algn="ctr"/>
            <a:r>
              <a:rPr lang="de-DE" altLang="de-DE" sz="3200" b="1" dirty="0" smtClean="0">
                <a:latin typeface="Verdana" pitchFamily="34" charset="0"/>
                <a:ea typeface="Verdana" pitchFamily="34" charset="0"/>
                <a:cs typeface="Verdana" pitchFamily="34" charset="0"/>
              </a:rPr>
              <a:t>Schulungsunterlagen der</a:t>
            </a:r>
            <a:br>
              <a:rPr lang="de-DE" altLang="de-DE" sz="3200" b="1" dirty="0" smtClean="0">
                <a:latin typeface="Verdana" pitchFamily="34" charset="0"/>
                <a:ea typeface="Verdana" pitchFamily="34" charset="0"/>
                <a:cs typeface="Verdana" pitchFamily="34" charset="0"/>
              </a:rPr>
            </a:br>
            <a:r>
              <a:rPr lang="de-DE" altLang="de-DE" sz="3200" b="1" dirty="0" smtClean="0">
                <a:latin typeface="Verdana" pitchFamily="34" charset="0"/>
                <a:ea typeface="Verdana" pitchFamily="34" charset="0"/>
                <a:cs typeface="Verdana" pitchFamily="34" charset="0"/>
              </a:rPr>
              <a:t>AG RDA</a:t>
            </a:r>
          </a:p>
        </p:txBody>
      </p:sp>
      <p:pic>
        <p:nvPicPr>
          <p:cNvPr id="307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171575"/>
            <a:ext cx="985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1412875"/>
            <a:ext cx="15224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2275" y="1771650"/>
            <a:ext cx="164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0" y="24209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8775" y="3057525"/>
            <a:ext cx="1028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Grafik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8775" y="3860800"/>
            <a:ext cx="585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4433888"/>
            <a:ext cx="781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35613" y="4814888"/>
            <a:ext cx="106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1"/>
          <p:cNvPicPr>
            <a:picLocks noChangeAspect="1"/>
          </p:cNvPicPr>
          <p:nvPr/>
        </p:nvPicPr>
        <p:blipFill>
          <a:blip r:embed="rId11">
            <a:extLst>
              <a:ext uri="{28A0092B-C50C-407E-A947-70E740481C1C}">
                <a14:useLocalDpi xmlns:a14="http://schemas.microsoft.com/office/drawing/2010/main" val="0"/>
              </a:ext>
            </a:extLst>
          </a:blip>
          <a:srcRect r="16844"/>
          <a:stretch>
            <a:fillRect/>
          </a:stretch>
        </p:blipFill>
        <p:spPr bwMode="auto">
          <a:xfrm>
            <a:off x="4138613" y="5045075"/>
            <a:ext cx="135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Grafik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4829175"/>
            <a:ext cx="2165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Grafik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58888" y="4254500"/>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Grafik 2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0013" y="3784600"/>
            <a:ext cx="1403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Grafik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075" y="3108325"/>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Grafik 2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94025" y="1177925"/>
            <a:ext cx="666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1" name="Gruppieren 8"/>
          <p:cNvGrpSpPr>
            <a:grpSpLocks/>
          </p:cNvGrpSpPr>
          <p:nvPr/>
        </p:nvGrpSpPr>
        <p:grpSpPr bwMode="auto">
          <a:xfrm>
            <a:off x="949325" y="1700213"/>
            <a:ext cx="2378075" cy="400050"/>
            <a:chOff x="948867" y="1700808"/>
            <a:chExt cx="2378195" cy="400110"/>
          </a:xfrm>
        </p:grpSpPr>
        <p:sp>
          <p:nvSpPr>
            <p:cNvPr id="3092" name="Textfeld 3"/>
            <p:cNvSpPr txBox="1">
              <a:spLocks noChangeArrowheads="1"/>
            </p:cNvSpPr>
            <p:nvPr/>
          </p:nvSpPr>
          <p:spPr bwMode="auto">
            <a:xfrm>
              <a:off x="1259632" y="1700808"/>
              <a:ext cx="2067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de-DE" altLang="de-DE" sz="1000" b="1" dirty="0" smtClean="0">
                  <a:solidFill>
                    <a:prstClr val="black"/>
                  </a:solidFill>
                  <a:latin typeface="Verdana" pitchFamily="34" charset="0"/>
                  <a:cs typeface="Arial" pitchFamily="34" charset="0"/>
                </a:rPr>
                <a:t>Vertretungen der Öffentlichen Bibliotheken</a:t>
              </a:r>
            </a:p>
          </p:txBody>
        </p:sp>
        <p:pic>
          <p:nvPicPr>
            <p:cNvPr id="3093" name="Grafik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8867" y="1709892"/>
              <a:ext cx="3107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Grafik 1"/>
          <p:cNvPicPr>
            <a:picLocks noChangeAspect="1"/>
          </p:cNvPicPr>
          <p:nvPr/>
        </p:nvPicPr>
        <p:blipFill rotWithShape="1">
          <a:blip r:embed="rId18" cstate="print">
            <a:extLst>
              <a:ext uri="{28A0092B-C50C-407E-A947-70E740481C1C}">
                <a14:useLocalDpi xmlns:a14="http://schemas.microsoft.com/office/drawing/2010/main" val="0"/>
              </a:ext>
            </a:extLst>
          </a:blip>
          <a:srcRect l="5723" t="17175" b="17717"/>
          <a:stretch/>
        </p:blipFill>
        <p:spPr>
          <a:xfrm>
            <a:off x="677899" y="2348880"/>
            <a:ext cx="1650927" cy="358775"/>
          </a:xfrm>
          <a:prstGeom prst="rect">
            <a:avLst/>
          </a:prstGeom>
        </p:spPr>
      </p:pic>
    </p:spTree>
    <p:extLst>
      <p:ext uri="{BB962C8B-B14F-4D97-AF65-F5344CB8AC3E}">
        <p14:creationId xmlns:p14="http://schemas.microsoft.com/office/powerpoint/2010/main" val="2332250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344816" cy="365125"/>
          </a:xfrm>
        </p:spPr>
        <p:txBody>
          <a:bodyPr/>
          <a:lstStyle/>
          <a:p>
            <a:r>
              <a:rPr lang="de-DE" sz="800" dirty="0" smtClean="0"/>
              <a:t>AG RDA Schulungsunterlagen – Modul 3.02.02: Verantwortlichkeitsangabe | Stand: 18.06.2015 | CC BY-NC-SA</a:t>
            </a:r>
            <a:endParaRPr lang="de-DE" sz="800" dirty="0"/>
          </a:p>
        </p:txBody>
      </p:sp>
      <p:graphicFrame>
        <p:nvGraphicFramePr>
          <p:cNvPr id="6" name="Tabelle 5"/>
          <p:cNvGraphicFramePr>
            <a:graphicFrameLocks noGrp="1"/>
          </p:cNvGraphicFramePr>
          <p:nvPr>
            <p:extLst>
              <p:ext uri="{D42A27DB-BD31-4B8C-83A1-F6EECF244321}">
                <p14:modId xmlns:p14="http://schemas.microsoft.com/office/powerpoint/2010/main" val="3232101741"/>
              </p:ext>
            </p:extLst>
          </p:nvPr>
        </p:nvGraphicFramePr>
        <p:xfrm>
          <a:off x="398182" y="1700808"/>
          <a:ext cx="8136904" cy="993661"/>
        </p:xfrm>
        <a:graphic>
          <a:graphicData uri="http://schemas.openxmlformats.org/drawingml/2006/table">
            <a:tbl>
              <a:tblPr firstRow="1" bandRow="1">
                <a:tableStyleId>{5C22544A-7EE6-4342-B048-85BDC9FD1C3A}</a:tableStyleId>
              </a:tblPr>
              <a:tblGrid>
                <a:gridCol w="1228212"/>
                <a:gridCol w="1228212"/>
                <a:gridCol w="2710388"/>
                <a:gridCol w="2970092"/>
              </a:tblGrid>
              <a:tr h="0">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27901">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Dipl.-Chem. Simone Elisabeth Schulze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Erfassen allgemein -2-</a:t>
            </a:r>
            <a:endParaRPr lang="de-DE" dirty="0"/>
          </a:p>
        </p:txBody>
      </p:sp>
      <p:sp>
        <p:nvSpPr>
          <p:cNvPr id="12" name="Textfeld 11"/>
          <p:cNvSpPr txBox="1"/>
          <p:nvPr/>
        </p:nvSpPr>
        <p:spPr>
          <a:xfrm>
            <a:off x="1115616" y="1060443"/>
            <a:ext cx="184731" cy="369332"/>
          </a:xfrm>
          <a:prstGeom prst="rect">
            <a:avLst/>
          </a:prstGeom>
          <a:solidFill>
            <a:schemeClr val="bg1"/>
          </a:solidFill>
          <a:ln>
            <a:noFill/>
          </a:ln>
        </p:spPr>
        <p:txBody>
          <a:bodyPr wrap="non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3" name="Textfeld 12"/>
          <p:cNvSpPr txBox="1"/>
          <p:nvPr/>
        </p:nvSpPr>
        <p:spPr>
          <a:xfrm>
            <a:off x="4466634" y="1036643"/>
            <a:ext cx="1538187"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894222"/>
            <a:ext cx="4233956" cy="654174"/>
          </a:xfrm>
          <a:prstGeom prst="rect">
            <a:avLst/>
          </a:prstGeom>
          <a:ln w="3175">
            <a:solidFill>
              <a:schemeClr val="tx1"/>
            </a:solidFill>
          </a:ln>
        </p:spPr>
      </p:pic>
      <p:graphicFrame>
        <p:nvGraphicFramePr>
          <p:cNvPr id="10" name="Tabelle 9"/>
          <p:cNvGraphicFramePr>
            <a:graphicFrameLocks noGrp="1"/>
          </p:cNvGraphicFramePr>
          <p:nvPr>
            <p:extLst>
              <p:ext uri="{D42A27DB-BD31-4B8C-83A1-F6EECF244321}">
                <p14:modId xmlns:p14="http://schemas.microsoft.com/office/powerpoint/2010/main" val="576785424"/>
              </p:ext>
            </p:extLst>
          </p:nvPr>
        </p:nvGraphicFramePr>
        <p:xfrm>
          <a:off x="398182" y="4509120"/>
          <a:ext cx="8136904" cy="1066800"/>
        </p:xfrm>
        <a:graphic>
          <a:graphicData uri="http://schemas.openxmlformats.org/drawingml/2006/table">
            <a:tbl>
              <a:tblPr firstRow="1" bandRow="1">
                <a:tableStyleId>{5C22544A-7EE6-4342-B048-85BDC9FD1C3A}</a:tableStyleId>
              </a:tblPr>
              <a:tblGrid>
                <a:gridCol w="1228212"/>
                <a:gridCol w="1228212"/>
                <a:gridCol w="2710388"/>
                <a:gridCol w="2970092"/>
              </a:tblGrid>
              <a:tr h="0">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27901">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Leah S. </a:t>
                      </a:r>
                      <a:r>
                        <a:rPr lang="de-DE" dirty="0" err="1" smtClean="0">
                          <a:latin typeface="Verdana" panose="020B0604030504040204" pitchFamily="34" charset="0"/>
                          <a:ea typeface="Verdana" panose="020B0604030504040204" pitchFamily="34" charset="0"/>
                          <a:cs typeface="Verdana" panose="020B0604030504040204" pitchFamily="34" charset="0"/>
                        </a:rPr>
                        <a:t>Bauke</a:t>
                      </a:r>
                      <a:r>
                        <a:rPr lang="de-DE" dirty="0" smtClean="0">
                          <a:latin typeface="Verdana" panose="020B0604030504040204" pitchFamily="34" charset="0"/>
                          <a:ea typeface="Verdana" panose="020B0604030504040204" pitchFamily="34" charset="0"/>
                          <a:cs typeface="Verdana" panose="020B0604030504040204" pitchFamily="34" charset="0"/>
                        </a:rPr>
                        <a:t>, Goethe</a:t>
                      </a:r>
                      <a:r>
                        <a:rPr lang="de-DE" baseline="0" dirty="0" smtClean="0">
                          <a:latin typeface="Verdana" panose="020B0604030504040204" pitchFamily="34" charset="0"/>
                          <a:ea typeface="Verdana" panose="020B0604030504040204" pitchFamily="34" charset="0"/>
                          <a:cs typeface="Verdana" panose="020B0604030504040204" pitchFamily="34" charset="0"/>
                        </a:rPr>
                        <a:t> University Frankfurt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pic>
        <p:nvPicPr>
          <p:cNvPr id="3" name="Grafik 2"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80" y="3350694"/>
            <a:ext cx="2673909" cy="876692"/>
          </a:xfrm>
          <a:prstGeom prst="rect">
            <a:avLst/>
          </a:prstGeom>
          <a:ln w="3175">
            <a:solidFill>
              <a:schemeClr val="tx1"/>
            </a:solidFill>
          </a:ln>
        </p:spPr>
      </p:pic>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10</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5432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344816" cy="365125"/>
          </a:xfrm>
        </p:spPr>
        <p:txBody>
          <a:bodyPr/>
          <a:lstStyle/>
          <a:p>
            <a:r>
              <a:rPr lang="de-DE" sz="800" smtClean="0"/>
              <a:t>AG RDA Schulungsunterlagen – Modul 3.02.02: Verantwortlichkeitsangabe | Stand: 18.06.2015 | CC BY-NC-SA</a:t>
            </a:r>
            <a:endParaRPr lang="de-DE" sz="800" dirty="0"/>
          </a:p>
        </p:txBody>
      </p:sp>
      <p:graphicFrame>
        <p:nvGraphicFramePr>
          <p:cNvPr id="6" name="Tabelle 5"/>
          <p:cNvGraphicFramePr>
            <a:graphicFrameLocks noGrp="1"/>
          </p:cNvGraphicFramePr>
          <p:nvPr>
            <p:extLst>
              <p:ext uri="{D42A27DB-BD31-4B8C-83A1-F6EECF244321}">
                <p14:modId xmlns:p14="http://schemas.microsoft.com/office/powerpoint/2010/main" val="450492051"/>
              </p:ext>
            </p:extLst>
          </p:nvPr>
        </p:nvGraphicFramePr>
        <p:xfrm>
          <a:off x="315723" y="3861048"/>
          <a:ext cx="8136904" cy="1270000"/>
        </p:xfrm>
        <a:graphic>
          <a:graphicData uri="http://schemas.openxmlformats.org/drawingml/2006/table">
            <a:tbl>
              <a:tblPr firstRow="1" bandRow="1">
                <a:tableStyleId>{5C22544A-7EE6-4342-B048-85BDC9FD1C3A}</a:tableStyleId>
              </a:tblPr>
              <a:tblGrid>
                <a:gridCol w="1228212"/>
                <a:gridCol w="1228212"/>
                <a:gridCol w="2710388"/>
                <a:gridCol w="2970092"/>
              </a:tblGrid>
              <a:tr h="0">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27901">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Liam </a:t>
                      </a:r>
                      <a:r>
                        <a:rPr lang="de-DE" dirty="0" err="1" smtClean="0">
                          <a:latin typeface="Verdana" panose="020B0604030504040204" pitchFamily="34" charset="0"/>
                          <a:ea typeface="Verdana" panose="020B0604030504040204" pitchFamily="34" charset="0"/>
                          <a:cs typeface="Verdana" panose="020B0604030504040204" pitchFamily="34" charset="0"/>
                        </a:rPr>
                        <a:t>Lanigan</a:t>
                      </a:r>
                      <a:r>
                        <a:rPr lang="de-DE" dirty="0" smtClean="0">
                          <a:latin typeface="Verdana" panose="020B0604030504040204" pitchFamily="34" charset="0"/>
                          <a:ea typeface="Verdana" panose="020B0604030504040204" pitchFamily="34" charset="0"/>
                          <a:cs typeface="Verdana" panose="020B0604030504040204" pitchFamily="34" charset="0"/>
                        </a:rPr>
                        <a:t>, IRC </a:t>
                      </a:r>
                      <a:r>
                        <a:rPr lang="de-DE" dirty="0" err="1" smtClean="0">
                          <a:latin typeface="Verdana" panose="020B0604030504040204" pitchFamily="34" charset="0"/>
                          <a:ea typeface="Verdana" panose="020B0604030504040204" pitchFamily="34" charset="0"/>
                          <a:cs typeface="Verdana" panose="020B0604030504040204" pitchFamily="34" charset="0"/>
                        </a:rPr>
                        <a:t>Postdoctoral</a:t>
                      </a:r>
                      <a:r>
                        <a:rPr lang="de-DE" dirty="0" smtClean="0">
                          <a:latin typeface="Verdana" panose="020B0604030504040204" pitchFamily="34" charset="0"/>
                          <a:ea typeface="Verdana" panose="020B0604030504040204" pitchFamily="34" charset="0"/>
                          <a:cs typeface="Verdana" panose="020B0604030504040204" pitchFamily="34" charset="0"/>
                        </a:rPr>
                        <a:t> Research</a:t>
                      </a:r>
                      <a:r>
                        <a:rPr lang="de-DE" baseline="0" dirty="0" smtClean="0">
                          <a:latin typeface="Verdana" panose="020B0604030504040204" pitchFamily="34" charset="0"/>
                          <a:ea typeface="Verdana" panose="020B0604030504040204" pitchFamily="34" charset="0"/>
                          <a:cs typeface="Verdana" panose="020B0604030504040204" pitchFamily="34" charset="0"/>
                        </a:rPr>
                        <a:t> Fellow, University College Cork, </a:t>
                      </a:r>
                      <a:r>
                        <a:rPr lang="de-DE" baseline="0" dirty="0" err="1" smtClean="0">
                          <a:latin typeface="Verdana" panose="020B0604030504040204" pitchFamily="34" charset="0"/>
                          <a:ea typeface="Verdana" panose="020B0604030504040204" pitchFamily="34" charset="0"/>
                          <a:cs typeface="Verdana" panose="020B0604030504040204" pitchFamily="34" charset="0"/>
                        </a:rPr>
                        <a:t>Ireland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Erfassen allgemein -3-</a:t>
            </a:r>
            <a:endParaRPr lang="de-DE" dirty="0"/>
          </a:p>
        </p:txBody>
      </p:sp>
      <p:sp>
        <p:nvSpPr>
          <p:cNvPr id="12" name="Textfeld 11"/>
          <p:cNvSpPr txBox="1"/>
          <p:nvPr/>
        </p:nvSpPr>
        <p:spPr>
          <a:xfrm>
            <a:off x="1115616" y="1060443"/>
            <a:ext cx="184731" cy="369332"/>
          </a:xfrm>
          <a:prstGeom prst="rect">
            <a:avLst/>
          </a:prstGeom>
          <a:solidFill>
            <a:schemeClr val="bg1"/>
          </a:solidFill>
          <a:ln>
            <a:noFill/>
          </a:ln>
        </p:spPr>
        <p:txBody>
          <a:bodyPr wrap="non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3" name="Textfeld 12"/>
          <p:cNvSpPr txBox="1"/>
          <p:nvPr/>
        </p:nvSpPr>
        <p:spPr>
          <a:xfrm>
            <a:off x="4466634" y="1036643"/>
            <a:ext cx="1538187"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11" name="Grafik 10"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570" y="838568"/>
            <a:ext cx="7155123" cy="813082"/>
          </a:xfrm>
          <a:prstGeom prst="rect">
            <a:avLst/>
          </a:prstGeom>
          <a:ln w="3175">
            <a:solidFill>
              <a:schemeClr val="tx1"/>
            </a:solidFill>
          </a:ln>
        </p:spPr>
      </p:pic>
      <p:sp>
        <p:nvSpPr>
          <p:cNvPr id="2" name="Foliennummernplatzhalter 1"/>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11</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hteck 2"/>
          <p:cNvSpPr/>
          <p:nvPr/>
        </p:nvSpPr>
        <p:spPr>
          <a:xfrm>
            <a:off x="315722" y="5425352"/>
            <a:ext cx="8072701" cy="646331"/>
          </a:xfrm>
          <a:prstGeom prst="rect">
            <a:avLst/>
          </a:prstGeom>
        </p:spPr>
        <p:txBody>
          <a:bodyPr wrap="square">
            <a:spAutoFit/>
          </a:bodyPr>
          <a:lstStyle/>
          <a:p>
            <a:r>
              <a:rPr lang="de-DE" dirty="0">
                <a:latin typeface="Verdana" panose="020B0604030504040204" pitchFamily="34" charset="0"/>
                <a:ea typeface="Verdana" panose="020B0604030504040204" pitchFamily="34" charset="0"/>
                <a:cs typeface="Verdana" panose="020B0604030504040204" pitchFamily="34" charset="0"/>
              </a:rPr>
              <a:t>Groß- und Kleinschreibung nach RDA Anhang A.11.6 und RDA Anhang A.16.5</a:t>
            </a:r>
          </a:p>
        </p:txBody>
      </p:sp>
      <p:graphicFrame>
        <p:nvGraphicFramePr>
          <p:cNvPr id="10" name="Tabelle 9"/>
          <p:cNvGraphicFramePr>
            <a:graphicFrameLocks noGrp="1"/>
          </p:cNvGraphicFramePr>
          <p:nvPr>
            <p:extLst>
              <p:ext uri="{D42A27DB-BD31-4B8C-83A1-F6EECF244321}">
                <p14:modId xmlns:p14="http://schemas.microsoft.com/office/powerpoint/2010/main" val="2843274285"/>
              </p:ext>
            </p:extLst>
          </p:nvPr>
        </p:nvGraphicFramePr>
        <p:xfrm>
          <a:off x="314290" y="1772816"/>
          <a:ext cx="8136904" cy="993661"/>
        </p:xfrm>
        <a:graphic>
          <a:graphicData uri="http://schemas.openxmlformats.org/drawingml/2006/table">
            <a:tbl>
              <a:tblPr firstRow="1" bandRow="1">
                <a:tableStyleId>{5C22544A-7EE6-4342-B048-85BDC9FD1C3A}</a:tableStyleId>
              </a:tblPr>
              <a:tblGrid>
                <a:gridCol w="1228212"/>
                <a:gridCol w="1228212"/>
                <a:gridCol w="2710388"/>
                <a:gridCol w="2970092"/>
              </a:tblGrid>
              <a:tr h="0">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27901">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Liam </a:t>
                      </a:r>
                      <a:r>
                        <a:rPr lang="de-DE" dirty="0" err="1" smtClean="0">
                          <a:latin typeface="Verdana" panose="020B0604030504040204" pitchFamily="34" charset="0"/>
                          <a:ea typeface="Verdana" panose="020B0604030504040204" pitchFamily="34" charset="0"/>
                          <a:cs typeface="Verdana" panose="020B0604030504040204" pitchFamily="34" charset="0"/>
                        </a:rPr>
                        <a:t>Lanigan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5" name="Textfeld 4"/>
          <p:cNvSpPr txBox="1"/>
          <p:nvPr/>
        </p:nvSpPr>
        <p:spPr>
          <a:xfrm>
            <a:off x="315722" y="3227784"/>
            <a:ext cx="2520280" cy="461665"/>
          </a:xfrm>
          <a:prstGeom prst="rect">
            <a:avLst/>
          </a:prstGeom>
          <a:solidFill>
            <a:schemeClr val="bg1"/>
          </a:solidFill>
          <a:ln>
            <a:noFill/>
          </a:ln>
        </p:spPr>
        <p:txBody>
          <a:bodyPr wrap="square" rtlCol="0">
            <a:spAutoFit/>
          </a:bodyPr>
          <a:lstStyle/>
          <a:p>
            <a:r>
              <a:rPr lang="de-DE" sz="2400" b="1" dirty="0" smtClean="0">
                <a:latin typeface="Verdana" panose="020B0604030504040204" pitchFamily="34" charset="0"/>
                <a:ea typeface="Verdana" panose="020B0604030504040204" pitchFamily="34" charset="0"/>
                <a:cs typeface="Verdana" panose="020B0604030504040204" pitchFamily="34" charset="0"/>
              </a:rPr>
              <a:t>Variante:</a:t>
            </a:r>
          </a:p>
        </p:txBody>
      </p:sp>
    </p:spTree>
    <p:extLst>
      <p:ext uri="{BB962C8B-B14F-4D97-AF65-F5344CB8AC3E}">
        <p14:creationId xmlns:p14="http://schemas.microsoft.com/office/powerpoint/2010/main" val="210170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988840"/>
            <a:ext cx="8640960" cy="508918"/>
          </a:xfrm>
        </p:spPr>
        <p:txBody>
          <a:bodyPr/>
          <a:lstStyle/>
          <a:p>
            <a:pPr algn="ctr"/>
            <a:r>
              <a:rPr lang="de-DE" dirty="0" smtClean="0"/>
              <a:t>3.2 Mehrere Personen, Familien oder Körperschaften in einer </a:t>
            </a:r>
            <a:br>
              <a:rPr lang="de-DE" dirty="0" smtClean="0"/>
            </a:br>
            <a:r>
              <a:rPr lang="de-DE" dirty="0" smtClean="0"/>
              <a:t>Verantwortlichkeitsangabe</a:t>
            </a:r>
            <a:br>
              <a:rPr lang="de-DE" dirty="0" smtClean="0"/>
            </a:br>
            <a:r>
              <a:rPr lang="de-DE" dirty="0" smtClean="0"/>
              <a:t>RDA 2.4.1.5</a:t>
            </a:r>
            <a:endParaRPr lang="de-DE" dirty="0"/>
          </a:p>
        </p:txBody>
      </p:sp>
      <p:sp>
        <p:nvSpPr>
          <p:cNvPr id="4" name="Fußzeilenplatzhalter 3"/>
          <p:cNvSpPr>
            <a:spLocks noGrp="1"/>
          </p:cNvSpPr>
          <p:nvPr>
            <p:ph type="ftr" sz="quarter" idx="14"/>
          </p:nvPr>
        </p:nvSpPr>
        <p:spPr>
          <a:xfrm>
            <a:off x="467544" y="6376243"/>
            <a:ext cx="7992888" cy="365125"/>
          </a:xfrm>
        </p:spPr>
        <p:txBody>
          <a:bodyPr/>
          <a:lstStyle/>
          <a:p>
            <a:r>
              <a:rPr lang="de-DE" sz="800" smtClean="0"/>
              <a:t>AG RDA Schulungsunterlagen – Modul 3.02.02: Verantwortlichkeitsangabe | Stand: 18.06.2015 | CC BY-NC-SA</a:t>
            </a:r>
            <a:endParaRPr lang="de-DE" sz="800" dirty="0"/>
          </a:p>
        </p:txBody>
      </p:sp>
      <p:sp>
        <p:nvSpPr>
          <p:cNvPr id="3" name="Foliennummernplatzhalter 2"/>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12</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4307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332656"/>
            <a:ext cx="8640960" cy="508918"/>
          </a:xfrm>
        </p:spPr>
        <p:txBody>
          <a:bodyPr/>
          <a:lstStyle/>
          <a:p>
            <a:r>
              <a:rPr lang="de-DE" dirty="0" smtClean="0"/>
              <a:t>Mehrere Personen usw. in einer Angabe</a:t>
            </a:r>
            <a:endParaRPr lang="de-DE" dirty="0"/>
          </a:p>
        </p:txBody>
      </p:sp>
      <p:sp>
        <p:nvSpPr>
          <p:cNvPr id="3" name="Textplatzhalter 2"/>
          <p:cNvSpPr>
            <a:spLocks noGrp="1"/>
          </p:cNvSpPr>
          <p:nvPr>
            <p:ph type="body" sz="quarter" idx="13"/>
          </p:nvPr>
        </p:nvSpPr>
        <p:spPr/>
        <p:txBody>
          <a:bodyPr wrap="square"/>
          <a:lstStyle/>
          <a:p>
            <a:endParaRPr lang="de-DE" dirty="0" smtClean="0"/>
          </a:p>
          <a:p>
            <a:endParaRPr lang="de-DE" dirty="0"/>
          </a:p>
          <a:p>
            <a:r>
              <a:rPr lang="de-DE" dirty="0" smtClean="0"/>
              <a:t>Werden als </a:t>
            </a:r>
            <a:r>
              <a:rPr lang="de-DE" b="1" dirty="0" smtClean="0"/>
              <a:t>eine </a:t>
            </a:r>
            <a:r>
              <a:rPr lang="de-DE" dirty="0" smtClean="0"/>
              <a:t>Angabe erfasst, auch wenn Personen, Familien oder Körperschaften unterschiedliche Funktionen ausüben</a:t>
            </a:r>
            <a:endParaRPr lang="de-DE" b="1" dirty="0" smtClean="0"/>
          </a:p>
          <a:p>
            <a:pPr marL="0" indent="0">
              <a:buNone/>
            </a:pPr>
            <a:endParaRPr lang="de-DE" dirty="0" smtClean="0"/>
          </a:p>
          <a:p>
            <a:r>
              <a:rPr lang="de-DE" dirty="0" smtClean="0"/>
              <a:t>Bei bis zu 3 Personen, </a:t>
            </a:r>
            <a:r>
              <a:rPr lang="de-DE" dirty="0"/>
              <a:t>Familien oder </a:t>
            </a:r>
            <a:r>
              <a:rPr lang="de-DE" dirty="0" smtClean="0"/>
              <a:t>Körperschaften: grundsätzlich alle erfassen</a:t>
            </a:r>
          </a:p>
          <a:p>
            <a:endParaRPr lang="de-DE" dirty="0"/>
          </a:p>
          <a:p>
            <a:pPr marL="0" indent="0">
              <a:buNone/>
            </a:pPr>
            <a:endParaRPr lang="de-DE" dirty="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13</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87723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200800" cy="365125"/>
          </a:xfrm>
        </p:spPr>
        <p:txBody>
          <a:bodyPr/>
          <a:lstStyle/>
          <a:p>
            <a:r>
              <a:rPr lang="de-DE" sz="800" smtClean="0"/>
              <a:t>AG RDA Schulungsunterlagen – Modul 3.02.02: Verantwortlichkeitsangabe | Stand: 18.06.2015 | CC BY-NC-SA</a:t>
            </a:r>
            <a:endParaRPr lang="de-DE" sz="800" dirty="0"/>
          </a:p>
        </p:txBody>
      </p:sp>
      <p:sp>
        <p:nvSpPr>
          <p:cNvPr id="9" name="Titel 1"/>
          <p:cNvSpPr>
            <a:spLocks noGrp="1"/>
          </p:cNvSpPr>
          <p:nvPr>
            <p:ph type="title"/>
          </p:nvPr>
        </p:nvSpPr>
        <p:spPr>
          <a:xfrm>
            <a:off x="251520" y="404664"/>
            <a:ext cx="8640960" cy="508918"/>
          </a:xfrm>
        </p:spPr>
        <p:txBody>
          <a:bodyPr/>
          <a:lstStyle/>
          <a:p>
            <a:r>
              <a:rPr lang="de-DE" dirty="0" smtClean="0"/>
              <a:t>Satzzeichen innerhalb der Verantwortlichkeits-angabe (RDA 2.4.1.5 D-A-CH) </a:t>
            </a:r>
            <a:endParaRPr lang="de-DE" dirty="0"/>
          </a:p>
        </p:txBody>
      </p:sp>
      <p:sp>
        <p:nvSpPr>
          <p:cNvPr id="12" name="Textplatzhalter 2"/>
          <p:cNvSpPr>
            <a:spLocks noGrp="1"/>
          </p:cNvSpPr>
          <p:nvPr>
            <p:ph type="body" sz="quarter" idx="13"/>
          </p:nvPr>
        </p:nvSpPr>
        <p:spPr>
          <a:xfrm>
            <a:off x="251520" y="1412776"/>
            <a:ext cx="8640960" cy="3600400"/>
          </a:xfrm>
        </p:spPr>
        <p:txBody>
          <a:bodyPr wrap="square"/>
          <a:lstStyle/>
          <a:p>
            <a:endParaRPr lang="de-DE" dirty="0" smtClean="0"/>
          </a:p>
          <a:p>
            <a:r>
              <a:rPr lang="de-DE" dirty="0" smtClean="0"/>
              <a:t>Trennung der einzelnen Personen durch Komma, wenn keine verbindenden Wendungen oder andere Satzzeichen vorhanden</a:t>
            </a:r>
          </a:p>
          <a:p>
            <a:endParaRPr lang="de-DE" dirty="0" smtClean="0"/>
          </a:p>
          <a:p>
            <a:r>
              <a:rPr lang="de-DE" dirty="0" smtClean="0"/>
              <a:t>Zur Verdeutlichung auch andere Satzzeichen möglich, z. B. Klammern oder Semikolon</a:t>
            </a:r>
          </a:p>
        </p:txBody>
      </p:sp>
      <p:sp>
        <p:nvSpPr>
          <p:cNvPr id="2" name="Foliennummernplatzhalter 1"/>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14</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459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344816" cy="365125"/>
          </a:xfrm>
        </p:spPr>
        <p:txBody>
          <a:bodyPr/>
          <a:lstStyle/>
          <a:p>
            <a:r>
              <a:rPr lang="de-DE" sz="800" smtClean="0"/>
              <a:t>AG RDA Schulungsunterlagen – Modul 3.02.02: Verantwortlichkeitsangabe | Stand: 18.06.2015 | CC BY-NC-SA</a:t>
            </a:r>
            <a:endParaRPr lang="de-DE" sz="800" dirty="0"/>
          </a:p>
        </p:txBody>
      </p:sp>
      <p:graphicFrame>
        <p:nvGraphicFramePr>
          <p:cNvPr id="6" name="Tabelle 5"/>
          <p:cNvGraphicFramePr>
            <a:graphicFrameLocks noGrp="1"/>
          </p:cNvGraphicFramePr>
          <p:nvPr>
            <p:extLst>
              <p:ext uri="{D42A27DB-BD31-4B8C-83A1-F6EECF244321}">
                <p14:modId xmlns:p14="http://schemas.microsoft.com/office/powerpoint/2010/main" val="2150723796"/>
              </p:ext>
            </p:extLst>
          </p:nvPr>
        </p:nvGraphicFramePr>
        <p:xfrm>
          <a:off x="395536" y="1988840"/>
          <a:ext cx="8424935" cy="1101185"/>
        </p:xfrm>
        <a:graphic>
          <a:graphicData uri="http://schemas.openxmlformats.org/drawingml/2006/table">
            <a:tbl>
              <a:tblPr firstRow="1" bandRow="1">
                <a:tableStyleId>{5C22544A-7EE6-4342-B048-85BDC9FD1C3A}</a:tableStyleId>
              </a:tblPr>
              <a:tblGrid>
                <a:gridCol w="1068835"/>
                <a:gridCol w="1068835"/>
                <a:gridCol w="2452034"/>
                <a:gridCol w="3835231"/>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a:t>
                      </a:r>
                      <a:r>
                        <a:rPr lang="de-DE" b="0" dirty="0" err="1" smtClean="0">
                          <a:latin typeface="Verdana" panose="020B0604030504040204" pitchFamily="34" charset="0"/>
                          <a:ea typeface="Verdana" panose="020B0604030504040204" pitchFamily="34" charset="0"/>
                          <a:cs typeface="Verdana" panose="020B0604030504040204" pitchFamily="34" charset="0"/>
                        </a:rPr>
                        <a:t>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Klaus Westphalen und andere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t>Mehrere Personen usw. in einer </a:t>
            </a:r>
            <a:r>
              <a:rPr lang="de-DE" dirty="0" smtClean="0"/>
              <a:t>Angabe </a:t>
            </a:r>
            <a:endParaRPr lang="de-DE" dirty="0"/>
          </a:p>
        </p:txBody>
      </p:sp>
      <p:graphicFrame>
        <p:nvGraphicFramePr>
          <p:cNvPr id="2" name="Tabelle 1"/>
          <p:cNvGraphicFramePr>
            <a:graphicFrameLocks noGrp="1"/>
          </p:cNvGraphicFramePr>
          <p:nvPr>
            <p:extLst>
              <p:ext uri="{D42A27DB-BD31-4B8C-83A1-F6EECF244321}">
                <p14:modId xmlns:p14="http://schemas.microsoft.com/office/powerpoint/2010/main" val="1010648218"/>
              </p:ext>
            </p:extLst>
          </p:nvPr>
        </p:nvGraphicFramePr>
        <p:xfrm>
          <a:off x="391218" y="5085184"/>
          <a:ext cx="8424935" cy="1101185"/>
        </p:xfrm>
        <a:graphic>
          <a:graphicData uri="http://schemas.openxmlformats.org/drawingml/2006/table">
            <a:tbl>
              <a:tblPr firstRow="1" bandRow="1">
                <a:tableStyleId>{5C22544A-7EE6-4342-B048-85BDC9FD1C3A}</a:tableStyleId>
              </a:tblPr>
              <a:tblGrid>
                <a:gridCol w="1068835"/>
                <a:gridCol w="1068835"/>
                <a:gridCol w="2452034"/>
                <a:gridCol w="3835231"/>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a:t>
                      </a:r>
                      <a:r>
                        <a:rPr lang="de-DE" b="0" dirty="0" err="1" smtClean="0">
                          <a:latin typeface="Verdana" panose="020B0604030504040204" pitchFamily="34" charset="0"/>
                          <a:ea typeface="Verdana" panose="020B0604030504040204" pitchFamily="34" charset="0"/>
                          <a:cs typeface="Verdana" panose="020B0604030504040204" pitchFamily="34" charset="0"/>
                        </a:rPr>
                        <a:t>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Jeffrey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Hoffstein</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Jill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Pipher</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Joseph H.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Silverman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pic>
        <p:nvPicPr>
          <p:cNvPr id="3" name="Grafik 2"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836712"/>
            <a:ext cx="4096142" cy="770779"/>
          </a:xfrm>
          <a:prstGeom prst="rect">
            <a:avLst/>
          </a:prstGeom>
          <a:ln w="3175">
            <a:solidFill>
              <a:schemeClr val="tx1"/>
            </a:solidFill>
          </a:ln>
        </p:spPr>
      </p:pic>
      <p:pic>
        <p:nvPicPr>
          <p:cNvPr id="7" name="Grafik 6"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077072"/>
            <a:ext cx="3542172" cy="713624"/>
          </a:xfrm>
          <a:prstGeom prst="rect">
            <a:avLst/>
          </a:prstGeom>
          <a:ln w="3175">
            <a:solidFill>
              <a:schemeClr val="tx1"/>
            </a:solidFill>
          </a:ln>
        </p:spPr>
      </p:pic>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15</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7030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056784" cy="365125"/>
          </a:xfrm>
        </p:spPr>
        <p:txBody>
          <a:bodyPr/>
          <a:lstStyle/>
          <a:p>
            <a:r>
              <a:rPr lang="de-DE" sz="800" smtClean="0"/>
              <a:t>AG RDA Schulungsunterlagen – Modul 3.02.02: Verantwortlichkeitsangabe | Stand: 18.06.2015 | CC BY-NC-SA</a:t>
            </a:r>
            <a:endParaRPr lang="de-DE" sz="800" dirty="0"/>
          </a:p>
        </p:txBody>
      </p:sp>
      <p:graphicFrame>
        <p:nvGraphicFramePr>
          <p:cNvPr id="6" name="Tabelle 5"/>
          <p:cNvGraphicFramePr>
            <a:graphicFrameLocks noGrp="1"/>
          </p:cNvGraphicFramePr>
          <p:nvPr>
            <p:extLst>
              <p:ext uri="{D42A27DB-BD31-4B8C-83A1-F6EECF244321}">
                <p14:modId xmlns:p14="http://schemas.microsoft.com/office/powerpoint/2010/main" val="1204604885"/>
              </p:ext>
            </p:extLst>
          </p:nvPr>
        </p:nvGraphicFramePr>
        <p:xfrm>
          <a:off x="300311" y="1844824"/>
          <a:ext cx="8424935" cy="1101185"/>
        </p:xfrm>
        <a:graphic>
          <a:graphicData uri="http://schemas.openxmlformats.org/drawingml/2006/table">
            <a:tbl>
              <a:tblPr firstRow="1" bandRow="1">
                <a:tableStyleId>{5C22544A-7EE6-4342-B048-85BDC9FD1C3A}</a:tableStyleId>
              </a:tblPr>
              <a:tblGrid>
                <a:gridCol w="1068835"/>
                <a:gridCol w="1068835"/>
                <a:gridCol w="2452034"/>
                <a:gridCol w="3835231"/>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a:t>
                      </a:r>
                      <a:r>
                        <a:rPr lang="de-DE" b="0" dirty="0" err="1" smtClean="0">
                          <a:latin typeface="Verdana" panose="020B0604030504040204" pitchFamily="34" charset="0"/>
                          <a:ea typeface="Verdana" panose="020B0604030504040204" pitchFamily="34" charset="0"/>
                          <a:cs typeface="Verdana" panose="020B0604030504040204" pitchFamily="34" charset="0"/>
                        </a:rPr>
                        <a:t>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Albert Gerhards/Benedikt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Kranemann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t>Mehrere Personen usw. in einer </a:t>
            </a:r>
            <a:r>
              <a:rPr lang="de-DE" dirty="0" smtClean="0"/>
              <a:t>Angabe</a:t>
            </a:r>
            <a:endParaRPr lang="de-DE" dirty="0"/>
          </a:p>
        </p:txBody>
      </p:sp>
      <p:graphicFrame>
        <p:nvGraphicFramePr>
          <p:cNvPr id="2" name="Tabelle 1"/>
          <p:cNvGraphicFramePr>
            <a:graphicFrameLocks noGrp="1"/>
          </p:cNvGraphicFramePr>
          <p:nvPr>
            <p:extLst>
              <p:ext uri="{D42A27DB-BD31-4B8C-83A1-F6EECF244321}">
                <p14:modId xmlns:p14="http://schemas.microsoft.com/office/powerpoint/2010/main" val="2884977819"/>
              </p:ext>
            </p:extLst>
          </p:nvPr>
        </p:nvGraphicFramePr>
        <p:xfrm>
          <a:off x="395536" y="4653136"/>
          <a:ext cx="8424935" cy="1323684"/>
        </p:xfrm>
        <a:graphic>
          <a:graphicData uri="http://schemas.openxmlformats.org/drawingml/2006/table">
            <a:tbl>
              <a:tblPr firstRow="1" bandRow="1">
                <a:tableStyleId>{5C22544A-7EE6-4342-B048-85BDC9FD1C3A}</a:tableStyleId>
              </a:tblPr>
              <a:tblGrid>
                <a:gridCol w="1068835"/>
                <a:gridCol w="1068835"/>
                <a:gridCol w="2452034"/>
                <a:gridCol w="3835231"/>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19444">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a:t>
                      </a:r>
                      <a:r>
                        <a:rPr lang="de-DE" b="0" dirty="0" err="1" smtClean="0">
                          <a:latin typeface="Verdana" panose="020B0604030504040204" pitchFamily="34" charset="0"/>
                          <a:ea typeface="Verdana" panose="020B0604030504040204" pitchFamily="34" charset="0"/>
                          <a:cs typeface="Verdana" panose="020B0604030504040204" pitchFamily="34" charset="0"/>
                        </a:rPr>
                        <a:t>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übersetzt und herausgegeben von Gerd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Höpken</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Susanne Osterkamp und Gert Reich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pic>
        <p:nvPicPr>
          <p:cNvPr id="7" name="Grafik 6"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501008"/>
            <a:ext cx="5513966" cy="880502"/>
          </a:xfrm>
          <a:prstGeom prst="rect">
            <a:avLst/>
          </a:prstGeom>
          <a:ln w="3175">
            <a:solidFill>
              <a:schemeClr val="tx1"/>
            </a:solidFill>
          </a:ln>
        </p:spPr>
      </p:pic>
      <p:pic>
        <p:nvPicPr>
          <p:cNvPr id="10" name="Grafik 9"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08720"/>
            <a:ext cx="4205283" cy="664866"/>
          </a:xfrm>
          <a:prstGeom prst="rect">
            <a:avLst/>
          </a:prstGeom>
          <a:ln w="3175">
            <a:solidFill>
              <a:schemeClr val="tx1"/>
            </a:solidFill>
          </a:ln>
        </p:spPr>
      </p:pic>
      <p:sp>
        <p:nvSpPr>
          <p:cNvPr id="3" name="Foliennummernplatzhalter 2"/>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16</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329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04664"/>
            <a:ext cx="8640960" cy="508918"/>
          </a:xfrm>
        </p:spPr>
        <p:txBody>
          <a:bodyPr/>
          <a:lstStyle/>
          <a:p>
            <a:r>
              <a:rPr lang="de-DE" dirty="0" smtClean="0"/>
              <a:t>Mehr als 3 Personen usw. in einer Angabe </a:t>
            </a:r>
            <a:endParaRPr lang="de-DE" dirty="0"/>
          </a:p>
        </p:txBody>
      </p:sp>
      <p:sp>
        <p:nvSpPr>
          <p:cNvPr id="3" name="Textplatzhalter 2"/>
          <p:cNvSpPr>
            <a:spLocks noGrp="1"/>
          </p:cNvSpPr>
          <p:nvPr>
            <p:ph type="body" sz="quarter" idx="13"/>
          </p:nvPr>
        </p:nvSpPr>
        <p:spPr>
          <a:xfrm>
            <a:off x="323528" y="1196752"/>
            <a:ext cx="8640960" cy="4320480"/>
          </a:xfrm>
        </p:spPr>
        <p:txBody>
          <a:bodyPr wrap="square"/>
          <a:lstStyle/>
          <a:p>
            <a:r>
              <a:rPr lang="de-DE" dirty="0" smtClean="0"/>
              <a:t>Mindestens die 1. Person, Familie </a:t>
            </a:r>
            <a:r>
              <a:rPr lang="de-DE" dirty="0"/>
              <a:t>oder </a:t>
            </a:r>
            <a:r>
              <a:rPr lang="de-DE" dirty="0" smtClean="0"/>
              <a:t>Körperschaft muss angegeben werden, weitere Personen, </a:t>
            </a:r>
            <a:r>
              <a:rPr lang="de-DE" dirty="0"/>
              <a:t>Familien oder </a:t>
            </a:r>
            <a:r>
              <a:rPr lang="de-DE" dirty="0" smtClean="0"/>
              <a:t>Körperschaften können </a:t>
            </a:r>
            <a:r>
              <a:rPr lang="de-DE" dirty="0"/>
              <a:t>weggelassen werden (RDA 2.4.1.5 Optionale Weglassung)</a:t>
            </a:r>
          </a:p>
          <a:p>
            <a:pPr marL="0" indent="0">
              <a:buNone/>
            </a:pPr>
            <a:endParaRPr lang="de-DE" dirty="0" smtClean="0"/>
          </a:p>
          <a:p>
            <a:r>
              <a:rPr lang="de-DE" dirty="0" smtClean="0"/>
              <a:t>Weglassung möglichst nur bei umfangreichen Aufzählungen </a:t>
            </a:r>
            <a:r>
              <a:rPr lang="de-DE" dirty="0"/>
              <a:t>(RDA 2.4.1.5 </a:t>
            </a:r>
            <a:r>
              <a:rPr lang="de-DE" dirty="0" smtClean="0"/>
              <a:t>D-A-CH zur optionalen </a:t>
            </a:r>
            <a:r>
              <a:rPr lang="de-DE" dirty="0"/>
              <a:t>Weglassung</a:t>
            </a:r>
            <a:r>
              <a:rPr lang="de-DE" dirty="0" smtClean="0"/>
              <a:t>)</a:t>
            </a:r>
            <a:endParaRPr lang="de-DE" dirty="0"/>
          </a:p>
          <a:p>
            <a:pPr marL="457200" lvl="1" indent="0">
              <a:buNone/>
            </a:pPr>
            <a:endParaRPr lang="de-DE" dirty="0"/>
          </a:p>
          <a:p>
            <a:r>
              <a:rPr lang="de-DE" dirty="0" smtClean="0"/>
              <a:t>Verschiedene Möglichkeiten der Weglassung</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17</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9818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344816" cy="365125"/>
          </a:xfrm>
        </p:spPr>
        <p:txBody>
          <a:bodyPr/>
          <a:lstStyle/>
          <a:p>
            <a:r>
              <a:rPr lang="de-DE" sz="800" smtClean="0"/>
              <a:t>AG RDA Schulungsunterlagen – Modul 3.02.02: Verantwortlichkeitsangabe | Stand: 18.06.2015 | CC BY-NC-SA</a:t>
            </a:r>
            <a:endParaRPr lang="de-DE" sz="800" dirty="0"/>
          </a:p>
        </p:txBody>
      </p:sp>
      <p:graphicFrame>
        <p:nvGraphicFramePr>
          <p:cNvPr id="6" name="Tabelle 5"/>
          <p:cNvGraphicFramePr>
            <a:graphicFrameLocks noGrp="1"/>
          </p:cNvGraphicFramePr>
          <p:nvPr>
            <p:extLst>
              <p:ext uri="{D42A27DB-BD31-4B8C-83A1-F6EECF244321}">
                <p14:modId xmlns:p14="http://schemas.microsoft.com/office/powerpoint/2010/main" val="2493207675"/>
              </p:ext>
            </p:extLst>
          </p:nvPr>
        </p:nvGraphicFramePr>
        <p:xfrm>
          <a:off x="251520" y="4653136"/>
          <a:ext cx="8568952" cy="1728192"/>
        </p:xfrm>
        <a:graphic>
          <a:graphicData uri="http://schemas.openxmlformats.org/drawingml/2006/table">
            <a:tbl>
              <a:tblPr firstRow="1" bandRow="1">
                <a:tableStyleId>{5C22544A-7EE6-4342-B048-85BDC9FD1C3A}</a:tableStyleId>
              </a:tblPr>
              <a:tblGrid>
                <a:gridCol w="1071119"/>
                <a:gridCol w="1071119"/>
                <a:gridCol w="2218871"/>
                <a:gridCol w="4207843"/>
              </a:tblGrid>
              <a:tr h="40663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1321558">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a:t>
                      </a:r>
                      <a:r>
                        <a:rPr lang="de-DE" b="0" dirty="0" err="1" smtClean="0">
                          <a:latin typeface="Verdana" panose="020B0604030504040204" pitchFamily="34" charset="0"/>
                          <a:ea typeface="Verdana" panose="020B0604030504040204" pitchFamily="34" charset="0"/>
                          <a:cs typeface="Verdana" panose="020B0604030504040204" pitchFamily="34" charset="0"/>
                        </a:rPr>
                        <a:t>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400" dirty="0" smtClean="0">
                          <a:latin typeface="Verdana" panose="020B0604030504040204" pitchFamily="34" charset="0"/>
                          <a:ea typeface="Verdana" panose="020B0604030504040204" pitchFamily="34" charset="0"/>
                          <a:cs typeface="Verdana" panose="020B0604030504040204" pitchFamily="34" charset="0"/>
                        </a:rPr>
                        <a:t>von Hardy Holte (Bundesanstalt für Straßenwesen, Bergisch Gladbach), Christoph Klimmt, Eva Baumann, Sarah</a:t>
                      </a:r>
                      <a:r>
                        <a:rPr lang="de-DE" sz="1400" baseline="0" dirty="0" smtClean="0">
                          <a:latin typeface="Verdana" panose="020B0604030504040204" pitchFamily="34" charset="0"/>
                          <a:ea typeface="Verdana" panose="020B0604030504040204" pitchFamily="34" charset="0"/>
                          <a:cs typeface="Verdana" panose="020B0604030504040204" pitchFamily="34" charset="0"/>
                        </a:rPr>
                        <a:t> Geber (Institut für Journalistik und Kommunikationsforschung, Hochschule für Musik, Theater und Medien, Hannover)</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t>Mehr als 3 Personen usw. in einer Angabe</a:t>
            </a:r>
          </a:p>
        </p:txBody>
      </p:sp>
      <p:pic>
        <p:nvPicPr>
          <p:cNvPr id="8" name="Grafik 7"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10" y="764704"/>
            <a:ext cx="3244093" cy="2483970"/>
          </a:xfrm>
          <a:prstGeom prst="rect">
            <a:avLst/>
          </a:prstGeom>
          <a:ln w="3175">
            <a:solidFill>
              <a:schemeClr val="tx1"/>
            </a:solidFill>
          </a:ln>
        </p:spPr>
      </p:pic>
      <p:sp>
        <p:nvSpPr>
          <p:cNvPr id="2" name="Foliennummernplatzhalter 1"/>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18</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501784622"/>
              </p:ext>
            </p:extLst>
          </p:nvPr>
        </p:nvGraphicFramePr>
        <p:xfrm>
          <a:off x="250684" y="3324434"/>
          <a:ext cx="8640960" cy="896654"/>
        </p:xfrm>
        <a:graphic>
          <a:graphicData uri="http://schemas.openxmlformats.org/drawingml/2006/table">
            <a:tbl>
              <a:tblPr firstRow="1" bandRow="1">
                <a:tableStyleId>{5C22544A-7EE6-4342-B048-85BDC9FD1C3A}</a:tableStyleId>
              </a:tblPr>
              <a:tblGrid>
                <a:gridCol w="1066785"/>
                <a:gridCol w="746750"/>
                <a:gridCol w="3695234"/>
                <a:gridCol w="3132191"/>
              </a:tblGrid>
              <a:tr h="39881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65282">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von Hardy Holte [und drei anderen]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3" name="Textfeld 2"/>
          <p:cNvSpPr txBox="1"/>
          <p:nvPr/>
        </p:nvSpPr>
        <p:spPr>
          <a:xfrm>
            <a:off x="219934" y="4221088"/>
            <a:ext cx="2880320" cy="369332"/>
          </a:xfrm>
          <a:prstGeom prst="rect">
            <a:avLst/>
          </a:prstGeom>
          <a:solidFill>
            <a:schemeClr val="bg1"/>
          </a:solidFill>
          <a:ln>
            <a:noFill/>
          </a:ln>
        </p:spPr>
        <p:txBody>
          <a:bodyPr wrap="square" rtlCol="0">
            <a:spAutoFit/>
          </a:bodyPr>
          <a:lstStyle/>
          <a:p>
            <a:r>
              <a:rPr lang="de-DE" b="1" dirty="0" smtClean="0">
                <a:latin typeface="Verdana" panose="020B0604030504040204" pitchFamily="34" charset="0"/>
                <a:ea typeface="Verdana" panose="020B0604030504040204" pitchFamily="34" charset="0"/>
                <a:cs typeface="Verdana" panose="020B0604030504040204" pitchFamily="34" charset="0"/>
              </a:rPr>
              <a:t>Variante: </a:t>
            </a:r>
          </a:p>
        </p:txBody>
      </p:sp>
    </p:spTree>
    <p:extLst>
      <p:ext uri="{BB962C8B-B14F-4D97-AF65-F5344CB8AC3E}">
        <p14:creationId xmlns:p14="http://schemas.microsoft.com/office/powerpoint/2010/main" val="19914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6984776" cy="365125"/>
          </a:xfrm>
        </p:spPr>
        <p:txBody>
          <a:bodyPr/>
          <a:lstStyle/>
          <a:p>
            <a:r>
              <a:rPr lang="de-DE" sz="800" smtClean="0"/>
              <a:t>AG RDA Schulungsunterlagen – Modul 3.02.02: Verantwortlichkeitsangabe | Stand: 18.06.2015 | CC BY-NC-SA</a:t>
            </a:r>
            <a:endParaRPr lang="de-DE" sz="800" dirty="0"/>
          </a:p>
        </p:txBody>
      </p:sp>
      <p:graphicFrame>
        <p:nvGraphicFramePr>
          <p:cNvPr id="6" name="Tabelle 5"/>
          <p:cNvGraphicFramePr>
            <a:graphicFrameLocks noGrp="1"/>
          </p:cNvGraphicFramePr>
          <p:nvPr>
            <p:extLst>
              <p:ext uri="{D42A27DB-BD31-4B8C-83A1-F6EECF244321}">
                <p14:modId xmlns:p14="http://schemas.microsoft.com/office/powerpoint/2010/main" val="989615164"/>
              </p:ext>
            </p:extLst>
          </p:nvPr>
        </p:nvGraphicFramePr>
        <p:xfrm>
          <a:off x="395536" y="2232564"/>
          <a:ext cx="8424935" cy="1628484"/>
        </p:xfrm>
        <a:graphic>
          <a:graphicData uri="http://schemas.openxmlformats.org/drawingml/2006/table">
            <a:tbl>
              <a:tblPr firstRow="1" bandRow="1">
                <a:tableStyleId>{5C22544A-7EE6-4342-B048-85BDC9FD1C3A}</a:tableStyleId>
              </a:tblPr>
              <a:tblGrid>
                <a:gridCol w="936104"/>
                <a:gridCol w="936104"/>
                <a:gridCol w="2659386"/>
                <a:gridCol w="3893341"/>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993016">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Renate Schüssler [und 5 weitere] (Hrsg.)</a:t>
                      </a:r>
                    </a:p>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t>Mehr als 3 </a:t>
            </a:r>
            <a:r>
              <a:rPr lang="de-DE" dirty="0" smtClean="0"/>
              <a:t>Personen usw. </a:t>
            </a:r>
            <a:r>
              <a:rPr lang="de-DE" dirty="0"/>
              <a:t>in einer </a:t>
            </a:r>
            <a:r>
              <a:rPr lang="de-DE" dirty="0" smtClean="0"/>
              <a:t>Angabe</a:t>
            </a:r>
            <a:endParaRPr lang="de-DE" dirty="0"/>
          </a:p>
        </p:txBody>
      </p:sp>
      <p:pic>
        <p:nvPicPr>
          <p:cNvPr id="8" name="Grafik 7"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836713"/>
            <a:ext cx="3504433" cy="1296144"/>
          </a:xfrm>
          <a:prstGeom prst="rect">
            <a:avLst/>
          </a:prstGeom>
          <a:ln w="3175">
            <a:solidFill>
              <a:schemeClr val="tx1"/>
            </a:solidFill>
          </a:ln>
        </p:spPr>
      </p:pic>
      <p:sp>
        <p:nvSpPr>
          <p:cNvPr id="3" name="Foliennummernplatzhalter 2"/>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19</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3668077854"/>
              </p:ext>
            </p:extLst>
          </p:nvPr>
        </p:nvGraphicFramePr>
        <p:xfrm>
          <a:off x="454139" y="4293096"/>
          <a:ext cx="8352927" cy="2020041"/>
        </p:xfrm>
        <a:graphic>
          <a:graphicData uri="http://schemas.openxmlformats.org/drawingml/2006/table">
            <a:tbl>
              <a:tblPr firstRow="1" bandRow="1">
                <a:tableStyleId>{5C22544A-7EE6-4342-B048-85BDC9FD1C3A}</a:tableStyleId>
              </a:tblPr>
              <a:tblGrid>
                <a:gridCol w="928103"/>
                <a:gridCol w="928103"/>
                <a:gridCol w="2636656"/>
                <a:gridCol w="3860065"/>
              </a:tblGrid>
              <a:tr h="404601">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 </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1558275">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Renate Schüssler, Volker Schwier, Gabriele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Klewin</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Saskia Schicht, Anke Schöning, Ulrike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Weyland</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(Hrsg.)</a:t>
                      </a:r>
                    </a:p>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5" name="Textfeld 4"/>
          <p:cNvSpPr txBox="1"/>
          <p:nvPr/>
        </p:nvSpPr>
        <p:spPr>
          <a:xfrm>
            <a:off x="414971" y="3871549"/>
            <a:ext cx="3240360" cy="369332"/>
          </a:xfrm>
          <a:prstGeom prst="rect">
            <a:avLst/>
          </a:prstGeom>
          <a:noFill/>
          <a:ln>
            <a:noFill/>
          </a:ln>
        </p:spPr>
        <p:txBody>
          <a:bodyPr wrap="square" rtlCol="0">
            <a:spAutoFit/>
          </a:bodyPr>
          <a:lstStyle/>
          <a:p>
            <a:r>
              <a:rPr lang="de-DE" b="1" dirty="0" smtClean="0">
                <a:latin typeface="Verdana" panose="020B0604030504040204" pitchFamily="34" charset="0"/>
                <a:ea typeface="Verdana" panose="020B0604030504040204" pitchFamily="34" charset="0"/>
                <a:cs typeface="Verdana" panose="020B0604030504040204" pitchFamily="34" charset="0"/>
              </a:rPr>
              <a:t>Variante: </a:t>
            </a:r>
          </a:p>
        </p:txBody>
      </p:sp>
    </p:spTree>
    <p:extLst>
      <p:ext uri="{BB962C8B-B14F-4D97-AF65-F5344CB8AC3E}">
        <p14:creationId xmlns:p14="http://schemas.microsoft.com/office/powerpoint/2010/main" val="32139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Teil 2.02, Beschreibung der Manifestation</a:t>
            </a:r>
            <a:br>
              <a:rPr lang="de-DE" sz="2800" dirty="0" smtClean="0"/>
            </a:br>
            <a:r>
              <a:rPr lang="de-DE" sz="2800" dirty="0" smtClean="0"/>
              <a:t>Verantwortlichkeitsangabe</a:t>
            </a:r>
            <a:br>
              <a:rPr lang="de-DE" sz="2800" dirty="0" smtClean="0"/>
            </a:br>
            <a:r>
              <a:rPr lang="de-DE" dirty="0" smtClean="0"/>
              <a:t>(RDA 2.4)</a:t>
            </a:r>
            <a:r>
              <a:rPr lang="de-DE" sz="2800" dirty="0" smtClean="0"/>
              <a:t/>
            </a:r>
            <a:br>
              <a:rPr lang="de-DE" sz="2800" dirty="0" smtClean="0"/>
            </a:br>
            <a:endParaRPr lang="de-DE" sz="2800" dirty="0"/>
          </a:p>
        </p:txBody>
      </p:sp>
      <p:sp>
        <p:nvSpPr>
          <p:cNvPr id="3" name="Rechteck 2"/>
          <p:cNvSpPr/>
          <p:nvPr/>
        </p:nvSpPr>
        <p:spPr>
          <a:xfrm>
            <a:off x="409343" y="548679"/>
            <a:ext cx="2362457" cy="64807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3</a:t>
            </a:r>
            <a:endPar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Fußzeilenplatzhalter 8"/>
          <p:cNvSpPr>
            <a:spLocks noGrp="1"/>
          </p:cNvSpPr>
          <p:nvPr>
            <p:ph type="ftr" sz="quarter" idx="14"/>
          </p:nvPr>
        </p:nvSpPr>
        <p:spPr>
          <a:xfrm>
            <a:off x="467544" y="6376243"/>
            <a:ext cx="7776864" cy="365125"/>
          </a:xfrm>
        </p:spPr>
        <p:txBody>
          <a:bodyPr/>
          <a:lstStyle/>
          <a:p>
            <a:r>
              <a:rPr lang="de-DE" sz="800" dirty="0" smtClean="0"/>
              <a:t>AG RDA Schulungsunterlagen – Modul 3.02.02: Verantwortlichkeitsangabe | Stand: 18.06.2015 | CC BY-NC-SA</a:t>
            </a:r>
            <a:endParaRPr lang="de-DE" sz="800" dirty="0"/>
          </a:p>
        </p:txBody>
      </p:sp>
      <p:sp>
        <p:nvSpPr>
          <p:cNvPr id="4" name="Foliennummernplatzhalter 3"/>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2</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feld 4"/>
          <p:cNvSpPr txBox="1"/>
          <p:nvPr/>
        </p:nvSpPr>
        <p:spPr>
          <a:xfrm>
            <a:off x="414806" y="1346284"/>
            <a:ext cx="2578481" cy="369332"/>
          </a:xfrm>
          <a:prstGeom prst="rect">
            <a:avLst/>
          </a:prstGeom>
          <a:solidFill>
            <a:schemeClr val="bg1"/>
          </a:solidFill>
          <a:ln>
            <a:no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B3Kat: 18.09.2015</a:t>
            </a:r>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6984776" cy="365125"/>
          </a:xfrm>
        </p:spPr>
        <p:txBody>
          <a:bodyPr/>
          <a:lstStyle/>
          <a:p>
            <a:r>
              <a:rPr lang="de-DE" sz="800" smtClean="0"/>
              <a:t>AG RDA Schulungsunterlagen – Modul 3.02.02: Verantwortlichkeitsangabe | Stand: 18.06.2015 | CC BY-NC-SA</a:t>
            </a:r>
            <a:endParaRPr lang="de-DE" sz="800" dirty="0"/>
          </a:p>
        </p:txBody>
      </p:sp>
      <p:graphicFrame>
        <p:nvGraphicFramePr>
          <p:cNvPr id="6" name="Tabelle 5"/>
          <p:cNvGraphicFramePr>
            <a:graphicFrameLocks noGrp="1"/>
          </p:cNvGraphicFramePr>
          <p:nvPr>
            <p:extLst>
              <p:ext uri="{D42A27DB-BD31-4B8C-83A1-F6EECF244321}">
                <p14:modId xmlns:p14="http://schemas.microsoft.com/office/powerpoint/2010/main" val="490220463"/>
              </p:ext>
            </p:extLst>
          </p:nvPr>
        </p:nvGraphicFramePr>
        <p:xfrm>
          <a:off x="467544" y="4199775"/>
          <a:ext cx="8424937" cy="2198634"/>
        </p:xfrm>
        <a:graphic>
          <a:graphicData uri="http://schemas.openxmlformats.org/drawingml/2006/table">
            <a:tbl>
              <a:tblPr firstRow="1" bandRow="1">
                <a:tableStyleId>{5C22544A-7EE6-4342-B048-85BDC9FD1C3A}</a:tableStyleId>
              </a:tblPr>
              <a:tblGrid>
                <a:gridCol w="1138505"/>
                <a:gridCol w="910804"/>
                <a:gridCol w="1839124"/>
                <a:gridCol w="4536504"/>
              </a:tblGrid>
              <a:tr h="344447">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 </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1832874">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a:t>
                      </a:r>
                      <a:r>
                        <a:rPr lang="de-DE" b="0" dirty="0" err="1" smtClean="0">
                          <a:latin typeface="Verdana" panose="020B0604030504040204" pitchFamily="34" charset="0"/>
                          <a:ea typeface="Verdana" panose="020B0604030504040204" pitchFamily="34" charset="0"/>
                          <a:cs typeface="Verdana" panose="020B0604030504040204" pitchFamily="34" charset="0"/>
                        </a:rPr>
                        <a:t>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pc="-1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spc="-1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Pflanzenschutzamt Berlin; Sächsisches Landesamt für Umwelt, Landwirtschaft und Geologie; Landesanstalt für Landwirtschaft, Forsten und Gartenbau Sachsen-Anhalt; Thüringer Landesanstalt für Landwirtschaft</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t>Mehr als 3 </a:t>
            </a:r>
            <a:r>
              <a:rPr lang="de-DE" dirty="0" smtClean="0"/>
              <a:t>Personen usw. </a:t>
            </a:r>
            <a:r>
              <a:rPr lang="de-DE" dirty="0"/>
              <a:t>in einer </a:t>
            </a:r>
            <a:r>
              <a:rPr lang="de-DE" dirty="0" smtClean="0"/>
              <a:t>Angabe</a:t>
            </a:r>
            <a:endParaRPr lang="de-DE" dirty="0"/>
          </a:p>
        </p:txBody>
      </p:sp>
      <p:sp>
        <p:nvSpPr>
          <p:cNvPr id="2" name="Textfeld 1"/>
          <p:cNvSpPr txBox="1"/>
          <p:nvPr/>
        </p:nvSpPr>
        <p:spPr>
          <a:xfrm>
            <a:off x="323528" y="3789040"/>
            <a:ext cx="7848872" cy="369332"/>
          </a:xfrm>
          <a:prstGeom prst="rect">
            <a:avLst/>
          </a:prstGeom>
          <a:solidFill>
            <a:schemeClr val="bg1"/>
          </a:solidFill>
          <a:ln>
            <a:noFill/>
          </a:ln>
        </p:spPr>
        <p:txBody>
          <a:bodyPr wrap="square" rtlCol="0">
            <a:spAutoFit/>
          </a:bodyPr>
          <a:lstStyle/>
          <a:p>
            <a:r>
              <a:rPr lang="de-DE" b="1" dirty="0" smtClean="0">
                <a:latin typeface="Verdana" panose="020B0604030504040204" pitchFamily="34" charset="0"/>
                <a:ea typeface="Verdana" panose="020B0604030504040204" pitchFamily="34" charset="0"/>
                <a:cs typeface="Verdana" panose="020B0604030504040204" pitchFamily="34" charset="0"/>
              </a:rPr>
              <a:t>Variante: </a:t>
            </a:r>
          </a:p>
        </p:txBody>
      </p:sp>
      <p:pic>
        <p:nvPicPr>
          <p:cNvPr id="3" name="Grafik 2" descr="Bildschirmausschnitt"/>
          <p:cNvPicPr>
            <a:picLocks noChangeAspect="1"/>
          </p:cNvPicPr>
          <p:nvPr/>
        </p:nvPicPr>
        <p:blipFill rotWithShape="1">
          <a:blip r:embed="rId3">
            <a:extLst>
              <a:ext uri="{28A0092B-C50C-407E-A947-70E740481C1C}">
                <a14:useLocalDpi xmlns:a14="http://schemas.microsoft.com/office/drawing/2010/main" val="0"/>
              </a:ext>
            </a:extLst>
          </a:blip>
          <a:srcRect b="17465"/>
          <a:stretch/>
        </p:blipFill>
        <p:spPr>
          <a:xfrm>
            <a:off x="467544" y="1052736"/>
            <a:ext cx="6882952" cy="1447183"/>
          </a:xfrm>
          <a:prstGeom prst="rect">
            <a:avLst/>
          </a:prstGeom>
          <a:ln w="3175">
            <a:solidFill>
              <a:schemeClr val="tx1"/>
            </a:solidFill>
          </a:ln>
        </p:spPr>
      </p:pic>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20</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Tabelle 7"/>
          <p:cNvGraphicFramePr>
            <a:graphicFrameLocks noGrp="1"/>
          </p:cNvGraphicFramePr>
          <p:nvPr>
            <p:extLst>
              <p:ext uri="{D42A27DB-BD31-4B8C-83A1-F6EECF244321}">
                <p14:modId xmlns:p14="http://schemas.microsoft.com/office/powerpoint/2010/main" val="3844742334"/>
              </p:ext>
            </p:extLst>
          </p:nvPr>
        </p:nvGraphicFramePr>
        <p:xfrm>
          <a:off x="467544" y="2636912"/>
          <a:ext cx="8424935" cy="1101185"/>
        </p:xfrm>
        <a:graphic>
          <a:graphicData uri="http://schemas.openxmlformats.org/drawingml/2006/table">
            <a:tbl>
              <a:tblPr firstRow="1" bandRow="1">
                <a:tableStyleId>{5C22544A-7EE6-4342-B048-85BDC9FD1C3A}</a:tableStyleId>
              </a:tblPr>
              <a:tblGrid>
                <a:gridCol w="957379"/>
                <a:gridCol w="842821"/>
                <a:gridCol w="2088232"/>
                <a:gridCol w="4536503"/>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a:t>
                      </a:r>
                      <a:r>
                        <a:rPr lang="de-DE" b="0" dirty="0" err="1" smtClean="0">
                          <a:latin typeface="Verdana" panose="020B0604030504040204" pitchFamily="34" charset="0"/>
                          <a:ea typeface="Verdana" panose="020B0604030504040204" pitchFamily="34" charset="0"/>
                          <a:cs typeface="Verdana" panose="020B0604030504040204" pitchFamily="34" charset="0"/>
                        </a:rPr>
                        <a:t>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pc="-1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spc="-1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Pflanzenschutzamt Berlin [und 3 weitere]</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228117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344816" cy="365125"/>
          </a:xfrm>
        </p:spPr>
        <p:txBody>
          <a:bodyPr/>
          <a:lstStyle/>
          <a:p>
            <a:r>
              <a:rPr lang="de-DE" sz="800" smtClean="0"/>
              <a:t>AG RDA Schulungsunterlagen – Modul 3.02.02: Verantwortlichkeitsangabe | Stand: 18.06.2015 | CC BY-NC-SA</a:t>
            </a:r>
            <a:endParaRPr lang="de-DE" sz="800" dirty="0"/>
          </a:p>
        </p:txBody>
      </p:sp>
      <p:sp>
        <p:nvSpPr>
          <p:cNvPr id="9" name="Titel 1"/>
          <p:cNvSpPr>
            <a:spLocks noGrp="1"/>
          </p:cNvSpPr>
          <p:nvPr>
            <p:ph type="title"/>
          </p:nvPr>
        </p:nvSpPr>
        <p:spPr>
          <a:xfrm>
            <a:off x="251520" y="183778"/>
            <a:ext cx="8640960" cy="508918"/>
          </a:xfrm>
        </p:spPr>
        <p:txBody>
          <a:bodyPr/>
          <a:lstStyle/>
          <a:p>
            <a:r>
              <a:rPr lang="de-DE" dirty="0"/>
              <a:t>Mehr als 3 Personen usw. in einer </a:t>
            </a:r>
            <a:r>
              <a:rPr lang="de-DE" dirty="0" smtClean="0"/>
              <a:t>Angabe</a:t>
            </a:r>
            <a:endParaRPr lang="de-DE" dirty="0"/>
          </a:p>
        </p:txBody>
      </p:sp>
      <p:pic>
        <p:nvPicPr>
          <p:cNvPr id="2" name="Grafik 1"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08720"/>
            <a:ext cx="4497706" cy="2115966"/>
          </a:xfrm>
          <a:prstGeom prst="rect">
            <a:avLst/>
          </a:prstGeom>
          <a:ln w="3175">
            <a:solidFill>
              <a:schemeClr val="tx1"/>
            </a:solidFill>
          </a:ln>
        </p:spPr>
      </p:pic>
      <p:sp>
        <p:nvSpPr>
          <p:cNvPr id="3" name="Foliennummernplatzhalter 2"/>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21</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1026798410"/>
              </p:ext>
            </p:extLst>
          </p:nvPr>
        </p:nvGraphicFramePr>
        <p:xfrm>
          <a:off x="323528" y="3140968"/>
          <a:ext cx="8424934" cy="1037997"/>
        </p:xfrm>
        <a:graphic>
          <a:graphicData uri="http://schemas.openxmlformats.org/drawingml/2006/table">
            <a:tbl>
              <a:tblPr firstRow="1" bandRow="1">
                <a:tableStyleId>{5C22544A-7EE6-4342-B048-85BDC9FD1C3A}</a:tableStyleId>
              </a:tblPr>
              <a:tblGrid>
                <a:gridCol w="994541"/>
                <a:gridCol w="1080120"/>
                <a:gridCol w="2664296"/>
                <a:gridCol w="3685977"/>
              </a:tblGrid>
              <a:tr h="397917">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38187">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Antonio Basanta Reyes [und 15 andere]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351461750"/>
              </p:ext>
            </p:extLst>
          </p:nvPr>
        </p:nvGraphicFramePr>
        <p:xfrm>
          <a:off x="323528" y="4653136"/>
          <a:ext cx="8424934" cy="1325820"/>
        </p:xfrm>
        <a:graphic>
          <a:graphicData uri="http://schemas.openxmlformats.org/drawingml/2006/table">
            <a:tbl>
              <a:tblPr firstRow="1" bandRow="1">
                <a:tableStyleId>{5C22544A-7EE6-4342-B048-85BDC9FD1C3A}</a:tableStyleId>
              </a:tblPr>
              <a:tblGrid>
                <a:gridCol w="975106"/>
                <a:gridCol w="1080120"/>
                <a:gridCol w="2592288"/>
                <a:gridCol w="3777420"/>
              </a:tblGrid>
              <a:tr h="41142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68700">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Antonio Basanta Reyes, Fernando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Valverde</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[und 14 weitere]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5" name="Textfeld 4"/>
          <p:cNvSpPr txBox="1"/>
          <p:nvPr/>
        </p:nvSpPr>
        <p:spPr>
          <a:xfrm>
            <a:off x="323528" y="4221088"/>
            <a:ext cx="2448272" cy="369332"/>
          </a:xfrm>
          <a:prstGeom prst="rect">
            <a:avLst/>
          </a:prstGeom>
          <a:solidFill>
            <a:schemeClr val="bg1"/>
          </a:solidFill>
          <a:ln>
            <a:noFill/>
          </a:ln>
        </p:spPr>
        <p:txBody>
          <a:bodyPr wrap="square" rtlCol="0">
            <a:spAutoFit/>
          </a:bodyPr>
          <a:lstStyle/>
          <a:p>
            <a:r>
              <a:rPr lang="de-DE" b="1" dirty="0" smtClean="0">
                <a:latin typeface="Verdana" panose="020B0604030504040204" pitchFamily="34" charset="0"/>
                <a:ea typeface="Verdana" panose="020B0604030504040204" pitchFamily="34" charset="0"/>
                <a:cs typeface="Verdana" panose="020B0604030504040204" pitchFamily="34" charset="0"/>
              </a:rPr>
              <a:t>Variante: </a:t>
            </a:r>
          </a:p>
        </p:txBody>
      </p:sp>
    </p:spTree>
    <p:extLst>
      <p:ext uri="{BB962C8B-B14F-4D97-AF65-F5344CB8AC3E}">
        <p14:creationId xmlns:p14="http://schemas.microsoft.com/office/powerpoint/2010/main" val="254302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128792" cy="365125"/>
          </a:xfrm>
        </p:spPr>
        <p:txBody>
          <a:bodyPr/>
          <a:lstStyle/>
          <a:p>
            <a:r>
              <a:rPr lang="de-DE" sz="800" smtClean="0"/>
              <a:t>AG RDA Schulungsunterlagen – Modul 3.02.02: Verantwortlichkeitsangabe | Stand: 18.06.2015 | CC BY-NC-SA</a:t>
            </a:r>
            <a:endParaRPr lang="de-DE" sz="800" dirty="0"/>
          </a:p>
        </p:txBody>
      </p:sp>
      <p:sp>
        <p:nvSpPr>
          <p:cNvPr id="9" name="Titel 1"/>
          <p:cNvSpPr>
            <a:spLocks noGrp="1"/>
          </p:cNvSpPr>
          <p:nvPr>
            <p:ph type="title"/>
          </p:nvPr>
        </p:nvSpPr>
        <p:spPr>
          <a:xfrm>
            <a:off x="251520" y="183778"/>
            <a:ext cx="8640960" cy="364902"/>
          </a:xfrm>
        </p:spPr>
        <p:txBody>
          <a:bodyPr/>
          <a:lstStyle/>
          <a:p>
            <a:r>
              <a:rPr lang="de-DE" dirty="0"/>
              <a:t>Mehr als 3 Personen usw. in einer Angabe </a:t>
            </a:r>
          </a:p>
        </p:txBody>
      </p:sp>
      <p:graphicFrame>
        <p:nvGraphicFramePr>
          <p:cNvPr id="5" name="Tabelle 4"/>
          <p:cNvGraphicFramePr>
            <a:graphicFrameLocks noGrp="1"/>
          </p:cNvGraphicFramePr>
          <p:nvPr>
            <p:extLst>
              <p:ext uri="{D42A27DB-BD31-4B8C-83A1-F6EECF244321}">
                <p14:modId xmlns:p14="http://schemas.microsoft.com/office/powerpoint/2010/main" val="1569299860"/>
              </p:ext>
            </p:extLst>
          </p:nvPr>
        </p:nvGraphicFramePr>
        <p:xfrm>
          <a:off x="251520" y="692696"/>
          <a:ext cx="8424934" cy="2103120"/>
        </p:xfrm>
        <a:graphic>
          <a:graphicData uri="http://schemas.openxmlformats.org/drawingml/2006/table">
            <a:tbl>
              <a:tblPr firstRow="1" bandRow="1">
                <a:tableStyleId>{5C22544A-7EE6-4342-B048-85BDC9FD1C3A}</a:tableStyleId>
              </a:tblPr>
              <a:tblGrid>
                <a:gridCol w="971104"/>
                <a:gridCol w="1080120"/>
                <a:gridCol w="2592288"/>
                <a:gridCol w="3781422"/>
              </a:tblGrid>
              <a:tr h="344707">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1527501">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Antonio </a:t>
                      </a:r>
                      <a:r>
                        <a:rPr lang="en-US"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Basanta</a:t>
                      </a:r>
                      <a:r>
                        <a:rPr lang="en-US"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Reyes, Rogelio Blanco </a:t>
                      </a:r>
                      <a:r>
                        <a:rPr lang="en-US"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Martínez</a:t>
                      </a:r>
                      <a:r>
                        <a:rPr lang="en-US"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en-US"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María</a:t>
                      </a:r>
                      <a:r>
                        <a:rPr lang="en-US"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Antonia </a:t>
                      </a:r>
                      <a:r>
                        <a:rPr lang="en-US"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Carrato</a:t>
                      </a:r>
                      <a:r>
                        <a:rPr lang="en-US"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Francisco </a:t>
                      </a:r>
                      <a:r>
                        <a:rPr lang="en-US"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Jarauta</a:t>
                      </a:r>
                      <a:r>
                        <a:rPr lang="en-US"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en-US"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Darío</a:t>
                      </a:r>
                      <a:r>
                        <a:rPr lang="en-US"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Villanueva, Daniel </a:t>
                      </a:r>
                      <a:r>
                        <a:rPr lang="en-US"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Cassany</a:t>
                      </a:r>
                      <a:r>
                        <a:rPr lang="en-US"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[und 10 </a:t>
                      </a:r>
                      <a:r>
                        <a:rPr lang="en-US"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andere</a:t>
                      </a:r>
                      <a:r>
                        <a:rPr lang="en-US"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7" name="Foliennummernplatzhalter 6"/>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22</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922942071"/>
              </p:ext>
            </p:extLst>
          </p:nvPr>
        </p:nvGraphicFramePr>
        <p:xfrm>
          <a:off x="323528" y="3401564"/>
          <a:ext cx="8424934" cy="2979764"/>
        </p:xfrm>
        <a:graphic>
          <a:graphicData uri="http://schemas.openxmlformats.org/drawingml/2006/table">
            <a:tbl>
              <a:tblPr firstRow="1" bandRow="1">
                <a:tableStyleId>{5C22544A-7EE6-4342-B048-85BDC9FD1C3A}</a:tableStyleId>
              </a:tblPr>
              <a:tblGrid>
                <a:gridCol w="936104"/>
                <a:gridCol w="936104"/>
                <a:gridCol w="2088232"/>
                <a:gridCol w="446449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a:t>
                      </a:r>
                      <a:r>
                        <a:rPr lang="de-DE" b="0" dirty="0" err="1" smtClean="0">
                          <a:latin typeface="Verdana" panose="020B0604030504040204" pitchFamily="34" charset="0"/>
                          <a:ea typeface="Verdana" panose="020B0604030504040204" pitchFamily="34" charset="0"/>
                          <a:cs typeface="Verdana" panose="020B0604030504040204" pitchFamily="34" charset="0"/>
                        </a:rPr>
                        <a:t>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Antonio Basanta Reyes, Rogelio Blanco Martínez, María Antonia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Carrato</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Milagros del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Corral</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Antonio Ma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Avíla</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Fernando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Valverde</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Enrique Gil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Calvo</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Alejandro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Tiana</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Ferrer, Juan Mata, Gustavo Martín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Garzo</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Luis Mateo Díez, Emilio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Lledó</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Francisco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Jarauta</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Darío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Villanueva</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José Antonio Millán, Daniel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Cassany</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8" name="Textfeld 7"/>
          <p:cNvSpPr txBox="1"/>
          <p:nvPr/>
        </p:nvSpPr>
        <p:spPr>
          <a:xfrm>
            <a:off x="251520" y="2924944"/>
            <a:ext cx="3384376" cy="369332"/>
          </a:xfrm>
          <a:prstGeom prst="rect">
            <a:avLst/>
          </a:prstGeom>
          <a:solidFill>
            <a:schemeClr val="bg1"/>
          </a:solidFill>
          <a:ln>
            <a:noFill/>
          </a:ln>
        </p:spPr>
        <p:txBody>
          <a:bodyPr wrap="square" rtlCol="0">
            <a:spAutoFit/>
          </a:bodyPr>
          <a:lstStyle/>
          <a:p>
            <a:r>
              <a:rPr lang="de-DE" b="1" dirty="0" smtClean="0">
                <a:latin typeface="Verdana" panose="020B0604030504040204" pitchFamily="34" charset="0"/>
                <a:ea typeface="Verdana" panose="020B0604030504040204" pitchFamily="34" charset="0"/>
                <a:cs typeface="Verdana" panose="020B0604030504040204" pitchFamily="34" charset="0"/>
              </a:rPr>
              <a:t>Variante: </a:t>
            </a:r>
          </a:p>
        </p:txBody>
      </p:sp>
    </p:spTree>
    <p:extLst>
      <p:ext uri="{BB962C8B-B14F-4D97-AF65-F5344CB8AC3E}">
        <p14:creationId xmlns:p14="http://schemas.microsoft.com/office/powerpoint/2010/main" val="244216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3677270"/>
          </a:xfrm>
        </p:spPr>
        <p:txBody>
          <a:bodyPr/>
          <a:lstStyle/>
          <a:p>
            <a:pPr algn="ctr"/>
            <a:r>
              <a:rPr lang="de-DE" dirty="0" smtClean="0"/>
              <a:t>3.3 Mehrere Verantwortlichkeitsangaben</a:t>
            </a:r>
            <a:br>
              <a:rPr lang="de-DE" dirty="0" smtClean="0"/>
            </a:br>
            <a:r>
              <a:rPr lang="de-DE" dirty="0" smtClean="0"/>
              <a:t>RDA 2.4.1.6</a:t>
            </a:r>
            <a:endParaRPr lang="de-DE" dirty="0"/>
          </a:p>
        </p:txBody>
      </p:sp>
      <p:sp>
        <p:nvSpPr>
          <p:cNvPr id="4" name="Fußzeilenplatzhalter 3"/>
          <p:cNvSpPr>
            <a:spLocks noGrp="1"/>
          </p:cNvSpPr>
          <p:nvPr>
            <p:ph type="ftr" sz="quarter" idx="14"/>
          </p:nvPr>
        </p:nvSpPr>
        <p:spPr>
          <a:xfrm>
            <a:off x="467544" y="6376243"/>
            <a:ext cx="7992888" cy="365125"/>
          </a:xfrm>
        </p:spPr>
        <p:txBody>
          <a:bodyPr/>
          <a:lstStyle/>
          <a:p>
            <a:r>
              <a:rPr lang="de-DE" sz="800" smtClean="0"/>
              <a:t>AG RDA Schulungsunterlagen – Modul 3.02.02: Verantwortlichkeitsangabe | Stand: 18.06.2015 | CC BY-NC-SA</a:t>
            </a:r>
            <a:endParaRPr lang="de-DE" sz="800" dirty="0"/>
          </a:p>
        </p:txBody>
      </p:sp>
      <p:sp>
        <p:nvSpPr>
          <p:cNvPr id="3" name="Foliennummernplatzhalter 2"/>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23</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9361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04664"/>
            <a:ext cx="8640960" cy="508918"/>
          </a:xfrm>
        </p:spPr>
        <p:txBody>
          <a:bodyPr/>
          <a:lstStyle/>
          <a:p>
            <a:r>
              <a:rPr lang="de-DE" dirty="0" smtClean="0"/>
              <a:t>Mehrere Verantwortlichkeitsangaben</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Beispielsweise für geistigen Schöpfer und für Herausgeber</a:t>
            </a:r>
          </a:p>
          <a:p>
            <a:endParaRPr lang="de-DE" dirty="0" smtClean="0"/>
          </a:p>
          <a:p>
            <a:r>
              <a:rPr lang="de-DE" dirty="0" smtClean="0"/>
              <a:t>Regelungen zur Erfassung als Standardelement bei jeweiliger spezifischer Verantwortlichkeitsangabe</a:t>
            </a:r>
          </a:p>
          <a:p>
            <a:endParaRPr lang="de-DE" dirty="0" smtClean="0"/>
          </a:p>
          <a:p>
            <a:r>
              <a:rPr lang="de-DE" dirty="0" smtClean="0"/>
              <a:t>Reihenfolge der Erfassung nach Reihenfolge, Layout oder Typografie der Informationsquelle</a:t>
            </a:r>
          </a:p>
          <a:p>
            <a:endParaRPr lang="de-DE" dirty="0" smtClean="0"/>
          </a:p>
          <a:p>
            <a:r>
              <a:rPr lang="de-DE" dirty="0" smtClean="0"/>
              <a:t>Trennung bei ISBD-Darstellung durch Leerzeichen, </a:t>
            </a:r>
            <a:r>
              <a:rPr lang="de-DE" b="1" dirty="0" smtClean="0"/>
              <a:t>Semikolon</a:t>
            </a:r>
            <a:r>
              <a:rPr lang="de-DE" dirty="0" smtClean="0"/>
              <a:t>, Leerzeichen</a:t>
            </a:r>
          </a:p>
          <a:p>
            <a:pPr marL="0" indent="0">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24</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128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272808" cy="365125"/>
          </a:xfrm>
        </p:spPr>
        <p:txBody>
          <a:bodyPr/>
          <a:lstStyle/>
          <a:p>
            <a:r>
              <a:rPr lang="de-DE" sz="800" smtClean="0"/>
              <a:t>AG RDA Schulungsunterlagen – Modul 3.02.02: Verantwortlichkeitsangabe | Stand: 18.06.2015 | CC BY-NC-SA</a:t>
            </a:r>
            <a:endParaRPr lang="de-DE" sz="800" dirty="0"/>
          </a:p>
        </p:txBody>
      </p:sp>
      <p:graphicFrame>
        <p:nvGraphicFramePr>
          <p:cNvPr id="6" name="Tabelle 5"/>
          <p:cNvGraphicFramePr>
            <a:graphicFrameLocks noGrp="1"/>
          </p:cNvGraphicFramePr>
          <p:nvPr>
            <p:extLst>
              <p:ext uri="{D42A27DB-BD31-4B8C-83A1-F6EECF244321}">
                <p14:modId xmlns:p14="http://schemas.microsoft.com/office/powerpoint/2010/main" val="3262972515"/>
              </p:ext>
            </p:extLst>
          </p:nvPr>
        </p:nvGraphicFramePr>
        <p:xfrm>
          <a:off x="271368" y="3356992"/>
          <a:ext cx="8424934" cy="2583524"/>
        </p:xfrm>
        <a:graphic>
          <a:graphicData uri="http://schemas.openxmlformats.org/drawingml/2006/table">
            <a:tbl>
              <a:tblPr firstRow="1" bandRow="1">
                <a:tableStyleId>{5C22544A-7EE6-4342-B048-85BDC9FD1C3A}</a:tableStyleId>
              </a:tblPr>
              <a:tblGrid>
                <a:gridCol w="915814"/>
                <a:gridCol w="1152128"/>
                <a:gridCol w="2592288"/>
                <a:gridCol w="376470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1092724">
                <a:tc rowSpan="2">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rowSpan="2">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aus dem Lateinischen übersetzt von Heinz </a:t>
                      </a:r>
                      <a:r>
                        <a:rPr lang="de-DE" dirty="0" err="1" smtClean="0">
                          <a:latin typeface="Verdana" panose="020B0604030504040204" pitchFamily="34" charset="0"/>
                          <a:ea typeface="Verdana" panose="020B0604030504040204" pitchFamily="34" charset="0"/>
                          <a:cs typeface="Verdana" panose="020B0604030504040204" pitchFamily="34" charset="0"/>
                        </a:rPr>
                        <a:t>Gunermann</a:t>
                      </a:r>
                      <a:r>
                        <a:rPr lang="de-DE" dirty="0" smtClean="0">
                          <a:latin typeface="Verdana" panose="020B0604030504040204" pitchFamily="34" charset="0"/>
                          <a:ea typeface="Verdana" panose="020B0604030504040204" pitchFamily="34" charset="0"/>
                          <a:cs typeface="Verdana" panose="020B0604030504040204" pitchFamily="34" charset="0"/>
                        </a:rPr>
                        <a:t>, Franz </a:t>
                      </a:r>
                      <a:r>
                        <a:rPr lang="de-DE" dirty="0" err="1" smtClean="0">
                          <a:latin typeface="Verdana" panose="020B0604030504040204" pitchFamily="34" charset="0"/>
                          <a:ea typeface="Verdana" panose="020B0604030504040204" pitchFamily="34" charset="0"/>
                          <a:cs typeface="Verdana" panose="020B0604030504040204" pitchFamily="34" charset="0"/>
                        </a:rPr>
                        <a:t>Loretto</a:t>
                      </a:r>
                      <a:r>
                        <a:rPr lang="de-DE" dirty="0" smtClean="0">
                          <a:latin typeface="Verdana" panose="020B0604030504040204" pitchFamily="34" charset="0"/>
                          <a:ea typeface="Verdana" panose="020B0604030504040204" pitchFamily="34" charset="0"/>
                          <a:cs typeface="Verdana" panose="020B0604030504040204" pitchFamily="34" charset="0"/>
                        </a:rPr>
                        <a:t> und Rainer </a:t>
                      </a:r>
                      <a:r>
                        <a:rPr lang="de-DE" dirty="0" err="1" smtClean="0">
                          <a:latin typeface="Verdana" panose="020B0604030504040204" pitchFamily="34" charset="0"/>
                          <a:ea typeface="Verdana" panose="020B0604030504040204" pitchFamily="34" charset="0"/>
                          <a:cs typeface="Verdana" panose="020B0604030504040204" pitchFamily="34" charset="0"/>
                        </a:rPr>
                        <a:t>Rauthe</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herausgegeben,</a:t>
                      </a:r>
                      <a:r>
                        <a:rPr lang="de-DE" baseline="0" dirty="0" smtClean="0">
                          <a:latin typeface="Verdana" panose="020B0604030504040204" pitchFamily="34" charset="0"/>
                          <a:ea typeface="Verdana" panose="020B0604030504040204" pitchFamily="34" charset="0"/>
                          <a:cs typeface="Verdana" panose="020B0604030504040204" pitchFamily="34" charset="0"/>
                        </a:rPr>
                        <a:t> kommentiert und mit einem Nachwort versehen von Marion Giebel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ts val="16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vMerge="1">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t>Mehrere </a:t>
            </a:r>
            <a:r>
              <a:rPr lang="de-DE" dirty="0" smtClean="0"/>
              <a:t>Verantwortlichkeitsangaben</a:t>
            </a:r>
            <a:endParaRPr lang="de-DE" dirty="0"/>
          </a:p>
        </p:txBody>
      </p:sp>
      <p:pic>
        <p:nvPicPr>
          <p:cNvPr id="3" name="Grafik 2"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56" y="980728"/>
            <a:ext cx="4171779" cy="2008191"/>
          </a:xfrm>
          <a:prstGeom prst="rect">
            <a:avLst/>
          </a:prstGeom>
          <a:ln w="3175">
            <a:solidFill>
              <a:schemeClr val="tx1"/>
            </a:solidFill>
          </a:ln>
        </p:spPr>
      </p:pic>
      <p:sp>
        <p:nvSpPr>
          <p:cNvPr id="2" name="Foliennummernplatzhalter 1"/>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25</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86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4037310"/>
          </a:xfrm>
        </p:spPr>
        <p:txBody>
          <a:bodyPr/>
          <a:lstStyle/>
          <a:p>
            <a:pPr algn="ctr"/>
            <a:r>
              <a:rPr lang="de-DE" dirty="0" smtClean="0"/>
              <a:t>4. Verantwortlichkeitsangabe, die sich auf den Haupttitel bezieht</a:t>
            </a:r>
            <a:br>
              <a:rPr lang="de-DE" dirty="0" smtClean="0"/>
            </a:br>
            <a:r>
              <a:rPr lang="de-DE" dirty="0" smtClean="0"/>
              <a:t>RDA 2.4.2</a:t>
            </a:r>
            <a:endParaRPr lang="de-DE" dirty="0"/>
          </a:p>
        </p:txBody>
      </p:sp>
      <p:sp>
        <p:nvSpPr>
          <p:cNvPr id="4" name="Fußzeilenplatzhalter 3"/>
          <p:cNvSpPr>
            <a:spLocks noGrp="1"/>
          </p:cNvSpPr>
          <p:nvPr>
            <p:ph type="ftr" sz="quarter" idx="14"/>
          </p:nvPr>
        </p:nvSpPr>
        <p:spPr>
          <a:xfrm>
            <a:off x="467544" y="6376243"/>
            <a:ext cx="8064896" cy="365125"/>
          </a:xfrm>
        </p:spPr>
        <p:txBody>
          <a:bodyPr/>
          <a:lstStyle/>
          <a:p>
            <a:r>
              <a:rPr lang="de-DE" sz="800" smtClean="0"/>
              <a:t>AG RDA Schulungsunterlagen – Modul 3.02.02: Verantwortlichkeitsangabe | Stand: 18.06.2015 | CC BY-NC-SA</a:t>
            </a:r>
            <a:endParaRPr lang="de-DE" sz="800" dirty="0"/>
          </a:p>
        </p:txBody>
      </p:sp>
      <p:sp>
        <p:nvSpPr>
          <p:cNvPr id="3" name="Foliennummernplatzhalter 2"/>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26</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4832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724942"/>
          </a:xfrm>
        </p:spPr>
        <p:txBody>
          <a:bodyPr/>
          <a:lstStyle/>
          <a:p>
            <a:r>
              <a:rPr lang="de-DE" dirty="0" smtClean="0"/>
              <a:t>Verantwortlichkeitsangabe, die sich auf den Haupttitel bezieht </a:t>
            </a:r>
            <a:endParaRPr lang="de-DE" dirty="0"/>
          </a:p>
        </p:txBody>
      </p:sp>
      <p:sp>
        <p:nvSpPr>
          <p:cNvPr id="3" name="Textplatzhalter 2"/>
          <p:cNvSpPr>
            <a:spLocks noGrp="1"/>
          </p:cNvSpPr>
          <p:nvPr>
            <p:ph type="body" sz="quarter" idx="13"/>
          </p:nvPr>
        </p:nvSpPr>
        <p:spPr>
          <a:xfrm>
            <a:off x="251520" y="1196752"/>
            <a:ext cx="8640960" cy="5112568"/>
          </a:xfrm>
        </p:spPr>
        <p:txBody>
          <a:bodyPr wrap="square"/>
          <a:lstStyle/>
          <a:p>
            <a:r>
              <a:rPr lang="de-DE" dirty="0" smtClean="0"/>
              <a:t>Bei mehreren: nur </a:t>
            </a:r>
            <a:r>
              <a:rPr lang="de-DE" u="sng" dirty="0" smtClean="0"/>
              <a:t>eine </a:t>
            </a:r>
            <a:r>
              <a:rPr lang="de-DE" dirty="0" smtClean="0"/>
              <a:t>Verantwortlichkeitsangabe  ist Standardelement</a:t>
            </a:r>
          </a:p>
          <a:p>
            <a:r>
              <a:rPr lang="de-DE" dirty="0" smtClean="0"/>
              <a:t>Reihenfolge für die wichtigste Verantwortlichkeits-angabe (RDA 2.4.2.3 D-A-CH):</a:t>
            </a:r>
          </a:p>
          <a:p>
            <a:pPr lvl="1"/>
            <a:r>
              <a:rPr lang="de-DE" dirty="0" smtClean="0"/>
              <a:t>Verantwortlichkeitsangabe, die den </a:t>
            </a:r>
            <a:r>
              <a:rPr lang="de-DE" u="sng" dirty="0" smtClean="0"/>
              <a:t>geistigen Schöpfer </a:t>
            </a:r>
            <a:r>
              <a:rPr lang="de-DE" dirty="0" smtClean="0"/>
              <a:t>nennt</a:t>
            </a:r>
          </a:p>
          <a:p>
            <a:pPr lvl="1"/>
            <a:r>
              <a:rPr lang="de-DE" dirty="0" smtClean="0"/>
              <a:t>Verantwortlichkeitsangabe, die den </a:t>
            </a:r>
            <a:r>
              <a:rPr lang="de-DE" u="sng" dirty="0" smtClean="0"/>
              <a:t>Herausgeber</a:t>
            </a:r>
            <a:r>
              <a:rPr lang="de-DE" dirty="0" smtClean="0"/>
              <a:t> nennt</a:t>
            </a:r>
          </a:p>
          <a:p>
            <a:pPr lvl="1"/>
            <a:r>
              <a:rPr lang="de-DE" dirty="0" smtClean="0"/>
              <a:t>Die </a:t>
            </a:r>
            <a:r>
              <a:rPr lang="de-DE" u="sng" dirty="0" smtClean="0"/>
              <a:t>hervorgehobene</a:t>
            </a:r>
            <a:r>
              <a:rPr lang="de-DE" dirty="0" smtClean="0"/>
              <a:t> oder zuerst genannte Verantwortlichkeitsangabe</a:t>
            </a:r>
            <a:br>
              <a:rPr lang="de-DE" dirty="0" smtClean="0"/>
            </a:br>
            <a:endParaRPr lang="de-DE" dirty="0" smtClean="0"/>
          </a:p>
          <a:p>
            <a:r>
              <a:rPr lang="de-DE" dirty="0" smtClean="0"/>
              <a:t>Außerdem möglichst immer Verantwortlich-</a:t>
            </a:r>
            <a:r>
              <a:rPr lang="de-DE" dirty="0" err="1" smtClean="0"/>
              <a:t>keitsangabe</a:t>
            </a:r>
            <a:r>
              <a:rPr lang="de-DE" dirty="0" smtClean="0"/>
              <a:t> erfassen, wenn Beziehung angelegt </a:t>
            </a:r>
            <a:r>
              <a:rPr lang="de-DE" dirty="0"/>
              <a:t>wird (RDA 2.4.2.3 </a:t>
            </a:r>
            <a:r>
              <a:rPr lang="de-DE" dirty="0" smtClean="0"/>
              <a:t>D-A-CH)</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27</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5601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3" y="6381328"/>
            <a:ext cx="7157927" cy="365125"/>
          </a:xfrm>
        </p:spPr>
        <p:txBody>
          <a:bodyPr/>
          <a:lstStyle/>
          <a:p>
            <a:r>
              <a:rPr lang="de-DE" sz="800" smtClean="0"/>
              <a:t>AG RDA Schulungsunterlagen – Modul 3.02.02: Verantwortlichkeitsangabe | Stand: 18.06.2015 | CC BY-NC-SA</a:t>
            </a:r>
            <a:endParaRPr lang="de-DE" sz="800" dirty="0"/>
          </a:p>
        </p:txBody>
      </p:sp>
      <p:graphicFrame>
        <p:nvGraphicFramePr>
          <p:cNvPr id="6" name="Tabelle 5"/>
          <p:cNvGraphicFramePr>
            <a:graphicFrameLocks noGrp="1"/>
          </p:cNvGraphicFramePr>
          <p:nvPr>
            <p:extLst>
              <p:ext uri="{D42A27DB-BD31-4B8C-83A1-F6EECF244321}">
                <p14:modId xmlns:p14="http://schemas.microsoft.com/office/powerpoint/2010/main" val="975146545"/>
              </p:ext>
            </p:extLst>
          </p:nvPr>
        </p:nvGraphicFramePr>
        <p:xfrm>
          <a:off x="287524" y="4077072"/>
          <a:ext cx="8532949" cy="2020827"/>
        </p:xfrm>
        <a:graphic>
          <a:graphicData uri="http://schemas.openxmlformats.org/drawingml/2006/table">
            <a:tbl>
              <a:tblPr firstRow="1" bandRow="1">
                <a:tableStyleId>{5C22544A-7EE6-4342-B048-85BDC9FD1C3A}</a:tableStyleId>
              </a:tblPr>
              <a:tblGrid>
                <a:gridCol w="1042916"/>
                <a:gridCol w="1042916"/>
                <a:gridCol w="3407683"/>
                <a:gridCol w="303943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rowSpan="2">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 die sich auf den Haupttitel</a:t>
                      </a:r>
                      <a:r>
                        <a:rPr lang="de-DE" b="1" baseline="0" dirty="0" smtClean="0">
                          <a:latin typeface="Verdana" panose="020B0604030504040204" pitchFamily="34" charset="0"/>
                          <a:ea typeface="Verdana" panose="020B0604030504040204" pitchFamily="34" charset="0"/>
                          <a:cs typeface="Verdana" panose="020B0604030504040204" pitchFamily="34" charset="0"/>
                        </a:rPr>
                        <a:t> bezieht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rowSpan="2">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Elizabeth</a:t>
                      </a:r>
                      <a:r>
                        <a:rPr lang="de-DE" baseline="0" dirty="0" smtClean="0">
                          <a:latin typeface="Verdana" panose="020B0604030504040204" pitchFamily="34" charset="0"/>
                          <a:ea typeface="Verdana" panose="020B0604030504040204" pitchFamily="34" charset="0"/>
                          <a:cs typeface="Verdana" panose="020B0604030504040204" pitchFamily="34" charset="0"/>
                        </a:rPr>
                        <a:t> George</a:t>
                      </a: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r>
                        <a:rPr lang="de-DE" baseline="0" dirty="0" smtClean="0">
                          <a:latin typeface="Verdana" panose="020B0604030504040204" pitchFamily="34" charset="0"/>
                          <a:ea typeface="Verdana" panose="020B0604030504040204" pitchFamily="34" charset="0"/>
                          <a:cs typeface="Verdana" panose="020B0604030504040204" pitchFamily="34" charset="0"/>
                        </a:rPr>
                        <a:t/>
                      </a:r>
                      <a:br>
                        <a:rPr lang="de-DE" baseline="0" dirty="0" smtClean="0">
                          <a:latin typeface="Verdana" panose="020B0604030504040204" pitchFamily="34" charset="0"/>
                          <a:ea typeface="Verdana" panose="020B0604030504040204" pitchFamily="34" charset="0"/>
                          <a:cs typeface="Verdana" panose="020B0604030504040204" pitchFamily="34" charset="0"/>
                        </a:rPr>
                      </a:br>
                      <a:endParaRPr lang="de-DE"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gelesen von Miroslav Nemec</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900343">
                <a:tc vMerge="1">
                  <a:txBody>
                    <a:bodyPr/>
                    <a:lstStyle/>
                    <a:p>
                      <a:pPr>
                        <a:lnSpc>
                          <a:spcPts val="16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aseline="0" dirty="0" smtClean="0">
                          <a:latin typeface="Verdana" panose="020B0604030504040204" pitchFamily="34" charset="0"/>
                          <a:ea typeface="Verdana" panose="020B0604030504040204" pitchFamily="34" charset="0"/>
                          <a:cs typeface="Verdana" panose="020B0604030504040204" pitchFamily="34" charset="0"/>
                        </a:rPr>
                        <a:t>Verantwortlichkeitsangabe, die sich auf den Haupttitel bezieht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vMerge="1">
                  <a:txBody>
                    <a:bodyPr/>
                    <a:lstStyle/>
                    <a:p>
                      <a:pPr marL="0" marR="0" indent="0" algn="l" defTabSz="914400" rtl="0" eaLnBrk="1" fontAlgn="auto" latinLnBrk="0" hangingPunct="1">
                        <a:lnSpc>
                          <a:spcPts val="1600"/>
                        </a:lnSpc>
                        <a:spcBef>
                          <a:spcPts val="600"/>
                        </a:spcBef>
                        <a:spcAft>
                          <a:spcPts val="600"/>
                        </a:spcAft>
                        <a:buClrTx/>
                        <a:buSzTx/>
                        <a:buFontTx/>
                        <a:buNone/>
                        <a:tabLst/>
                        <a:defRPr/>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Verantwortlichkeitsangabe, </a:t>
            </a:r>
            <a:r>
              <a:rPr lang="de-DE" dirty="0"/>
              <a:t>die sich auf den Haupttitel </a:t>
            </a:r>
            <a:r>
              <a:rPr lang="de-DE" dirty="0" smtClean="0"/>
              <a:t>bezieht </a:t>
            </a:r>
            <a:endParaRPr lang="de-DE" dirty="0"/>
          </a:p>
        </p:txBody>
      </p:sp>
      <p:pic>
        <p:nvPicPr>
          <p:cNvPr id="2" name="Grafik 1"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53" y="1052736"/>
            <a:ext cx="3240360" cy="2910530"/>
          </a:xfrm>
          <a:prstGeom prst="rect">
            <a:avLst/>
          </a:prstGeom>
        </p:spPr>
      </p:pic>
      <p:pic>
        <p:nvPicPr>
          <p:cNvPr id="3" name="Grafik 2"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834226"/>
            <a:ext cx="3125479" cy="2129039"/>
          </a:xfrm>
          <a:prstGeom prst="rect">
            <a:avLst/>
          </a:prstGeom>
        </p:spPr>
      </p:pic>
      <p:sp>
        <p:nvSpPr>
          <p:cNvPr id="5" name="Textfeld 4"/>
          <p:cNvSpPr txBox="1"/>
          <p:nvPr/>
        </p:nvSpPr>
        <p:spPr>
          <a:xfrm>
            <a:off x="4530058" y="1340768"/>
            <a:ext cx="1368152" cy="369332"/>
          </a:xfrm>
          <a:prstGeom prst="rect">
            <a:avLst/>
          </a:prstGeom>
          <a:solidFill>
            <a:schemeClr val="bg1"/>
          </a:solidFill>
          <a:ln>
            <a:solidFill>
              <a:schemeClr val="tx1"/>
            </a:solid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Booklet:</a:t>
            </a:r>
          </a:p>
        </p:txBody>
      </p:sp>
      <p:sp>
        <p:nvSpPr>
          <p:cNvPr id="7" name="Foliennummernplatzhalter 6"/>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28</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592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81328"/>
            <a:ext cx="7488832" cy="365125"/>
          </a:xfrm>
        </p:spPr>
        <p:txBody>
          <a:bodyPr/>
          <a:lstStyle/>
          <a:p>
            <a:r>
              <a:rPr lang="de-DE" sz="800" smtClean="0"/>
              <a:t>AG RDA Schulungsunterlagen – Modul 3.02.02: Verantwortlichkeitsangabe | Stand: 18.06.2015 | CC BY-NC-SA</a:t>
            </a:r>
            <a:endParaRPr lang="de-DE" sz="800" dirty="0"/>
          </a:p>
        </p:txBody>
      </p:sp>
      <p:sp>
        <p:nvSpPr>
          <p:cNvPr id="9" name="Titel 1"/>
          <p:cNvSpPr>
            <a:spLocks noGrp="1"/>
          </p:cNvSpPr>
          <p:nvPr>
            <p:ph type="title"/>
          </p:nvPr>
        </p:nvSpPr>
        <p:spPr>
          <a:xfrm>
            <a:off x="423380" y="332656"/>
            <a:ext cx="8640960" cy="508918"/>
          </a:xfrm>
        </p:spPr>
        <p:txBody>
          <a:bodyPr/>
          <a:lstStyle/>
          <a:p>
            <a:r>
              <a:rPr lang="de-DE" dirty="0" smtClean="0"/>
              <a:t>Verantwortlichkeitsangabe, </a:t>
            </a:r>
            <a:r>
              <a:rPr lang="de-DE" dirty="0"/>
              <a:t>die sich auf den Haupttitel </a:t>
            </a:r>
            <a:r>
              <a:rPr lang="de-DE" dirty="0" smtClean="0"/>
              <a:t>bezieht </a:t>
            </a:r>
            <a:endParaRPr lang="de-DE" dirty="0"/>
          </a:p>
        </p:txBody>
      </p:sp>
      <p:pic>
        <p:nvPicPr>
          <p:cNvPr id="7" name="Grafik 6"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96751"/>
            <a:ext cx="2439777" cy="3136855"/>
          </a:xfrm>
          <a:prstGeom prst="rect">
            <a:avLst/>
          </a:prstGeom>
          <a:ln>
            <a:solidFill>
              <a:schemeClr val="tx1"/>
            </a:solidFill>
          </a:ln>
        </p:spPr>
      </p:pic>
      <p:sp>
        <p:nvSpPr>
          <p:cNvPr id="8" name="Textfeld 7"/>
          <p:cNvSpPr txBox="1"/>
          <p:nvPr/>
        </p:nvSpPr>
        <p:spPr>
          <a:xfrm>
            <a:off x="251520" y="5834881"/>
            <a:ext cx="8720581" cy="923330"/>
          </a:xfrm>
          <a:prstGeom prst="rect">
            <a:avLst/>
          </a:prstGeom>
          <a:solidFill>
            <a:schemeClr val="bg1"/>
          </a:solidFill>
          <a:ln>
            <a:solidFill>
              <a:schemeClr val="tx1"/>
            </a:solid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Weitere bibliographische Informationen:</a:t>
            </a:r>
          </a:p>
          <a:p>
            <a:r>
              <a:rPr lang="de-DE" dirty="0" smtClean="0">
                <a:latin typeface="Verdana" panose="020B0604030504040204" pitchFamily="34" charset="0"/>
                <a:ea typeface="Verdana" panose="020B0604030504040204" pitchFamily="34" charset="0"/>
                <a:cs typeface="Verdana" panose="020B0604030504040204" pitchFamily="34" charset="0"/>
              </a:rPr>
              <a:t>Aufsatzband, die Verfasser sind nur geistige Schöpfer ihrer einzelnen Aufsätze, aber nicht geistige Schöpfer des Gesamtwerks</a:t>
            </a:r>
          </a:p>
        </p:txBody>
      </p:sp>
      <p:sp>
        <p:nvSpPr>
          <p:cNvPr id="2" name="Foliennummernplatzhalter 1"/>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29</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1354306269"/>
              </p:ext>
            </p:extLst>
          </p:nvPr>
        </p:nvGraphicFramePr>
        <p:xfrm>
          <a:off x="224830" y="4509120"/>
          <a:ext cx="8504557" cy="997270"/>
        </p:xfrm>
        <a:graphic>
          <a:graphicData uri="http://schemas.openxmlformats.org/drawingml/2006/table">
            <a:tbl>
              <a:tblPr firstRow="1" bandRow="1">
                <a:tableStyleId>{5C22544A-7EE6-4342-B048-85BDC9FD1C3A}</a:tableStyleId>
              </a:tblPr>
              <a:tblGrid>
                <a:gridCol w="1188809"/>
                <a:gridCol w="1005914"/>
                <a:gridCol w="2377619"/>
                <a:gridCol w="3932215"/>
              </a:tblGrid>
              <a:tr h="41815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77819">
                <a:tc>
                  <a:txBody>
                    <a:bodyPr/>
                    <a:lstStyle/>
                    <a:p>
                      <a:pPr>
                        <a:lnSpc>
                          <a:spcPts val="16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359</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2.4</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Verantwortlich-</a:t>
                      </a:r>
                      <a:r>
                        <a:rPr lang="de-DE" sz="1600" b="1" dirty="0" err="1" smtClean="0">
                          <a:latin typeface="Verdana" panose="020B0604030504040204" pitchFamily="34" charset="0"/>
                          <a:ea typeface="Verdana" panose="020B0604030504040204" pitchFamily="34" charset="0"/>
                          <a:cs typeface="Verdana" panose="020B0604030504040204" pitchFamily="34" charset="0"/>
                        </a:rPr>
                        <a:t>keitsangabe</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600" dirty="0" smtClean="0">
                          <a:latin typeface="Verdana" panose="020B0604030504040204" pitchFamily="34" charset="0"/>
                          <a:ea typeface="Verdana" panose="020B0604030504040204" pitchFamily="34" charset="0"/>
                          <a:cs typeface="Verdana" panose="020B0604030504040204" pitchFamily="34" charset="0"/>
                        </a:rPr>
                        <a:t>Herausgeber Egon Stephan,</a:t>
                      </a:r>
                      <a:r>
                        <a:rPr lang="de-DE" sz="1600" baseline="0" dirty="0" smtClean="0">
                          <a:latin typeface="Verdana" panose="020B0604030504040204" pitchFamily="34" charset="0"/>
                          <a:ea typeface="Verdana" panose="020B0604030504040204" pitchFamily="34" charset="0"/>
                          <a:cs typeface="Verdana" panose="020B0604030504040204" pitchFamily="34" charset="0"/>
                        </a:rPr>
                        <a:t> Wolfgang Schmidt</a:t>
                      </a:r>
                      <a:endParaRPr lang="de-DE"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156428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a:t>
            </a:r>
            <a:endParaRPr lang="de-DE" dirty="0"/>
          </a:p>
        </p:txBody>
      </p:sp>
      <p:sp>
        <p:nvSpPr>
          <p:cNvPr id="3" name="Textplatzhalter 2"/>
          <p:cNvSpPr>
            <a:spLocks noGrp="1"/>
          </p:cNvSpPr>
          <p:nvPr>
            <p:ph type="body" sz="quarter" idx="13"/>
          </p:nvPr>
        </p:nvSpPr>
        <p:spPr/>
        <p:txBody>
          <a:bodyPr wrap="square"/>
          <a:lstStyle/>
          <a:p>
            <a:pPr marL="457200" indent="-457200">
              <a:buFont typeface="+mj-lt"/>
              <a:buAutoNum type="arabicPeriod"/>
            </a:pPr>
            <a:r>
              <a:rPr lang="de-DE" dirty="0" smtClean="0"/>
              <a:t>Grundsätzliches</a:t>
            </a:r>
            <a:br>
              <a:rPr lang="de-DE" dirty="0" smtClean="0"/>
            </a:br>
            <a:endParaRPr lang="de-DE" dirty="0" smtClean="0"/>
          </a:p>
          <a:p>
            <a:pPr marL="457200" indent="-457200">
              <a:buFont typeface="+mj-lt"/>
              <a:buAutoNum type="arabicPeriod"/>
            </a:pPr>
            <a:r>
              <a:rPr lang="de-DE" dirty="0" smtClean="0"/>
              <a:t>Informationsquellen (RDA 2.4.1.2)</a:t>
            </a:r>
            <a:br>
              <a:rPr lang="de-DE" dirty="0" smtClean="0"/>
            </a:br>
            <a:endParaRPr lang="de-DE" dirty="0" smtClean="0"/>
          </a:p>
          <a:p>
            <a:pPr marL="457200" indent="-457200">
              <a:buFont typeface="+mj-lt"/>
              <a:buAutoNum type="arabicPeriod"/>
            </a:pPr>
            <a:r>
              <a:rPr lang="de-DE" dirty="0" smtClean="0"/>
              <a:t>Erfassen</a:t>
            </a:r>
          </a:p>
          <a:p>
            <a:pPr marL="914400" lvl="1" indent="-457200">
              <a:buFont typeface="+mj-lt"/>
              <a:buAutoNum type="arabicPeriod"/>
            </a:pPr>
            <a:r>
              <a:rPr lang="de-DE" dirty="0" smtClean="0"/>
              <a:t>Allgemeines (RDA 2.4.1.4)</a:t>
            </a:r>
          </a:p>
          <a:p>
            <a:pPr marL="914400" lvl="1" indent="-457200">
              <a:buFont typeface="+mj-lt"/>
              <a:buAutoNum type="arabicPeriod"/>
            </a:pPr>
            <a:r>
              <a:rPr lang="de-DE" dirty="0" smtClean="0"/>
              <a:t>Mehrere Personen usw. (RDA 2.4.1.5)</a:t>
            </a:r>
          </a:p>
          <a:p>
            <a:pPr marL="914400" lvl="1" indent="-457200">
              <a:buFont typeface="+mj-lt"/>
              <a:buAutoNum type="arabicPeriod"/>
            </a:pPr>
            <a:r>
              <a:rPr lang="de-DE" dirty="0" smtClean="0"/>
              <a:t>Mehrere Verantwortlichkeitsangaben (RDA 2.4.1.6)</a:t>
            </a:r>
            <a:br>
              <a:rPr lang="de-DE" dirty="0" smtClean="0"/>
            </a:br>
            <a:endParaRPr lang="de-DE" dirty="0" smtClean="0"/>
          </a:p>
          <a:p>
            <a:pPr marL="457200" indent="-457200">
              <a:buFont typeface="+mj-lt"/>
              <a:buAutoNum type="arabicPeriod"/>
            </a:pPr>
            <a:r>
              <a:rPr lang="de-DE" dirty="0" smtClean="0"/>
              <a:t>Verantwortlichkeitsangabe, </a:t>
            </a:r>
            <a:r>
              <a:rPr lang="de-DE" dirty="0"/>
              <a:t>die sich auf den Haupttitel </a:t>
            </a:r>
            <a:r>
              <a:rPr lang="de-DE" dirty="0" smtClean="0"/>
              <a:t>bezieht </a:t>
            </a:r>
            <a:r>
              <a:rPr lang="de-DE" dirty="0"/>
              <a:t>(RDA 2.4.2</a:t>
            </a:r>
            <a:r>
              <a:rPr lang="de-DE" dirty="0" smtClean="0"/>
              <a:t>)</a:t>
            </a:r>
            <a:br>
              <a:rPr lang="de-DE" dirty="0" smtClean="0"/>
            </a:br>
            <a:endParaRPr lang="de-DE" dirty="0"/>
          </a:p>
          <a:p>
            <a:pPr marL="457200" indent="-457200">
              <a:buFont typeface="+mj-lt"/>
              <a:buAutoNum type="arabicPeriod"/>
            </a:pPr>
            <a:r>
              <a:rPr lang="de-DE" dirty="0" smtClean="0"/>
              <a:t>Zusammenfassung</a:t>
            </a:r>
            <a:endParaRPr lang="de-DE" dirty="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z="800" dirty="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3</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4489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81328"/>
            <a:ext cx="7488832" cy="365125"/>
          </a:xfrm>
        </p:spPr>
        <p:txBody>
          <a:bodyPr/>
          <a:lstStyle/>
          <a:p>
            <a:r>
              <a:rPr lang="de-DE" sz="800" smtClean="0"/>
              <a:t>AG RDA Schulungsunterlagen – Modul 3.02.02: Verantwortlichkeitsangabe | Stand: 18.06.2015 | CC BY-NC-SA</a:t>
            </a:r>
            <a:endParaRPr lang="de-DE" sz="800" dirty="0"/>
          </a:p>
        </p:txBody>
      </p:sp>
      <p:graphicFrame>
        <p:nvGraphicFramePr>
          <p:cNvPr id="6" name="Tabelle 5"/>
          <p:cNvGraphicFramePr>
            <a:graphicFrameLocks noGrp="1"/>
          </p:cNvGraphicFramePr>
          <p:nvPr>
            <p:extLst>
              <p:ext uri="{D42A27DB-BD31-4B8C-83A1-F6EECF244321}">
                <p14:modId xmlns:p14="http://schemas.microsoft.com/office/powerpoint/2010/main" val="1172523890"/>
              </p:ext>
            </p:extLst>
          </p:nvPr>
        </p:nvGraphicFramePr>
        <p:xfrm>
          <a:off x="2771798" y="1628800"/>
          <a:ext cx="6200303" cy="3732945"/>
        </p:xfrm>
        <a:graphic>
          <a:graphicData uri="http://schemas.openxmlformats.org/drawingml/2006/table">
            <a:tbl>
              <a:tblPr firstRow="1" bandRow="1">
                <a:tableStyleId>{5C22544A-7EE6-4342-B048-85BDC9FD1C3A}</a:tableStyleId>
              </a:tblPr>
              <a:tblGrid>
                <a:gridCol w="936105"/>
                <a:gridCol w="864096"/>
                <a:gridCol w="1996980"/>
                <a:gridCol w="2403122"/>
              </a:tblGrid>
              <a:tr h="504055">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 Variante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1322837">
                <a:tc rowSpan="2">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Verantwortlich-</a:t>
                      </a:r>
                      <a:r>
                        <a:rPr lang="de-DE" sz="1600" b="1" dirty="0" err="1" smtClean="0">
                          <a:latin typeface="Verdana" panose="020B0604030504040204" pitchFamily="34" charset="0"/>
                          <a:ea typeface="Verdana" panose="020B0604030504040204" pitchFamily="34" charset="0"/>
                          <a:cs typeface="Verdana" panose="020B0604030504040204" pitchFamily="34" charset="0"/>
                        </a:rPr>
                        <a:t>keitsangabe</a:t>
                      </a:r>
                      <a:r>
                        <a:rPr lang="de-DE" sz="1600" b="1" dirty="0" smtClean="0">
                          <a:latin typeface="Verdana" panose="020B0604030504040204" pitchFamily="34" charset="0"/>
                          <a:ea typeface="Verdana" panose="020B0604030504040204" pitchFamily="34" charset="0"/>
                          <a:cs typeface="Verdana" panose="020B0604030504040204" pitchFamily="34" charset="0"/>
                        </a:rPr>
                        <a:t>, die sich auf den Haupttitel</a:t>
                      </a:r>
                      <a:r>
                        <a:rPr lang="de-DE" sz="1600" b="1" baseline="0" dirty="0" smtClean="0">
                          <a:latin typeface="Verdana" panose="020B0604030504040204" pitchFamily="34" charset="0"/>
                          <a:ea typeface="Verdana" panose="020B0604030504040204" pitchFamily="34" charset="0"/>
                          <a:cs typeface="Verdana" panose="020B0604030504040204" pitchFamily="34" charset="0"/>
                        </a:rPr>
                        <a:t> bezieht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row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400" dirty="0" smtClean="0">
                          <a:latin typeface="Verdana" panose="020B0604030504040204" pitchFamily="34" charset="0"/>
                          <a:ea typeface="Verdana" panose="020B0604030504040204" pitchFamily="34" charset="0"/>
                          <a:cs typeface="Verdana" panose="020B0604030504040204" pitchFamily="34" charset="0"/>
                        </a:rPr>
                        <a:t>Herausgeber Egon Stephan, Wolfgang</a:t>
                      </a:r>
                      <a:r>
                        <a:rPr lang="de-DE" sz="1400" baseline="0" dirty="0" smtClean="0">
                          <a:latin typeface="Verdana" panose="020B0604030504040204" pitchFamily="34" charset="0"/>
                          <a:ea typeface="Verdana" panose="020B0604030504040204" pitchFamily="34" charset="0"/>
                          <a:cs typeface="Verdana" panose="020B0604030504040204" pitchFamily="34" charset="0"/>
                        </a:rPr>
                        <a:t> Schmidt</a:t>
                      </a: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p>
                    <a:p>
                      <a:pPr marL="0" marR="0" indent="0" algn="l" defTabSz="914400" rtl="0" eaLnBrk="1" fontAlgn="auto" latinLnBrk="0" hangingPunct="1">
                        <a:lnSpc>
                          <a:spcPct val="100000"/>
                        </a:lnSpc>
                        <a:spcBef>
                          <a:spcPts val="600"/>
                        </a:spcBef>
                        <a:spcAft>
                          <a:spcPts val="600"/>
                        </a:spcAft>
                        <a:buClrTx/>
                        <a:buSzTx/>
                        <a:buFontTx/>
                        <a:buNone/>
                        <a:tabLst/>
                        <a:defRPr/>
                      </a:pPr>
                      <a: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r>
                      <a:br>
                        <a:rPr lang="de-DE" sz="14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lang="de-DE" sz="1400" baseline="0" dirty="0" smtClean="0">
                          <a:latin typeface="Verdana" panose="020B0604030504040204" pitchFamily="34" charset="0"/>
                          <a:ea typeface="Verdana" panose="020B0604030504040204" pitchFamily="34" charset="0"/>
                          <a:cs typeface="Verdana" panose="020B0604030504040204" pitchFamily="34" charset="0"/>
                        </a:rPr>
                        <a:t>Autoren Michael Charlton, Diether Höger, Eduard W. Kleber, Hans Merkens, Siegfried Prell, Wolfgang Schmidt, Christine Schwarzer, Egon Stephan</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nchor="ctr"/>
                </a:tc>
              </a:tr>
              <a:tr h="1770028">
                <a:tc vMerge="1">
                  <a:txBody>
                    <a:bodyPr/>
                    <a:lstStyle/>
                    <a:p>
                      <a:pPr>
                        <a:lnSpc>
                          <a:spcPts val="16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Verantwortlich-</a:t>
                      </a:r>
                      <a:r>
                        <a:rPr lang="de-DE" dirty="0" err="1" smtClean="0">
                          <a:latin typeface="Verdana" panose="020B0604030504040204" pitchFamily="34" charset="0"/>
                          <a:ea typeface="Verdana" panose="020B0604030504040204" pitchFamily="34" charset="0"/>
                          <a:cs typeface="Verdana" panose="020B0604030504040204" pitchFamily="34" charset="0"/>
                        </a:rPr>
                        <a:t>keitsangabe</a:t>
                      </a:r>
                      <a:r>
                        <a:rPr lang="de-DE" dirty="0" smtClean="0">
                          <a:latin typeface="Verdana" panose="020B0604030504040204" pitchFamily="34" charset="0"/>
                          <a:ea typeface="Verdana" panose="020B0604030504040204" pitchFamily="34" charset="0"/>
                          <a:cs typeface="Verdana" panose="020B0604030504040204" pitchFamily="34" charset="0"/>
                        </a:rPr>
                        <a:t>,</a:t>
                      </a:r>
                      <a:r>
                        <a:rPr lang="de-DE"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vMerge="1">
                  <a:txBody>
                    <a:bodyPr/>
                    <a:lstStyle/>
                    <a:p>
                      <a:pPr marL="0" marR="0" indent="0" algn="l" defTabSz="914400" rtl="0" eaLnBrk="1" fontAlgn="auto" latinLnBrk="0" hangingPunct="1">
                        <a:lnSpc>
                          <a:spcPts val="1600"/>
                        </a:lnSpc>
                        <a:spcBef>
                          <a:spcPts val="600"/>
                        </a:spcBef>
                        <a:spcAft>
                          <a:spcPts val="600"/>
                        </a:spcAft>
                        <a:buClrTx/>
                        <a:buSzTx/>
                        <a:buFontTx/>
                        <a:buNone/>
                        <a:tabLst/>
                        <a:defRPr/>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423380" y="332656"/>
            <a:ext cx="8640960" cy="508918"/>
          </a:xfrm>
        </p:spPr>
        <p:txBody>
          <a:bodyPr/>
          <a:lstStyle/>
          <a:p>
            <a:r>
              <a:rPr lang="de-DE" dirty="0" smtClean="0"/>
              <a:t>Verantwortlichkeitsangabe, </a:t>
            </a:r>
            <a:r>
              <a:rPr lang="de-DE" dirty="0"/>
              <a:t>die sich auf den Haupttitel </a:t>
            </a:r>
            <a:r>
              <a:rPr lang="de-DE" dirty="0" smtClean="0"/>
              <a:t>bezieht </a:t>
            </a:r>
            <a:endParaRPr lang="de-DE" dirty="0"/>
          </a:p>
        </p:txBody>
      </p:sp>
      <p:pic>
        <p:nvPicPr>
          <p:cNvPr id="7" name="Grafik 6"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48" y="1340768"/>
            <a:ext cx="2439777" cy="3136855"/>
          </a:xfrm>
          <a:prstGeom prst="rect">
            <a:avLst/>
          </a:prstGeom>
          <a:ln>
            <a:solidFill>
              <a:schemeClr val="tx1"/>
            </a:solidFill>
          </a:ln>
        </p:spPr>
      </p:pic>
      <p:sp>
        <p:nvSpPr>
          <p:cNvPr id="8" name="Textfeld 7"/>
          <p:cNvSpPr txBox="1"/>
          <p:nvPr/>
        </p:nvSpPr>
        <p:spPr>
          <a:xfrm>
            <a:off x="251520" y="5517232"/>
            <a:ext cx="8784976" cy="923330"/>
          </a:xfrm>
          <a:prstGeom prst="rect">
            <a:avLst/>
          </a:prstGeom>
          <a:solidFill>
            <a:schemeClr val="bg1"/>
          </a:solidFill>
          <a:ln>
            <a:solidFill>
              <a:schemeClr val="tx1"/>
            </a:solid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Weitere bibliographische Informationen:</a:t>
            </a:r>
          </a:p>
          <a:p>
            <a:r>
              <a:rPr lang="de-DE" dirty="0" smtClean="0">
                <a:latin typeface="Verdana" panose="020B0604030504040204" pitchFamily="34" charset="0"/>
                <a:ea typeface="Verdana" panose="020B0604030504040204" pitchFamily="34" charset="0"/>
                <a:cs typeface="Verdana" panose="020B0604030504040204" pitchFamily="34" charset="0"/>
              </a:rPr>
              <a:t>Aufsatzband, die Verfasser sind nur geistige Schöpfer ihrer einzelnen Aufsätze, aber nicht geistige Schöpfer des Gesamtwerks</a:t>
            </a:r>
          </a:p>
        </p:txBody>
      </p:sp>
      <p:sp>
        <p:nvSpPr>
          <p:cNvPr id="2" name="Foliennummernplatzhalter 1"/>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30</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0592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3101206"/>
          </a:xfrm>
        </p:spPr>
        <p:txBody>
          <a:bodyPr/>
          <a:lstStyle/>
          <a:p>
            <a:pPr algn="ctr"/>
            <a:r>
              <a:rPr lang="de-DE" dirty="0"/>
              <a:t>5</a:t>
            </a:r>
            <a:r>
              <a:rPr lang="de-DE" dirty="0" smtClean="0"/>
              <a:t>. Zusammenfassung</a:t>
            </a:r>
            <a:endParaRPr lang="de-DE" dirty="0"/>
          </a:p>
        </p:txBody>
      </p:sp>
      <p:sp>
        <p:nvSpPr>
          <p:cNvPr id="4" name="Fußzeilenplatzhalter 3"/>
          <p:cNvSpPr>
            <a:spLocks noGrp="1"/>
          </p:cNvSpPr>
          <p:nvPr>
            <p:ph type="ftr" sz="quarter" idx="14"/>
          </p:nvPr>
        </p:nvSpPr>
        <p:spPr>
          <a:xfrm>
            <a:off x="467544" y="6376243"/>
            <a:ext cx="8064896" cy="365125"/>
          </a:xfrm>
        </p:spPr>
        <p:txBody>
          <a:bodyPr/>
          <a:lstStyle/>
          <a:p>
            <a:r>
              <a:rPr lang="de-DE" sz="800" smtClean="0"/>
              <a:t>AG RDA Schulungsunterlagen – Modul 3.02.02: Verantwortlichkeitsangabe | Stand: 18.06.2015 | CC BY-NC-SA</a:t>
            </a:r>
            <a:endParaRPr lang="de-DE" sz="800" dirty="0"/>
          </a:p>
        </p:txBody>
      </p:sp>
      <p:sp>
        <p:nvSpPr>
          <p:cNvPr id="3" name="Foliennummernplatzhalter 2"/>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31</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79241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Zusammenfassung</a:t>
            </a:r>
            <a:endParaRPr lang="de-DE" dirty="0"/>
          </a:p>
        </p:txBody>
      </p:sp>
      <p:sp>
        <p:nvSpPr>
          <p:cNvPr id="3" name="Textplatzhalter 2"/>
          <p:cNvSpPr>
            <a:spLocks noGrp="1"/>
          </p:cNvSpPr>
          <p:nvPr>
            <p:ph type="body" sz="quarter" idx="13"/>
          </p:nvPr>
        </p:nvSpPr>
        <p:spPr>
          <a:xfrm>
            <a:off x="251520" y="764704"/>
            <a:ext cx="8640960" cy="4824536"/>
          </a:xfrm>
        </p:spPr>
        <p:txBody>
          <a:bodyPr wrap="square"/>
          <a:lstStyle/>
          <a:p>
            <a:endParaRPr lang="de-DE" dirty="0" smtClean="0"/>
          </a:p>
          <a:p>
            <a:r>
              <a:rPr lang="de-DE" dirty="0" smtClean="0"/>
              <a:t>Große Freiheit für die Katalogisierenden im Hinblick auf Umfang der Erfassung (optionale Weglassung!)</a:t>
            </a:r>
          </a:p>
          <a:p>
            <a:endParaRPr lang="de-DE" dirty="0" smtClean="0"/>
          </a:p>
          <a:p>
            <a:r>
              <a:rPr lang="de-DE" dirty="0" smtClean="0"/>
              <a:t>Standardelement ist nur die Verantwortlichkeitsangabe zum Haupttitel</a:t>
            </a:r>
          </a:p>
          <a:p>
            <a:endParaRPr lang="de-DE" dirty="0" smtClean="0"/>
          </a:p>
          <a:p>
            <a:r>
              <a:rPr lang="de-DE" dirty="0" smtClean="0"/>
              <a:t>Bei mehreren Angaben zum Haupttitel Präzisierung in RDA 2.4.2.3 und RDA 2.4.2.3 D-A-CH, welche vorrangig zu erfassen ist</a:t>
            </a:r>
          </a:p>
          <a:p>
            <a:pPr marL="0" indent="0">
              <a:buNone/>
            </a:pPr>
            <a:endParaRPr lang="de-DE" dirty="0" smtClean="0"/>
          </a:p>
          <a:p>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32</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7260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988840"/>
            <a:ext cx="8640960" cy="508918"/>
          </a:xfrm>
        </p:spPr>
        <p:txBody>
          <a:bodyPr/>
          <a:lstStyle/>
          <a:p>
            <a:pPr algn="ctr"/>
            <a:r>
              <a:rPr lang="de-DE" dirty="0" smtClean="0"/>
              <a:t>Übungen</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33</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6178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 1</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34</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pic>
        <p:nvPicPr>
          <p:cNvPr id="37" name="Grafik 36" descr="Bildschirmausschnitt"/>
          <p:cNvPicPr/>
          <p:nvPr/>
        </p:nvPicPr>
        <p:blipFill>
          <a:blip r:embed="rId3">
            <a:extLst>
              <a:ext uri="{28A0092B-C50C-407E-A947-70E740481C1C}">
                <a14:useLocalDpi xmlns:a14="http://schemas.microsoft.com/office/drawing/2010/main" val="0"/>
              </a:ext>
            </a:extLst>
          </a:blip>
          <a:stretch>
            <a:fillRect/>
          </a:stretch>
        </p:blipFill>
        <p:spPr>
          <a:xfrm>
            <a:off x="2195736" y="770812"/>
            <a:ext cx="3992880" cy="698500"/>
          </a:xfrm>
          <a:prstGeom prst="rect">
            <a:avLst/>
          </a:prstGeom>
          <a:ln>
            <a:solidFill>
              <a:schemeClr val="tx1"/>
            </a:solidFill>
          </a:ln>
        </p:spPr>
      </p:pic>
      <p:graphicFrame>
        <p:nvGraphicFramePr>
          <p:cNvPr id="8" name="Tabelle 7"/>
          <p:cNvGraphicFramePr>
            <a:graphicFrameLocks noGrp="1"/>
          </p:cNvGraphicFramePr>
          <p:nvPr>
            <p:extLst>
              <p:ext uri="{D42A27DB-BD31-4B8C-83A1-F6EECF244321}">
                <p14:modId xmlns:p14="http://schemas.microsoft.com/office/powerpoint/2010/main" val="1483006712"/>
              </p:ext>
            </p:extLst>
          </p:nvPr>
        </p:nvGraphicFramePr>
        <p:xfrm>
          <a:off x="467544" y="2132856"/>
          <a:ext cx="8424937" cy="914193"/>
        </p:xfrm>
        <a:graphic>
          <a:graphicData uri="http://schemas.openxmlformats.org/drawingml/2006/table">
            <a:tbl>
              <a:tblPr firstRow="1" bandRow="1">
                <a:tableStyleId>{5C22544A-7EE6-4342-B048-85BDC9FD1C3A}</a:tableStyleId>
              </a:tblPr>
              <a:tblGrid>
                <a:gridCol w="1008111"/>
                <a:gridCol w="802207"/>
                <a:gridCol w="6614619"/>
              </a:tblGrid>
              <a:tr h="313391">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8433">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Aft>
                          <a:spcPts val="600"/>
                        </a:spcAft>
                      </a:pPr>
                      <a:r>
                        <a:rPr lang="de-DE" sz="1800" b="0" dirty="0" smtClean="0">
                          <a:solidFill>
                            <a:srgbClr val="FF0000"/>
                          </a:solidFill>
                          <a:effectLst/>
                          <a:latin typeface="Verdana"/>
                          <a:ea typeface="Calibri"/>
                          <a:cs typeface="Times New Roman"/>
                        </a:rPr>
                        <a:t>$a </a:t>
                      </a:r>
                      <a:r>
                        <a:rPr lang="de-DE" sz="1800" b="0" dirty="0" smtClean="0">
                          <a:effectLst/>
                          <a:latin typeface="Verdana"/>
                          <a:ea typeface="Calibri"/>
                          <a:cs typeface="Times New Roman"/>
                        </a:rPr>
                        <a:t>Regina </a:t>
                      </a:r>
                      <a:r>
                        <a:rPr lang="de-DE" sz="1800" b="0" dirty="0" err="1" smtClean="0">
                          <a:effectLst/>
                          <a:latin typeface="Verdana"/>
                          <a:ea typeface="Calibri"/>
                          <a:cs typeface="Times New Roman"/>
                        </a:rPr>
                        <a:t>Flake</a:t>
                      </a:r>
                      <a:r>
                        <a:rPr lang="de-DE" sz="1800" b="0" dirty="0" smtClean="0">
                          <a:effectLst/>
                          <a:latin typeface="Verdana"/>
                          <a:ea typeface="Calibri"/>
                          <a:cs typeface="Times New Roman"/>
                        </a:rPr>
                        <a:t> [und</a:t>
                      </a:r>
                      <a:r>
                        <a:rPr lang="de-DE" sz="1800" b="0" baseline="0" dirty="0" smtClean="0">
                          <a:effectLst/>
                          <a:latin typeface="Verdana"/>
                          <a:ea typeface="Calibri"/>
                          <a:cs typeface="Times New Roman"/>
                        </a:rPr>
                        <a:t> drei weitere]</a:t>
                      </a:r>
                      <a:endParaRPr lang="de-DE" sz="1800" b="0" dirty="0">
                        <a:effectLst/>
                        <a:latin typeface="Verdana"/>
                        <a:ea typeface="Calibri"/>
                        <a:cs typeface="Times New Roman"/>
                      </a:endParaRPr>
                    </a:p>
                  </a:txBody>
                  <a:tcPr anchor="ctr"/>
                </a:tc>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2014573596"/>
              </p:ext>
            </p:extLst>
          </p:nvPr>
        </p:nvGraphicFramePr>
        <p:xfrm>
          <a:off x="467544" y="3717032"/>
          <a:ext cx="8424937" cy="1005840"/>
        </p:xfrm>
        <a:graphic>
          <a:graphicData uri="http://schemas.openxmlformats.org/drawingml/2006/table">
            <a:tbl>
              <a:tblPr firstRow="1" bandRow="1">
                <a:tableStyleId>{5C22544A-7EE6-4342-B048-85BDC9FD1C3A}</a:tableStyleId>
              </a:tblPr>
              <a:tblGrid>
                <a:gridCol w="1008111"/>
                <a:gridCol w="802207"/>
                <a:gridCol w="6614619"/>
              </a:tblGrid>
              <a:tr h="313391">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8433">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Aft>
                          <a:spcPts val="600"/>
                        </a:spcAft>
                      </a:pPr>
                      <a:r>
                        <a:rPr lang="de-DE" sz="1800" b="0" dirty="0" smtClean="0">
                          <a:solidFill>
                            <a:srgbClr val="FF0000"/>
                          </a:solidFill>
                          <a:effectLst/>
                          <a:latin typeface="Verdana"/>
                          <a:ea typeface="Calibri"/>
                          <a:cs typeface="Times New Roman"/>
                        </a:rPr>
                        <a:t>$a </a:t>
                      </a:r>
                      <a:r>
                        <a:rPr lang="de-DE" sz="1800" b="0" dirty="0" smtClean="0">
                          <a:effectLst/>
                          <a:latin typeface="Verdana"/>
                          <a:ea typeface="Calibri"/>
                          <a:cs typeface="Times New Roman"/>
                        </a:rPr>
                        <a:t>Regina </a:t>
                      </a:r>
                      <a:r>
                        <a:rPr lang="de-DE" sz="1800" b="0" dirty="0" err="1" smtClean="0">
                          <a:effectLst/>
                          <a:latin typeface="Verdana"/>
                          <a:ea typeface="Calibri"/>
                          <a:cs typeface="Times New Roman"/>
                        </a:rPr>
                        <a:t>Flake</a:t>
                      </a:r>
                      <a:r>
                        <a:rPr lang="de-DE" sz="1800" b="0" dirty="0" smtClean="0">
                          <a:effectLst/>
                          <a:latin typeface="Verdana"/>
                          <a:ea typeface="Calibri"/>
                          <a:cs typeface="Times New Roman"/>
                        </a:rPr>
                        <a:t>/Lydia </a:t>
                      </a:r>
                      <a:r>
                        <a:rPr lang="de-DE" sz="1800" b="0" dirty="0" err="1" smtClean="0">
                          <a:effectLst/>
                          <a:latin typeface="Verdana"/>
                          <a:ea typeface="Calibri"/>
                          <a:cs typeface="Times New Roman"/>
                        </a:rPr>
                        <a:t>Malin</a:t>
                      </a:r>
                      <a:r>
                        <a:rPr lang="de-DE" sz="1800" b="0" dirty="0" smtClean="0">
                          <a:effectLst/>
                          <a:latin typeface="Verdana"/>
                          <a:ea typeface="Calibri"/>
                          <a:cs typeface="Times New Roman"/>
                        </a:rPr>
                        <a:t>/Lena</a:t>
                      </a:r>
                      <a:r>
                        <a:rPr lang="de-DE" sz="1800" b="0" baseline="0" dirty="0" smtClean="0">
                          <a:effectLst/>
                          <a:latin typeface="Verdana"/>
                          <a:ea typeface="Calibri"/>
                          <a:cs typeface="Times New Roman"/>
                        </a:rPr>
                        <a:t> </a:t>
                      </a:r>
                      <a:r>
                        <a:rPr lang="de-DE" sz="1800" b="0" dirty="0" err="1" smtClean="0">
                          <a:effectLst/>
                          <a:latin typeface="Verdana"/>
                          <a:ea typeface="Calibri"/>
                          <a:cs typeface="Times New Roman"/>
                        </a:rPr>
                        <a:t>Middendorf</a:t>
                      </a:r>
                      <a:r>
                        <a:rPr lang="de-DE" sz="1800" b="0" dirty="0" smtClean="0">
                          <a:effectLst/>
                          <a:latin typeface="Verdana"/>
                          <a:ea typeface="Calibri"/>
                          <a:cs typeface="Times New Roman"/>
                        </a:rPr>
                        <a:t>/Susanne </a:t>
                      </a:r>
                      <a:r>
                        <a:rPr lang="de-DE" sz="1800" b="0" dirty="0" err="1" smtClean="0">
                          <a:effectLst/>
                          <a:latin typeface="Verdana"/>
                          <a:ea typeface="Calibri"/>
                          <a:cs typeface="Times New Roman"/>
                        </a:rPr>
                        <a:t>Seyda</a:t>
                      </a:r>
                      <a:endParaRPr lang="de-DE" sz="1800" b="0" dirty="0">
                        <a:effectLst/>
                        <a:latin typeface="Verdana"/>
                        <a:ea typeface="Calibri"/>
                        <a:cs typeface="Times New Roman"/>
                      </a:endParaRPr>
                    </a:p>
                  </a:txBody>
                  <a:tcPr anchor="ctr"/>
                </a:tc>
              </a:tr>
            </a:tbl>
          </a:graphicData>
        </a:graphic>
      </p:graphicFrame>
      <p:sp>
        <p:nvSpPr>
          <p:cNvPr id="3" name="Textfeld 2"/>
          <p:cNvSpPr txBox="1"/>
          <p:nvPr/>
        </p:nvSpPr>
        <p:spPr>
          <a:xfrm>
            <a:off x="539552" y="3212976"/>
            <a:ext cx="3600400" cy="369332"/>
          </a:xfrm>
          <a:prstGeom prst="rect">
            <a:avLst/>
          </a:prstGeom>
          <a:solidFill>
            <a:schemeClr val="bg1"/>
          </a:solidFill>
          <a:ln>
            <a:noFill/>
          </a:ln>
        </p:spPr>
        <p:txBody>
          <a:bodyPr wrap="square" rtlCol="0">
            <a:spAutoFit/>
          </a:bodyPr>
          <a:lstStyle/>
          <a:p>
            <a:r>
              <a:rPr lang="de-DE" b="1" dirty="0" smtClean="0">
                <a:latin typeface="Verdana" panose="020B0604030504040204" pitchFamily="34" charset="0"/>
                <a:ea typeface="Verdana" panose="020B0604030504040204" pitchFamily="34" charset="0"/>
                <a:cs typeface="Verdana" panose="020B0604030504040204" pitchFamily="34" charset="0"/>
              </a:rPr>
              <a:t>Oder: </a:t>
            </a:r>
          </a:p>
        </p:txBody>
      </p:sp>
    </p:spTree>
    <p:extLst>
      <p:ext uri="{BB962C8B-B14F-4D97-AF65-F5344CB8AC3E}">
        <p14:creationId xmlns:p14="http://schemas.microsoft.com/office/powerpoint/2010/main" val="272583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 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35</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pic>
        <p:nvPicPr>
          <p:cNvPr id="8" name="Grafik 7"/>
          <p:cNvPicPr/>
          <p:nvPr/>
        </p:nvPicPr>
        <p:blipFill>
          <a:blip r:embed="rId3">
            <a:extLst>
              <a:ext uri="{28A0092B-C50C-407E-A947-70E740481C1C}">
                <a14:useLocalDpi xmlns:a14="http://schemas.microsoft.com/office/drawing/2010/main" val="0"/>
              </a:ext>
            </a:extLst>
          </a:blip>
          <a:stretch>
            <a:fillRect/>
          </a:stretch>
        </p:blipFill>
        <p:spPr>
          <a:xfrm rot="5400000">
            <a:off x="4127873" y="-808826"/>
            <a:ext cx="883920" cy="4030980"/>
          </a:xfrm>
          <a:prstGeom prst="rect">
            <a:avLst/>
          </a:prstGeom>
          <a:ln w="3175">
            <a:solidFill>
              <a:schemeClr val="tx1"/>
            </a:solidFill>
          </a:ln>
        </p:spPr>
      </p:pic>
      <p:graphicFrame>
        <p:nvGraphicFramePr>
          <p:cNvPr id="9" name="Tabelle 8"/>
          <p:cNvGraphicFramePr>
            <a:graphicFrameLocks noGrp="1"/>
          </p:cNvGraphicFramePr>
          <p:nvPr>
            <p:extLst>
              <p:ext uri="{D42A27DB-BD31-4B8C-83A1-F6EECF244321}">
                <p14:modId xmlns:p14="http://schemas.microsoft.com/office/powerpoint/2010/main" val="854403534"/>
              </p:ext>
            </p:extLst>
          </p:nvPr>
        </p:nvGraphicFramePr>
        <p:xfrm>
          <a:off x="395536" y="4005064"/>
          <a:ext cx="8424937" cy="914193"/>
        </p:xfrm>
        <a:graphic>
          <a:graphicData uri="http://schemas.openxmlformats.org/drawingml/2006/table">
            <a:tbl>
              <a:tblPr firstRow="1" bandRow="1">
                <a:tableStyleId>{5C22544A-7EE6-4342-B048-85BDC9FD1C3A}</a:tableStyleId>
              </a:tblPr>
              <a:tblGrid>
                <a:gridCol w="1008111"/>
                <a:gridCol w="802207"/>
                <a:gridCol w="6614619"/>
              </a:tblGrid>
              <a:tr h="313391">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8433">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de-DE" sz="18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b="0" dirty="0" smtClean="0">
                          <a:latin typeface="Verdana" panose="020B0604030504040204" pitchFamily="34" charset="0"/>
                          <a:ea typeface="Verdana" panose="020B0604030504040204" pitchFamily="34" charset="0"/>
                          <a:cs typeface="Verdana" panose="020B0604030504040204" pitchFamily="34" charset="0"/>
                        </a:rPr>
                        <a:t>von Friedrich Stolz u. Albert </a:t>
                      </a:r>
                      <a:r>
                        <a:rPr lang="de-DE" sz="1800" b="0" dirty="0" err="1" smtClean="0">
                          <a:latin typeface="Verdana" panose="020B0604030504040204" pitchFamily="34" charset="0"/>
                          <a:ea typeface="Verdana" panose="020B0604030504040204" pitchFamily="34" charset="0"/>
                          <a:cs typeface="Verdana" panose="020B0604030504040204" pitchFamily="34" charset="0"/>
                        </a:rPr>
                        <a:t>Debrunner</a:t>
                      </a:r>
                      <a:endParaRPr lang="de-DE" sz="1800" b="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157952472"/>
              </p:ext>
            </p:extLst>
          </p:nvPr>
        </p:nvGraphicFramePr>
        <p:xfrm>
          <a:off x="357364" y="2204864"/>
          <a:ext cx="8424937" cy="1005840"/>
        </p:xfrm>
        <a:graphic>
          <a:graphicData uri="http://schemas.openxmlformats.org/drawingml/2006/table">
            <a:tbl>
              <a:tblPr firstRow="1" bandRow="1">
                <a:tableStyleId>{5C22544A-7EE6-4342-B048-85BDC9FD1C3A}</a:tableStyleId>
              </a:tblPr>
              <a:tblGrid>
                <a:gridCol w="1008111"/>
                <a:gridCol w="802207"/>
                <a:gridCol w="6614619"/>
              </a:tblGrid>
              <a:tr h="313391">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8433">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de-DE" sz="18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b="0" dirty="0" smtClean="0">
                          <a:latin typeface="Verdana" panose="020B0604030504040204" pitchFamily="34" charset="0"/>
                          <a:ea typeface="Verdana" panose="020B0604030504040204" pitchFamily="34" charset="0"/>
                          <a:cs typeface="Verdana" panose="020B0604030504040204" pitchFamily="34" charset="0"/>
                        </a:rPr>
                        <a:t>von Prof. Dr. Friedrich Stolz u. Prof. D. Dr. Albert </a:t>
                      </a:r>
                      <a:r>
                        <a:rPr lang="de-DE" sz="1800" b="0" dirty="0" err="1" smtClean="0">
                          <a:latin typeface="Verdana" panose="020B0604030504040204" pitchFamily="34" charset="0"/>
                          <a:ea typeface="Verdana" panose="020B0604030504040204" pitchFamily="34" charset="0"/>
                          <a:cs typeface="Verdana" panose="020B0604030504040204" pitchFamily="34" charset="0"/>
                        </a:rPr>
                        <a:t>Debrunner</a:t>
                      </a:r>
                      <a:endParaRPr lang="de-DE" sz="1800" b="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3" name="Textfeld 2"/>
          <p:cNvSpPr txBox="1"/>
          <p:nvPr/>
        </p:nvSpPr>
        <p:spPr>
          <a:xfrm>
            <a:off x="395536" y="3356992"/>
            <a:ext cx="2304256" cy="369332"/>
          </a:xfrm>
          <a:prstGeom prst="rect">
            <a:avLst/>
          </a:prstGeom>
          <a:solidFill>
            <a:schemeClr val="bg1"/>
          </a:solidFill>
          <a:ln>
            <a:noFill/>
          </a:ln>
        </p:spPr>
        <p:txBody>
          <a:bodyPr wrap="square" rtlCol="0">
            <a:spAutoFit/>
          </a:bodyPr>
          <a:lstStyle/>
          <a:p>
            <a:r>
              <a:rPr lang="de-DE" b="1" dirty="0" smtClean="0">
                <a:latin typeface="Verdana" panose="020B0604030504040204" pitchFamily="34" charset="0"/>
                <a:ea typeface="Verdana" panose="020B0604030504040204" pitchFamily="34" charset="0"/>
                <a:cs typeface="Verdana" panose="020B0604030504040204" pitchFamily="34" charset="0"/>
              </a:rPr>
              <a:t>Oder: </a:t>
            </a:r>
          </a:p>
        </p:txBody>
      </p:sp>
    </p:spTree>
    <p:extLst>
      <p:ext uri="{BB962C8B-B14F-4D97-AF65-F5344CB8AC3E}">
        <p14:creationId xmlns:p14="http://schemas.microsoft.com/office/powerpoint/2010/main" val="7661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 3,1</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36</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pic>
        <p:nvPicPr>
          <p:cNvPr id="9" name="Grafik 8" descr="Bildschirmausschnitt"/>
          <p:cNvPicPr/>
          <p:nvPr/>
        </p:nvPicPr>
        <p:blipFill rotWithShape="1">
          <a:blip r:embed="rId3">
            <a:extLst>
              <a:ext uri="{28A0092B-C50C-407E-A947-70E740481C1C}">
                <a14:useLocalDpi xmlns:a14="http://schemas.microsoft.com/office/drawing/2010/main" val="0"/>
              </a:ext>
            </a:extLst>
          </a:blip>
          <a:srcRect t="6535" b="5912"/>
          <a:stretch/>
        </p:blipFill>
        <p:spPr>
          <a:xfrm>
            <a:off x="2634740" y="260648"/>
            <a:ext cx="4320480" cy="2080470"/>
          </a:xfrm>
          <a:prstGeom prst="rect">
            <a:avLst/>
          </a:prstGeom>
          <a:ln>
            <a:solidFill>
              <a:schemeClr val="tx1"/>
            </a:solidFill>
          </a:ln>
        </p:spPr>
      </p:pic>
      <p:graphicFrame>
        <p:nvGraphicFramePr>
          <p:cNvPr id="8" name="Tabelle 7"/>
          <p:cNvGraphicFramePr>
            <a:graphicFrameLocks noGrp="1"/>
          </p:cNvGraphicFramePr>
          <p:nvPr>
            <p:extLst>
              <p:ext uri="{D42A27DB-BD31-4B8C-83A1-F6EECF244321}">
                <p14:modId xmlns:p14="http://schemas.microsoft.com/office/powerpoint/2010/main" val="1062466026"/>
              </p:ext>
            </p:extLst>
          </p:nvPr>
        </p:nvGraphicFramePr>
        <p:xfrm>
          <a:off x="424673" y="2545895"/>
          <a:ext cx="8428102" cy="1427648"/>
        </p:xfrm>
        <a:graphic>
          <a:graphicData uri="http://schemas.openxmlformats.org/drawingml/2006/table">
            <a:tbl>
              <a:tblPr firstRow="1" bandRow="1">
                <a:tableStyleId>{5C22544A-7EE6-4342-B048-85BDC9FD1C3A}</a:tableStyleId>
              </a:tblPr>
              <a:tblGrid>
                <a:gridCol w="1008490"/>
                <a:gridCol w="802508"/>
                <a:gridCol w="6617104"/>
              </a:tblGrid>
              <a:tr h="325273">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1061888">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de-DE" sz="1800" dirty="0" smtClean="0">
                          <a:solidFill>
                            <a:srgbClr val="FF0000"/>
                          </a:solidFill>
                          <a:effectLst/>
                          <a:latin typeface="Verdana"/>
                          <a:ea typeface="Calibri"/>
                          <a:cs typeface="Times New Roman"/>
                        </a:rPr>
                        <a:t>$a </a:t>
                      </a:r>
                      <a:r>
                        <a:rPr lang="de-DE" sz="1800" dirty="0" err="1" smtClean="0">
                          <a:effectLst/>
                          <a:latin typeface="Verdana"/>
                          <a:ea typeface="Calibri"/>
                          <a:cs typeface="Times New Roman"/>
                        </a:rPr>
                        <a:t>edited</a:t>
                      </a:r>
                      <a:r>
                        <a:rPr lang="de-DE" sz="1800" dirty="0" smtClean="0">
                          <a:effectLst/>
                          <a:latin typeface="Verdana"/>
                          <a:ea typeface="Calibri"/>
                          <a:cs typeface="Times New Roman"/>
                        </a:rPr>
                        <a:t> </a:t>
                      </a:r>
                      <a:r>
                        <a:rPr lang="de-DE" sz="1800" dirty="0" err="1" smtClean="0">
                          <a:effectLst/>
                          <a:latin typeface="Verdana"/>
                          <a:ea typeface="Calibri"/>
                          <a:cs typeface="Times New Roman"/>
                        </a:rPr>
                        <a:t>by</a:t>
                      </a:r>
                      <a:r>
                        <a:rPr lang="de-DE" sz="1800" dirty="0" smtClean="0">
                          <a:effectLst/>
                          <a:latin typeface="Verdana"/>
                          <a:ea typeface="Calibri"/>
                          <a:cs typeface="Times New Roman"/>
                        </a:rPr>
                        <a:t> Johannes </a:t>
                      </a:r>
                      <a:r>
                        <a:rPr lang="de-DE" sz="1800" dirty="0" err="1" smtClean="0">
                          <a:effectLst/>
                          <a:latin typeface="Verdana"/>
                          <a:ea typeface="Calibri"/>
                          <a:cs typeface="Times New Roman"/>
                        </a:rPr>
                        <a:t>Angermuller</a:t>
                      </a:r>
                      <a:r>
                        <a:rPr lang="de-DE" sz="1800" dirty="0" smtClean="0">
                          <a:effectLst/>
                          <a:latin typeface="Verdana"/>
                          <a:ea typeface="Calibri"/>
                          <a:cs typeface="Times New Roman"/>
                        </a:rPr>
                        <a:t>, Dominique </a:t>
                      </a:r>
                      <a:r>
                        <a:rPr lang="de-DE" sz="1800" dirty="0" err="1" smtClean="0">
                          <a:effectLst/>
                          <a:latin typeface="Verdana"/>
                          <a:ea typeface="Calibri"/>
                          <a:cs typeface="Times New Roman"/>
                        </a:rPr>
                        <a:t>Maingueneau</a:t>
                      </a:r>
                      <a:r>
                        <a:rPr lang="de-DE" sz="1800" dirty="0" smtClean="0">
                          <a:effectLst/>
                          <a:latin typeface="Verdana"/>
                          <a:ea typeface="Calibri"/>
                          <a:cs typeface="Times New Roman"/>
                        </a:rPr>
                        <a:t>, Ruth </a:t>
                      </a:r>
                      <a:r>
                        <a:rPr lang="de-DE" sz="1800" dirty="0" err="1" smtClean="0">
                          <a:effectLst/>
                          <a:latin typeface="Verdana"/>
                          <a:ea typeface="Calibri"/>
                          <a:cs typeface="Times New Roman"/>
                        </a:rPr>
                        <a:t>Wodak</a:t>
                      </a:r>
                      <a:r>
                        <a:rPr lang="de-DE" sz="1800" dirty="0" smtClean="0">
                          <a:effectLst/>
                          <a:latin typeface="Verdana"/>
                          <a:ea typeface="Calibri"/>
                          <a:cs typeface="Times New Roman"/>
                        </a:rPr>
                        <a:t> </a:t>
                      </a:r>
                    </a:p>
                  </a:txBody>
                  <a:tcPr anchor="ctr"/>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305109505"/>
              </p:ext>
            </p:extLst>
          </p:nvPr>
        </p:nvGraphicFramePr>
        <p:xfrm>
          <a:off x="395536" y="4570627"/>
          <a:ext cx="8428102" cy="1738693"/>
        </p:xfrm>
        <a:graphic>
          <a:graphicData uri="http://schemas.openxmlformats.org/drawingml/2006/table">
            <a:tbl>
              <a:tblPr firstRow="1" bandRow="1">
                <a:tableStyleId>{5C22544A-7EE6-4342-B048-85BDC9FD1C3A}</a:tableStyleId>
              </a:tblPr>
              <a:tblGrid>
                <a:gridCol w="1008490"/>
                <a:gridCol w="802508"/>
                <a:gridCol w="6617104"/>
              </a:tblGrid>
              <a:tr h="326242">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1372933">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de-DE" sz="1800" dirty="0" smtClean="0">
                          <a:solidFill>
                            <a:srgbClr val="FF0000"/>
                          </a:solidFill>
                          <a:effectLst/>
                          <a:latin typeface="Verdana"/>
                          <a:ea typeface="Calibri"/>
                          <a:cs typeface="Times New Roman"/>
                        </a:rPr>
                        <a:t>$a </a:t>
                      </a:r>
                      <a:r>
                        <a:rPr lang="de-DE" sz="1800" dirty="0" err="1" smtClean="0">
                          <a:effectLst/>
                          <a:latin typeface="Verdana"/>
                          <a:ea typeface="Calibri"/>
                          <a:cs typeface="Times New Roman"/>
                        </a:rPr>
                        <a:t>edited</a:t>
                      </a:r>
                      <a:r>
                        <a:rPr lang="de-DE" sz="1800" dirty="0" smtClean="0">
                          <a:effectLst/>
                          <a:latin typeface="Verdana"/>
                          <a:ea typeface="Calibri"/>
                          <a:cs typeface="Times New Roman"/>
                        </a:rPr>
                        <a:t> </a:t>
                      </a:r>
                      <a:r>
                        <a:rPr lang="de-DE" sz="1800" dirty="0" err="1" smtClean="0">
                          <a:effectLst/>
                          <a:latin typeface="Verdana"/>
                          <a:ea typeface="Calibri"/>
                          <a:cs typeface="Times New Roman"/>
                        </a:rPr>
                        <a:t>by</a:t>
                      </a:r>
                      <a:r>
                        <a:rPr lang="de-DE" sz="1800" dirty="0" smtClean="0">
                          <a:effectLst/>
                          <a:latin typeface="Verdana"/>
                          <a:ea typeface="Calibri"/>
                          <a:cs typeface="Times New Roman"/>
                        </a:rPr>
                        <a:t> Johannes </a:t>
                      </a:r>
                      <a:r>
                        <a:rPr lang="de-DE" sz="1800" dirty="0" err="1" smtClean="0">
                          <a:effectLst/>
                          <a:latin typeface="Verdana"/>
                          <a:ea typeface="Calibri"/>
                          <a:cs typeface="Times New Roman"/>
                        </a:rPr>
                        <a:t>Angermuller</a:t>
                      </a:r>
                      <a:r>
                        <a:rPr lang="de-DE" sz="1800" dirty="0" smtClean="0">
                          <a:effectLst/>
                          <a:latin typeface="Verdana"/>
                          <a:ea typeface="Calibri"/>
                          <a:cs typeface="Times New Roman"/>
                        </a:rPr>
                        <a:t> (University </a:t>
                      </a:r>
                      <a:r>
                        <a:rPr lang="de-DE" sz="1800" dirty="0" err="1" smtClean="0">
                          <a:effectLst/>
                          <a:latin typeface="Verdana"/>
                          <a:ea typeface="Calibri"/>
                          <a:cs typeface="Times New Roman"/>
                        </a:rPr>
                        <a:t>of</a:t>
                      </a:r>
                      <a:r>
                        <a:rPr lang="de-DE" sz="1800" dirty="0" smtClean="0">
                          <a:effectLst/>
                          <a:latin typeface="Verdana"/>
                          <a:ea typeface="Calibri"/>
                          <a:cs typeface="Times New Roman"/>
                        </a:rPr>
                        <a:t> Warwick/</a:t>
                      </a:r>
                      <a:r>
                        <a:rPr lang="de-DE" sz="1800" dirty="0" err="1" smtClean="0">
                          <a:effectLst/>
                          <a:latin typeface="Verdana"/>
                          <a:ea typeface="Calibri"/>
                          <a:cs typeface="Times New Roman"/>
                        </a:rPr>
                        <a:t>École</a:t>
                      </a:r>
                      <a:r>
                        <a:rPr lang="de-DE" sz="1800" dirty="0" smtClean="0">
                          <a:effectLst/>
                          <a:latin typeface="Verdana"/>
                          <a:ea typeface="Calibri"/>
                          <a:cs typeface="Times New Roman"/>
                        </a:rPr>
                        <a:t> des </a:t>
                      </a:r>
                      <a:r>
                        <a:rPr lang="de-DE" sz="1800" dirty="0" err="1" smtClean="0">
                          <a:effectLst/>
                          <a:latin typeface="Verdana"/>
                          <a:ea typeface="Calibri"/>
                          <a:cs typeface="Times New Roman"/>
                        </a:rPr>
                        <a:t>Hautes</a:t>
                      </a:r>
                      <a:r>
                        <a:rPr lang="de-DE" sz="1800" dirty="0" smtClean="0">
                          <a:effectLst/>
                          <a:latin typeface="Verdana"/>
                          <a:ea typeface="Calibri"/>
                          <a:cs typeface="Times New Roman"/>
                        </a:rPr>
                        <a:t> </a:t>
                      </a:r>
                      <a:r>
                        <a:rPr lang="de-DE" sz="1800" dirty="0" err="1" smtClean="0">
                          <a:effectLst/>
                          <a:latin typeface="Verdana"/>
                          <a:ea typeface="Calibri"/>
                          <a:cs typeface="Times New Roman"/>
                        </a:rPr>
                        <a:t>Études</a:t>
                      </a:r>
                      <a:r>
                        <a:rPr lang="de-DE" sz="1800" dirty="0" smtClean="0">
                          <a:effectLst/>
                          <a:latin typeface="Verdana"/>
                          <a:ea typeface="Calibri"/>
                          <a:cs typeface="Times New Roman"/>
                        </a:rPr>
                        <a:t> en </a:t>
                      </a:r>
                      <a:r>
                        <a:rPr lang="de-DE" sz="1800" dirty="0" err="1" smtClean="0">
                          <a:effectLst/>
                          <a:latin typeface="Verdana"/>
                          <a:ea typeface="Calibri"/>
                          <a:cs typeface="Times New Roman"/>
                        </a:rPr>
                        <a:t>Sciences</a:t>
                      </a:r>
                      <a:r>
                        <a:rPr lang="de-DE" sz="1800" dirty="0" smtClean="0">
                          <a:effectLst/>
                          <a:latin typeface="Verdana"/>
                          <a:ea typeface="Calibri"/>
                          <a:cs typeface="Times New Roman"/>
                        </a:rPr>
                        <a:t> </a:t>
                      </a:r>
                      <a:r>
                        <a:rPr lang="de-DE" sz="1800" dirty="0" err="1" smtClean="0">
                          <a:effectLst/>
                          <a:latin typeface="Verdana"/>
                          <a:ea typeface="Calibri"/>
                          <a:cs typeface="Times New Roman"/>
                        </a:rPr>
                        <a:t>Sociales</a:t>
                      </a:r>
                      <a:r>
                        <a:rPr lang="de-DE" sz="1800" dirty="0" smtClean="0">
                          <a:effectLst/>
                          <a:latin typeface="Verdana"/>
                          <a:ea typeface="Calibri"/>
                          <a:cs typeface="Times New Roman"/>
                        </a:rPr>
                        <a:t>, Paris), Dominique </a:t>
                      </a:r>
                      <a:r>
                        <a:rPr lang="de-DE" sz="1800" dirty="0" err="1" smtClean="0">
                          <a:effectLst/>
                          <a:latin typeface="Verdana"/>
                          <a:ea typeface="Calibri"/>
                          <a:cs typeface="Times New Roman"/>
                        </a:rPr>
                        <a:t>Maingueneau</a:t>
                      </a:r>
                      <a:r>
                        <a:rPr lang="de-DE" sz="1800" dirty="0" smtClean="0">
                          <a:effectLst/>
                          <a:latin typeface="Verdana"/>
                          <a:ea typeface="Calibri"/>
                          <a:cs typeface="Times New Roman"/>
                        </a:rPr>
                        <a:t> (University </a:t>
                      </a:r>
                      <a:r>
                        <a:rPr lang="de-DE" sz="1800" dirty="0" err="1" smtClean="0">
                          <a:effectLst/>
                          <a:latin typeface="Verdana"/>
                          <a:ea typeface="Calibri"/>
                          <a:cs typeface="Times New Roman"/>
                        </a:rPr>
                        <a:t>of</a:t>
                      </a:r>
                      <a:r>
                        <a:rPr lang="de-DE" sz="1800" dirty="0" smtClean="0">
                          <a:effectLst/>
                          <a:latin typeface="Verdana"/>
                          <a:ea typeface="Calibri"/>
                          <a:cs typeface="Times New Roman"/>
                        </a:rPr>
                        <a:t> Paris-</a:t>
                      </a:r>
                      <a:r>
                        <a:rPr lang="de-DE" sz="1800" dirty="0" err="1" smtClean="0">
                          <a:effectLst/>
                          <a:latin typeface="Verdana"/>
                          <a:ea typeface="Calibri"/>
                          <a:cs typeface="Times New Roman"/>
                        </a:rPr>
                        <a:t>Sorbonne</a:t>
                      </a:r>
                      <a:r>
                        <a:rPr lang="de-DE" sz="1800" dirty="0" smtClean="0">
                          <a:effectLst/>
                          <a:latin typeface="Verdana"/>
                          <a:ea typeface="Calibri"/>
                          <a:cs typeface="Times New Roman"/>
                        </a:rPr>
                        <a:t>), Ruth </a:t>
                      </a:r>
                      <a:r>
                        <a:rPr lang="de-DE" sz="1800" dirty="0" err="1" smtClean="0">
                          <a:effectLst/>
                          <a:latin typeface="Verdana"/>
                          <a:ea typeface="Calibri"/>
                          <a:cs typeface="Times New Roman"/>
                        </a:rPr>
                        <a:t>Wodak</a:t>
                      </a:r>
                      <a:r>
                        <a:rPr lang="de-DE" sz="1800" dirty="0" smtClean="0">
                          <a:effectLst/>
                          <a:latin typeface="Verdana"/>
                          <a:ea typeface="Calibri"/>
                          <a:cs typeface="Times New Roman"/>
                        </a:rPr>
                        <a:t> (Lancaster University)</a:t>
                      </a:r>
                    </a:p>
                  </a:txBody>
                  <a:tcPr anchor="ctr"/>
                </a:tc>
              </a:tr>
            </a:tbl>
          </a:graphicData>
        </a:graphic>
      </p:graphicFrame>
      <p:sp>
        <p:nvSpPr>
          <p:cNvPr id="3" name="Textfeld 2"/>
          <p:cNvSpPr txBox="1"/>
          <p:nvPr/>
        </p:nvSpPr>
        <p:spPr>
          <a:xfrm>
            <a:off x="446437" y="4085483"/>
            <a:ext cx="2520280" cy="369332"/>
          </a:xfrm>
          <a:prstGeom prst="rect">
            <a:avLst/>
          </a:prstGeom>
          <a:solidFill>
            <a:schemeClr val="bg1"/>
          </a:solidFill>
          <a:ln>
            <a:noFill/>
          </a:ln>
        </p:spPr>
        <p:txBody>
          <a:bodyPr wrap="square" rtlCol="0">
            <a:spAutoFit/>
          </a:bodyPr>
          <a:lstStyle/>
          <a:p>
            <a:r>
              <a:rPr lang="de-DE" b="1" dirty="0" smtClean="0">
                <a:latin typeface="Verdana" panose="020B0604030504040204" pitchFamily="34" charset="0"/>
                <a:ea typeface="Verdana" panose="020B0604030504040204" pitchFamily="34" charset="0"/>
                <a:cs typeface="Verdana" panose="020B0604030504040204" pitchFamily="34" charset="0"/>
              </a:rPr>
              <a:t>Oder: </a:t>
            </a:r>
          </a:p>
        </p:txBody>
      </p:sp>
    </p:spTree>
    <p:extLst>
      <p:ext uri="{BB962C8B-B14F-4D97-AF65-F5344CB8AC3E}">
        <p14:creationId xmlns:p14="http://schemas.microsoft.com/office/powerpoint/2010/main" val="230518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 3,2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37</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pic>
        <p:nvPicPr>
          <p:cNvPr id="9" name="Grafik 8" descr="Bildschirmausschnitt"/>
          <p:cNvPicPr/>
          <p:nvPr/>
        </p:nvPicPr>
        <p:blipFill>
          <a:blip r:embed="rId3">
            <a:extLst>
              <a:ext uri="{28A0092B-C50C-407E-A947-70E740481C1C}">
                <a14:useLocalDpi xmlns:a14="http://schemas.microsoft.com/office/drawing/2010/main" val="0"/>
              </a:ext>
            </a:extLst>
          </a:blip>
          <a:stretch>
            <a:fillRect/>
          </a:stretch>
        </p:blipFill>
        <p:spPr>
          <a:xfrm>
            <a:off x="2555776" y="404664"/>
            <a:ext cx="4320480" cy="2376264"/>
          </a:xfrm>
          <a:prstGeom prst="rect">
            <a:avLst/>
          </a:prstGeom>
          <a:ln>
            <a:solidFill>
              <a:schemeClr val="tx1"/>
            </a:solidFill>
          </a:ln>
        </p:spPr>
      </p:pic>
      <p:graphicFrame>
        <p:nvGraphicFramePr>
          <p:cNvPr id="8" name="Tabelle 7"/>
          <p:cNvGraphicFramePr>
            <a:graphicFrameLocks noGrp="1"/>
          </p:cNvGraphicFramePr>
          <p:nvPr>
            <p:extLst>
              <p:ext uri="{D42A27DB-BD31-4B8C-83A1-F6EECF244321}">
                <p14:modId xmlns:p14="http://schemas.microsoft.com/office/powerpoint/2010/main" val="2885339782"/>
              </p:ext>
            </p:extLst>
          </p:nvPr>
        </p:nvGraphicFramePr>
        <p:xfrm>
          <a:off x="323528" y="3573016"/>
          <a:ext cx="8424937" cy="1554480"/>
        </p:xfrm>
        <a:graphic>
          <a:graphicData uri="http://schemas.openxmlformats.org/drawingml/2006/table">
            <a:tbl>
              <a:tblPr firstRow="1" bandRow="1">
                <a:tableStyleId>{5C22544A-7EE6-4342-B048-85BDC9FD1C3A}</a:tableStyleId>
              </a:tblPr>
              <a:tblGrid>
                <a:gridCol w="1008111"/>
                <a:gridCol w="802207"/>
                <a:gridCol w="6614619"/>
              </a:tblGrid>
              <a:tr h="313391">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8433">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edited</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by</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Johannes </a:t>
                      </a:r>
                      <a:r>
                        <a:rPr lang="de-DE" sz="18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Angermuller</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University </a:t>
                      </a:r>
                      <a:r>
                        <a:rPr lang="de-DE" sz="18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Warwick/</a:t>
                      </a:r>
                      <a:r>
                        <a:rPr lang="de-DE" sz="18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École</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des </a:t>
                      </a:r>
                      <a:r>
                        <a:rPr lang="de-DE" sz="18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Hautes</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Études</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en </a:t>
                      </a:r>
                      <a:r>
                        <a:rPr lang="de-DE" sz="18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Sciences</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Sociales</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Paris; Dominique </a:t>
                      </a:r>
                      <a:r>
                        <a:rPr lang="de-DE" sz="18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Maingueneau</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University </a:t>
                      </a:r>
                      <a:r>
                        <a:rPr lang="de-DE" sz="18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of</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Paris-</a:t>
                      </a:r>
                      <a:r>
                        <a:rPr lang="de-DE" sz="18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Sorbonne</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Ruth </a:t>
                      </a:r>
                      <a:r>
                        <a:rPr lang="de-DE" sz="18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Wodak</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Lancaster </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University</a:t>
                      </a:r>
                      <a:endParaRPr lang="de-DE" sz="1800" dirty="0" smtClean="0">
                        <a:effectLst/>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3" name="Textfeld 2"/>
          <p:cNvSpPr txBox="1"/>
          <p:nvPr/>
        </p:nvSpPr>
        <p:spPr>
          <a:xfrm>
            <a:off x="323528" y="2963766"/>
            <a:ext cx="1944216" cy="369332"/>
          </a:xfrm>
          <a:prstGeom prst="rect">
            <a:avLst/>
          </a:prstGeom>
          <a:solidFill>
            <a:schemeClr val="bg1"/>
          </a:solidFill>
          <a:ln>
            <a:noFill/>
          </a:ln>
        </p:spPr>
        <p:txBody>
          <a:bodyPr wrap="square" rtlCol="0">
            <a:spAutoFit/>
          </a:bodyPr>
          <a:lstStyle/>
          <a:p>
            <a:r>
              <a:rPr lang="de-DE" b="1" dirty="0" smtClean="0">
                <a:latin typeface="Verdana" panose="020B0604030504040204" pitchFamily="34" charset="0"/>
                <a:ea typeface="Verdana" panose="020B0604030504040204" pitchFamily="34" charset="0"/>
                <a:cs typeface="Verdana" panose="020B0604030504040204" pitchFamily="34" charset="0"/>
              </a:rPr>
              <a:t>Oder: </a:t>
            </a:r>
          </a:p>
        </p:txBody>
      </p:sp>
    </p:spTree>
    <p:extLst>
      <p:ext uri="{BB962C8B-B14F-4D97-AF65-F5344CB8AC3E}">
        <p14:creationId xmlns:p14="http://schemas.microsoft.com/office/powerpoint/2010/main" val="66699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 4</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38</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pic>
        <p:nvPicPr>
          <p:cNvPr id="8" name="Grafik 7"/>
          <p:cNvPicPr/>
          <p:nvPr/>
        </p:nvPicPr>
        <p:blipFill>
          <a:blip r:embed="rId3">
            <a:extLst>
              <a:ext uri="{28A0092B-C50C-407E-A947-70E740481C1C}">
                <a14:useLocalDpi xmlns:a14="http://schemas.microsoft.com/office/drawing/2010/main" val="0"/>
              </a:ext>
            </a:extLst>
          </a:blip>
          <a:stretch>
            <a:fillRect/>
          </a:stretch>
        </p:blipFill>
        <p:spPr>
          <a:xfrm>
            <a:off x="3097448" y="415045"/>
            <a:ext cx="2766060" cy="2533650"/>
          </a:xfrm>
          <a:prstGeom prst="rect">
            <a:avLst/>
          </a:prstGeom>
          <a:ln w="3175">
            <a:solidFill>
              <a:schemeClr val="tx1"/>
            </a:solidFill>
          </a:ln>
        </p:spPr>
      </p:pic>
      <p:graphicFrame>
        <p:nvGraphicFramePr>
          <p:cNvPr id="9" name="Tabelle 8"/>
          <p:cNvGraphicFramePr>
            <a:graphicFrameLocks noGrp="1"/>
          </p:cNvGraphicFramePr>
          <p:nvPr>
            <p:extLst>
              <p:ext uri="{D42A27DB-BD31-4B8C-83A1-F6EECF244321}">
                <p14:modId xmlns:p14="http://schemas.microsoft.com/office/powerpoint/2010/main" val="4262785076"/>
              </p:ext>
            </p:extLst>
          </p:nvPr>
        </p:nvGraphicFramePr>
        <p:xfrm>
          <a:off x="330080" y="3212976"/>
          <a:ext cx="8424937" cy="1005840"/>
        </p:xfrm>
        <a:graphic>
          <a:graphicData uri="http://schemas.openxmlformats.org/drawingml/2006/table">
            <a:tbl>
              <a:tblPr firstRow="1" bandRow="1">
                <a:tableStyleId>{5C22544A-7EE6-4342-B048-85BDC9FD1C3A}</a:tableStyleId>
              </a:tblPr>
              <a:tblGrid>
                <a:gridCol w="1008111"/>
                <a:gridCol w="802207"/>
                <a:gridCol w="6614619"/>
              </a:tblGrid>
              <a:tr h="313391">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8433">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de-DE" sz="1800" dirty="0" smtClean="0">
                          <a:solidFill>
                            <a:srgbClr val="FF0000"/>
                          </a:solidFill>
                          <a:effectLst/>
                          <a:latin typeface="Verdana"/>
                          <a:ea typeface="Calibri"/>
                          <a:cs typeface="Times New Roman"/>
                        </a:rPr>
                        <a:t>$a </a:t>
                      </a:r>
                      <a:r>
                        <a:rPr lang="de-DE" sz="1800" dirty="0" smtClean="0">
                          <a:effectLst/>
                          <a:latin typeface="Verdana"/>
                          <a:ea typeface="Calibri"/>
                          <a:cs typeface="Times New Roman"/>
                        </a:rPr>
                        <a:t>Honoré de </a:t>
                      </a:r>
                      <a:r>
                        <a:rPr lang="de-DE" sz="1800" dirty="0" err="1" smtClean="0">
                          <a:effectLst/>
                          <a:latin typeface="Verdana"/>
                          <a:ea typeface="Calibri"/>
                          <a:cs typeface="Times New Roman"/>
                        </a:rPr>
                        <a:t>Balzac</a:t>
                      </a:r>
                      <a:r>
                        <a:rPr lang="de-DE" sz="1800" dirty="0" err="1" smtClean="0">
                          <a:solidFill>
                            <a:srgbClr val="FF0000"/>
                          </a:solidFill>
                          <a:effectLst/>
                          <a:latin typeface="Verdana"/>
                          <a:ea typeface="Calibri"/>
                          <a:cs typeface="Times New Roman"/>
                        </a:rPr>
                        <a:t>_</a:t>
                      </a:r>
                      <a:r>
                        <a:rPr lang="de-DE" sz="1800" baseline="0" dirty="0" err="1" smtClean="0">
                          <a:solidFill>
                            <a:srgbClr val="FF0000"/>
                          </a:solidFill>
                          <a:effectLst/>
                          <a:latin typeface="Verdana"/>
                          <a:ea typeface="Calibri"/>
                          <a:cs typeface="Times New Roman"/>
                        </a:rPr>
                        <a:t>;_</a:t>
                      </a:r>
                      <a:r>
                        <a:rPr lang="de-DE" sz="1800" dirty="0" err="1" smtClean="0">
                          <a:effectLst/>
                          <a:latin typeface="Verdana"/>
                          <a:ea typeface="Calibri"/>
                          <a:cs typeface="Times New Roman"/>
                        </a:rPr>
                        <a:t>herausgegeben</a:t>
                      </a:r>
                      <a:r>
                        <a:rPr lang="de-DE" sz="1800" dirty="0" smtClean="0">
                          <a:effectLst/>
                          <a:latin typeface="Verdana"/>
                          <a:ea typeface="Calibri"/>
                          <a:cs typeface="Times New Roman"/>
                        </a:rPr>
                        <a:t> und aus dem Französischen übersetzt von Melanie Walz</a:t>
                      </a:r>
                    </a:p>
                  </a:txBody>
                  <a:tcPr anchor="ctr"/>
                </a:tc>
              </a:tr>
            </a:tbl>
          </a:graphicData>
        </a:graphic>
      </p:graphicFrame>
    </p:spTree>
    <p:extLst>
      <p:ext uri="{BB962C8B-B14F-4D97-AF65-F5344CB8AC3E}">
        <p14:creationId xmlns:p14="http://schemas.microsoft.com/office/powerpoint/2010/main" val="244273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 5</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39</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pic>
        <p:nvPicPr>
          <p:cNvPr id="9" name="Grafik 8" descr="Bildschirmausschnitt"/>
          <p:cNvPicPr/>
          <p:nvPr/>
        </p:nvPicPr>
        <p:blipFill>
          <a:blip r:embed="rId3">
            <a:extLst>
              <a:ext uri="{28A0092B-C50C-407E-A947-70E740481C1C}">
                <a14:useLocalDpi xmlns:a14="http://schemas.microsoft.com/office/drawing/2010/main" val="0"/>
              </a:ext>
            </a:extLst>
          </a:blip>
          <a:stretch>
            <a:fillRect/>
          </a:stretch>
        </p:blipFill>
        <p:spPr>
          <a:xfrm rot="10800000">
            <a:off x="2308861" y="332656"/>
            <a:ext cx="4385936" cy="2160240"/>
          </a:xfrm>
          <a:prstGeom prst="rect">
            <a:avLst/>
          </a:prstGeom>
          <a:ln w="3175">
            <a:solidFill>
              <a:schemeClr val="tx1"/>
            </a:solidFill>
          </a:ln>
        </p:spPr>
      </p:pic>
      <p:graphicFrame>
        <p:nvGraphicFramePr>
          <p:cNvPr id="8" name="Tabelle 7"/>
          <p:cNvGraphicFramePr>
            <a:graphicFrameLocks noGrp="1"/>
          </p:cNvGraphicFramePr>
          <p:nvPr>
            <p:extLst>
              <p:ext uri="{D42A27DB-BD31-4B8C-83A1-F6EECF244321}">
                <p14:modId xmlns:p14="http://schemas.microsoft.com/office/powerpoint/2010/main" val="3778856022"/>
              </p:ext>
            </p:extLst>
          </p:nvPr>
        </p:nvGraphicFramePr>
        <p:xfrm>
          <a:off x="539552" y="3717032"/>
          <a:ext cx="8424937" cy="1280160"/>
        </p:xfrm>
        <a:graphic>
          <a:graphicData uri="http://schemas.openxmlformats.org/drawingml/2006/table">
            <a:tbl>
              <a:tblPr firstRow="1" bandRow="1">
                <a:tableStyleId>{5C22544A-7EE6-4342-B048-85BDC9FD1C3A}</a:tableStyleId>
              </a:tblPr>
              <a:tblGrid>
                <a:gridCol w="1008111"/>
                <a:gridCol w="864097"/>
                <a:gridCol w="6552729"/>
              </a:tblGrid>
              <a:tr h="313391">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8433">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erarbeitet von Edeltraud Gaus, Dr. Ralf Gaus, Peter Hipp, Dr. Christian Höger, Dr. Guido Hunze, Dr. Rita Müller-Fieberg und Dr. Markus Tomberg</a:t>
                      </a:r>
                      <a:endParaRPr lang="de-DE" sz="18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1638113114"/>
              </p:ext>
            </p:extLst>
          </p:nvPr>
        </p:nvGraphicFramePr>
        <p:xfrm>
          <a:off x="539552" y="2673239"/>
          <a:ext cx="8424937" cy="914193"/>
        </p:xfrm>
        <a:graphic>
          <a:graphicData uri="http://schemas.openxmlformats.org/drawingml/2006/table">
            <a:tbl>
              <a:tblPr firstRow="1" bandRow="1">
                <a:tableStyleId>{5C22544A-7EE6-4342-B048-85BDC9FD1C3A}</a:tableStyleId>
              </a:tblPr>
              <a:tblGrid>
                <a:gridCol w="1008111"/>
                <a:gridCol w="864097"/>
                <a:gridCol w="6552729"/>
              </a:tblGrid>
              <a:tr h="313391">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8433">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erarbeitet von Edeltraud Gaus [und 6 anderen]</a:t>
                      </a:r>
                      <a:endParaRPr lang="de-DE" sz="18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2719306932"/>
              </p:ext>
            </p:extLst>
          </p:nvPr>
        </p:nvGraphicFramePr>
        <p:xfrm>
          <a:off x="539552" y="5157192"/>
          <a:ext cx="8424937" cy="1005840"/>
        </p:xfrm>
        <a:graphic>
          <a:graphicData uri="http://schemas.openxmlformats.org/drawingml/2006/table">
            <a:tbl>
              <a:tblPr firstRow="1" bandRow="1">
                <a:tableStyleId>{5C22544A-7EE6-4342-B048-85BDC9FD1C3A}</a:tableStyleId>
              </a:tblPr>
              <a:tblGrid>
                <a:gridCol w="1008111"/>
                <a:gridCol w="802207"/>
                <a:gridCol w="6614619"/>
              </a:tblGrid>
              <a:tr h="313391">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8433">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herausgegeben</a:t>
                      </a:r>
                      <a:r>
                        <a:rPr lang="de-DE" sz="18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von Dr. Markus Tomberg</a:t>
                      </a:r>
                      <a:r>
                        <a:rPr lang="de-DE" sz="180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_;_</a:t>
                      </a:r>
                      <a:r>
                        <a:rPr lang="de-DE" sz="18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erarbeitet von Edeltraud Gaus [und 6 anderen]</a:t>
                      </a:r>
                      <a:endParaRPr lang="de-DE" sz="18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3" name="Textfeld 2"/>
          <p:cNvSpPr txBox="1"/>
          <p:nvPr/>
        </p:nvSpPr>
        <p:spPr>
          <a:xfrm>
            <a:off x="179512" y="3429000"/>
            <a:ext cx="792088" cy="369332"/>
          </a:xfrm>
          <a:prstGeom prst="rect">
            <a:avLst/>
          </a:prstGeom>
          <a:solidFill>
            <a:schemeClr val="bg1"/>
          </a:solidFill>
          <a:ln>
            <a:solidFill>
              <a:schemeClr val="tx1"/>
            </a:solidFill>
          </a:ln>
        </p:spPr>
        <p:txBody>
          <a:bodyPr wrap="square" rtlCol="0">
            <a:spAutoFit/>
          </a:bodyPr>
          <a:lstStyle/>
          <a:p>
            <a:r>
              <a:rPr lang="de-DE" b="1" dirty="0" smtClean="0">
                <a:latin typeface="Verdana" panose="020B0604030504040204" pitchFamily="34" charset="0"/>
                <a:ea typeface="Verdana" panose="020B0604030504040204" pitchFamily="34" charset="0"/>
                <a:cs typeface="Verdana" panose="020B0604030504040204" pitchFamily="34" charset="0"/>
              </a:rPr>
              <a:t>oder</a:t>
            </a:r>
          </a:p>
        </p:txBody>
      </p:sp>
      <p:sp>
        <p:nvSpPr>
          <p:cNvPr id="6" name="Textfeld 5"/>
          <p:cNvSpPr txBox="1"/>
          <p:nvPr/>
        </p:nvSpPr>
        <p:spPr>
          <a:xfrm>
            <a:off x="179512" y="4869160"/>
            <a:ext cx="792088" cy="369332"/>
          </a:xfrm>
          <a:prstGeom prst="rect">
            <a:avLst/>
          </a:prstGeom>
          <a:solidFill>
            <a:schemeClr val="bg1"/>
          </a:solidFill>
          <a:ln>
            <a:solidFill>
              <a:schemeClr val="tx1"/>
            </a:solidFill>
          </a:ln>
        </p:spPr>
        <p:txBody>
          <a:bodyPr wrap="square" rtlCol="0">
            <a:spAutoFit/>
          </a:bodyPr>
          <a:lstStyle/>
          <a:p>
            <a:r>
              <a:rPr lang="de-DE" b="1" dirty="0" smtClean="0">
                <a:latin typeface="Verdana" panose="020B0604030504040204" pitchFamily="34" charset="0"/>
                <a:ea typeface="Verdana" panose="020B0604030504040204" pitchFamily="34" charset="0"/>
                <a:cs typeface="Verdana" panose="020B0604030504040204" pitchFamily="34" charset="0"/>
              </a:rPr>
              <a:t>oder</a:t>
            </a:r>
          </a:p>
        </p:txBody>
      </p:sp>
    </p:spTree>
    <p:extLst>
      <p:ext uri="{BB962C8B-B14F-4D97-AF65-F5344CB8AC3E}">
        <p14:creationId xmlns:p14="http://schemas.microsoft.com/office/powerpoint/2010/main" val="157047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3389238"/>
          </a:xfrm>
        </p:spPr>
        <p:txBody>
          <a:bodyPr/>
          <a:lstStyle/>
          <a:p>
            <a:pPr algn="ctr"/>
            <a:r>
              <a:rPr lang="de-DE" dirty="0" smtClean="0"/>
              <a:t>1. Grundsätzliches</a:t>
            </a:r>
            <a:endParaRPr lang="de-DE" dirty="0"/>
          </a:p>
        </p:txBody>
      </p:sp>
      <p:sp>
        <p:nvSpPr>
          <p:cNvPr id="4" name="Fußzeilenplatzhalter 3"/>
          <p:cNvSpPr>
            <a:spLocks noGrp="1"/>
          </p:cNvSpPr>
          <p:nvPr>
            <p:ph type="ftr" sz="quarter" idx="14"/>
          </p:nvPr>
        </p:nvSpPr>
        <p:spPr>
          <a:xfrm>
            <a:off x="467544" y="6376243"/>
            <a:ext cx="7848872" cy="365125"/>
          </a:xfrm>
        </p:spPr>
        <p:txBody>
          <a:bodyPr/>
          <a:lstStyle/>
          <a:p>
            <a:r>
              <a:rPr lang="de-DE" sz="800" dirty="0" smtClean="0"/>
              <a:t>AG RDA Schulungsunterlagen – Modul 3.02.02: Verantwortlichkeitsangabe | Stand: 18.06.2015 | CC BY-NC-SA</a:t>
            </a:r>
            <a:endParaRPr lang="de-DE" sz="800" dirty="0"/>
          </a:p>
        </p:txBody>
      </p:sp>
      <p:sp>
        <p:nvSpPr>
          <p:cNvPr id="3" name="Foliennummernplatzhalter 2"/>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4</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21542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 6</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dirty="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40</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pic>
        <p:nvPicPr>
          <p:cNvPr id="8" name="Grafik 7" descr="Bildschirmausschnitt"/>
          <p:cNvPicPr/>
          <p:nvPr/>
        </p:nvPicPr>
        <p:blipFill>
          <a:blip r:embed="rId3">
            <a:extLst>
              <a:ext uri="{28A0092B-C50C-407E-A947-70E740481C1C}">
                <a14:useLocalDpi xmlns:a14="http://schemas.microsoft.com/office/drawing/2010/main" val="0"/>
              </a:ext>
            </a:extLst>
          </a:blip>
          <a:stretch>
            <a:fillRect/>
          </a:stretch>
        </p:blipFill>
        <p:spPr>
          <a:xfrm>
            <a:off x="2555776" y="476672"/>
            <a:ext cx="3384376" cy="2561651"/>
          </a:xfrm>
          <a:prstGeom prst="rect">
            <a:avLst/>
          </a:prstGeom>
          <a:ln w="3175">
            <a:solidFill>
              <a:schemeClr val="tx1"/>
            </a:solidFill>
          </a:ln>
        </p:spPr>
      </p:pic>
      <p:graphicFrame>
        <p:nvGraphicFramePr>
          <p:cNvPr id="9" name="Tabelle 8"/>
          <p:cNvGraphicFramePr>
            <a:graphicFrameLocks noGrp="1"/>
          </p:cNvGraphicFramePr>
          <p:nvPr>
            <p:extLst>
              <p:ext uri="{D42A27DB-BD31-4B8C-83A1-F6EECF244321}">
                <p14:modId xmlns:p14="http://schemas.microsoft.com/office/powerpoint/2010/main" val="1888955033"/>
              </p:ext>
            </p:extLst>
          </p:nvPr>
        </p:nvGraphicFramePr>
        <p:xfrm>
          <a:off x="272104" y="3501008"/>
          <a:ext cx="8424937" cy="914193"/>
        </p:xfrm>
        <a:graphic>
          <a:graphicData uri="http://schemas.openxmlformats.org/drawingml/2006/table">
            <a:tbl>
              <a:tblPr firstRow="1" bandRow="1">
                <a:tableStyleId>{5C22544A-7EE6-4342-B048-85BDC9FD1C3A}</a:tableStyleId>
              </a:tblPr>
              <a:tblGrid>
                <a:gridCol w="1008111"/>
                <a:gridCol w="1059537"/>
                <a:gridCol w="6357289"/>
              </a:tblGrid>
              <a:tr h="313391">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8433">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herausgegeben von Lucia Schneider</a:t>
                      </a:r>
                      <a:endParaRPr lang="de-DE" sz="18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223391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 7</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dirty="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41</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pic>
        <p:nvPicPr>
          <p:cNvPr id="9" name="Grafik 8" descr="Bildschirmausschnitt"/>
          <p:cNvPicPr/>
          <p:nvPr/>
        </p:nvPicPr>
        <p:blipFill>
          <a:blip r:embed="rId3">
            <a:extLst>
              <a:ext uri="{28A0092B-C50C-407E-A947-70E740481C1C}">
                <a14:useLocalDpi xmlns:a14="http://schemas.microsoft.com/office/drawing/2010/main" val="0"/>
              </a:ext>
            </a:extLst>
          </a:blip>
          <a:stretch>
            <a:fillRect/>
          </a:stretch>
        </p:blipFill>
        <p:spPr>
          <a:xfrm>
            <a:off x="2510026" y="476672"/>
            <a:ext cx="4051940" cy="3024336"/>
          </a:xfrm>
          <a:prstGeom prst="rect">
            <a:avLst/>
          </a:prstGeom>
          <a:ln w="3175">
            <a:solidFill>
              <a:schemeClr val="tx1"/>
            </a:solidFill>
          </a:ln>
        </p:spPr>
      </p:pic>
      <p:graphicFrame>
        <p:nvGraphicFramePr>
          <p:cNvPr id="8" name="Tabelle 7"/>
          <p:cNvGraphicFramePr>
            <a:graphicFrameLocks noGrp="1"/>
          </p:cNvGraphicFramePr>
          <p:nvPr>
            <p:extLst>
              <p:ext uri="{D42A27DB-BD31-4B8C-83A1-F6EECF244321}">
                <p14:modId xmlns:p14="http://schemas.microsoft.com/office/powerpoint/2010/main" val="887332275"/>
              </p:ext>
            </p:extLst>
          </p:nvPr>
        </p:nvGraphicFramePr>
        <p:xfrm>
          <a:off x="347172" y="3861048"/>
          <a:ext cx="8424937" cy="914193"/>
        </p:xfrm>
        <a:graphic>
          <a:graphicData uri="http://schemas.openxmlformats.org/drawingml/2006/table">
            <a:tbl>
              <a:tblPr firstRow="1" bandRow="1">
                <a:tableStyleId>{5C22544A-7EE6-4342-B048-85BDC9FD1C3A}</a:tableStyleId>
              </a:tblPr>
              <a:tblGrid>
                <a:gridCol w="1008111"/>
                <a:gridCol w="802207"/>
                <a:gridCol w="6614619"/>
              </a:tblGrid>
              <a:tr h="313391">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8433">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359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Aft>
                          <a:spcPts val="600"/>
                        </a:spcAft>
                      </a:pPr>
                      <a:r>
                        <a:rPr lang="de-DE" sz="1800" b="0" dirty="0" smtClean="0">
                          <a:effectLst/>
                          <a:latin typeface="Verdana"/>
                          <a:ea typeface="Calibri"/>
                          <a:cs typeface="Times New Roman"/>
                        </a:rPr>
                        <a:t>-</a:t>
                      </a:r>
                      <a:endParaRPr lang="de-DE" sz="1800" b="0" dirty="0">
                        <a:effectLst/>
                        <a:latin typeface="Verdana"/>
                        <a:ea typeface="Calibri"/>
                        <a:cs typeface="Times New Roman"/>
                      </a:endParaRPr>
                    </a:p>
                  </a:txBody>
                  <a:tcPr anchor="ctr"/>
                </a:tc>
              </a:tr>
            </a:tbl>
          </a:graphicData>
        </a:graphic>
      </p:graphicFrame>
    </p:spTree>
    <p:extLst>
      <p:ext uri="{BB962C8B-B14F-4D97-AF65-F5344CB8AC3E}">
        <p14:creationId xmlns:p14="http://schemas.microsoft.com/office/powerpoint/2010/main" val="391545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Grundsätzliches -1-</a:t>
            </a:r>
            <a:endParaRPr lang="de-DE" dirty="0"/>
          </a:p>
        </p:txBody>
      </p:sp>
      <p:sp>
        <p:nvSpPr>
          <p:cNvPr id="3" name="Textplatzhalter 2"/>
          <p:cNvSpPr>
            <a:spLocks noGrp="1"/>
          </p:cNvSpPr>
          <p:nvPr>
            <p:ph type="body" sz="quarter" idx="13"/>
          </p:nvPr>
        </p:nvSpPr>
        <p:spPr/>
        <p:txBody>
          <a:bodyPr wrap="square"/>
          <a:lstStyle/>
          <a:p>
            <a:pPr marL="0" indent="0">
              <a:buNone/>
            </a:pPr>
            <a:endParaRPr lang="de-DE" dirty="0" smtClean="0"/>
          </a:p>
          <a:p>
            <a:pPr marL="0" indent="0">
              <a:buNone/>
            </a:pPr>
            <a:r>
              <a:rPr lang="de-DE" dirty="0" smtClean="0"/>
              <a:t>Verantwortlichkeitsangabe ist </a:t>
            </a:r>
            <a:r>
              <a:rPr lang="de-DE" b="1" dirty="0" smtClean="0"/>
              <a:t>Merkmal einer Manifestation</a:t>
            </a:r>
            <a:r>
              <a:rPr lang="de-DE" dirty="0" smtClean="0"/>
              <a:t> und kann vorkommen in Verbindung mit:</a:t>
            </a:r>
          </a:p>
          <a:p>
            <a:pPr marL="0" indent="0">
              <a:buNone/>
            </a:pPr>
            <a:endParaRPr lang="de-DE" dirty="0" smtClean="0"/>
          </a:p>
          <a:p>
            <a:r>
              <a:rPr lang="de-DE" dirty="0" smtClean="0"/>
              <a:t>Haupttitel</a:t>
            </a:r>
          </a:p>
          <a:p>
            <a:endParaRPr lang="de-DE" dirty="0" smtClean="0"/>
          </a:p>
          <a:p>
            <a:r>
              <a:rPr lang="de-DE" dirty="0" smtClean="0"/>
              <a:t>Ausgabebezeichnung</a:t>
            </a:r>
          </a:p>
          <a:p>
            <a:endParaRPr lang="de-DE" dirty="0" smtClean="0"/>
          </a:p>
          <a:p>
            <a:r>
              <a:rPr lang="de-DE" dirty="0" smtClean="0"/>
              <a:t>Reihe bzw. Unterreihe</a:t>
            </a:r>
          </a:p>
        </p:txBody>
      </p:sp>
      <p:sp>
        <p:nvSpPr>
          <p:cNvPr id="4" name="Fußzeilenplatzhalter 3"/>
          <p:cNvSpPr>
            <a:spLocks noGrp="1"/>
          </p:cNvSpPr>
          <p:nvPr>
            <p:ph type="ftr" sz="quarter" idx="14"/>
          </p:nvPr>
        </p:nvSpPr>
        <p:spPr>
          <a:xfrm>
            <a:off x="467544" y="6376243"/>
            <a:ext cx="7632848" cy="365125"/>
          </a:xfrm>
        </p:spPr>
        <p:txBody>
          <a:bodyPr/>
          <a:lstStyle/>
          <a:p>
            <a:r>
              <a:rPr lang="de-DE" sz="800" dirty="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5</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07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3173214"/>
          </a:xfrm>
        </p:spPr>
        <p:txBody>
          <a:bodyPr/>
          <a:lstStyle/>
          <a:p>
            <a:pPr algn="ctr"/>
            <a:r>
              <a:rPr lang="de-DE" dirty="0" smtClean="0"/>
              <a:t>2. Informationsquellen</a:t>
            </a:r>
            <a:br>
              <a:rPr lang="de-DE" dirty="0" smtClean="0"/>
            </a:br>
            <a:r>
              <a:rPr lang="de-DE" dirty="0" smtClean="0"/>
              <a:t>RDA 2.4.1.2</a:t>
            </a:r>
            <a:endParaRPr lang="de-DE" dirty="0"/>
          </a:p>
        </p:txBody>
      </p:sp>
      <p:sp>
        <p:nvSpPr>
          <p:cNvPr id="4" name="Fußzeilenplatzhalter 3"/>
          <p:cNvSpPr>
            <a:spLocks noGrp="1"/>
          </p:cNvSpPr>
          <p:nvPr>
            <p:ph type="ftr" sz="quarter" idx="14"/>
          </p:nvPr>
        </p:nvSpPr>
        <p:spPr>
          <a:xfrm>
            <a:off x="467544" y="6376243"/>
            <a:ext cx="7848872" cy="365125"/>
          </a:xfrm>
        </p:spPr>
        <p:txBody>
          <a:bodyPr/>
          <a:lstStyle/>
          <a:p>
            <a:r>
              <a:rPr lang="de-DE" sz="800" dirty="0" smtClean="0"/>
              <a:t>AG RDA Schulungsunterlagen – Modul 3.02.02: Verantwortlichkeitsangabe | Stand: 18.06.2015 | CC BY-NC-SA</a:t>
            </a:r>
            <a:endParaRPr lang="de-DE" sz="800" dirty="0"/>
          </a:p>
        </p:txBody>
      </p:sp>
      <p:sp>
        <p:nvSpPr>
          <p:cNvPr id="3" name="Foliennummernplatzhalter 2"/>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6</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12498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Informationsquellen </a:t>
            </a:r>
            <a:endParaRPr lang="de-DE" dirty="0"/>
          </a:p>
        </p:txBody>
      </p:sp>
      <p:sp>
        <p:nvSpPr>
          <p:cNvPr id="3" name="Textplatzhalter 2"/>
          <p:cNvSpPr>
            <a:spLocks noGrp="1"/>
          </p:cNvSpPr>
          <p:nvPr>
            <p:ph type="body" sz="quarter" idx="13"/>
          </p:nvPr>
        </p:nvSpPr>
        <p:spPr/>
        <p:txBody>
          <a:bodyPr wrap="square"/>
          <a:lstStyle/>
          <a:p>
            <a:r>
              <a:rPr lang="de-DE" dirty="0" smtClean="0"/>
              <a:t>Verantwortlichkeitsangabe, die sich auf den </a:t>
            </a:r>
            <a:r>
              <a:rPr lang="de-DE" u="sng" dirty="0" smtClean="0"/>
              <a:t>Haupttitel</a:t>
            </a:r>
            <a:r>
              <a:rPr lang="de-DE" dirty="0" smtClean="0"/>
              <a:t> bezieht</a:t>
            </a:r>
          </a:p>
          <a:p>
            <a:endParaRPr lang="de-DE" dirty="0" smtClean="0"/>
          </a:p>
          <a:p>
            <a:pPr lvl="1"/>
            <a:r>
              <a:rPr lang="de-DE" dirty="0" smtClean="0"/>
              <a:t>Dieselbe Quelle wie für den Haupttitel</a:t>
            </a:r>
          </a:p>
          <a:p>
            <a:pPr lvl="1"/>
            <a:r>
              <a:rPr lang="de-DE" dirty="0" smtClean="0"/>
              <a:t>Eine andere Quelle innerhalb der Ressource</a:t>
            </a:r>
          </a:p>
          <a:p>
            <a:pPr lvl="1"/>
            <a:r>
              <a:rPr lang="de-DE" dirty="0" smtClean="0"/>
              <a:t>Eine andere Informationsquelle</a:t>
            </a:r>
          </a:p>
          <a:p>
            <a:pPr lvl="2"/>
            <a:r>
              <a:rPr lang="de-DE" sz="1800" dirty="0" smtClean="0"/>
              <a:t>Informationsquellen </a:t>
            </a:r>
            <a:r>
              <a:rPr lang="de-DE" sz="1800" u="sng" dirty="0" smtClean="0"/>
              <a:t>von außerhalb </a:t>
            </a:r>
            <a:r>
              <a:rPr lang="de-DE" sz="1800" dirty="0" smtClean="0"/>
              <a:t>der Ressource werden eckig geklammert (RDA 2.2.4 D-A-CH)</a:t>
            </a:r>
          </a:p>
          <a:p>
            <a:pPr lvl="2"/>
            <a:endParaRPr lang="de-DE" sz="1800" dirty="0"/>
          </a:p>
          <a:p>
            <a:r>
              <a:rPr lang="de-DE" dirty="0" smtClean="0"/>
              <a:t>Alle anderen Verantwortlichkeitsangaben</a:t>
            </a:r>
          </a:p>
          <a:p>
            <a:endParaRPr lang="de-DE" dirty="0" smtClean="0"/>
          </a:p>
          <a:p>
            <a:pPr lvl="1"/>
            <a:r>
              <a:rPr lang="de-DE" dirty="0" smtClean="0"/>
              <a:t>Dieselbe Quelle wie für das zugehörige Element</a:t>
            </a:r>
          </a:p>
        </p:txBody>
      </p:sp>
      <p:sp>
        <p:nvSpPr>
          <p:cNvPr id="4" name="Fußzeilenplatzhalter 3"/>
          <p:cNvSpPr>
            <a:spLocks noGrp="1"/>
          </p:cNvSpPr>
          <p:nvPr>
            <p:ph type="ftr" sz="quarter" idx="14"/>
          </p:nvPr>
        </p:nvSpPr>
        <p:spPr>
          <a:xfrm>
            <a:off x="467544" y="6376243"/>
            <a:ext cx="7632848" cy="365125"/>
          </a:xfrm>
        </p:spPr>
        <p:txBody>
          <a:bodyPr/>
          <a:lstStyle/>
          <a:p>
            <a:r>
              <a:rPr lang="de-DE" sz="800" dirty="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7</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99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3605262"/>
          </a:xfrm>
        </p:spPr>
        <p:txBody>
          <a:bodyPr/>
          <a:lstStyle/>
          <a:p>
            <a:pPr algn="ctr"/>
            <a:r>
              <a:rPr lang="de-DE" dirty="0" smtClean="0"/>
              <a:t>3.1 Erfassen allgemein</a:t>
            </a:r>
            <a:br>
              <a:rPr lang="de-DE" dirty="0" smtClean="0"/>
            </a:br>
            <a:r>
              <a:rPr lang="de-DE" dirty="0" smtClean="0"/>
              <a:t>RDA 2.4.1.4</a:t>
            </a:r>
            <a:endParaRPr lang="de-DE" dirty="0"/>
          </a:p>
        </p:txBody>
      </p:sp>
      <p:sp>
        <p:nvSpPr>
          <p:cNvPr id="4" name="Fußzeilenplatzhalter 3"/>
          <p:cNvSpPr>
            <a:spLocks noGrp="1"/>
          </p:cNvSpPr>
          <p:nvPr>
            <p:ph type="ftr" sz="quarter" idx="14"/>
          </p:nvPr>
        </p:nvSpPr>
        <p:spPr>
          <a:xfrm>
            <a:off x="467544" y="6376243"/>
            <a:ext cx="7992888" cy="365125"/>
          </a:xfrm>
        </p:spPr>
        <p:txBody>
          <a:bodyPr/>
          <a:lstStyle/>
          <a:p>
            <a:r>
              <a:rPr lang="de-DE" sz="800" dirty="0" smtClean="0"/>
              <a:t>AG RDA Schulungsunterlagen – Modul 3.02.02: Verantwortlichkeitsangabe | Stand: 18.06.2015 | CC BY-NC-SA</a:t>
            </a:r>
            <a:endParaRPr lang="de-DE" sz="800" dirty="0"/>
          </a:p>
        </p:txBody>
      </p:sp>
      <p:sp>
        <p:nvSpPr>
          <p:cNvPr id="3" name="Foliennummernplatzhalter 2"/>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8</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56434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Erfassen allgemein -1-</a:t>
            </a:r>
            <a:endParaRPr lang="de-DE" dirty="0"/>
          </a:p>
        </p:txBody>
      </p:sp>
      <p:sp>
        <p:nvSpPr>
          <p:cNvPr id="3" name="Textplatzhalter 2"/>
          <p:cNvSpPr>
            <a:spLocks noGrp="1"/>
          </p:cNvSpPr>
          <p:nvPr>
            <p:ph type="body" sz="quarter" idx="13"/>
          </p:nvPr>
        </p:nvSpPr>
        <p:spPr/>
        <p:txBody>
          <a:bodyPr wrap="square"/>
          <a:lstStyle/>
          <a:p>
            <a:endParaRPr lang="de-DE" dirty="0"/>
          </a:p>
          <a:p>
            <a:r>
              <a:rPr lang="de-DE" dirty="0" smtClean="0"/>
              <a:t>Vorlagegemäßes Übertragen</a:t>
            </a:r>
          </a:p>
          <a:p>
            <a:endParaRPr lang="de-DE" dirty="0" smtClean="0"/>
          </a:p>
          <a:p>
            <a:r>
              <a:rPr lang="de-DE" dirty="0" smtClean="0"/>
              <a:t>Dabei Beachtung der Regeln für Groß- und Kleinschreibung, Zeichensetzung usw. (RDA 1.7 und RDA 1.7 D-A-CH)</a:t>
            </a:r>
          </a:p>
          <a:p>
            <a:pPr marL="0" indent="0">
              <a:buNone/>
            </a:pPr>
            <a:endParaRPr lang="de-DE" dirty="0" smtClean="0"/>
          </a:p>
          <a:p>
            <a:r>
              <a:rPr lang="de-DE" dirty="0" smtClean="0"/>
              <a:t>Nach Möglichkeit keine Kürzung </a:t>
            </a:r>
            <a:br>
              <a:rPr lang="de-DE" dirty="0" smtClean="0"/>
            </a:br>
            <a:r>
              <a:rPr lang="de-DE" dirty="0" smtClean="0"/>
              <a:t>(RDA 2.4.1.4 D-A-CH zur optionalen Weglassung)</a:t>
            </a:r>
          </a:p>
          <a:p>
            <a:endParaRPr lang="de-DE" dirty="0" smtClean="0"/>
          </a:p>
          <a:p>
            <a:r>
              <a:rPr lang="de-DE" dirty="0" smtClean="0"/>
              <a:t>Personen als Herausgeber von fortlaufenden Ressourcen nur, wenn dies der Identifizierung des Werkes dient (RDA 2.4.1.4 Ausnahme)</a:t>
            </a:r>
            <a:endParaRPr lang="de-DE" dirty="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z="800" dirty="0" smtClean="0"/>
              <a:t>AG RDA Schulungsunterlagen – Modul 3.02.02: Verantwortlichkeitsangabe | Stand: 18.06.2015 | CC BY-NC-SA</a:t>
            </a:r>
            <a:endParaRPr lang="de-DE" sz="800" dirty="0"/>
          </a:p>
        </p:txBody>
      </p:sp>
      <p:sp>
        <p:nvSpPr>
          <p:cNvPr id="5" name="Foliennummernplatzhalter 4"/>
          <p:cNvSpPr>
            <a:spLocks noGrp="1"/>
          </p:cNvSpPr>
          <p:nvPr>
            <p:ph type="sldNum" sz="quarter" idx="4"/>
          </p:nvPr>
        </p:nvSpPr>
        <p:spPr/>
        <p:txBody>
          <a:bodyPr/>
          <a:lstStyle/>
          <a:p>
            <a:fld id="{8A6690F1-7CA1-4166-A522-500460961984}" type="slidenum">
              <a:rPr lang="de-DE" sz="800" smtClean="0">
                <a:latin typeface="Verdana" panose="020B0604030504040204" pitchFamily="34" charset="0"/>
                <a:ea typeface="Verdana" panose="020B0604030504040204" pitchFamily="34" charset="0"/>
                <a:cs typeface="Verdana" panose="020B0604030504040204" pitchFamily="34" charset="0"/>
              </a:rPr>
              <a:pPr/>
              <a:t>9</a:t>
            </a:fld>
            <a:endParaRPr lang="de-DE"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2206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2688</Words>
  <Application>Microsoft Office PowerPoint</Application>
  <PresentationFormat>Bildschirmpräsentation (4:3)</PresentationFormat>
  <Paragraphs>516</Paragraphs>
  <Slides>41</Slides>
  <Notes>19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41</vt:i4>
      </vt:variant>
    </vt:vector>
  </HeadingPairs>
  <TitlesOfParts>
    <vt:vector size="46" baseType="lpstr">
      <vt:lpstr>Arial</vt:lpstr>
      <vt:lpstr>Calibri</vt:lpstr>
      <vt:lpstr>Times New Roman</vt:lpstr>
      <vt:lpstr>Verdana</vt:lpstr>
      <vt:lpstr>Larissa</vt:lpstr>
      <vt:lpstr>Schulungsunterlagen der AG RDA</vt:lpstr>
      <vt:lpstr>Teil 2.02, Beschreibung der Manifestation Verantwortlichkeitsangabe (RDA 2.4) </vt:lpstr>
      <vt:lpstr>Inhalt</vt:lpstr>
      <vt:lpstr>1. Grundsätzliches</vt:lpstr>
      <vt:lpstr>Grundsätzliches -1-</vt:lpstr>
      <vt:lpstr>2. Informationsquellen RDA 2.4.1.2</vt:lpstr>
      <vt:lpstr>Informationsquellen </vt:lpstr>
      <vt:lpstr>3.1 Erfassen allgemein RDA 2.4.1.4</vt:lpstr>
      <vt:lpstr>Erfassen allgemein -1-</vt:lpstr>
      <vt:lpstr>Erfassen allgemein -2-</vt:lpstr>
      <vt:lpstr>Erfassen allgemein -3-</vt:lpstr>
      <vt:lpstr>3.2 Mehrere Personen, Familien oder Körperschaften in einer  Verantwortlichkeitsangabe RDA 2.4.1.5</vt:lpstr>
      <vt:lpstr>Mehrere Personen usw. in einer Angabe</vt:lpstr>
      <vt:lpstr>Satzzeichen innerhalb der Verantwortlichkeits-angabe (RDA 2.4.1.5 D-A-CH) </vt:lpstr>
      <vt:lpstr>Mehrere Personen usw. in einer Angabe </vt:lpstr>
      <vt:lpstr>Mehrere Personen usw. in einer Angabe</vt:lpstr>
      <vt:lpstr>Mehr als 3 Personen usw. in einer Angabe </vt:lpstr>
      <vt:lpstr>Mehr als 3 Personen usw. in einer Angabe</vt:lpstr>
      <vt:lpstr>Mehr als 3 Personen usw. in einer Angabe</vt:lpstr>
      <vt:lpstr>Mehr als 3 Personen usw. in einer Angabe</vt:lpstr>
      <vt:lpstr>Mehr als 3 Personen usw. in einer Angabe</vt:lpstr>
      <vt:lpstr>Mehr als 3 Personen usw. in einer Angabe </vt:lpstr>
      <vt:lpstr>3.3 Mehrere Verantwortlichkeitsangaben RDA 2.4.1.6</vt:lpstr>
      <vt:lpstr>Mehrere Verantwortlichkeitsangaben</vt:lpstr>
      <vt:lpstr>Mehrere Verantwortlichkeitsangaben</vt:lpstr>
      <vt:lpstr>4. Verantwortlichkeitsangabe, die sich auf den Haupttitel bezieht RDA 2.4.2</vt:lpstr>
      <vt:lpstr>Verantwortlichkeitsangabe, die sich auf den Haupttitel bezieht </vt:lpstr>
      <vt:lpstr>Verantwortlichkeitsangabe, die sich auf den Haupttitel bezieht </vt:lpstr>
      <vt:lpstr>Verantwortlichkeitsangabe, die sich auf den Haupttitel bezieht </vt:lpstr>
      <vt:lpstr>Verantwortlichkeitsangabe, die sich auf den Haupttitel bezieht </vt:lpstr>
      <vt:lpstr>5. Zusammenfassung</vt:lpstr>
      <vt:lpstr>Zusammenfassung</vt:lpstr>
      <vt:lpstr>Übungen</vt:lpstr>
      <vt:lpstr>Übung 1</vt:lpstr>
      <vt:lpstr>Übung 2</vt:lpstr>
      <vt:lpstr>Übung 3,1</vt:lpstr>
      <vt:lpstr>Übung 3,2</vt:lpstr>
      <vt:lpstr>Übung 4</vt:lpstr>
      <vt:lpstr>Übung 5</vt:lpstr>
      <vt:lpstr>Übung 6</vt:lpstr>
      <vt:lpstr>Übung 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Bufalino, Cinzia</dc:creator>
  <cp:lastModifiedBy>Börner, Helmut Wolfgang</cp:lastModifiedBy>
  <cp:revision>266</cp:revision>
  <cp:lastPrinted>2015-09-17T12:39:02Z</cp:lastPrinted>
  <dcterms:created xsi:type="dcterms:W3CDTF">2014-02-18T07:01:40Z</dcterms:created>
  <dcterms:modified xsi:type="dcterms:W3CDTF">2015-09-22T12:38:48Z</dcterms:modified>
</cp:coreProperties>
</file>