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51"/>
  </p:notesMasterIdLst>
  <p:handoutMasterIdLst>
    <p:handoutMasterId r:id="rId52"/>
  </p:handoutMasterIdLst>
  <p:sldIdLst>
    <p:sldId id="285" r:id="rId6"/>
    <p:sldId id="259" r:id="rId7"/>
    <p:sldId id="287" r:id="rId8"/>
    <p:sldId id="302" r:id="rId9"/>
    <p:sldId id="303" r:id="rId10"/>
    <p:sldId id="304" r:id="rId11"/>
    <p:sldId id="311" r:id="rId12"/>
    <p:sldId id="352" r:id="rId13"/>
    <p:sldId id="307" r:id="rId14"/>
    <p:sldId id="305" r:id="rId15"/>
    <p:sldId id="306" r:id="rId16"/>
    <p:sldId id="309" r:id="rId17"/>
    <p:sldId id="338" r:id="rId18"/>
    <p:sldId id="310" r:id="rId19"/>
    <p:sldId id="331" r:id="rId20"/>
    <p:sldId id="314" r:id="rId21"/>
    <p:sldId id="316" r:id="rId22"/>
    <p:sldId id="317" r:id="rId23"/>
    <p:sldId id="344" r:id="rId24"/>
    <p:sldId id="318" r:id="rId25"/>
    <p:sldId id="345" r:id="rId26"/>
    <p:sldId id="321" r:id="rId27"/>
    <p:sldId id="346" r:id="rId28"/>
    <p:sldId id="347" r:id="rId29"/>
    <p:sldId id="319" r:id="rId30"/>
    <p:sldId id="348" r:id="rId31"/>
    <p:sldId id="337" r:id="rId32"/>
    <p:sldId id="320" r:id="rId33"/>
    <p:sldId id="339" r:id="rId34"/>
    <p:sldId id="315" r:id="rId35"/>
    <p:sldId id="341" r:id="rId36"/>
    <p:sldId id="340" r:id="rId37"/>
    <p:sldId id="322" r:id="rId38"/>
    <p:sldId id="324" r:id="rId39"/>
    <p:sldId id="326" r:id="rId40"/>
    <p:sldId id="328" r:id="rId41"/>
    <p:sldId id="325" r:id="rId42"/>
    <p:sldId id="323" r:id="rId43"/>
    <p:sldId id="327" r:id="rId44"/>
    <p:sldId id="334" r:id="rId45"/>
    <p:sldId id="342" r:id="rId46"/>
    <p:sldId id="343" r:id="rId47"/>
    <p:sldId id="349" r:id="rId48"/>
    <p:sldId id="350" r:id="rId49"/>
    <p:sldId id="351" r:id="rId5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69673" autoAdjust="0"/>
  </p:normalViewPr>
  <p:slideViewPr>
    <p:cSldViewPr>
      <p:cViewPr varScale="1">
        <p:scale>
          <a:sx n="92" d="100"/>
          <a:sy n="92" d="100"/>
        </p:scale>
        <p:origin x="-21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04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37E4-8306-4256-98BE-2853E1A1DDAD}" type="datetimeFigureOut">
              <a:rPr lang="de-DE" smtClean="0"/>
              <a:pPr/>
              <a:t>19.11.2015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A550-704A-4CEF-B7C9-46B62E5644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2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19.11.2015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008DAF-D963-4700-99B3-C42D4B33FF6D}" type="slidenum">
              <a:rPr lang="de-DE" altLang="de-D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Unbedingt zu RDA 2.8.6.6. (einzelne</a:t>
            </a:r>
            <a:r>
              <a:rPr lang="de-DE" baseline="0" dirty="0" smtClean="0"/>
              <a:t> Einheit)</a:t>
            </a:r>
            <a:r>
              <a:rPr lang="de-DE" dirty="0" smtClean="0"/>
              <a:t> gehen und dann</a:t>
            </a:r>
            <a:r>
              <a:rPr lang="de-DE" baseline="0" dirty="0" smtClean="0"/>
              <a:t> in die D-A-CH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42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33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Habe ich bei RAK anders gemacht; Copyright-Datum</a:t>
            </a:r>
            <a:r>
              <a:rPr lang="de-DE" baseline="0" dirty="0" smtClean="0"/>
              <a:t> nicht als verkapptes Erscheinungsdatum ansehen; </a:t>
            </a:r>
            <a:r>
              <a:rPr lang="de-DE" dirty="0" smtClean="0"/>
              <a:t> jetzt eckig klammern; wenn Copyright-Datum</a:t>
            </a:r>
            <a:r>
              <a:rPr lang="de-DE" baseline="0" dirty="0" smtClean="0"/>
              <a:t> angegeben wird: mit Symbol oder – wenn Darstellung nicht möglich – mit „Copyright“ ausgeschrieben; Leerzeichen nach Symbol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28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Auch für fortlaufende</a:t>
            </a:r>
            <a:r>
              <a:rPr lang="de-DE" baseline="0" dirty="0" smtClean="0"/>
              <a:t> Ressourcen kann das Erscheinungsjahr so geschätzt werden.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06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1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Verlagsname ist Standardelement!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3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946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82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Unter 2.8.4.3 im Toolkit ist</a:t>
            </a:r>
            <a:r>
              <a:rPr lang="de-DE" baseline="0" dirty="0" smtClean="0"/>
              <a:t> ein Beispiel für Verlagsnamen mit „Inc.“ am Ende – juristische Bezeichnungen werden also übernommen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76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9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RDA wird zwischen Veröffentlichungs-, Vertriebs- und Herstellungsangabe unterschieden.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lernen di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Informationsquellen hierfür und für das Copyrightdatum kennen. Sie erkennen, wann die jeweiligen Elemente Standardelement sind, und wissen, wie sie zu erfassen sind.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Beispiel für „Typographisches</a:t>
            </a:r>
            <a:r>
              <a:rPr lang="de-DE" baseline="0" dirty="0" smtClean="0"/>
              <a:t> Gestaltungsmittel als Trennungszeichen“ </a:t>
            </a: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127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83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ein Beispiel, wo man im Impressum sieht, dass die Punkte nach K und G keine typographischen</a:t>
            </a:r>
            <a:r>
              <a:rPr lang="de-DE" baseline="0" dirty="0" smtClean="0"/>
              <a:t> Trennungszeichen sind, sondern Punkte nach Initialen – also angeben, ohne Leerzeichen dazwischen;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495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21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im Impressum</a:t>
            </a:r>
            <a:r>
              <a:rPr lang="de-DE" baseline="0" dirty="0" smtClean="0"/>
              <a:t> längere Namensversion als auf der Titelseite; da Verlagsname aus der gleichen Informationsquelle genommen werden soll wie der Haupttitel, entscheiden wir uns für die Version von der Titelseite; Sie haben es schon gehört: Keine Ergänzung des Bindestrichs, wenn es sich um ein Kompositum handelt.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632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08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Beispiel für eine ungewöhnliche Großschreibung.</a:t>
            </a:r>
            <a:r>
              <a:rPr lang="de-DE" baseline="0" dirty="0" smtClean="0"/>
              <a:t> Wird vom Verlag durchgängig so gemacht, auch auf der Homepage – wird übernommen.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608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984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Nationalbibliotheken ist die Angabe der D-A-CH-Verlage verpflichtend.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064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Hier dürfen Sie hinschreiben „nicht</a:t>
            </a:r>
            <a:r>
              <a:rPr lang="de-DE" baseline="0" dirty="0" smtClean="0"/>
              <a:t> ermittelbar“ – bei Erscheinungsjahr nicht!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Zu 2.8.4 gehen – Dann zu D-A-CH zu 2.8.4.7, ggf. können Sie Vertriebs- oder Herstellername erfassen – aber im entsprechenden Unterfeld – 419 b oder 419 c !!!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97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</a:t>
            </a:r>
            <a:r>
              <a:rPr lang="de-DE" baseline="0" dirty="0" smtClean="0"/>
              <a:t> RAK: Erscheinungsvermerk; in Toolkit zu 2.8 gehen; zeigen, dass Kernelement; kurz auf D-A-CH springen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551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Zur Erinnerung: Vertriebs- und Herstellername sind kein Standardelement!</a:t>
            </a:r>
            <a:r>
              <a:rPr lang="de-DE" baseline="0" dirty="0" smtClean="0"/>
              <a:t> Das „Aber“ bezieht sich v.a. auf NBM-Bereich (zu 2.9.4.1 D-A-CH gehen).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31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62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Informationsquelle</a:t>
            </a:r>
            <a:r>
              <a:rPr lang="de-DE" baseline="0" dirty="0" smtClean="0"/>
              <a:t> also die gleiche wie für den Haupttitel </a:t>
            </a: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73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Standardelement;</a:t>
            </a:r>
            <a:r>
              <a:rPr lang="de-DE" baseline="0" dirty="0" smtClean="0"/>
              <a:t> Informationsquelle: </a:t>
            </a:r>
            <a:r>
              <a:rPr lang="de-DE" dirty="0" smtClean="0"/>
              <a:t>Primär</a:t>
            </a:r>
            <a:r>
              <a:rPr lang="de-DE" baseline="0" dirty="0" smtClean="0"/>
              <a:t> also Haupttitelseite; </a:t>
            </a: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923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mehreren Erscheinungsorten: Wenn nur der erste angegeben wird, dann die anderen ohne Kennzeichnung</a:t>
            </a:r>
            <a:r>
              <a:rPr lang="de-DE" baseline="0" dirty="0" smtClean="0"/>
              <a:t> weglassen;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97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072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Nur Angabe des ersten ist verpflichtend; aber: zu 2.8.2 und dann zur D-A-CH gehen: Nach Möglichkeit alle Erscheinungsorte erfassen!!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Nationalbibliotheken ist die Angabe der D-A-CH-Orte verpflichtend.</a:t>
            </a:r>
            <a:r>
              <a:rPr lang="de-DE" dirty="0" smtClean="0"/>
              <a:t> Gilt sowohl für einzelne</a:t>
            </a:r>
            <a:r>
              <a:rPr lang="de-DE" baseline="0" dirty="0" smtClean="0"/>
              <a:t> als auch fortlaufende Ressourcen.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198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D-A-CH</a:t>
            </a:r>
            <a:r>
              <a:rPr lang="de-DE" baseline="0" dirty="0" smtClean="0"/>
              <a:t> zu 2.8.2.6 zeigen!!!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122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147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686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Toolkit zu 2.9 springen, dort Definition „Vertrieb“ zeigen; D-A-CH: „ i.d.R. nur, um Ersatz …“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88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43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6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44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6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Gilt sowohl für einzelne</a:t>
            </a:r>
            <a:r>
              <a:rPr lang="de-DE" baseline="0" dirty="0" smtClean="0"/>
              <a:t> als auch fortlaufende Ressourcen.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>
                <a:solidFill>
                  <a:prstClr val="black"/>
                </a:solidFill>
              </a:rPr>
              <a:pPr/>
              <a:t>45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gleiche wie für Vertrieb gilt auch hier: i.d.R. nur erfassen,</a:t>
            </a:r>
            <a:r>
              <a:rPr lang="de-DE" baseline="0" dirty="0" smtClean="0"/>
              <a:t> um Ersatz zu bieten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70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bei RAK – wenn außerhalb der Ressource, eckig klammern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28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r>
              <a:rPr lang="de-DE" baseline="0" dirty="0" smtClean="0"/>
              <a:t> zur </a:t>
            </a:r>
            <a:r>
              <a:rPr lang="de-DE" dirty="0" smtClean="0"/>
              <a:t>Erfassung von Veröffentlichungsangabe, Vertriebsangabe und Herstellungsangabe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Aleph</a:t>
            </a:r>
            <a:r>
              <a:rPr lang="de-DE" baseline="0" dirty="0" smtClean="0"/>
              <a:t>:</a:t>
            </a:r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jeweils Feld 419, der Indikator gibt an, worum es sich handelt: Indikator blank für Veröffentlichungsangabe, Indikator b für Vertriebsangabe, Indikator c </a:t>
            </a:r>
            <a:r>
              <a:rPr lang="de-DE" baseline="0" smtClean="0"/>
              <a:t>für Herstellungsangabe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Aufbau des Feldes immer gleich: $a für Ort, $b für Name, $c für Datumsangabe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84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Grundsätzliche Erfassung wie in Informationsquelle;</a:t>
            </a:r>
            <a:r>
              <a:rPr lang="de-DE" baseline="0" dirty="0" smtClean="0"/>
              <a:t> wenn da steht: Deutsche Erstausgabe 10/13, dann 10/13 als Erscheinungsdatum hinschreiben; Erfassung in Feld 419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84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Erscheinungsdatum immer</a:t>
            </a:r>
            <a:r>
              <a:rPr lang="de-DE" baseline="0" dirty="0" smtClean="0"/>
              <a:t> in arabischen Ziffern angeben, auch wenn z.B. als Wort geschrieben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3.02.05: Veröffentlichungsangabe - Aleph-Version | Stand: 22.06.2015 | CC BY-NC-SA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4F81BD">
                    <a:lumMod val="75000"/>
                  </a:srgb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4F81BD">
                    <a:lumMod val="75000"/>
                  </a:srgb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4F81BD">
                    <a:lumMod val="75000"/>
                  </a:srgb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rgbClr val="4F81BD">
                    <a:lumMod val="75000"/>
                  </a:srgb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7632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/>
              <a:t>AG RDA Schulungsunterlagen – Modul 3.02.05: Veröffentlichungsangabe - Aleph-Version | Stand: 22.06.2015 | CC BY-NC-SA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7632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7632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7632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7632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AG RDA Schulungsunterlagen – Modul 3.02.05: Veröffentlichungsangabe - Aleph-Version | Stand: 22.06.2015 | CC BY-NC-SA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611188" y="1041400"/>
            <a:ext cx="8032750" cy="35290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075" name="Titel 1"/>
          <p:cNvSpPr>
            <a:spLocks noGrp="1"/>
          </p:cNvSpPr>
          <p:nvPr>
            <p:ph type="title"/>
          </p:nvPr>
        </p:nvSpPr>
        <p:spPr>
          <a:xfrm>
            <a:off x="1692275" y="2781300"/>
            <a:ext cx="6057900" cy="1652588"/>
          </a:xfrm>
        </p:spPr>
        <p:txBody>
          <a:bodyPr/>
          <a:lstStyle/>
          <a:p>
            <a:pPr algn="ctr"/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Schulungsunterlagen der</a:t>
            </a:r>
            <a:b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 RDA</a:t>
            </a:r>
          </a:p>
        </p:txBody>
      </p:sp>
      <p:pic>
        <p:nvPicPr>
          <p:cNvPr id="307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71575"/>
            <a:ext cx="9858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12875"/>
            <a:ext cx="1522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71650"/>
            <a:ext cx="1647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rafik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420938"/>
            <a:ext cx="1587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057525"/>
            <a:ext cx="1028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Grafi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3860800"/>
            <a:ext cx="5857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4338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Grafik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814888"/>
            <a:ext cx="1060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>
            <a:fillRect/>
          </a:stretch>
        </p:blipFill>
        <p:spPr bwMode="auto">
          <a:xfrm>
            <a:off x="4138613" y="5045075"/>
            <a:ext cx="1358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Grafik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29175"/>
            <a:ext cx="2165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Grafik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54500"/>
            <a:ext cx="1362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Grafik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4600"/>
            <a:ext cx="1403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Grafik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108325"/>
            <a:ext cx="1346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Grafik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177925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1" name="Gruppieren 8"/>
          <p:cNvGrpSpPr>
            <a:grpSpLocks/>
          </p:cNvGrpSpPr>
          <p:nvPr/>
        </p:nvGrpSpPr>
        <p:grpSpPr bwMode="auto">
          <a:xfrm>
            <a:off x="949325" y="1700213"/>
            <a:ext cx="2378075" cy="400050"/>
            <a:chOff x="948867" y="1700808"/>
            <a:chExt cx="2378195" cy="400110"/>
          </a:xfrm>
        </p:grpSpPr>
        <p:sp>
          <p:nvSpPr>
            <p:cNvPr id="3092" name="Textfeld 3"/>
            <p:cNvSpPr txBox="1">
              <a:spLocks noChangeArrowheads="1"/>
            </p:cNvSpPr>
            <p:nvPr/>
          </p:nvSpPr>
          <p:spPr bwMode="auto">
            <a:xfrm>
              <a:off x="1259632" y="1700808"/>
              <a:ext cx="2067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1000" b="1" dirty="0" smtClean="0">
                  <a:solidFill>
                    <a:prstClr val="black"/>
                  </a:solidFill>
                  <a:latin typeface="Verdana" pitchFamily="34" charset="0"/>
                  <a:cs typeface="Arial" pitchFamily="34" charset="0"/>
                </a:rPr>
                <a:t>Vertretungen der Öffentlichen Bibliotheken</a:t>
              </a:r>
            </a:p>
          </p:txBody>
        </p:sp>
        <p:pic>
          <p:nvPicPr>
            <p:cNvPr id="3093" name="Grafik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67" y="1709892"/>
              <a:ext cx="31076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7175" b="17717"/>
          <a:stretch/>
        </p:blipFill>
        <p:spPr>
          <a:xfrm>
            <a:off x="677899" y="2348880"/>
            <a:ext cx="1650927" cy="35877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8280920" cy="365125"/>
          </a:xfrm>
        </p:spPr>
        <p:txBody>
          <a:bodyPr/>
          <a:lstStyle/>
          <a:p>
            <a:r>
              <a:rPr lang="de-DE" dirty="0" smtClean="0"/>
              <a:t>AG RDA Schulungsunterlagen – Modul 3.02.05: Veröffentlichungsangabe - </a:t>
            </a:r>
            <a:r>
              <a:rPr lang="de-DE" dirty="0" err="1" smtClean="0"/>
              <a:t>Aleph</a:t>
            </a:r>
            <a:r>
              <a:rPr lang="de-DE" dirty="0" smtClean="0"/>
              <a:t>-Version | Stand: 22.06.2015 | CC BY-NC-SA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2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2.8.6.6 D-A-CH und RDA 2.8.6.5 D-A-CH)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Wenn Erscheinungsdatum aus Informationsquellen nicht ermittelbar: 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	-&gt; 	</a:t>
            </a:r>
            <a:r>
              <a:rPr lang="de-DE" b="1" dirty="0" smtClean="0"/>
              <a:t>Erscheinungsdatum aus anderen Quellen 	ermitteln bzw. schätzen </a:t>
            </a:r>
            <a:r>
              <a:rPr lang="de-DE" dirty="0" smtClean="0"/>
              <a:t>(eckig klammern)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	-&gt;	NICHT: [Erscheinungsdatum nicht ermittelbar]</a:t>
            </a:r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  <a:p>
            <a:pPr marL="0" lvl="2" indent="0">
              <a:buNone/>
            </a:pPr>
            <a:r>
              <a:rPr lang="de-DE" dirty="0" smtClean="0"/>
              <a:t>(für einzelne Einheiten s. RDA 2.8.6.6 D-A-CH)</a:t>
            </a:r>
          </a:p>
          <a:p>
            <a:pPr marL="0" lvl="2" indent="0">
              <a:buNone/>
            </a:pPr>
            <a:r>
              <a:rPr lang="de-DE" dirty="0" smtClean="0"/>
              <a:t>(für fortlaufende Ressourcen s. RDA 2.8.6.5 D-A-CH)</a:t>
            </a:r>
          </a:p>
          <a:p>
            <a:pPr marL="0" lvl="2" indent="0">
              <a:buNone/>
            </a:pPr>
            <a:r>
              <a:rPr lang="de-DE" dirty="0"/>
              <a:t>(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Musik</a:t>
            </a:r>
            <a:r>
              <a:rPr lang="fr-FR" dirty="0"/>
              <a:t>-Ton-</a:t>
            </a:r>
            <a:r>
              <a:rPr lang="fr-FR" dirty="0" err="1"/>
              <a:t>Ressourcen</a:t>
            </a:r>
            <a:r>
              <a:rPr lang="fr-FR" dirty="0"/>
              <a:t> s. RDA 2.11.1.3 D-A-CH)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2.8.6.6 D-A-CH)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Zum Schätzen des Erscheinungsdatums Quellen in dieser Reihenfolge nutzen:</a:t>
            </a:r>
          </a:p>
          <a:p>
            <a:pPr marL="0" indent="0">
              <a:buNone/>
            </a:pPr>
            <a:endParaRPr lang="de-DE" dirty="0" smtClean="0"/>
          </a:p>
          <a:p>
            <a:pPr marL="571500" indent="-514350">
              <a:buFont typeface="+mj-lt"/>
              <a:buAutoNum type="romanLcPeriod"/>
            </a:pPr>
            <a:r>
              <a:rPr lang="de-DE" dirty="0" smtClean="0"/>
              <a:t>Copyright-Datum</a:t>
            </a:r>
          </a:p>
          <a:p>
            <a:pPr marL="571500" indent="-514350">
              <a:buFont typeface="+mj-lt"/>
              <a:buAutoNum type="romanLcPeriod"/>
            </a:pPr>
            <a:r>
              <a:rPr lang="de-DE" dirty="0" smtClean="0"/>
              <a:t>Vertriebsdatum</a:t>
            </a:r>
          </a:p>
          <a:p>
            <a:pPr marL="571500" indent="-514350">
              <a:buFont typeface="+mj-lt"/>
              <a:buAutoNum type="romanLcPeriod"/>
            </a:pPr>
            <a:r>
              <a:rPr lang="de-DE" dirty="0" smtClean="0"/>
              <a:t>Herstellungsdatum</a:t>
            </a:r>
          </a:p>
          <a:p>
            <a:pPr marL="571500" indent="-514350">
              <a:buFont typeface="+mj-lt"/>
              <a:buAutoNum type="romanLcPeriod"/>
            </a:pPr>
            <a:r>
              <a:rPr lang="de-DE" dirty="0" smtClean="0"/>
              <a:t>Indizien innerhalb und außerhalb der Ressource, z.B. Datum des Vorworts, Verlagsankündigung auf Website (notfalls wird ein Zeitraum geschätzt)</a:t>
            </a:r>
          </a:p>
          <a:p>
            <a:pPr marL="355600" indent="-298450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2.8.6.6 D-A-CH)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Beispiel </a:t>
            </a:r>
            <a:r>
              <a:rPr lang="de-DE" b="1" dirty="0" smtClean="0"/>
              <a:t>einzelne Einheit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312368" cy="4710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3779912" y="1340768"/>
          <a:ext cx="5256585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64096"/>
                <a:gridCol w="1944216"/>
                <a:gridCol w="1512169"/>
              </a:tblGrid>
              <a:tr h="592635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465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[2014]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65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2014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653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419d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Copyright-Datum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© 2014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851920" y="3933056"/>
            <a:ext cx="5184576" cy="221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Erscheinungsdatum aus Copyright-Datum geschätzt</a:t>
            </a:r>
          </a:p>
          <a:p>
            <a:pPr marL="269875" indent="-269875">
              <a:buFont typeface="Arial" pitchFamily="34" charset="0"/>
              <a:buChar char="•"/>
            </a:pPr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Copyright-Datum darf zusätzlich angegeben werden</a:t>
            </a:r>
          </a:p>
          <a:p>
            <a:pPr marL="269875" indent="-269875"/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784976" cy="508918"/>
          </a:xfrm>
        </p:spPr>
        <p:txBody>
          <a:bodyPr/>
          <a:lstStyle/>
          <a:p>
            <a:r>
              <a:rPr lang="de-DE" dirty="0"/>
              <a:t>Erscheinungsdatum </a:t>
            </a:r>
            <a:r>
              <a:rPr lang="de-DE" dirty="0" smtClean="0"/>
              <a:t>                                  (</a:t>
            </a:r>
            <a:r>
              <a:rPr lang="de-DE" dirty="0"/>
              <a:t>RDA 2.8.6.6 D-A-CH und RDA 2.8.6.5 D-A-CH)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Zahlen-</a:t>
            </a:r>
            <a:r>
              <a:rPr lang="de-DE" dirty="0"/>
              <a:t>/Ziffern-/Druckleisten gehören zur Herstellungsangabe!</a:t>
            </a:r>
          </a:p>
          <a:p>
            <a:endParaRPr lang="de-DE" dirty="0"/>
          </a:p>
          <a:p>
            <a:r>
              <a:rPr lang="de-DE" dirty="0"/>
              <a:t>Beispiel:</a:t>
            </a:r>
          </a:p>
          <a:p>
            <a:endParaRPr lang="de-DE" dirty="0" smtClean="0"/>
          </a:p>
          <a:p>
            <a:endParaRPr lang="de-DE" dirty="0"/>
          </a:p>
          <a:p>
            <a:pPr>
              <a:buNone/>
            </a:pPr>
            <a:r>
              <a:rPr lang="de-DE" dirty="0"/>
              <a:t>	</a:t>
            </a:r>
          </a:p>
          <a:p>
            <a:pPr>
              <a:buNone/>
            </a:pPr>
            <a:r>
              <a:rPr lang="de-DE" dirty="0"/>
              <a:t>	„2014“ gilt als Herstellungsjahr. Es wird nicht als Erscheinungsdatum berücksichtigt.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3388640"/>
            <a:ext cx="439248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de-DE" sz="1600" dirty="0" smtClean="0">
                <a:latin typeface="Kartika" pitchFamily="18" charset="0"/>
                <a:cs typeface="Kartika" pitchFamily="18" charset="0"/>
              </a:rPr>
              <a:t>2016  2015  2014     4  3  2</a:t>
            </a:r>
            <a:endParaRPr lang="de-DE" sz="1600" dirty="0">
              <a:latin typeface="Kartika" pitchFamily="18" charset="0"/>
              <a:cs typeface="Kartika" pitchFamily="18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6921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2.8.6.6 D-A-CH)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280920" cy="5472608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Beispiel </a:t>
            </a:r>
            <a:r>
              <a:rPr lang="de-DE" b="1" dirty="0" smtClean="0"/>
              <a:t>einzelne Einheit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 smtClean="0"/>
              <a:t>Erscheinungsjahr in der Ressource nicht genannt. Aus dem Vorwort: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467544" y="3789040"/>
          <a:ext cx="7200800" cy="163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834982"/>
                <a:gridCol w="22322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[1981?]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1981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Grafik 7" descr="19.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7792300" cy="72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2.8.6.5 D-A-CH)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280920" cy="547260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Fortlaufende Ressource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Chronologische Bezeichnung aus der Zählung als ermitteltes Erscheinungsdatum erfassen.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Beispiel :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467544" y="3284984"/>
          <a:ext cx="7560839" cy="225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124"/>
                <a:gridCol w="1120124"/>
                <a:gridCol w="2800312"/>
                <a:gridCol w="2520279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405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Zählung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Band 1 (1982)-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[1982]-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425b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1982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Verlagsname (RDA 2.8.4)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Informationsquellen für den Verlagsnamen in dieser Reihenfolge:</a:t>
            </a:r>
          </a:p>
          <a:p>
            <a:endParaRPr lang="de-DE" dirty="0" smtClean="0"/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Gleiche Quelle, aus der Haupttitel entnommen wurde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innerhalb der Ressource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außerhalb der Ressource (dann muss der Verlagsname eckig geklammert werden)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Verlagsname übertragen wie auf der bevorzugten Quelle</a:t>
            </a:r>
          </a:p>
          <a:p>
            <a:endParaRPr lang="de-DE" dirty="0" smtClean="0"/>
          </a:p>
          <a:p>
            <a:r>
              <a:rPr lang="de-DE" dirty="0" smtClean="0"/>
              <a:t>Regeln der Groß- und Kleinschreibung sowie der Interpunktion werden angewandt (-&gt;Modul 2)</a:t>
            </a:r>
          </a:p>
          <a:p>
            <a:endParaRPr lang="de-DE" dirty="0" smtClean="0"/>
          </a:p>
          <a:p>
            <a:r>
              <a:rPr lang="de-DE" dirty="0" smtClean="0"/>
              <a:t>Zeichensetzung wird aus Vorlage übernommen</a:t>
            </a:r>
          </a:p>
          <a:p>
            <a:endParaRPr lang="de-DE" dirty="0" smtClean="0"/>
          </a:p>
          <a:p>
            <a:r>
              <a:rPr lang="de-DE" dirty="0" smtClean="0"/>
              <a:t>Typografische Gestaltungsmittel als Trennzeichen können weggelassen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66133"/>
              </p:ext>
            </p:extLst>
          </p:nvPr>
        </p:nvGraphicFramePr>
        <p:xfrm>
          <a:off x="395536" y="2996952"/>
          <a:ext cx="864096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70"/>
                <a:gridCol w="878742"/>
                <a:gridCol w="1903940"/>
                <a:gridCol w="490630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Grafik 7" descr="neu209-12 - Kopie 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27" y="1795589"/>
            <a:ext cx="9000501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38739"/>
              </p:ext>
            </p:extLst>
          </p:nvPr>
        </p:nvGraphicFramePr>
        <p:xfrm>
          <a:off x="179512" y="2996952"/>
          <a:ext cx="8856984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900711"/>
                <a:gridCol w="1435888"/>
                <a:gridCol w="554461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Verlags-name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Wissenschaftliche Verlagsgesellschaft mbH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Grafik 7" descr="neu209-12 - Kopie b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" y="1736812"/>
            <a:ext cx="9000501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994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de-DE" sz="2800" dirty="0" smtClean="0"/>
              <a:t>Veröffentlichungsangabe / Vertriebsangabe / Herstellungsangabe / Copyrightdatum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409343" y="548679"/>
            <a:ext cx="2362457" cy="432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 3</a:t>
            </a:r>
            <a:endParaRPr lang="de-DE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17354" y="1052736"/>
            <a:ext cx="21824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B3Kat: 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19.11.2015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686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75641"/>
              </p:ext>
            </p:extLst>
          </p:nvPr>
        </p:nvGraphicFramePr>
        <p:xfrm>
          <a:off x="323528" y="4077072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2" descr="tb069a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471091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2158"/>
              </p:ext>
            </p:extLst>
          </p:nvPr>
        </p:nvGraphicFramePr>
        <p:xfrm>
          <a:off x="323528" y="4077072"/>
          <a:ext cx="856895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08112"/>
                <a:gridCol w="2160240"/>
                <a:gridCol w="4320479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Carl Winter Universitätsverlag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2" descr="tb069a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122" y="1484784"/>
            <a:ext cx="471091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6939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/>
              <a:t>Im Impressum: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84131"/>
              </p:ext>
            </p:extLst>
          </p:nvPr>
        </p:nvGraphicFramePr>
        <p:xfrm>
          <a:off x="395536" y="4581128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Grafik 9" descr="26.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5598621" cy="1152128"/>
          </a:xfrm>
          <a:prstGeom prst="rect">
            <a:avLst/>
          </a:prstGeom>
        </p:spPr>
      </p:pic>
      <p:pic>
        <p:nvPicPr>
          <p:cNvPr id="11" name="Grafik 10" descr="26.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8742280" cy="10362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der Titelseite: </a:t>
            </a: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dirty="0" smtClean="0"/>
              <a:t>Im Impressum: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395536" y="4581128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K.G. Saur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Grafik 9" descr="26.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5248707" cy="1080120"/>
          </a:xfrm>
          <a:prstGeom prst="rect">
            <a:avLst/>
          </a:prstGeom>
        </p:spPr>
      </p:pic>
      <p:pic>
        <p:nvPicPr>
          <p:cNvPr id="11" name="Grafik 10" descr="26.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21" y="3090904"/>
            <a:ext cx="8319918" cy="98616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7318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</a:t>
            </a:r>
            <a:r>
              <a:rPr lang="de-DE" dirty="0" smtClean="0"/>
              <a:t>der Titelseite: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 Impressum: 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75721"/>
              </p:ext>
            </p:extLst>
          </p:nvPr>
        </p:nvGraphicFramePr>
        <p:xfrm>
          <a:off x="395536" y="4437112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Grafik 13" descr="neu211-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71188"/>
            <a:ext cx="2756836" cy="1193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Grafik 14" descr="neu211-4a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3235599"/>
            <a:ext cx="5410223" cy="625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137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</a:t>
            </a:r>
            <a:r>
              <a:rPr lang="de-DE" dirty="0" smtClean="0"/>
              <a:t>der Titelseite: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 Impressum: 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395536" y="4437112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Stauffenburg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Verlag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Grafik 13" descr="neu211-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10" y="1340768"/>
            <a:ext cx="2827091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Grafik 14" descr="neu211-4a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10" y="3289739"/>
            <a:ext cx="5564784" cy="643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</a:t>
            </a:r>
            <a:r>
              <a:rPr lang="de-DE" dirty="0" smtClean="0"/>
              <a:t>der Titelseite: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 </a:t>
            </a:r>
            <a:r>
              <a:rPr lang="de-DE" dirty="0" smtClean="0"/>
              <a:t>Impressum: 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47093"/>
              </p:ext>
            </p:extLst>
          </p:nvPr>
        </p:nvGraphicFramePr>
        <p:xfrm>
          <a:off x="395536" y="4653136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Grafik 17" descr="neu15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2025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9" descr="neu155-4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140967"/>
            <a:ext cx="5064781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578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Verlagsnamens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Auf </a:t>
            </a:r>
            <a:r>
              <a:rPr lang="de-DE" dirty="0" smtClean="0"/>
              <a:t>der Titelseite: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Im Impressum: 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395536" y="4437112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TRIAS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Grafik 17" descr="neu155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20259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9" descr="neu155-4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4665009" cy="10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Verlags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Wörter/Phrasen, die Funktion des Verlags angeben, werden übernommen</a:t>
            </a:r>
          </a:p>
          <a:p>
            <a:pPr>
              <a:buNone/>
            </a:pPr>
            <a:r>
              <a:rPr lang="de-DE" dirty="0" smtClean="0"/>
              <a:t>	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Aber:</a:t>
            </a:r>
          </a:p>
          <a:p>
            <a:r>
              <a:rPr lang="de-DE" dirty="0" smtClean="0"/>
              <a:t>NICHT Wörter/Phrasen, die bloß Verlagstätigkeit beschreiben</a:t>
            </a:r>
          </a:p>
          <a:p>
            <a:pPr>
              <a:buNone/>
            </a:pPr>
            <a:r>
              <a:rPr lang="de-DE" dirty="0" smtClean="0"/>
              <a:t>	z.B.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467544" y="1772816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 Kommission bei Otto </a:t>
                      </a:r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Harrassowitz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467544" y="5085184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Kindler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82364"/>
            <a:ext cx="3040030" cy="68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Mehrere Verlage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Sind in Ressource mehrere Verlage angegeben: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 erster/typografisch hervorgehobener Verlag Standardelement</a:t>
            </a:r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	 weitere Verlage dürfen erfasst werden</a:t>
            </a:r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r>
              <a:rPr lang="de-DE" dirty="0" smtClean="0"/>
              <a:t>Beispiel: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339752" y="2708920"/>
            <a:ext cx="3312368" cy="11974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44000" tIns="108000" rIns="144000" bIns="72000" rtlCol="0">
            <a:spAutoFit/>
          </a:bodyPr>
          <a:lstStyle/>
          <a:p>
            <a:r>
              <a:rPr lang="de-DE" sz="2400" dirty="0" smtClean="0">
                <a:solidFill>
                  <a:prstClr val="black"/>
                </a:solidFill>
                <a:latin typeface="Shonar Bangla" pitchFamily="34" charset="0"/>
                <a:ea typeface="Verdana" panose="020B0604030504040204" pitchFamily="34" charset="0"/>
                <a:cs typeface="Shonar Bangla" pitchFamily="34" charset="0"/>
              </a:rPr>
              <a:t>Akademischer Verlag</a:t>
            </a:r>
          </a:p>
          <a:p>
            <a:r>
              <a:rPr lang="de-DE" sz="2400" dirty="0" smtClean="0">
                <a:solidFill>
                  <a:prstClr val="black"/>
                </a:solidFill>
                <a:latin typeface="Shonar Bangla" pitchFamily="34" charset="0"/>
                <a:ea typeface="Verdana" panose="020B0604030504040204" pitchFamily="34" charset="0"/>
                <a:cs typeface="Shonar Bangla" pitchFamily="34" charset="0"/>
              </a:rPr>
              <a:t>Gärkeller Verlag</a:t>
            </a:r>
          </a:p>
          <a:p>
            <a:r>
              <a:rPr lang="de-DE" dirty="0" smtClean="0">
                <a:solidFill>
                  <a:prstClr val="black"/>
                </a:solidFill>
                <a:latin typeface="Shonar Bangla" pitchFamily="34" charset="0"/>
                <a:ea typeface="Verdana" panose="020B0604030504040204" pitchFamily="34" charset="0"/>
                <a:cs typeface="Shonar Bangla" pitchFamily="34" charset="0"/>
              </a:rPr>
              <a:t>München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00044"/>
              </p:ext>
            </p:extLst>
          </p:nvPr>
        </p:nvGraphicFramePr>
        <p:xfrm>
          <a:off x="477888" y="4365104"/>
          <a:ext cx="8208911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Akademischer Verlag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Gärkeller Verlag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139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Veröffentlichungsangabe (RDA 2.8)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Erscheinungsort (RDA 2.8.2)</a:t>
            </a:r>
            <a:endParaRPr lang="de-DE" sz="1800" dirty="0"/>
          </a:p>
          <a:p>
            <a:endParaRPr lang="de-DE" dirty="0" smtClean="0"/>
          </a:p>
          <a:p>
            <a:r>
              <a:rPr lang="de-DE" dirty="0" smtClean="0"/>
              <a:t>Verlagsname (RDA 2.8.4)</a:t>
            </a:r>
          </a:p>
          <a:p>
            <a:endParaRPr lang="de-DE" dirty="0" smtClean="0"/>
          </a:p>
          <a:p>
            <a:r>
              <a:rPr lang="de-DE" dirty="0" smtClean="0"/>
              <a:t>Erscheinungsdatum (RDA 2.8.6)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Elemente der Veröffentlichungsangabe </a:t>
            </a:r>
          </a:p>
          <a:p>
            <a:pPr marL="0" indent="0">
              <a:buNone/>
            </a:pPr>
            <a:r>
              <a:rPr lang="de-DE" dirty="0" smtClean="0"/>
              <a:t>-&gt; Standardelemente.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814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Verlagsname (RDA 2.8.4)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Verlagsname nicht ermittelbar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-&gt; es wird erfasst: „[Verlag nicht ermittelbar]“</a:t>
            </a:r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Verlags-/Vertriebs-/Herstellername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Achtung: </a:t>
            </a:r>
          </a:p>
          <a:p>
            <a:r>
              <a:rPr lang="de-DE" dirty="0" smtClean="0"/>
              <a:t>Vertriebs- und Herstellername dürfen nicht als ermittelter Verlagsname erfasst werden!</a:t>
            </a:r>
          </a:p>
          <a:p>
            <a:r>
              <a:rPr lang="de-DE" dirty="0" smtClean="0"/>
              <a:t>Sie werden im Rahmen der Vertriebs- bzw. Herstellungsangabe erfasst.</a:t>
            </a:r>
          </a:p>
          <a:p>
            <a:endParaRPr lang="de-DE" dirty="0" smtClean="0"/>
          </a:p>
          <a:p>
            <a:pPr>
              <a:buNone/>
            </a:pPr>
            <a:r>
              <a:rPr lang="de-DE" b="1" dirty="0" smtClean="0"/>
              <a:t>Aber:</a:t>
            </a:r>
          </a:p>
          <a:p>
            <a:r>
              <a:rPr lang="de-DE" dirty="0" smtClean="0"/>
              <a:t>Falls nicht zu erkennen ist, ob es sich um einen Verlag oder Vertrieb handelt, wird angenommen, dass es sich um einen Verlag handelt. (RDA 2.9.4.1 D-A-CH)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636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Vertriebsname/Herstellername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Informationsquellen: gleich wie bei Verlag</a:t>
            </a:r>
          </a:p>
          <a:p>
            <a:endParaRPr lang="de-DE" dirty="0" smtClean="0"/>
          </a:p>
          <a:p>
            <a:r>
              <a:rPr lang="de-DE" dirty="0" smtClean="0"/>
              <a:t>Beispiel:</a:t>
            </a:r>
          </a:p>
          <a:p>
            <a:pPr>
              <a:buNone/>
            </a:pPr>
            <a:r>
              <a:rPr lang="de-DE" dirty="0" smtClean="0"/>
              <a:t>	Auf der bevorzugten Informationsquelle:</a:t>
            </a:r>
          </a:p>
          <a:p>
            <a:pPr>
              <a:buNone/>
            </a:pPr>
            <a:r>
              <a:rPr lang="de-DE" dirty="0" smtClean="0"/>
              <a:t>	Vertrieb: Universal Europe</a:t>
            </a:r>
          </a:p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14611"/>
              </p:ext>
            </p:extLst>
          </p:nvPr>
        </p:nvGraphicFramePr>
        <p:xfrm>
          <a:off x="467544" y="3717032"/>
          <a:ext cx="82089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35"/>
                <a:gridCol w="1216135"/>
                <a:gridCol w="2341593"/>
                <a:gridCol w="3435048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419b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2.9.4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Vertriebsname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Universal Europe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114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Erscheinungsort (RDA 2.8.2)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Informationsquellen für den Erscheinungsort in dieser Reihenfolge:</a:t>
            </a:r>
          </a:p>
          <a:p>
            <a:endParaRPr lang="de-DE" dirty="0" smtClean="0"/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Gleiche Quelle, aus der Verlagsname entnommen wurde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innerhalb der Ressource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außerhalb der Ressource (dann muss der Erscheinungsort eckig geklammert werden)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Erscheinungsortes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Erscheinungsort übertragen wie auf der bevorzugten Quelle</a:t>
            </a:r>
          </a:p>
          <a:p>
            <a:endParaRPr lang="de-DE" dirty="0" smtClean="0"/>
          </a:p>
          <a:p>
            <a:r>
              <a:rPr lang="de-DE" dirty="0" smtClean="0"/>
              <a:t>Regeln der Groß- und Kleinschreibung sowie der Interpunktion werden angewandt (-&gt;Modul 2)</a:t>
            </a:r>
          </a:p>
          <a:p>
            <a:endParaRPr lang="de-DE" dirty="0" smtClean="0"/>
          </a:p>
          <a:p>
            <a:r>
              <a:rPr lang="de-DE" dirty="0" smtClean="0"/>
              <a:t>In der Informationsquelle enthaltene übergeordnete </a:t>
            </a:r>
            <a:r>
              <a:rPr lang="de-DE" dirty="0" err="1" smtClean="0"/>
              <a:t>Geographika</a:t>
            </a:r>
            <a:r>
              <a:rPr lang="de-DE" dirty="0" smtClean="0"/>
              <a:t> werden übernommen</a:t>
            </a:r>
          </a:p>
          <a:p>
            <a:endParaRPr lang="de-DE" dirty="0" smtClean="0"/>
          </a:p>
          <a:p>
            <a:r>
              <a:rPr lang="de-DE" dirty="0" smtClean="0"/>
              <a:t>Bei mehreren Erscheinungsorten: typographisch hervorgehobener bzw. erster Erscheinungsort Standardelement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Erscheinungsortes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Auf </a:t>
            </a:r>
            <a:r>
              <a:rPr lang="de-DE" dirty="0" smtClean="0"/>
              <a:t>der Titelseite: Freiburg i.Br.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Aber: auf </a:t>
            </a:r>
            <a:r>
              <a:rPr lang="de-DE" dirty="0"/>
              <a:t>der Titelseite: Freiburg </a:t>
            </a:r>
            <a:r>
              <a:rPr lang="de-DE" dirty="0" smtClean="0"/>
              <a:t>i. Br.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Auf </a:t>
            </a:r>
            <a:r>
              <a:rPr lang="de-DE" dirty="0" smtClean="0"/>
              <a:t>der bevorzugten Informationsquelle: Philadelphia, PA</a:t>
            </a:r>
          </a:p>
          <a:p>
            <a:endParaRPr lang="de-DE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64943"/>
              </p:ext>
            </p:extLst>
          </p:nvPr>
        </p:nvGraphicFramePr>
        <p:xfrm>
          <a:off x="683568" y="1340768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Freiburg i.Br.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03324"/>
              </p:ext>
            </p:extLst>
          </p:nvPr>
        </p:nvGraphicFramePr>
        <p:xfrm>
          <a:off x="683568" y="5229200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Philadelphia, PA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24225"/>
              </p:ext>
            </p:extLst>
          </p:nvPr>
        </p:nvGraphicFramePr>
        <p:xfrm>
          <a:off x="683568" y="3068960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Freiburg i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Br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Erscheinungsortes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Eine übergeordnete geographische Einheit darf ergänzt werden, falls für die Identifizierung notwendig</a:t>
            </a:r>
          </a:p>
          <a:p>
            <a:endParaRPr lang="de-DE" dirty="0" smtClean="0"/>
          </a:p>
          <a:p>
            <a:r>
              <a:rPr lang="de-DE" dirty="0" smtClean="0"/>
              <a:t>Beispiel: </a:t>
            </a:r>
          </a:p>
          <a:p>
            <a:pPr>
              <a:buNone/>
            </a:pPr>
            <a:r>
              <a:rPr lang="de-DE" dirty="0" smtClean="0"/>
              <a:t>	Auf der Informationsquelle: Dublin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83568" y="3645024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Dublin [Ohio]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Erscheinungsortes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Auf der Titelseite: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11560" y="1844824"/>
          <a:ext cx="7200800" cy="350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Berlin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_;_</a:t>
                      </a:r>
                      <a:endParaRPr lang="de-DE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 row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Heidelberg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_;_</a:t>
                      </a:r>
                      <a:endParaRPr lang="de-DE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_;_</a:t>
                      </a:r>
                      <a:endParaRPr lang="de-DE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Tokyo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 vMerge="1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2.8.4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Verlagsname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$b</a:t>
                      </a:r>
                      <a:r>
                        <a:rPr lang="de-D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Springer-Verlag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Grafik 7" descr="19.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7" y="764704"/>
            <a:ext cx="5553375" cy="936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Erscheinungsort (RDA 2.8.2)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Erscheinungsort nicht ermittelbar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-&gt; wahrscheinlichen Erscheinungsort oder größere geographische Einheit erfassen (in eckigen Klammern)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-&gt; nur, wenn dies nicht möglich: </a:t>
            </a:r>
          </a:p>
          <a:p>
            <a:pPr>
              <a:buNone/>
            </a:pPr>
            <a:r>
              <a:rPr lang="de-DE" dirty="0" smtClean="0"/>
              <a:t>	„[Erscheinungsort nicht ermittelbar]“</a:t>
            </a:r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Erscheinungsortes - Beispiel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Aus der Ressource geht hervor, dass es sich um eine gemeinsame Veröffentlichung der Mitgliederländer der EU handelt, der genaue Erscheinungsort ist nicht ermittelbar:</a:t>
            </a:r>
          </a:p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83568" y="3284984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2.8.2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Erscheinungsort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[Europa]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Vertriebsangabe (RDA 2.9)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Vertriebsort (RDA 2.9.2)</a:t>
            </a:r>
            <a:endParaRPr lang="de-DE" sz="1800" dirty="0"/>
          </a:p>
          <a:p>
            <a:endParaRPr lang="de-DE" dirty="0" smtClean="0"/>
          </a:p>
          <a:p>
            <a:r>
              <a:rPr lang="de-DE" dirty="0" smtClean="0"/>
              <a:t>Vertriebsname (RDA 2.9.4)</a:t>
            </a:r>
          </a:p>
          <a:p>
            <a:endParaRPr lang="de-DE" dirty="0" smtClean="0"/>
          </a:p>
          <a:p>
            <a:r>
              <a:rPr lang="de-DE" dirty="0" smtClean="0"/>
              <a:t>Vertriebsdatum (RDA 2.9.6)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Elemente der Vertriebsangabe:</a:t>
            </a:r>
          </a:p>
          <a:p>
            <a:pPr marL="0" indent="0">
              <a:buNone/>
            </a:pPr>
            <a:r>
              <a:rPr lang="de-DE" b="1" dirty="0"/>
              <a:t>keine Standardelemente</a:t>
            </a:r>
            <a:r>
              <a:rPr lang="de-DE" dirty="0"/>
              <a:t>, dürfen aber zusätzlich angegeben werden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Erscheinungsort nicht ermittelbar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Achtung: </a:t>
            </a:r>
          </a:p>
          <a:p>
            <a:r>
              <a:rPr lang="de-DE" dirty="0" smtClean="0"/>
              <a:t>Vertriebs- und Herstellungsort dürfen nicht als ermittelter Erscheinungsort erfasst werden!</a:t>
            </a:r>
          </a:p>
          <a:p>
            <a:r>
              <a:rPr lang="de-DE" dirty="0" smtClean="0"/>
              <a:t>Sie werden im Rahmen der Vertriebs- bzw. Herstellungsangabe erfasst.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Vertriebs-/Herstellungsort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Informationsquellen: gleich wie bei Verlag</a:t>
            </a:r>
          </a:p>
          <a:p>
            <a:endParaRPr lang="de-DE" dirty="0" smtClean="0"/>
          </a:p>
          <a:p>
            <a:r>
              <a:rPr lang="de-DE" dirty="0" smtClean="0"/>
              <a:t>Beispiel: </a:t>
            </a:r>
          </a:p>
          <a:p>
            <a:pPr>
              <a:buNone/>
            </a:pPr>
            <a:r>
              <a:rPr lang="de-DE" dirty="0" smtClean="0"/>
              <a:t>	Auf der bevorzugten Informationsquelle: </a:t>
            </a:r>
          </a:p>
          <a:p>
            <a:pPr>
              <a:buNone/>
            </a:pPr>
            <a:r>
              <a:rPr lang="de-DE" dirty="0" smtClean="0"/>
              <a:t>	Vertrieb: Universal Europe München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98202"/>
              </p:ext>
            </p:extLst>
          </p:nvPr>
        </p:nvGraphicFramePr>
        <p:xfrm>
          <a:off x="683568" y="3717032"/>
          <a:ext cx="72008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85"/>
                <a:gridCol w="1066785"/>
                <a:gridCol w="2613624"/>
                <a:gridCol w="2453606"/>
              </a:tblGrid>
              <a:tr h="3839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419b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2.9.2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Vertriebsort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München</a:t>
                      </a:r>
                      <a:endParaRPr lang="de-DE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875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520" y="692695"/>
            <a:ext cx="8640960" cy="5683547"/>
          </a:xfrm>
        </p:spPr>
        <p:txBody>
          <a:bodyPr/>
          <a:lstStyle/>
          <a:p>
            <a:r>
              <a:rPr lang="de-DE" sz="2000" b="1" dirty="0" smtClean="0"/>
              <a:t>Elemente der Veröffentlichungsangabe sind Standardelemente</a:t>
            </a:r>
            <a:r>
              <a:rPr lang="de-DE" sz="2000" dirty="0" smtClean="0"/>
              <a:t>, die Elemente der Vertriebs- und Herstellungsangabe nicht!</a:t>
            </a:r>
            <a:br>
              <a:rPr lang="de-DE" sz="2000" dirty="0" smtClean="0"/>
            </a:br>
            <a:endParaRPr lang="de-DE" sz="1400" dirty="0" smtClean="0"/>
          </a:p>
          <a:p>
            <a:r>
              <a:rPr lang="de-DE" sz="2000" dirty="0" smtClean="0"/>
              <a:t>Bevorzugte </a:t>
            </a:r>
            <a:r>
              <a:rPr lang="de-DE" sz="2000" b="1" dirty="0" smtClean="0"/>
              <a:t>Informationsquelle</a:t>
            </a:r>
            <a:r>
              <a:rPr lang="de-DE" sz="2000" dirty="0" smtClean="0"/>
              <a:t>: die gleiche, aus der Haupttitel entnommen wurde</a:t>
            </a:r>
            <a:br>
              <a:rPr lang="de-DE" sz="2000" dirty="0" smtClean="0"/>
            </a:br>
            <a:endParaRPr lang="de-DE" sz="1400" dirty="0" smtClean="0"/>
          </a:p>
          <a:p>
            <a:r>
              <a:rPr lang="de-DE" sz="2000" b="1" dirty="0" smtClean="0"/>
              <a:t>Erscheinungsdatum</a:t>
            </a:r>
            <a:r>
              <a:rPr lang="de-DE" sz="2000" dirty="0" smtClean="0"/>
              <a:t> muss </a:t>
            </a:r>
            <a:r>
              <a:rPr lang="de-DE" sz="2000" u="sng" dirty="0" smtClean="0"/>
              <a:t>immer </a:t>
            </a:r>
            <a:r>
              <a:rPr lang="de-DE" sz="2000" dirty="0" smtClean="0"/>
              <a:t>angegeben (notfalls ermittelt oder sogar geschätzt) werden</a:t>
            </a:r>
            <a:br>
              <a:rPr lang="de-DE" sz="2000" dirty="0" smtClean="0"/>
            </a:br>
            <a:endParaRPr lang="de-DE" sz="1400" dirty="0" smtClean="0"/>
          </a:p>
          <a:p>
            <a:r>
              <a:rPr lang="de-DE" sz="2000" b="1" dirty="0" smtClean="0"/>
              <a:t>Copyright-Datum</a:t>
            </a:r>
            <a:r>
              <a:rPr lang="de-DE" sz="2000" dirty="0" smtClean="0"/>
              <a:t> gilt nicht als Erscheinungsdatum, kann aber zur Ermittlung herangezogen werden; darf bei einzelner Einheit in 419d zusätzlich angegeben werden</a:t>
            </a:r>
            <a:br>
              <a:rPr lang="de-DE" sz="2000" dirty="0" smtClean="0"/>
            </a:br>
            <a:endParaRPr lang="de-DE" sz="1400" dirty="0" smtClean="0"/>
          </a:p>
          <a:p>
            <a:r>
              <a:rPr lang="de-DE" sz="2000" b="1" dirty="0" smtClean="0"/>
              <a:t>Mehrere Verlage</a:t>
            </a:r>
            <a:r>
              <a:rPr lang="de-DE" sz="2000" dirty="0" smtClean="0"/>
              <a:t>: erster muss angegeben werden, weitere fakultativ</a:t>
            </a:r>
            <a:br>
              <a:rPr lang="de-DE" sz="2000" dirty="0" smtClean="0"/>
            </a:br>
            <a:endParaRPr lang="de-DE" sz="1400" dirty="0" smtClean="0"/>
          </a:p>
          <a:p>
            <a:r>
              <a:rPr lang="de-DE" sz="2000" b="1" dirty="0" smtClean="0"/>
              <a:t>Mehrere Erscheinungsorte: </a:t>
            </a:r>
            <a:r>
              <a:rPr lang="de-DE" sz="2000" dirty="0" smtClean="0"/>
              <a:t>erster muss angegeben werden, weitere nach Möglichkeit auch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077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99992" y="836712"/>
            <a:ext cx="4392488" cy="547260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6056" y="1619956"/>
            <a:ext cx="3528392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Zusätzliche Informationen: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Lebensdaten: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Klaus Haller, 1939 bis 2011</a:t>
            </a:r>
            <a:b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 </a:t>
            </a:r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Popst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1940-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Umfang: 331 Seiten</a:t>
            </a: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Illustrationen: zahlreiche Titelblatt-Kopien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ISBN: 3-598-11626-8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r="43445" b="36984"/>
          <a:stretch/>
        </p:blipFill>
        <p:spPr>
          <a:xfrm rot="10800000">
            <a:off x="539548" y="778202"/>
            <a:ext cx="4176467" cy="58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2" y="189647"/>
            <a:ext cx="4705994" cy="62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508918"/>
          </a:xfrm>
        </p:spPr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3"/>
          <a:stretch/>
        </p:blipFill>
        <p:spPr>
          <a:xfrm>
            <a:off x="9128" y="498764"/>
            <a:ext cx="955852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Herstellungsangabe (RDA 2.10)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 wrap="square"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Herstellungsort (RDA 2.10.2)</a:t>
            </a:r>
            <a:endParaRPr lang="de-DE" sz="1800" dirty="0"/>
          </a:p>
          <a:p>
            <a:endParaRPr lang="de-DE" dirty="0" smtClean="0"/>
          </a:p>
          <a:p>
            <a:r>
              <a:rPr lang="de-DE" dirty="0" smtClean="0"/>
              <a:t>Herstellername (RDA 2.10.4)</a:t>
            </a:r>
          </a:p>
          <a:p>
            <a:endParaRPr lang="de-DE" dirty="0" smtClean="0"/>
          </a:p>
          <a:p>
            <a:r>
              <a:rPr lang="de-DE" dirty="0" smtClean="0"/>
              <a:t>Herstellungsdatum (RDA 2.10.6)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Elemente der Herstellungsangabe:</a:t>
            </a:r>
          </a:p>
          <a:p>
            <a:pPr marL="0" indent="0">
              <a:buNone/>
            </a:pPr>
            <a:r>
              <a:rPr lang="de-DE" b="1" dirty="0"/>
              <a:t>keine </a:t>
            </a:r>
            <a:r>
              <a:rPr lang="de-DE" b="1" dirty="0" smtClean="0"/>
              <a:t>Standardelemente</a:t>
            </a:r>
            <a:r>
              <a:rPr lang="de-DE" dirty="0" smtClean="0"/>
              <a:t>, </a:t>
            </a:r>
            <a:r>
              <a:rPr lang="de-DE" dirty="0"/>
              <a:t>dürfen aber zusätzlich angegeben werden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814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Erscheinungsdatum (RDA 2.8.6)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Informationsquellen für das Erscheinungsdatum in dieser Reihenfolge:</a:t>
            </a:r>
          </a:p>
          <a:p>
            <a:endParaRPr lang="de-DE" dirty="0" smtClean="0"/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Gleiche Quelle, aus der Haupttitel entnommen wurde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innerhalb der Ressource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dirty="0" smtClean="0"/>
              <a:t>Andere Quelle außerhalb der Ressource (dann muss das Erscheinungsdatum eckig geklammert werden)</a:t>
            </a:r>
          </a:p>
          <a:p>
            <a:pPr marL="355600" indent="-298450"/>
            <a:endParaRPr lang="de-DE" dirty="0" smtClean="0"/>
          </a:p>
          <a:p>
            <a:pPr marL="355600" indent="-298450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von Veröffentlichungsangabe / Vertriebsangabe / Herstellungsangabe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Veröffentlichungs-	419_	$a Erscheinungsort</a:t>
            </a:r>
            <a:br>
              <a:rPr lang="de-DE" dirty="0" smtClean="0"/>
            </a:br>
            <a:r>
              <a:rPr lang="de-DE" dirty="0" err="1" smtClean="0"/>
              <a:t>angabe</a:t>
            </a:r>
            <a:r>
              <a:rPr lang="de-DE" dirty="0" smtClean="0"/>
              <a:t>				$b Verlagsname</a:t>
            </a:r>
            <a:br>
              <a:rPr lang="de-DE" dirty="0" smtClean="0"/>
            </a:br>
            <a:r>
              <a:rPr lang="de-DE" dirty="0" smtClean="0"/>
              <a:t>					$c Erscheinungsdatum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Vertriebs-			419b	$a Vertriebsort</a:t>
            </a:r>
            <a:br>
              <a:rPr lang="de-DE" dirty="0" smtClean="0"/>
            </a:br>
            <a:r>
              <a:rPr lang="de-DE" dirty="0" err="1" smtClean="0"/>
              <a:t>angabe</a:t>
            </a:r>
            <a:r>
              <a:rPr lang="de-DE" dirty="0" smtClean="0"/>
              <a:t>				$b Vertriebsname</a:t>
            </a:r>
            <a:br>
              <a:rPr lang="de-DE" dirty="0" smtClean="0"/>
            </a:br>
            <a:r>
              <a:rPr lang="de-DE" dirty="0" smtClean="0"/>
              <a:t>					$c Vertriebsdatum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Herstellungs-		419c	$a Herstellungsort</a:t>
            </a:r>
            <a:br>
              <a:rPr lang="de-DE" dirty="0" smtClean="0"/>
            </a:br>
            <a:r>
              <a:rPr lang="de-DE" dirty="0" err="1" smtClean="0"/>
              <a:t>angabe</a:t>
            </a:r>
            <a:r>
              <a:rPr lang="de-DE" dirty="0" smtClean="0"/>
              <a:t>				$b Herstellername</a:t>
            </a:r>
            <a:br>
              <a:rPr lang="de-DE" dirty="0" smtClean="0"/>
            </a:br>
            <a:r>
              <a:rPr lang="de-DE" dirty="0" smtClean="0"/>
              <a:t>					$c Herstellungsdatum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Erscheinungsdatums: einzelne Einheit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Das Erscheinungsdatum wird erfasst, wie es auf der Informationsquelle erscheint</a:t>
            </a:r>
          </a:p>
          <a:p>
            <a:endParaRPr lang="de-DE" dirty="0" smtClean="0"/>
          </a:p>
          <a:p>
            <a:r>
              <a:rPr lang="de-DE" dirty="0" smtClean="0"/>
              <a:t>Beispiel: </a:t>
            </a:r>
          </a:p>
          <a:p>
            <a:pPr>
              <a:buNone/>
            </a:pPr>
            <a:r>
              <a:rPr lang="de-DE" dirty="0" smtClean="0"/>
              <a:t>	In der Ressource: 1. Auflage September 2006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83568" y="3933056"/>
          <a:ext cx="7560841" cy="163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518"/>
                <a:gridCol w="1058518"/>
                <a:gridCol w="2867519"/>
                <a:gridCol w="2576286"/>
              </a:tblGrid>
              <a:tr h="383992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September 2006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425a</a:t>
                      </a:r>
                      <a:r>
                        <a:rPr lang="de-DE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de-DE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2006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683568" y="5661248"/>
            <a:ext cx="7560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Erscheinungsdatum wird generell zusätzlich in Feld 425 in normierter Form erfasst.</a:t>
            </a:r>
            <a:endParaRPr lang="de-DE" sz="16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 des Erscheinungsdatums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Nach RDA 1.8.2 wird das Erscheinungsdatum in arabischen Ziffern angegeben</a:t>
            </a:r>
          </a:p>
          <a:p>
            <a:endParaRPr lang="de-DE" dirty="0" smtClean="0"/>
          </a:p>
          <a:p>
            <a:r>
              <a:rPr lang="de-DE" dirty="0" smtClean="0"/>
              <a:t>Beispiel: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In der Ressource: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Einzelne Einheit: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Fortlaufende Ressource: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de-DE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83568" y="3356992"/>
          <a:ext cx="7632848" cy="123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474"/>
                <a:gridCol w="1224110"/>
                <a:gridCol w="2851682"/>
                <a:gridCol w="2519582"/>
              </a:tblGrid>
              <a:tr h="357541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3329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1953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33298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425a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1953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21396"/>
              </p:ext>
            </p:extLst>
          </p:nvPr>
        </p:nvGraphicFramePr>
        <p:xfrm>
          <a:off x="683568" y="5085184"/>
          <a:ext cx="7632848" cy="124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499"/>
                <a:gridCol w="1234085"/>
                <a:gridCol w="2770442"/>
                <a:gridCol w="2600822"/>
              </a:tblGrid>
              <a:tr h="271045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Aleph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RDA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Erfassung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44054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419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2.8.6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Erscheinungsdatum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$c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1953-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44054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425b</a:t>
                      </a: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$a</a:t>
                      </a:r>
                      <a:r>
                        <a:rPr lang="de-D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1953</a:t>
                      </a:r>
                      <a:endParaRPr lang="de-D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076056" y="2204864"/>
            <a:ext cx="12961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Baskerville Old Face" pitchFamily="18" charset="0"/>
                <a:ea typeface="Verdana" panose="020B0604030504040204" pitchFamily="34" charset="0"/>
                <a:cs typeface="Times New Roman" pitchFamily="18" charset="0"/>
              </a:rPr>
              <a:t>MCMLIII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7560840" cy="365125"/>
          </a:xfrm>
        </p:spPr>
        <p:txBody>
          <a:bodyPr/>
          <a:lstStyle/>
          <a:p>
            <a:r>
              <a:rPr lang="de-DE" sz="800" dirty="0" smtClean="0"/>
              <a:t>AG RDA Schulungsunterlagen – Modul 3.02.05: Veröffentlichungsangabe | </a:t>
            </a:r>
            <a:r>
              <a:rPr lang="de-DE" sz="800" dirty="0" err="1" smtClean="0"/>
              <a:t>Aleph</a:t>
            </a:r>
            <a:r>
              <a:rPr lang="de-DE" sz="800" dirty="0" smtClean="0"/>
              <a:t> | Stand: 30.07.2015 | CC BY-NC-SA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2925</Words>
  <Application>Microsoft Office PowerPoint</Application>
  <PresentationFormat>Bildschirmpräsentation (4:3)</PresentationFormat>
  <Paragraphs>726</Paragraphs>
  <Slides>45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Larissa</vt:lpstr>
      <vt:lpstr>1_Larissa</vt:lpstr>
      <vt:lpstr>2_Larissa</vt:lpstr>
      <vt:lpstr>3_Larissa</vt:lpstr>
      <vt:lpstr>4_Larissa</vt:lpstr>
      <vt:lpstr>Schulungsunterlagen der AG RDA</vt:lpstr>
      <vt:lpstr>Veröffentlichungsangabe / Vertriebsangabe / Herstellungsangabe / Copyrightdatum </vt:lpstr>
      <vt:lpstr>Veröffentlichungsangabe (RDA 2.8)</vt:lpstr>
      <vt:lpstr>Vertriebsangabe (RDA 2.9)</vt:lpstr>
      <vt:lpstr>Herstellungsangabe (RDA 2.10)</vt:lpstr>
      <vt:lpstr>Erscheinungsdatum (RDA 2.8.6)</vt:lpstr>
      <vt:lpstr>Erfassung von Veröffentlichungsangabe / Vertriebsangabe / Herstellungsangabe</vt:lpstr>
      <vt:lpstr>Erfassung des Erscheinungsdatums: einzelne Einheit</vt:lpstr>
      <vt:lpstr>Erfassung des Erscheinungsdatums</vt:lpstr>
      <vt:lpstr>Erscheinungsdatum (RDA 2.8.6.6 D-A-CH und RDA 2.8.6.5 D-A-CH)</vt:lpstr>
      <vt:lpstr>Erscheinungsdatum (RDA 2.8.6.6 D-A-CH)</vt:lpstr>
      <vt:lpstr>Erscheinungsdatum (RDA 2.8.6.6 D-A-CH)</vt:lpstr>
      <vt:lpstr>Erscheinungsdatum                                   (RDA 2.8.6.6 D-A-CH und RDA 2.8.6.5 D-A-CH)</vt:lpstr>
      <vt:lpstr>Erscheinungsdatum (RDA 2.8.6.6 D-A-CH)</vt:lpstr>
      <vt:lpstr>Erscheinungsdatum (RDA 2.8.6.5 D-A-CH)</vt:lpstr>
      <vt:lpstr>Verlagsname (RDA 2.8.4)</vt:lpstr>
      <vt:lpstr>Erfassung des Verlagsnamens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Erfassung des Verlagsnamens - Beispiel</vt:lpstr>
      <vt:lpstr>Funktion des Verlags</vt:lpstr>
      <vt:lpstr>Mehrere Verlage</vt:lpstr>
      <vt:lpstr>Verlagsname (RDA 2.8.4)</vt:lpstr>
      <vt:lpstr>Verlags-/Vertriebs-/Herstellername</vt:lpstr>
      <vt:lpstr>Vertriebsname/Herstellername</vt:lpstr>
      <vt:lpstr>Erscheinungsort (RDA 2.8.2)</vt:lpstr>
      <vt:lpstr>Erfassung des Erscheinungsortes</vt:lpstr>
      <vt:lpstr>Erfassung des Erscheinungsortes - Beispiel</vt:lpstr>
      <vt:lpstr>Erfassung des Erscheinungsortes</vt:lpstr>
      <vt:lpstr>Erfassung des Erscheinungsortes - Beispiel</vt:lpstr>
      <vt:lpstr>Erscheinungsort (RDA 2.8.2)</vt:lpstr>
      <vt:lpstr>Erfassung des Erscheinungsortes - Beispiel</vt:lpstr>
      <vt:lpstr>Erscheinungsort nicht ermittelbar</vt:lpstr>
      <vt:lpstr>Vertriebs-/Herstellungsort</vt:lpstr>
      <vt:lpstr>Zusammenfassung</vt:lpstr>
      <vt:lpstr>Übung</vt:lpstr>
      <vt:lpstr>Übung</vt:lpstr>
      <vt:lpstr>Lösung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Manfred Müller</cp:lastModifiedBy>
  <cp:revision>159</cp:revision>
  <cp:lastPrinted>2015-09-09T15:51:54Z</cp:lastPrinted>
  <dcterms:created xsi:type="dcterms:W3CDTF">2014-02-18T07:01:40Z</dcterms:created>
  <dcterms:modified xsi:type="dcterms:W3CDTF">2015-11-19T17:14:04Z</dcterms:modified>
</cp:coreProperties>
</file>