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5" r:id="rId2"/>
    <p:sldId id="259" r:id="rId3"/>
    <p:sldId id="302" r:id="rId4"/>
    <p:sldId id="303" r:id="rId5"/>
    <p:sldId id="304" r:id="rId6"/>
    <p:sldId id="305" r:id="rId7"/>
    <p:sldId id="312" r:id="rId8"/>
    <p:sldId id="313" r:id="rId9"/>
    <p:sldId id="314" r:id="rId10"/>
    <p:sldId id="315" r:id="rId11"/>
    <p:sldId id="316" r:id="rId12"/>
    <p:sldId id="306" r:id="rId13"/>
    <p:sldId id="319" r:id="rId14"/>
    <p:sldId id="320" r:id="rId15"/>
    <p:sldId id="321" r:id="rId16"/>
    <p:sldId id="311" r:id="rId17"/>
    <p:sldId id="307" r:id="rId18"/>
    <p:sldId id="317" r:id="rId19"/>
    <p:sldId id="308" r:id="rId20"/>
    <p:sldId id="323" r:id="rId21"/>
    <p:sldId id="322" r:id="rId22"/>
    <p:sldId id="309" r:id="rId23"/>
    <p:sldId id="318" r:id="rId2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68945" autoAdjust="0"/>
  </p:normalViewPr>
  <p:slideViewPr>
    <p:cSldViewPr>
      <p:cViewPr>
        <p:scale>
          <a:sx n="96" d="100"/>
          <a:sy n="96" d="100"/>
        </p:scale>
        <p:origin x="-21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02.11.2015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02.11.2015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  <a:p>
            <a:r>
              <a:rPr lang="de-DE" baseline="0" dirty="0" smtClean="0"/>
              <a:t>Dritter Tag: schwieriges. Werktitel, umfassende bzw. analytische Aufnahme für Teile von Zusammenstellungen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07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Dritter Tag: schwieriges. Werktitel, umfassende bzw. analytische Aufnahme für Teile von Zusammenstellungen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070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Sie sitzen in der Arbeit und müssen Ihre</a:t>
            </a:r>
            <a:r>
              <a:rPr lang="de-DE" baseline="0" dirty="0" smtClean="0"/>
              <a:t> erste Aufnahme erstellen.</a:t>
            </a:r>
          </a:p>
          <a:p>
            <a:r>
              <a:rPr lang="de-DE" baseline="0" dirty="0" smtClean="0"/>
              <a:t>Live in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 zeigen. </a:t>
            </a:r>
          </a:p>
          <a:p>
            <a:r>
              <a:rPr lang="de-DE" baseline="0" dirty="0" smtClean="0"/>
              <a:t>Aufnahme in RDA01. Wenn Library nicht vorhanden, bitte IT-Ansprechpartner fragen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475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9794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030</a:t>
            </a:r>
            <a:r>
              <a:rPr lang="de-DE" baseline="0" dirty="0" smtClean="0"/>
              <a:t> am Anfang: </a:t>
            </a:r>
            <a:r>
              <a:rPr lang="de-DE" baseline="0" dirty="0" err="1" smtClean="0"/>
              <a:t>azzurr</a:t>
            </a:r>
            <a:r>
              <a:rPr lang="de-DE" baseline="0" dirty="0" smtClean="0"/>
              <a:t> = RDA-Aufnahme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7340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Die meisten Titel in der RDA01 haben es noch nicht.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7340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070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Per Link die Seite aufrufen und kurz erläutern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05098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Zugang</a:t>
            </a:r>
            <a:r>
              <a:rPr lang="de-DE" baseline="0" dirty="0" smtClean="0"/>
              <a:t> zur Worddokumenten und </a:t>
            </a:r>
            <a:r>
              <a:rPr lang="de-DE" baseline="0" dirty="0" err="1" smtClean="0"/>
              <a:t>Powerpoint</a:t>
            </a:r>
            <a:r>
              <a:rPr lang="de-DE" baseline="0" dirty="0" smtClean="0"/>
              <a:t> von KKB-online aus leichter, da direkter Link auf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-Unterlagen</a:t>
            </a:r>
          </a:p>
          <a:p>
            <a:r>
              <a:rPr lang="de-DE" baseline="0" dirty="0" smtClean="0"/>
              <a:t>In Modul 1 sind in der Regel nur formatunabhängige Unterlagen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05098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Basiswissen: Dort</a:t>
            </a:r>
            <a:r>
              <a:rPr lang="de-DE" baseline="0" dirty="0" smtClean="0"/>
              <a:t> werden (natürlich) die Regeln interpretiert. Man neigt eher zu ausführlichen Lösungen, viel wird angegeben (z.B. bei Verantwortlichkeitsangabe). Das muss nicht unbedingt nachvollzogen werden.</a:t>
            </a:r>
          </a:p>
          <a:p>
            <a:r>
              <a:rPr lang="de-DE" baseline="0" dirty="0" smtClean="0"/>
              <a:t>Basiswissen Beispiele: Alle Beispiele sind schon von Frau Kempf katalogisiert (teilweise auch von anderen). Sehr gut geeignet um formatneutrale Beispiele in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 zu sehen. Teilweise Angaben gekürzt. Aufnahmen sind sehr gut, Frau Kempf übernimmt aber keine „Haftung“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320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3203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3203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Rückfragen bei „</a:t>
            </a:r>
            <a:r>
              <a:rPr lang="de-DE" dirty="0" err="1" smtClean="0"/>
              <a:t>rda</a:t>
            </a:r>
            <a:r>
              <a:rPr lang="de-DE" dirty="0" smtClean="0"/>
              <a:t>-Mailadresse“ sollen in der Regel nur durch</a:t>
            </a:r>
            <a:r>
              <a:rPr lang="de-DE" baseline="0" dirty="0" smtClean="0"/>
              <a:t> Multiplikatoren geschehen.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1187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Generell zur Katalogisierung: RDA soll angewendet werden, nicht alles ist „</a:t>
            </a:r>
            <a:r>
              <a:rPr lang="de-DE" baseline="0" dirty="0" err="1" smtClean="0"/>
              <a:t>Catalogers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judgement</a:t>
            </a:r>
            <a:r>
              <a:rPr lang="de-DE" baseline="0" dirty="0" smtClean="0"/>
              <a:t>“! Aber: es können auch, vor allem in selten vorkommenden Fällen, eigene Entscheidungen getroffen werden. Häufig vorkommendes aber einheitlich! Es sollen keine „Katalogisierungsschulen“ entstehen. </a:t>
            </a:r>
          </a:p>
          <a:p>
            <a:r>
              <a:rPr lang="de-DE" baseline="0" dirty="0" smtClean="0"/>
              <a:t>Bestimmte Elemente Pflicht. Darüber hinausgehendes bleibt den Bibliotheken/Katalogisierenden überlassen.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544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9356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Evtl.</a:t>
            </a:r>
            <a:r>
              <a:rPr lang="de-DE" baseline="0" dirty="0" smtClean="0"/>
              <a:t> immer abwechselnd um positive und negative Meinungen zu RDA bitten.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898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 smtClean="0"/>
              <a:t>International</a:t>
            </a:r>
            <a:r>
              <a:rPr lang="de-DE" dirty="0" smtClean="0"/>
              <a:t>: Natürlich beruht</a:t>
            </a:r>
            <a:r>
              <a:rPr lang="de-DE" baseline="0" dirty="0" smtClean="0"/>
              <a:t> RDA auf den AACR2. Aber sowieso schon in vielen Ländern angewendet. Verlassen der RAK-Insel.</a:t>
            </a:r>
            <a:br>
              <a:rPr lang="de-DE" baseline="0" dirty="0" smtClean="0"/>
            </a:br>
            <a:r>
              <a:rPr lang="de-DE" b="1" baseline="0" dirty="0" smtClean="0"/>
              <a:t>Teilnahme: </a:t>
            </a:r>
            <a:r>
              <a:rPr lang="de-DE" b="0" baseline="0" dirty="0" smtClean="0"/>
              <a:t>Für RDA v</a:t>
            </a:r>
            <a:r>
              <a:rPr lang="de-DE" baseline="0" dirty="0" smtClean="0"/>
              <a:t>erantwortliches Komitee internationalisiert sich. Grund: internationaler Erfolg. </a:t>
            </a:r>
          </a:p>
          <a:p>
            <a:r>
              <a:rPr lang="de-DE" b="1" baseline="0" dirty="0" smtClean="0"/>
              <a:t>Alle Ressourcen: </a:t>
            </a:r>
            <a:r>
              <a:rPr lang="de-DE" baseline="0" dirty="0" smtClean="0"/>
              <a:t>RAK-WB für Bücher. RAK-NBM für Nichtbuchmaterialien. RAK-Musik, aber keine Regeln für Handschriften, Archivalien usw.</a:t>
            </a:r>
            <a:br>
              <a:rPr lang="de-DE" baseline="0" dirty="0" smtClean="0"/>
            </a:br>
            <a:r>
              <a:rPr lang="de-DE" baseline="0" dirty="0" smtClean="0"/>
              <a:t>AG Handschriften, AG Archivalien. Alle Materialien nach gleichem Regelwerk. Wichtig für einheitliche Darstellung.</a:t>
            </a:r>
          </a:p>
          <a:p>
            <a:r>
              <a:rPr lang="de-DE" b="1" baseline="0" dirty="0" smtClean="0"/>
              <a:t>Computerkataloge: </a:t>
            </a:r>
            <a:r>
              <a:rPr lang="de-DE" baseline="0" dirty="0" smtClean="0"/>
              <a:t>Beispiel Beziehungen (Relationen) in RAK Nebeneintragung mit bzw. unter Sachtitel. Für Kartenkataloge gedacht.</a:t>
            </a:r>
          </a:p>
          <a:p>
            <a:r>
              <a:rPr lang="de-DE" baseline="0" dirty="0" smtClean="0"/>
              <a:t/>
            </a:r>
            <a:br>
              <a:rPr lang="de-DE" baseline="0" dirty="0" smtClean="0"/>
            </a:br>
            <a:r>
              <a:rPr lang="de-DE" baseline="0" dirty="0" smtClean="0"/>
              <a:t>Frage: Was wäre, wenn wir bis heute noch Kartenkataloge verwenden würden?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464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Module: Entsprechen den Modulen in den deutschlandweiten Schulungsunterlagen. </a:t>
            </a:r>
          </a:p>
          <a:p>
            <a:r>
              <a:rPr lang="de-DE" dirty="0" smtClean="0"/>
              <a:t>Einzelne Punkte kurz erläutern. </a:t>
            </a:r>
            <a:br>
              <a:rPr lang="de-DE" dirty="0" smtClean="0"/>
            </a:br>
            <a:r>
              <a:rPr lang="de-DE" dirty="0" smtClean="0"/>
              <a:t>Erster</a:t>
            </a:r>
            <a:r>
              <a:rPr lang="de-DE" baseline="0" dirty="0" smtClean="0"/>
              <a:t> Tag: Grundlagen und erste Titelaufnahmen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07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Einzelne Punkte kurz erläutern. </a:t>
            </a:r>
            <a:br>
              <a:rPr lang="de-DE" dirty="0" smtClean="0"/>
            </a:br>
            <a:r>
              <a:rPr lang="de-DE" dirty="0" smtClean="0"/>
              <a:t>Erster</a:t>
            </a:r>
            <a:r>
              <a:rPr lang="de-DE" baseline="0" dirty="0" smtClean="0"/>
              <a:t> Tag: Grundlagen und erste Titelaufnahmen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07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Zweiter Tag: Einfache Titelaufnahmen können erstellt werden incl. einfacher </a:t>
            </a:r>
            <a:r>
              <a:rPr lang="de-DE" baseline="0" dirty="0" err="1" smtClean="0"/>
              <a:t>mehrbändiger</a:t>
            </a:r>
            <a:r>
              <a:rPr lang="de-DE" baseline="0" dirty="0" smtClean="0"/>
              <a:t> Werke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07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Zweiter Tag: Einfache Titelaufnahmen können erstellt werden incl. einfacher </a:t>
            </a:r>
            <a:r>
              <a:rPr lang="de-DE" baseline="0" dirty="0" err="1" smtClean="0"/>
              <a:t>mehrbändiger</a:t>
            </a:r>
            <a:r>
              <a:rPr lang="de-DE" baseline="0" dirty="0" smtClean="0"/>
              <a:t> Werke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0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B3Kat Schulungsunterlagen – Modul 0: Einführung | Stand: 02.11.2015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B3Kat Schulungsunterlagen – Modul 0: Einführung | Stand: 02.11.2015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-bvb.de/web/kkb-online/rda-schulungen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nb.de/display/RDAINFO/Regelwerk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iswissen-rda.de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Ablauf der Schulungen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Tag 3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66865"/>
              </p:ext>
            </p:extLst>
          </p:nvPr>
        </p:nvGraphicFramePr>
        <p:xfrm>
          <a:off x="611560" y="1412776"/>
          <a:ext cx="7704856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4232696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Thema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Referent/in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Mehrteilige Monografien Teil 2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Duschner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3.03.03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effectLst/>
                        </a:rPr>
                        <a:t>Behandlung</a:t>
                      </a:r>
                      <a:r>
                        <a:rPr lang="de-DE" baseline="0" dirty="0" smtClean="0">
                          <a:effectLst/>
                        </a:rPr>
                        <a:t> der Werkebene</a:t>
                      </a:r>
                      <a:endParaRPr lang="de-D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Pause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5A.02.01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Zusammenstellungen - Umfassende Beschreibung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analytisch-hierarchische Beschreibung</a:t>
                      </a:r>
                      <a:endParaRPr lang="de-D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Weith</a:t>
                      </a:r>
                      <a:r>
                        <a:rPr lang="de-DE" dirty="0" smtClean="0"/>
                        <a:t>/Beer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Begleitmaterial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Müller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Reproduktionen + weitere Beziehungen FRBR1 zu FRBR1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Duschner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Mittagspause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Körperschaften als geistige Schöpfer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Müller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17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Ablauf der Schulungen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Tag 3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820243"/>
              </p:ext>
            </p:extLst>
          </p:nvPr>
        </p:nvGraphicFramePr>
        <p:xfrm>
          <a:off x="611560" y="1412776"/>
          <a:ext cx="7704856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4232696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Thema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Referent/in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Konferenzen 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Müller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Pause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5A.06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Bildbände, Kunst- und Ausstellungsmaterialien</a:t>
                      </a:r>
                      <a:endParaRPr lang="de-DE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Weith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zur Fremddatenübernahme nach dem 01.10.15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Besprechung</a:t>
                      </a:r>
                      <a:r>
                        <a:rPr lang="de-DE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der vier</a:t>
                      </a:r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Übungen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Alle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36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Und dann????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Erste Titelaufnahme</a:t>
            </a:r>
          </a:p>
          <a:p>
            <a:endParaRPr lang="de-DE" dirty="0" smtClean="0"/>
          </a:p>
          <a:p>
            <a:r>
              <a:rPr lang="de-DE" dirty="0" smtClean="0"/>
              <a:t>Am besten in der </a:t>
            </a:r>
            <a:r>
              <a:rPr lang="de-DE" dirty="0" err="1" smtClean="0"/>
              <a:t>Testlibrary</a:t>
            </a:r>
            <a:r>
              <a:rPr lang="de-DE" dirty="0" smtClean="0"/>
              <a:t>.</a:t>
            </a:r>
            <a:br>
              <a:rPr lang="de-DE" dirty="0" smtClean="0"/>
            </a:br>
            <a:r>
              <a:rPr lang="de-DE" dirty="0" smtClean="0">
                <a:solidFill>
                  <a:srgbClr val="FF0000"/>
                </a:solidFill>
              </a:rPr>
              <a:t>RDA01 </a:t>
            </a:r>
            <a:endParaRPr lang="de-DE" dirty="0" smtClean="0"/>
          </a:p>
          <a:p>
            <a:pPr lvl="1"/>
            <a:r>
              <a:rPr lang="de-DE" dirty="0" smtClean="0"/>
              <a:t>Passwort für RDA01</a:t>
            </a:r>
          </a:p>
          <a:p>
            <a:pPr lvl="1"/>
            <a:r>
              <a:rPr lang="de-DE" dirty="0" smtClean="0"/>
              <a:t>Beispielaufnahmen vorhanden</a:t>
            </a:r>
            <a:br>
              <a:rPr lang="de-DE" dirty="0" smtClean="0"/>
            </a:br>
            <a:r>
              <a:rPr lang="de-DE" dirty="0" smtClean="0"/>
              <a:t>Aber wichtig! Kennungen in 078q beachten (</a:t>
            </a:r>
            <a:r>
              <a:rPr lang="de-DE" dirty="0" err="1" smtClean="0"/>
              <a:t>RDAMuster</a:t>
            </a:r>
            <a:r>
              <a:rPr lang="de-DE" dirty="0" smtClean="0"/>
              <a:t>…)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838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Wie erkenne ich RDA-Aufnahmen?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In der Kurzanzeige</a:t>
            </a:r>
            <a:br>
              <a:rPr lang="de-DE" dirty="0" smtClean="0"/>
            </a:br>
            <a:r>
              <a:rPr lang="de-DE" dirty="0" smtClean="0"/>
              <a:t>„R“ in der letzten Spalte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8928"/>
            <a:ext cx="8892480" cy="2902280"/>
          </a:xfrm>
          <a:prstGeom prst="rect">
            <a:avLst/>
          </a:prstGeom>
        </p:spPr>
      </p:pic>
      <p:sp>
        <p:nvSpPr>
          <p:cNvPr id="5" name="Pfeil nach unten 4"/>
          <p:cNvSpPr/>
          <p:nvPr/>
        </p:nvSpPr>
        <p:spPr>
          <a:xfrm>
            <a:off x="8493605" y="1909724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0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Wie erkenne ich RDA-Aufnahmen?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In der Kataloganzeige</a:t>
            </a:r>
            <a:br>
              <a:rPr lang="de-DE" dirty="0" smtClean="0"/>
            </a:br>
            <a:r>
              <a:rPr lang="de-DE" dirty="0" smtClean="0"/>
              <a:t>Feld 030: „r“ an Pos. 4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997006"/>
            <a:ext cx="4896544" cy="648072"/>
          </a:xfrm>
          <a:prstGeom prst="rect">
            <a:avLst/>
          </a:prstGeom>
        </p:spPr>
      </p:pic>
      <p:sp>
        <p:nvSpPr>
          <p:cNvPr id="7" name="Pfeil nach unten 6"/>
          <p:cNvSpPr/>
          <p:nvPr/>
        </p:nvSpPr>
        <p:spPr>
          <a:xfrm>
            <a:off x="4616831" y="2342634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38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Wie erkenne ich RDA-Aufnahmen?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Feld 076 $</a:t>
            </a:r>
            <a:r>
              <a:rPr lang="de-DE" dirty="0" err="1" smtClean="0"/>
              <a:t>aRDA</a:t>
            </a:r>
            <a:r>
              <a:rPr lang="de-DE" dirty="0" smtClean="0"/>
              <a:t>-Aufnahme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r>
              <a:rPr lang="de-DE" sz="2000" dirty="0" smtClean="0"/>
              <a:t>Wird beim Abspeichern der Aufnahme erzeugt.</a:t>
            </a:r>
          </a:p>
          <a:p>
            <a:r>
              <a:rPr lang="de-DE" sz="2000" dirty="0" smtClean="0"/>
              <a:t>Wird auch in Batch-Einspeicherungen vorhanden sein</a:t>
            </a:r>
          </a:p>
          <a:p>
            <a:r>
              <a:rPr lang="de-DE" sz="2000" dirty="0"/>
              <a:t>I</a:t>
            </a:r>
            <a:r>
              <a:rPr lang="de-DE" sz="2000" dirty="0" smtClean="0"/>
              <a:t>n aus anderen Datenbanken übernommenen Fremddaten im Moment noch nicht vorhanden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00808"/>
            <a:ext cx="4857750" cy="2162175"/>
          </a:xfrm>
          <a:prstGeom prst="rect">
            <a:avLst/>
          </a:prstGeom>
        </p:spPr>
      </p:pic>
      <p:sp>
        <p:nvSpPr>
          <p:cNvPr id="5" name="Pfeil nach links 4"/>
          <p:cNvSpPr/>
          <p:nvPr/>
        </p:nvSpPr>
        <p:spPr>
          <a:xfrm>
            <a:off x="4755379" y="2826644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821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Schulungsunterlagen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Schulungsunterlagen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Kürzungen notwendig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Teilweise verändert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Einige Module wurden weggelassen </a:t>
            </a:r>
            <a:br>
              <a:rPr lang="de-DE" dirty="0" smtClean="0"/>
            </a:br>
            <a:r>
              <a:rPr lang="de-DE" dirty="0" smtClean="0"/>
              <a:t>(z.B. Modul 5A.04: Integrierende Ressourcen)</a:t>
            </a:r>
          </a:p>
          <a:p>
            <a:pPr lvl="1"/>
            <a:endParaRPr lang="de-DE" dirty="0"/>
          </a:p>
          <a:p>
            <a:pPr lvl="1"/>
            <a:r>
              <a:rPr lang="de-DE" dirty="0" smtClean="0"/>
              <a:t>Selbststudium nötig</a:t>
            </a:r>
          </a:p>
        </p:txBody>
      </p:sp>
    </p:spTree>
    <p:extLst>
      <p:ext uri="{BB962C8B-B14F-4D97-AF65-F5344CB8AC3E}">
        <p14:creationId xmlns:p14="http://schemas.microsoft.com/office/powerpoint/2010/main" val="35154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Schulungsunterlagen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Schulungsunterlagen in KKB-online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sz="2000" dirty="0" smtClean="0">
                <a:hlinkClick r:id="rId3"/>
              </a:rPr>
              <a:t>http</a:t>
            </a:r>
            <a:r>
              <a:rPr lang="de-DE" sz="2000" dirty="0">
                <a:hlinkClick r:id="rId3"/>
              </a:rPr>
              <a:t>://</a:t>
            </a:r>
            <a:r>
              <a:rPr lang="de-DE" sz="2000" dirty="0" smtClean="0">
                <a:hlinkClick r:id="rId3"/>
              </a:rPr>
              <a:t>www.bib-bvb.de/web/kkb-online/rda-schulungen</a:t>
            </a: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/>
          </a:p>
          <a:p>
            <a:pPr lvl="1"/>
            <a:r>
              <a:rPr lang="de-DE" sz="1600" dirty="0" err="1" smtClean="0"/>
              <a:t>Powerpointfolien</a:t>
            </a:r>
            <a:r>
              <a:rPr lang="de-DE" sz="1600" dirty="0" smtClean="0"/>
              <a:t> der Schulungen</a:t>
            </a:r>
            <a:br>
              <a:rPr lang="de-DE" sz="1600" dirty="0" smtClean="0"/>
            </a:br>
            <a:endParaRPr lang="de-DE" sz="1600" dirty="0" smtClean="0"/>
          </a:p>
          <a:p>
            <a:pPr lvl="1"/>
            <a:r>
              <a:rPr lang="de-DE" sz="1600" dirty="0" smtClean="0"/>
              <a:t>Ausführlichere Schulungsunterlagen (</a:t>
            </a:r>
            <a:r>
              <a:rPr lang="de-DE" sz="1600" dirty="0" err="1" smtClean="0"/>
              <a:t>Aleph</a:t>
            </a:r>
            <a:r>
              <a:rPr lang="de-DE" sz="1600" dirty="0" smtClean="0"/>
              <a:t>-Versionen)</a:t>
            </a:r>
          </a:p>
          <a:p>
            <a:pPr lvl="2"/>
            <a:r>
              <a:rPr lang="de-DE" dirty="0" smtClean="0"/>
              <a:t>Worddokumente</a:t>
            </a:r>
          </a:p>
          <a:p>
            <a:pPr lvl="2"/>
            <a:r>
              <a:rPr lang="de-DE" dirty="0" err="1" smtClean="0"/>
              <a:t>Powerpoint</a:t>
            </a:r>
            <a:endParaRPr lang="de-DE" dirty="0" smtClean="0"/>
          </a:p>
          <a:p>
            <a:pPr lvl="2"/>
            <a:r>
              <a:rPr lang="de-DE" dirty="0" smtClean="0"/>
              <a:t>Beispiele zu „Basiswissen RDA“ (in Vorbereitung)</a:t>
            </a:r>
          </a:p>
          <a:p>
            <a:pPr lvl="2"/>
            <a:r>
              <a:rPr lang="de-DE" dirty="0" smtClean="0"/>
              <a:t>Weitere Informationen (in Vorbereitung)</a:t>
            </a:r>
            <a:br>
              <a:rPr lang="de-DE" dirty="0" smtClean="0"/>
            </a:b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Schulungsunterlagen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Unterlagen in RDA-Info-Wiki</a:t>
            </a:r>
            <a:r>
              <a:rPr lang="de-DE" dirty="0"/>
              <a:t/>
            </a:r>
            <a:br>
              <a:rPr lang="de-DE" dirty="0"/>
            </a:br>
            <a:r>
              <a:rPr lang="de-DE" sz="1600" dirty="0">
                <a:hlinkClick r:id="rId3"/>
              </a:rPr>
              <a:t>https://</a:t>
            </a:r>
            <a:r>
              <a:rPr lang="de-DE" sz="1600" dirty="0" smtClean="0">
                <a:hlinkClick r:id="rId3"/>
              </a:rPr>
              <a:t>wiki.dnb.de/display/RDAINFO/Regelwerk</a:t>
            </a:r>
            <a:r>
              <a:rPr lang="de-DE" sz="1600" dirty="0" smtClean="0"/>
              <a:t/>
            </a:r>
            <a:br>
              <a:rPr lang="de-DE" sz="1600" dirty="0" smtClean="0"/>
            </a:br>
            <a:endParaRPr lang="de-DE" sz="1600" dirty="0"/>
          </a:p>
          <a:p>
            <a:pPr lvl="1"/>
            <a:r>
              <a:rPr lang="de-DE" sz="1600" dirty="0" smtClean="0"/>
              <a:t>(Worddokumente)</a:t>
            </a:r>
          </a:p>
          <a:p>
            <a:pPr lvl="1"/>
            <a:r>
              <a:rPr lang="de-DE" sz="1600" dirty="0" smtClean="0"/>
              <a:t>(</a:t>
            </a:r>
            <a:r>
              <a:rPr lang="de-DE" sz="1600" dirty="0" err="1" smtClean="0"/>
              <a:t>Powerpoint</a:t>
            </a:r>
            <a:r>
              <a:rPr lang="de-DE" sz="1600" dirty="0" smtClean="0"/>
              <a:t>)</a:t>
            </a:r>
          </a:p>
          <a:p>
            <a:pPr lvl="1"/>
            <a:r>
              <a:rPr lang="de-DE" sz="1600" dirty="0" smtClean="0"/>
              <a:t>Beispiele</a:t>
            </a:r>
          </a:p>
          <a:p>
            <a:pPr lvl="1"/>
            <a:r>
              <a:rPr lang="de-DE" sz="1600" dirty="0" smtClean="0"/>
              <a:t>Alle Dokumente formatneutral, </a:t>
            </a:r>
            <a:r>
              <a:rPr lang="de-DE" sz="1600" dirty="0" err="1" smtClean="0"/>
              <a:t>Aleph</a:t>
            </a:r>
            <a:r>
              <a:rPr lang="de-DE" sz="1600" dirty="0" smtClean="0"/>
              <a:t> und Pica </a:t>
            </a:r>
          </a:p>
          <a:p>
            <a:pPr lvl="1"/>
            <a:r>
              <a:rPr lang="de-DE" sz="1600" dirty="0" smtClean="0"/>
              <a:t>Arbeitshilfen (Listen für Beziehungskennzeichnungen, Formbegriffe etc.)</a:t>
            </a:r>
            <a:br>
              <a:rPr lang="de-DE" sz="1600" dirty="0" smtClean="0"/>
            </a:br>
            <a:r>
              <a:rPr lang="de-DE" sz="1600" dirty="0" smtClean="0"/>
              <a:t> 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284984"/>
            <a:ext cx="748883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12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Schulungsunterlagen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Basiswissen RDA / Wiesenmüller, </a:t>
            </a:r>
            <a:r>
              <a:rPr lang="de-DE" dirty="0" err="1" smtClean="0"/>
              <a:t>Horny</a:t>
            </a:r>
            <a:endParaRPr lang="de-DE" dirty="0" smtClean="0"/>
          </a:p>
          <a:p>
            <a:pPr lvl="1"/>
            <a:r>
              <a:rPr lang="de-DE" dirty="0" smtClean="0"/>
              <a:t>sehr gute Einführung in die RDA</a:t>
            </a:r>
          </a:p>
          <a:p>
            <a:pPr lvl="1"/>
            <a:r>
              <a:rPr lang="de-DE" dirty="0" smtClean="0"/>
              <a:t>formatneutral</a:t>
            </a:r>
          </a:p>
          <a:p>
            <a:pPr lvl="1"/>
            <a:r>
              <a:rPr lang="de-DE" dirty="0" smtClean="0"/>
              <a:t>manchmal eigene Interpretation der Regeln</a:t>
            </a:r>
          </a:p>
          <a:p>
            <a:pPr lvl="1"/>
            <a:r>
              <a:rPr lang="de-DE" dirty="0" smtClean="0"/>
              <a:t>Begleitwebsite mit Aktualisierungen und Blog</a:t>
            </a:r>
            <a:r>
              <a:rPr lang="de-DE" dirty="0"/>
              <a:t/>
            </a:r>
            <a:br>
              <a:rPr lang="de-DE" dirty="0"/>
            </a:br>
            <a:r>
              <a:rPr lang="de-DE" dirty="0">
                <a:hlinkClick r:id="rId3"/>
              </a:rPr>
              <a:t>http://www.basiswissen-rda.de</a:t>
            </a:r>
            <a:r>
              <a:rPr lang="de-DE" dirty="0" smtClean="0">
                <a:hlinkClick r:id="rId3"/>
              </a:rPr>
              <a:t>/</a:t>
            </a:r>
            <a:endParaRPr lang="de-DE" dirty="0" smtClean="0"/>
          </a:p>
          <a:p>
            <a:pPr lvl="1"/>
            <a:r>
              <a:rPr lang="de-DE" dirty="0" smtClean="0"/>
              <a:t>Beispiele kommen nach KKB-online, sind schon in der RDA01-Library (</a:t>
            </a:r>
            <a:r>
              <a:rPr lang="de-DE" dirty="0"/>
              <a:t>331 beginnt mit „UBR01 KEE </a:t>
            </a:r>
            <a:r>
              <a:rPr lang="de-DE" dirty="0" smtClean="0"/>
              <a:t>BW“)</a:t>
            </a:r>
          </a:p>
          <a:p>
            <a:pPr lvl="1"/>
            <a:endParaRPr lang="de-DE" dirty="0"/>
          </a:p>
          <a:p>
            <a:pPr marL="457200" lvl="1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7803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Einführung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Einführung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61255" y="1196752"/>
            <a:ext cx="2406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B3Kat: </a:t>
            </a:r>
            <a:r>
              <a:rPr lang="de-DE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02</a:t>
            </a:r>
            <a:r>
              <a:rPr lang="de-DE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.11.2015</a:t>
            </a:r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Schulungsunterlagen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RDA-Toolkit</a:t>
            </a:r>
          </a:p>
          <a:p>
            <a:pPr lvl="1"/>
            <a:r>
              <a:rPr lang="de-DE" dirty="0" smtClean="0"/>
              <a:t>Eigene </a:t>
            </a:r>
            <a:br>
              <a:rPr lang="de-DE" dirty="0" smtClean="0"/>
            </a:br>
            <a:r>
              <a:rPr lang="de-DE" dirty="0" smtClean="0"/>
              <a:t>Schulungseinheit</a:t>
            </a:r>
          </a:p>
          <a:p>
            <a:pPr lvl="1"/>
            <a:r>
              <a:rPr lang="de-DE" dirty="0" smtClean="0"/>
              <a:t>Workflow der </a:t>
            </a:r>
            <a:br>
              <a:rPr lang="de-DE" dirty="0" smtClean="0"/>
            </a:br>
            <a:r>
              <a:rPr lang="de-DE" dirty="0" smtClean="0"/>
              <a:t>UB Regensburg</a:t>
            </a:r>
          </a:p>
          <a:p>
            <a:pPr lvl="1"/>
            <a:endParaRPr lang="de-DE" dirty="0" smtClean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48680"/>
            <a:ext cx="4305300" cy="5904656"/>
          </a:xfrm>
          <a:prstGeom prst="rect">
            <a:avLst/>
          </a:prstGeom>
        </p:spPr>
      </p:pic>
      <p:sp>
        <p:nvSpPr>
          <p:cNvPr id="7" name="Pfeil nach links 6"/>
          <p:cNvSpPr/>
          <p:nvPr/>
        </p:nvSpPr>
        <p:spPr>
          <a:xfrm>
            <a:off x="5436096" y="5733256"/>
            <a:ext cx="684217" cy="3863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58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Feldhilfe in </a:t>
            </a:r>
            <a:r>
              <a:rPr lang="de-DE" dirty="0" err="1" smtClean="0"/>
              <a:t>Aleph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Die Feldhilfe bietet viele Informationen zum Belegen der Felder incl. Beispielen</a:t>
            </a:r>
          </a:p>
          <a:p>
            <a:endParaRPr lang="de-DE" dirty="0" smtClean="0"/>
          </a:p>
          <a:p>
            <a:pPr lvl="1"/>
            <a:endParaRPr lang="de-DE" dirty="0"/>
          </a:p>
          <a:p>
            <a:pPr lvl="1"/>
            <a:endParaRPr lang="de-DE" dirty="0" smtClean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13" y="1628800"/>
            <a:ext cx="716637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94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Klärung von Fragen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Multiplikatoren/Ansprechpartner</a:t>
            </a:r>
          </a:p>
          <a:p>
            <a:pPr lvl="1"/>
            <a:r>
              <a:rPr lang="de-DE" dirty="0" smtClean="0"/>
              <a:t>Fragen sollten zunächst mit ihnen geklärt werden</a:t>
            </a:r>
          </a:p>
          <a:p>
            <a:pPr lvl="1"/>
            <a:r>
              <a:rPr lang="de-DE" dirty="0" smtClean="0"/>
              <a:t>Multiplikatoren können ggf. rückfragen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123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 Titelaufnahmen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Nobody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perfect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Aber es ist auch nicht alles egal</a:t>
            </a:r>
            <a:br>
              <a:rPr lang="de-DE" dirty="0" smtClean="0"/>
            </a:b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193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 smtClean="0"/>
              <a:t>Einführung - Agenda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sz="3200" dirty="0" smtClean="0"/>
          </a:p>
          <a:p>
            <a:r>
              <a:rPr lang="de-DE" sz="3200" dirty="0" smtClean="0"/>
              <a:t>Warum RDA?</a:t>
            </a:r>
            <a:r>
              <a:rPr lang="de-DE" sz="3200" dirty="0"/>
              <a:t> </a:t>
            </a:r>
            <a:endParaRPr lang="de-DE" sz="3200" dirty="0" smtClean="0"/>
          </a:p>
          <a:p>
            <a:endParaRPr lang="de-DE" sz="3200" dirty="0" smtClean="0"/>
          </a:p>
          <a:p>
            <a:r>
              <a:rPr lang="de-DE" sz="3200" dirty="0" smtClean="0"/>
              <a:t>Ablauf </a:t>
            </a:r>
            <a:r>
              <a:rPr lang="de-DE" sz="3200" dirty="0"/>
              <a:t>der 3-tägigen </a:t>
            </a:r>
            <a:r>
              <a:rPr lang="de-DE" sz="3200" dirty="0" smtClean="0"/>
              <a:t>Schulungen</a:t>
            </a:r>
          </a:p>
          <a:p>
            <a:endParaRPr lang="de-DE" sz="3200" dirty="0" smtClean="0"/>
          </a:p>
          <a:p>
            <a:r>
              <a:rPr lang="de-DE" sz="3200" dirty="0" smtClean="0"/>
              <a:t>Nach der Schulung – was dann?</a:t>
            </a:r>
            <a:endParaRPr lang="de-DE" sz="32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150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	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16632"/>
            <a:ext cx="8640960" cy="6192688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4800" dirty="0" smtClean="0"/>
              <a:t>Warum RDA?</a:t>
            </a:r>
          </a:p>
          <a:p>
            <a:endParaRPr lang="de-DE" sz="4800" dirty="0" smtClean="0"/>
          </a:p>
          <a:p>
            <a:r>
              <a:rPr lang="de-DE" sz="3600" dirty="0" smtClean="0"/>
              <a:t>Was erwarten Sie sich vom </a:t>
            </a:r>
            <a:r>
              <a:rPr lang="de-DE" sz="3600" smtClean="0"/>
              <a:t>Umstieg?</a:t>
            </a:r>
          </a:p>
          <a:p>
            <a:pPr marL="0" indent="0">
              <a:buNone/>
            </a:pPr>
            <a:endParaRPr lang="de-DE" sz="4800" dirty="0" smtClean="0"/>
          </a:p>
          <a:p>
            <a:r>
              <a:rPr lang="de-DE" sz="3600" dirty="0" smtClean="0"/>
              <a:t>Was sind Ihre Hoffnungen/ Befürchtungen?</a:t>
            </a:r>
            <a:endParaRPr lang="de-DE" sz="3600" dirty="0"/>
          </a:p>
          <a:p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85783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Warum RDA?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Internationales Regelwerk </a:t>
            </a:r>
          </a:p>
          <a:p>
            <a:pPr lvl="1"/>
            <a:r>
              <a:rPr lang="de-DE" dirty="0" smtClean="0"/>
              <a:t>Datenaustausch (Katalogisierungsformate) </a:t>
            </a:r>
          </a:p>
          <a:p>
            <a:pPr lvl="1"/>
            <a:r>
              <a:rPr lang="de-DE" dirty="0" smtClean="0"/>
              <a:t>Teilnahme an Regelwerksentwicklung</a:t>
            </a:r>
          </a:p>
          <a:p>
            <a:pPr lvl="1"/>
            <a:r>
              <a:rPr lang="de-DE" dirty="0" smtClean="0"/>
              <a:t>Entspricht internationalen Standards (FRBR - FRAD)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Für alle Ressourcen geeignet</a:t>
            </a:r>
          </a:p>
          <a:p>
            <a:pPr lvl="1"/>
            <a:r>
              <a:rPr lang="de-DE" dirty="0" smtClean="0"/>
              <a:t>Keine eigenen Regelwerke für Sondermaterialien nötig</a:t>
            </a:r>
          </a:p>
          <a:p>
            <a:pPr lvl="1"/>
            <a:r>
              <a:rPr lang="de-DE" dirty="0" smtClean="0"/>
              <a:t>Nicht nur für Bibliotheken</a:t>
            </a:r>
          </a:p>
          <a:p>
            <a:pPr marL="457200" lvl="1" indent="0">
              <a:buNone/>
            </a:pPr>
            <a:endParaRPr lang="de-DE" dirty="0"/>
          </a:p>
          <a:p>
            <a:r>
              <a:rPr lang="de-DE" dirty="0" smtClean="0"/>
              <a:t>Für Computerkataloge gemacht</a:t>
            </a:r>
            <a:br>
              <a:rPr lang="de-DE" dirty="0" smtClean="0"/>
            </a:br>
            <a:endParaRPr lang="de-DE" dirty="0" smtClean="0"/>
          </a:p>
          <a:p>
            <a:endParaRPr lang="de-DE" dirty="0" smtClean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217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Ablauf der Schulungen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Tag 1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221083"/>
              </p:ext>
            </p:extLst>
          </p:nvPr>
        </p:nvGraphicFramePr>
        <p:xfrm>
          <a:off x="611560" y="1412776"/>
          <a:ext cx="7704856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4232696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Thema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Referent/in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Begrüßung, Einführung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1, Teil 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Einführung und Grundlagen - Konzeptionelle Modelle der RDA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Schindler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1, Teil 2-4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Einführung und Grundlagen - Entstehung und Organisation der RDA, </a:t>
                      </a:r>
                    </a:p>
                    <a:p>
                      <a:pPr rtl="0"/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RDA Toolkit</a:t>
                      </a:r>
                      <a:endParaRPr lang="de-DE" dirty="0" smtClean="0">
                        <a:effectLst/>
                      </a:endParaRPr>
                    </a:p>
                    <a:p>
                      <a:pPr rtl="0"/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Einführung und Grundlagen - Struktur und Aufbau der RDA</a:t>
                      </a:r>
                      <a:endParaRPr lang="de-DE" dirty="0" smtClean="0">
                        <a:effectLst/>
                      </a:endParaRPr>
                    </a:p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Einführung und Grundlagen - Grundbegriffe für die Einführung der RDA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Schindler/</a:t>
                      </a:r>
                    </a:p>
                    <a:p>
                      <a:r>
                        <a:rPr lang="de-DE" dirty="0" smtClean="0"/>
                        <a:t>Winter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Pause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2.01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Standardelemente-Set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2.02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Arten der Beschreibung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Quiz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RDA-Begriffe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Weith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6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Ablauf der Schulungen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Tag 1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797151"/>
              </p:ext>
            </p:extLst>
          </p:nvPr>
        </p:nvGraphicFramePr>
        <p:xfrm>
          <a:off x="611560" y="1412776"/>
          <a:ext cx="7704856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4232696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Thema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Referent/in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2.05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Informationsquellen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Winter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2.06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Erfassen und Übertragen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Weith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Mittagspause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2.07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Beziehungen - Theorie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2.04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Inhalts-/Medien-/Datenträgertyp (IMD)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Weith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Zusammengesetzte Beschreibung erstes Beispiel nach RDA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Schindler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Pause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Altdatenbehandlung – Info zur Übergangsphase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2.07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Beziehungen - Praxis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Beer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84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Ablauf der Schulungen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Tag 2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028945"/>
              </p:ext>
            </p:extLst>
          </p:nvPr>
        </p:nvGraphicFramePr>
        <p:xfrm>
          <a:off x="611560" y="1412776"/>
          <a:ext cx="7704856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4232696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Thema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Referent/in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3.02.01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Müller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Pause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3.02.02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Verantwortlichkeitsangabe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Duschner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3.02.03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Grundlage für die Identifizierung einer Ressource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Duschner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3.02.04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Ausgabevermerk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Duschner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Mittagspause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3.02.05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Veröffentlichungsangabe / Vertriebsangabe / Herstellungsangabe / Copyright-Datum</a:t>
                      </a:r>
                      <a:endParaRPr lang="de-DE" dirty="0" smtClean="0">
                        <a:effectLst/>
                      </a:endParaRPr>
                    </a:p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Anschließend: </a:t>
                      </a:r>
                      <a:r>
                        <a:rPr lang="de-DE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Aleph</a:t>
                      </a:r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-Titelaufnahme Haller/</a:t>
                      </a:r>
                      <a:r>
                        <a:rPr lang="de-DE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Popst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Winter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Pause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27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Ablauf der Schulungen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Tag 2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300867"/>
              </p:ext>
            </p:extLst>
          </p:nvPr>
        </p:nvGraphicFramePr>
        <p:xfrm>
          <a:off x="611560" y="1412776"/>
          <a:ext cx="7704856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4232696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Thema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Referent/in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Modul 3.02.06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Gesamttitelangabe bei Monografien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Schindler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3.02.09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Beschreibung des Datenträgers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Winter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Pause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3.02.11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Eigene Beschreibung für die monografische Reihe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Winter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3.03.01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Beschreibung des Inhalts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Schindler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3.03.02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Hochschulschriften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Duschner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Modul 5A.01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Mehrteilige Monografien Teil 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Schindler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12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889</Words>
  <Application>Microsoft Office PowerPoint</Application>
  <PresentationFormat>Bildschirmpräsentation (4:3)</PresentationFormat>
  <Paragraphs>297</Paragraphs>
  <Slides>23</Slides>
  <Notes>23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Larissa</vt:lpstr>
      <vt:lpstr>Schulungsunterlagen der AG RDA</vt:lpstr>
      <vt:lpstr>Einführung </vt:lpstr>
      <vt:lpstr>Einführung - Agenda</vt:lpstr>
      <vt:lpstr> </vt:lpstr>
      <vt:lpstr>Warum RDA?</vt:lpstr>
      <vt:lpstr>Ablauf der Schulungen</vt:lpstr>
      <vt:lpstr>Ablauf der Schulungen</vt:lpstr>
      <vt:lpstr>Ablauf der Schulungen</vt:lpstr>
      <vt:lpstr>Ablauf der Schulungen</vt:lpstr>
      <vt:lpstr>Ablauf der Schulungen</vt:lpstr>
      <vt:lpstr>Ablauf der Schulungen</vt:lpstr>
      <vt:lpstr>Und dann????</vt:lpstr>
      <vt:lpstr>Wie erkenne ich RDA-Aufnahmen?</vt:lpstr>
      <vt:lpstr>Wie erkenne ich RDA-Aufnahmen?</vt:lpstr>
      <vt:lpstr>Wie erkenne ich RDA-Aufnahmen?</vt:lpstr>
      <vt:lpstr>Schulungsunterlagen</vt:lpstr>
      <vt:lpstr>Schulungsunterlagen</vt:lpstr>
      <vt:lpstr>Schulungsunterlagen</vt:lpstr>
      <vt:lpstr>Schulungsunterlagen</vt:lpstr>
      <vt:lpstr>Schulungsunterlagen</vt:lpstr>
      <vt:lpstr>Feldhilfe in Aleph</vt:lpstr>
      <vt:lpstr>Klärung von Fragen</vt:lpstr>
      <vt:lpstr>Erste Titelaufnahmen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Michael Beer</cp:lastModifiedBy>
  <cp:revision>66</cp:revision>
  <cp:lastPrinted>2015-11-02T17:31:41Z</cp:lastPrinted>
  <dcterms:created xsi:type="dcterms:W3CDTF">2014-02-18T07:01:40Z</dcterms:created>
  <dcterms:modified xsi:type="dcterms:W3CDTF">2015-11-02T18:19:30Z</dcterms:modified>
</cp:coreProperties>
</file>