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85" r:id="rId2"/>
    <p:sldId id="259" r:id="rId3"/>
    <p:sldId id="352" r:id="rId4"/>
    <p:sldId id="350" r:id="rId5"/>
    <p:sldId id="311" r:id="rId6"/>
    <p:sldId id="306" r:id="rId7"/>
    <p:sldId id="307" r:id="rId8"/>
    <p:sldId id="332" r:id="rId9"/>
    <p:sldId id="354" r:id="rId10"/>
    <p:sldId id="333" r:id="rId11"/>
    <p:sldId id="355" r:id="rId12"/>
    <p:sldId id="334" r:id="rId13"/>
    <p:sldId id="356" r:id="rId14"/>
    <p:sldId id="335" r:id="rId15"/>
    <p:sldId id="336" r:id="rId16"/>
    <p:sldId id="337" r:id="rId17"/>
    <p:sldId id="357" r:id="rId18"/>
    <p:sldId id="338" r:id="rId19"/>
    <p:sldId id="358" r:id="rId20"/>
    <p:sldId id="339" r:id="rId21"/>
    <p:sldId id="340" r:id="rId22"/>
    <p:sldId id="341" r:id="rId23"/>
    <p:sldId id="359" r:id="rId24"/>
    <p:sldId id="342" r:id="rId25"/>
    <p:sldId id="343" r:id="rId26"/>
    <p:sldId id="344" r:id="rId27"/>
    <p:sldId id="345" r:id="rId28"/>
    <p:sldId id="353" r:id="rId29"/>
    <p:sldId id="346" r:id="rId30"/>
    <p:sldId id="347" r:id="rId31"/>
    <p:sldId id="360" r:id="rId32"/>
    <p:sldId id="348" r:id="rId33"/>
    <p:sldId id="349" r:id="rId34"/>
    <p:sldId id="361" r:id="rId35"/>
    <p:sldId id="362" r:id="rId36"/>
    <p:sldId id="363" r:id="rId37"/>
    <p:sldId id="364" r:id="rId38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94585" autoAdjust="0"/>
  </p:normalViewPr>
  <p:slideViewPr>
    <p:cSldViewPr>
      <p:cViewPr>
        <p:scale>
          <a:sx n="100" d="100"/>
          <a:sy n="100" d="100"/>
        </p:scale>
        <p:origin x="-366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CC3329-B854-46CB-ABA1-E7EFA98339AB}" type="datetimeFigureOut">
              <a:rPr lang="de-DE"/>
              <a:pPr>
                <a:defRPr/>
              </a:pPr>
              <a:t>27.01.2016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81B3A0-18C7-49FD-9CDB-E8914DA5692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0447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157008-9EC2-4AB8-B45C-535AE502195C}" type="datetimeFigureOut">
              <a:rPr lang="de-DE"/>
              <a:pPr>
                <a:defRPr/>
              </a:pPr>
              <a:t>27.01.2016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5BE9D4-8082-450E-87D6-8BF6334AE8F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67051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9DF3C2-3556-4067-B8F1-04CA081080C9}" type="slidenum">
              <a:rPr lang="de-DE" altLang="de-DE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altLang="de-DE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Auch wenn an anderer Stelle (</a:t>
            </a:r>
            <a:r>
              <a:rPr lang="de-DE" dirty="0" err="1" smtClean="0"/>
              <a:t>Kolophon</a:t>
            </a:r>
            <a:r>
              <a:rPr lang="de-DE" dirty="0" smtClean="0"/>
              <a:t>)</a:t>
            </a:r>
            <a:r>
              <a:rPr lang="de-DE" baseline="0" dirty="0" smtClean="0"/>
              <a:t> neueres Datum angegeben ist, wir Datum der </a:t>
            </a:r>
            <a:r>
              <a:rPr lang="de-DE" baseline="0" smtClean="0"/>
              <a:t>Haupttitelstelle genommen.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1088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Wenn man das genaue Erscheinungsjahr ermitteln kann, kein</a:t>
            </a:r>
            <a:r>
              <a:rPr lang="de-DE" baseline="0" smtClean="0"/>
              <a:t> Fragezeichen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4190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Wenn man das genaue Erscheinungsjahr ermitteln kann, kein</a:t>
            </a:r>
            <a:r>
              <a:rPr lang="de-DE" baseline="0" smtClean="0"/>
              <a:t> Fragezeichen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4190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1541 nicht</a:t>
            </a:r>
            <a:r>
              <a:rPr lang="de-DE" baseline="0" dirty="0" smtClean="0"/>
              <a:t> in eckigen Klammern nach 419!</a:t>
            </a:r>
          </a:p>
          <a:p>
            <a:r>
              <a:rPr lang="de-DE" baseline="0" dirty="0" smtClean="0"/>
              <a:t>In 425a steht richtiges Erscheinungsdatum.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28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8312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Leerstellen werden</a:t>
            </a:r>
            <a:r>
              <a:rPr lang="de-DE" baseline="0" dirty="0" smtClean="0"/>
              <a:t> nicht wiedergegeben.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35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72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>
              <a:latin typeface="Arial" charset="0"/>
              <a:cs typeface="Arial" charset="0"/>
            </a:endParaRPr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244E8F-F8DA-4D0F-89DB-2F43CE79FDE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 alt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4169E2-1204-49CF-9EF9-31EF97B80305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F78617-1E11-4372-99B1-D19218978F7C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mtClean="0"/>
              <a:t>2.17.3.1: Kein Zitat, da mit einleitender Wendung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89CA17-1A34-4AFF-8326-A03F65D2DA87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89CA17-1A34-4AFF-8326-A03F65D2DA87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Diskussion: Kann</a:t>
            </a:r>
            <a:r>
              <a:rPr lang="de-DE" baseline="0" dirty="0" smtClean="0"/>
              <a:t> „Germania“ ein </a:t>
            </a:r>
            <a:r>
              <a:rPr lang="de-DE" baseline="0" dirty="0" err="1" smtClean="0"/>
              <a:t>Druckort</a:t>
            </a:r>
            <a:r>
              <a:rPr lang="de-DE" baseline="0" dirty="0" smtClean="0"/>
              <a:t> sein? Wo kann Genf noch angegeben werden? (</a:t>
            </a:r>
            <a:r>
              <a:rPr lang="de-DE" baseline="0" smtClean="0"/>
              <a:t>kommt später)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5BE9D4-8082-450E-87D6-8BF6334AE8F1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4944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400699-0933-4635-8D30-60F38F455D8E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dirty="0" smtClean="0"/>
              <a:t>Erscheinungsvermerk in</a:t>
            </a:r>
            <a:r>
              <a:rPr lang="de-DE" altLang="de-DE" baseline="0" dirty="0" smtClean="0"/>
              <a:t> Vorlageform. Nicht eigens in RDA erfasst, kann aber nach wie vor erfasst werden.</a:t>
            </a:r>
          </a:p>
          <a:p>
            <a:r>
              <a:rPr lang="de-DE" altLang="de-DE" baseline="0" dirty="0" smtClean="0"/>
              <a:t>Kein Pflichtfeld.</a:t>
            </a:r>
            <a:endParaRPr lang="de-DE" alt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400699-0933-4635-8D30-60F38F455D8E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4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6119812" cy="365125"/>
          </a:xfrm>
        </p:spPr>
        <p:txBody>
          <a:bodyPr/>
          <a:lstStyle>
            <a:lvl1pPr algn="l">
              <a:defRPr smtClean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7235825" y="6376988"/>
            <a:ext cx="1450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9DC2CB-AA59-492C-A4E1-F1F63A607AE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758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8313" y="6381750"/>
            <a:ext cx="626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aad.gbv.de/ressourcen/listeDV.htm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altLang="de-DE" sz="3200" b="1" dirty="0" smtClean="0"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0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4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000" b="1">
                  <a:solidFill>
                    <a:srgbClr val="000000"/>
                  </a:solidFill>
                </a:rPr>
                <a:t>Vertretungen der Öffentlichen Bibliotheken</a:t>
              </a:r>
            </a:p>
          </p:txBody>
        </p:sp>
        <p:pic>
          <p:nvPicPr>
            <p:cNvPr id="3095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91" name="Grafik 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17175" b="17717"/>
          <a:stretch>
            <a:fillRect/>
          </a:stretch>
        </p:blipFill>
        <p:spPr bwMode="auto">
          <a:xfrm>
            <a:off x="677863" y="2349500"/>
            <a:ext cx="1651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(4)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964A2E1-4AD2-4D42-8E78-34A6D1B33ACE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>
                <a:latin typeface="Verdana" charset="0"/>
              </a:rPr>
              <a:t>Nachweislich fingierte oder nicht dem tatsächlichen Erscheinungsort entsprechende </a:t>
            </a:r>
            <a:r>
              <a:rPr lang="de-CH" altLang="de-DE" dirty="0" err="1">
                <a:latin typeface="Verdana" charset="0"/>
              </a:rPr>
              <a:t>geografische</a:t>
            </a:r>
            <a:r>
              <a:rPr lang="de-CH" altLang="de-DE" dirty="0">
                <a:latin typeface="Verdana" charset="0"/>
              </a:rPr>
              <a:t> Namen </a:t>
            </a:r>
            <a:r>
              <a:rPr lang="de-CH" altLang="de-DE">
                <a:latin typeface="Verdana" charset="0"/>
              </a:rPr>
              <a:t>werden </a:t>
            </a:r>
            <a:r>
              <a:rPr lang="de-CH" altLang="de-DE" smtClean="0">
                <a:latin typeface="Verdana" charset="0"/>
              </a:rPr>
              <a:t>vorlagegemäß </a:t>
            </a:r>
            <a:r>
              <a:rPr lang="de-CH" altLang="de-DE" dirty="0">
                <a:latin typeface="Verdana" charset="0"/>
              </a:rPr>
              <a:t>übertragen</a:t>
            </a:r>
            <a:r>
              <a:rPr lang="de-CH" altLang="de-DE" dirty="0" smtClean="0">
                <a:latin typeface="Verdana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 smtClean="0">
                <a:latin typeface="Verdana" charset="0"/>
              </a:rPr>
              <a:t>Der </a:t>
            </a:r>
            <a:r>
              <a:rPr lang="de-CH" altLang="de-DE" dirty="0">
                <a:latin typeface="Verdana" charset="0"/>
              </a:rPr>
              <a:t>tatsächliche Erscheinungsort </a:t>
            </a:r>
            <a:r>
              <a:rPr lang="de-CH" altLang="de-DE">
                <a:latin typeface="Verdana" charset="0"/>
              </a:rPr>
              <a:t>wird </a:t>
            </a:r>
            <a:r>
              <a:rPr lang="de-CH" altLang="de-DE" smtClean="0">
                <a:latin typeface="Verdana" charset="0"/>
              </a:rPr>
              <a:t>gemäß </a:t>
            </a:r>
            <a:r>
              <a:rPr lang="de-CH" altLang="de-DE" dirty="0">
                <a:latin typeface="Verdana" charset="0"/>
              </a:rPr>
              <a:t>RDA 2.8.2.3 in einer Anmerkung angegeben.</a:t>
            </a:r>
          </a:p>
          <a:p>
            <a:pPr marL="0" indent="0">
              <a:buFont typeface="Arial" charset="0"/>
              <a:buNone/>
              <a:defRPr/>
            </a:pPr>
            <a:endParaRPr lang="de-DE" dirty="0" smtClean="0"/>
          </a:p>
          <a:p>
            <a:pPr marL="0" indent="0">
              <a:buFont typeface="Arial" charset="0"/>
              <a:buNone/>
              <a:defRPr/>
            </a:pPr>
            <a:r>
              <a:rPr lang="de-CH" altLang="de-DE" dirty="0" smtClean="0">
                <a:latin typeface="Verdana" charset="0"/>
              </a:rPr>
              <a:t>Beispiel Erscheinungsort fingiert:  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</p:txBody>
      </p:sp>
      <p:pic>
        <p:nvPicPr>
          <p:cNvPr id="11270" name="Bild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068638"/>
            <a:ext cx="305911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33384"/>
              </p:ext>
            </p:extLst>
          </p:nvPr>
        </p:nvGraphicFramePr>
        <p:xfrm>
          <a:off x="395288" y="4149725"/>
          <a:ext cx="8247062" cy="200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571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  <a:tr h="36571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  <a:tr h="1278340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(4)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964A2E1-4AD2-4D42-8E78-34A6D1B33ACE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>
                <a:latin typeface="Verdana" charset="0"/>
              </a:rPr>
              <a:t>Nachweislich fingierte oder nicht dem tatsächlichen Erscheinungsort entsprechende </a:t>
            </a:r>
            <a:r>
              <a:rPr lang="de-CH" altLang="de-DE" dirty="0" err="1">
                <a:latin typeface="Verdana" charset="0"/>
              </a:rPr>
              <a:t>geografische</a:t>
            </a:r>
            <a:r>
              <a:rPr lang="de-CH" altLang="de-DE" dirty="0">
                <a:latin typeface="Verdana" charset="0"/>
              </a:rPr>
              <a:t> Namen </a:t>
            </a:r>
            <a:r>
              <a:rPr lang="de-CH" altLang="de-DE">
                <a:latin typeface="Verdana" charset="0"/>
              </a:rPr>
              <a:t>werden </a:t>
            </a:r>
            <a:r>
              <a:rPr lang="de-CH" altLang="de-DE" smtClean="0">
                <a:latin typeface="Verdana" charset="0"/>
              </a:rPr>
              <a:t>vorlagegemäß </a:t>
            </a:r>
            <a:r>
              <a:rPr lang="de-CH" altLang="de-DE" dirty="0">
                <a:latin typeface="Verdana" charset="0"/>
              </a:rPr>
              <a:t>übertragen</a:t>
            </a:r>
            <a:r>
              <a:rPr lang="de-CH" altLang="de-DE" dirty="0" smtClean="0">
                <a:latin typeface="Verdana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 smtClean="0">
                <a:latin typeface="Verdana" charset="0"/>
              </a:rPr>
              <a:t>Der </a:t>
            </a:r>
            <a:r>
              <a:rPr lang="de-CH" altLang="de-DE" dirty="0">
                <a:latin typeface="Verdana" charset="0"/>
              </a:rPr>
              <a:t>tatsächliche Erscheinungsort </a:t>
            </a:r>
            <a:r>
              <a:rPr lang="de-CH" altLang="de-DE">
                <a:latin typeface="Verdana" charset="0"/>
              </a:rPr>
              <a:t>wird </a:t>
            </a:r>
            <a:r>
              <a:rPr lang="de-CH" altLang="de-DE" smtClean="0">
                <a:latin typeface="Verdana" charset="0"/>
              </a:rPr>
              <a:t>gemäß </a:t>
            </a:r>
            <a:r>
              <a:rPr lang="de-CH" altLang="de-DE" dirty="0">
                <a:latin typeface="Verdana" charset="0"/>
              </a:rPr>
              <a:t>RDA 2.8.2.3 in einer Anmerkung angegeben.</a:t>
            </a:r>
          </a:p>
          <a:p>
            <a:pPr marL="0" indent="0">
              <a:buFont typeface="Arial" charset="0"/>
              <a:buNone/>
              <a:defRPr/>
            </a:pPr>
            <a:endParaRPr lang="de-DE" dirty="0" smtClean="0"/>
          </a:p>
          <a:p>
            <a:pPr marL="0" indent="0">
              <a:buFont typeface="Arial" charset="0"/>
              <a:buNone/>
              <a:defRPr/>
            </a:pPr>
            <a:r>
              <a:rPr lang="de-CH" altLang="de-DE" dirty="0" smtClean="0">
                <a:latin typeface="Verdana" charset="0"/>
              </a:rPr>
              <a:t>Beispiel Erscheinungsort fingiert:  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</p:txBody>
      </p:sp>
      <p:pic>
        <p:nvPicPr>
          <p:cNvPr id="11270" name="Bild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068638"/>
            <a:ext cx="305911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95288" y="4149725"/>
          <a:ext cx="8247062" cy="200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571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  <a:tr h="36571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Germania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  <a:tr h="1278340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00" marB="45700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Druckort</a:t>
                      </a:r>
                      <a:r>
                        <a:rPr lang="de-DE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fingiert. Tatsächlich gedruckt in Genf 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(Quelle: BL (German Books) L 599).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0" marB="457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33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(5)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192A2A0-994D-4C2D-80FB-48A6FC30FAF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Messeorte werden als Erscheinungsorte wiedergegeben. Der Sachverhalt wird in einer Anmerkung (RDA </a:t>
            </a:r>
            <a:r>
              <a:rPr lang="de-CH" sz="2000" dirty="0">
                <a:ea typeface="Verdana" panose="020B0604030504040204" pitchFamily="34" charset="0"/>
                <a:cs typeface="Verdana" panose="020B0604030504040204" pitchFamily="34" charset="0"/>
              </a:rPr>
              <a:t>2.17.7.3)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erläutert.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tatsächliche Erscheinungsort kann zusätzlich erfasst werden. Stammt diese Angabe von einer </a:t>
            </a:r>
            <a:r>
              <a:rPr lang="de-DE" sz="2000">
                <a:ea typeface="Verdana" panose="020B0604030504040204" pitchFamily="34" charset="0"/>
                <a:cs typeface="Verdana" panose="020B0604030504040204" pitchFamily="34" charset="0"/>
              </a:rPr>
              <a:t>Quelle </a:t>
            </a:r>
            <a:r>
              <a:rPr lang="de-DE" sz="2000" smtClean="0">
                <a:ea typeface="Verdana" panose="020B0604030504040204" pitchFamily="34" charset="0"/>
                <a:cs typeface="Verdana" panose="020B0604030504040204" pitchFamily="34" charset="0"/>
              </a:rPr>
              <a:t>außerhalb 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der Ressource, dann müssen eckige Klammern verwendet </a:t>
            </a: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werden</a:t>
            </a:r>
            <a:r>
              <a:rPr lang="de-CH" altLang="de-DE" sz="2000" dirty="0" smtClean="0">
                <a:latin typeface="Verdana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CH" altLang="de-DE" sz="2000" dirty="0" smtClean="0">
              <a:latin typeface="Verdana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CH" altLang="de-DE" sz="2000" dirty="0" smtClean="0">
                <a:latin typeface="Verdana" charset="0"/>
              </a:rPr>
              <a:t>Beispiel </a:t>
            </a:r>
            <a:r>
              <a:rPr lang="de-CH" altLang="de-DE" sz="2000" dirty="0">
                <a:latin typeface="Verdana" charset="0"/>
              </a:rPr>
              <a:t>Messeorte:  </a:t>
            </a:r>
          </a:p>
          <a:p>
            <a:pPr marL="0" indent="0">
              <a:buFont typeface="Arial" charset="0"/>
              <a:buNone/>
              <a:defRPr/>
            </a:pPr>
            <a:endParaRPr lang="de-CH" altLang="de-DE" dirty="0">
              <a:latin typeface="Verdana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65105"/>
              </p:ext>
            </p:extLst>
          </p:nvPr>
        </p:nvGraphicFramePr>
        <p:xfrm>
          <a:off x="395288" y="3933825"/>
          <a:ext cx="8247062" cy="237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567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36567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365678"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1277866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682" marB="45682"/>
                </a:tc>
              </a:tr>
            </a:tbl>
          </a:graphicData>
        </a:graphic>
      </p:graphicFrame>
      <p:pic>
        <p:nvPicPr>
          <p:cNvPr id="12321" name="Bil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068638"/>
            <a:ext cx="446405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(5)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192A2A0-994D-4C2D-80FB-48A6FC30FAF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Messeorte werden als Erscheinungsorte wiedergegeben. Der Sachverhalt wird in einer Anmerkung (RDA </a:t>
            </a:r>
            <a:r>
              <a:rPr lang="de-CH" sz="2000" dirty="0">
                <a:ea typeface="Verdana" panose="020B0604030504040204" pitchFamily="34" charset="0"/>
                <a:cs typeface="Verdana" panose="020B0604030504040204" pitchFamily="34" charset="0"/>
              </a:rPr>
              <a:t>2.17.7.3)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erläutert.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tatsächliche Erscheinungsort kann zusätzlich erfasst werden. Stammt diese Angabe von einer </a:t>
            </a:r>
            <a:r>
              <a:rPr lang="de-DE" sz="2000">
                <a:ea typeface="Verdana" panose="020B0604030504040204" pitchFamily="34" charset="0"/>
                <a:cs typeface="Verdana" panose="020B0604030504040204" pitchFamily="34" charset="0"/>
              </a:rPr>
              <a:t>Quelle </a:t>
            </a:r>
            <a:r>
              <a:rPr lang="de-DE" sz="2000" smtClean="0">
                <a:ea typeface="Verdana" panose="020B0604030504040204" pitchFamily="34" charset="0"/>
                <a:cs typeface="Verdana" panose="020B0604030504040204" pitchFamily="34" charset="0"/>
              </a:rPr>
              <a:t>außerhalb 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der Ressource, dann müssen eckige Klammern verwendet </a:t>
            </a: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werden</a:t>
            </a:r>
            <a:r>
              <a:rPr lang="de-CH" altLang="de-DE" sz="2000" dirty="0" smtClean="0">
                <a:latin typeface="Verdana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CH" altLang="de-DE" sz="2000" dirty="0" smtClean="0">
              <a:latin typeface="Verdana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CH" altLang="de-DE" sz="2000" dirty="0" smtClean="0">
                <a:latin typeface="Verdana" charset="0"/>
              </a:rPr>
              <a:t>Beispiel </a:t>
            </a:r>
            <a:r>
              <a:rPr lang="de-CH" altLang="de-DE" sz="2000" dirty="0">
                <a:latin typeface="Verdana" charset="0"/>
              </a:rPr>
              <a:t>Messeorte:  </a:t>
            </a:r>
          </a:p>
          <a:p>
            <a:pPr marL="0" indent="0">
              <a:buFont typeface="Arial" charset="0"/>
              <a:buNone/>
              <a:defRPr/>
            </a:pPr>
            <a:endParaRPr lang="de-CH" altLang="de-DE" dirty="0">
              <a:latin typeface="Verdana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95288" y="3933825"/>
          <a:ext cx="8247062" cy="237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567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36567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Franckfurt</a:t>
                      </a:r>
                      <a:r>
                        <a:rPr lang="de-DE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und Leipzig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365678"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[Hamburg]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</a:tr>
              <a:tr h="1277866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682" marB="45682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$a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Frankfurt und Leipzig sind Messeorte. Johan von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Wiering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druckte in Hamburg.</a:t>
                      </a:r>
                    </a:p>
                  </a:txBody>
                  <a:tcPr marL="91435" marR="91435" marT="45682" marB="45682"/>
                </a:tc>
              </a:tr>
            </a:tbl>
          </a:graphicData>
        </a:graphic>
      </p:graphicFrame>
      <p:pic>
        <p:nvPicPr>
          <p:cNvPr id="12321" name="Bil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068638"/>
            <a:ext cx="446405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9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(1)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09414CA-C274-4310-8ADA-87CF2DF24F55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Drucker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und Buchhändler werden als Verleger behandelt (RDA 2.8.4.1) </a:t>
            </a:r>
            <a:r>
              <a:rPr lang="de-DE">
                <a:ea typeface="Verdana" panose="020B0604030504040204" pitchFamily="34" charset="0"/>
                <a:cs typeface="Verdana" panose="020B0604030504040204" pitchFamily="34" charset="0"/>
              </a:rPr>
              <a:t>und </a:t>
            </a:r>
            <a:r>
              <a:rPr lang="de-DE" smtClean="0">
                <a:ea typeface="Verdana" panose="020B0604030504040204" pitchFamily="34" charset="0"/>
                <a:cs typeface="Verdana" panose="020B0604030504040204" pitchFamily="34" charset="0"/>
              </a:rPr>
              <a:t>ausschließlich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als Elemente der </a:t>
            </a:r>
            <a:r>
              <a:rPr lang="de-DE">
                <a:ea typeface="Verdana" panose="020B0604030504040204" pitchFamily="34" charset="0"/>
                <a:cs typeface="Verdana" panose="020B0604030504040204" pitchFamily="34" charset="0"/>
              </a:rPr>
              <a:t>Veröffentlichungsangabe </a:t>
            </a:r>
            <a:r>
              <a:rPr lang="de-DE" smtClean="0">
                <a:ea typeface="Verdana" panose="020B0604030504040204" pitchFamily="34" charset="0"/>
                <a:cs typeface="Verdana" panose="020B0604030504040204" pitchFamily="34" charset="0"/>
              </a:rPr>
              <a:t>wiedergegeben.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smtClean="0"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Namen der Verleger, Drucker, Buchhändler werden so wiedergegeben, wie sie im Druck erscheinen und zwar in der genauen Orthographie und im gesetzten Kasus.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smtClean="0">
                <a:ea typeface="Verdana" panose="020B0604030504040204" pitchFamily="34" charset="0"/>
                <a:cs typeface="Verdana" panose="020B0604030504040204" pitchFamily="34" charset="0"/>
              </a:rPr>
              <a:t>Einleitende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Wendungen und Angaben zur Funktion werden - abgesehen von einer Verlagstätigkeit - ebenfalls erfasst (RDA 2.8.4.4). </a:t>
            </a: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(2)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B0BC333-F91D-4265-A29F-A6D08CA16A19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de-DE" sz="2000" dirty="0" smtClean="0">
              <a:ea typeface="Verdana" pitchFamily="34" charset="0"/>
              <a:cs typeface="Verdana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smtClean="0">
                <a:ea typeface="Verdana" pitchFamily="34" charset="0"/>
                <a:cs typeface="Verdana" pitchFamily="34" charset="0"/>
              </a:rPr>
              <a:t>Einleitende </a:t>
            </a:r>
            <a:r>
              <a:rPr lang="de-DE" dirty="0">
                <a:ea typeface="Verdana" pitchFamily="34" charset="0"/>
                <a:cs typeface="Verdana" pitchFamily="34" charset="0"/>
              </a:rPr>
              <a:t>Wendungen und Angaben zu einer Verlagstätigkeit </a:t>
            </a:r>
            <a:r>
              <a:rPr lang="de-DE">
                <a:ea typeface="Verdana" pitchFamily="34" charset="0"/>
                <a:cs typeface="Verdana" pitchFamily="34" charset="0"/>
              </a:rPr>
              <a:t>wie </a:t>
            </a:r>
            <a:r>
              <a:rPr lang="de-DE" smtClean="0">
                <a:ea typeface="Verdana" pitchFamily="34" charset="0"/>
                <a:cs typeface="Verdana" pitchFamily="34" charset="0"/>
              </a:rPr>
              <a:t>"impensis" oder </a:t>
            </a:r>
            <a:r>
              <a:rPr lang="de-DE" dirty="0">
                <a:ea typeface="Verdana" pitchFamily="34" charset="0"/>
                <a:cs typeface="Verdana" pitchFamily="34" charset="0"/>
              </a:rPr>
              <a:t>"in </a:t>
            </a:r>
            <a:r>
              <a:rPr lang="de-DE" dirty="0" err="1">
                <a:ea typeface="Verdana" pitchFamily="34" charset="0"/>
                <a:cs typeface="Verdana" pitchFamily="34" charset="0"/>
              </a:rPr>
              <a:t>verlegung</a:t>
            </a:r>
            <a:r>
              <a:rPr lang="de-DE" dirty="0">
                <a:ea typeface="Verdana" pitchFamily="34" charset="0"/>
                <a:cs typeface="Verdana" pitchFamily="34" charset="0"/>
              </a:rPr>
              <a:t>" etc. werden zur Vermeidung sprachlicher Härten ebenfalls übertragen.</a:t>
            </a:r>
          </a:p>
          <a:p>
            <a:pPr marL="0" indent="0">
              <a:buFont typeface="Times New Roman" pitchFamily="16" charset="0"/>
              <a:buNone/>
              <a:defRPr/>
            </a:pPr>
            <a:endParaRPr lang="de-DE" dirty="0">
              <a:ea typeface="Verdana" pitchFamily="34" charset="0"/>
              <a:cs typeface="Verdana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dirty="0">
                <a:ea typeface="Verdana" pitchFamily="34" charset="0"/>
                <a:cs typeface="Verdana" pitchFamily="34" charset="0"/>
              </a:rPr>
              <a:t>Adressen sind gewöhnlich wegzulassen. Ist eine Adresse für die Identifikation oder Datierung eines Druckes relevant, wird sie in einer Anmerkung zur Veröffentlichungsangabe (RDA 2.17.7) wiedergegeben.</a:t>
            </a:r>
            <a:endParaRPr lang="de-CH" dirty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(3)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A5911CF-1129-444B-B956-2629403FD24F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365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de-DE" altLang="de-DE" smtClean="0">
                <a:ea typeface="Verdana" pitchFamily="34" charset="0"/>
                <a:cs typeface="Verdana" pitchFamily="34" charset="0"/>
              </a:rPr>
              <a:t>Beispiel Einleitende Wendungen und Angaben zur Funktion:</a:t>
            </a: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pic>
        <p:nvPicPr>
          <p:cNvPr id="15366" name="Bild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419225"/>
            <a:ext cx="531495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881139"/>
              </p:ext>
            </p:extLst>
          </p:nvPr>
        </p:nvGraphicFramePr>
        <p:xfrm>
          <a:off x="323850" y="2708275"/>
          <a:ext cx="8247063" cy="3438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304042"/>
                <a:gridCol w="3782889"/>
              </a:tblGrid>
              <a:tr h="36582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930955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371290"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1770452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  <a:defRPr/>
                      </a:pPr>
                      <a:endParaRPr lang="de-DE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5" marR="91435" marT="45728" marB="4572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(3)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A5911CF-1129-444B-B956-2629403FD24F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365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de-DE" altLang="de-DE" smtClean="0">
                <a:ea typeface="Verdana" pitchFamily="34" charset="0"/>
                <a:cs typeface="Verdana" pitchFamily="34" charset="0"/>
              </a:rPr>
              <a:t>Beispiel Einleitende Wendungen und Angaben zur Funktion:</a:t>
            </a: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pic>
        <p:nvPicPr>
          <p:cNvPr id="15366" name="Bild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419225"/>
            <a:ext cx="531495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323850" y="2708275"/>
          <a:ext cx="8247063" cy="3438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304042"/>
                <a:gridCol w="3782889"/>
              </a:tblGrid>
              <a:tr h="36582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930955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Impensis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Georgii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Lichtenstegeri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Chalcographi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Norimbergensis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371290"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Typis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Fleischmannianis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</a:tr>
              <a:tr h="1770452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  <a:defRPr/>
                      </a:pPr>
                      <a:r>
                        <a:rPr lang="de-CH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Vorlageform der Veröffentlichungsangabe</a:t>
                      </a:r>
                      <a:r>
                        <a:rPr lang="de-CH" sz="1800" kern="120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 Impensis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Georgii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Lichtenstegeri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Chalcographi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Norimbergensis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Typis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Fleischmannianis</a:t>
                      </a:r>
                      <a:r>
                        <a:rPr lang="de-CH" sz="1800" kern="120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DE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MDCCLVII.</a:t>
                      </a:r>
                    </a:p>
                  </a:txBody>
                  <a:tcPr marL="91435" marR="91435" marT="45728" marB="4572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30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(4)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52C784-1340-4D14-BBF2-E84666EDBBF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38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de-DE" altLang="de-DE" smtClean="0">
                <a:ea typeface="Verdana" pitchFamily="34" charset="0"/>
                <a:cs typeface="Verdana" pitchFamily="34" charset="0"/>
              </a:rPr>
              <a:t>Beispiel Angabe zur Funktion, Verlagsname mit Adresse:</a:t>
            </a:r>
            <a:endParaRPr lang="de-CH" altLang="de-DE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691688"/>
              </p:ext>
            </p:extLst>
          </p:nvPr>
        </p:nvGraphicFramePr>
        <p:xfrm>
          <a:off x="323850" y="2708275"/>
          <a:ext cx="8247063" cy="250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60"/>
                <a:gridCol w="3494771"/>
              </a:tblGrid>
              <a:tr h="365927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  <a:tr h="651299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  <a:tr h="1491024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</a:tbl>
          </a:graphicData>
        </a:graphic>
      </p:graphicFrame>
      <p:pic>
        <p:nvPicPr>
          <p:cNvPr id="16412" name="Bild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84313"/>
            <a:ext cx="5816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(4)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52C784-1340-4D14-BBF2-E84666EDBBF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19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38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de-DE" altLang="de-DE" smtClean="0">
                <a:ea typeface="Verdana" pitchFamily="34" charset="0"/>
                <a:cs typeface="Verdana" pitchFamily="34" charset="0"/>
              </a:rPr>
              <a:t>Beispiel Angabe zur Funktion, Verlagsname mit Adresse:</a:t>
            </a:r>
            <a:endParaRPr lang="de-CH" altLang="de-DE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323850" y="2708275"/>
          <a:ext cx="8247063" cy="250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60"/>
                <a:gridCol w="3494771"/>
              </a:tblGrid>
              <a:tr h="365927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  <a:tr h="651299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fr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Chez Richard, Caille et Ravier, Libraires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  <a:tr h="1491024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41" marB="45741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CH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Vorlageform der Veröffentlichungsangabe</a:t>
                      </a:r>
                      <a:r>
                        <a:rPr lang="de-CH" sz="1800" kern="120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 Chez 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Richard,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Caille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et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Ravier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Libraires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rue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Haute-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Feuille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CH" sz="1800" kern="120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41" marB="45741"/>
                </a:tc>
              </a:tr>
            </a:tbl>
          </a:graphicData>
        </a:graphic>
      </p:graphicFrame>
      <p:pic>
        <p:nvPicPr>
          <p:cNvPr id="16412" name="Bild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84313"/>
            <a:ext cx="5816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05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2565400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CH" altLang="de-DE" smtClean="0">
                <a:solidFill>
                  <a:srgbClr val="376092"/>
                </a:solidFill>
              </a:rPr>
              <a:t>Veröffentlichungsangabe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409575" y="549275"/>
            <a:ext cx="3082925" cy="431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6513AD7-9EAC-4458-A776-84553A15A1B3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06091" y="1124744"/>
            <a:ext cx="216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B3Kat: 27.01.2016</a:t>
            </a:r>
            <a:endParaRPr lang="de-DE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Verlagsname (5)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CABB6A4-DAAE-48F3-A066-CB108FBF8FD2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defRPr/>
            </a:pP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Ist der übertragene Verlagsname nachweislich fingiert, wird 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gemäß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RDA 2.8.4.3 eine Anmerkung zur Veröffentlichungsangabe (RDA 2.17.7.3) erfasst, die den tatsächlichen Verlagsnamen 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angibt</a:t>
            </a:r>
          </a:p>
          <a:p>
            <a:pPr marL="0" indent="0">
              <a:buFont typeface="Arial" charset="0"/>
              <a:buNone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CH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Beispiel: </a:t>
            </a:r>
            <a:r>
              <a:rPr lang="de-CH" sz="2000" dirty="0">
                <a:ea typeface="Verdana" panose="020B0604030504040204" pitchFamily="34" charset="0"/>
                <a:cs typeface="Verdana" panose="020B0604030504040204" pitchFamily="34" charset="0"/>
              </a:rPr>
              <a:t>Verlagsname fingiert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395288" y="3357563"/>
          <a:ext cx="8247062" cy="208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432179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</a:tr>
              <a:tr h="371333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Verlagsname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fr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durch</a:t>
                      </a:r>
                      <a:r>
                        <a:rPr lang="fr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Johann </a:t>
                      </a:r>
                      <a:r>
                        <a:rPr lang="fr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Veriman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734" marB="45734"/>
                </a:tc>
              </a:tr>
              <a:tr h="1279288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34" marB="45734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de-CH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Verlagsname fingiert, vergleiche Weller, I, Seite</a:t>
                      </a:r>
                      <a:r>
                        <a:rPr lang="de-CH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19/20. Vermutlich bei Schönfeld, Amberg gedruckt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34" marB="4573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(1)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726105D-1661-4DFF-AFC0-8E13E965C34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de-DE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Angaben zum Erscheinungsdatum sind grundsätzlich der gleichen Informationsquelle zu entnehmen wie der Haupttitel (RDA 2.8.6.2).</a:t>
            </a:r>
            <a:b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DE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>
                <a:ea typeface="Verdana" panose="020B0604030504040204" pitchFamily="34" charset="0"/>
                <a:cs typeface="Verdana" panose="020B0604030504040204" pitchFamily="34" charset="0"/>
              </a:rPr>
              <a:t>Enthält </a:t>
            </a:r>
            <a:r>
              <a:rPr lang="de-DE" smtClean="0">
                <a:ea typeface="Verdana" panose="020B0604030504040204" pitchFamily="34" charset="0"/>
                <a:cs typeface="Verdana" panose="020B0604030504040204" pitchFamily="34" charset="0"/>
              </a:rPr>
              <a:t>Seite mit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Haupttitel keine Angaben zum Erscheinungsdatum, können sie aus einem anderen Teil innerhalb der Ressource ermittelt werden (RDA 2.8.6.2).</a:t>
            </a: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(2)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7DECAA0-5625-45CF-A91A-AA4F4A1928A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r>
              <a:rPr lang="de-DE" altLang="de-DE" sz="2000" dirty="0"/>
              <a:t>Wird ein fehlendes Erscheinungsjahr innerhalb der Ressource mit Hilfe von Datierungen ermittelt, die sich nicht explizit auf das Erscheinungs- oder Herstellungsjahr beziehen, dann </a:t>
            </a:r>
            <a:r>
              <a:rPr lang="de-DE" altLang="de-DE" sz="2000" dirty="0" err="1"/>
              <a:t>muss</a:t>
            </a:r>
            <a:r>
              <a:rPr lang="de-DE" altLang="de-DE" sz="2000" dirty="0"/>
              <a:t> die Jahresangabe mit eckigen Klammern </a:t>
            </a:r>
            <a:r>
              <a:rPr lang="de-DE" altLang="de-DE" sz="2000"/>
              <a:t>und </a:t>
            </a:r>
            <a:r>
              <a:rPr lang="de-DE" altLang="de-DE" sz="2000" smtClean="0"/>
              <a:t>ggf. einem </a:t>
            </a:r>
            <a:r>
              <a:rPr lang="de-DE" altLang="de-DE" sz="2000" dirty="0"/>
              <a:t>Fragezeichen als wahrscheinliches Erscheinungsjahr gekennzeichnet werden (RDA 2.8.6.6).</a:t>
            </a:r>
          </a:p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endParaRPr lang="de-DE" altLang="de-DE" sz="1800" dirty="0"/>
          </a:p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r>
              <a:rPr lang="de-DE" altLang="de-DE" sz="1800" dirty="0"/>
              <a:t>Beispiel</a:t>
            </a:r>
            <a:r>
              <a:rPr lang="de-DE" altLang="de-DE" sz="1800" dirty="0" smtClean="0"/>
              <a:t>: Angaben </a:t>
            </a:r>
            <a:r>
              <a:rPr lang="de-DE" altLang="de-DE" sz="1800" dirty="0"/>
              <a:t>in der Vorlage am Ende des Vorberichts:</a:t>
            </a:r>
            <a:br>
              <a:rPr lang="de-DE" altLang="de-DE" sz="1800" dirty="0"/>
            </a:br>
            <a:r>
              <a:rPr lang="de-DE" altLang="de-DE" sz="1800" dirty="0"/>
              <a:t>"Schwiebus, den 3ten September, 1765"</a:t>
            </a:r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005286"/>
              </p:ext>
            </p:extLst>
          </p:nvPr>
        </p:nvGraphicFramePr>
        <p:xfrm>
          <a:off x="323850" y="3644900"/>
          <a:ext cx="8424863" cy="2535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789"/>
                <a:gridCol w="1267457"/>
                <a:gridCol w="2297226"/>
                <a:gridCol w="3816391"/>
              </a:tblGrid>
              <a:tr h="432060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64009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Erscheinungs-datum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463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Veröffentlichungs-angabe beziehen</a:t>
                      </a:r>
                      <a:endParaRPr lang="de-CH" sz="1800" dirty="0" smtClean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800" dirty="0" smtClean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(2)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7DECAA0-5625-45CF-A91A-AA4F4A1928A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r>
              <a:rPr lang="de-DE" altLang="de-DE" sz="2000" dirty="0"/>
              <a:t>Wird ein fehlendes Erscheinungsjahr innerhalb der Ressource mit Hilfe von Datierungen ermittelt, die sich nicht explizit auf das Erscheinungs- oder Herstellungsjahr beziehen, dann </a:t>
            </a:r>
            <a:r>
              <a:rPr lang="de-DE" altLang="de-DE" sz="2000" dirty="0" err="1"/>
              <a:t>muss</a:t>
            </a:r>
            <a:r>
              <a:rPr lang="de-DE" altLang="de-DE" sz="2000" dirty="0"/>
              <a:t> die Jahresangabe mit eckigen Klammern </a:t>
            </a:r>
            <a:r>
              <a:rPr lang="de-DE" altLang="de-DE" sz="2000"/>
              <a:t>und </a:t>
            </a:r>
            <a:r>
              <a:rPr lang="de-DE" altLang="de-DE" sz="2000" smtClean="0"/>
              <a:t>ggf. einem </a:t>
            </a:r>
            <a:r>
              <a:rPr lang="de-DE" altLang="de-DE" sz="2000" dirty="0"/>
              <a:t>Fragezeichen als wahrscheinliches Erscheinungsjahr gekennzeichnet werden (RDA 2.8.6.6).</a:t>
            </a:r>
          </a:p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endParaRPr lang="de-DE" altLang="de-DE" sz="1800" dirty="0"/>
          </a:p>
          <a:p>
            <a:pPr eaLnBrk="1">
              <a:spcBef>
                <a:spcPct val="0"/>
              </a:spcBef>
              <a:buFont typeface="Times New Roman" pitchFamily="18" charset="0"/>
              <a:buNone/>
              <a:defRPr/>
            </a:pPr>
            <a:r>
              <a:rPr lang="de-DE" altLang="de-DE" sz="1800" dirty="0"/>
              <a:t>Beispiel</a:t>
            </a:r>
            <a:r>
              <a:rPr lang="de-DE" altLang="de-DE" sz="1800" dirty="0" smtClean="0"/>
              <a:t>: Angaben </a:t>
            </a:r>
            <a:r>
              <a:rPr lang="de-DE" altLang="de-DE" sz="1800" dirty="0"/>
              <a:t>in der Vorlage am Ende des Vorberichts:</a:t>
            </a:r>
            <a:br>
              <a:rPr lang="de-DE" altLang="de-DE" sz="1800" dirty="0"/>
            </a:br>
            <a:r>
              <a:rPr lang="de-DE" altLang="de-DE" sz="1800" dirty="0"/>
              <a:t>"Schwiebus, den 3ten September, 1765"</a:t>
            </a:r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102470"/>
              </p:ext>
            </p:extLst>
          </p:nvPr>
        </p:nvGraphicFramePr>
        <p:xfrm>
          <a:off x="323850" y="3644900"/>
          <a:ext cx="8424863" cy="2535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789"/>
                <a:gridCol w="1267457"/>
                <a:gridCol w="2297226"/>
                <a:gridCol w="3816391"/>
              </a:tblGrid>
              <a:tr h="432060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640098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Erscheinungs-datum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[1765?]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463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Veröffentlichungs-angabe beziehen</a:t>
                      </a:r>
                      <a:endParaRPr lang="de-CH" sz="1800" dirty="0" smtClean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baseline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Wahrscheinliches Erscheinungsjahr aus der Datierung des Vorberichts entnommen: "Schwiebus, den 3ten September, 1765"</a:t>
                      </a:r>
                      <a:endParaRPr lang="de-CH" sz="1800" dirty="0" smtClean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9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(3)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EC481D4-E391-4A85-80AE-30B22FBEFC7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de-CH" altLang="de-DE" sz="2000" dirty="0" smtClean="0"/>
          </a:p>
          <a:p>
            <a:pPr>
              <a:spcBef>
                <a:spcPct val="0"/>
              </a:spcBef>
              <a:defRPr/>
            </a:pPr>
            <a:endParaRPr lang="de-CH" altLang="de-DE" sz="2000" dirty="0"/>
          </a:p>
          <a:p>
            <a:pPr>
              <a:spcBef>
                <a:spcPct val="0"/>
              </a:spcBef>
              <a:defRPr/>
            </a:pPr>
            <a:r>
              <a:rPr lang="de-CH" altLang="de-DE" dirty="0" smtClean="0"/>
              <a:t>Das </a:t>
            </a:r>
            <a:r>
              <a:rPr lang="de-CH" altLang="de-DE" dirty="0"/>
              <a:t>Datum wird in der Regel so wiedergegeben, wie es in der Ressource erscheint.</a:t>
            </a:r>
            <a:br>
              <a:rPr lang="de-CH" altLang="de-DE" dirty="0"/>
            </a:br>
            <a:r>
              <a:rPr lang="de-CH" altLang="de-DE" dirty="0"/>
              <a:t/>
            </a:r>
            <a:br>
              <a:rPr lang="de-CH" altLang="de-DE" dirty="0"/>
            </a:br>
            <a:endParaRPr lang="de-CH" altLang="de-DE" dirty="0"/>
          </a:p>
          <a:p>
            <a:pPr>
              <a:spcBef>
                <a:spcPct val="0"/>
              </a:spcBef>
              <a:defRPr/>
            </a:pPr>
            <a:r>
              <a:rPr lang="de-DE" altLang="de-DE" dirty="0"/>
              <a:t>Erscheinungsdaten, die mit Ziffern oder Wörtern geschrieben sind grundsätzlich immer in der Form, in der sie in der Informationsquelle erscheinen, zu übertragen (RDA 1.8.1 mit D-A-CH).</a:t>
            </a:r>
            <a:endParaRPr lang="de-CH" altLang="de-DE" dirty="0"/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(4)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E97D5CA-0F9E-459C-A66E-6925C4C9EA3D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50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de-DE" altLang="de-DE" sz="2400" smtClean="0">
                <a:ea typeface="Verdana" pitchFamily="34" charset="0"/>
                <a:cs typeface="Verdana" pitchFamily="34" charset="0"/>
              </a:rPr>
              <a:t>Angaben des Erscheinungsjahrs in römischen Ziffern werden vorlagegemäß wiedergegeben. Auf eine ergänzende Erfassung des Erscheinungsjahres in arabischen Ziffern in eckigen Klammern wird verzichtet (RDA 1.8.2 mit D-A-CH). </a:t>
            </a:r>
            <a:r>
              <a:rPr lang="de-CH" altLang="de-DE" sz="2400" smtClean="0">
                <a:ea typeface="Verdana" pitchFamily="34" charset="0"/>
                <a:cs typeface="Verdana" pitchFamily="34" charset="0"/>
              </a:rPr>
              <a:t>Falls vorhanden, wird das Erscheinungsjahr zusammen mit Tag und Monat erfasst.</a:t>
            </a:r>
          </a:p>
          <a:p>
            <a:pPr marL="0" indent="0"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64861"/>
              </p:ext>
            </p:extLst>
          </p:nvPr>
        </p:nvGraphicFramePr>
        <p:xfrm>
          <a:off x="611188" y="3644900"/>
          <a:ext cx="7993062" cy="2338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517"/>
                <a:gridCol w="4104545"/>
              </a:tblGrid>
              <a:tr h="504071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Informationsquelle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2" marR="91442" marT="45721" marB="45721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2" marR="91442" marT="45721" marB="45721"/>
                </a:tc>
              </a:tr>
              <a:tr h="37123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fr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1482 le XII jour de </a:t>
                      </a:r>
                      <a:r>
                        <a:rPr lang="fr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2" marR="91442" marT="45721" marB="4572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1482 le XII jour de </a:t>
                      </a:r>
                      <a:r>
                        <a:rPr lang="fr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42" marR="91442" marT="45721" marB="45721"/>
                </a:tc>
              </a:tr>
              <a:tr h="146308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Mense </a:t>
                      </a:r>
                      <a:r>
                        <a:rPr lang="it-IT" sz="180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Ianvario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Anno M.D. XIX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2" marR="91442" marT="45721" marB="45721"/>
                </a:tc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Mense </a:t>
                      </a:r>
                      <a:r>
                        <a:rPr lang="it-IT" sz="180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Ianvario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Anno M.D.XIX</a:t>
                      </a:r>
                      <a:endParaRPr lang="de-CH" sz="180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de-CH" sz="180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r>
                        <a:rPr lang="it-IT" sz="180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Nicht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</a:t>
                      </a:r>
                      <a:endParaRPr lang="de-CH" sz="180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Mense </a:t>
                      </a:r>
                      <a:r>
                        <a:rPr lang="it-IT" sz="180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Ianvario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Anno M.D.XIX </a:t>
                      </a:r>
                      <a:r>
                        <a:rPr lang="it-IT" sz="1800" kern="120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[1519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2" marR="91442" marT="45721" marB="4572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(5)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EB20801-509D-4490-A4E9-4293C51378EB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eaLnBrk="1">
              <a:spcBef>
                <a:spcPct val="0"/>
              </a:spcBef>
              <a:defRPr/>
            </a:pPr>
            <a:endParaRPr lang="de-DE" altLang="de-DE" sz="2000" dirty="0" smtClean="0"/>
          </a:p>
          <a:p>
            <a:pPr eaLnBrk="1">
              <a:spcBef>
                <a:spcPct val="0"/>
              </a:spcBef>
              <a:defRPr/>
            </a:pPr>
            <a:r>
              <a:rPr lang="de-DE" altLang="de-DE" smtClean="0"/>
              <a:t>Ein </a:t>
            </a:r>
            <a:r>
              <a:rPr lang="de-DE" altLang="de-DE" dirty="0"/>
              <a:t>nachweislich falsches Datum, das im Haupttitel steht, </a:t>
            </a:r>
            <a:r>
              <a:rPr lang="de-DE" altLang="de-DE" dirty="0" err="1"/>
              <a:t>muss</a:t>
            </a:r>
            <a:r>
              <a:rPr lang="de-DE" altLang="de-DE" dirty="0"/>
              <a:t> auf jeden Fall übernommen werden, auch wenn im </a:t>
            </a:r>
            <a:r>
              <a:rPr lang="de-DE" altLang="de-DE" dirty="0" err="1"/>
              <a:t>Kolophon</a:t>
            </a:r>
            <a:r>
              <a:rPr lang="de-DE" altLang="de-DE" dirty="0"/>
              <a:t> ein richtiges Erscheinungsjahr vermerkt ist.</a:t>
            </a:r>
            <a:br>
              <a:rPr lang="de-DE" altLang="de-DE" dirty="0"/>
            </a:br>
            <a:r>
              <a:rPr lang="de-DE" altLang="de-DE" dirty="0"/>
              <a:t/>
            </a:r>
            <a:br>
              <a:rPr lang="de-DE" altLang="de-DE" dirty="0"/>
            </a:br>
            <a:endParaRPr lang="de-DE" altLang="de-DE" dirty="0"/>
          </a:p>
          <a:p>
            <a:pPr eaLnBrk="1">
              <a:spcBef>
                <a:spcPct val="0"/>
              </a:spcBef>
              <a:defRPr/>
            </a:pPr>
            <a:r>
              <a:rPr lang="de-CH" altLang="de-DE" dirty="0"/>
              <a:t>Wenn bekannt ist, dass das Datum wie es in der Ressource erscheint, fingiert oder falsch ist, wird in einer Anmerkung das tatsächliche Datum angegeben (RDA 2.8.6.3).</a:t>
            </a: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(6)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3AA8C82-E1CC-424F-AEC4-7ED53C044FB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557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mtClean="0"/>
              <a:t>Beispiel Erscheinungsjahr verdruckt:</a:t>
            </a:r>
            <a:br>
              <a:rPr lang="de-DE" altLang="de-DE" smtClean="0"/>
            </a:br>
            <a:r>
              <a:rPr lang="de-DE" altLang="de-DE" smtClean="0"/>
              <a:t/>
            </a:r>
            <a:br>
              <a:rPr lang="de-DE" altLang="de-DE" smtClean="0"/>
            </a:br>
            <a:r>
              <a:rPr lang="de-DE" altLang="de-DE" smtClean="0"/>
              <a:t>Angaben in der Informationsquelle:</a:t>
            </a:r>
            <a:br>
              <a:rPr lang="de-DE" altLang="de-DE" smtClean="0"/>
            </a:br>
            <a:r>
              <a:rPr lang="de-DE" altLang="de-DE" smtClean="0"/>
              <a:t>"Mense Augusto, Anno D.M.XLI."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206607"/>
              </p:ext>
            </p:extLst>
          </p:nvPr>
        </p:nvGraphicFramePr>
        <p:xfrm>
          <a:off x="395288" y="2565400"/>
          <a:ext cx="8497888" cy="3495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806"/>
                <a:gridCol w="1145035"/>
                <a:gridCol w="2512715"/>
                <a:gridCol w="3768332"/>
              </a:tblGrid>
              <a:tr h="36561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</a:tr>
              <a:tr h="76441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Erscheinungs-datum</a:t>
                      </a: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  <a:tr h="50429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425a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  <a:tr h="186134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Veröffentlichungs-angabe </a:t>
                      </a: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beziehen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(6)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3AA8C82-E1CC-424F-AEC4-7ED53C044FB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557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mtClean="0"/>
              <a:t>Beispiel Erscheinungsjahr verdruckt:</a:t>
            </a:r>
            <a:br>
              <a:rPr lang="de-DE" altLang="de-DE" smtClean="0"/>
            </a:br>
            <a:r>
              <a:rPr lang="de-DE" altLang="de-DE" smtClean="0"/>
              <a:t/>
            </a:r>
            <a:br>
              <a:rPr lang="de-DE" altLang="de-DE" smtClean="0"/>
            </a:br>
            <a:r>
              <a:rPr lang="de-DE" altLang="de-DE" smtClean="0"/>
              <a:t>Angaben in der Informationsquelle:</a:t>
            </a:r>
            <a:br>
              <a:rPr lang="de-DE" altLang="de-DE" smtClean="0"/>
            </a:br>
            <a:r>
              <a:rPr lang="de-DE" altLang="de-DE" smtClean="0"/>
              <a:t>"Mense Augusto, Anno D.M.XLI."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395288" y="2565400"/>
          <a:ext cx="8497888" cy="3496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806"/>
                <a:gridCol w="1145035"/>
                <a:gridCol w="2512715"/>
                <a:gridCol w="3768332"/>
              </a:tblGrid>
              <a:tr h="365618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44" marR="91444" marT="45693" marB="45693"/>
                </a:tc>
              </a:tr>
              <a:tr h="76441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Erscheinungs-datum</a:t>
                      </a: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Mense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Augusto,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Anno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D.M.XLI.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  <a:tr h="50429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425a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CH" sz="1800" dirty="0" smtClean="0"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1541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  <a:tr h="186134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44" marR="91444" marT="45693" marB="4569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Veröffentlichungs-angabe </a:t>
                      </a: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beziehen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Veröffentlichungsangabe gemäß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Kolophon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 Ex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Officina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Balthasaris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Lasij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Mense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Augusto, Anno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D.M.XLI.</a:t>
                      </a:r>
                      <a:r>
                        <a:rPr kumimoji="0" lang="de-CH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+mn-ea"/>
                          <a:cs typeface="Arial Unicode MS" charset="0"/>
                        </a:rPr>
                        <a:t> –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Erscheinungsjahr verdruckt: i.e. M.D.XLI.: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1541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3" marR="34928" marT="107973" marB="10797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52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(7)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C2E6576-41D4-4483-936E-47C13AFA6A1C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29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de-CH" altLang="de-DE" sz="2000" dirty="0" smtClean="0"/>
          </a:p>
          <a:p>
            <a:pPr>
              <a:spcBef>
                <a:spcPct val="0"/>
              </a:spcBef>
              <a:defRPr/>
            </a:pPr>
            <a:endParaRPr lang="de-CH" altLang="de-DE" sz="2000" dirty="0"/>
          </a:p>
          <a:p>
            <a:pPr>
              <a:spcBef>
                <a:spcPct val="0"/>
              </a:spcBef>
              <a:defRPr/>
            </a:pPr>
            <a:r>
              <a:rPr lang="de-CH" altLang="de-DE" dirty="0" smtClean="0"/>
              <a:t>Jahresangaben </a:t>
            </a:r>
            <a:r>
              <a:rPr lang="de-CH" altLang="de-DE" dirty="0"/>
              <a:t>nach anderen Kalendern als dem Julianischen oder Gregorianischen werden so wiedergegeben, wie sie in der Informationsquelle erscheinen. </a:t>
            </a:r>
            <a:endParaRPr lang="de-CH" altLang="de-DE" dirty="0" smtClean="0"/>
          </a:p>
          <a:p>
            <a:pPr>
              <a:spcBef>
                <a:spcPct val="0"/>
              </a:spcBef>
              <a:defRPr/>
            </a:pPr>
            <a:r>
              <a:rPr lang="de-CH" altLang="de-DE" dirty="0" smtClean="0"/>
              <a:t>Dabei </a:t>
            </a:r>
            <a:r>
              <a:rPr lang="de-CH" altLang="de-DE" dirty="0"/>
              <a:t>werden die Jahresangaben mit den entsprechenden Daten nach dem Gregorianischen oder Julianischen Kalender in eckigen Klammern </a:t>
            </a:r>
            <a:r>
              <a:rPr lang="de-CH" altLang="de-DE" dirty="0" smtClean="0"/>
              <a:t>ergänzt.</a:t>
            </a:r>
          </a:p>
          <a:p>
            <a:pPr>
              <a:spcBef>
                <a:spcPct val="0"/>
              </a:spcBef>
              <a:defRPr/>
            </a:pPr>
            <a:r>
              <a:rPr lang="de-CH" altLang="de-DE" dirty="0" smtClean="0"/>
              <a:t>In </a:t>
            </a:r>
            <a:r>
              <a:rPr lang="de-CH" altLang="de-DE" dirty="0"/>
              <a:t>einer Anmerkung zur Veröffentlichungsangabe wird angezeigt, dass die Information aus einer Quelle </a:t>
            </a:r>
            <a:r>
              <a:rPr lang="de-CH" altLang="de-DE" dirty="0" smtClean="0"/>
              <a:t>außerhalb </a:t>
            </a:r>
            <a:r>
              <a:rPr lang="de-CH" altLang="de-DE" dirty="0"/>
              <a:t>der Ressource entnommen ist.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512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r>
              <a:rPr lang="de-DE" altLang="de-DE" dirty="0" smtClean="0"/>
              <a:t>Allgemeines</a:t>
            </a:r>
          </a:p>
          <a:p>
            <a:r>
              <a:rPr lang="de-DE" altLang="de-DE" dirty="0" smtClean="0"/>
              <a:t>Themen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Erscheinungsort in adjektivischer Form (RDA 2.8.2.3)</a:t>
            </a:r>
            <a:endParaRPr lang="de-DE" altLang="de-DE" sz="1800" dirty="0" smtClean="0"/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Präpositionen und einleitende Wendungen bei Erscheinungsorten (RDA 2.8.1.4 und 2.8.2.3)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Erscheinungsort fingiert (RDA 2.8.2.3)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Messeorte (RDA 2.8.2.3)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</a:rPr>
              <a:t>Verleger, Drucker, Buchhändler (einleitende Wendungen und Angaben zur Funktion, fingierter Verlag) (RDA 2.8.4.1, 2.8.4.3 und 2.8.4.4)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</a:rPr>
              <a:t>Kein Erscheinungsdatum in der Ressource (RDA 2.8.6.6)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Erscheinungsjahr verdruckt (RDA 2.8.6.3)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Erscheinungsjahr mit Ziffern und Wörtern (RDA 2.8.6.6, 1.8.1 D-A-CH und 1.8.2 D-A-CH)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Revolutionsjahre (RDA 2.8.6.3)</a:t>
            </a:r>
          </a:p>
          <a:p>
            <a:pPr lvl="1"/>
            <a:r>
              <a:rPr lang="de-CH" altLang="de-DE" sz="1800" dirty="0" smtClean="0">
                <a:solidFill>
                  <a:srgbClr val="000000"/>
                </a:solidFill>
                <a:cs typeface="Arial" charset="0"/>
              </a:rPr>
              <a:t>Chronogramme (RDA 2.8.6.4)</a:t>
            </a:r>
            <a:endParaRPr lang="de-DE" altLang="de-DE" sz="1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95536" y="638132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E2C8857-3B0E-47DF-AA7E-5A61EF2DCAF1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(8)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D52483B-FCF8-4A56-89B0-78031CC328C7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30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605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 eaLnBrk="1">
              <a:buFont typeface="Arial" charset="0"/>
              <a:buNone/>
            </a:pPr>
            <a:r>
              <a:rPr lang="de-DE" altLang="de-DE" smtClean="0">
                <a:solidFill>
                  <a:srgbClr val="000000"/>
                </a:solidFill>
              </a:rPr>
              <a:t>Beispiel: </a:t>
            </a:r>
            <a: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Revolutionsjahr nach dem republikanischen Kalender:</a:t>
            </a:r>
            <a:b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</a:br>
            <a: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/>
            </a:r>
            <a:b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</a:br>
            <a:r>
              <a:rPr lang="de-CH" altLang="de-DE" smtClean="0">
                <a:ea typeface="Verdana" pitchFamily="34" charset="0"/>
                <a:cs typeface="Verdana" pitchFamily="34" charset="0"/>
              </a:rPr>
              <a:t>Angaben gemäß Titelseite: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pic>
        <p:nvPicPr>
          <p:cNvPr id="25606" name="Grafik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989138"/>
            <a:ext cx="27590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786489"/>
              </p:ext>
            </p:extLst>
          </p:nvPr>
        </p:nvGraphicFramePr>
        <p:xfrm>
          <a:off x="395288" y="3213100"/>
          <a:ext cx="8280401" cy="274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375"/>
                <a:gridCol w="1115730"/>
                <a:gridCol w="2736133"/>
                <a:gridCol w="3384163"/>
              </a:tblGrid>
              <a:tr h="365792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</a:tr>
              <a:tr h="57033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Erscheinungsdatum</a:t>
                      </a: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  <a:tr h="49042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425a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  <a:tr h="131348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Veröffentlichungs-angabe </a:t>
                      </a: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beziehen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(8)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D52483B-FCF8-4A56-89B0-78031CC328C7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31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605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 eaLnBrk="1">
              <a:buFont typeface="Arial" charset="0"/>
              <a:buNone/>
            </a:pPr>
            <a:r>
              <a:rPr lang="de-DE" altLang="de-DE" smtClean="0">
                <a:solidFill>
                  <a:srgbClr val="000000"/>
                </a:solidFill>
              </a:rPr>
              <a:t>Beispiel: </a:t>
            </a:r>
            <a: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Revolutionsjahr nach dem republikanischen Kalender:</a:t>
            </a:r>
            <a:b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</a:br>
            <a: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/>
            </a:r>
            <a:br>
              <a:rPr lang="de-DE" altLang="de-DE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</a:br>
            <a:r>
              <a:rPr lang="de-CH" altLang="de-DE" smtClean="0">
                <a:ea typeface="Verdana" pitchFamily="34" charset="0"/>
                <a:cs typeface="Verdana" pitchFamily="34" charset="0"/>
              </a:rPr>
              <a:t>Angaben gemäß Titelseite: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/>
            </a:r>
            <a:br>
              <a:rPr lang="de-DE" altLang="de-DE" sz="2000" smtClean="0">
                <a:ea typeface="Verdana" pitchFamily="34" charset="0"/>
                <a:cs typeface="Verdana" pitchFamily="34" charset="0"/>
              </a:rPr>
            </a:br>
            <a:endParaRPr lang="de-CH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CH" altLang="de-DE" sz="2000" smtClean="0"/>
          </a:p>
        </p:txBody>
      </p:sp>
      <p:pic>
        <p:nvPicPr>
          <p:cNvPr id="25606" name="Grafik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989138"/>
            <a:ext cx="27590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395288" y="3213100"/>
          <a:ext cx="8280401" cy="274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375"/>
                <a:gridCol w="1115730"/>
                <a:gridCol w="2736133"/>
                <a:gridCol w="3384163"/>
              </a:tblGrid>
              <a:tr h="365792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4" marR="91434"/>
                </a:tc>
              </a:tr>
              <a:tr h="57033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2.8.6.6</a:t>
                      </a: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Erscheinungsdatum</a:t>
                      </a: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An IX [1800/1801]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  <a:tr h="49042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425a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800" b="1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CH" sz="1800" dirty="0" smtClean="0"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1800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  <a:tr h="131348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CH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Details, die sich auf die 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Veröffentlichungs-angabe </a:t>
                      </a:r>
                      <a:r>
                        <a:rPr lang="de-DE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beziehen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Erscheinungsjahr in der Vorlage nach dem republikanischen Kalender: An IX.</a:t>
                      </a:r>
                      <a:endParaRPr lang="de-CH" sz="1800" dirty="0"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34" marB="1080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1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Erscheinungsdatum (9)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C2D5EBB-D746-404A-972C-E8F3BEF226F3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32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CH" dirty="0">
                <a:ea typeface="Verdana" panose="020B0604030504040204" pitchFamily="34" charset="0"/>
                <a:cs typeface="Verdana" panose="020B0604030504040204" pitchFamily="34" charset="0"/>
              </a:rPr>
              <a:t>Erscheint das Datum nur in Form eines Chronogramms, wird es in arabischen Zahlen in eckigen Klammern wiedergegeben (RDA </a:t>
            </a:r>
            <a:r>
              <a:rPr lang="de-CH">
                <a:ea typeface="Verdana" panose="020B0604030504040204" pitchFamily="34" charset="0"/>
                <a:cs typeface="Verdana" panose="020B0604030504040204" pitchFamily="34" charset="0"/>
              </a:rPr>
              <a:t>2.8.6.4</a:t>
            </a:r>
            <a:r>
              <a:rPr lang="de-CH" smtClean="0"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CH" smtClean="0">
                <a:ea typeface="Verdana" panose="020B0604030504040204" pitchFamily="34" charset="0"/>
                <a:cs typeface="Verdana" panose="020B0604030504040204" pitchFamily="34" charset="0"/>
              </a:rPr>
              <a:t>Wird </a:t>
            </a:r>
            <a:r>
              <a:rPr lang="de-CH" dirty="0">
                <a:ea typeface="Verdana" panose="020B0604030504040204" pitchFamily="34" charset="0"/>
                <a:cs typeface="Verdana" panose="020B0604030504040204" pitchFamily="34" charset="0"/>
              </a:rPr>
              <a:t>das Chronogramm für die Identifizierung als wichtig angesehen, dann sollte es in einer Anmerkung angeben werden.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68313" y="3429000"/>
          <a:ext cx="8064500" cy="2502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306"/>
                <a:gridCol w="4459194"/>
              </a:tblGrid>
              <a:tr h="365747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Informationsquelle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6" marR="91436" marT="45727" marB="4572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6" marR="91436" marT="45727" marB="45727"/>
                </a:tc>
              </a:tr>
              <a:tr h="2136153"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Ipso anno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tertIo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saeCVLarI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typographIae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DIVIno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aVXILIo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 </a:t>
                      </a:r>
                      <a:r>
                        <a:rPr lang="it-IT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gerManIs</a:t>
                      </a: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InVentae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54" marB="108054"/>
                </a:tc>
                <a:tc>
                  <a:txBody>
                    <a:bodyPr/>
                    <a:lstStyle/>
                    <a:p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[1740] </a:t>
                      </a:r>
                    </a:p>
                    <a:p>
                      <a:endParaRPr lang="de-CH" sz="1800" kern="1200" dirty="0" smtClean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Anmerkung: Erscheinungsjahr nach einem Chronogramm auf der Titelseite: Ipso anno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tertIo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saeCVLarI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typographIae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DIVIno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aVXILIo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 </a:t>
                      </a:r>
                      <a:r>
                        <a:rPr lang="de-CH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gerManIs</a:t>
                      </a:r>
                      <a:r>
                        <a:rPr lang="de-CH" sz="1800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InVentae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2860" marR="34924" marT="108054" marB="10805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Arbeitshilfen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82ACE08-784A-4AE5-898F-484DAAD7A76B}" type="slidenum">
              <a:rPr lang="de-DE" smtClean="0"/>
              <a:pPr>
                <a:defRPr/>
              </a:pPr>
              <a:t>33</a:t>
            </a:fld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50825" y="765175"/>
            <a:ext cx="8642350" cy="5472113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de-DE" sz="2000" dirty="0">
                <a:ea typeface="Verdana" panose="020B0604030504040204" pitchFamily="34" charset="0"/>
                <a:cs typeface="Verdana" panose="020B0604030504040204" pitchFamily="34" charset="0"/>
              </a:rPr>
              <a:t>Arbeitsgemeinschaft Alte Drucke beim GBV. Datenbanken und Nachschlagewerke für Drucker und Verleger (in Auswahl) </a:t>
            </a:r>
            <a:r>
              <a:rPr lang="de-CH" altLang="de-DE" sz="2000" dirty="0">
                <a:solidFill>
                  <a:srgbClr val="000000"/>
                </a:solidFill>
              </a:rPr>
              <a:t>– </a:t>
            </a:r>
            <a:r>
              <a:rPr lang="de-DE" sz="2000" u="sng" dirty="0" smtClean="0"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</a:t>
            </a:r>
            <a:r>
              <a:rPr lang="de-DE" sz="2000" u="sng" dirty="0"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://</a:t>
            </a:r>
            <a:r>
              <a:rPr lang="de-DE" sz="2000" u="sng" dirty="0" smtClean="0"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aad.gbv.de/ressourcen/listeDV.htm</a:t>
            </a:r>
            <a:endParaRPr lang="de-CH" alt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de-CH" altLang="de-DE" sz="2000" dirty="0"/>
              <a:t>Benzing, Josef, 1904-1981. Die Buchdrucker des 16. und 17. Jahrhunderts im deutschen Sprachgebiet. </a:t>
            </a:r>
            <a:r>
              <a:rPr lang="de-CH" altLang="de-DE" sz="2000" dirty="0">
                <a:solidFill>
                  <a:srgbClr val="000000"/>
                </a:solidFill>
              </a:rPr>
              <a:t>– </a:t>
            </a:r>
            <a:r>
              <a:rPr lang="de-CH" altLang="de-DE" sz="2000" dirty="0" smtClean="0"/>
              <a:t>2</a:t>
            </a:r>
            <a:r>
              <a:rPr lang="de-CH" altLang="de-DE" sz="2000" dirty="0"/>
              <a:t>., verbesserte und ergänzte Auflage. </a:t>
            </a:r>
            <a:r>
              <a:rPr lang="de-CH" altLang="de-DE" sz="2000" dirty="0">
                <a:solidFill>
                  <a:srgbClr val="000000"/>
                </a:solidFill>
              </a:rPr>
              <a:t>– </a:t>
            </a:r>
            <a:r>
              <a:rPr lang="de-CH" altLang="de-DE" sz="2000" dirty="0" smtClean="0"/>
              <a:t>Wiesbaden</a:t>
            </a:r>
            <a:r>
              <a:rPr lang="de-CH" altLang="de-DE" sz="2000" dirty="0"/>
              <a:t>, Otto </a:t>
            </a:r>
            <a:r>
              <a:rPr lang="de-CH" altLang="de-DE" sz="2000" dirty="0" err="1"/>
              <a:t>Harrassowitz</a:t>
            </a:r>
            <a:r>
              <a:rPr lang="de-CH" altLang="de-DE" sz="2000" dirty="0"/>
              <a:t> 1982 (Beiträge zum Buch- und Bibliothekswesen. Band 12</a:t>
            </a:r>
            <a:r>
              <a:rPr lang="de-CH" altLang="de-DE" sz="2000" dirty="0" smtClean="0"/>
              <a:t>)</a:t>
            </a:r>
            <a:endParaRPr lang="de-CH" altLang="de-DE" sz="2000" dirty="0"/>
          </a:p>
          <a:p>
            <a:pPr>
              <a:spcBef>
                <a:spcPct val="0"/>
              </a:spcBef>
              <a:defRPr/>
            </a:pPr>
            <a:r>
              <a:rPr lang="de-CH" altLang="de-DE" sz="2000" dirty="0" err="1"/>
              <a:t>Paisey</a:t>
            </a:r>
            <a:r>
              <a:rPr lang="de-CH" altLang="de-DE" sz="2000" dirty="0"/>
              <a:t>, David, 1933-. Deutsche Buchdrucker, Buchhändler und Verleger. 1701-1750. </a:t>
            </a:r>
            <a:r>
              <a:rPr lang="de-CH" altLang="de-DE" sz="2000" dirty="0">
                <a:solidFill>
                  <a:srgbClr val="000000"/>
                </a:solidFill>
              </a:rPr>
              <a:t>– </a:t>
            </a:r>
            <a:r>
              <a:rPr lang="de-CH" altLang="de-DE" sz="2000" dirty="0" smtClean="0"/>
              <a:t>Wiesbaden</a:t>
            </a:r>
            <a:r>
              <a:rPr lang="de-CH" altLang="de-DE" sz="2000" dirty="0"/>
              <a:t>, Otto </a:t>
            </a:r>
            <a:r>
              <a:rPr lang="de-CH" altLang="de-DE" sz="2000" dirty="0" err="1"/>
              <a:t>Harrassowitz</a:t>
            </a:r>
            <a:r>
              <a:rPr lang="de-CH" altLang="de-DE" sz="2000" dirty="0"/>
              <a:t> 1988 (Beiträge zum Buch- und Bibliothekswesen. Band 26</a:t>
            </a:r>
            <a:r>
              <a:rPr lang="de-CH" altLang="de-DE" sz="2000" dirty="0" smtClean="0"/>
              <a:t>)</a:t>
            </a:r>
            <a:endParaRPr lang="de-CH" altLang="de-DE" sz="2000" dirty="0"/>
          </a:p>
          <a:p>
            <a:pPr>
              <a:defRPr/>
            </a:pPr>
            <a:r>
              <a:rPr lang="de-CH" altLang="de-DE" sz="2000" dirty="0" err="1" smtClean="0">
                <a:solidFill>
                  <a:srgbClr val="000000"/>
                </a:solidFill>
              </a:rPr>
              <a:t>Reske</a:t>
            </a:r>
            <a:r>
              <a:rPr lang="de-CH" altLang="de-DE" sz="2000" dirty="0" smtClean="0">
                <a:solidFill>
                  <a:srgbClr val="000000"/>
                </a:solidFill>
              </a:rPr>
              <a:t>, Christoph. Die Buchdrucker des 16. und 17. Jahrhunderts im deutschen Sprachgebiet. Auf der Grundlage des gleichnamigen Werkes von Josef Benzing. – </a:t>
            </a:r>
            <a:r>
              <a:rPr lang="de-DE" sz="2000" dirty="0" smtClean="0"/>
              <a:t>2., überarbeitete und erweiterte Auflage. – </a:t>
            </a:r>
            <a:r>
              <a:rPr lang="de-CH" altLang="de-DE" sz="2000" dirty="0" smtClean="0">
                <a:solidFill>
                  <a:srgbClr val="000000"/>
                </a:solidFill>
              </a:rPr>
              <a:t>Wiesbaden, Otto </a:t>
            </a:r>
            <a:r>
              <a:rPr lang="de-CH" altLang="de-DE" sz="2000" dirty="0" err="1" smtClean="0">
                <a:solidFill>
                  <a:srgbClr val="000000"/>
                </a:solidFill>
              </a:rPr>
              <a:t>Harrassowitz</a:t>
            </a:r>
            <a:r>
              <a:rPr lang="de-CH" altLang="de-DE" sz="2000" dirty="0" smtClean="0">
                <a:solidFill>
                  <a:srgbClr val="000000"/>
                </a:solidFill>
              </a:rPr>
              <a:t> 2015 </a:t>
            </a:r>
          </a:p>
          <a:p>
            <a:pPr>
              <a:buFont typeface="Arial" charset="0"/>
              <a:buNone/>
              <a:defRPr/>
            </a:pPr>
            <a:r>
              <a:rPr lang="de-CH" altLang="de-DE" sz="2000" dirty="0" smtClean="0">
                <a:solidFill>
                  <a:srgbClr val="000000"/>
                </a:solidFill>
              </a:rPr>
              <a:t>	(Beiträge zum Buch- und Bibliothekswesen. Band 51)</a:t>
            </a: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endParaRPr 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>
              <a:spcBef>
                <a:spcPct val="0"/>
              </a:spcBef>
              <a:buFont typeface="Arial" charset="0"/>
              <a:buNone/>
              <a:defRPr/>
            </a:pPr>
            <a: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DE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e-CH" altLang="de-DE" sz="2000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de-CH" altLang="de-DE" sz="2000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9DC2CB-AA59-492C-A4E1-F1F63A607AEF}" type="slidenum">
              <a:rPr lang="de-DE" smtClean="0"/>
              <a:pPr>
                <a:defRPr/>
              </a:pPr>
              <a:t>34</a:t>
            </a:fld>
            <a:endParaRPr lang="de-DE" dirty="0"/>
          </a:p>
        </p:txBody>
      </p:sp>
      <p:pic>
        <p:nvPicPr>
          <p:cNvPr id="2050" name="Picture 2" descr="H:\daten\temporär\AlteDrucke\Beisp.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438150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96920"/>
              </p:ext>
            </p:extLst>
          </p:nvPr>
        </p:nvGraphicFramePr>
        <p:xfrm>
          <a:off x="323528" y="2852936"/>
          <a:ext cx="6144344" cy="15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172"/>
                <a:gridCol w="3072172"/>
              </a:tblGrid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Element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Wiedergabe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Erscheinungsort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Verlagsname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Erscheinungsdatum</a:t>
                      </a: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5254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9DC2CB-AA59-492C-A4E1-F1F63A607AEF}" type="slidenum">
              <a:rPr lang="de-DE" smtClean="0"/>
              <a:pPr>
                <a:defRPr/>
              </a:pPr>
              <a:t>35</a:t>
            </a:fld>
            <a:endParaRPr lang="de-DE" dirty="0"/>
          </a:p>
        </p:txBody>
      </p:sp>
      <p:pic>
        <p:nvPicPr>
          <p:cNvPr id="2050" name="Picture 2" descr="H:\daten\temporär\AlteDrucke\Beisp.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438150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174798"/>
              </p:ext>
            </p:extLst>
          </p:nvPr>
        </p:nvGraphicFramePr>
        <p:xfrm>
          <a:off x="323528" y="2852936"/>
          <a:ext cx="6144344" cy="15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172"/>
                <a:gridCol w="3072172"/>
              </a:tblGrid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Element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Wiedergabe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Erscheinungsort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Lvgd</a:t>
                      </a:r>
                      <a:r>
                        <a:rPr lang="de-DE" dirty="0" smtClean="0"/>
                        <a:t>.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Batav</a:t>
                      </a:r>
                      <a:r>
                        <a:rPr lang="de-DE" baseline="0" dirty="0" smtClean="0"/>
                        <a:t>.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Verlagsname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Francisci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Hackii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Erscheinungsdatum</a:t>
                      </a: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>
                          <a:effectLst/>
                          <a:latin typeface="+mn-lt"/>
                          <a:ea typeface="SimSun"/>
                        </a:rPr>
                        <a:t>MDCXLVIII.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905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9DC2CB-AA59-492C-A4E1-F1F63A607AEF}" type="slidenum">
              <a:rPr lang="de-DE" smtClean="0"/>
              <a:pPr>
                <a:defRPr/>
              </a:pPr>
              <a:t>36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45719"/>
              </p:ext>
            </p:extLst>
          </p:nvPr>
        </p:nvGraphicFramePr>
        <p:xfrm>
          <a:off x="395536" y="3789040"/>
          <a:ext cx="6144344" cy="15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172"/>
                <a:gridCol w="3072172"/>
              </a:tblGrid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Element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Wiedergabe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Erscheinungsort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Verlagsname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Erscheinungsdatum</a:t>
                      </a: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74" name="Picture 2" descr="H:\daten\temporär\AlteDrucke\Beisp.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4676776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7092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AG RDA Schulungsunterlagen – Modul 6.AD.03: Veröffentlichungsangaben | Aleph | Stand: 20.11.2015 | CC BY-NC-SA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69DC2CB-AA59-492C-A4E1-F1F63A607AEF}" type="slidenum">
              <a:rPr lang="de-DE" smtClean="0"/>
              <a:pPr>
                <a:defRPr/>
              </a:pPr>
              <a:t>37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4567"/>
              </p:ext>
            </p:extLst>
          </p:nvPr>
        </p:nvGraphicFramePr>
        <p:xfrm>
          <a:off x="395536" y="3789040"/>
          <a:ext cx="6144344" cy="1786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172"/>
                <a:gridCol w="3072172"/>
              </a:tblGrid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Element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Wiedergabe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Erscheinungsort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London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lang="de-DE" dirty="0" smtClean="0"/>
                        <a:t>Verlagsname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Printed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Thomas </a:t>
                      </a:r>
                      <a:r>
                        <a:rPr lang="de-DE" dirty="0" err="1" smtClean="0"/>
                        <a:t>Purfoot</a:t>
                      </a:r>
                      <a:r>
                        <a:rPr lang="de-DE" dirty="0" smtClean="0"/>
                        <a:t>,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Raph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Blower</a:t>
                      </a:r>
                      <a:endParaRPr lang="de-DE" dirty="0"/>
                    </a:p>
                  </a:txBody>
                  <a:tcPr/>
                </a:tc>
              </a:tr>
              <a:tr h="38208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Erscheinungsdatum</a:t>
                      </a: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effectLst/>
                          <a:latin typeface="+mn-lt"/>
                          <a:ea typeface="SimSun"/>
                        </a:rPr>
                        <a:t>Ann. 1596.</a:t>
                      </a:r>
                      <a:endParaRPr lang="de-DE" sz="1800" b="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74" name="Picture 2" descr="H:\daten\temporär\AlteDrucke\Beisp.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4676776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74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smtClean="0"/>
              <a:t>Allgemeines (1)</a:t>
            </a:r>
            <a:endParaRPr lang="de-DE" dirty="0"/>
          </a:p>
        </p:txBody>
      </p:sp>
      <p:sp>
        <p:nvSpPr>
          <p:cNvPr id="6147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r>
              <a:rPr lang="de-CH" altLang="de-DE" dirty="0" smtClean="0">
                <a:cs typeface="Arial" charset="0"/>
              </a:rPr>
              <a:t>Es gelten grundsätzlich die gleichen RDA-Richtlinien wie bei den modernen Drucken (RDA 2.8.1 bis 2.8.6).</a:t>
            </a:r>
          </a:p>
          <a:p>
            <a:endParaRPr lang="de-CH" altLang="de-DE" dirty="0" smtClean="0">
              <a:cs typeface="Arial" charset="0"/>
            </a:endParaRPr>
          </a:p>
          <a:p>
            <a:r>
              <a:rPr lang="de-CH" altLang="de-DE" dirty="0" smtClean="0">
                <a:cs typeface="Arial" charset="0"/>
              </a:rPr>
              <a:t>Erscheinungsorte und Verlagsnamen werden so wiedergeben, wie sie in der Informationsquelle erscheinen.</a:t>
            </a:r>
          </a:p>
          <a:p>
            <a:endParaRPr lang="de-CH" altLang="de-DE" dirty="0" smtClean="0">
              <a:cs typeface="Arial" charset="0"/>
            </a:endParaRPr>
          </a:p>
          <a:p>
            <a:r>
              <a:rPr lang="de-CH" altLang="de-DE" dirty="0" smtClean="0">
                <a:cs typeface="Arial" charset="0"/>
              </a:rPr>
              <a:t>Die Angaben zum Impressum </a:t>
            </a:r>
            <a:r>
              <a:rPr lang="de-CH" altLang="de-DE" dirty="0" smtClean="0">
                <a:cs typeface="Times New Roman" pitchFamily="18" charset="0"/>
              </a:rPr>
              <a:t>stammen nach Möglichkeit aus der gleichen Informationsquelle wie der Haupttitel.</a:t>
            </a:r>
          </a:p>
          <a:p>
            <a:endParaRPr lang="de-DE" alt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848600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04B7498-AC2B-44D8-90AB-B283F33176DA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719137"/>
          </a:xfrm>
        </p:spPr>
        <p:txBody>
          <a:bodyPr/>
          <a:lstStyle/>
          <a:p>
            <a:pPr>
              <a:defRPr/>
            </a:pPr>
            <a:r>
              <a:rPr lang="de-DE" smtClean="0"/>
              <a:t>Allgemeines (2)</a:t>
            </a:r>
            <a:endParaRPr lang="de-DE" dirty="0"/>
          </a:p>
        </p:txBody>
      </p:sp>
      <p:sp>
        <p:nvSpPr>
          <p:cNvPr id="8195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23850" y="908050"/>
            <a:ext cx="8640763" cy="5484813"/>
          </a:xfrm>
        </p:spPr>
        <p:txBody>
          <a:bodyPr/>
          <a:lstStyle/>
          <a:p>
            <a:pPr>
              <a:defRPr/>
            </a:pPr>
            <a:r>
              <a:rPr lang="de-CH" altLang="de-DE" dirty="0" smtClean="0">
                <a:cs typeface="Arial" charset="0"/>
              </a:rPr>
              <a:t>Nachweislich falsche, fingierte oder verdruckte Angaben zum Impressum </a:t>
            </a:r>
            <a:r>
              <a:rPr lang="de-CH" altLang="de-DE" smtClean="0">
                <a:cs typeface="Arial" charset="0"/>
              </a:rPr>
              <a:t>werden vorlagegemäß </a:t>
            </a:r>
            <a:r>
              <a:rPr lang="de-CH" altLang="de-DE" dirty="0" smtClean="0">
                <a:cs typeface="Arial" charset="0"/>
              </a:rPr>
              <a:t>wiedergegeben.</a:t>
            </a:r>
          </a:p>
          <a:p>
            <a:pPr>
              <a:defRPr/>
            </a:pPr>
            <a:r>
              <a:rPr lang="de-CH" altLang="de-DE" smtClean="0">
                <a:cs typeface="Arial" charset="0"/>
              </a:rPr>
              <a:t>Ergänzungen </a:t>
            </a:r>
            <a:r>
              <a:rPr lang="de-CH" altLang="de-DE" dirty="0" smtClean="0">
                <a:cs typeface="Arial" charset="0"/>
              </a:rPr>
              <a:t>und Berichtigungen zu den Veröffentlichungsangaben können in einer speziellen Anmerkung (RDA </a:t>
            </a:r>
            <a:r>
              <a:rPr lang="de-CH" altLang="de-DE" dirty="0" smtClean="0"/>
              <a:t>2.17.7.3) </a:t>
            </a:r>
            <a:r>
              <a:rPr lang="de-CH" altLang="de-DE" dirty="0" smtClean="0">
                <a:cs typeface="Arial" charset="0"/>
              </a:rPr>
              <a:t>erläutert und angezeigt werden.</a:t>
            </a:r>
          </a:p>
          <a:p>
            <a:pPr>
              <a:defRPr/>
            </a:pPr>
            <a:r>
              <a:rPr lang="de-CH" altLang="de-DE" smtClean="0">
                <a:cs typeface="Arial" charset="0"/>
              </a:rPr>
              <a:t>Nicht </a:t>
            </a:r>
            <a:r>
              <a:rPr lang="de-CH" altLang="de-DE" dirty="0" smtClean="0">
                <a:cs typeface="Arial" charset="0"/>
              </a:rPr>
              <a:t>zu ermittelnde Elemente der Veröffentlichungsangaben werden in eckigen Klammern als "nicht ermittelbar" </a:t>
            </a:r>
            <a:r>
              <a:rPr lang="de-CH" altLang="de-DE" smtClean="0">
                <a:cs typeface="Arial" charset="0"/>
              </a:rPr>
              <a:t>erfasst.</a:t>
            </a:r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Verdana"/>
                <a:ea typeface="Arial"/>
              </a:rPr>
              <a:t>Beim Erscheinungsdatum wird die Angabe </a:t>
            </a:r>
            <a:r>
              <a:rPr lang="de-CH" altLang="de-DE">
                <a:solidFill>
                  <a:srgbClr val="000000"/>
                </a:solidFill>
                <a:cs typeface="Arial" charset="0"/>
              </a:rPr>
              <a:t>"nicht ermittelbar"</a:t>
            </a:r>
            <a:r>
              <a:rPr lang="de-DE">
                <a:solidFill>
                  <a:srgbClr val="000000"/>
                </a:solidFill>
                <a:latin typeface="Verdana"/>
                <a:ea typeface="Arial"/>
              </a:rPr>
              <a:t> nicht verwendet. Es ist stets ein </a:t>
            </a:r>
            <a:r>
              <a:rPr lang="de-DE" smtClean="0">
                <a:solidFill>
                  <a:srgbClr val="000000"/>
                </a:solidFill>
                <a:latin typeface="Verdana"/>
                <a:ea typeface="Arial"/>
              </a:rPr>
              <a:t>mutmaßliches </a:t>
            </a:r>
            <a:r>
              <a:rPr lang="de-DE">
                <a:solidFill>
                  <a:srgbClr val="000000"/>
                </a:solidFill>
                <a:latin typeface="Verdana"/>
                <a:ea typeface="Arial"/>
              </a:rPr>
              <a:t>Erscheinungsjahr bzw. ein </a:t>
            </a:r>
            <a:r>
              <a:rPr lang="de-DE" smtClean="0">
                <a:solidFill>
                  <a:srgbClr val="000000"/>
                </a:solidFill>
                <a:latin typeface="Verdana"/>
                <a:ea typeface="Arial"/>
              </a:rPr>
              <a:t>mutmaßlicher </a:t>
            </a:r>
            <a:r>
              <a:rPr lang="de-DE">
                <a:solidFill>
                  <a:srgbClr val="000000"/>
                </a:solidFill>
                <a:latin typeface="Verdana"/>
                <a:ea typeface="Arial"/>
              </a:rPr>
              <a:t>Erscheinungszeitraum anzugeben</a:t>
            </a:r>
            <a:r>
              <a:rPr lang="de-DE" smtClean="0">
                <a:solidFill>
                  <a:srgbClr val="000000"/>
                </a:solidFill>
                <a:latin typeface="Verdana"/>
                <a:ea typeface="Arial"/>
              </a:rPr>
              <a:t>.</a:t>
            </a:r>
            <a:endParaRPr lang="de-DE" altLang="de-DE" dirty="0" smtClean="0"/>
          </a:p>
          <a:p>
            <a:pPr marL="0" indent="0">
              <a:buFont typeface="Arial" charset="0"/>
              <a:buNone/>
              <a:defRPr/>
            </a:pPr>
            <a:r>
              <a:rPr lang="de-DE" altLang="de-DE" dirty="0" smtClean="0"/>
              <a:t>								</a:t>
            </a:r>
          </a:p>
          <a:p>
            <a:pPr marL="0" indent="0">
              <a:buFont typeface="Arial" charset="0"/>
              <a:buNone/>
              <a:defRPr/>
            </a:pPr>
            <a:endParaRPr lang="de-DE" altLang="de-DE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  <a:p>
            <a:pPr marL="0" indent="0">
              <a:buFont typeface="Arial" charset="0"/>
              <a:buNone/>
              <a:defRPr/>
            </a:pPr>
            <a:endParaRPr lang="de-DE" altLang="de-DE" sz="1800" dirty="0" smtClean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37AE98-B0E5-4495-88A3-21A48EC7B959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(1)</a:t>
            </a:r>
            <a:endParaRPr lang="de-DE" dirty="0"/>
          </a:p>
        </p:txBody>
      </p:sp>
      <p:sp>
        <p:nvSpPr>
          <p:cNvPr id="9219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defRPr/>
            </a:pPr>
            <a:r>
              <a:rPr lang="de-CH" altLang="de-DE" dirty="0"/>
              <a:t>Erscheinungsorte sind so zu übertragen wie sie in der Informationsquelle erscheinen. (RDA 2.8.1.4</a:t>
            </a:r>
            <a:r>
              <a:rPr lang="de-CH" altLang="de-DE" dirty="0" smtClean="0"/>
              <a:t>).</a:t>
            </a:r>
          </a:p>
          <a:p>
            <a:pPr>
              <a:defRPr/>
            </a:pPr>
            <a:endParaRPr lang="de-CH" altLang="de-DE" dirty="0"/>
          </a:p>
          <a:p>
            <a:pPr>
              <a:defRPr/>
            </a:pPr>
            <a:r>
              <a:rPr lang="de-CH" altLang="de-DE" dirty="0" smtClean="0"/>
              <a:t>Präpositionen</a:t>
            </a:r>
            <a:r>
              <a:rPr lang="de-CH" altLang="de-DE" dirty="0"/>
              <a:t>, die vor dem Erscheinungsort stehen, werden bei Alten </a:t>
            </a:r>
            <a:r>
              <a:rPr lang="de-CH" altLang="de-DE"/>
              <a:t>Drucken </a:t>
            </a:r>
            <a:r>
              <a:rPr lang="de-CH" altLang="de-DE" smtClean="0"/>
              <a:t>gemäß </a:t>
            </a:r>
            <a:r>
              <a:rPr lang="de-CH" altLang="de-DE" dirty="0"/>
              <a:t>Informationsquelle wiedergegeben, ebenso den Erscheinungsort begleitende Worte oder Wendungen.</a:t>
            </a:r>
          </a:p>
          <a:p>
            <a:pPr marL="377100" indent="0">
              <a:buFont typeface="Arial" charset="0"/>
              <a:buNone/>
              <a:defRPr/>
            </a:pPr>
            <a:endParaRPr lang="de-DE" altLang="de-DE" dirty="0" smtClean="0"/>
          </a:p>
          <a:p>
            <a:pPr marL="0" indent="0">
              <a:buFont typeface="Arial" charset="0"/>
              <a:buNone/>
              <a:defRPr/>
            </a:pPr>
            <a:r>
              <a:rPr lang="de-DE" altLang="de-DE" dirty="0" smtClean="0"/>
              <a:t>   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371CFDE-1964-463B-8B74-D290FCF8FDB8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539750" y="4221163"/>
          <a:ext cx="8208964" cy="1381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2"/>
                <a:gridCol w="4104482"/>
              </a:tblGrid>
              <a:tr h="370670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Informationsquelle</a:t>
                      </a:r>
                      <a:endParaRPr lang="de-DE" sz="1800" dirty="0"/>
                    </a:p>
                  </a:txBody>
                  <a:tcPr marL="91426" marR="91426" marT="45699" marB="45699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Erfassung</a:t>
                      </a:r>
                      <a:endParaRPr lang="de-DE" sz="1800" dirty="0"/>
                    </a:p>
                  </a:txBody>
                  <a:tcPr marL="91426" marR="91426" marT="45699" marB="45699"/>
                </a:tc>
              </a:tr>
              <a:tr h="639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Apud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inclytam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Germaniae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Basileam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26" marR="91426" marT="45699" marB="4569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Apud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inclytam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Germaniae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Basileam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26" marR="91426" marT="45699" marB="45699"/>
                </a:tc>
              </a:tr>
              <a:tr h="370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Impressum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fuit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hoc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opus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Venetiis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26" marR="91426" marT="45699" marB="4569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Impressum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fuit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hoc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opus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Venetiis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26" marR="91426" marT="45699" marB="4569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(2)</a:t>
            </a:r>
            <a:endParaRPr lang="de-DE" dirty="0"/>
          </a:p>
        </p:txBody>
      </p:sp>
      <p:sp>
        <p:nvSpPr>
          <p:cNvPr id="1024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39725" y="836613"/>
            <a:ext cx="8640763" cy="54721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>
                <a:latin typeface="Verdana" charset="0"/>
              </a:rPr>
              <a:t>Ist der Erscheinungsort in der Informationsquelle </a:t>
            </a:r>
            <a:r>
              <a:rPr lang="de-CH" altLang="de-DE" dirty="0" smtClean="0">
                <a:latin typeface="Verdana" charset="0"/>
              </a:rPr>
              <a:t>ausschließlich </a:t>
            </a:r>
            <a:r>
              <a:rPr lang="de-CH" altLang="de-DE" dirty="0">
                <a:latin typeface="Verdana" charset="0"/>
              </a:rPr>
              <a:t>in adjektivischer Form erwähnt, so wird die Vorlageform substantiviert und im Nominativ erfasst.</a:t>
            </a:r>
            <a:r>
              <a:rPr lang="de-DE" dirty="0"/>
              <a:t>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Das kann in der Sprache der Vorlage oder in einer Sprache, die die Agentur, welche die Daten erstellt, bevorzugt, erfolgen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de-CH" altLang="de-DE" dirty="0">
                <a:latin typeface="Verdana" charset="0"/>
              </a:rPr>
              <a:t> </a:t>
            </a:r>
            <a:endParaRPr lang="de-CH" altLang="de-DE" dirty="0" smtClean="0">
              <a:latin typeface="Verdana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de-CH" altLang="de-DE" dirty="0">
              <a:latin typeface="Verdana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CH" altLang="de-DE" dirty="0" smtClean="0">
                <a:latin typeface="Verdana" charset="0"/>
              </a:rPr>
              <a:t>Die </a:t>
            </a:r>
            <a:r>
              <a:rPr lang="de-CH" altLang="de-DE" dirty="0">
                <a:latin typeface="Verdana" charset="0"/>
              </a:rPr>
              <a:t>Angabe zum Erscheinungsort wird in einer Anmerkung (RDA 2.17.7.3) erläutert.</a:t>
            </a:r>
          </a:p>
          <a:p>
            <a:pPr marL="0" indent="0">
              <a:buFont typeface="Arial" charset="0"/>
              <a:buNone/>
              <a:defRPr/>
            </a:pPr>
            <a:endParaRPr 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de-CH" altLang="de-DE" sz="2000" dirty="0"/>
              <a:t>Beispiel:</a:t>
            </a:r>
          </a:p>
          <a:p>
            <a:pPr marL="0" indent="0">
              <a:buFont typeface="Arial" charset="0"/>
              <a:buNone/>
              <a:defRPr/>
            </a:pPr>
            <a:endParaRPr lang="de-DE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C1CD3DB-51DB-40FF-BCCB-4ECE829E9593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22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581525"/>
            <a:ext cx="6675437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(3)</a:t>
            </a:r>
            <a:endParaRPr lang="de-DE" dirty="0"/>
          </a:p>
        </p:txBody>
      </p:sp>
      <p:sp>
        <p:nvSpPr>
          <p:cNvPr id="1024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39725" y="836613"/>
            <a:ext cx="8640763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>oder:</a:t>
            </a: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</a:t>
            </a:r>
            <a:r>
              <a:rPr lang="de-DE" dirty="0" smtClean="0"/>
              <a:t>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D4121A2-0DFC-47A5-9137-37030CE9B110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70289"/>
              </p:ext>
            </p:extLst>
          </p:nvPr>
        </p:nvGraphicFramePr>
        <p:xfrm>
          <a:off x="395288" y="836613"/>
          <a:ext cx="8247062" cy="251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70704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</a:tr>
              <a:tr h="370704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</a:tr>
              <a:tr h="1770016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$a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Erscheinungsort adjektivisch beim Verlagsnamen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: Impensis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Georgii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Lichtenstegeri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,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Chalcographi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Norimbergensis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...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703" marB="45703"/>
                </a:tc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139430"/>
              </p:ext>
            </p:extLst>
          </p:nvPr>
        </p:nvGraphicFramePr>
        <p:xfrm>
          <a:off x="395288" y="3789363"/>
          <a:ext cx="8247062" cy="250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9220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</a:tr>
              <a:tr h="369220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</a:tr>
              <a:tr h="1769809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$a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Erscheinungsort adjektivisch beim Verlagsnamen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: Impensis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Georgii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Lichtenstegeri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,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Chalcographi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Norimbergensis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...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672" marB="4567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810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Erscheinungsort (3)</a:t>
            </a:r>
            <a:endParaRPr lang="de-DE" dirty="0"/>
          </a:p>
        </p:txBody>
      </p:sp>
      <p:sp>
        <p:nvSpPr>
          <p:cNvPr id="1024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39725" y="836613"/>
            <a:ext cx="8640763" cy="5472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DE" altLang="de-DE" sz="2000" smtClean="0">
                <a:ea typeface="Verdana" pitchFamily="34" charset="0"/>
                <a:cs typeface="Verdana" pitchFamily="34" charset="0"/>
              </a:rPr>
              <a:t>oder:</a:t>
            </a: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</a:pPr>
            <a:endParaRPr lang="de-DE" altLang="de-DE" sz="2000" smtClean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920037" cy="365125"/>
          </a:xfrm>
        </p:spPr>
        <p:txBody>
          <a:bodyPr/>
          <a:lstStyle/>
          <a:p>
            <a:pPr>
              <a:defRPr/>
            </a:pPr>
            <a:r>
              <a:rPr lang="de-DE" sz="800" dirty="0" smtClean="0"/>
              <a:t>AG RDA Schulungsunterlagen – Modul 6.AD.03: Veröffentlichungsangaben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 | Stand: 20.11.2015 | CC BY-NC</a:t>
            </a:r>
            <a:r>
              <a:rPr lang="de-DE" dirty="0" smtClean="0"/>
              <a:t>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D4121A2-0DFC-47A5-9137-37030CE9B110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95288" y="836613"/>
          <a:ext cx="8247062" cy="251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70704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</a:tr>
              <a:tr h="370704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Norimberga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</a:tr>
              <a:tr h="1770016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$a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Erscheinungsort adjektivisch beim Verlagsnamen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: Impensis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Georgii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Lichtenstegeri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,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Chalcographi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Norimbergensis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...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703" marB="45703"/>
                </a:tc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95288" y="3789363"/>
          <a:ext cx="8247062" cy="250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456"/>
                <a:gridCol w="1167676"/>
                <a:gridCol w="2592159"/>
                <a:gridCol w="3494771"/>
              </a:tblGrid>
              <a:tr h="369220"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</a:tr>
              <a:tr h="369220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2.8.2.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Erscheinungsort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[Nürnberg]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</a:tr>
              <a:tr h="1769809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2.17.7.3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Details, die sich auf die Veröffentlichungs-angabe beziehen</a:t>
                      </a:r>
                    </a:p>
                  </a:txBody>
                  <a:tcPr marL="91435" marR="91435" marT="45672" marB="45672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$a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Erscheinungsort adjektivisch beim Verlagsnamen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: Impensis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Georgii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</a:tabLst>
                      </a:pP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Lichtenstegeri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, </a:t>
                      </a:r>
                      <a:r>
                        <a:rPr kumimoji="0" lang="de-CH" altLang="de-DE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Chalcographi</a:t>
                      </a:r>
                      <a:r>
                        <a:rPr kumimoji="0" lang="de-CH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</a:t>
                      </a:r>
                      <a:r>
                        <a:rPr kumimoji="0" lang="de-CH" altLang="de-DE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Norimbergensis</a:t>
                      </a:r>
                      <a:r>
                        <a:rPr kumimoji="0" lang="de-CH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cs typeface="Arial Unicode MS" charset="0"/>
                        </a:rPr>
                        <a:t> ...</a:t>
                      </a:r>
                      <a:endParaRPr kumimoji="0" lang="de-CH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cs typeface="Arial Unicode MS" charset="0"/>
                      </a:endParaRPr>
                    </a:p>
                  </a:txBody>
                  <a:tcPr marL="91435" marR="91435" marT="45672" marB="4567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54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2778</Words>
  <Application>Microsoft Office PowerPoint</Application>
  <PresentationFormat>Bildschirmpräsentation (4:3)</PresentationFormat>
  <Paragraphs>574</Paragraphs>
  <Slides>37</Slides>
  <Notes>14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38" baseType="lpstr">
      <vt:lpstr>Larissa</vt:lpstr>
      <vt:lpstr>Schulungsunterlagen der AG RDA</vt:lpstr>
      <vt:lpstr>Veröffentlichungsangabe</vt:lpstr>
      <vt:lpstr>Inhalt</vt:lpstr>
      <vt:lpstr>Allgemeines (1)</vt:lpstr>
      <vt:lpstr>Allgemeines (2)</vt:lpstr>
      <vt:lpstr>Erscheinungsort (1)</vt:lpstr>
      <vt:lpstr>Erscheinungsort (2)</vt:lpstr>
      <vt:lpstr>Erscheinungsort (3)</vt:lpstr>
      <vt:lpstr>Erscheinungsort (3)</vt:lpstr>
      <vt:lpstr>Erscheinungsort (4)</vt:lpstr>
      <vt:lpstr>Erscheinungsort (4)</vt:lpstr>
      <vt:lpstr>Erscheinungsort (5)</vt:lpstr>
      <vt:lpstr>Erscheinungsort (5)</vt:lpstr>
      <vt:lpstr>Verlagsname (1)</vt:lpstr>
      <vt:lpstr>Verlagsname (2)</vt:lpstr>
      <vt:lpstr>Verlagsname (3)</vt:lpstr>
      <vt:lpstr>Verlagsname (3)</vt:lpstr>
      <vt:lpstr>Verlagsname (4)</vt:lpstr>
      <vt:lpstr>Verlagsname (4)</vt:lpstr>
      <vt:lpstr>Verlagsname (5)</vt:lpstr>
      <vt:lpstr>Erscheinungsdatum (1)</vt:lpstr>
      <vt:lpstr>Erscheinungsdatum (2)</vt:lpstr>
      <vt:lpstr>Erscheinungsdatum (2)</vt:lpstr>
      <vt:lpstr>Erscheinungsdatum (3)</vt:lpstr>
      <vt:lpstr>Erscheinungsdatum (4)</vt:lpstr>
      <vt:lpstr>Erscheinungsdatum (5)</vt:lpstr>
      <vt:lpstr>Erscheinungsdatum (6)</vt:lpstr>
      <vt:lpstr>Erscheinungsdatum (6)</vt:lpstr>
      <vt:lpstr>Erscheinungsdatum (7)</vt:lpstr>
      <vt:lpstr>Erscheinungsdatum (8)</vt:lpstr>
      <vt:lpstr>Erscheinungsdatum (8)</vt:lpstr>
      <vt:lpstr>Erscheinungsdatum (9)</vt:lpstr>
      <vt:lpstr>Arbeitshilfen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Reiter</cp:lastModifiedBy>
  <cp:revision>141</cp:revision>
  <cp:lastPrinted>2016-01-18T18:05:25Z</cp:lastPrinted>
  <dcterms:created xsi:type="dcterms:W3CDTF">2014-02-18T07:01:40Z</dcterms:created>
  <dcterms:modified xsi:type="dcterms:W3CDTF">2016-01-27T08:03:55Z</dcterms:modified>
</cp:coreProperties>
</file>