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5" r:id="rId2"/>
    <p:sldId id="259" r:id="rId3"/>
    <p:sldId id="302" r:id="rId4"/>
    <p:sldId id="324" r:id="rId5"/>
    <p:sldId id="303" r:id="rId6"/>
    <p:sldId id="304" r:id="rId7"/>
    <p:sldId id="305" r:id="rId8"/>
    <p:sldId id="306" r:id="rId9"/>
    <p:sldId id="307" r:id="rId10"/>
    <p:sldId id="308" r:id="rId11"/>
    <p:sldId id="323" r:id="rId12"/>
    <p:sldId id="309" r:id="rId13"/>
    <p:sldId id="310" r:id="rId14"/>
    <p:sldId id="325" r:id="rId15"/>
    <p:sldId id="316" r:id="rId16"/>
    <p:sldId id="312" r:id="rId17"/>
    <p:sldId id="313" r:id="rId18"/>
    <p:sldId id="315" r:id="rId19"/>
    <p:sldId id="326" r:id="rId20"/>
    <p:sldId id="314" r:id="rId21"/>
    <p:sldId id="320" r:id="rId22"/>
    <p:sldId id="338" r:id="rId23"/>
    <p:sldId id="317" r:id="rId24"/>
    <p:sldId id="321" r:id="rId25"/>
    <p:sldId id="327" r:id="rId26"/>
    <p:sldId id="318" r:id="rId27"/>
    <p:sldId id="328" r:id="rId28"/>
    <p:sldId id="319" r:id="rId29"/>
    <p:sldId id="333" r:id="rId30"/>
    <p:sldId id="322" r:id="rId31"/>
    <p:sldId id="331" r:id="rId32"/>
    <p:sldId id="329" r:id="rId33"/>
    <p:sldId id="334" r:id="rId34"/>
    <p:sldId id="330" r:id="rId35"/>
    <p:sldId id="332" r:id="rId36"/>
    <p:sldId id="335" r:id="rId37"/>
    <p:sldId id="336" r:id="rId38"/>
  </p:sldIdLst>
  <p:sldSz cx="9144000" cy="6858000" type="screen4x3"/>
  <p:notesSz cx="6669088"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6631" autoAdjust="0"/>
  </p:normalViewPr>
  <p:slideViewPr>
    <p:cSldViewPr>
      <p:cViewPr>
        <p:scale>
          <a:sx n="100" d="100"/>
          <a:sy n="100" d="100"/>
        </p:scale>
        <p:origin x="-366"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4AC937E4-8306-4256-98BE-2853E1A1DDAD}" type="datetimeFigureOut">
              <a:rPr lang="de-DE" smtClean="0"/>
              <a:pPr/>
              <a:t>27.01.2016</a:t>
            </a:fld>
            <a:endParaRPr lang="de-DE"/>
          </a:p>
        </p:txBody>
      </p:sp>
      <p:sp>
        <p:nvSpPr>
          <p:cNvPr id="4" name="Fußzeilenplatzhalt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F5EDB1F4-BB4F-44BD-AC26-B758B395BD23}" type="datetimeFigureOut">
              <a:rPr lang="de-DE" smtClean="0"/>
              <a:pPr/>
              <a:t>27.01.2016</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8463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Regelwerkstext 3.4.5.9.1: Erfassen Sie für jede Sequenz das letzte gezählte Blatt oder die letzte gezählte Seite mit einem geeigneten Terminus, gefolgt von Bildtafeln. </a:t>
            </a:r>
            <a:r>
              <a:rPr lang="de-DE" smtClean="0">
                <a:sym typeface="Wingdings" panose="05000000000000000000" pitchFamily="2" charset="2"/>
              </a:rPr>
              <a:t> NICHT „Blätter mit Bildtafeln“, sondern nur noch „Blätter Bildtafeln“</a:t>
            </a:r>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405038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dirty="0"/>
          </a:p>
        </p:txBody>
      </p:sp>
    </p:spTree>
    <p:extLst>
      <p:ext uri="{BB962C8B-B14F-4D97-AF65-F5344CB8AC3E}">
        <p14:creationId xmlns:p14="http://schemas.microsoft.com/office/powerpoint/2010/main" val="303661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375812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dirty="0"/>
          </a:p>
        </p:txBody>
      </p:sp>
    </p:spTree>
    <p:extLst>
      <p:ext uri="{BB962C8B-B14F-4D97-AF65-F5344CB8AC3E}">
        <p14:creationId xmlns:p14="http://schemas.microsoft.com/office/powerpoint/2010/main" val="24879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6.AD – Textumfang, Buchformat, illustrierender Inhalt, Farbinhalt – Aleph-Version | Stand: 15.01.2016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mdz-nbn-resolving.de/urn/resolver.pl?urn=urn:nbn:de:bvb:12-bsb10297545-1"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dz-nbn-resolving.de/urn/resolver.pl?urn=urn:nbn:de:bvb:12-bsb10527684-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mdz-nbn-resolving.de/urn/resolver.pl?urn=urn:nbn:de:bvb:12-bsb10349219-4"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mdz-nbn-resolving.de/urn/resolver.pl?urn=urn:nbn:de:bvb:12-bsb10236602-5"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mdz-nbn-resolving.de/urn/resolver.pl?urn=urn:nbn:de:bvb:12-bsb10650969-0"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3" name="Fußzeilenplatzhalter 2"/>
          <p:cNvSpPr>
            <a:spLocks noGrp="1"/>
          </p:cNvSpPr>
          <p:nvPr>
            <p:ph type="ftr" sz="quarter" idx="14"/>
          </p:nvPr>
        </p:nvSpPr>
        <p:spPr>
          <a:xfrm>
            <a:off x="467543" y="6376243"/>
            <a:ext cx="7511231"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4" name="Foliennummernplatzhalter 3"/>
          <p:cNvSpPr>
            <a:spLocks noGrp="1"/>
          </p:cNvSpPr>
          <p:nvPr>
            <p:ph type="sldNum" sz="quarter" idx="4"/>
          </p:nvPr>
        </p:nvSpPr>
        <p:spPr/>
        <p:txBody>
          <a:bodyPr/>
          <a:lstStyle/>
          <a:p>
            <a:fld id="{8A6690F1-7CA1-4166-A522-500460961984}" type="slidenum">
              <a:rPr lang="de-DE" smtClean="0"/>
              <a:pPr/>
              <a:t>1</a:t>
            </a:fld>
            <a:endParaRPr lang="de-DE" dirty="0"/>
          </a:p>
        </p:txBody>
      </p:sp>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640960" cy="508918"/>
          </a:xfrm>
        </p:spPr>
        <p:txBody>
          <a:bodyPr/>
          <a:lstStyle/>
          <a:p>
            <a:r>
              <a:rPr lang="de-DE" dirty="0" smtClean="0"/>
              <a:t>Blätter mit Bildtafeln</a:t>
            </a:r>
            <a:endParaRPr lang="de-DE" dirty="0"/>
          </a:p>
        </p:txBody>
      </p:sp>
      <p:sp>
        <p:nvSpPr>
          <p:cNvPr id="3" name="Textplatzhalter 2"/>
          <p:cNvSpPr>
            <a:spLocks noGrp="1"/>
          </p:cNvSpPr>
          <p:nvPr>
            <p:ph type="body" sz="quarter" idx="13"/>
          </p:nvPr>
        </p:nvSpPr>
        <p:spPr/>
        <p:txBody>
          <a:bodyPr/>
          <a:lstStyle/>
          <a:p>
            <a:r>
              <a:rPr lang="de-DE" dirty="0" smtClean="0"/>
              <a:t>RDA 3.4.5.9 Ausnahme Alte Drucke: Blätter oder Seiten mit Bildtafeln (gezählte ebenso wie ungezählte) werden erfasst.</a:t>
            </a:r>
          </a:p>
          <a:p>
            <a:endParaRPr lang="de-DE" dirty="0"/>
          </a:p>
          <a:p>
            <a:endParaRPr lang="de-DE" dirty="0" smtClean="0"/>
          </a:p>
          <a:p>
            <a:endParaRPr lang="de-DE" dirty="0"/>
          </a:p>
          <a:p>
            <a:endParaRPr lang="de-DE" dirty="0" smtClean="0"/>
          </a:p>
          <a:p>
            <a:r>
              <a:rPr lang="de-DE" dirty="0" smtClean="0"/>
              <a:t>Frontispize und Kupfertitel gelten als Bildtafeln</a:t>
            </a:r>
          </a:p>
          <a:p>
            <a:pPr lvl="1"/>
            <a:r>
              <a:rPr lang="de-DE" dirty="0" smtClean="0"/>
              <a:t>Erfassung am Anfang der Umfangsangabe, wenn sie zweifelsfrei zur ersten Lage gehören</a:t>
            </a:r>
          </a:p>
          <a:p>
            <a:pPr lvl="1"/>
            <a:r>
              <a:rPr lang="de-DE" dirty="0"/>
              <a:t>a</a:t>
            </a:r>
            <a:r>
              <a:rPr lang="de-DE" smtClean="0"/>
              <a:t>nsonsten </a:t>
            </a:r>
            <a:r>
              <a:rPr lang="de-DE" dirty="0" smtClean="0"/>
              <a:t>Erfassung am Ende der Umfangsangabe (ggf. mit weiteren Bildtafeln zusammen)</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10</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380658310"/>
              </p:ext>
            </p:extLst>
          </p:nvPr>
        </p:nvGraphicFramePr>
        <p:xfrm>
          <a:off x="611560" y="2132856"/>
          <a:ext cx="7776865" cy="1554480"/>
        </p:xfrm>
        <a:graphic>
          <a:graphicData uri="http://schemas.openxmlformats.org/drawingml/2006/table">
            <a:tbl>
              <a:tblPr firstRow="1" bandRow="1">
                <a:tableStyleId>{5C22544A-7EE6-4342-B048-85BDC9FD1C3A}</a:tableStyleId>
              </a:tblPr>
              <a:tblGrid>
                <a:gridCol w="936104"/>
                <a:gridCol w="1224136"/>
                <a:gridCol w="2319235"/>
                <a:gridCol w="3297390"/>
              </a:tblGrid>
              <a:tr h="30243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06571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 Blätter oder Seiten mit Bildtafeln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267 Seiten, 12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Seiten Bildtafeln</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5 ungezählte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Blätter Bildtafeln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8746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640960" cy="508918"/>
          </a:xfrm>
        </p:spPr>
        <p:txBody>
          <a:bodyPr/>
          <a:lstStyle/>
          <a:p>
            <a:r>
              <a:rPr lang="de-DE" dirty="0" smtClean="0"/>
              <a:t>Blätter mit Bildtafeln – Kupfertitel/Frontispiz</a:t>
            </a:r>
            <a:endParaRPr lang="de-DE" dirty="0"/>
          </a:p>
        </p:txBody>
      </p:sp>
      <p:sp>
        <p:nvSpPr>
          <p:cNvPr id="3" name="Textplatzhalter 2"/>
          <p:cNvSpPr>
            <a:spLocks noGrp="1"/>
          </p:cNvSpPr>
          <p:nvPr>
            <p:ph type="body" sz="quarter" idx="13"/>
          </p:nvPr>
        </p:nvSpPr>
        <p:spPr/>
        <p:txBody>
          <a:bodyPr/>
          <a:lstStyle/>
          <a:p>
            <a:r>
              <a:rPr lang="de-DE" dirty="0" smtClean="0"/>
              <a:t>Kupfertitel gehört zur ersten Lage:</a:t>
            </a:r>
          </a:p>
          <a:p>
            <a:endParaRPr lang="de-DE" dirty="0"/>
          </a:p>
          <a:p>
            <a:endParaRPr lang="de-DE" dirty="0" smtClean="0"/>
          </a:p>
          <a:p>
            <a:endParaRPr lang="de-DE" dirty="0"/>
          </a:p>
          <a:p>
            <a:endParaRPr lang="de-DE" dirty="0" smtClean="0"/>
          </a:p>
          <a:p>
            <a:endParaRPr lang="de-DE" dirty="0" smtClean="0"/>
          </a:p>
          <a:p>
            <a:r>
              <a:rPr lang="de-DE" dirty="0" smtClean="0"/>
              <a:t>Frontispiz gehört nicht zur ersten Lage:</a:t>
            </a:r>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281472298"/>
              </p:ext>
            </p:extLst>
          </p:nvPr>
        </p:nvGraphicFramePr>
        <p:xfrm>
          <a:off x="611560" y="1484784"/>
          <a:ext cx="7776864" cy="1554480"/>
        </p:xfrm>
        <a:graphic>
          <a:graphicData uri="http://schemas.openxmlformats.org/drawingml/2006/table">
            <a:tbl>
              <a:tblPr firstRow="1" bandRow="1">
                <a:tableStyleId>{5C22544A-7EE6-4342-B048-85BDC9FD1C3A}</a:tableStyleId>
              </a:tblPr>
              <a:tblGrid>
                <a:gridCol w="948398"/>
                <a:gridCol w="948398"/>
                <a:gridCol w="2212929"/>
                <a:gridCol w="3667139"/>
              </a:tblGrid>
              <a:tr h="30243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06571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ungezähltes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Blatt Bildtafel</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14 ungezählte Seiten, 317 Seiten, 3 ungezählte Seiten, 369 Seiten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712052597"/>
              </p:ext>
            </p:extLst>
          </p:nvPr>
        </p:nvGraphicFramePr>
        <p:xfrm>
          <a:off x="611560" y="4005064"/>
          <a:ext cx="7776863" cy="1285240"/>
        </p:xfrm>
        <a:graphic>
          <a:graphicData uri="http://schemas.openxmlformats.org/drawingml/2006/table">
            <a:tbl>
              <a:tblPr firstRow="1" bandRow="1">
                <a:tableStyleId>{5C22544A-7EE6-4342-B048-85BDC9FD1C3A}</a:tableStyleId>
              </a:tblPr>
              <a:tblGrid>
                <a:gridCol w="944853"/>
                <a:gridCol w="927355"/>
                <a:gridCol w="2232248"/>
                <a:gridCol w="3672407"/>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16 ungezählte Seiten, 462 Seiten, 1 ungezähltes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Blatt Bildtafel</a:t>
                      </a:r>
                      <a:endParaRPr lang="de-DE"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4981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640960" cy="508918"/>
          </a:xfrm>
        </p:spPr>
        <p:txBody>
          <a:bodyPr/>
          <a:lstStyle/>
          <a:p>
            <a:r>
              <a:rPr lang="de-DE" dirty="0" smtClean="0"/>
              <a:t>Gefaltete Blätter</a:t>
            </a:r>
            <a:endParaRPr lang="de-DE" dirty="0"/>
          </a:p>
        </p:txBody>
      </p:sp>
      <p:sp>
        <p:nvSpPr>
          <p:cNvPr id="3" name="Textplatzhalter 2"/>
          <p:cNvSpPr>
            <a:spLocks noGrp="1"/>
          </p:cNvSpPr>
          <p:nvPr>
            <p:ph type="body" sz="quarter" idx="13"/>
          </p:nvPr>
        </p:nvSpPr>
        <p:spPr/>
        <p:txBody>
          <a:bodyPr/>
          <a:lstStyle/>
          <a:p>
            <a:r>
              <a:rPr lang="de-DE" dirty="0" smtClean="0"/>
              <a:t>RDA 3.4.5.10: Gefaltete Blätter (gezählte ebenso wie ungezählte) werden als solche erfasst.</a:t>
            </a:r>
          </a:p>
          <a:p>
            <a:r>
              <a:rPr lang="de-DE" dirty="0" smtClean="0"/>
              <a:t>Gefaltete und ungefaltete Blätter innerhalb einer gezählten Folge werden wiedergegeben mit dem Zusatz: (zum Teil gefaltet).</a:t>
            </a:r>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44804568"/>
              </p:ext>
            </p:extLst>
          </p:nvPr>
        </p:nvGraphicFramePr>
        <p:xfrm>
          <a:off x="611560" y="3212976"/>
          <a:ext cx="7776865" cy="1656184"/>
        </p:xfrm>
        <a:graphic>
          <a:graphicData uri="http://schemas.openxmlformats.org/drawingml/2006/table">
            <a:tbl>
              <a:tblPr firstRow="1" bandRow="1">
                <a:tableStyleId>{5C22544A-7EE6-4342-B048-85BDC9FD1C3A}</a:tableStyleId>
              </a:tblPr>
              <a:tblGrid>
                <a:gridCol w="1008112"/>
                <a:gridCol w="1368152"/>
                <a:gridCol w="2067659"/>
                <a:gridCol w="3332942"/>
              </a:tblGrid>
              <a:tr h="374442">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281742">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3.4.5.10</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 gefaltete Blätter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250 Seiten, 12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Blätter Bildtafeln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(zum Teil gefaltet), 2 ungezählte gefaltete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Blätter Bildtafeln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6710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640960" cy="508918"/>
          </a:xfrm>
        </p:spPr>
        <p:txBody>
          <a:bodyPr/>
          <a:lstStyle/>
          <a:p>
            <a:r>
              <a:rPr lang="de-DE" smtClean="0"/>
              <a:t>Einblattdrucke</a:t>
            </a:r>
            <a:endParaRPr lang="de-DE" dirty="0"/>
          </a:p>
        </p:txBody>
      </p:sp>
      <p:sp>
        <p:nvSpPr>
          <p:cNvPr id="3" name="Textplatzhalter 2"/>
          <p:cNvSpPr>
            <a:spLocks noGrp="1"/>
          </p:cNvSpPr>
          <p:nvPr>
            <p:ph type="body" sz="quarter" idx="13"/>
          </p:nvPr>
        </p:nvSpPr>
        <p:spPr/>
        <p:txBody>
          <a:bodyPr/>
          <a:lstStyle/>
          <a:p>
            <a:r>
              <a:rPr lang="de-DE" dirty="0" smtClean="0"/>
              <a:t>RDA 3.4.5.14 Ausnahme Alte Drucke: Erfassung eines Einzelbogens, der ungefaltet benutzt wird, als „1 Bogen“</a:t>
            </a:r>
          </a:p>
          <a:p>
            <a:r>
              <a:rPr lang="de-DE" dirty="0" smtClean="0"/>
              <a:t>Falls es sich um einen Teilbogen handelt, Hinweis in einer Anmerkung</a:t>
            </a:r>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908176423"/>
              </p:ext>
            </p:extLst>
          </p:nvPr>
        </p:nvGraphicFramePr>
        <p:xfrm>
          <a:off x="611560" y="3212976"/>
          <a:ext cx="7776864" cy="1014522"/>
        </p:xfrm>
        <a:graphic>
          <a:graphicData uri="http://schemas.openxmlformats.org/drawingml/2006/table">
            <a:tbl>
              <a:tblPr firstRow="1" bandRow="1">
                <a:tableStyleId>{5C22544A-7EE6-4342-B048-85BDC9FD1C3A}</a:tableStyleId>
              </a:tblPr>
              <a:tblGrid>
                <a:gridCol w="1008112"/>
                <a:gridCol w="1500554"/>
                <a:gridCol w="3395990"/>
                <a:gridCol w="1872208"/>
              </a:tblGrid>
              <a:tr h="374442">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3367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 Einzelblatt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Bogen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665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564904"/>
            <a:ext cx="8229600" cy="1215008"/>
          </a:xfrm>
        </p:spPr>
        <p:txBody>
          <a:bodyPr/>
          <a:lstStyle/>
          <a:p>
            <a:pPr algn="ctr"/>
            <a:r>
              <a:rPr lang="de-DE" sz="2800" dirty="0" smtClean="0"/>
              <a:t>Buchformat</a:t>
            </a:r>
            <a:br>
              <a:rPr lang="de-DE" sz="2800" dirty="0" smtClean="0"/>
            </a:br>
            <a:r>
              <a:rPr lang="de-DE" sz="2800" dirty="0" smtClean="0"/>
              <a:t>(</a:t>
            </a:r>
            <a:r>
              <a:rPr lang="de-DE" dirty="0" smtClean="0"/>
              <a:t>RDA 3.12)</a:t>
            </a: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14</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4178647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Buchformat</a:t>
            </a:r>
            <a:endParaRPr lang="de-DE" dirty="0"/>
          </a:p>
        </p:txBody>
      </p:sp>
      <p:sp>
        <p:nvSpPr>
          <p:cNvPr id="3" name="Textplatzhalter 2"/>
          <p:cNvSpPr>
            <a:spLocks noGrp="1"/>
          </p:cNvSpPr>
          <p:nvPr>
            <p:ph type="body" sz="quarter" idx="13"/>
          </p:nvPr>
        </p:nvSpPr>
        <p:spPr/>
        <p:txBody>
          <a:bodyPr/>
          <a:lstStyle/>
          <a:p>
            <a:pPr marL="400050"/>
            <a:r>
              <a:rPr lang="de-DE" dirty="0" smtClean="0"/>
              <a:t>Erfassung obligatorisch in Projekten wie dem VD 16, VD 17 und VD 18</a:t>
            </a:r>
          </a:p>
          <a:p>
            <a:pPr marL="400050"/>
            <a:r>
              <a:rPr lang="de-DE" dirty="0" smtClean="0"/>
              <a:t>Empfehlung für Alte Drucke, das Buchformat auch außerhalb solcher Projekte zu erfassen</a:t>
            </a:r>
          </a:p>
          <a:p>
            <a:pPr marL="400050"/>
            <a:r>
              <a:rPr lang="de-DE" dirty="0" smtClean="0"/>
              <a:t>Keine Maßangabe (Höhe des Bandes) in cm (RDA 3.5.1.4.14) bei Alten Drucken wegen der unterschiedlichen Beschneidung des Buchblocks</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dirty="0"/>
          </a:p>
        </p:txBody>
      </p:sp>
    </p:spTree>
    <p:extLst>
      <p:ext uri="{BB962C8B-B14F-4D97-AF65-F5344CB8AC3E}">
        <p14:creationId xmlns:p14="http://schemas.microsoft.com/office/powerpoint/2010/main" val="1494218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Erfassen des Buchformats</a:t>
            </a:r>
            <a:endParaRPr lang="de-DE" dirty="0"/>
          </a:p>
        </p:txBody>
      </p:sp>
      <p:sp>
        <p:nvSpPr>
          <p:cNvPr id="3" name="Textplatzhalter 2"/>
          <p:cNvSpPr>
            <a:spLocks noGrp="1"/>
          </p:cNvSpPr>
          <p:nvPr>
            <p:ph type="body" sz="quarter" idx="13"/>
          </p:nvPr>
        </p:nvSpPr>
        <p:spPr/>
        <p:txBody>
          <a:bodyPr/>
          <a:lstStyle/>
          <a:p>
            <a:r>
              <a:rPr lang="de-DE" dirty="0"/>
              <a:t>RDA 3.12.1.3 </a:t>
            </a:r>
            <a:r>
              <a:rPr lang="de-DE" dirty="0" smtClean="0"/>
              <a:t>D-A-CH: Erfassung entsprechend den deutschsprachigen Konventionen, z. B.</a:t>
            </a:r>
          </a:p>
          <a:p>
            <a:pPr lvl="1"/>
            <a:r>
              <a:rPr lang="de-DE" dirty="0" smtClean="0"/>
              <a:t>2°</a:t>
            </a:r>
          </a:p>
          <a:p>
            <a:pPr lvl="1"/>
            <a:r>
              <a:rPr lang="de-DE" dirty="0" smtClean="0"/>
              <a:t>4°</a:t>
            </a:r>
          </a:p>
          <a:p>
            <a:pPr lvl="1"/>
            <a:r>
              <a:rPr lang="de-DE" dirty="0" smtClean="0"/>
              <a:t>8°</a:t>
            </a:r>
          </a:p>
          <a:p>
            <a:pPr lvl="1"/>
            <a:r>
              <a:rPr lang="de-DE" dirty="0" smtClean="0"/>
              <a:t>12°</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093265006"/>
              </p:ext>
            </p:extLst>
          </p:nvPr>
        </p:nvGraphicFramePr>
        <p:xfrm>
          <a:off x="683569" y="3645024"/>
          <a:ext cx="7488831" cy="880616"/>
        </p:xfrm>
        <a:graphic>
          <a:graphicData uri="http://schemas.openxmlformats.org/drawingml/2006/table">
            <a:tbl>
              <a:tblPr firstRow="1" bandRow="1">
                <a:tableStyleId>{5C22544A-7EE6-4342-B048-85BDC9FD1C3A}</a:tableStyleId>
              </a:tblPr>
              <a:tblGrid>
                <a:gridCol w="1440159"/>
                <a:gridCol w="1512168"/>
                <a:gridCol w="2160240"/>
                <a:gridCol w="2376264"/>
              </a:tblGrid>
              <a:tr h="437271">
                <a:tc>
                  <a:txBody>
                    <a:bodyPr/>
                    <a:lstStyle/>
                    <a:p>
                      <a:pPr>
                        <a:lnSpc>
                          <a:spcPct val="100000"/>
                        </a:lnSpc>
                        <a:spcBef>
                          <a:spcPts val="300"/>
                        </a:spcBef>
                        <a:spcAft>
                          <a:spcPts val="300"/>
                        </a:spcAft>
                      </a:pPr>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spcBef>
                          <a:spcPts val="300"/>
                        </a:spcBef>
                        <a:spcAft>
                          <a:spcPts val="300"/>
                        </a:spcAft>
                      </a:pPr>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spcBef>
                          <a:spcPts val="300"/>
                        </a:spcBef>
                        <a:spcAft>
                          <a:spcPts val="300"/>
                        </a:spcAft>
                      </a:pPr>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spcBef>
                          <a:spcPts val="300"/>
                        </a:spcBef>
                        <a:spcAft>
                          <a:spcPts val="300"/>
                        </a:spcAft>
                      </a:pPr>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r>
              <a:tr h="443345">
                <a:tc>
                  <a:txBody>
                    <a:bodyPr/>
                    <a:lstStyle/>
                    <a:p>
                      <a:pPr>
                        <a:lnSpc>
                          <a:spcPct val="100000"/>
                        </a:lnSpc>
                        <a:spcBef>
                          <a:spcPts val="300"/>
                        </a:spcBef>
                        <a:spcAft>
                          <a:spcPts val="3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ct val="100000"/>
                        </a:lnSpc>
                        <a:spcBef>
                          <a:spcPts val="300"/>
                        </a:spcBef>
                        <a:spcAft>
                          <a:spcPts val="3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3.12.1.3</a:t>
                      </a:r>
                    </a:p>
                  </a:txBody>
                  <a:tcPr marL="68580" marR="68580" marT="0" marB="0" anchor="ctr"/>
                </a:tc>
                <a:tc>
                  <a:txBody>
                    <a:bodyPr/>
                    <a:lstStyle/>
                    <a:p>
                      <a:pPr>
                        <a:lnSpc>
                          <a:spcPct val="100000"/>
                        </a:lnSpc>
                        <a:spcBef>
                          <a:spcPts val="300"/>
                        </a:spcBef>
                        <a:spcAft>
                          <a:spcPts val="3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Buchformat</a:t>
                      </a:r>
                    </a:p>
                  </a:txBody>
                  <a:tcPr marL="68580" marR="68580" marT="0" marB="0" anchor="ctr"/>
                </a:tc>
                <a:tc>
                  <a:txBody>
                    <a:bodyPr/>
                    <a:lstStyle/>
                    <a:p>
                      <a:pPr>
                        <a:lnSpc>
                          <a:spcPct val="100000"/>
                        </a:lnSpc>
                        <a:spcBef>
                          <a:spcPts val="300"/>
                        </a:spcBef>
                        <a:spcAft>
                          <a:spcPts val="3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tc>
              </a:tr>
            </a:tbl>
          </a:graphicData>
        </a:graphic>
      </p:graphicFrame>
    </p:spTree>
    <p:extLst>
      <p:ext uri="{BB962C8B-B14F-4D97-AF65-F5344CB8AC3E}">
        <p14:creationId xmlns:p14="http://schemas.microsoft.com/office/powerpoint/2010/main" val="399697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Quer- und Langformate</a:t>
            </a:r>
            <a:endParaRPr lang="de-DE" dirty="0"/>
          </a:p>
        </p:txBody>
      </p:sp>
      <p:sp>
        <p:nvSpPr>
          <p:cNvPr id="3" name="Textplatzhalter 2"/>
          <p:cNvSpPr>
            <a:spLocks noGrp="1"/>
          </p:cNvSpPr>
          <p:nvPr>
            <p:ph type="body" sz="quarter" idx="13"/>
          </p:nvPr>
        </p:nvSpPr>
        <p:spPr/>
        <p:txBody>
          <a:bodyPr/>
          <a:lstStyle/>
          <a:p>
            <a:r>
              <a:rPr lang="de-DE" dirty="0"/>
              <a:t>Quer- und Langformate werden angegeben in der </a:t>
            </a:r>
            <a:r>
              <a:rPr lang="de-DE" dirty="0" smtClean="0"/>
              <a:t>Form:</a:t>
            </a:r>
          </a:p>
          <a:p>
            <a:pPr lvl="1"/>
            <a:r>
              <a:rPr lang="de-DE" dirty="0" smtClean="0"/>
              <a:t>quer-8</a:t>
            </a:r>
            <a:r>
              <a:rPr lang="de-DE" dirty="0"/>
              <a:t>°</a:t>
            </a:r>
          </a:p>
          <a:p>
            <a:pPr lvl="1"/>
            <a:r>
              <a:rPr lang="de-DE" dirty="0" smtClean="0"/>
              <a:t>lang-12°</a:t>
            </a:r>
          </a:p>
          <a:p>
            <a:pPr lvl="1"/>
            <a:endParaRPr lang="de-DE" dirty="0" smtClean="0"/>
          </a:p>
          <a:p>
            <a:pPr marL="457200" lvl="1" indent="0">
              <a:buNone/>
            </a:pPr>
            <a:endParaRPr lang="de-DE" dirty="0" smtClean="0"/>
          </a:p>
          <a:p>
            <a:pPr marL="457200" lvl="1" indent="0">
              <a:buNone/>
            </a:pPr>
            <a:endParaRPr lang="de-DE" dirty="0" smtClean="0"/>
          </a:p>
          <a:p>
            <a:pPr marL="457200" lvl="1" indent="0">
              <a:buNone/>
            </a:pPr>
            <a:endParaRPr lang="de-DE" dirty="0" smtClean="0"/>
          </a:p>
          <a:p>
            <a:pPr marL="400050"/>
            <a:r>
              <a:rPr lang="de-DE" dirty="0" smtClean="0"/>
              <a:t>Ist das Gradzeichen nicht darstellbar, soll ein kleines o nach der Ziffer erfasst werden.</a:t>
            </a:r>
            <a:endParaRPr lang="de-DE" dirty="0"/>
          </a:p>
          <a:p>
            <a:pPr lvl="1"/>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17</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368883280"/>
              </p:ext>
            </p:extLst>
          </p:nvPr>
        </p:nvGraphicFramePr>
        <p:xfrm>
          <a:off x="827585" y="2492896"/>
          <a:ext cx="7272808" cy="741680"/>
        </p:xfrm>
        <a:graphic>
          <a:graphicData uri="http://schemas.openxmlformats.org/drawingml/2006/table">
            <a:tbl>
              <a:tblPr firstRow="1" bandRow="1">
                <a:tableStyleId>{5C22544A-7EE6-4342-B048-85BDC9FD1C3A}</a:tableStyleId>
              </a:tblPr>
              <a:tblGrid>
                <a:gridCol w="1368151"/>
                <a:gridCol w="1440160"/>
                <a:gridCol w="2160240"/>
                <a:gridCol w="2304257"/>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3.12.1.3</a:t>
                      </a: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Buchformat</a:t>
                      </a: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quer-2°</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916174798"/>
              </p:ext>
            </p:extLst>
          </p:nvPr>
        </p:nvGraphicFramePr>
        <p:xfrm>
          <a:off x="827584" y="4797152"/>
          <a:ext cx="7344816" cy="813688"/>
        </p:xfrm>
        <a:graphic>
          <a:graphicData uri="http://schemas.openxmlformats.org/drawingml/2006/table">
            <a:tbl>
              <a:tblPr firstRow="1" bandRow="1">
                <a:tableStyleId>{5C22544A-7EE6-4342-B048-85BDC9FD1C3A}</a:tableStyleId>
              </a:tblPr>
              <a:tblGrid>
                <a:gridCol w="1368152"/>
                <a:gridCol w="1440160"/>
                <a:gridCol w="2160240"/>
                <a:gridCol w="2376264"/>
              </a:tblGrid>
              <a:tr h="442848">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3.12.1.3</a:t>
                      </a: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Buchformat</a:t>
                      </a: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8o</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30516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Details des Buchformats</a:t>
            </a:r>
            <a:endParaRPr lang="de-DE" dirty="0"/>
          </a:p>
        </p:txBody>
      </p:sp>
      <p:sp>
        <p:nvSpPr>
          <p:cNvPr id="3" name="Textplatzhalter 2"/>
          <p:cNvSpPr>
            <a:spLocks noGrp="1"/>
          </p:cNvSpPr>
          <p:nvPr>
            <p:ph type="body" sz="quarter" idx="13"/>
          </p:nvPr>
        </p:nvSpPr>
        <p:spPr/>
        <p:txBody>
          <a:bodyPr/>
          <a:lstStyle/>
          <a:p>
            <a:pPr marL="457200" lvl="1" indent="0">
              <a:buNone/>
            </a:pPr>
            <a:endParaRPr lang="de-DE" dirty="0"/>
          </a:p>
          <a:p>
            <a:pPr lvl="1"/>
            <a:endParaRPr lang="de-DE" dirty="0" smtClean="0"/>
          </a:p>
          <a:p>
            <a:pPr lvl="1"/>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905870255"/>
              </p:ext>
            </p:extLst>
          </p:nvPr>
        </p:nvGraphicFramePr>
        <p:xfrm>
          <a:off x="791580" y="3356992"/>
          <a:ext cx="7272807" cy="1833880"/>
        </p:xfrm>
        <a:graphic>
          <a:graphicData uri="http://schemas.openxmlformats.org/drawingml/2006/table">
            <a:tbl>
              <a:tblPr firstRow="1" bandRow="1">
                <a:tableStyleId>{5C22544A-7EE6-4342-B048-85BDC9FD1C3A}</a:tableStyleId>
              </a:tblPr>
              <a:tblGrid>
                <a:gridCol w="1116124"/>
                <a:gridCol w="1485530"/>
                <a:gridCol w="1892113"/>
                <a:gridCol w="2779040"/>
              </a:tblGrid>
              <a:tr h="36576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3.12.1.3</a:t>
                      </a:r>
                    </a:p>
                  </a:txBody>
                  <a:tcPr marL="68580" marR="68580" marT="0" marB="0" anchor="ctr"/>
                </a:tc>
                <a:tc>
                  <a:txBody>
                    <a:bodyPr/>
                    <a:lstStyle/>
                    <a:p>
                      <a:pPr>
                        <a:spcAft>
                          <a:spcPts val="600"/>
                        </a:spcAft>
                      </a:pPr>
                      <a:r>
                        <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Buchformat</a:t>
                      </a: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370840">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501</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a:ea typeface="Calibri"/>
                          <a:cs typeface="Garamond"/>
                        </a:rPr>
                        <a:t>3.12.1.4</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dirty="0">
                          <a:solidFill>
                            <a:srgbClr val="000000"/>
                          </a:solidFill>
                          <a:effectLst/>
                          <a:latin typeface="Verdana"/>
                          <a:ea typeface="Calibri"/>
                          <a:cs typeface="Garamond"/>
                        </a:rPr>
                        <a:t>Details des Buchformats</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a:ea typeface="Calibri"/>
                          <a:cs typeface="Garamond"/>
                        </a:rPr>
                        <a:t>Kleines </a:t>
                      </a:r>
                      <a:r>
                        <a:rPr lang="de-DE" sz="1800" dirty="0">
                          <a:solidFill>
                            <a:srgbClr val="000000"/>
                          </a:solidFill>
                          <a:effectLst/>
                          <a:latin typeface="Verdana"/>
                          <a:ea typeface="Calibri"/>
                          <a:cs typeface="Garamond"/>
                        </a:rPr>
                        <a:t>Folio-Format, Kettlinien senkrecht mit großem Wasserzeichen</a:t>
                      </a:r>
                      <a:endParaRPr lang="de-DE" sz="1800" dirty="0">
                        <a:solidFill>
                          <a:srgbClr val="000000"/>
                        </a:solidFill>
                        <a:effectLst/>
                        <a:latin typeface="Garamond"/>
                        <a:ea typeface="Calibri"/>
                        <a:cs typeface="Garamond"/>
                      </a:endParaRPr>
                    </a:p>
                  </a:txBody>
                  <a:tcPr marL="68580" marR="68580" marT="0" marB="0" anchor="ctr"/>
                </a:tc>
              </a:tr>
            </a:tbl>
          </a:graphicData>
        </a:graphic>
      </p:graphicFrame>
      <p:sp>
        <p:nvSpPr>
          <p:cNvPr id="8" name="Rechteck 7"/>
          <p:cNvSpPr/>
          <p:nvPr/>
        </p:nvSpPr>
        <p:spPr>
          <a:xfrm>
            <a:off x="1444824" y="1124744"/>
            <a:ext cx="5904656" cy="151216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latin typeface="Verdana" panose="020B0604030504040204" pitchFamily="34" charset="0"/>
                <a:ea typeface="Verdana" panose="020B0604030504040204" pitchFamily="34" charset="0"/>
                <a:cs typeface="Verdana" panose="020B0604030504040204" pitchFamily="34" charset="0"/>
              </a:rPr>
              <a:t>RDA 3.12.1.4</a:t>
            </a:r>
            <a:endParaRPr lang="de-DE" dirty="0">
              <a:latin typeface="Verdana" panose="020B0604030504040204" pitchFamily="34" charset="0"/>
              <a:ea typeface="Verdana" panose="020B0604030504040204" pitchFamily="34" charset="0"/>
              <a:cs typeface="Verdana" panose="020B0604030504040204" pitchFamily="34" charset="0"/>
            </a:endParaRPr>
          </a:p>
          <a:p>
            <a:pPr>
              <a:defRPr/>
            </a:pPr>
            <a:r>
              <a:rPr lang="de-DE" dirty="0">
                <a:latin typeface="Verdana" panose="020B0604030504040204" pitchFamily="34" charset="0"/>
                <a:ea typeface="Verdana" panose="020B0604030504040204" pitchFamily="34" charset="0"/>
                <a:cs typeface="Verdana" panose="020B0604030504040204" pitchFamily="34" charset="0"/>
              </a:rPr>
              <a:t>Erfassen Sie Details zum Buchformat, wenn das für die Identifizierung oder die Abgrenzung als wichtig angesehen wird</a:t>
            </a: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84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dirty="0" smtClean="0"/>
              <a:t>Illustrierender Inhalt</a:t>
            </a:r>
            <a:br>
              <a:rPr lang="de-DE" dirty="0" smtClean="0"/>
            </a:br>
            <a:r>
              <a:rPr lang="de-DE" dirty="0" smtClean="0"/>
              <a:t>(RDA 7.15)</a:t>
            </a: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19</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286833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Umfang von Text und Buchformat</a:t>
            </a:r>
            <a:br>
              <a:rPr lang="de-DE" sz="2800" dirty="0" smtClean="0"/>
            </a:br>
            <a:r>
              <a:rPr lang="de-DE" sz="2800" dirty="0" smtClean="0"/>
              <a:t/>
            </a:r>
            <a:br>
              <a:rPr lang="de-DE" sz="2800" dirty="0" smtClean="0"/>
            </a:br>
            <a:r>
              <a:rPr lang="de-DE" dirty="0" smtClean="0"/>
              <a:t>Illustrierender Inhalt und Farbinhalt</a:t>
            </a:r>
            <a:r>
              <a:rPr lang="de-DE" sz="2800" dirty="0" smtClean="0"/>
              <a:t/>
            </a:r>
            <a:br>
              <a:rPr lang="de-DE" sz="2800" dirty="0" smtClean="0"/>
            </a:b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7" name="Rechteck 6"/>
          <p:cNvSpPr/>
          <p:nvPr/>
        </p:nvSpPr>
        <p:spPr>
          <a:xfrm>
            <a:off x="506091" y="1124744"/>
            <a:ext cx="2169168" cy="307777"/>
          </a:xfrm>
          <a:prstGeom prst="rect">
            <a:avLst/>
          </a:prstGeom>
        </p:spPr>
        <p:txBody>
          <a:bodyPr wrap="square">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B3Kat</a:t>
            </a:r>
            <a:r>
              <a:rPr lang="de-DE" sz="1400" smtClean="0">
                <a:latin typeface="Verdana" panose="020B0604030504040204" pitchFamily="34" charset="0"/>
                <a:ea typeface="Verdana" panose="020B0604030504040204" pitchFamily="34" charset="0"/>
                <a:cs typeface="Verdana" panose="020B0604030504040204" pitchFamily="34" charset="0"/>
              </a:rPr>
              <a:t>: 27.01.2016</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Illustrierender Inhalt</a:t>
            </a:r>
            <a:endParaRPr lang="de-DE" dirty="0"/>
          </a:p>
        </p:txBody>
      </p:sp>
      <p:sp>
        <p:nvSpPr>
          <p:cNvPr id="3" name="Textplatzhalter 2"/>
          <p:cNvSpPr>
            <a:spLocks noGrp="1"/>
          </p:cNvSpPr>
          <p:nvPr>
            <p:ph type="body" sz="quarter" idx="13"/>
          </p:nvPr>
        </p:nvSpPr>
        <p:spPr/>
        <p:txBody>
          <a:bodyPr/>
          <a:lstStyle/>
          <a:p>
            <a:r>
              <a:rPr lang="de-DE" dirty="0" smtClean="0"/>
              <a:t>Empfehlung</a:t>
            </a:r>
            <a:br>
              <a:rPr lang="de-DE" dirty="0" smtClean="0"/>
            </a:br>
            <a:r>
              <a:rPr lang="de-DE" dirty="0" smtClean="0"/>
              <a:t>für Alte </a:t>
            </a:r>
            <a:br>
              <a:rPr lang="de-DE" dirty="0" smtClean="0"/>
            </a:br>
            <a:r>
              <a:rPr lang="de-DE" dirty="0" smtClean="0"/>
              <a:t>Drucke:</a:t>
            </a:r>
          </a:p>
          <a:p>
            <a:endParaRPr lang="de-DE" dirty="0" smtClean="0"/>
          </a:p>
          <a:p>
            <a:r>
              <a:rPr lang="de-DE" dirty="0" smtClean="0"/>
              <a:t>Termini</a:t>
            </a:r>
            <a:r>
              <a:rPr lang="de-DE" dirty="0"/>
              <a:t>, die bei Alten Drucken vorkommen können:</a:t>
            </a:r>
          </a:p>
          <a:p>
            <a:pPr lvl="1"/>
            <a:r>
              <a:rPr lang="de-DE" sz="1900" dirty="0"/>
              <a:t>Diagramme</a:t>
            </a:r>
          </a:p>
          <a:p>
            <a:pPr lvl="1"/>
            <a:r>
              <a:rPr lang="de-DE" sz="1900" dirty="0"/>
              <a:t>genealogische Tafeln</a:t>
            </a:r>
          </a:p>
          <a:p>
            <a:pPr lvl="1"/>
            <a:r>
              <a:rPr lang="de-DE" sz="1900" smtClean="0"/>
              <a:t>Karten</a:t>
            </a:r>
            <a:endParaRPr lang="de-DE" sz="1900" dirty="0"/>
          </a:p>
          <a:p>
            <a:pPr lvl="1"/>
            <a:r>
              <a:rPr lang="de-DE" sz="1900" dirty="0"/>
              <a:t>Muster</a:t>
            </a:r>
          </a:p>
          <a:p>
            <a:pPr lvl="1"/>
            <a:r>
              <a:rPr lang="de-DE" sz="1900" dirty="0"/>
              <a:t>Notenbeispiele</a:t>
            </a:r>
          </a:p>
          <a:p>
            <a:pPr lvl="1"/>
            <a:r>
              <a:rPr lang="de-DE" sz="1900" dirty="0"/>
              <a:t>Pläne</a:t>
            </a:r>
          </a:p>
          <a:p>
            <a:pPr lvl="1"/>
            <a:r>
              <a:rPr lang="de-DE" sz="1900" dirty="0"/>
              <a:t>Porträts</a:t>
            </a:r>
          </a:p>
          <a:p>
            <a:pPr lvl="1"/>
            <a:r>
              <a:rPr lang="de-DE" sz="1900" dirty="0" smtClean="0"/>
              <a:t>Wappen</a:t>
            </a:r>
            <a:endParaRPr lang="de-DE" sz="1900"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dirty="0"/>
          </a:p>
        </p:txBody>
      </p:sp>
      <p:sp>
        <p:nvSpPr>
          <p:cNvPr id="8" name="Rechteck 7"/>
          <p:cNvSpPr/>
          <p:nvPr/>
        </p:nvSpPr>
        <p:spPr>
          <a:xfrm>
            <a:off x="2627784" y="692696"/>
            <a:ext cx="5904656" cy="172819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latin typeface="Verdana" panose="020B0604030504040204" pitchFamily="34" charset="0"/>
                <a:ea typeface="Verdana" panose="020B0604030504040204" pitchFamily="34" charset="0"/>
                <a:cs typeface="Verdana" panose="020B0604030504040204" pitchFamily="34" charset="0"/>
              </a:rPr>
              <a:t>RDA 7.15.1.3 Alternative</a:t>
            </a:r>
            <a:endParaRPr lang="de-DE" dirty="0">
              <a:latin typeface="Verdana" panose="020B0604030504040204" pitchFamily="34" charset="0"/>
              <a:ea typeface="Verdana" panose="020B0604030504040204" pitchFamily="34" charset="0"/>
              <a:cs typeface="Verdana" panose="020B0604030504040204" pitchFamily="34" charset="0"/>
            </a:endParaRPr>
          </a:p>
          <a:p>
            <a:pPr>
              <a:defRPr/>
            </a:pPr>
            <a:r>
              <a:rPr lang="de-DE" dirty="0">
                <a:latin typeface="Verdana" panose="020B0604030504040204" pitchFamily="34" charset="0"/>
                <a:ea typeface="Verdana" panose="020B0604030504040204" pitchFamily="34" charset="0"/>
                <a:cs typeface="Verdana" panose="020B0604030504040204" pitchFamily="34" charset="0"/>
              </a:rPr>
              <a:t>Erfassen Sie die Art des illustrierenden Inhalts anstelle von oder zusätzlich zum Terminus Illustration oder Illustrationen, wenn das für die Identifizierung oder die Abgrenzung als wichtig angesehen wird</a:t>
            </a: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85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Illustrierender Inhalt</a:t>
            </a:r>
            <a:endParaRPr lang="de-DE" dirty="0"/>
          </a:p>
        </p:txBody>
      </p:sp>
      <p:sp>
        <p:nvSpPr>
          <p:cNvPr id="3" name="Textplatzhalter 2"/>
          <p:cNvSpPr>
            <a:spLocks noGrp="1"/>
          </p:cNvSpPr>
          <p:nvPr>
            <p:ph type="body" sz="quarter" idx="13"/>
          </p:nvPr>
        </p:nvSpPr>
        <p:spPr/>
        <p:txBody>
          <a:bodyPr/>
          <a:lstStyle/>
          <a:p>
            <a:r>
              <a:rPr lang="de-DE" dirty="0" smtClean="0"/>
              <a:t>In RDA 7.15.1.3 keine Unterscheidung nach Holzschnitten, Kupferstichen, Frontispizen, Kupfertiteln, etc. </a:t>
            </a:r>
          </a:p>
          <a:p>
            <a:r>
              <a:rPr lang="de-DE" dirty="0" smtClean="0"/>
              <a:t>Angabe der Anzahl der Illustrationen etc. nur, wenn einfach zu ermitteln (RDA 7.15.1.3 Optionale Ergänzung)</a:t>
            </a:r>
          </a:p>
          <a:p>
            <a:endParaRPr lang="de-DE" dirty="0"/>
          </a:p>
          <a:p>
            <a:endParaRPr lang="de-DE" dirty="0" smtClean="0"/>
          </a:p>
          <a:p>
            <a:endParaRPr lang="de-DE" dirty="0"/>
          </a:p>
          <a:p>
            <a:endParaRPr lang="de-DE" dirty="0" smtClean="0"/>
          </a:p>
          <a:p>
            <a:r>
              <a:rPr lang="de-DE" dirty="0"/>
              <a:t>Nicht immer entspricht eine Kupfertafel einer </a:t>
            </a:r>
            <a:r>
              <a:rPr lang="de-DE" dirty="0" smtClean="0"/>
              <a:t>Illustration</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227236073"/>
              </p:ext>
            </p:extLst>
          </p:nvPr>
        </p:nvGraphicFramePr>
        <p:xfrm>
          <a:off x="611560" y="3356992"/>
          <a:ext cx="7631558" cy="1016692"/>
        </p:xfrm>
        <a:graphic>
          <a:graphicData uri="http://schemas.openxmlformats.org/drawingml/2006/table">
            <a:tbl>
              <a:tblPr firstRow="1" bandRow="1">
                <a:tableStyleId>{5C22544A-7EE6-4342-B048-85BDC9FD1C3A}</a:tableStyleId>
              </a:tblPr>
              <a:tblGrid>
                <a:gridCol w="1008112"/>
                <a:gridCol w="1414950"/>
                <a:gridCol w="2665367"/>
                <a:gridCol w="2543129"/>
              </a:tblGrid>
              <a:tr h="426232">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590460">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Illustrationen,</a:t>
                      </a:r>
                      <a:r>
                        <a:rPr lang="de-DE" sz="18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 Karte</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12354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Illustrierender Inhalt</a:t>
            </a:r>
            <a:endParaRPr lang="de-DE" dirty="0"/>
          </a:p>
        </p:txBody>
      </p:sp>
      <p:sp>
        <p:nvSpPr>
          <p:cNvPr id="3" name="Textplatzhalter 2"/>
          <p:cNvSpPr>
            <a:spLocks noGrp="1"/>
          </p:cNvSpPr>
          <p:nvPr>
            <p:ph type="body" sz="quarter" idx="13"/>
          </p:nvPr>
        </p:nvSpPr>
        <p:spPr/>
        <p:txBody>
          <a:bodyPr/>
          <a:lstStyle/>
          <a:p>
            <a:r>
              <a:rPr lang="de-DE" dirty="0" smtClean="0"/>
              <a:t>Beispiel für zwei Illustrationen auf einer Kupferplatte (eine Illustration zu Kapitel 6,1 und eine zu Kapitel 6,2)</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smtClean="0"/>
              <a:t>Im Zweifelsfall keine Anzahl der Illustrationen angeben, nur Anzahl der </a:t>
            </a:r>
            <a:r>
              <a:rPr lang="de-DE" smtClean="0"/>
              <a:t>Blätter/Seiten Bildtafeln</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6.AD – Textumfang, Buchformat, illustrierender Inhalt, Farbinhalt – Aleph-Version | Stand: 15.01.2016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22</a:t>
            </a:fld>
            <a:endParaRPr lang="de-DE" dirty="0">
              <a:solidFill>
                <a:prstClr val="black">
                  <a:tint val="75000"/>
                </a:prstClr>
              </a:solidFill>
            </a:endParaRPr>
          </a:p>
        </p:txBody>
      </p:sp>
      <p:pic>
        <p:nvPicPr>
          <p:cNvPr id="7" name="Grafik 6"/>
          <p:cNvPicPr/>
          <p:nvPr/>
        </p:nvPicPr>
        <p:blipFill>
          <a:blip r:embed="rId3">
            <a:extLst>
              <a:ext uri="{28A0092B-C50C-407E-A947-70E740481C1C}">
                <a14:useLocalDpi xmlns:a14="http://schemas.microsoft.com/office/drawing/2010/main" val="0"/>
              </a:ext>
            </a:extLst>
          </a:blip>
          <a:stretch>
            <a:fillRect/>
          </a:stretch>
        </p:blipFill>
        <p:spPr>
          <a:xfrm>
            <a:off x="1922933" y="1772816"/>
            <a:ext cx="5369371" cy="3240360"/>
          </a:xfrm>
          <a:prstGeom prst="rect">
            <a:avLst/>
          </a:prstGeom>
        </p:spPr>
      </p:pic>
    </p:spTree>
    <p:extLst>
      <p:ext uri="{BB962C8B-B14F-4D97-AF65-F5344CB8AC3E}">
        <p14:creationId xmlns:p14="http://schemas.microsoft.com/office/powerpoint/2010/main" val="831771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Details zum illustrierenden Inhalt</a:t>
            </a:r>
            <a:endParaRPr lang="de-DE" dirty="0"/>
          </a:p>
        </p:txBody>
      </p:sp>
      <p:sp>
        <p:nvSpPr>
          <p:cNvPr id="3" name="Textplatzhalter 2"/>
          <p:cNvSpPr>
            <a:spLocks noGrp="1"/>
          </p:cNvSpPr>
          <p:nvPr>
            <p:ph type="body" sz="quarter" idx="13"/>
          </p:nvPr>
        </p:nvSpPr>
        <p:spPr/>
        <p:txBody>
          <a:bodyPr/>
          <a:lstStyle/>
          <a:p>
            <a:r>
              <a:rPr lang="de-DE" dirty="0" smtClean="0"/>
              <a:t>Spezifischere Angaben in den Details zum illustrierenden Inhalt (RDA 7.15.1.4) für Alte Drucke empfohlen:</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727338003"/>
              </p:ext>
            </p:extLst>
          </p:nvPr>
        </p:nvGraphicFramePr>
        <p:xfrm>
          <a:off x="611560" y="2420888"/>
          <a:ext cx="7632846" cy="3019792"/>
        </p:xfrm>
        <a:graphic>
          <a:graphicData uri="http://schemas.openxmlformats.org/drawingml/2006/table">
            <a:tbl>
              <a:tblPr firstRow="1" bandRow="1">
                <a:tableStyleId>{5C22544A-7EE6-4342-B048-85BDC9FD1C3A}</a:tableStyleId>
              </a:tblPr>
              <a:tblGrid>
                <a:gridCol w="1008112"/>
                <a:gridCol w="1296144"/>
                <a:gridCol w="2232248"/>
                <a:gridCol w="3096342"/>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637272">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Illustrationen,</a:t>
                      </a:r>
                      <a:r>
                        <a:rPr lang="de-DE" sz="18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 Karte</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Bildtafeln mit Kupferstichillustrationen und einer Kupferstichkarte, Holzschnitt- und Kupferstichillustrationen im Text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39279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Details zum illustrierenden Inhalt</a:t>
            </a:r>
            <a:endParaRPr lang="de-DE" dirty="0"/>
          </a:p>
        </p:txBody>
      </p:sp>
      <p:sp>
        <p:nvSpPr>
          <p:cNvPr id="3" name="Textplatzhalter 2"/>
          <p:cNvSpPr>
            <a:spLocks noGrp="1"/>
          </p:cNvSpPr>
          <p:nvPr>
            <p:ph type="body" sz="quarter" idx="13"/>
          </p:nvPr>
        </p:nvSpPr>
        <p:spPr/>
        <p:txBody>
          <a:bodyPr/>
          <a:lstStyle/>
          <a:p>
            <a:r>
              <a:rPr lang="de-DE" dirty="0" smtClean="0"/>
              <a:t>Titelkupfer:</a:t>
            </a:r>
            <a:br>
              <a:rPr lang="de-DE" dirty="0" smtClean="0"/>
            </a:br>
            <a:r>
              <a:rPr lang="de-DE" dirty="0" smtClean="0"/>
              <a:t>Angabe nur in </a:t>
            </a:r>
            <a:br>
              <a:rPr lang="de-DE" dirty="0" smtClean="0"/>
            </a:br>
            <a:r>
              <a:rPr lang="de-DE" dirty="0" smtClean="0"/>
              <a:t>Ausnahmefällen, </a:t>
            </a:r>
            <a:br>
              <a:rPr lang="de-DE" dirty="0" smtClean="0"/>
            </a:br>
            <a:r>
              <a:rPr lang="de-DE" dirty="0" smtClean="0"/>
              <a:t>wenn es den Inhalt </a:t>
            </a:r>
            <a:br>
              <a:rPr lang="de-DE" dirty="0" smtClean="0"/>
            </a:br>
            <a:r>
              <a:rPr lang="de-DE" dirty="0" smtClean="0"/>
              <a:t>illustriert</a:t>
            </a:r>
            <a:endParaRPr lang="de-DE" dirty="0"/>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24</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774757012"/>
              </p:ext>
            </p:extLst>
          </p:nvPr>
        </p:nvGraphicFramePr>
        <p:xfrm>
          <a:off x="539552" y="4850701"/>
          <a:ext cx="7632846" cy="1559560"/>
        </p:xfrm>
        <a:graphic>
          <a:graphicData uri="http://schemas.openxmlformats.org/drawingml/2006/table">
            <a:tbl>
              <a:tblPr firstRow="1" bandRow="1">
                <a:tableStyleId>{5C22544A-7EE6-4342-B048-85BDC9FD1C3A}</a:tableStyleId>
              </a:tblPr>
              <a:tblGrid>
                <a:gridCol w="1008112"/>
                <a:gridCol w="1296144"/>
                <a:gridCol w="2743272"/>
                <a:gridCol w="2585318"/>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 Illustration</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 Illustration ist ein Titelkupfer.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pic>
        <p:nvPicPr>
          <p:cNvPr id="7" name="Grafik 6"/>
          <p:cNvPicPr/>
          <p:nvPr/>
        </p:nvPicPr>
        <p:blipFill>
          <a:blip r:embed="rId3"/>
          <a:stretch>
            <a:fillRect/>
          </a:stretch>
        </p:blipFill>
        <p:spPr>
          <a:xfrm>
            <a:off x="4067944" y="980728"/>
            <a:ext cx="3123524" cy="3856586"/>
          </a:xfrm>
          <a:prstGeom prst="rect">
            <a:avLst/>
          </a:prstGeom>
        </p:spPr>
      </p:pic>
    </p:spTree>
    <p:extLst>
      <p:ext uri="{BB962C8B-B14F-4D97-AF65-F5344CB8AC3E}">
        <p14:creationId xmlns:p14="http://schemas.microsoft.com/office/powerpoint/2010/main" val="18632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dirty="0" smtClean="0"/>
              <a:t>Details zum Farbinhalt</a:t>
            </a:r>
            <a:br>
              <a:rPr lang="de-DE" dirty="0" smtClean="0"/>
            </a:br>
            <a:r>
              <a:rPr lang="de-DE" dirty="0"/>
              <a:t>(</a:t>
            </a:r>
            <a:r>
              <a:rPr lang="de-DE" dirty="0" smtClean="0"/>
              <a:t>RDA 7.17.1.4)</a:t>
            </a: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25</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1083041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Details zum Farbinhalt</a:t>
            </a:r>
            <a:endParaRPr lang="de-DE" dirty="0"/>
          </a:p>
        </p:txBody>
      </p:sp>
      <p:sp>
        <p:nvSpPr>
          <p:cNvPr id="3" name="Textplatzhalter 2"/>
          <p:cNvSpPr>
            <a:spLocks noGrp="1"/>
          </p:cNvSpPr>
          <p:nvPr>
            <p:ph type="body" sz="quarter" idx="13"/>
          </p:nvPr>
        </p:nvSpPr>
        <p:spPr/>
        <p:txBody>
          <a:bodyPr/>
          <a:lstStyle/>
          <a:p>
            <a:endParaRPr lang="de-DE" dirty="0" smtClean="0"/>
          </a:p>
          <a:p>
            <a:endParaRPr lang="de-DE" dirty="0"/>
          </a:p>
          <a:p>
            <a:endParaRPr lang="de-DE" dirty="0" smtClean="0"/>
          </a:p>
          <a:p>
            <a:endParaRPr lang="de-DE" dirty="0"/>
          </a:p>
          <a:p>
            <a:endParaRPr lang="de-DE" dirty="0"/>
          </a:p>
          <a:p>
            <a:endParaRPr lang="de-DE" dirty="0" smtClean="0"/>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dirty="0"/>
          </a:p>
        </p:txBody>
      </p:sp>
      <p:sp>
        <p:nvSpPr>
          <p:cNvPr id="6" name="Rechteck 5"/>
          <p:cNvSpPr/>
          <p:nvPr/>
        </p:nvSpPr>
        <p:spPr>
          <a:xfrm>
            <a:off x="608924" y="1124744"/>
            <a:ext cx="7632848" cy="136815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latin typeface="Verdana" panose="020B0604030504040204" pitchFamily="34" charset="0"/>
                <a:ea typeface="Verdana" panose="020B0604030504040204" pitchFamily="34" charset="0"/>
                <a:cs typeface="Verdana" panose="020B0604030504040204" pitchFamily="34" charset="0"/>
              </a:rPr>
              <a:t>RDA 7.17.1.4</a:t>
            </a:r>
          </a:p>
          <a:p>
            <a:pPr>
              <a:defRPr/>
            </a:pPr>
            <a:r>
              <a:rPr lang="de-DE" dirty="0" smtClean="0">
                <a:latin typeface="Verdana" panose="020B0604030504040204" pitchFamily="34" charset="0"/>
                <a:ea typeface="Verdana" panose="020B0604030504040204" pitchFamily="34" charset="0"/>
                <a:cs typeface="Verdana" panose="020B0604030504040204" pitchFamily="34" charset="0"/>
              </a:rPr>
              <a:t>Erfassen </a:t>
            </a:r>
            <a:r>
              <a:rPr lang="de-DE" dirty="0">
                <a:latin typeface="Verdana" panose="020B0604030504040204" pitchFamily="34" charset="0"/>
                <a:ea typeface="Verdana" panose="020B0604030504040204" pitchFamily="34" charset="0"/>
                <a:cs typeface="Verdana" panose="020B0604030504040204" pitchFamily="34" charset="0"/>
              </a:rPr>
              <a:t>Sie Details zum Farbinhalt, wenn das für die Identifizierung oder die Abgrenzung als wichtig angesehen wird.</a:t>
            </a:r>
          </a:p>
        </p:txBody>
      </p:sp>
      <p:graphicFrame>
        <p:nvGraphicFramePr>
          <p:cNvPr id="7" name="Tabelle 6"/>
          <p:cNvGraphicFramePr>
            <a:graphicFrameLocks noGrp="1"/>
          </p:cNvGraphicFramePr>
          <p:nvPr>
            <p:extLst>
              <p:ext uri="{D42A27DB-BD31-4B8C-83A1-F6EECF244321}">
                <p14:modId xmlns:p14="http://schemas.microsoft.com/office/powerpoint/2010/main" val="1407999266"/>
              </p:ext>
            </p:extLst>
          </p:nvPr>
        </p:nvGraphicFramePr>
        <p:xfrm>
          <a:off x="571602" y="3284984"/>
          <a:ext cx="7707492" cy="1005840"/>
        </p:xfrm>
        <a:graphic>
          <a:graphicData uri="http://schemas.openxmlformats.org/drawingml/2006/table">
            <a:tbl>
              <a:tblPr firstRow="1" bandRow="1">
                <a:tableStyleId>{5C22544A-7EE6-4342-B048-85BDC9FD1C3A}</a:tableStyleId>
              </a:tblPr>
              <a:tblGrid>
                <a:gridCol w="976062"/>
                <a:gridCol w="1296144"/>
                <a:gridCol w="2265089"/>
                <a:gridCol w="3170197"/>
              </a:tblGrid>
              <a:tr h="1390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7.17.1.4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a:t>
                      </a:r>
                      <a:r>
                        <a:rPr lang="de-DE" baseline="0" dirty="0" smtClean="0">
                          <a:latin typeface="Verdana" panose="020B0604030504040204" pitchFamily="34" charset="0"/>
                          <a:ea typeface="Verdana" panose="020B0604030504040204" pitchFamily="34" charset="0"/>
                          <a:cs typeface="Verdana" panose="020B0604030504040204" pitchFamily="34" charset="0"/>
                        </a:rPr>
                        <a:t> zum Farbinhalt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Titelblatt in Rot</a:t>
                      </a:r>
                      <a:r>
                        <a:rPr lang="de-DE" baseline="0" dirty="0" smtClean="0">
                          <a:latin typeface="Verdana" panose="020B0604030504040204" pitchFamily="34" charset="0"/>
                          <a:ea typeface="Verdana" panose="020B0604030504040204" pitchFamily="34" charset="0"/>
                          <a:cs typeface="Verdana" panose="020B0604030504040204" pitchFamily="34" charset="0"/>
                        </a:rPr>
                        <a:t>- und Schwarzdruck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127763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dirty="0" smtClean="0"/>
              <a:t>Beispiele</a:t>
            </a: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27</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3598342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1</a:t>
            </a:r>
            <a:endParaRPr lang="de-DE" dirty="0"/>
          </a:p>
        </p:txBody>
      </p:sp>
      <p:sp>
        <p:nvSpPr>
          <p:cNvPr id="3" name="Textplatzhalter 2"/>
          <p:cNvSpPr>
            <a:spLocks noGrp="1"/>
          </p:cNvSpPr>
          <p:nvPr>
            <p:ph type="body" sz="quarter" idx="13"/>
          </p:nvPr>
        </p:nvSpPr>
        <p:spPr>
          <a:xfrm>
            <a:off x="251520" y="764704"/>
            <a:ext cx="8640960" cy="5544616"/>
          </a:xfrm>
        </p:spPr>
        <p:txBody>
          <a:bodyPr/>
          <a:lstStyle/>
          <a:p>
            <a:r>
              <a:rPr lang="de-DE" dirty="0"/>
              <a:t>Die Ressource enthält 54 ungezählte Seiten, 280 Seiten, neun ungezählte Seiten und zehn römisch </a:t>
            </a:r>
            <a:r>
              <a:rPr lang="de-DE"/>
              <a:t>gezählte </a:t>
            </a:r>
            <a:r>
              <a:rPr lang="de-DE" smtClean="0"/>
              <a:t>Faltblätter Bildtafeln </a:t>
            </a:r>
            <a:r>
              <a:rPr lang="de-DE" dirty="0"/>
              <a:t>mit einer Karte und neun Kupferstichillustrationen. Außerdem sind im Text verstreut Holzschnitt- und Kupferstichillustrationen. </a:t>
            </a:r>
            <a:endParaRPr lang="de-DE" dirty="0" smtClean="0"/>
          </a:p>
          <a:p>
            <a:r>
              <a:rPr lang="de-DE" dirty="0" smtClean="0"/>
              <a:t>Das </a:t>
            </a:r>
            <a:r>
              <a:rPr lang="de-DE" dirty="0"/>
              <a:t>Titelkupfer wird vernachlässigt</a:t>
            </a:r>
            <a:r>
              <a:rPr lang="de-DE" dirty="0" smtClean="0"/>
              <a:t>.</a:t>
            </a:r>
          </a:p>
          <a:p>
            <a:endParaRPr lang="de-DE" dirty="0" smtClean="0"/>
          </a:p>
          <a:p>
            <a:r>
              <a:rPr lang="de-DE" b="1" dirty="0">
                <a:hlinkClick r:id="rId2"/>
              </a:rPr>
              <a:t>http://</a:t>
            </a:r>
            <a:r>
              <a:rPr lang="de-DE" b="1" dirty="0" smtClean="0">
                <a:hlinkClick r:id="rId2"/>
              </a:rPr>
              <a:t>www.mdz-nbn-resolving.de/urn/resolver.pl?urn=urn:nbn:de:bvb:12-bsb10297545-1</a:t>
            </a:r>
            <a:endParaRPr lang="de-DE" dirty="0" smtClean="0"/>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dirty="0"/>
          </a:p>
        </p:txBody>
      </p:sp>
    </p:spTree>
    <p:extLst>
      <p:ext uri="{BB962C8B-B14F-4D97-AF65-F5344CB8AC3E}">
        <p14:creationId xmlns:p14="http://schemas.microsoft.com/office/powerpoint/2010/main" val="3469773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1</a:t>
            </a:r>
            <a:endParaRPr lang="de-DE" dirty="0"/>
          </a:p>
        </p:txBody>
      </p:sp>
      <p:sp>
        <p:nvSpPr>
          <p:cNvPr id="3" name="Textplatzhalter 2"/>
          <p:cNvSpPr>
            <a:spLocks noGrp="1"/>
          </p:cNvSpPr>
          <p:nvPr>
            <p:ph type="body" sz="quarter" idx="13"/>
          </p:nvPr>
        </p:nvSpPr>
        <p:spPr>
          <a:xfrm>
            <a:off x="251520" y="764704"/>
            <a:ext cx="8640960" cy="5544616"/>
          </a:xfrm>
        </p:spPr>
        <p:txBody>
          <a:bodyPr/>
          <a:lstStyle/>
          <a:p>
            <a:r>
              <a:rPr lang="de-DE" dirty="0" smtClean="0"/>
              <a:t>Lösung:</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29</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958420832"/>
              </p:ext>
            </p:extLst>
          </p:nvPr>
        </p:nvGraphicFramePr>
        <p:xfrm>
          <a:off x="611560" y="1556792"/>
          <a:ext cx="7920880" cy="4110585"/>
        </p:xfrm>
        <a:graphic>
          <a:graphicData uri="http://schemas.openxmlformats.org/drawingml/2006/table">
            <a:tbl>
              <a:tblPr firstRow="1" bandRow="1">
                <a:tableStyleId>{5C22544A-7EE6-4342-B048-85BDC9FD1C3A}</a:tableStyleId>
              </a:tblPr>
              <a:tblGrid>
                <a:gridCol w="936104"/>
                <a:gridCol w="1224136"/>
                <a:gridCol w="2088232"/>
                <a:gridCol w="3672408"/>
              </a:tblGrid>
              <a:tr h="410729">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927346">
                <a:tc>
                  <a:txBody>
                    <a:bodyPr/>
                    <a:lstStyle/>
                    <a:p>
                      <a:pPr>
                        <a:lnSpc>
                          <a:spcPct val="100000"/>
                        </a:lnSpc>
                        <a:spcAft>
                          <a:spcPts val="600"/>
                        </a:spcAft>
                      </a:pPr>
                      <a:r>
                        <a:rPr lang="de-DE" sz="1800" b="1" dirty="0" smtClean="0">
                          <a:effectLst/>
                          <a:latin typeface="Verdana"/>
                          <a:ea typeface="Calibri"/>
                          <a:cs typeface="Times New Roman"/>
                        </a:rPr>
                        <a:t>433</a:t>
                      </a:r>
                      <a:endParaRPr lang="de-DE" sz="1800" b="1" dirty="0">
                        <a:effectLst/>
                        <a:latin typeface="Verdana"/>
                        <a:ea typeface="Calibri"/>
                        <a:cs typeface="Times New Roman"/>
                      </a:endParaRPr>
                    </a:p>
                  </a:txBody>
                  <a:tcPr marL="68580" marR="68580" marT="0" marB="0" anchor="ctr"/>
                </a:tc>
                <a:tc>
                  <a:txBody>
                    <a:bodyPr/>
                    <a:lstStyle/>
                    <a:p>
                      <a:pPr>
                        <a:lnSpc>
                          <a:spcPct val="100000"/>
                        </a:lnSpc>
                        <a:spcAft>
                          <a:spcPts val="600"/>
                        </a:spcAft>
                      </a:pPr>
                      <a:r>
                        <a:rPr lang="de-DE" sz="1800" b="1" dirty="0">
                          <a:effectLst/>
                          <a:latin typeface="Verdana"/>
                          <a:ea typeface="Calibri"/>
                          <a:cs typeface="Times New Roman"/>
                        </a:rPr>
                        <a:t>3.4.5</a:t>
                      </a:r>
                      <a:endParaRPr lang="de-DE" sz="1800" dirty="0">
                        <a:effectLst/>
                        <a:latin typeface="Verdana"/>
                        <a:ea typeface="Calibri"/>
                        <a:cs typeface="Times New Roman"/>
                      </a:endParaRPr>
                    </a:p>
                  </a:txBody>
                  <a:tcPr marL="68580" marR="68580" marT="0" marB="0" anchor="ctr"/>
                </a:tc>
                <a:tc>
                  <a:txBody>
                    <a:bodyPr/>
                    <a:lstStyle/>
                    <a:p>
                      <a:pPr>
                        <a:lnSpc>
                          <a:spcPct val="100000"/>
                        </a:lnSpc>
                        <a:spcAft>
                          <a:spcPts val="600"/>
                        </a:spcAft>
                      </a:pPr>
                      <a:r>
                        <a:rPr lang="de-DE" sz="1800" b="1" dirty="0">
                          <a:effectLst/>
                          <a:latin typeface="Verdana"/>
                          <a:ea typeface="Calibri"/>
                          <a:cs typeface="Times New Roman"/>
                        </a:rPr>
                        <a:t>Umfang von Text</a:t>
                      </a:r>
                      <a:endParaRPr lang="de-DE" sz="1800" dirty="0">
                        <a:effectLst/>
                        <a:latin typeface="Verdana"/>
                        <a:ea typeface="Calibri"/>
                        <a:cs typeface="Times New Roman"/>
                      </a:endParaRPr>
                    </a:p>
                  </a:txBody>
                  <a:tcPr marL="68580" marR="68580" marT="0" marB="0" anchor="ctr"/>
                </a:tc>
                <a:tc>
                  <a:txBody>
                    <a:bodyPr/>
                    <a:lstStyle/>
                    <a:p>
                      <a:pPr>
                        <a:lnSpc>
                          <a:spcPct val="100000"/>
                        </a:lnSpc>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effectLst/>
                          <a:latin typeface="Verdana"/>
                          <a:ea typeface="Calibri"/>
                          <a:cs typeface="Times New Roman"/>
                        </a:rPr>
                        <a:t>54 </a:t>
                      </a:r>
                      <a:r>
                        <a:rPr lang="de-DE" sz="1800" dirty="0">
                          <a:effectLst/>
                          <a:latin typeface="Verdana"/>
                          <a:ea typeface="Calibri"/>
                          <a:cs typeface="Times New Roman"/>
                        </a:rPr>
                        <a:t>ungezählte Seiten, 280 Seiten, 9 ungezählte Seiten, X gefaltete </a:t>
                      </a:r>
                      <a:r>
                        <a:rPr lang="de-DE" sz="1800">
                          <a:effectLst/>
                          <a:latin typeface="Verdana"/>
                          <a:ea typeface="Calibri"/>
                          <a:cs typeface="Times New Roman"/>
                        </a:rPr>
                        <a:t>Blätter </a:t>
                      </a:r>
                      <a:r>
                        <a:rPr lang="de-DE" sz="1800" smtClean="0">
                          <a:effectLst/>
                          <a:latin typeface="Verdana"/>
                          <a:ea typeface="Calibri"/>
                          <a:cs typeface="Times New Roman"/>
                        </a:rPr>
                        <a:t>Bildtafeln</a:t>
                      </a:r>
                      <a:endParaRPr lang="de-DE" sz="1800" dirty="0">
                        <a:effectLst/>
                        <a:latin typeface="Verdana"/>
                        <a:ea typeface="Calibri"/>
                        <a:cs typeface="Times New Roman"/>
                      </a:endParaRPr>
                    </a:p>
                  </a:txBody>
                  <a:tcPr marL="68580" marR="68580" marT="0" marB="0" anchor="ctr"/>
                </a:tc>
              </a:tr>
              <a:tr h="371687">
                <a:tc>
                  <a:txBody>
                    <a:bodyPr/>
                    <a:lstStyle/>
                    <a:p>
                      <a:pPr>
                        <a:lnSpc>
                          <a:spcPct val="100000"/>
                        </a:lnSpc>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ct val="100000"/>
                        </a:lnSpc>
                        <a:spcAft>
                          <a:spcPts val="600"/>
                        </a:spcAft>
                      </a:pPr>
                      <a:r>
                        <a:rPr lang="de-DE" sz="1800" dirty="0">
                          <a:solidFill>
                            <a:srgbClr val="000000"/>
                          </a:solidFill>
                          <a:effectLst/>
                          <a:latin typeface="Verdana"/>
                          <a:ea typeface="Calibri"/>
                          <a:cs typeface="Garamond"/>
                        </a:rPr>
                        <a:t>3.12</a:t>
                      </a:r>
                      <a:endParaRPr lang="de-DE" sz="1800" dirty="0">
                        <a:solidFill>
                          <a:srgbClr val="000000"/>
                        </a:solidFill>
                        <a:effectLst/>
                        <a:latin typeface="Garamond"/>
                        <a:ea typeface="Calibri"/>
                        <a:cs typeface="Garamond"/>
                      </a:endParaRPr>
                    </a:p>
                  </a:txBody>
                  <a:tcPr marL="68580" marR="68580" marT="0" marB="0" anchor="ctr"/>
                </a:tc>
                <a:tc>
                  <a:txBody>
                    <a:bodyPr/>
                    <a:lstStyle/>
                    <a:p>
                      <a:pPr>
                        <a:lnSpc>
                          <a:spcPct val="100000"/>
                        </a:lnSpc>
                        <a:spcAft>
                          <a:spcPts val="600"/>
                        </a:spcAft>
                      </a:pPr>
                      <a:r>
                        <a:rPr lang="de-DE" sz="1800">
                          <a:solidFill>
                            <a:srgbClr val="000000"/>
                          </a:solidFill>
                          <a:effectLst/>
                          <a:latin typeface="Verdana"/>
                          <a:ea typeface="Calibri"/>
                          <a:cs typeface="Garamond"/>
                        </a:rPr>
                        <a:t>Buchformat</a:t>
                      </a:r>
                      <a:endParaRPr lang="de-DE" sz="1800">
                        <a:solidFill>
                          <a:srgbClr val="000000"/>
                        </a:solidFill>
                        <a:effectLst/>
                        <a:latin typeface="Garamond"/>
                        <a:ea typeface="Calibri"/>
                        <a:cs typeface="Garamond"/>
                      </a:endParaRPr>
                    </a:p>
                  </a:txBody>
                  <a:tcPr marL="68580" marR="68580" marT="0" marB="0" anchor="ctr"/>
                </a:tc>
                <a:tc>
                  <a:txBody>
                    <a:bodyPr/>
                    <a:lstStyle/>
                    <a:p>
                      <a:pPr>
                        <a:lnSpc>
                          <a:spcPct val="100000"/>
                        </a:lnSpc>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effectLst/>
                          <a:latin typeface="Verdana"/>
                          <a:ea typeface="Calibri"/>
                          <a:cs typeface="Times New Roman"/>
                        </a:rPr>
                        <a:t>8</a:t>
                      </a:r>
                      <a:r>
                        <a:rPr lang="de-DE" sz="1800" dirty="0">
                          <a:effectLst/>
                          <a:latin typeface="Verdana"/>
                          <a:ea typeface="Calibri"/>
                          <a:cs typeface="Times New Roman"/>
                        </a:rPr>
                        <a:t>°</a:t>
                      </a:r>
                    </a:p>
                  </a:txBody>
                  <a:tcPr marL="68580" marR="68580" marT="0" marB="0" anchor="ctr"/>
                </a:tc>
              </a:tr>
              <a:tr h="663463">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Illustrationen, 1 Karte</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227175">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Bildtafeln mit Kupferstichillustrationen und einer Kupferstichkarte, Holzschnitt- und Kupferstichillustrationen im Text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69171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Textplatzhalter 2"/>
          <p:cNvSpPr>
            <a:spLocks noGrp="1"/>
          </p:cNvSpPr>
          <p:nvPr>
            <p:ph type="body" sz="quarter" idx="13"/>
          </p:nvPr>
        </p:nvSpPr>
        <p:spPr/>
        <p:txBody>
          <a:bodyPr/>
          <a:lstStyle/>
          <a:p>
            <a:r>
              <a:rPr lang="de-DE" dirty="0" smtClean="0"/>
              <a:t>Umfang von Text</a:t>
            </a:r>
          </a:p>
          <a:p>
            <a:pPr lvl="1"/>
            <a:r>
              <a:rPr lang="de-DE" dirty="0"/>
              <a:t>Ungezählte Blätter, Seiten oder </a:t>
            </a:r>
            <a:r>
              <a:rPr lang="de-DE" dirty="0" smtClean="0"/>
              <a:t>Spalten (RDA 3.4.5.3)</a:t>
            </a:r>
          </a:p>
          <a:p>
            <a:pPr lvl="1"/>
            <a:r>
              <a:rPr lang="de-DE" dirty="0"/>
              <a:t>Unbedruckte </a:t>
            </a:r>
            <a:r>
              <a:rPr lang="de-DE" dirty="0" smtClean="0"/>
              <a:t>Blätter (RDA 3.4.5.3.1 D-A-CH)</a:t>
            </a:r>
          </a:p>
          <a:p>
            <a:pPr lvl="1"/>
            <a:r>
              <a:rPr lang="de-DE" dirty="0"/>
              <a:t>Unbedruckte Seiten und </a:t>
            </a:r>
            <a:r>
              <a:rPr lang="de-DE" dirty="0" smtClean="0"/>
              <a:t>Verlagswerbung (RDA 3.4.5.3.2)</a:t>
            </a:r>
          </a:p>
          <a:p>
            <a:pPr lvl="1"/>
            <a:r>
              <a:rPr lang="de-DE" dirty="0"/>
              <a:t>Komplizierte und unregelmäßige </a:t>
            </a:r>
            <a:r>
              <a:rPr lang="de-DE" dirty="0" smtClean="0"/>
              <a:t>Zählungen (RDA 3.4.5.8)</a:t>
            </a:r>
          </a:p>
          <a:p>
            <a:pPr lvl="1"/>
            <a:r>
              <a:rPr lang="de-DE" dirty="0"/>
              <a:t>Blätter mit </a:t>
            </a:r>
            <a:r>
              <a:rPr lang="de-DE" dirty="0" smtClean="0"/>
              <a:t>Bildtafeln (RDA 3.4.5.9)</a:t>
            </a:r>
          </a:p>
          <a:p>
            <a:pPr lvl="1"/>
            <a:r>
              <a:rPr lang="de-DE" dirty="0"/>
              <a:t>Gefaltete </a:t>
            </a:r>
            <a:r>
              <a:rPr lang="de-DE" dirty="0" smtClean="0"/>
              <a:t>Blätter (RDA 3.4.5.10)</a:t>
            </a:r>
          </a:p>
          <a:p>
            <a:pPr lvl="1"/>
            <a:r>
              <a:rPr lang="de-DE" dirty="0" smtClean="0"/>
              <a:t>Einblattdrucke (RDA 3.4.5.14)</a:t>
            </a:r>
          </a:p>
          <a:p>
            <a:r>
              <a:rPr lang="de-DE" dirty="0" smtClean="0"/>
              <a:t>Buchformat und Details des Buchformats (RDA 3.12)</a:t>
            </a:r>
          </a:p>
          <a:p>
            <a:r>
              <a:rPr lang="de-DE" dirty="0" smtClean="0"/>
              <a:t>Illustrierender Inhalt und Details zum illustrierenden Inhalt (RDA 7.15.1.3 und 7.15.1.4)</a:t>
            </a:r>
          </a:p>
          <a:p>
            <a:r>
              <a:rPr lang="de-DE" dirty="0" smtClean="0"/>
              <a:t>Details zum Farbinhalt (RDA 7.17.1.4)</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a:t>
            </a:fld>
            <a:endParaRPr lang="de-DE" dirty="0"/>
          </a:p>
        </p:txBody>
      </p:sp>
    </p:spTree>
    <p:extLst>
      <p:ext uri="{BB962C8B-B14F-4D97-AF65-F5344CB8AC3E}">
        <p14:creationId xmlns:p14="http://schemas.microsoft.com/office/powerpoint/2010/main" val="4263192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2</a:t>
            </a:r>
            <a:endParaRPr lang="de-DE" dirty="0"/>
          </a:p>
        </p:txBody>
      </p:sp>
      <p:sp>
        <p:nvSpPr>
          <p:cNvPr id="3" name="Textplatzhalter 2"/>
          <p:cNvSpPr>
            <a:spLocks noGrp="1"/>
          </p:cNvSpPr>
          <p:nvPr>
            <p:ph type="body" sz="quarter" idx="13"/>
          </p:nvPr>
        </p:nvSpPr>
        <p:spPr>
          <a:xfrm>
            <a:off x="251520" y="764704"/>
            <a:ext cx="8640960" cy="5544616"/>
          </a:xfrm>
        </p:spPr>
        <p:txBody>
          <a:bodyPr/>
          <a:lstStyle/>
          <a:p>
            <a:pPr marL="342900" lvl="1" indent="-342900">
              <a:buFont typeface="Arial" panose="020B0604020202020204" pitchFamily="34" charset="0"/>
              <a:buChar char="•"/>
            </a:pPr>
            <a:r>
              <a:rPr lang="de-DE" dirty="0" smtClean="0"/>
              <a:t>Die Ressource enthält einen </a:t>
            </a:r>
            <a:br>
              <a:rPr lang="de-DE" dirty="0" smtClean="0"/>
            </a:br>
            <a:r>
              <a:rPr lang="de-DE" dirty="0" smtClean="0"/>
              <a:t>Kupfertitel, ein rot und schwarz </a:t>
            </a:r>
            <a:br>
              <a:rPr lang="de-DE" dirty="0" smtClean="0"/>
            </a:br>
            <a:r>
              <a:rPr lang="de-DE" dirty="0" smtClean="0"/>
              <a:t>gedrucktes Titelblatt (Rückseite </a:t>
            </a:r>
            <a:br>
              <a:rPr lang="de-DE" dirty="0" smtClean="0"/>
            </a:br>
            <a:r>
              <a:rPr lang="de-DE" dirty="0" smtClean="0"/>
              <a:t>unbedruckt), vier ungezählte </a:t>
            </a:r>
            <a:br>
              <a:rPr lang="de-DE" dirty="0" smtClean="0"/>
            </a:br>
            <a:r>
              <a:rPr lang="de-DE" dirty="0" smtClean="0"/>
              <a:t>Seiten, 223 Seiten, 17 </a:t>
            </a:r>
            <a:br>
              <a:rPr lang="de-DE" dirty="0" smtClean="0"/>
            </a:br>
            <a:r>
              <a:rPr lang="de-DE" dirty="0" smtClean="0"/>
              <a:t>ungezählte Seiten und fünf </a:t>
            </a:r>
            <a:br>
              <a:rPr lang="de-DE" dirty="0" smtClean="0"/>
            </a:br>
            <a:r>
              <a:rPr lang="de-DE" dirty="0" smtClean="0"/>
              <a:t>römisch gezählte Kupferstich-</a:t>
            </a:r>
            <a:br>
              <a:rPr lang="de-DE" dirty="0" smtClean="0"/>
            </a:br>
            <a:r>
              <a:rPr lang="de-DE" dirty="0" smtClean="0"/>
              <a:t>tafeln mit diversen Illustrationen, </a:t>
            </a:r>
            <a:br>
              <a:rPr lang="de-DE" dirty="0" smtClean="0"/>
            </a:br>
            <a:r>
              <a:rPr lang="de-DE" dirty="0" smtClean="0"/>
              <a:t>außerdem Notenbeispiele als </a:t>
            </a:r>
            <a:br>
              <a:rPr lang="de-DE" dirty="0" smtClean="0"/>
            </a:br>
            <a:r>
              <a:rPr lang="de-DE" dirty="0" smtClean="0"/>
              <a:t>Holzschnitte im laufenden Text.</a:t>
            </a:r>
          </a:p>
          <a:p>
            <a:pPr marL="342900" lvl="1" indent="-342900">
              <a:buFont typeface="Arial" panose="020B0604020202020204" pitchFamily="34" charset="0"/>
              <a:buChar char="•"/>
            </a:pPr>
            <a:r>
              <a:rPr lang="de-DE" dirty="0" smtClean="0"/>
              <a:t>Der Kupfertitel gehört zur ersten </a:t>
            </a:r>
            <a:br>
              <a:rPr lang="de-DE" dirty="0" smtClean="0"/>
            </a:br>
            <a:r>
              <a:rPr lang="de-DE" dirty="0" smtClean="0"/>
              <a:t>Lage und wird am Anfang der </a:t>
            </a:r>
            <a:br>
              <a:rPr lang="de-DE" dirty="0" smtClean="0"/>
            </a:br>
            <a:r>
              <a:rPr lang="de-DE" dirty="0" smtClean="0"/>
              <a:t>Umfangsangabe angegeben.</a:t>
            </a:r>
          </a:p>
          <a:p>
            <a:r>
              <a:rPr lang="de-DE" b="1" dirty="0">
                <a:hlinkClick r:id="rId3"/>
              </a:rPr>
              <a:t>http://</a:t>
            </a:r>
            <a:r>
              <a:rPr lang="de-DE" b="1" dirty="0" smtClean="0">
                <a:hlinkClick r:id="rId3"/>
              </a:rPr>
              <a:t>www.mdz-nbn-resolving.de/urn/resolver.pl?urn=urn:nbn:de:bvb:12-bsb10527684-2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36712"/>
            <a:ext cx="3337545" cy="428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0224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2</a:t>
            </a:r>
            <a:endParaRPr lang="de-DE" dirty="0"/>
          </a:p>
        </p:txBody>
      </p:sp>
      <p:sp>
        <p:nvSpPr>
          <p:cNvPr id="3" name="Textplatzhalter 2"/>
          <p:cNvSpPr>
            <a:spLocks noGrp="1"/>
          </p:cNvSpPr>
          <p:nvPr>
            <p:ph type="body" sz="quarter" idx="13"/>
          </p:nvPr>
        </p:nvSpPr>
        <p:spPr>
          <a:xfrm>
            <a:off x="251520" y="764704"/>
            <a:ext cx="8640960" cy="5544616"/>
          </a:xfrm>
        </p:spPr>
        <p:txBody>
          <a:bodyPr/>
          <a:lstStyle/>
          <a:p>
            <a:pPr marL="342900" lvl="1" indent="-342900">
              <a:buFont typeface="Arial" panose="020B0604020202020204" pitchFamily="34" charset="0"/>
              <a:buChar char="•"/>
            </a:pPr>
            <a:r>
              <a:rPr lang="de-DE" sz="2400" dirty="0" smtClean="0"/>
              <a:t>Lösung:</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98485487"/>
              </p:ext>
            </p:extLst>
          </p:nvPr>
        </p:nvGraphicFramePr>
        <p:xfrm>
          <a:off x="395536" y="1556792"/>
          <a:ext cx="8208913" cy="4461253"/>
        </p:xfrm>
        <a:graphic>
          <a:graphicData uri="http://schemas.openxmlformats.org/drawingml/2006/table">
            <a:tbl>
              <a:tblPr firstRow="1" bandRow="1">
                <a:tableStyleId>{5C22544A-7EE6-4342-B048-85BDC9FD1C3A}</a:tableStyleId>
              </a:tblPr>
              <a:tblGrid>
                <a:gridCol w="936104"/>
                <a:gridCol w="1194454"/>
                <a:gridCol w="2045906"/>
                <a:gridCol w="4032449"/>
              </a:tblGrid>
              <a:tr h="513558">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1142626">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3.4.5.</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Umfang von Text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 ungezähltes </a:t>
                      </a:r>
                      <a:r>
                        <a:rPr lang="de-DE" sz="180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Blatt Bildtafel</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6 ungezählte</a:t>
                      </a:r>
                      <a:r>
                        <a:rPr lang="de-DE" sz="18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Seiten, 223 Seiten, 17 ungezählte Seiten, V </a:t>
                      </a:r>
                      <a:r>
                        <a:rPr lang="de-DE" sz="1800" baseline="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Blätter Bildtafeln</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412204">
                <a:tc>
                  <a:txBody>
                    <a:bodyPr/>
                    <a:lstStyle/>
                    <a:p>
                      <a:pPr>
                        <a:spcAft>
                          <a:spcPts val="600"/>
                        </a:spcAft>
                      </a:pPr>
                      <a:r>
                        <a:rPr lang="de-DE" sz="1800" b="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3.12</a:t>
                      </a:r>
                      <a:endParaRPr lang="de-DE" sz="18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Buchformat</a:t>
                      </a:r>
                      <a:endParaRPr lang="de-DE" sz="18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b="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endParaRPr lang="de-DE" sz="18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603388">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Illustrationen, Notenbeispiele</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144648">
                <a:tc rowSpan="2">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 Illustrationen enthalten einen Kupfertitel und 5 Kupferstichtafeln. Die Notenbeispiele sind Holzschnitte</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r>
                        <a:rPr lang="de-DE" sz="18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baseline="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Titelblatt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 Rot- und Schwarzdruck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44829">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7.17.1.4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Farbinhalt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223355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3</a:t>
            </a:r>
            <a:endParaRPr lang="de-DE" dirty="0"/>
          </a:p>
        </p:txBody>
      </p:sp>
      <p:sp>
        <p:nvSpPr>
          <p:cNvPr id="3" name="Textplatzhalter 2"/>
          <p:cNvSpPr>
            <a:spLocks noGrp="1"/>
          </p:cNvSpPr>
          <p:nvPr>
            <p:ph type="body" sz="quarter" idx="13"/>
          </p:nvPr>
        </p:nvSpPr>
        <p:spPr>
          <a:xfrm>
            <a:off x="251520" y="764704"/>
            <a:ext cx="8640960" cy="5544616"/>
          </a:xfrm>
        </p:spPr>
        <p:txBody>
          <a:bodyPr/>
          <a:lstStyle/>
          <a:p>
            <a:pPr marL="342900" lvl="1" indent="-342900">
              <a:buFont typeface="Arial" panose="020B0604020202020204" pitchFamily="34" charset="0"/>
              <a:buChar char="•"/>
            </a:pPr>
            <a:r>
              <a:rPr lang="de-DE" sz="2400" dirty="0" smtClean="0"/>
              <a:t>Die </a:t>
            </a:r>
            <a:r>
              <a:rPr lang="de-DE" sz="2400" dirty="0"/>
              <a:t>Ressource enthält ein Frontispiz (Porträt), 16 ungezählte Seiten und 462 gezählte Seiten</a:t>
            </a:r>
            <a:r>
              <a:rPr lang="de-DE" sz="2400" dirty="0" smtClean="0"/>
              <a:t>.</a:t>
            </a:r>
          </a:p>
          <a:p>
            <a:pPr marL="342900" lvl="1" indent="-342900">
              <a:buFont typeface="Arial" panose="020B0604020202020204" pitchFamily="34" charset="0"/>
              <a:buChar char="•"/>
            </a:pPr>
            <a:r>
              <a:rPr lang="de-DE" sz="2400" dirty="0" smtClean="0"/>
              <a:t>Da </a:t>
            </a:r>
            <a:r>
              <a:rPr lang="de-DE" sz="2400" dirty="0"/>
              <a:t>das Frontispiz nicht zur ersten Lage gehört, wird es am Ende der </a:t>
            </a:r>
            <a:r>
              <a:rPr lang="de-DE" sz="2400" dirty="0" smtClean="0"/>
              <a:t>Umfangsangabe angegeben.</a:t>
            </a:r>
          </a:p>
          <a:p>
            <a:pPr marL="342900" lvl="1" indent="-342900">
              <a:buFont typeface="Arial" panose="020B0604020202020204" pitchFamily="34" charset="0"/>
              <a:buChar char="•"/>
            </a:pPr>
            <a:endParaRPr lang="de-DE" sz="2400" dirty="0" smtClean="0"/>
          </a:p>
          <a:p>
            <a:pPr marL="342900" lvl="1" indent="-342900">
              <a:buFont typeface="Arial" panose="020B0604020202020204" pitchFamily="34" charset="0"/>
              <a:buChar char="•"/>
            </a:pPr>
            <a:r>
              <a:rPr lang="de-DE" sz="2400" b="1" dirty="0">
                <a:hlinkClick r:id="rId2"/>
              </a:rPr>
              <a:t>http://</a:t>
            </a:r>
            <a:r>
              <a:rPr lang="de-DE" sz="2400" b="1" dirty="0" smtClean="0">
                <a:hlinkClick r:id="rId2"/>
              </a:rPr>
              <a:t>www.mdz-nbn-resolving.de/urn/resolver.pl?urn=urn:nbn:de:bvb:12-bsb10349219-4</a:t>
            </a:r>
            <a:endParaRPr lang="de-DE" sz="2400" b="1"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dirty="0"/>
          </a:p>
        </p:txBody>
      </p:sp>
    </p:spTree>
    <p:extLst>
      <p:ext uri="{BB962C8B-B14F-4D97-AF65-F5344CB8AC3E}">
        <p14:creationId xmlns:p14="http://schemas.microsoft.com/office/powerpoint/2010/main" val="306360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3</a:t>
            </a:r>
            <a:endParaRPr lang="de-DE" dirty="0"/>
          </a:p>
        </p:txBody>
      </p:sp>
      <p:sp>
        <p:nvSpPr>
          <p:cNvPr id="3" name="Textplatzhalter 2"/>
          <p:cNvSpPr>
            <a:spLocks noGrp="1"/>
          </p:cNvSpPr>
          <p:nvPr>
            <p:ph type="body" sz="quarter" idx="13"/>
          </p:nvPr>
        </p:nvSpPr>
        <p:spPr>
          <a:xfrm>
            <a:off x="251520" y="764704"/>
            <a:ext cx="8640960" cy="5544616"/>
          </a:xfrm>
        </p:spPr>
        <p:txBody>
          <a:bodyPr/>
          <a:lstStyle/>
          <a:p>
            <a:pPr marL="342900" lvl="1" indent="-342900">
              <a:buFont typeface="Arial" panose="020B0604020202020204" pitchFamily="34" charset="0"/>
              <a:buChar char="•"/>
            </a:pPr>
            <a:r>
              <a:rPr lang="de-DE" sz="2400" dirty="0" smtClean="0"/>
              <a:t>Lösung: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706471210"/>
              </p:ext>
            </p:extLst>
          </p:nvPr>
        </p:nvGraphicFramePr>
        <p:xfrm>
          <a:off x="683568" y="1700808"/>
          <a:ext cx="7560841" cy="3399264"/>
        </p:xfrm>
        <a:graphic>
          <a:graphicData uri="http://schemas.openxmlformats.org/drawingml/2006/table">
            <a:tbl>
              <a:tblPr firstRow="1" bandRow="1">
                <a:tableStyleId>{5C22544A-7EE6-4342-B048-85BDC9FD1C3A}</a:tableStyleId>
              </a:tblPr>
              <a:tblGrid>
                <a:gridCol w="936104"/>
                <a:gridCol w="1224136"/>
                <a:gridCol w="2088232"/>
                <a:gridCol w="3312369"/>
              </a:tblGrid>
              <a:tr h="331327">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714360">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3.4.5</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Umfang von Text</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a:ea typeface="Calibri"/>
                          <a:cs typeface="Garamond"/>
                        </a:rPr>
                        <a:t>16 </a:t>
                      </a:r>
                      <a:r>
                        <a:rPr lang="de-DE" sz="1800" dirty="0">
                          <a:solidFill>
                            <a:srgbClr val="000000"/>
                          </a:solidFill>
                          <a:effectLst/>
                          <a:latin typeface="Verdana"/>
                          <a:ea typeface="Calibri"/>
                          <a:cs typeface="Garamond"/>
                        </a:rPr>
                        <a:t>ungezählte Seiten, 462 Seiten, 1 ungezähltes </a:t>
                      </a:r>
                      <a:r>
                        <a:rPr lang="de-DE" sz="1800">
                          <a:solidFill>
                            <a:srgbClr val="000000"/>
                          </a:solidFill>
                          <a:effectLst/>
                          <a:latin typeface="Verdana"/>
                          <a:ea typeface="Calibri"/>
                          <a:cs typeface="Garamond"/>
                        </a:rPr>
                        <a:t>Blatt </a:t>
                      </a:r>
                      <a:r>
                        <a:rPr lang="de-DE" sz="1800" smtClean="0">
                          <a:solidFill>
                            <a:srgbClr val="000000"/>
                          </a:solidFill>
                          <a:effectLst/>
                          <a:latin typeface="Verdana"/>
                          <a:ea typeface="Calibri"/>
                          <a:cs typeface="Garamond"/>
                        </a:rPr>
                        <a:t>Bildtafel</a:t>
                      </a:r>
                      <a:endParaRPr lang="de-DE" sz="1800" dirty="0">
                        <a:solidFill>
                          <a:srgbClr val="000000"/>
                        </a:solidFill>
                        <a:effectLst/>
                        <a:latin typeface="Garamond"/>
                        <a:ea typeface="Calibri"/>
                        <a:cs typeface="Garamond"/>
                      </a:endParaRPr>
                    </a:p>
                  </a:txBody>
                  <a:tcPr marL="68580" marR="68580" marT="0" marB="0" anchor="ctr"/>
                </a:tc>
              </a:tr>
              <a:tr h="504056">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435</a:t>
                      </a:r>
                      <a:endParaRPr lang="de-DE"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3.12</a:t>
                      </a:r>
                      <a:endParaRPr lang="de-DE"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Buchformat</a:t>
                      </a:r>
                      <a:endParaRPr lang="de-DE"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792088">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1 Porträt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759169">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Das Porträt</a:t>
                      </a:r>
                      <a:r>
                        <a:rPr lang="de-DE" baseline="0" dirty="0" smtClean="0">
                          <a:latin typeface="Verdana" panose="020B0604030504040204" pitchFamily="34" charset="0"/>
                          <a:ea typeface="Verdana" panose="020B0604030504040204" pitchFamily="34" charset="0"/>
                          <a:cs typeface="Verdana" panose="020B0604030504040204" pitchFamily="34" charset="0"/>
                        </a:rPr>
                        <a:t> ist ein Frontispiz.</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300713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4</a:t>
            </a:r>
            <a:endParaRPr lang="de-DE" dirty="0"/>
          </a:p>
        </p:txBody>
      </p:sp>
      <p:sp>
        <p:nvSpPr>
          <p:cNvPr id="3" name="Textplatzhalter 2"/>
          <p:cNvSpPr>
            <a:spLocks noGrp="1"/>
          </p:cNvSpPr>
          <p:nvPr>
            <p:ph type="body" sz="quarter" idx="13"/>
          </p:nvPr>
        </p:nvSpPr>
        <p:spPr>
          <a:xfrm>
            <a:off x="251520" y="764704"/>
            <a:ext cx="8640960" cy="5544616"/>
          </a:xfrm>
        </p:spPr>
        <p:txBody>
          <a:bodyPr/>
          <a:lstStyle/>
          <a:p>
            <a:pPr marL="399150" lvl="1" indent="-342900">
              <a:buFont typeface="Arial" panose="020B0604020202020204" pitchFamily="34" charset="0"/>
              <a:buChar char="•"/>
            </a:pPr>
            <a:r>
              <a:rPr lang="de-DE" sz="2400" dirty="0" smtClean="0"/>
              <a:t>Die Ressource enthält ein gefaltetes Frontispiz, 24 ungezählte Seiten, 264 Textseiten, 35 ungezählte Seiten und ein ungezähltes gefaltetes </a:t>
            </a:r>
            <a:r>
              <a:rPr lang="de-DE" sz="2400" smtClean="0"/>
              <a:t>Blatt Bildtafel </a:t>
            </a:r>
            <a:r>
              <a:rPr lang="de-DE" sz="2400" dirty="0" smtClean="0"/>
              <a:t>sowie IV gefaltete </a:t>
            </a:r>
            <a:r>
              <a:rPr lang="de-DE" sz="2400" smtClean="0"/>
              <a:t>Blätter Bildtafeln</a:t>
            </a:r>
            <a:r>
              <a:rPr lang="de-DE" sz="2400" dirty="0" smtClean="0"/>
              <a:t>. Das Frontispiz wird am Ende mit dem anderen ungezählten gefalteten </a:t>
            </a:r>
            <a:r>
              <a:rPr lang="de-DE" sz="2400" smtClean="0"/>
              <a:t>Blatt Bildtafel </a:t>
            </a:r>
            <a:r>
              <a:rPr lang="de-DE" sz="2400" dirty="0" smtClean="0"/>
              <a:t>angegeben.</a:t>
            </a:r>
          </a:p>
          <a:p>
            <a:pPr marL="399150" lvl="1" indent="-342900">
              <a:buFont typeface="Arial" panose="020B0604020202020204" pitchFamily="34" charset="0"/>
              <a:buChar char="•"/>
            </a:pPr>
            <a:endParaRPr lang="de-DE" sz="2400" dirty="0" smtClean="0"/>
          </a:p>
          <a:p>
            <a:pPr marL="399150" lvl="1" indent="-342900">
              <a:buFont typeface="Arial" panose="020B0604020202020204" pitchFamily="34" charset="0"/>
              <a:buChar char="•"/>
            </a:pPr>
            <a:r>
              <a:rPr lang="de-DE" sz="2400" b="1" dirty="0">
                <a:hlinkClick r:id="rId2"/>
              </a:rPr>
              <a:t>http://</a:t>
            </a:r>
            <a:r>
              <a:rPr lang="de-DE" sz="2400" b="1" dirty="0" smtClean="0">
                <a:hlinkClick r:id="rId2"/>
              </a:rPr>
              <a:t>www.mdz-nbn-resolving.de/urn/resolver.pl?urn=urn:nbn:de:bvb:12-bsb10236602-5</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34</a:t>
            </a:fld>
            <a:endParaRPr lang="de-DE" dirty="0"/>
          </a:p>
        </p:txBody>
      </p:sp>
    </p:spTree>
    <p:extLst>
      <p:ext uri="{BB962C8B-B14F-4D97-AF65-F5344CB8AC3E}">
        <p14:creationId xmlns:p14="http://schemas.microsoft.com/office/powerpoint/2010/main" val="18066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4</a:t>
            </a:r>
            <a:endParaRPr lang="de-DE" dirty="0"/>
          </a:p>
        </p:txBody>
      </p:sp>
      <p:sp>
        <p:nvSpPr>
          <p:cNvPr id="3" name="Textplatzhalter 2"/>
          <p:cNvSpPr>
            <a:spLocks noGrp="1"/>
          </p:cNvSpPr>
          <p:nvPr>
            <p:ph type="body" sz="quarter" idx="13"/>
          </p:nvPr>
        </p:nvSpPr>
        <p:spPr>
          <a:xfrm>
            <a:off x="251520" y="764704"/>
            <a:ext cx="8640960" cy="5544616"/>
          </a:xfrm>
        </p:spPr>
        <p:txBody>
          <a:bodyPr/>
          <a:lstStyle/>
          <a:p>
            <a:r>
              <a:rPr lang="de-DE" dirty="0" smtClean="0"/>
              <a:t>Lösung: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429188861"/>
              </p:ext>
            </p:extLst>
          </p:nvPr>
        </p:nvGraphicFramePr>
        <p:xfrm>
          <a:off x="539552" y="1628800"/>
          <a:ext cx="7920881" cy="4072488"/>
        </p:xfrm>
        <a:graphic>
          <a:graphicData uri="http://schemas.openxmlformats.org/drawingml/2006/table">
            <a:tbl>
              <a:tblPr firstRow="1" bandRow="1">
                <a:tableStyleId>{5C22544A-7EE6-4342-B048-85BDC9FD1C3A}</a:tableStyleId>
              </a:tblPr>
              <a:tblGrid>
                <a:gridCol w="1008112"/>
                <a:gridCol w="1199348"/>
                <a:gridCol w="2041012"/>
                <a:gridCol w="3672409"/>
              </a:tblGrid>
              <a:tr h="504056">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1268720">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3.4.5</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Umfang von Text</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a:ea typeface="Times New Roman"/>
                          <a:cs typeface="Arial"/>
                        </a:rPr>
                        <a:t>24 </a:t>
                      </a:r>
                      <a:r>
                        <a:rPr lang="de-DE" sz="1800" dirty="0">
                          <a:solidFill>
                            <a:srgbClr val="000000"/>
                          </a:solidFill>
                          <a:effectLst/>
                          <a:latin typeface="Verdana"/>
                          <a:ea typeface="Times New Roman"/>
                          <a:cs typeface="Arial"/>
                        </a:rPr>
                        <a:t>ungezählte Seiten, 264 Seiten, 35 ungezählte Seiten, IV gefaltete </a:t>
                      </a:r>
                      <a:r>
                        <a:rPr lang="de-DE" sz="1800">
                          <a:solidFill>
                            <a:srgbClr val="000000"/>
                          </a:solidFill>
                          <a:effectLst/>
                          <a:latin typeface="Verdana"/>
                          <a:ea typeface="Times New Roman"/>
                          <a:cs typeface="Arial"/>
                        </a:rPr>
                        <a:t>Blätter </a:t>
                      </a:r>
                      <a:r>
                        <a:rPr lang="de-DE" sz="1800" smtClean="0">
                          <a:solidFill>
                            <a:srgbClr val="000000"/>
                          </a:solidFill>
                          <a:effectLst/>
                          <a:latin typeface="Verdana"/>
                          <a:ea typeface="Times New Roman"/>
                          <a:cs typeface="Arial"/>
                        </a:rPr>
                        <a:t>Bildtafeln</a:t>
                      </a:r>
                      <a:r>
                        <a:rPr lang="de-DE" sz="1800" dirty="0">
                          <a:solidFill>
                            <a:srgbClr val="000000"/>
                          </a:solidFill>
                          <a:effectLst/>
                          <a:latin typeface="Verdana"/>
                          <a:ea typeface="Times New Roman"/>
                          <a:cs typeface="Arial"/>
                        </a:rPr>
                        <a:t>, 2 ungezählte gefaltete </a:t>
                      </a:r>
                      <a:r>
                        <a:rPr lang="de-DE" sz="1800">
                          <a:solidFill>
                            <a:srgbClr val="000000"/>
                          </a:solidFill>
                          <a:effectLst/>
                          <a:latin typeface="Verdana"/>
                          <a:ea typeface="Times New Roman"/>
                          <a:cs typeface="Arial"/>
                        </a:rPr>
                        <a:t>Blätter </a:t>
                      </a:r>
                      <a:r>
                        <a:rPr lang="de-DE" sz="1800" smtClean="0">
                          <a:solidFill>
                            <a:srgbClr val="000000"/>
                          </a:solidFill>
                          <a:effectLst/>
                          <a:latin typeface="Verdana"/>
                          <a:ea typeface="Times New Roman"/>
                          <a:cs typeface="Arial"/>
                        </a:rPr>
                        <a:t>Bildtafeln</a:t>
                      </a:r>
                      <a:endParaRPr lang="de-DE" sz="1800" dirty="0">
                        <a:solidFill>
                          <a:srgbClr val="000000"/>
                        </a:solidFill>
                        <a:effectLst/>
                        <a:latin typeface="Garamond"/>
                        <a:ea typeface="Calibri"/>
                        <a:cs typeface="Garamond"/>
                      </a:endParaRPr>
                    </a:p>
                  </a:txBody>
                  <a:tcPr marL="68580" marR="68580" marT="0" marB="0" anchor="ctr"/>
                </a:tc>
              </a:tr>
              <a:tr h="360040">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a:ea typeface="Calibri"/>
                          <a:cs typeface="Garamond"/>
                        </a:rPr>
                        <a:t>3.12</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a:solidFill>
                            <a:srgbClr val="000000"/>
                          </a:solidFill>
                          <a:effectLst/>
                          <a:latin typeface="Verdana"/>
                          <a:ea typeface="Calibri"/>
                          <a:cs typeface="Garamond"/>
                        </a:rPr>
                        <a:t>Buchformat</a:t>
                      </a:r>
                      <a:endParaRPr lang="de-DE" sz="180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a:ea typeface="Times New Roman"/>
                          <a:cs typeface="Arial"/>
                        </a:rPr>
                        <a:t>8</a:t>
                      </a:r>
                      <a:r>
                        <a:rPr lang="de-DE" sz="1800" dirty="0">
                          <a:solidFill>
                            <a:srgbClr val="000000"/>
                          </a:solidFill>
                          <a:effectLst/>
                          <a:latin typeface="Verdana"/>
                          <a:ea typeface="Times New Roman"/>
                          <a:cs typeface="Arial"/>
                        </a:rPr>
                        <a:t>°</a:t>
                      </a:r>
                      <a:endParaRPr lang="de-DE" sz="1800" dirty="0">
                        <a:solidFill>
                          <a:srgbClr val="000000"/>
                        </a:solidFill>
                        <a:effectLst/>
                        <a:latin typeface="Garamond"/>
                        <a:ea typeface="Calibri"/>
                        <a:cs typeface="Garamond"/>
                      </a:endParaRPr>
                    </a:p>
                  </a:txBody>
                  <a:tcPr marL="68580" marR="68580" marT="0" marB="0" anchor="ctr"/>
                </a:tc>
              </a:tr>
              <a:tr h="648072">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6 Illustrationen</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891521">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 Illustrationen umfassen ein gestochenes Frontispiz und 5 Kupferstichtafeln.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529349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5</a:t>
            </a:r>
            <a:endParaRPr lang="de-DE" dirty="0"/>
          </a:p>
        </p:txBody>
      </p:sp>
      <p:sp>
        <p:nvSpPr>
          <p:cNvPr id="3" name="Textplatzhalter 2"/>
          <p:cNvSpPr>
            <a:spLocks noGrp="1"/>
          </p:cNvSpPr>
          <p:nvPr>
            <p:ph type="body" sz="quarter" idx="13"/>
          </p:nvPr>
        </p:nvSpPr>
        <p:spPr>
          <a:xfrm>
            <a:off x="251520" y="764704"/>
            <a:ext cx="8640960" cy="5544616"/>
          </a:xfrm>
        </p:spPr>
        <p:txBody>
          <a:bodyPr/>
          <a:lstStyle/>
          <a:p>
            <a:r>
              <a:rPr lang="de-DE" dirty="0" smtClean="0"/>
              <a:t>Die </a:t>
            </a:r>
            <a:r>
              <a:rPr lang="de-DE" dirty="0"/>
              <a:t>Ressource besteht </a:t>
            </a:r>
            <a:r>
              <a:rPr lang="de-DE" dirty="0" smtClean="0"/>
              <a:t>aus </a:t>
            </a:r>
            <a:r>
              <a:rPr lang="de-DE" dirty="0"/>
              <a:t>zwei ungezählten Seiten (Titelseite und bedruckte Rückseite), einem gefalteten Blatt mit einer Holzschnittillustration und einer Folge von gezählten Seiten, bei denen bei einem tatsächlichen Umfang von 16 Seiten die letzte Seitenzahl mit 18 angegeben ist</a:t>
            </a:r>
            <a:r>
              <a:rPr lang="de-DE" dirty="0" smtClean="0"/>
              <a:t>.</a:t>
            </a:r>
          </a:p>
          <a:p>
            <a:endParaRPr lang="de-DE" dirty="0" smtClean="0"/>
          </a:p>
          <a:p>
            <a:r>
              <a:rPr lang="de-DE" b="1" dirty="0">
                <a:hlinkClick r:id="rId2"/>
              </a:rPr>
              <a:t>http://</a:t>
            </a:r>
            <a:r>
              <a:rPr lang="de-DE" b="1" dirty="0" smtClean="0">
                <a:hlinkClick r:id="rId2"/>
              </a:rPr>
              <a:t>www.mdz-nbn-resolving.de/urn/resolver.pl?urn=urn:nbn:de:bvb:12-bsb10650969-0</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dirty="0"/>
          </a:p>
        </p:txBody>
      </p:sp>
    </p:spTree>
    <p:extLst>
      <p:ext uri="{BB962C8B-B14F-4D97-AF65-F5344CB8AC3E}">
        <p14:creationId xmlns:p14="http://schemas.microsoft.com/office/powerpoint/2010/main" val="1807277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5</a:t>
            </a:r>
            <a:endParaRPr lang="de-DE" dirty="0"/>
          </a:p>
        </p:txBody>
      </p:sp>
      <p:sp>
        <p:nvSpPr>
          <p:cNvPr id="3" name="Textplatzhalter 2"/>
          <p:cNvSpPr>
            <a:spLocks noGrp="1"/>
          </p:cNvSpPr>
          <p:nvPr>
            <p:ph type="body" sz="quarter" idx="13"/>
          </p:nvPr>
        </p:nvSpPr>
        <p:spPr>
          <a:xfrm>
            <a:off x="251520" y="764704"/>
            <a:ext cx="8640960" cy="5544616"/>
          </a:xfrm>
        </p:spPr>
        <p:txBody>
          <a:bodyPr/>
          <a:lstStyle/>
          <a:p>
            <a:r>
              <a:rPr lang="de-DE" dirty="0" smtClean="0"/>
              <a:t>Lösung: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37</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385484303"/>
              </p:ext>
            </p:extLst>
          </p:nvPr>
        </p:nvGraphicFramePr>
        <p:xfrm>
          <a:off x="611560" y="1340768"/>
          <a:ext cx="7920881" cy="5001696"/>
        </p:xfrm>
        <a:graphic>
          <a:graphicData uri="http://schemas.openxmlformats.org/drawingml/2006/table">
            <a:tbl>
              <a:tblPr firstRow="1" bandRow="1">
                <a:tableStyleId>{5C22544A-7EE6-4342-B048-85BDC9FD1C3A}</a:tableStyleId>
              </a:tblPr>
              <a:tblGrid>
                <a:gridCol w="936104"/>
                <a:gridCol w="1271356"/>
                <a:gridCol w="2041012"/>
                <a:gridCol w="3672409"/>
              </a:tblGrid>
              <a:tr h="504056">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1008112">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3.4.5</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b="1" dirty="0">
                          <a:solidFill>
                            <a:srgbClr val="000000"/>
                          </a:solidFill>
                          <a:effectLst/>
                          <a:latin typeface="Verdana"/>
                          <a:ea typeface="Calibri"/>
                          <a:cs typeface="Garamond"/>
                        </a:rPr>
                        <a:t>Umfang von Text</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 ungezählte Seiten, 18, das heißt 16 Seiten, 1 ungezähltes gefaltetes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Blatt Bildtafel</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008112">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434</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7.15.1.3</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Illustration</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486896">
                <a:tc>
                  <a:txBody>
                    <a:bodyPr/>
                    <a:lstStyle/>
                    <a:p>
                      <a:pPr>
                        <a:spcAft>
                          <a:spcPts val="600"/>
                        </a:spcAft>
                      </a:pPr>
                      <a:r>
                        <a:rPr lang="de-DE"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435</a:t>
                      </a:r>
                      <a:endParaRPr lang="de-DE"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Aft>
                          <a:spcPts val="600"/>
                        </a:spcAft>
                      </a:pPr>
                      <a:r>
                        <a:rPr lang="de-DE" sz="1800" dirty="0">
                          <a:solidFill>
                            <a:srgbClr val="000000"/>
                          </a:solidFill>
                          <a:effectLst/>
                          <a:latin typeface="Verdana"/>
                          <a:ea typeface="Calibri"/>
                          <a:cs typeface="Garamond"/>
                        </a:rPr>
                        <a:t>3.12</a:t>
                      </a:r>
                      <a:endParaRPr lang="de-DE" sz="1800" dirty="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a:solidFill>
                            <a:srgbClr val="000000"/>
                          </a:solidFill>
                          <a:effectLst/>
                          <a:latin typeface="Verdana"/>
                          <a:ea typeface="Calibri"/>
                          <a:cs typeface="Garamond"/>
                        </a:rPr>
                        <a:t>Buchformat</a:t>
                      </a:r>
                      <a:endParaRPr lang="de-DE" sz="1800">
                        <a:solidFill>
                          <a:srgbClr val="000000"/>
                        </a:solidFill>
                        <a:effectLst/>
                        <a:latin typeface="Garamond"/>
                        <a:ea typeface="Calibri"/>
                        <a:cs typeface="Garamond"/>
                      </a:endParaRPr>
                    </a:p>
                  </a:txBody>
                  <a:tcPr marL="68580" marR="68580" marT="0" marB="0" anchor="ctr"/>
                </a:tc>
                <a:tc>
                  <a:txBody>
                    <a:bodyPr/>
                    <a:lstStyle/>
                    <a:p>
                      <a:pPr>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rgbClr val="000000"/>
                          </a:solidFill>
                          <a:effectLst/>
                          <a:latin typeface="Verdana"/>
                          <a:ea typeface="Times New Roman"/>
                          <a:cs typeface="Arial"/>
                        </a:rPr>
                        <a:t>4°</a:t>
                      </a:r>
                      <a:endParaRPr lang="de-DE" sz="1800" dirty="0">
                        <a:solidFill>
                          <a:srgbClr val="000000"/>
                        </a:solidFill>
                        <a:effectLst/>
                        <a:latin typeface="Garamond"/>
                        <a:ea typeface="Calibri"/>
                        <a:cs typeface="Garamond"/>
                      </a:endParaRPr>
                    </a:p>
                  </a:txBody>
                  <a:tcPr marL="68580" marR="68580" marT="0" marB="0" anchor="ctr"/>
                </a:tc>
              </a:tr>
              <a:tr h="990952">
                <a:tc rowSpan="2">
                  <a:txBody>
                    <a:bodyPr/>
                    <a:lstStyle/>
                    <a:p>
                      <a:pPr>
                        <a:lnSpc>
                          <a:spcPct val="100000"/>
                        </a:lnSpc>
                        <a:spcAft>
                          <a:spcPts val="600"/>
                        </a:spcAft>
                      </a:pPr>
                      <a:r>
                        <a:rPr lang="de-DE" sz="1800" dirty="0" smtClean="0">
                          <a:effectLst/>
                          <a:latin typeface="Verdana"/>
                          <a:ea typeface="Calibri"/>
                          <a:cs typeface="Times New Roman"/>
                        </a:rPr>
                        <a:t>501</a:t>
                      </a:r>
                      <a:endParaRPr lang="de-DE" sz="1800" dirty="0">
                        <a:effectLst/>
                        <a:latin typeface="Verdana"/>
                        <a:ea typeface="Calibri"/>
                        <a:cs typeface="Times New Roman"/>
                      </a:endParaRPr>
                    </a:p>
                  </a:txBody>
                  <a:tcPr marL="68580" marR="68580" marT="0" marB="0" anchor="ctr"/>
                </a:tc>
                <a:tc>
                  <a:txBody>
                    <a:bodyPr/>
                    <a:lstStyle/>
                    <a:p>
                      <a:pPr>
                        <a:lnSpc>
                          <a:spcPct val="100000"/>
                        </a:lnSpc>
                        <a:spcAft>
                          <a:spcPts val="600"/>
                        </a:spcAft>
                      </a:pPr>
                      <a:r>
                        <a:rPr lang="de-DE" sz="1800" dirty="0">
                          <a:effectLst/>
                          <a:latin typeface="Verdana"/>
                          <a:ea typeface="Arial Unicode MS"/>
                          <a:cs typeface="Arial Unicode MS"/>
                        </a:rPr>
                        <a:t>3.21.2.11</a:t>
                      </a:r>
                      <a:endParaRPr lang="de-DE" sz="1800" dirty="0">
                        <a:effectLst/>
                        <a:latin typeface="Verdana"/>
                        <a:ea typeface="Calibri"/>
                        <a:cs typeface="Times New Roman"/>
                      </a:endParaRPr>
                    </a:p>
                  </a:txBody>
                  <a:tcPr marL="68580" marR="68580" marT="0" marB="0" anchor="ctr"/>
                </a:tc>
                <a:tc>
                  <a:txBody>
                    <a:bodyPr/>
                    <a:lstStyle/>
                    <a:p>
                      <a:pPr>
                        <a:lnSpc>
                          <a:spcPct val="100000"/>
                        </a:lnSpc>
                        <a:spcAft>
                          <a:spcPts val="600"/>
                        </a:spcAft>
                      </a:pPr>
                      <a:r>
                        <a:rPr lang="de-DE" sz="1800" dirty="0">
                          <a:effectLst/>
                          <a:latin typeface="Verdana"/>
                          <a:ea typeface="Arial Unicode MS"/>
                          <a:cs typeface="Arial Unicode MS"/>
                        </a:rPr>
                        <a:t>Sonstige Details zum Umfang</a:t>
                      </a:r>
                      <a:endParaRPr lang="de-DE" sz="1800" dirty="0">
                        <a:effectLst/>
                        <a:latin typeface="Verdana"/>
                        <a:ea typeface="Calibri"/>
                        <a:cs typeface="Times New Roman"/>
                      </a:endParaRPr>
                    </a:p>
                  </a:txBody>
                  <a:tcPr marL="68580" marR="68580" marT="0" marB="0" anchor="ctr"/>
                </a:tc>
                <a:tc rowSpan="2">
                  <a:txBody>
                    <a:bodyPr/>
                    <a:lstStyle/>
                    <a:p>
                      <a:pPr>
                        <a:lnSpc>
                          <a:spcPct val="100000"/>
                        </a:lnSpc>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dirty="0" smtClean="0">
                          <a:effectLst/>
                          <a:latin typeface="Verdana"/>
                          <a:ea typeface="Calibri"/>
                          <a:cs typeface="Times New Roman"/>
                        </a:rPr>
                        <a:t>Paginierfehler</a:t>
                      </a:r>
                      <a:r>
                        <a:rPr lang="de-DE" sz="1800" dirty="0">
                          <a:effectLst/>
                          <a:latin typeface="Verdana"/>
                          <a:ea typeface="Calibri"/>
                          <a:cs typeface="Times New Roman"/>
                        </a:rPr>
                        <a:t>: auf Seite 6 folgt Seite </a:t>
                      </a:r>
                      <a:r>
                        <a:rPr lang="de-DE" sz="1800" dirty="0" smtClean="0">
                          <a:effectLst/>
                          <a:latin typeface="Verdana"/>
                          <a:ea typeface="Calibri"/>
                          <a:cs typeface="Times New Roman"/>
                        </a:rPr>
                        <a:t>9</a:t>
                      </a:r>
                      <a:r>
                        <a:rPr lang="de-DE" sz="1800" dirty="0" smtClean="0">
                          <a:solidFill>
                            <a:srgbClr val="FF0000"/>
                          </a:solidFill>
                          <a:effectLst/>
                          <a:latin typeface="Verdana"/>
                          <a:ea typeface="Calibri"/>
                          <a:cs typeface="Times New Roman"/>
                        </a:rPr>
                        <a:t>. - </a:t>
                      </a:r>
                    </a:p>
                    <a:p>
                      <a:pPr>
                        <a:lnSpc>
                          <a:spcPct val="100000"/>
                        </a:lnSpc>
                        <a:spcAft>
                          <a:spcPts val="600"/>
                        </a:spcAft>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 Illustration ist ein Holzschnitt.</a:t>
                      </a:r>
                      <a:endParaRPr lang="de-DE"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864096">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7.15.1.4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illustrierenden Inhalt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21424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343" y="2852936"/>
            <a:ext cx="8229600" cy="1143000"/>
          </a:xfrm>
        </p:spPr>
        <p:txBody>
          <a:bodyPr/>
          <a:lstStyle/>
          <a:p>
            <a:pPr algn="ctr"/>
            <a:r>
              <a:rPr lang="de-DE" sz="2800" dirty="0" smtClean="0"/>
              <a:t>Umfang von Text</a:t>
            </a:r>
            <a:br>
              <a:rPr lang="de-DE" sz="2800" dirty="0" smtClean="0"/>
            </a:br>
            <a:r>
              <a:rPr lang="de-DE" sz="2800" dirty="0" smtClean="0"/>
              <a:t>(</a:t>
            </a:r>
            <a:r>
              <a:rPr lang="de-DE" dirty="0" smtClean="0"/>
              <a:t>RDA 3.4.5)</a:t>
            </a:r>
            <a:r>
              <a:rPr lang="de-DE" sz="2800" dirty="0" smtClean="0"/>
              <a:t/>
            </a:r>
            <a:br>
              <a:rPr lang="de-DE" sz="2800" dirty="0" smtClean="0"/>
            </a:br>
            <a:endParaRPr lang="de-DE" sz="2800" dirty="0"/>
          </a:p>
        </p:txBody>
      </p:sp>
      <p:sp>
        <p:nvSpPr>
          <p:cNvPr id="3" name="Rechteck 2"/>
          <p:cNvSpPr/>
          <p:nvPr/>
        </p:nvSpPr>
        <p:spPr>
          <a:xfrm>
            <a:off x="409343" y="54867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4</a:t>
            </a:fld>
            <a:endParaRPr lang="de-DE" dirty="0"/>
          </a:p>
        </p:txBody>
      </p:sp>
      <p:sp>
        <p:nvSpPr>
          <p:cNvPr id="9" name="Fußzeilenplatzhalter 8"/>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Tree>
    <p:extLst>
      <p:ext uri="{BB962C8B-B14F-4D97-AF65-F5344CB8AC3E}">
        <p14:creationId xmlns:p14="http://schemas.microsoft.com/office/powerpoint/2010/main" val="1251068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Text</a:t>
            </a:r>
            <a:endParaRPr lang="de-DE" dirty="0"/>
          </a:p>
        </p:txBody>
      </p:sp>
      <p:sp>
        <p:nvSpPr>
          <p:cNvPr id="3" name="Textplatzhalter 2"/>
          <p:cNvSpPr>
            <a:spLocks noGrp="1"/>
          </p:cNvSpPr>
          <p:nvPr>
            <p:ph type="body" sz="quarter" idx="13"/>
          </p:nvPr>
        </p:nvSpPr>
        <p:spPr/>
        <p:txBody>
          <a:bodyPr/>
          <a:lstStyle/>
          <a:p>
            <a:r>
              <a:rPr lang="de-DE" dirty="0" smtClean="0"/>
              <a:t>Kernelement (RDA 3.4)</a:t>
            </a:r>
          </a:p>
          <a:p>
            <a:r>
              <a:rPr lang="de-DE" dirty="0" smtClean="0"/>
              <a:t>Angabe von allen Folgen von Blättern, Seiten oder Spalten, gezählt oder ungezählt, gefaltet oder ungefaltet</a:t>
            </a:r>
          </a:p>
          <a:p>
            <a:r>
              <a:rPr lang="de-DE" dirty="0"/>
              <a:t>Abweichend von </a:t>
            </a:r>
            <a:r>
              <a:rPr lang="de-DE" dirty="0" smtClean="0"/>
              <a:t>modernen </a:t>
            </a:r>
            <a:r>
              <a:rPr lang="de-DE" dirty="0"/>
              <a:t>Drucken (Grundregel RDA 3.4.5.5</a:t>
            </a:r>
            <a:r>
              <a:rPr lang="de-DE" dirty="0" smtClean="0"/>
              <a:t>) werden beidseitig bedruckte Blätter, die als Blätter und nicht als Seiten gezählt sind, als Blätter erfasst (RDA 3.4.5.2 Ausnahme Alte Drucke).</a:t>
            </a:r>
          </a:p>
          <a:p>
            <a:r>
              <a:rPr lang="de-DE" dirty="0" smtClean="0"/>
              <a:t>Nähere Angaben zur Umfangsangabe in knapper Form beim Umfang oder in Anmerkungen (z. B. Paginierfehler, unbedruckte Blätter, Lagensignaturen)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a:t>
            </a:fld>
            <a:endParaRPr lang="de-DE" dirty="0"/>
          </a:p>
        </p:txBody>
      </p:sp>
    </p:spTree>
    <p:extLst>
      <p:ext uri="{BB962C8B-B14F-4D97-AF65-F5344CB8AC3E}">
        <p14:creationId xmlns:p14="http://schemas.microsoft.com/office/powerpoint/2010/main" val="127920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Ungezählte Blätter, Seiten oder Spalten</a:t>
            </a:r>
          </a:p>
        </p:txBody>
      </p:sp>
      <p:sp>
        <p:nvSpPr>
          <p:cNvPr id="3" name="Textplatzhalter 2"/>
          <p:cNvSpPr>
            <a:spLocks noGrp="1"/>
          </p:cNvSpPr>
          <p:nvPr>
            <p:ph type="body" sz="quarter" idx="13"/>
          </p:nvPr>
        </p:nvSpPr>
        <p:spPr/>
        <p:txBody>
          <a:bodyPr/>
          <a:lstStyle/>
          <a:p>
            <a:r>
              <a:rPr lang="de-DE" dirty="0" smtClean="0"/>
              <a:t>RDA </a:t>
            </a:r>
            <a:r>
              <a:rPr lang="de-DE" dirty="0"/>
              <a:t>3.4.5.3.1 Ausnahme Alte </a:t>
            </a:r>
            <a:r>
              <a:rPr lang="de-DE" dirty="0" smtClean="0"/>
              <a:t>Drucke:</a:t>
            </a:r>
            <a:br>
              <a:rPr lang="de-DE" dirty="0" smtClean="0"/>
            </a:br>
            <a:r>
              <a:rPr lang="de-DE" i="1" dirty="0" smtClean="0"/>
              <a:t>immer</a:t>
            </a:r>
            <a:r>
              <a:rPr lang="de-DE" dirty="0" smtClean="0"/>
              <a:t> Erfassung der genauen Anzahl von Blättern, Seiten oder Spalten</a:t>
            </a:r>
          </a:p>
        </p:txBody>
      </p:sp>
      <p:sp>
        <p:nvSpPr>
          <p:cNvPr id="4" name="Fußzeilenplatzhalter 3"/>
          <p:cNvSpPr>
            <a:spLocks noGrp="1"/>
          </p:cNvSpPr>
          <p:nvPr>
            <p:ph type="ftr" sz="quarter" idx="14"/>
          </p:nvPr>
        </p:nvSpPr>
        <p:spPr>
          <a:xfrm>
            <a:off x="467544" y="6376243"/>
            <a:ext cx="7704856"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969496407"/>
              </p:ext>
            </p:extLst>
          </p:nvPr>
        </p:nvGraphicFramePr>
        <p:xfrm>
          <a:off x="755576" y="2564904"/>
          <a:ext cx="7488831" cy="2103120"/>
        </p:xfrm>
        <a:graphic>
          <a:graphicData uri="http://schemas.openxmlformats.org/drawingml/2006/table">
            <a:tbl>
              <a:tblPr firstRow="1" bandRow="1">
                <a:tableStyleId>{5C22544A-7EE6-4342-B048-85BDC9FD1C3A}</a:tableStyleId>
              </a:tblPr>
              <a:tblGrid>
                <a:gridCol w="936104"/>
                <a:gridCol w="1479648"/>
                <a:gridCol w="1932602"/>
                <a:gridCol w="3140477"/>
              </a:tblGrid>
              <a:tr h="3600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68052">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3.4.5.3.1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gezählte und ungezählte Folgen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12 ungezählte Seiten, 72 Seiten, 19 ungezählte Seiten, 48 Seiten, 6 ungezählte Seiten, 228 Seiten, 16 ungezählte Seiten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8626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Unbedruckte Blätter</a:t>
            </a:r>
            <a:endParaRPr lang="de-DE" dirty="0"/>
          </a:p>
        </p:txBody>
      </p:sp>
      <p:sp>
        <p:nvSpPr>
          <p:cNvPr id="3" name="Textplatzhalter 2"/>
          <p:cNvSpPr>
            <a:spLocks noGrp="1"/>
          </p:cNvSpPr>
          <p:nvPr>
            <p:ph type="body" sz="quarter" idx="13"/>
          </p:nvPr>
        </p:nvSpPr>
        <p:spPr/>
        <p:txBody>
          <a:bodyPr/>
          <a:lstStyle/>
          <a:p>
            <a:r>
              <a:rPr lang="de-DE" dirty="0"/>
              <a:t>RDA 3.4.5.3.1 D-A-CH</a:t>
            </a:r>
            <a:r>
              <a:rPr lang="de-DE" dirty="0" smtClean="0"/>
              <a:t>:</a:t>
            </a:r>
          </a:p>
          <a:p>
            <a:pPr lvl="1"/>
            <a:r>
              <a:rPr lang="de-DE" dirty="0" smtClean="0"/>
              <a:t>Unbedruckte Blätter innerhalb einer Lage werden erfasst</a:t>
            </a:r>
          </a:p>
          <a:p>
            <a:pPr lvl="1"/>
            <a:r>
              <a:rPr lang="de-DE" dirty="0" smtClean="0"/>
              <a:t>Anmerkung zu erfassten unbedruckten Blättern nötig, da diese bei der Bindung oft entfernt wurden, also nicht in allen Exemplare vorhanden sein müssen</a:t>
            </a:r>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495204396"/>
              </p:ext>
            </p:extLst>
          </p:nvPr>
        </p:nvGraphicFramePr>
        <p:xfrm>
          <a:off x="755576" y="2852936"/>
          <a:ext cx="7488831" cy="3017520"/>
        </p:xfrm>
        <a:graphic>
          <a:graphicData uri="http://schemas.openxmlformats.org/drawingml/2006/table">
            <a:tbl>
              <a:tblPr firstRow="1" bandRow="1">
                <a:tableStyleId>{5C22544A-7EE6-4342-B048-85BDC9FD1C3A}</a:tableStyleId>
              </a:tblPr>
              <a:tblGrid>
                <a:gridCol w="936104"/>
                <a:gridCol w="1479648"/>
                <a:gridCol w="2174177"/>
                <a:gridCol w="2898902"/>
              </a:tblGrid>
              <a:tr h="36576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8773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3.4.5.3.1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gezählte und ungezählte Folgen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144 Seiten, 20 ungezählte Seiten, 2 ungezählte Blätter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154049">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3.21.2.9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Anmerkung zum Umfang der Manifestation: Alte Drucke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 letzten beiden Blätter der Lage G sind unbedruckt.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4087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Unbedruckte Seiten und Verlagswerbung</a:t>
            </a:r>
            <a:endParaRPr lang="de-DE" dirty="0"/>
          </a:p>
        </p:txBody>
      </p:sp>
      <p:sp>
        <p:nvSpPr>
          <p:cNvPr id="3" name="Textplatzhalter 2"/>
          <p:cNvSpPr>
            <a:spLocks noGrp="1"/>
          </p:cNvSpPr>
          <p:nvPr>
            <p:ph type="body" sz="quarter" idx="13"/>
          </p:nvPr>
        </p:nvSpPr>
        <p:spPr/>
        <p:txBody>
          <a:bodyPr/>
          <a:lstStyle/>
          <a:p>
            <a:r>
              <a:rPr lang="de-DE" dirty="0"/>
              <a:t>Eine unbedruckte Seite am Ende einer Folge von gezählten oder ungezählten Seiten oder Spalten wird nicht angegeben</a:t>
            </a:r>
            <a:r>
              <a:rPr lang="de-DE" dirty="0" smtClean="0"/>
              <a:t>.</a:t>
            </a:r>
          </a:p>
          <a:p>
            <a:pPr marL="0" indent="0">
              <a:buNone/>
            </a:pPr>
            <a:endParaRPr lang="de-DE" dirty="0" smtClean="0"/>
          </a:p>
          <a:p>
            <a:r>
              <a:rPr lang="de-DE" dirty="0" smtClean="0"/>
              <a:t>RDA 3.4.5.3.2 Ausnahme Alte Drucke: </a:t>
            </a:r>
            <a:br>
              <a:rPr lang="de-DE" dirty="0" smtClean="0"/>
            </a:br>
            <a:r>
              <a:rPr lang="de-DE" dirty="0" smtClean="0"/>
              <a:t>Seiten oder Blätter mit Verlagswerbung in Form von Bücheranzeigen werden bei Alten Drucken erfasst.</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dirty="0"/>
          </a:p>
        </p:txBody>
      </p:sp>
    </p:spTree>
    <p:extLst>
      <p:ext uri="{BB962C8B-B14F-4D97-AF65-F5344CB8AC3E}">
        <p14:creationId xmlns:p14="http://schemas.microsoft.com/office/powerpoint/2010/main" val="8126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640960" cy="508918"/>
          </a:xfrm>
        </p:spPr>
        <p:txBody>
          <a:bodyPr/>
          <a:lstStyle/>
          <a:p>
            <a:r>
              <a:rPr lang="de-DE" dirty="0"/>
              <a:t>Komplizierte und unregelmäßige Zählungen</a:t>
            </a:r>
          </a:p>
        </p:txBody>
      </p:sp>
      <p:sp>
        <p:nvSpPr>
          <p:cNvPr id="3" name="Textplatzhalter 2"/>
          <p:cNvSpPr>
            <a:spLocks noGrp="1"/>
          </p:cNvSpPr>
          <p:nvPr>
            <p:ph type="body" sz="quarter" idx="13"/>
          </p:nvPr>
        </p:nvSpPr>
        <p:spPr/>
        <p:txBody>
          <a:bodyPr/>
          <a:lstStyle/>
          <a:p>
            <a:r>
              <a:rPr lang="de-DE" dirty="0"/>
              <a:t>RDA 3.4.5.8 Ausnahme Alte </a:t>
            </a:r>
            <a:r>
              <a:rPr lang="de-DE" dirty="0" smtClean="0"/>
              <a:t>Drucke: </a:t>
            </a:r>
            <a:br>
              <a:rPr lang="de-DE" dirty="0" smtClean="0"/>
            </a:br>
            <a:r>
              <a:rPr lang="de-DE" dirty="0" smtClean="0"/>
              <a:t>Komplizierte und unregelmäßige Zählungen werden vorlagegemäß erfasst.</a:t>
            </a:r>
          </a:p>
          <a:p>
            <a:r>
              <a:rPr lang="de-DE" dirty="0"/>
              <a:t>RDA </a:t>
            </a:r>
            <a:r>
              <a:rPr lang="de-DE" dirty="0" smtClean="0"/>
              <a:t>3.4.5.4 </a:t>
            </a:r>
            <a:r>
              <a:rPr lang="de-DE" dirty="0"/>
              <a:t>Ausnahme Alte </a:t>
            </a:r>
            <a:r>
              <a:rPr lang="de-DE" dirty="0" smtClean="0"/>
              <a:t>Drucke:</a:t>
            </a:r>
            <a:br>
              <a:rPr lang="de-DE" dirty="0" smtClean="0"/>
            </a:br>
            <a:r>
              <a:rPr lang="de-DE" dirty="0" smtClean="0"/>
              <a:t>Änderungen der Form der Zählung innerhalb einer Folge werden wiedergegeben:</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6.AD – Textumfang, Buchformat, illustrierender Inhalt, Farbinhalt – Aleph-Version | Stand: 15.01.2016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715911879"/>
              </p:ext>
            </p:extLst>
          </p:nvPr>
        </p:nvGraphicFramePr>
        <p:xfrm>
          <a:off x="683568" y="3501008"/>
          <a:ext cx="7776864" cy="1837482"/>
        </p:xfrm>
        <a:graphic>
          <a:graphicData uri="http://schemas.openxmlformats.org/drawingml/2006/table">
            <a:tbl>
              <a:tblPr firstRow="1" bandRow="1">
                <a:tableStyleId>{5C22544A-7EE6-4342-B048-85BDC9FD1C3A}</a:tableStyleId>
              </a:tblPr>
              <a:tblGrid>
                <a:gridCol w="1008112"/>
                <a:gridCol w="1213850"/>
                <a:gridCol w="2777451"/>
                <a:gridCol w="2777451"/>
              </a:tblGrid>
              <a:tr h="374442">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281742">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3.4.5.4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 von Text: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Änderung der Form der Zählung innerhalb einer Folge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XII Seiten, Seite 13-267</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40904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2647</Words>
  <Application>Microsoft Office PowerPoint</Application>
  <PresentationFormat>Bildschirmpräsentation (4:3)</PresentationFormat>
  <Paragraphs>502</Paragraphs>
  <Slides>37</Slides>
  <Notes>12</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Larissa</vt:lpstr>
      <vt:lpstr>Schulungsunterlagen der AG RDA</vt:lpstr>
      <vt:lpstr>Umfang von Text und Buchformat  Illustrierender Inhalt und Farbinhalt </vt:lpstr>
      <vt:lpstr>Inhalt</vt:lpstr>
      <vt:lpstr>Umfang von Text (RDA 3.4.5) </vt:lpstr>
      <vt:lpstr>Umfang von Text</vt:lpstr>
      <vt:lpstr>Ungezählte Blätter, Seiten oder Spalten</vt:lpstr>
      <vt:lpstr>Unbedruckte Blätter</vt:lpstr>
      <vt:lpstr>Unbedruckte Seiten und Verlagswerbung</vt:lpstr>
      <vt:lpstr>Komplizierte und unregelmäßige Zählungen</vt:lpstr>
      <vt:lpstr>Blätter mit Bildtafeln</vt:lpstr>
      <vt:lpstr>Blätter mit Bildtafeln – Kupfertitel/Frontispiz</vt:lpstr>
      <vt:lpstr>Gefaltete Blätter</vt:lpstr>
      <vt:lpstr>Einblattdrucke</vt:lpstr>
      <vt:lpstr>Buchformat (RDA 3.12)</vt:lpstr>
      <vt:lpstr>Buchformat</vt:lpstr>
      <vt:lpstr>Erfassen des Buchformats</vt:lpstr>
      <vt:lpstr>Quer- und Langformate</vt:lpstr>
      <vt:lpstr>Details des Buchformats</vt:lpstr>
      <vt:lpstr>Illustrierender Inhalt (RDA 7.15)</vt:lpstr>
      <vt:lpstr>Illustrierender Inhalt</vt:lpstr>
      <vt:lpstr>Illustrierender Inhalt</vt:lpstr>
      <vt:lpstr>Illustrierender Inhalt</vt:lpstr>
      <vt:lpstr>Details zum illustrierenden Inhalt</vt:lpstr>
      <vt:lpstr>Details zum illustrierenden Inhalt</vt:lpstr>
      <vt:lpstr>Details zum Farbinhalt (RDA 7.17.1.4)</vt:lpstr>
      <vt:lpstr>Details zum Farbinhalt</vt:lpstr>
      <vt:lpstr>Beispiele</vt:lpstr>
      <vt:lpstr>Beispiel 1</vt:lpstr>
      <vt:lpstr>Beispiel 1</vt:lpstr>
      <vt:lpstr>Beispiel 2</vt:lpstr>
      <vt:lpstr>Beispiel 2</vt:lpstr>
      <vt:lpstr>Beispiel 3</vt:lpstr>
      <vt:lpstr>Beispiel 3</vt:lpstr>
      <vt:lpstr>Beispiel 4</vt:lpstr>
      <vt:lpstr>Beispiel 4</vt:lpstr>
      <vt:lpstr>Beispiel 5</vt:lpstr>
      <vt:lpstr>Beispiel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Claudia Reiter</cp:lastModifiedBy>
  <cp:revision>94</cp:revision>
  <cp:lastPrinted>2016-01-18T06:24:08Z</cp:lastPrinted>
  <dcterms:created xsi:type="dcterms:W3CDTF">2014-02-18T07:01:40Z</dcterms:created>
  <dcterms:modified xsi:type="dcterms:W3CDTF">2016-01-27T08:49:30Z</dcterms:modified>
</cp:coreProperties>
</file>