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Lst>
  <p:notesMasterIdLst>
    <p:notesMasterId r:id="rId42"/>
  </p:notesMasterIdLst>
  <p:handoutMasterIdLst>
    <p:handoutMasterId r:id="rId43"/>
  </p:handoutMasterIdLst>
  <p:sldIdLst>
    <p:sldId id="285" r:id="rId4"/>
    <p:sldId id="259" r:id="rId5"/>
    <p:sldId id="336" r:id="rId6"/>
    <p:sldId id="346" r:id="rId7"/>
    <p:sldId id="344" r:id="rId8"/>
    <p:sldId id="334" r:id="rId9"/>
    <p:sldId id="338" r:id="rId10"/>
    <p:sldId id="339" r:id="rId11"/>
    <p:sldId id="340" r:id="rId12"/>
    <p:sldId id="341" r:id="rId13"/>
    <p:sldId id="303" r:id="rId14"/>
    <p:sldId id="304" r:id="rId15"/>
    <p:sldId id="294" r:id="rId16"/>
    <p:sldId id="312" r:id="rId17"/>
    <p:sldId id="305" r:id="rId18"/>
    <p:sldId id="313" r:id="rId19"/>
    <p:sldId id="314" r:id="rId20"/>
    <p:sldId id="306" r:id="rId21"/>
    <p:sldId id="315" r:id="rId22"/>
    <p:sldId id="316" r:id="rId23"/>
    <p:sldId id="308" r:id="rId24"/>
    <p:sldId id="317" r:id="rId25"/>
    <p:sldId id="311" r:id="rId26"/>
    <p:sldId id="321" r:id="rId27"/>
    <p:sldId id="343" r:id="rId28"/>
    <p:sldId id="322" r:id="rId29"/>
    <p:sldId id="342" r:id="rId30"/>
    <p:sldId id="351" r:id="rId31"/>
    <p:sldId id="323" r:id="rId32"/>
    <p:sldId id="345" r:id="rId33"/>
    <p:sldId id="309" r:id="rId34"/>
    <p:sldId id="320" r:id="rId35"/>
    <p:sldId id="331" r:id="rId36"/>
    <p:sldId id="302" r:id="rId37"/>
    <p:sldId id="332" r:id="rId38"/>
    <p:sldId id="347" r:id="rId39"/>
    <p:sldId id="348" r:id="rId40"/>
    <p:sldId id="350" r:id="rId41"/>
  </p:sldIdLst>
  <p:sldSz cx="9144000" cy="6858000" type="screen4x3"/>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5307" autoAdjust="0"/>
  </p:normalViewPr>
  <p:slideViewPr>
    <p:cSldViewPr>
      <p:cViewPr>
        <p:scale>
          <a:sx n="100" d="100"/>
          <a:sy n="100" d="100"/>
        </p:scale>
        <p:origin x="-366"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4" y="0"/>
            <a:ext cx="2971800" cy="496332"/>
          </a:xfrm>
          <a:prstGeom prst="rect">
            <a:avLst/>
          </a:prstGeom>
        </p:spPr>
        <p:txBody>
          <a:bodyPr vert="horz" lIns="91440" tIns="45720" rIns="91440" bIns="45720" rtlCol="0"/>
          <a:lstStyle>
            <a:lvl1pPr algn="r">
              <a:defRPr sz="1200"/>
            </a:lvl1pPr>
          </a:lstStyle>
          <a:p>
            <a:fld id="{4AC937E4-8306-4256-98BE-2853E1A1DDAD}" type="datetimeFigureOut">
              <a:rPr lang="de-DE" smtClean="0"/>
              <a:pPr/>
              <a:t>23.11.2015</a:t>
            </a:fld>
            <a:endParaRPr lang="de-DE"/>
          </a:p>
        </p:txBody>
      </p:sp>
      <p:sp>
        <p:nvSpPr>
          <p:cNvPr id="4" name="Fußzeilenplatzhalter 3"/>
          <p:cNvSpPr>
            <a:spLocks noGrp="1"/>
          </p:cNvSpPr>
          <p:nvPr>
            <p:ph type="ftr" sz="quarter" idx="2"/>
          </p:nvPr>
        </p:nvSpPr>
        <p:spPr>
          <a:xfrm>
            <a:off x="0" y="9428584"/>
            <a:ext cx="2971800"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4" y="9428584"/>
            <a:ext cx="2971800" cy="496332"/>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F5EDB1F4-BB4F-44BD-AC26-B758B395BD23}" type="datetimeFigureOut">
              <a:rPr lang="de-DE" smtClean="0"/>
              <a:pPr/>
              <a:t>23.11.2015</a:t>
            </a:fld>
            <a:endParaRPr lang="de-DE"/>
          </a:p>
        </p:txBody>
      </p:sp>
      <p:sp>
        <p:nvSpPr>
          <p:cNvPr id="4" name="Folienbildplatzhalt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15156"/>
            <a:ext cx="548640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71800"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4" y="9428584"/>
            <a:ext cx="2971800" cy="496332"/>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309867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252950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BVB/KOBV-Notizen:</a:t>
            </a:r>
            <a:br>
              <a:rPr lang="de-DE" dirty="0" smtClean="0"/>
            </a:br>
            <a:r>
              <a:rPr lang="de-DE" dirty="0" smtClean="0"/>
              <a:t>Neu</a:t>
            </a:r>
            <a:r>
              <a:rPr lang="de-DE" baseline="0" dirty="0" smtClean="0"/>
              <a:t> gegenüber RAK-WB!</a:t>
            </a:r>
            <a:br>
              <a:rPr lang="de-DE" baseline="0" dirty="0" smtClean="0"/>
            </a:br>
            <a:r>
              <a:rPr lang="de-DE" baseline="0" dirty="0" smtClean="0"/>
              <a:t>„Sammlung“ gibt es nicht mehr.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12</a:t>
            </a:fld>
            <a:endParaRPr lang="de-DE"/>
          </a:p>
        </p:txBody>
      </p:sp>
    </p:spTree>
    <p:extLst>
      <p:ext uri="{BB962C8B-B14F-4D97-AF65-F5344CB8AC3E}">
        <p14:creationId xmlns:p14="http://schemas.microsoft.com/office/powerpoint/2010/main" val="415791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13</a:t>
            </a:fld>
            <a:endParaRPr lang="de-DE"/>
          </a:p>
        </p:txBody>
      </p:sp>
    </p:spTree>
    <p:extLst>
      <p:ext uri="{BB962C8B-B14F-4D97-AF65-F5344CB8AC3E}">
        <p14:creationId xmlns:p14="http://schemas.microsoft.com/office/powerpoint/2010/main" val="15916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a:p>
        </p:txBody>
      </p:sp>
    </p:spTree>
    <p:extLst>
      <p:ext uri="{BB962C8B-B14F-4D97-AF65-F5344CB8AC3E}">
        <p14:creationId xmlns:p14="http://schemas.microsoft.com/office/powerpoint/2010/main" val="334364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extLst>
      <p:ext uri="{BB962C8B-B14F-4D97-AF65-F5344CB8AC3E}">
        <p14:creationId xmlns:p14="http://schemas.microsoft.com/office/powerpoint/2010/main" val="21492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249286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BVB/KOBV-Notizen:</a:t>
            </a:r>
            <a:br>
              <a:rPr lang="de-DE" dirty="0" smtClean="0"/>
            </a:br>
            <a:r>
              <a:rPr lang="de-DE" dirty="0" smtClean="0"/>
              <a:t>Keine Prüfung auf</a:t>
            </a:r>
            <a:r>
              <a:rPr lang="de-DE" baseline="0" dirty="0" smtClean="0"/>
              <a:t> Vollständigkeit nötig.</a:t>
            </a:r>
          </a:p>
          <a:p>
            <a:r>
              <a:rPr lang="de-DE" baseline="0" dirty="0" smtClean="0"/>
              <a:t>303 nicht nötig, da der Haupttitel mit dem Bevorzugten Titel identisch ist.</a:t>
            </a:r>
          </a:p>
          <a:p>
            <a:r>
              <a:rPr lang="de-DE" baseline="0" dirty="0" smtClean="0"/>
              <a:t>Dieser entspricht dem Bevorzugten Titel des vorigen Beispiels.</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17</a:t>
            </a:fld>
            <a:endParaRPr lang="de-DE"/>
          </a:p>
        </p:txBody>
      </p:sp>
    </p:spTree>
    <p:extLst>
      <p:ext uri="{BB962C8B-B14F-4D97-AF65-F5344CB8AC3E}">
        <p14:creationId xmlns:p14="http://schemas.microsoft.com/office/powerpoint/2010/main" val="4001045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366056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226173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264344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137504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1491235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2577266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Jeder Teil</a:t>
            </a:r>
            <a:r>
              <a:rPr lang="de-DE" baseline="0" dirty="0" smtClean="0"/>
              <a:t> wird in einem eigenen Feld 362 erfasst. Alle Teile sind Standardelemente!</a:t>
            </a:r>
            <a:br>
              <a:rPr lang="de-DE" baseline="0" dirty="0" smtClean="0"/>
            </a:br>
            <a:r>
              <a:rPr lang="de-DE" baseline="0" dirty="0" smtClean="0"/>
              <a:t>Die Werkebene muss nicht erfasst werden, da der geistige Schöpfer in Verbindung mit 331 bzw. 362 jeweils die Werkebene darstellet. Ausnahme: „Hänsel und Gretel“ da Alternativtitel lt. RDA 6.2.2.8 nicht teil des bevorzugten Titels sind, muss 303t dafür erfasst werden.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a:p>
        </p:txBody>
      </p:sp>
    </p:spTree>
    <p:extLst>
      <p:ext uri="{BB962C8B-B14F-4D97-AF65-F5344CB8AC3E}">
        <p14:creationId xmlns:p14="http://schemas.microsoft.com/office/powerpoint/2010/main" val="2293061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a:p>
        </p:txBody>
      </p:sp>
    </p:spTree>
    <p:extLst>
      <p:ext uri="{BB962C8B-B14F-4D97-AF65-F5344CB8AC3E}">
        <p14:creationId xmlns:p14="http://schemas.microsoft.com/office/powerpoint/2010/main" val="4058219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extLst>
      <p:ext uri="{BB962C8B-B14F-4D97-AF65-F5344CB8AC3E}">
        <p14:creationId xmlns:p14="http://schemas.microsoft.com/office/powerpoint/2010/main" val="150788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Aus pragmatischen Gründen ist es in der Praxis erlaubt, die Verfasser der Teilwerke in der Gesamtaufnahme mit der Beziehungskennzeichnung "Verfasser" aufzuführen, ohne Beziehungen zu den Teilwerken herzustellen. </a:t>
            </a:r>
            <a:endParaRPr lang="de-AT"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437608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Aus pragmatischen Gründen ist es in der Praxis erlaubt, die Verfasser der Teilwerke in der Gesamtaufnahme mit der Beziehungskennzeichnung "Verfasser" aufzuführen, ohne Beziehungen zu den Teilwerken herzustellen. </a:t>
            </a:r>
            <a:endParaRPr lang="de-AT"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extLst>
      <p:ext uri="{BB962C8B-B14F-4D97-AF65-F5344CB8AC3E}">
        <p14:creationId xmlns:p14="http://schemas.microsoft.com/office/powerpoint/2010/main" val="43760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Eingehen auf 303t und 521</a:t>
            </a:r>
          </a:p>
          <a:p>
            <a:r>
              <a:rPr lang="de-DE" dirty="0" smtClean="0"/>
              <a:t>104 bis 116</a:t>
            </a:r>
            <a:r>
              <a:rPr lang="de-DE" baseline="0" dirty="0" smtClean="0"/>
              <a:t> Es handelt sich nicht um den geistigen Schöpfer des gesamten Werks. Deshalb Indikator b und nicht a! In diesem Fall muss die </a:t>
            </a:r>
            <a:r>
              <a:rPr lang="de-DE" baseline="0" dirty="0" err="1" smtClean="0"/>
              <a:t>Beziehungkennzeichnung</a:t>
            </a:r>
            <a:r>
              <a:rPr lang="de-DE" baseline="0" dirty="0" smtClean="0"/>
              <a:t> „</a:t>
            </a:r>
            <a:r>
              <a:rPr lang="de-DE" baseline="0" dirty="0" err="1" smtClean="0"/>
              <a:t>aut</a:t>
            </a:r>
            <a:r>
              <a:rPr lang="de-DE" baseline="0" dirty="0" smtClean="0"/>
              <a:t>“ erfasst werden. </a:t>
            </a:r>
          </a:p>
          <a:p>
            <a:r>
              <a:rPr lang="de-DE" baseline="0" dirty="0" smtClean="0"/>
              <a:t>In 303t fehlt jeweils Unterfeld d (so wie in 104 bis 112 angegeben). In RDA01 ergänzt.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420378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3</a:t>
            </a:fld>
            <a:endParaRPr lang="de-DE"/>
          </a:p>
        </p:txBody>
      </p:sp>
    </p:spTree>
    <p:extLst>
      <p:ext uri="{BB962C8B-B14F-4D97-AF65-F5344CB8AC3E}">
        <p14:creationId xmlns:p14="http://schemas.microsoft.com/office/powerpoint/2010/main" val="286928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Achtung!!</a:t>
            </a:r>
            <a:r>
              <a:rPr lang="de-DE" baseline="0" dirty="0" smtClean="0"/>
              <a:t> Luxusvariante.</a:t>
            </a:r>
            <a:br>
              <a:rPr lang="de-DE" baseline="0" dirty="0" smtClean="0"/>
            </a:br>
            <a:r>
              <a:rPr lang="de-DE" baseline="0" dirty="0" smtClean="0"/>
              <a:t>Standardelemente sind nur 331, 335, 359 (Nur Hrsg. Nicht die Beiträger), 403, 419, 433, 451. Alles andere kann, muss aber nicht erfasst werden.</a:t>
            </a:r>
          </a:p>
          <a:p>
            <a:r>
              <a:rPr lang="de-DE" baseline="0" dirty="0" smtClean="0"/>
              <a:t>Es spielt aber keine Rolle mehr, ob Teile im Inneren oder auf der Titelseite genannt sind.  </a:t>
            </a:r>
          </a:p>
          <a:p>
            <a:r>
              <a:rPr lang="de-DE" baseline="0" dirty="0" smtClean="0"/>
              <a:t>521 wird ohne Beziehungskennzeichnung erfasst. Da hier immer die Beziehungskennzeichnung „Enthält“ zutrifft.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1418226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31</a:t>
            </a:fld>
            <a:endParaRPr lang="de-DE"/>
          </a:p>
        </p:txBody>
      </p:sp>
    </p:spTree>
    <p:extLst>
      <p:ext uri="{BB962C8B-B14F-4D97-AF65-F5344CB8AC3E}">
        <p14:creationId xmlns:p14="http://schemas.microsoft.com/office/powerpoint/2010/main" val="3403506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3888838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Wieder beachten:</a:t>
            </a:r>
          </a:p>
          <a:p>
            <a:r>
              <a:rPr lang="de-DE" dirty="0" smtClean="0"/>
              <a:t>100b und 104b</a:t>
            </a:r>
            <a:r>
              <a:rPr lang="de-DE" baseline="0" dirty="0" smtClean="0"/>
              <a:t> „</a:t>
            </a:r>
            <a:r>
              <a:rPr lang="de-DE" baseline="0" dirty="0" err="1" smtClean="0"/>
              <a:t>aut</a:t>
            </a:r>
            <a:r>
              <a:rPr lang="de-DE" baseline="0" dirty="0" smtClean="0"/>
              <a:t>“ muss erfasst werden, da Indikator „b“. 100b und 104b sind keine RDA-Elemente, die beiden Personen sind aber ohne diese Felder nicht </a:t>
            </a:r>
            <a:r>
              <a:rPr lang="de-DE" baseline="0" dirty="0" err="1" smtClean="0"/>
              <a:t>suchbar</a:t>
            </a:r>
            <a:r>
              <a:rPr lang="de-DE" baseline="0" dirty="0" smtClean="0"/>
              <a:t>!</a:t>
            </a:r>
          </a:p>
          <a:p>
            <a:r>
              <a:rPr lang="de-DE" baseline="0" dirty="0" smtClean="0"/>
              <a:t>Erstes 303t ist eigentlich Standardelement, da kein übergeordneter Werktitel vorhanden ist.</a:t>
            </a:r>
          </a:p>
          <a:p>
            <a:r>
              <a:rPr lang="de-DE" baseline="0" dirty="0" smtClean="0"/>
              <a:t>Verantwortlichkeitsangabe des ersten Werks in 359, die des 2. Werks in 362 v. Gemeinsame käme wieder nach 369.</a:t>
            </a:r>
          </a:p>
          <a:p>
            <a:r>
              <a:rPr lang="de-DE" baseline="0" dirty="0" smtClean="0"/>
              <a:t>Es ist nicht möglich den Zusatz in 362 zu erfassen. Wenn wichtig könnte er in einer Anmerkung erfasst werden.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2503186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34</a:t>
            </a:fld>
            <a:endParaRPr lang="de-DE"/>
          </a:p>
        </p:txBody>
      </p:sp>
    </p:spTree>
    <p:extLst>
      <p:ext uri="{BB962C8B-B14F-4D97-AF65-F5344CB8AC3E}">
        <p14:creationId xmlns:p14="http://schemas.microsoft.com/office/powerpoint/2010/main" val="3114433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35</a:t>
            </a:fld>
            <a:endParaRPr lang="de-DE"/>
          </a:p>
        </p:txBody>
      </p:sp>
    </p:spTree>
    <p:extLst>
      <p:ext uri="{BB962C8B-B14F-4D97-AF65-F5344CB8AC3E}">
        <p14:creationId xmlns:p14="http://schemas.microsoft.com/office/powerpoint/2010/main" val="93110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Folienbildplatzhalter 1"/>
          <p:cNvSpPr>
            <a:spLocks noGrp="1" noRot="1" noChangeAspect="1"/>
          </p:cNvSpPr>
          <p:nvPr>
            <p:ph type="sldImg"/>
          </p:nvPr>
        </p:nvSpPr>
        <p:spPr bwMode="auto">
          <a:noFill/>
          <a:ln>
            <a:solidFill>
              <a:srgbClr val="000000"/>
            </a:solidFill>
            <a:miter lim="800000"/>
            <a:headEnd/>
            <a:tailEnd/>
          </a:ln>
        </p:spPr>
      </p:sp>
      <p:sp>
        <p:nvSpPr>
          <p:cNvPr id="819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latin typeface="Arial" charset="0"/>
                <a:cs typeface="Arial" charset="0"/>
              </a:rPr>
              <a:t>Frühere UW-Aufnahme: Analytische Beschreibung d.h. eigene Aufnahme. Hierarchische Beschreibung d.h. es gibt</a:t>
            </a:r>
            <a:r>
              <a:rPr lang="de-DE" baseline="0" dirty="0" smtClean="0">
                <a:latin typeface="Arial" charset="0"/>
                <a:cs typeface="Arial" charset="0"/>
              </a:rPr>
              <a:t> eigene Aufnahmen für ÜG und Teil, die in </a:t>
            </a:r>
            <a:r>
              <a:rPr lang="de-DE" baseline="0" dirty="0" err="1" smtClean="0">
                <a:latin typeface="Arial" charset="0"/>
                <a:cs typeface="Arial" charset="0"/>
              </a:rPr>
              <a:t>Aleph</a:t>
            </a:r>
            <a:r>
              <a:rPr lang="de-DE" baseline="0" dirty="0" smtClean="0">
                <a:latin typeface="Arial" charset="0"/>
                <a:cs typeface="Arial" charset="0"/>
              </a:rPr>
              <a:t> über ID-Nummer miteinander verknüpft ist.</a:t>
            </a:r>
          </a:p>
          <a:p>
            <a:pPr eaLnBrk="1" hangingPunct="1">
              <a:spcBef>
                <a:spcPct val="0"/>
              </a:spcBef>
            </a:pPr>
            <a:r>
              <a:rPr lang="de-DE" baseline="0" dirty="0" smtClean="0">
                <a:latin typeface="Arial" charset="0"/>
                <a:cs typeface="Arial" charset="0"/>
              </a:rPr>
              <a:t>Es gibt umfangreiche Schulungsunterlagen zur analytisch-hierarchischen Beschreibung, auf die wir aus Zeitgründen verzichten.</a:t>
            </a:r>
          </a:p>
          <a:p>
            <a:pPr eaLnBrk="1" hangingPunct="1">
              <a:spcBef>
                <a:spcPct val="0"/>
              </a:spcBef>
            </a:pPr>
            <a:r>
              <a:rPr lang="de-DE" baseline="0" dirty="0" smtClean="0">
                <a:latin typeface="Arial" charset="0"/>
                <a:cs typeface="Arial" charset="0"/>
              </a:rPr>
              <a:t>Beschrieben sind dort </a:t>
            </a:r>
            <a:br>
              <a:rPr lang="de-DE" baseline="0" dirty="0" smtClean="0">
                <a:latin typeface="Arial" charset="0"/>
                <a:cs typeface="Arial" charset="0"/>
              </a:rPr>
            </a:br>
            <a:r>
              <a:rPr lang="de-DE" baseline="0" dirty="0" smtClean="0">
                <a:latin typeface="Arial" charset="0"/>
                <a:cs typeface="Arial" charset="0"/>
              </a:rPr>
              <a:t>theoretische Grundlagen</a:t>
            </a:r>
          </a:p>
          <a:p>
            <a:pPr eaLnBrk="1" hangingPunct="1">
              <a:spcBef>
                <a:spcPct val="0"/>
              </a:spcBef>
            </a:pPr>
            <a:r>
              <a:rPr lang="de-DE" baseline="0" dirty="0" smtClean="0">
                <a:latin typeface="Arial" charset="0"/>
                <a:cs typeface="Arial" charset="0"/>
              </a:rPr>
              <a:t>analytische Aufnahmen von Teilen mit einem geistigen Schöpfer mit und ohne übergeordnetem Titel (wird bei uns kaum gemacht)</a:t>
            </a:r>
          </a:p>
          <a:p>
            <a:pPr eaLnBrk="1" hangingPunct="1">
              <a:spcBef>
                <a:spcPct val="0"/>
              </a:spcBef>
            </a:pPr>
            <a:r>
              <a:rPr lang="de-DE" baseline="0" dirty="0" smtClean="0">
                <a:latin typeface="Arial" charset="0"/>
                <a:cs typeface="Arial" charset="0"/>
              </a:rPr>
              <a:t>Beschreibung eines Aufsatzes (Beispiel wird gezeigt)</a:t>
            </a:r>
          </a:p>
          <a:p>
            <a:pPr eaLnBrk="1" hangingPunct="1">
              <a:spcBef>
                <a:spcPct val="0"/>
              </a:spcBef>
            </a:pPr>
            <a:r>
              <a:rPr lang="de-DE" baseline="0" dirty="0" smtClean="0">
                <a:latin typeface="Arial" charset="0"/>
                <a:cs typeface="Arial" charset="0"/>
              </a:rPr>
              <a:t>Beschreibung einer Rezension (wenn benötigt bitte Selbststudium)</a:t>
            </a:r>
          </a:p>
          <a:p>
            <a:pPr eaLnBrk="1" hangingPunct="1">
              <a:spcBef>
                <a:spcPct val="0"/>
              </a:spcBef>
            </a:pPr>
            <a:r>
              <a:rPr lang="de-DE" baseline="0" dirty="0" smtClean="0">
                <a:latin typeface="Arial" charset="0"/>
                <a:cs typeface="Arial" charset="0"/>
              </a:rPr>
              <a:t> </a:t>
            </a:r>
            <a:endParaRPr lang="de-DE" dirty="0" smtClean="0">
              <a:latin typeface="Arial" charset="0"/>
              <a:cs typeface="Arial" charset="0"/>
            </a:endParaRPr>
          </a:p>
        </p:txBody>
      </p:sp>
      <p:sp>
        <p:nvSpPr>
          <p:cNvPr id="819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1AEE45-3670-45A1-9750-C1E134C32C21}" type="slidenum">
              <a:rPr lang="de-DE">
                <a:solidFill>
                  <a:prstClr val="black"/>
                </a:solidFill>
              </a:rPr>
              <a:pPr>
                <a:defRPr/>
              </a:pPr>
              <a:t>36</a:t>
            </a:fld>
            <a:endParaRPr lang="de-DE">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zeigen Aufsatz</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37</a:t>
            </a:fld>
            <a:endParaRPr lang="de-DE"/>
          </a:p>
        </p:txBody>
      </p:sp>
    </p:spTree>
    <p:extLst>
      <p:ext uri="{BB962C8B-B14F-4D97-AF65-F5344CB8AC3E}">
        <p14:creationId xmlns:p14="http://schemas.microsoft.com/office/powerpoint/2010/main" val="1681379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38</a:t>
            </a:fld>
            <a:endParaRPr lang="de-DE"/>
          </a:p>
        </p:txBody>
      </p:sp>
    </p:spTree>
    <p:extLst>
      <p:ext uri="{BB962C8B-B14F-4D97-AF65-F5344CB8AC3E}">
        <p14:creationId xmlns:p14="http://schemas.microsoft.com/office/powerpoint/2010/main" val="424726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a:p>
        </p:txBody>
      </p:sp>
    </p:spTree>
    <p:extLst>
      <p:ext uri="{BB962C8B-B14F-4D97-AF65-F5344CB8AC3E}">
        <p14:creationId xmlns:p14="http://schemas.microsoft.com/office/powerpoint/2010/main" val="375888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BVB/KOBV-</a:t>
            </a:r>
            <a:r>
              <a:rPr lang="de-DE" dirty="0" err="1" smtClean="0"/>
              <a:t>Notizrn</a:t>
            </a:r>
            <a:r>
              <a:rPr lang="de-DE" dirty="0" smtClean="0"/>
              <a:t>:</a:t>
            </a:r>
            <a:br>
              <a:rPr lang="de-DE" dirty="0" smtClean="0"/>
            </a:br>
            <a:r>
              <a:rPr lang="de-DE" dirty="0" smtClean="0"/>
              <a:t>Zusammenstellung: neuer Begriff!</a:t>
            </a:r>
          </a:p>
          <a:p>
            <a:r>
              <a:rPr lang="de-DE" dirty="0" smtClean="0"/>
              <a:t>RAK-WB: Begrenztes Sammelwerk oder Sammlung</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a:t>
            </a:fld>
            <a:endParaRPr lang="de-DE"/>
          </a:p>
        </p:txBody>
      </p:sp>
    </p:spTree>
    <p:extLst>
      <p:ext uri="{BB962C8B-B14F-4D97-AF65-F5344CB8AC3E}">
        <p14:creationId xmlns:p14="http://schemas.microsoft.com/office/powerpoint/2010/main" val="146868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6</a:t>
            </a:fld>
            <a:endParaRPr lang="de-DE"/>
          </a:p>
        </p:txBody>
      </p:sp>
    </p:spTree>
    <p:extLst>
      <p:ext uri="{BB962C8B-B14F-4D97-AF65-F5344CB8AC3E}">
        <p14:creationId xmlns:p14="http://schemas.microsoft.com/office/powerpoint/2010/main" val="297679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a:p>
        </p:txBody>
      </p:sp>
    </p:spTree>
    <p:extLst>
      <p:ext uri="{BB962C8B-B14F-4D97-AF65-F5344CB8AC3E}">
        <p14:creationId xmlns:p14="http://schemas.microsoft.com/office/powerpoint/2010/main" val="240905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256684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a:p>
        </p:txBody>
      </p:sp>
    </p:spTree>
    <p:extLst>
      <p:ext uri="{BB962C8B-B14F-4D97-AF65-F5344CB8AC3E}">
        <p14:creationId xmlns:p14="http://schemas.microsoft.com/office/powerpoint/2010/main" val="290250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696744" cy="365125"/>
          </a:xfrm>
        </p:spPr>
        <p:txBody>
          <a:bodyPr/>
          <a:lstStyle>
            <a:lvl1pPr algn="l">
              <a:defRPr>
                <a:solidFill>
                  <a:schemeClr val="accent1">
                    <a:lumMod val="75000"/>
                  </a:schemeClr>
                </a:solidFill>
              </a:defRPr>
            </a:lvl1pPr>
          </a:lstStyle>
          <a:p>
            <a:r>
              <a:rPr lang="de-DE" smtClean="0"/>
              <a:t>AG RDA Schulungsunterlagen – Modul 5A: Zusammenstellungen  09.09.2015 |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Fußzeilenplatzhalter 11"/>
          <p:cNvSpPr>
            <a:spLocks noGrp="1"/>
          </p:cNvSpPr>
          <p:nvPr>
            <p:ph type="ftr" sz="quarter" idx="14"/>
          </p:nvPr>
        </p:nvSpPr>
        <p:spPr>
          <a:xfrm>
            <a:off x="468313" y="6376988"/>
            <a:ext cx="6696075" cy="365125"/>
          </a:xfrm>
        </p:spPr>
        <p:txBody>
          <a:bodyPr/>
          <a:lstStyle>
            <a:lvl1pPr algn="l">
              <a:defRPr>
                <a:solidFill>
                  <a:schemeClr val="accent1">
                    <a:lumMod val="75000"/>
                  </a:schemeClr>
                </a:solidFill>
              </a:defRPr>
            </a:lvl1pPr>
          </a:lstStyle>
          <a:p>
            <a:pPr>
              <a:defRPr/>
            </a:pPr>
            <a:r>
              <a:rPr lang="de-DE" smtClean="0">
                <a:solidFill>
                  <a:srgbClr val="4F81BD">
                    <a:lumMod val="75000"/>
                  </a:srgbClr>
                </a:solidFill>
              </a:rPr>
              <a:t>AG RDA Schulungsunterlagen – Modul 5A: Zusammenstellungen  09.09.2015 | CC BY-NC-SA</a:t>
            </a:r>
            <a:endParaRPr lang="de-DE" dirty="0">
              <a:solidFill>
                <a:srgbClr val="4F81BD">
                  <a:lumMod val="75000"/>
                </a:srgbClr>
              </a:solidFill>
            </a:endParaRPr>
          </a:p>
        </p:txBody>
      </p:sp>
      <p:sp>
        <p:nvSpPr>
          <p:cNvPr id="5" name="Foliennummernplatzhalter 5"/>
          <p:cNvSpPr>
            <a:spLocks noGrp="1"/>
          </p:cNvSpPr>
          <p:nvPr>
            <p:ph type="sldNum" sz="quarter" idx="15"/>
          </p:nvPr>
        </p:nvSpPr>
        <p:spPr>
          <a:xfrm>
            <a:off x="7235825" y="6376988"/>
            <a:ext cx="14509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84836F0-77DD-44BF-9C2C-4C266E31B6F5}"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480412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Fußzeilenplatzhalter 11"/>
          <p:cNvSpPr>
            <a:spLocks noGrp="1"/>
          </p:cNvSpPr>
          <p:nvPr>
            <p:ph type="ftr" sz="quarter" idx="14"/>
          </p:nvPr>
        </p:nvSpPr>
        <p:spPr>
          <a:xfrm>
            <a:off x="468313" y="6376988"/>
            <a:ext cx="6696075" cy="365125"/>
          </a:xfrm>
        </p:spPr>
        <p:txBody>
          <a:bodyPr/>
          <a:lstStyle>
            <a:lvl1pPr algn="l">
              <a:defRPr>
                <a:solidFill>
                  <a:schemeClr val="accent1">
                    <a:lumMod val="75000"/>
                  </a:schemeClr>
                </a:solidFill>
              </a:defRPr>
            </a:lvl1pPr>
          </a:lstStyle>
          <a:p>
            <a:pPr>
              <a:defRPr/>
            </a:pPr>
            <a:r>
              <a:rPr lang="de-DE" smtClean="0">
                <a:solidFill>
                  <a:srgbClr val="4F81BD">
                    <a:lumMod val="75000"/>
                  </a:srgbClr>
                </a:solidFill>
              </a:rPr>
              <a:t>AG RDA Schulungsunterlagen – Modul 5A: Zusammenstellungen  09.09.2015 | CC BY-NC-SA</a:t>
            </a:r>
            <a:endParaRPr lang="de-DE" dirty="0">
              <a:solidFill>
                <a:srgbClr val="4F81BD">
                  <a:lumMod val="75000"/>
                </a:srgbClr>
              </a:solidFill>
            </a:endParaRPr>
          </a:p>
        </p:txBody>
      </p:sp>
      <p:sp>
        <p:nvSpPr>
          <p:cNvPr id="5" name="Foliennummernplatzhalter 5"/>
          <p:cNvSpPr>
            <a:spLocks noGrp="1"/>
          </p:cNvSpPr>
          <p:nvPr>
            <p:ph type="sldNum" sz="quarter" idx="15"/>
          </p:nvPr>
        </p:nvSpPr>
        <p:spPr>
          <a:xfrm>
            <a:off x="7235825" y="6376988"/>
            <a:ext cx="14509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84836F0-77DD-44BF-9C2C-4C266E31B6F5}"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40028153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98477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AG RDA Schulungsunterlagen – Modul 5A: Zusammenstellungen  09.09.2015 | CC BY-NC-SA</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8313" y="6381750"/>
            <a:ext cx="6983412" cy="365125"/>
          </a:xfrm>
          <a:prstGeom prst="rect">
            <a:avLst/>
          </a:prstGeom>
        </p:spPr>
        <p:txBody>
          <a:bodyPr vert="horz" lIns="91440" tIns="45720" rIns="91440" bIns="45720" rtlCol="0" anchor="ctr"/>
          <a:lstStyle>
            <a:lvl1pPr algn="l" fontAlgn="auto">
              <a:spcBef>
                <a:spcPts val="0"/>
              </a:spcBef>
              <a:spcAft>
                <a:spcPts val="0"/>
              </a:spcAft>
              <a:defRPr sz="1000" baseline="0">
                <a:solidFill>
                  <a:schemeClr val="tx1">
                    <a:lumMod val="50000"/>
                    <a:lumOff val="50000"/>
                  </a:schemeClr>
                </a:solidFill>
                <a:latin typeface="Verdana" panose="020B0604030504040204" pitchFamily="34" charset="0"/>
                <a:cs typeface="+mn-cs"/>
              </a:defRPr>
            </a:lvl1pPr>
          </a:lstStyle>
          <a:p>
            <a:pPr>
              <a:defRPr/>
            </a:pPr>
            <a:r>
              <a:rPr lang="de-DE" smtClean="0">
                <a:solidFill>
                  <a:prstClr val="black">
                    <a:lumMod val="50000"/>
                    <a:lumOff val="50000"/>
                  </a:prstClr>
                </a:solidFill>
              </a:rPr>
              <a:t>AG RDA Schulungsunterlagen – Modul 5A: Zusammenstellungen  09.09.2015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3270680383"/>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l" rtl="0" eaLnBrk="0" fontAlgn="base" hangingPunct="0">
        <a:spcBef>
          <a:spcPct val="0"/>
        </a:spcBef>
        <a:spcAft>
          <a:spcPct val="0"/>
        </a:spcAft>
        <a:defRPr sz="3200" kern="1200">
          <a:solidFill>
            <a:schemeClr val="tx1"/>
          </a:solidFill>
          <a:latin typeface="Verdana" panose="020B0604030504040204" pitchFamily="34" charset="0"/>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Verdana" panose="020B060403050404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8313" y="6381750"/>
            <a:ext cx="6983412" cy="365125"/>
          </a:xfrm>
          <a:prstGeom prst="rect">
            <a:avLst/>
          </a:prstGeom>
        </p:spPr>
        <p:txBody>
          <a:bodyPr vert="horz" lIns="91440" tIns="45720" rIns="91440" bIns="45720" rtlCol="0" anchor="ctr"/>
          <a:lstStyle>
            <a:lvl1pPr algn="l" fontAlgn="auto">
              <a:spcBef>
                <a:spcPts val="0"/>
              </a:spcBef>
              <a:spcAft>
                <a:spcPts val="0"/>
              </a:spcAft>
              <a:defRPr sz="1000" baseline="0">
                <a:solidFill>
                  <a:schemeClr val="tx1">
                    <a:lumMod val="50000"/>
                    <a:lumOff val="50000"/>
                  </a:schemeClr>
                </a:solidFill>
                <a:latin typeface="Verdana" panose="020B0604030504040204" pitchFamily="34" charset="0"/>
                <a:cs typeface="+mn-cs"/>
              </a:defRPr>
            </a:lvl1pPr>
          </a:lstStyle>
          <a:p>
            <a:pPr>
              <a:defRPr/>
            </a:pPr>
            <a:r>
              <a:rPr lang="de-DE" smtClean="0">
                <a:solidFill>
                  <a:prstClr val="black">
                    <a:lumMod val="50000"/>
                    <a:lumOff val="50000"/>
                  </a:prstClr>
                </a:solidFill>
              </a:rPr>
              <a:t>AG RDA Schulungsunterlagen – Modul 5A: Zusammenstellungen  09.09.2015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495682016"/>
      </p:ext>
    </p:extLst>
  </p:cSld>
  <p:clrMap bg1="lt1" tx1="dk1" bg2="lt2" tx2="dk2" accent1="accent1" accent2="accent2" accent3="accent3" accent4="accent4" accent5="accent5" accent6="accent6" hlink="hlink" folHlink="folHlink"/>
  <p:sldLayoutIdLst>
    <p:sldLayoutId id="2147483653" r:id="rId1"/>
  </p:sldLayoutIdLst>
  <p:hf hdr="0" dt="0"/>
  <p:txStyles>
    <p:titleStyle>
      <a:lvl1pPr algn="l" rtl="0" eaLnBrk="0" fontAlgn="base" hangingPunct="0">
        <a:spcBef>
          <a:spcPct val="0"/>
        </a:spcBef>
        <a:spcAft>
          <a:spcPct val="0"/>
        </a:spcAft>
        <a:defRPr sz="3200" kern="1200">
          <a:solidFill>
            <a:schemeClr val="tx1"/>
          </a:solidFill>
          <a:latin typeface="Verdana" panose="020B0604030504040204" pitchFamily="34" charset="0"/>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Verdana" panose="020B060403050404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36.jpeg"/><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
        <p:nvSpPr>
          <p:cNvPr id="5" name="Fußzeilenplatzhalter 4"/>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6" name="Foliennummernplatzhalter 5"/>
          <p:cNvSpPr>
            <a:spLocks noGrp="1"/>
          </p:cNvSpPr>
          <p:nvPr>
            <p:ph type="sldNum" sz="quarter" idx="4"/>
          </p:nvPr>
        </p:nvSpPr>
        <p:spPr/>
        <p:txBody>
          <a:bodyPr/>
          <a:lstStyle/>
          <a:p>
            <a:fld id="{8A6690F1-7CA1-4166-A522-500460961984}" type="slidenum">
              <a:rPr lang="de-DE" smtClean="0"/>
              <a:pPr/>
              <a:t>1</a:t>
            </a:fld>
            <a:endParaRPr lang="de-DE"/>
          </a:p>
        </p:txBody>
      </p:sp>
    </p:spTree>
    <p:extLst>
      <p:ext uri="{BB962C8B-B14F-4D97-AF65-F5344CB8AC3E}">
        <p14:creationId xmlns:p14="http://schemas.microsoft.com/office/powerpoint/2010/main" val="233225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Zusammenstellender </a:t>
            </a:r>
            <a:r>
              <a:rPr lang="de-DE" smtClean="0"/>
              <a:t>oder Herausgeber</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Beziehungskennzeichnung Zusammenstellender (RDA </a:t>
            </a:r>
            <a:r>
              <a:rPr lang="de-DE" smtClean="0"/>
              <a:t>I.2.1)</a:t>
            </a:r>
            <a:endParaRPr lang="de-DE" dirty="0" smtClean="0"/>
          </a:p>
          <a:p>
            <a:pPr lvl="1"/>
            <a:r>
              <a:rPr lang="de-DE" dirty="0" smtClean="0"/>
              <a:t>Schaffung eines neuen Werks durch Zusammentragen, Editieren usw.</a:t>
            </a:r>
          </a:p>
          <a:p>
            <a:pPr lvl="1"/>
            <a:r>
              <a:rPr lang="de-DE" dirty="0" smtClean="0"/>
              <a:t>Beispiele: eine Bibliografie, ein Verzeichnis</a:t>
            </a:r>
          </a:p>
          <a:p>
            <a:pPr lvl="1"/>
            <a:endParaRPr lang="de-DE" dirty="0"/>
          </a:p>
          <a:p>
            <a:r>
              <a:rPr lang="de-DE" dirty="0" smtClean="0"/>
              <a:t>Beziehungskennzeichnung Herausgeber (RDA I.3.1)</a:t>
            </a:r>
          </a:p>
          <a:p>
            <a:pPr lvl="1"/>
            <a:r>
              <a:rPr lang="de-DE" dirty="0" smtClean="0"/>
              <a:t>Auswählen und Zusammenstellen von Werken oder Teilen von Werken anderer geistiger Schöpfer</a:t>
            </a:r>
          </a:p>
          <a:p>
            <a:pPr lvl="1"/>
            <a:r>
              <a:rPr lang="de-DE" dirty="0" smtClean="0"/>
              <a:t>Beispiel: Aufsatzband mit Beiträgen verschiedener Verfasser</a:t>
            </a:r>
            <a:endParaRPr lang="de-DE" dirty="0"/>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10</a:t>
            </a:fld>
            <a:endParaRPr lang="de-DE"/>
          </a:p>
        </p:txBody>
      </p:sp>
    </p:spTree>
    <p:extLst>
      <p:ext uri="{BB962C8B-B14F-4D97-AF65-F5344CB8AC3E}">
        <p14:creationId xmlns:p14="http://schemas.microsoft.com/office/powerpoint/2010/main" val="427205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Umfassende Beschreibung</a:t>
            </a:r>
            <a:endParaRPr lang="de-DE" dirty="0"/>
          </a:p>
        </p:txBody>
      </p:sp>
      <p:sp>
        <p:nvSpPr>
          <p:cNvPr id="3" name="Textplatzhalter 2"/>
          <p:cNvSpPr>
            <a:spLocks noGrp="1"/>
          </p:cNvSpPr>
          <p:nvPr>
            <p:ph type="body" sz="quarter" idx="13"/>
          </p:nvPr>
        </p:nvSpPr>
        <p:spPr/>
        <p:txBody>
          <a:bodyPr wrap="square"/>
          <a:lstStyle/>
          <a:p>
            <a:pPr marL="0" indent="0">
              <a:buNone/>
            </a:pPr>
            <a:r>
              <a:rPr lang="de-DE" dirty="0" smtClean="0"/>
              <a:t>Grundprinzipien:</a:t>
            </a:r>
          </a:p>
          <a:p>
            <a:pPr marL="0" indent="0">
              <a:buNone/>
            </a:pPr>
            <a:endParaRPr lang="de-DE" dirty="0" smtClean="0"/>
          </a:p>
          <a:p>
            <a:r>
              <a:rPr lang="de-DE" dirty="0" smtClean="0"/>
              <a:t>Mit übergeordnetem Titel (RDA 2.3.2.6)</a:t>
            </a:r>
          </a:p>
          <a:p>
            <a:pPr lvl="1"/>
            <a:r>
              <a:rPr lang="de-DE" dirty="0" smtClean="0"/>
              <a:t>Übergeordneter Titel wird zum Haupttitel der Manifestation</a:t>
            </a:r>
          </a:p>
          <a:p>
            <a:pPr lvl="1"/>
            <a:r>
              <a:rPr lang="de-DE" dirty="0" smtClean="0"/>
              <a:t>Hauptsächliches in der Manifestation verkörpertes Werk ist das Werk der Zusammenstellung, enthaltene Werke </a:t>
            </a:r>
            <a:r>
              <a:rPr lang="de-DE" i="1" dirty="0" smtClean="0"/>
              <a:t>können</a:t>
            </a:r>
            <a:r>
              <a:rPr lang="de-DE" dirty="0" smtClean="0"/>
              <a:t> als in Beziehung stehende Werke erfasst werden</a:t>
            </a:r>
          </a:p>
          <a:p>
            <a:pPr lvl="1"/>
            <a:r>
              <a:rPr lang="de-DE" dirty="0"/>
              <a:t>vorliegenden Titel der Teile </a:t>
            </a:r>
            <a:r>
              <a:rPr lang="de-DE" i="1" dirty="0" smtClean="0"/>
              <a:t>können</a:t>
            </a:r>
            <a:r>
              <a:rPr lang="de-DE" dirty="0" smtClean="0"/>
              <a:t> als </a:t>
            </a:r>
            <a:r>
              <a:rPr lang="de-DE" dirty="0"/>
              <a:t>Titel von in Beziehung stehenden Manifestationen </a:t>
            </a:r>
            <a:r>
              <a:rPr lang="de-DE" dirty="0" smtClean="0"/>
              <a:t>erfasst werden</a:t>
            </a:r>
            <a:br>
              <a:rPr lang="de-DE" dirty="0" smtClean="0"/>
            </a:br>
            <a:endParaRPr lang="de-DE" dirty="0" smtClean="0"/>
          </a:p>
          <a:p>
            <a:r>
              <a:rPr lang="de-DE" dirty="0" smtClean="0"/>
              <a:t>Ohne übergeordneten Titel (RDA 2.3.2.9)</a:t>
            </a:r>
          </a:p>
          <a:p>
            <a:pPr lvl="1"/>
            <a:r>
              <a:rPr lang="de-DE" dirty="0" smtClean="0"/>
              <a:t>Alle Manifestationstitel werden erfasst</a:t>
            </a:r>
          </a:p>
          <a:p>
            <a:pPr lvl="1"/>
            <a:r>
              <a:rPr lang="de-DE" dirty="0" smtClean="0"/>
              <a:t>Nur das erste oder hauptsächliche in der Manifestation verkörperte Werk </a:t>
            </a:r>
            <a:r>
              <a:rPr lang="de-DE" i="1" dirty="0" smtClean="0"/>
              <a:t>muss</a:t>
            </a:r>
            <a:r>
              <a:rPr lang="de-DE" dirty="0" smtClean="0"/>
              <a:t> erfasst werden</a:t>
            </a:r>
          </a:p>
          <a:p>
            <a:pPr lvl="1"/>
            <a:endParaRPr lang="de-DE" dirty="0"/>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11</a:t>
            </a:fld>
            <a:endParaRPr lang="de-DE"/>
          </a:p>
        </p:txBody>
      </p:sp>
    </p:spTree>
    <p:extLst>
      <p:ext uri="{BB962C8B-B14F-4D97-AF65-F5344CB8AC3E}">
        <p14:creationId xmlns:p14="http://schemas.microsoft.com/office/powerpoint/2010/main" val="3828508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784976" cy="508918"/>
          </a:xfrm>
        </p:spPr>
        <p:txBody>
          <a:bodyPr/>
          <a:lstStyle/>
          <a:p>
            <a:r>
              <a:rPr lang="de-DE" dirty="0" smtClean="0"/>
              <a:t>Einzelner</a:t>
            </a:r>
            <a:r>
              <a:rPr lang="de-DE" i="1" dirty="0" smtClean="0"/>
              <a:t> </a:t>
            </a:r>
            <a:r>
              <a:rPr lang="de-DE" dirty="0" smtClean="0"/>
              <a:t>geistiger Schöpfer, übergeordneter Titel -1-</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Vollständige Werke (RDA 6.2.2.10.1)</a:t>
            </a:r>
          </a:p>
          <a:p>
            <a:endParaRPr lang="de-DE" dirty="0" smtClean="0"/>
          </a:p>
          <a:p>
            <a:pPr lvl="1"/>
            <a:r>
              <a:rPr lang="de-DE" dirty="0" smtClean="0"/>
              <a:t>Erfasst wird Formaltitel </a:t>
            </a:r>
            <a:r>
              <a:rPr lang="de-DE" i="1" dirty="0" smtClean="0"/>
              <a:t>Werke</a:t>
            </a:r>
          </a:p>
          <a:p>
            <a:pPr marL="457200" lvl="1" indent="0">
              <a:buNone/>
            </a:pPr>
            <a:endParaRPr lang="de-DE" i="1" dirty="0" smtClean="0"/>
          </a:p>
          <a:p>
            <a:pPr lvl="1"/>
            <a:r>
              <a:rPr lang="de-DE" dirty="0" smtClean="0"/>
              <a:t>Formaltitel ist für alle Expressionen desselben Werkes gleich</a:t>
            </a:r>
          </a:p>
          <a:p>
            <a:pPr lvl="2"/>
            <a:r>
              <a:rPr lang="de-DE" dirty="0" smtClean="0"/>
              <a:t>Beispiel: Zusammenstellungen unterschiedlicher Herausgeber </a:t>
            </a:r>
          </a:p>
          <a:p>
            <a:pPr lvl="2"/>
            <a:r>
              <a:rPr lang="de-DE" dirty="0" smtClean="0"/>
              <a:t>Formaltitel immer: Werke</a:t>
            </a:r>
          </a:p>
          <a:p>
            <a:pPr lvl="2"/>
            <a:r>
              <a:rPr lang="de-DE" dirty="0" smtClean="0"/>
              <a:t>Keine weiteren unterscheidenden Merkmale erforderlich</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12</a:t>
            </a:fld>
            <a:endParaRPr lang="de-DE"/>
          </a:p>
        </p:txBody>
      </p:sp>
    </p:spTree>
    <p:extLst>
      <p:ext uri="{BB962C8B-B14F-4D97-AF65-F5344CB8AC3E}">
        <p14:creationId xmlns:p14="http://schemas.microsoft.com/office/powerpoint/2010/main" val="1037912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Anita dienstlich\RDA\Teil-Ganzes-Beziehungen\Zusammenstellungen\RDA-Beispiele_Zusammenstellungen\Scans\20150309_1444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4000" contrast="13000"/>
                    </a14:imgEffect>
                  </a14:imgLayer>
                </a14:imgProps>
              </a:ext>
              <a:ext uri="{28A0092B-C50C-407E-A947-70E740481C1C}">
                <a14:useLocalDpi xmlns:a14="http://schemas.microsoft.com/office/drawing/2010/main" val="0"/>
              </a:ext>
            </a:extLst>
          </a:blip>
          <a:srcRect t="3" b="23360"/>
          <a:stretch/>
        </p:blipFill>
        <p:spPr bwMode="auto">
          <a:xfrm>
            <a:off x="165950" y="1677095"/>
            <a:ext cx="2833804" cy="3861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6" name="Tabelle 5"/>
          <p:cNvGraphicFramePr>
            <a:graphicFrameLocks noGrp="1"/>
          </p:cNvGraphicFramePr>
          <p:nvPr>
            <p:extLst>
              <p:ext uri="{D42A27DB-BD31-4B8C-83A1-F6EECF244321}">
                <p14:modId xmlns:p14="http://schemas.microsoft.com/office/powerpoint/2010/main" val="2822758115"/>
              </p:ext>
            </p:extLst>
          </p:nvPr>
        </p:nvGraphicFramePr>
        <p:xfrm>
          <a:off x="3059832" y="764704"/>
          <a:ext cx="6044267" cy="5147321"/>
        </p:xfrm>
        <a:graphic>
          <a:graphicData uri="http://schemas.openxmlformats.org/drawingml/2006/table">
            <a:tbl>
              <a:tblPr firstRow="1" bandRow="1">
                <a:tableStyleId>{5C22544A-7EE6-4342-B048-85BDC9FD1C3A}</a:tableStyleId>
              </a:tblPr>
              <a:tblGrid>
                <a:gridCol w="992505"/>
                <a:gridCol w="852894"/>
                <a:gridCol w="2165041"/>
                <a:gridCol w="2033827"/>
              </a:tblGrid>
              <a:tr h="386319">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dirty="0" smtClean="0">
                          <a:latin typeface="Verdana" panose="020B0604030504040204" pitchFamily="34" charset="0"/>
                          <a:ea typeface="Verdana" panose="020B0604030504040204" pitchFamily="34" charset="0"/>
                          <a:cs typeface="Verdana" panose="020B0604030504040204" pitchFamily="34" charset="0"/>
                        </a:rPr>
                        <a:t> Sämtliche</a:t>
                      </a:r>
                      <a:r>
                        <a:rPr lang="de-DE" sz="1400" baseline="0" dirty="0" smtClean="0">
                          <a:latin typeface="Verdana" panose="020B0604030504040204" pitchFamily="34" charset="0"/>
                          <a:ea typeface="Verdana" panose="020B0604030504040204" pitchFamily="34" charset="0"/>
                          <a:cs typeface="Verdana" panose="020B0604030504040204" pitchFamily="34" charset="0"/>
                        </a:rPr>
                        <a:t> Werke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dirty="0" smtClean="0">
                          <a:latin typeface="Verdana" panose="020B0604030504040204" pitchFamily="34" charset="0"/>
                          <a:ea typeface="Verdana" panose="020B0604030504040204" pitchFamily="34" charset="0"/>
                          <a:cs typeface="Verdana" panose="020B0604030504040204" pitchFamily="34" charset="0"/>
                        </a:rPr>
                        <a:t> Franz Kafka</a:t>
                      </a: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ts val="1600"/>
                        </a:lnSpc>
                        <a:spcBef>
                          <a:spcPts val="600"/>
                        </a:spcBef>
                        <a:spcAft>
                          <a:spcPts val="600"/>
                        </a:spcAft>
                      </a:pPr>
                      <a:r>
                        <a:rPr lang="de-DE" sz="1400" dirty="0" smtClean="0">
                          <a:latin typeface="Verdana" panose="020B0604030504040204" pitchFamily="34" charset="0"/>
                          <a:ea typeface="Verdana" panose="020B0604030504040204" pitchFamily="34" charset="0"/>
                          <a:cs typeface="Verdana" panose="020B0604030504040204" pitchFamily="34" charset="0"/>
                        </a:rPr>
                        <a:t>mit einem Nachwort von Peter Höfle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2.4.2</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sz="1400" b="0"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a:lnSpc>
                          <a:spcPts val="1600"/>
                        </a:lnSpc>
                        <a:spcBef>
                          <a:spcPts val="600"/>
                        </a:spcBef>
                        <a:spcAft>
                          <a:spcPts val="600"/>
                        </a:spcAft>
                      </a:pP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=303</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6.2.2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 Werke</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303</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17.8</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a:t>
                      </a:r>
                    </a:p>
                  </a:txBody>
                  <a:tcPr anchor="ctr"/>
                </a:tc>
                <a:tc>
                  <a:txBody>
                    <a:bodyPr/>
                    <a:lstStyle/>
                    <a:p>
                      <a:pPr marL="0" indent="0">
                        <a:lnSpc>
                          <a:spcPts val="1600"/>
                        </a:lnSpc>
                        <a:spcBef>
                          <a:spcPts val="600"/>
                        </a:spcBef>
                        <a:spcAft>
                          <a:spcPts val="600"/>
                        </a:spcAft>
                        <a:buNone/>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Kafka, Franz</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smtClean="0">
                          <a:latin typeface="Verdana" panose="020B0604030504040204" pitchFamily="34" charset="0"/>
                          <a:ea typeface="Verdana" panose="020B0604030504040204" pitchFamily="34" charset="0"/>
                          <a:cs typeface="Verdana" panose="020B0604030504040204" pitchFamily="34" charset="0"/>
                        </a:rPr>
                        <a:t>1883-1924</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sz="1400" baseline="0" dirty="0" smtClean="0">
                          <a:latin typeface="Verdana" panose="020B0604030504040204" pitchFamily="34" charset="0"/>
                          <a:ea typeface="Verdana" panose="020B0604030504040204" pitchFamily="34" charset="0"/>
                          <a:cs typeface="Verdana" panose="020B0604030504040204" pitchFamily="34" charset="0"/>
                        </a:rPr>
                        <a:t> Werke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Kafka, Franz</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dirty="0" smtClean="0">
                          <a:latin typeface="Verdana" panose="020B0604030504040204" pitchFamily="34" charset="0"/>
                          <a:ea typeface="Verdana" panose="020B0604030504040204" pitchFamily="34" charset="0"/>
                          <a:cs typeface="Verdana" panose="020B0604030504040204" pitchFamily="34" charset="0"/>
                        </a:rPr>
                        <a:t> 1883-1924</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 </a:t>
                      </a:r>
                      <a:r>
                        <a:rPr lang="de-DE" sz="1400" dirty="0" err="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Verfasser</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endParaRPr lang="de-DE"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395536" y="4349725"/>
            <a:ext cx="2146951" cy="1754326"/>
          </a:xfrm>
          <a:prstGeom prst="rect">
            <a:avLst/>
          </a:prstGeom>
          <a:solidFill>
            <a:schemeClr val="bg1"/>
          </a:solidFill>
          <a:ln>
            <a:solidFill>
              <a:schemeClr val="tx1"/>
            </a:solidFill>
          </a:ln>
        </p:spPr>
        <p:txBody>
          <a:bodyPr wrap="square" rtlCol="0">
            <a:spAutoFit/>
          </a:bodyPr>
          <a:lstStyle/>
          <a:p>
            <a:r>
              <a:rPr lang="de-DE" smtClean="0">
                <a:latin typeface="Verdana" panose="020B0604030504040204" pitchFamily="34" charset="0"/>
                <a:ea typeface="Verdana" panose="020B0604030504040204" pitchFamily="34" charset="0"/>
                <a:cs typeface="Verdana" panose="020B0604030504040204" pitchFamily="34" charset="0"/>
              </a:rPr>
              <a:t>Enthält die Romane, Erzählungen, Aphorismen und andere Schriften Kafkas</a:t>
            </a:r>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Titel 1"/>
          <p:cNvSpPr>
            <a:spLocks noGrp="1"/>
          </p:cNvSpPr>
          <p:nvPr>
            <p:ph type="title"/>
          </p:nvPr>
        </p:nvSpPr>
        <p:spPr>
          <a:xfrm>
            <a:off x="251520" y="183778"/>
            <a:ext cx="8856984" cy="508918"/>
          </a:xfrm>
        </p:spPr>
        <p:txBody>
          <a:bodyPr/>
          <a:lstStyle/>
          <a:p>
            <a:r>
              <a:rPr lang="de-DE" dirty="0" smtClean="0"/>
              <a:t>Einzelner geistiger Schöpfer, übergeordneter Titel -2-</a:t>
            </a:r>
            <a:endParaRPr lang="de-DE" dirty="0"/>
          </a:p>
        </p:txBody>
      </p:sp>
      <p:sp>
        <p:nvSpPr>
          <p:cNvPr id="2" name="Textfeld 1"/>
          <p:cNvSpPr txBox="1"/>
          <p:nvPr/>
        </p:nvSpPr>
        <p:spPr>
          <a:xfrm>
            <a:off x="683568" y="1124744"/>
            <a:ext cx="1305165" cy="369332"/>
          </a:xfrm>
          <a:prstGeom prst="rect">
            <a:avLst/>
          </a:prstGeom>
          <a:solidFill>
            <a:schemeClr val="bg1"/>
          </a:solidFill>
          <a:ln>
            <a:noFill/>
          </a:ln>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Beispiel 1</a:t>
            </a:r>
          </a:p>
        </p:txBody>
      </p:sp>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13</a:t>
            </a:fld>
            <a:endParaRPr lang="de-DE"/>
          </a:p>
        </p:txBody>
      </p:sp>
    </p:spTree>
    <p:extLst>
      <p:ext uri="{BB962C8B-B14F-4D97-AF65-F5344CB8AC3E}">
        <p14:creationId xmlns:p14="http://schemas.microsoft.com/office/powerpoint/2010/main" val="322073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01" y="2132856"/>
            <a:ext cx="2901495" cy="2616686"/>
          </a:xfrm>
          <a:prstGeom prst="rect">
            <a:avLst/>
          </a:prstGeom>
          <a:ln w="3175">
            <a:solidFill>
              <a:schemeClr val="tx1"/>
            </a:solidFill>
          </a:ln>
        </p:spPr>
      </p:pic>
      <p:graphicFrame>
        <p:nvGraphicFramePr>
          <p:cNvPr id="6" name="Tabelle 5"/>
          <p:cNvGraphicFramePr>
            <a:graphicFrameLocks noGrp="1"/>
          </p:cNvGraphicFramePr>
          <p:nvPr>
            <p:extLst>
              <p:ext uri="{D42A27DB-BD31-4B8C-83A1-F6EECF244321}">
                <p14:modId xmlns:p14="http://schemas.microsoft.com/office/powerpoint/2010/main" val="1937420865"/>
              </p:ext>
            </p:extLst>
          </p:nvPr>
        </p:nvGraphicFramePr>
        <p:xfrm>
          <a:off x="3131840" y="908721"/>
          <a:ext cx="5904656" cy="5406232"/>
        </p:xfrm>
        <a:graphic>
          <a:graphicData uri="http://schemas.openxmlformats.org/drawingml/2006/table">
            <a:tbl>
              <a:tblPr firstRow="1" bandRow="1">
                <a:tableStyleId>{5C22544A-7EE6-4342-B048-85BDC9FD1C3A}</a:tableStyleId>
              </a:tblPr>
              <a:tblGrid>
                <a:gridCol w="852894"/>
                <a:gridCol w="852894"/>
                <a:gridCol w="2165041"/>
                <a:gridCol w="2033827"/>
              </a:tblGrid>
              <a:tr h="355739">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484200">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dirty="0" smtClean="0">
                          <a:latin typeface="Verdana" panose="020B0604030504040204" pitchFamily="34" charset="0"/>
                          <a:ea typeface="Verdana" panose="020B0604030504040204" pitchFamily="34" charset="0"/>
                          <a:cs typeface="Verdana" panose="020B0604030504040204" pitchFamily="34" charset="0"/>
                        </a:rPr>
                        <a:t> Gesammelte Werke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879466">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pPr>
                        <a:lnSpc>
                          <a:spcPts val="1600"/>
                        </a:lnSpc>
                        <a:spcBef>
                          <a:spcPts val="600"/>
                        </a:spcBef>
                        <a:spcAft>
                          <a:spcPts val="600"/>
                        </a:spcAft>
                      </a:pPr>
                      <a:r>
                        <a:rPr lang="de-DE" sz="140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smtClean="0">
                          <a:latin typeface="Verdana" panose="020B0604030504040204" pitchFamily="34" charset="0"/>
                          <a:ea typeface="Verdana" panose="020B0604030504040204" pitchFamily="34" charset="0"/>
                          <a:cs typeface="Verdana" panose="020B0604030504040204" pitchFamily="34" charset="0"/>
                        </a:rPr>
                        <a:t>Franz Kafka</a:t>
                      </a:r>
                      <a:r>
                        <a:rPr lang="de-DE" sz="140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ts val="1600"/>
                        </a:lnSpc>
                        <a:spcBef>
                          <a:spcPts val="600"/>
                        </a:spcBef>
                        <a:spcAft>
                          <a:spcPts val="600"/>
                        </a:spcAft>
                      </a:pPr>
                      <a:r>
                        <a:rPr lang="de-DE" sz="1400" dirty="0" smtClean="0">
                          <a:latin typeface="Verdana" panose="020B0604030504040204" pitchFamily="34" charset="0"/>
                          <a:ea typeface="Verdana" panose="020B0604030504040204" pitchFamily="34" charset="0"/>
                          <a:cs typeface="Verdana" panose="020B0604030504040204" pitchFamily="34" charset="0"/>
                        </a:rPr>
                        <a:t>herausgegeben</a:t>
                      </a:r>
                      <a:r>
                        <a:rPr lang="de-DE" sz="1400" baseline="0" dirty="0" smtClean="0">
                          <a:latin typeface="Verdana" panose="020B0604030504040204" pitchFamily="34" charset="0"/>
                          <a:ea typeface="Verdana" panose="020B0604030504040204" pitchFamily="34" charset="0"/>
                          <a:cs typeface="Verdana" panose="020B0604030504040204" pitchFamily="34" charset="0"/>
                        </a:rPr>
                        <a:t> von Max Brod</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879466">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2.4.2</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0"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0" dirty="0" smtClean="0">
                          <a:latin typeface="Verdana" panose="020B0604030504040204" pitchFamily="34" charset="0"/>
                          <a:ea typeface="Verdana" panose="020B0604030504040204" pitchFamily="34" charset="0"/>
                          <a:cs typeface="Verdana" panose="020B0604030504040204" pitchFamily="34" charset="0"/>
                        </a:rPr>
                        <a:t>,</a:t>
                      </a:r>
                      <a:r>
                        <a:rPr lang="de-DE" sz="1400" b="0"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a:lnSpc>
                          <a:spcPts val="1600"/>
                        </a:lnSpc>
                        <a:spcBef>
                          <a:spcPts val="600"/>
                        </a:spcBef>
                        <a:spcAft>
                          <a:spcPts val="600"/>
                        </a:spcAft>
                      </a:pP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484200">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=303</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6.2.2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 Werke</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879466">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303</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17.8</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a:t>
                      </a:r>
                    </a:p>
                  </a:txBody>
                  <a:tcPr anchor="ctr"/>
                </a:tc>
                <a:tc>
                  <a:txBody>
                    <a:bodyPr/>
                    <a:lstStyle/>
                    <a:p>
                      <a:pPr marL="0" indent="0">
                        <a:lnSpc>
                          <a:spcPts val="1600"/>
                        </a:lnSpc>
                        <a:spcBef>
                          <a:spcPts val="600"/>
                        </a:spcBef>
                        <a:spcAft>
                          <a:spcPts val="600"/>
                        </a:spcAft>
                        <a:buNone/>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Kafka, Franz</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smtClean="0">
                          <a:latin typeface="Verdana" panose="020B0604030504040204" pitchFamily="34" charset="0"/>
                          <a:ea typeface="Verdana" panose="020B0604030504040204" pitchFamily="34" charset="0"/>
                          <a:cs typeface="Verdana" panose="020B0604030504040204" pitchFamily="34" charset="0"/>
                        </a:rPr>
                        <a:t>1883-1924</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sz="1400" baseline="0" dirty="0" smtClean="0">
                          <a:latin typeface="Verdana" panose="020B0604030504040204" pitchFamily="34" charset="0"/>
                          <a:ea typeface="Verdana" panose="020B0604030504040204" pitchFamily="34" charset="0"/>
                          <a:cs typeface="Verdana" panose="020B0604030504040204" pitchFamily="34" charset="0"/>
                        </a:rPr>
                        <a:t> Werke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484200">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Kafka, Franz</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dirty="0" smtClean="0">
                          <a:latin typeface="Verdana" panose="020B0604030504040204" pitchFamily="34" charset="0"/>
                          <a:ea typeface="Verdana" panose="020B0604030504040204" pitchFamily="34" charset="0"/>
                          <a:cs typeface="Verdana" panose="020B0604030504040204" pitchFamily="34" charset="0"/>
                        </a:rPr>
                        <a:t> 1883-1924</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65827">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 </a:t>
                      </a:r>
                      <a:r>
                        <a:rPr lang="de-DE" sz="1400" dirty="0" err="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Verfasser</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endParaRPr lang="de-DE"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504172" y="4535065"/>
            <a:ext cx="2146951" cy="1200329"/>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Es handelt sich um eine voll-ständige Werk-ausgabe</a:t>
            </a:r>
          </a:p>
        </p:txBody>
      </p:sp>
      <p:sp>
        <p:nvSpPr>
          <p:cNvPr id="9" name="Titel 1"/>
          <p:cNvSpPr>
            <a:spLocks noGrp="1"/>
          </p:cNvSpPr>
          <p:nvPr>
            <p:ph type="title"/>
          </p:nvPr>
        </p:nvSpPr>
        <p:spPr>
          <a:xfrm>
            <a:off x="251520" y="183778"/>
            <a:ext cx="8784976" cy="508918"/>
          </a:xfrm>
        </p:spPr>
        <p:txBody>
          <a:bodyPr/>
          <a:lstStyle/>
          <a:p>
            <a:r>
              <a:rPr lang="de-DE" dirty="0" smtClean="0"/>
              <a:t>Einzelner geistiger </a:t>
            </a:r>
            <a:r>
              <a:rPr lang="de-DE" dirty="0"/>
              <a:t>Schöpfer, übergeordneter </a:t>
            </a:r>
            <a:r>
              <a:rPr lang="de-DE" dirty="0" smtClean="0"/>
              <a:t>Titel -3-</a:t>
            </a:r>
            <a:endParaRPr lang="de-DE" dirty="0"/>
          </a:p>
        </p:txBody>
      </p:sp>
      <p:sp>
        <p:nvSpPr>
          <p:cNvPr id="2" name="Textfeld 1"/>
          <p:cNvSpPr txBox="1"/>
          <p:nvPr/>
        </p:nvSpPr>
        <p:spPr>
          <a:xfrm>
            <a:off x="755575" y="1421012"/>
            <a:ext cx="1305165" cy="369332"/>
          </a:xfrm>
          <a:prstGeom prst="rect">
            <a:avLst/>
          </a:prstGeom>
          <a:solidFill>
            <a:schemeClr val="bg1"/>
          </a:solidFill>
          <a:ln>
            <a:noFill/>
          </a:ln>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Beispiel 2</a:t>
            </a:r>
          </a:p>
        </p:txBody>
      </p:sp>
      <p:sp>
        <p:nvSpPr>
          <p:cNvPr id="7" name="Fußzeilenplatzhalter 6"/>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10" name="Foliennummernplatzhalter 9"/>
          <p:cNvSpPr>
            <a:spLocks noGrp="1"/>
          </p:cNvSpPr>
          <p:nvPr>
            <p:ph type="sldNum" sz="quarter" idx="4"/>
          </p:nvPr>
        </p:nvSpPr>
        <p:spPr/>
        <p:txBody>
          <a:bodyPr/>
          <a:lstStyle/>
          <a:p>
            <a:fld id="{8A6690F1-7CA1-4166-A522-500460961984}" type="slidenum">
              <a:rPr lang="de-DE" smtClean="0"/>
              <a:pPr/>
              <a:t>14</a:t>
            </a:fld>
            <a:endParaRPr lang="de-DE"/>
          </a:p>
        </p:txBody>
      </p:sp>
    </p:spTree>
    <p:extLst>
      <p:ext uri="{BB962C8B-B14F-4D97-AF65-F5344CB8AC3E}">
        <p14:creationId xmlns:p14="http://schemas.microsoft.com/office/powerpoint/2010/main" val="308702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Einzelner geistiger </a:t>
            </a:r>
            <a:r>
              <a:rPr lang="de-DE" dirty="0"/>
              <a:t>Schöpfer, übergeordneter Titel </a:t>
            </a:r>
            <a:r>
              <a:rPr lang="de-DE" dirty="0" smtClean="0"/>
              <a:t>-4-</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r>
              <a:rPr lang="de-DE" dirty="0" smtClean="0"/>
              <a:t>Vollständige Werke in einer einzigen Form (RDA 6.2.2.10.2 + RDA 6.2.2.10.2 D-A-CH)</a:t>
            </a:r>
          </a:p>
          <a:p>
            <a:endParaRPr lang="de-DE" dirty="0" smtClean="0"/>
          </a:p>
          <a:p>
            <a:pPr lvl="1"/>
            <a:r>
              <a:rPr lang="de-DE" dirty="0" smtClean="0"/>
              <a:t>Feste Liste von Formen, für die ebenfalls ein Formaltitel erfasst wird</a:t>
            </a:r>
          </a:p>
          <a:p>
            <a:pPr lvl="1"/>
            <a:endParaRPr lang="de-DE" dirty="0" smtClean="0"/>
          </a:p>
          <a:p>
            <a:pPr lvl="2"/>
            <a:r>
              <a:rPr lang="de-DE" sz="1800" dirty="0" smtClean="0"/>
              <a:t>RDA 6.2.2.10.2: Briefe</a:t>
            </a:r>
            <a:r>
              <a:rPr lang="de-DE" sz="1800" dirty="0"/>
              <a:t>, Dramen, Essays, Kurzgeschichten, Librettos, </a:t>
            </a:r>
            <a:r>
              <a:rPr lang="de-DE" sz="1800" dirty="0" smtClean="0"/>
              <a:t>Lyrics, Lyrik</a:t>
            </a:r>
            <a:r>
              <a:rPr lang="de-DE" sz="1800" dirty="0"/>
              <a:t>, Prosa, Reden, Romane </a:t>
            </a:r>
            <a:endParaRPr lang="de-DE" sz="1800" dirty="0" smtClean="0"/>
          </a:p>
          <a:p>
            <a:pPr lvl="2"/>
            <a:r>
              <a:rPr lang="de-DE" sz="1800" dirty="0" smtClean="0"/>
              <a:t>RDA 6.2.2.10.2 D-A-CH zusätzlich: Erzählungen, Märchen, Novellen, Tagebücher</a:t>
            </a:r>
          </a:p>
          <a:p>
            <a:pPr lvl="2"/>
            <a:endParaRPr lang="de-DE" sz="1800" dirty="0"/>
          </a:p>
          <a:p>
            <a:pPr lvl="1"/>
            <a:r>
              <a:rPr lang="de-DE" dirty="0" smtClean="0"/>
              <a:t>Keine weiteren unterscheidenden Merkmale erforderlich</a:t>
            </a:r>
          </a:p>
          <a:p>
            <a:pPr marL="457200" lvl="1" indent="0">
              <a:buNone/>
            </a:pPr>
            <a:r>
              <a:rPr lang="de-DE" dirty="0"/>
              <a:t> </a:t>
            </a:r>
            <a:r>
              <a:rPr lang="de-DE" dirty="0" smtClean="0"/>
              <a:t>	  </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15</a:t>
            </a:fld>
            <a:endParaRPr lang="de-DE"/>
          </a:p>
        </p:txBody>
      </p:sp>
    </p:spTree>
    <p:extLst>
      <p:ext uri="{BB962C8B-B14F-4D97-AF65-F5344CB8AC3E}">
        <p14:creationId xmlns:p14="http://schemas.microsoft.com/office/powerpoint/2010/main" val="80155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Anita dienstlich\RDA\Teil-Ganzes-Beziehungen\Zusammenstellungen\RDA-Beispiele_Zusammenstellungen\Scans\20150309_152647.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000"/>
                    </a14:imgEffect>
                    <a14:imgEffect>
                      <a14:brightnessContrast bright="38000" contrast="43000"/>
                    </a14:imgEffect>
                  </a14:imgLayer>
                </a14:imgProps>
              </a:ext>
              <a:ext uri="{28A0092B-C50C-407E-A947-70E740481C1C}">
                <a14:useLocalDpi xmlns:a14="http://schemas.microsoft.com/office/drawing/2010/main" val="0"/>
              </a:ext>
            </a:extLst>
          </a:blip>
          <a:srcRect l="17338" t="4965" r="15467" b="26796"/>
          <a:stretch/>
        </p:blipFill>
        <p:spPr bwMode="auto">
          <a:xfrm>
            <a:off x="435967" y="1443567"/>
            <a:ext cx="2592000" cy="46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6" name="Tabelle 5"/>
          <p:cNvGraphicFramePr>
            <a:graphicFrameLocks noGrp="1"/>
          </p:cNvGraphicFramePr>
          <p:nvPr>
            <p:extLst>
              <p:ext uri="{D42A27DB-BD31-4B8C-83A1-F6EECF244321}">
                <p14:modId xmlns:p14="http://schemas.microsoft.com/office/powerpoint/2010/main" val="2434113826"/>
              </p:ext>
            </p:extLst>
          </p:nvPr>
        </p:nvGraphicFramePr>
        <p:xfrm>
          <a:off x="3059832" y="1052736"/>
          <a:ext cx="5904656" cy="4933961"/>
        </p:xfrm>
        <a:graphic>
          <a:graphicData uri="http://schemas.openxmlformats.org/drawingml/2006/table">
            <a:tbl>
              <a:tblPr firstRow="1" bandRow="1">
                <a:tableStyleId>{5C22544A-7EE6-4342-B048-85BDC9FD1C3A}</a:tableStyleId>
              </a:tblPr>
              <a:tblGrid>
                <a:gridCol w="852894"/>
                <a:gridCol w="852894"/>
                <a:gridCol w="2165041"/>
                <a:gridCol w="2033827"/>
              </a:tblGrid>
              <a:tr h="386319">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dirty="0" smtClean="0">
                          <a:latin typeface="Verdana" panose="020B0604030504040204" pitchFamily="34" charset="0"/>
                          <a:ea typeface="Verdana" panose="020B0604030504040204" pitchFamily="34" charset="0"/>
                          <a:cs typeface="Verdana" panose="020B0604030504040204" pitchFamily="34" charset="0"/>
                        </a:rPr>
                        <a:t> Sämtliche</a:t>
                      </a:r>
                      <a:r>
                        <a:rPr lang="de-DE" sz="1400" baseline="0" dirty="0" smtClean="0">
                          <a:latin typeface="Verdana" panose="020B0604030504040204" pitchFamily="34" charset="0"/>
                          <a:ea typeface="Verdana" panose="020B0604030504040204" pitchFamily="34" charset="0"/>
                          <a:cs typeface="Verdana" panose="020B0604030504040204" pitchFamily="34" charset="0"/>
                        </a:rPr>
                        <a:t> Briefe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z="140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smtClean="0">
                          <a:latin typeface="Verdana" panose="020B0604030504040204" pitchFamily="34" charset="0"/>
                          <a:ea typeface="Verdana" panose="020B0604030504040204" pitchFamily="34" charset="0"/>
                          <a:cs typeface="Verdana" panose="020B0604030504040204" pitchFamily="34" charset="0"/>
                        </a:rPr>
                        <a:t>Heinrich</a:t>
                      </a:r>
                      <a:r>
                        <a:rPr lang="de-DE" sz="1400" baseline="0" smtClean="0">
                          <a:latin typeface="Verdana" panose="020B0604030504040204" pitchFamily="34" charset="0"/>
                          <a:ea typeface="Verdana" panose="020B0604030504040204" pitchFamily="34" charset="0"/>
                          <a:cs typeface="Verdana" panose="020B0604030504040204" pitchFamily="34" charset="0"/>
                        </a:rPr>
                        <a:t> </a:t>
                      </a:r>
                      <a:r>
                        <a:rPr lang="de-DE" sz="1400" smtClean="0">
                          <a:latin typeface="Verdana" panose="020B0604030504040204" pitchFamily="34" charset="0"/>
                          <a:ea typeface="Verdana" panose="020B0604030504040204" pitchFamily="34" charset="0"/>
                          <a:cs typeface="Verdana" panose="020B0604030504040204" pitchFamily="34" charset="0"/>
                        </a:rPr>
                        <a:t>von </a:t>
                      </a:r>
                      <a:r>
                        <a:rPr lang="de-DE" sz="1400" dirty="0" smtClean="0">
                          <a:latin typeface="Verdana" panose="020B0604030504040204" pitchFamily="34" charset="0"/>
                          <a:ea typeface="Verdana" panose="020B0604030504040204" pitchFamily="34" charset="0"/>
                          <a:cs typeface="Verdana" panose="020B0604030504040204" pitchFamily="34" charset="0"/>
                        </a:rPr>
                        <a:t>Kleist</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=303</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6.2.2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 Briefe</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303</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17.8</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a:t>
                      </a:r>
                    </a:p>
                  </a:txBody>
                  <a:tcPr anchor="ctr"/>
                </a:tc>
                <a:tc>
                  <a:txBody>
                    <a:bodyPr/>
                    <a:lstStyle/>
                    <a:p>
                      <a:pPr marL="0" indent="0">
                        <a:lnSpc>
                          <a:spcPct val="100000"/>
                        </a:lnSpc>
                        <a:spcBef>
                          <a:spcPts val="600"/>
                        </a:spcBef>
                        <a:spcAft>
                          <a:spcPts val="600"/>
                        </a:spcAft>
                        <a:buNone/>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Kleist,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smtClean="0">
                          <a:latin typeface="Verdana" panose="020B0604030504040204" pitchFamily="34" charset="0"/>
                          <a:ea typeface="Verdana" panose="020B0604030504040204" pitchFamily="34" charset="0"/>
                          <a:cs typeface="Verdana" panose="020B0604030504040204" pitchFamily="34" charset="0"/>
                        </a:rPr>
                        <a:t>Heinrich </a:t>
                      </a:r>
                      <a:r>
                        <a:rPr lang="de-DE" sz="14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&lt;&lt;</a:t>
                      </a:r>
                      <a:r>
                        <a:rPr lang="de-DE" sz="1400" baseline="0" smtClean="0">
                          <a:latin typeface="Verdana" panose="020B0604030504040204" pitchFamily="34" charset="0"/>
                          <a:ea typeface="Verdana" panose="020B0604030504040204" pitchFamily="34" charset="0"/>
                          <a:cs typeface="Verdana" panose="020B0604030504040204" pitchFamily="34" charset="0"/>
                        </a:rPr>
                        <a:t>von</a:t>
                      </a:r>
                      <a:r>
                        <a:rPr lang="de-DE" sz="14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baseline="0" dirty="0" smtClean="0">
                          <a:latin typeface="Verdana" panose="020B0604030504040204" pitchFamily="34" charset="0"/>
                          <a:ea typeface="Verdana" panose="020B0604030504040204" pitchFamily="34" charset="0"/>
                          <a:cs typeface="Verdana" panose="020B0604030504040204" pitchFamily="34" charset="0"/>
                        </a:rPr>
                        <a:t> 1777-1811</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sz="1400" baseline="0" dirty="0" smtClean="0">
                          <a:latin typeface="Verdana" panose="020B0604030504040204" pitchFamily="34" charset="0"/>
                          <a:ea typeface="Verdana" panose="020B0604030504040204" pitchFamily="34" charset="0"/>
                          <a:cs typeface="Verdana" panose="020B0604030504040204" pitchFamily="34" charset="0"/>
                        </a:rPr>
                        <a:t> Briefe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Kleist,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smtClean="0">
                          <a:latin typeface="Verdana" panose="020B0604030504040204" pitchFamily="34" charset="0"/>
                          <a:ea typeface="Verdana" panose="020B0604030504040204" pitchFamily="34" charset="0"/>
                          <a:cs typeface="Verdana" panose="020B0604030504040204" pitchFamily="34" charset="0"/>
                        </a:rPr>
                        <a:t>Heinrich </a:t>
                      </a:r>
                      <a:r>
                        <a:rPr lang="de-DE" sz="14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&lt;&lt;</a:t>
                      </a:r>
                      <a:r>
                        <a:rPr lang="de-DE" sz="1400" baseline="0" smtClean="0">
                          <a:latin typeface="Verdana" panose="020B0604030504040204" pitchFamily="34" charset="0"/>
                          <a:ea typeface="Verdana" panose="020B0604030504040204" pitchFamily="34" charset="0"/>
                          <a:cs typeface="Verdana" panose="020B0604030504040204" pitchFamily="34" charset="0"/>
                        </a:rPr>
                        <a:t>von</a:t>
                      </a:r>
                      <a:r>
                        <a:rPr lang="de-DE" sz="14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baseline="0" dirty="0" smtClean="0">
                          <a:latin typeface="Verdana" panose="020B0604030504040204" pitchFamily="34" charset="0"/>
                          <a:ea typeface="Verdana" panose="020B0604030504040204" pitchFamily="34" charset="0"/>
                          <a:cs typeface="Verdana" panose="020B0604030504040204" pitchFamily="34" charset="0"/>
                        </a:rPr>
                        <a:t> 1777-1811</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a:t>
                      </a:r>
                      <a:r>
                        <a:rPr lang="de-DE" sz="14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baseline="0" dirty="0" err="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a:t>
                      </a:r>
                      <a:r>
                        <a:rPr lang="de-DE" sz="14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r>
                        <a:rPr lang="de-DE"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Verfasser)</a:t>
                      </a:r>
                      <a:endParaRPr lang="de-DE" sz="14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658491" y="3861048"/>
            <a:ext cx="1969293" cy="1200329"/>
          </a:xfrm>
          <a:prstGeom prst="rect">
            <a:avLst/>
          </a:prstGeom>
          <a:solidFill>
            <a:schemeClr val="bg1"/>
          </a:solidFill>
          <a:ln>
            <a:solidFill>
              <a:schemeClr val="tx1"/>
            </a:solidFill>
          </a:ln>
        </p:spPr>
        <p:txBody>
          <a:bodyPr wrap="square" rtlCol="0">
            <a:spAutoFit/>
          </a:bodyPr>
          <a:lstStyle/>
          <a:p>
            <a:r>
              <a:rPr lang="de-DE" smtClean="0">
                <a:latin typeface="Verdana" panose="020B0604030504040204" pitchFamily="34" charset="0"/>
                <a:ea typeface="Verdana" panose="020B0604030504040204" pitchFamily="34" charset="0"/>
                <a:cs typeface="Verdana" panose="020B0604030504040204" pitchFamily="34" charset="0"/>
              </a:rPr>
              <a:t>Enthält 233 Briefe von Kleist und 22 Briefe an ihn</a:t>
            </a:r>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Titel 1"/>
          <p:cNvSpPr>
            <a:spLocks noGrp="1"/>
          </p:cNvSpPr>
          <p:nvPr>
            <p:ph type="title"/>
          </p:nvPr>
        </p:nvSpPr>
        <p:spPr>
          <a:xfrm>
            <a:off x="251520" y="183778"/>
            <a:ext cx="8892480" cy="508918"/>
          </a:xfrm>
        </p:spPr>
        <p:txBody>
          <a:bodyPr/>
          <a:lstStyle/>
          <a:p>
            <a:r>
              <a:rPr lang="de-DE" dirty="0" smtClean="0"/>
              <a:t>Einzelner geistiger </a:t>
            </a:r>
            <a:r>
              <a:rPr lang="de-DE" dirty="0"/>
              <a:t>Schöpfer, übergeordneter Titel </a:t>
            </a:r>
            <a:r>
              <a:rPr lang="de-DE" dirty="0" smtClean="0"/>
              <a:t>-5-</a:t>
            </a:r>
            <a:endParaRPr lang="de-DE" dirty="0"/>
          </a:p>
        </p:txBody>
      </p:sp>
      <p:sp>
        <p:nvSpPr>
          <p:cNvPr id="2" name="Textfeld 1"/>
          <p:cNvSpPr txBox="1"/>
          <p:nvPr/>
        </p:nvSpPr>
        <p:spPr>
          <a:xfrm>
            <a:off x="426802" y="1062308"/>
            <a:ext cx="1305165" cy="369332"/>
          </a:xfrm>
          <a:prstGeom prst="rect">
            <a:avLst/>
          </a:prstGeom>
          <a:solidFill>
            <a:schemeClr val="bg1"/>
          </a:solidFill>
          <a:ln>
            <a:noFill/>
          </a:ln>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Beispiel 1</a:t>
            </a:r>
          </a:p>
        </p:txBody>
      </p:sp>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16</a:t>
            </a:fld>
            <a:endParaRPr lang="de-DE"/>
          </a:p>
        </p:txBody>
      </p:sp>
    </p:spTree>
    <p:extLst>
      <p:ext uri="{BB962C8B-B14F-4D97-AF65-F5344CB8AC3E}">
        <p14:creationId xmlns:p14="http://schemas.microsoft.com/office/powerpoint/2010/main" val="475806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Anita dienstlich\RDA\Teil-Ganzes-Beziehungen\Zusammenstellungen\RDA-Beispiele_Zusammenstellungen\Scans\20150309_1520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50000" contrast="47000"/>
                    </a14:imgEffect>
                  </a14:imgLayer>
                </a14:imgProps>
              </a:ext>
              <a:ext uri="{28A0092B-C50C-407E-A947-70E740481C1C}">
                <a14:useLocalDpi xmlns:a14="http://schemas.microsoft.com/office/drawing/2010/main" val="0"/>
              </a:ext>
            </a:extLst>
          </a:blip>
          <a:srcRect t="1" b="6226"/>
          <a:stretch/>
        </p:blipFill>
        <p:spPr bwMode="auto">
          <a:xfrm>
            <a:off x="611560" y="1374053"/>
            <a:ext cx="2121211" cy="35361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6" name="Tabelle 5"/>
          <p:cNvGraphicFramePr>
            <a:graphicFrameLocks noGrp="1"/>
          </p:cNvGraphicFramePr>
          <p:nvPr>
            <p:extLst>
              <p:ext uri="{D42A27DB-BD31-4B8C-83A1-F6EECF244321}">
                <p14:modId xmlns:p14="http://schemas.microsoft.com/office/powerpoint/2010/main" val="982822330"/>
              </p:ext>
            </p:extLst>
          </p:nvPr>
        </p:nvGraphicFramePr>
        <p:xfrm>
          <a:off x="3131840" y="1017983"/>
          <a:ext cx="5904656" cy="4933961"/>
        </p:xfrm>
        <a:graphic>
          <a:graphicData uri="http://schemas.openxmlformats.org/drawingml/2006/table">
            <a:tbl>
              <a:tblPr firstRow="1" bandRow="1">
                <a:tableStyleId>{5C22544A-7EE6-4342-B048-85BDC9FD1C3A}</a:tableStyleId>
              </a:tblPr>
              <a:tblGrid>
                <a:gridCol w="852894"/>
                <a:gridCol w="852894"/>
                <a:gridCol w="2165041"/>
                <a:gridCol w="2033827"/>
              </a:tblGrid>
              <a:tr h="386319">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baseline="0" dirty="0" smtClean="0">
                          <a:latin typeface="Verdana" panose="020B0604030504040204" pitchFamily="34" charset="0"/>
                          <a:ea typeface="Verdana" panose="020B0604030504040204" pitchFamily="34" charset="0"/>
                          <a:cs typeface="Verdana" panose="020B0604030504040204" pitchFamily="34" charset="0"/>
                        </a:rPr>
                        <a:t> Briefe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dirty="0" smtClean="0">
                          <a:latin typeface="Verdana" panose="020B0604030504040204" pitchFamily="34" charset="0"/>
                          <a:ea typeface="Verdana" panose="020B0604030504040204" pitchFamily="34" charset="0"/>
                          <a:cs typeface="Verdana" panose="020B0604030504040204" pitchFamily="34" charset="0"/>
                        </a:rPr>
                        <a:t> Heinrich von Kleist</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=331</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6.2.2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a:t>
                      </a:r>
                      <a: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Briefe</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=100</a:t>
                      </a:r>
                      <a:b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r>
                      <a:b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=331</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17.8</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a:t>
                      </a:r>
                    </a:p>
                  </a:txBody>
                  <a:tcPr anchor="ctr"/>
                </a:tc>
                <a:tc>
                  <a:txBody>
                    <a:bodyPr/>
                    <a:lstStyle/>
                    <a:p>
                      <a:pPr marL="0" indent="0">
                        <a:lnSpc>
                          <a:spcPct val="100000"/>
                        </a:lnSpc>
                        <a:spcBef>
                          <a:spcPts val="600"/>
                        </a:spcBef>
                        <a:spcAft>
                          <a:spcPts val="600"/>
                        </a:spcAft>
                        <a:buNone/>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$p Kleist,</a:t>
                      </a:r>
                      <a: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baseline="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Heinrich &lt;&lt;von&gt;&gt;</a:t>
                      </a:r>
                      <a: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r>
                      <a:b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 1777-1811</a:t>
                      </a:r>
                      <a:b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 Briefe</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386319">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Kleist,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smtClean="0">
                          <a:latin typeface="Verdana" panose="020B0604030504040204" pitchFamily="34" charset="0"/>
                          <a:ea typeface="Verdana" panose="020B0604030504040204" pitchFamily="34" charset="0"/>
                          <a:cs typeface="Verdana" panose="020B0604030504040204" pitchFamily="34" charset="0"/>
                        </a:rPr>
                        <a:t>Heinrich </a:t>
                      </a:r>
                      <a:r>
                        <a:rPr lang="de-DE" sz="14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&lt;&lt;</a:t>
                      </a:r>
                      <a:r>
                        <a:rPr lang="de-DE" sz="1400" baseline="0" smtClean="0">
                          <a:latin typeface="Verdana" panose="020B0604030504040204" pitchFamily="34" charset="0"/>
                          <a:ea typeface="Verdana" panose="020B0604030504040204" pitchFamily="34" charset="0"/>
                          <a:cs typeface="Verdana" panose="020B0604030504040204" pitchFamily="34" charset="0"/>
                        </a:rPr>
                        <a:t>von</a:t>
                      </a:r>
                      <a:r>
                        <a:rPr lang="de-DE" sz="14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baseline="0" dirty="0" smtClean="0">
                          <a:latin typeface="Verdana" panose="020B0604030504040204" pitchFamily="34" charset="0"/>
                          <a:ea typeface="Verdana" panose="020B0604030504040204" pitchFamily="34" charset="0"/>
                          <a:cs typeface="Verdana" panose="020B0604030504040204" pitchFamily="34" charset="0"/>
                        </a:rPr>
                        <a:t> 1777-1811</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 </a:t>
                      </a:r>
                      <a:r>
                        <a:rPr lang="de-DE" sz="1400" dirty="0" err="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Verfasser</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endParaRPr lang="de-DE"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251520" y="4293096"/>
            <a:ext cx="2709321" cy="2031325"/>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Aus der </a:t>
            </a:r>
            <a:r>
              <a:rPr lang="de-DE" smtClean="0">
                <a:latin typeface="Verdana" panose="020B0604030504040204" pitchFamily="34" charset="0"/>
                <a:ea typeface="Verdana" panose="020B0604030504040204" pitchFamily="34" charset="0"/>
                <a:cs typeface="Verdana" panose="020B0604030504040204" pitchFamily="34" charset="0"/>
              </a:rPr>
              <a:t>Ressource geht nur bei genauer Einsichtnahme hervor, dass </a:t>
            </a:r>
            <a:r>
              <a:rPr lang="de-DE" dirty="0" smtClean="0">
                <a:latin typeface="Verdana" panose="020B0604030504040204" pitchFamily="34" charset="0"/>
                <a:ea typeface="Verdana" panose="020B0604030504040204" pitchFamily="34" charset="0"/>
                <a:cs typeface="Verdana" panose="020B0604030504040204" pitchFamily="34" charset="0"/>
              </a:rPr>
              <a:t>es sich </a:t>
            </a:r>
            <a:r>
              <a:rPr lang="de-DE" smtClean="0">
                <a:latin typeface="Verdana" panose="020B0604030504040204" pitchFamily="34" charset="0"/>
                <a:ea typeface="Verdana" panose="020B0604030504040204" pitchFamily="34" charset="0"/>
                <a:cs typeface="Verdana" panose="020B0604030504040204" pitchFamily="34" charset="0"/>
              </a:rPr>
              <a:t>um eine nicht ganz vollständige Auswahl der Briefe handelt.</a:t>
            </a:r>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Titel 1"/>
          <p:cNvSpPr>
            <a:spLocks noGrp="1"/>
          </p:cNvSpPr>
          <p:nvPr>
            <p:ph type="title"/>
          </p:nvPr>
        </p:nvSpPr>
        <p:spPr>
          <a:xfrm>
            <a:off x="251520" y="183778"/>
            <a:ext cx="8784976" cy="508918"/>
          </a:xfrm>
        </p:spPr>
        <p:txBody>
          <a:bodyPr/>
          <a:lstStyle/>
          <a:p>
            <a:r>
              <a:rPr lang="de-DE" dirty="0" smtClean="0"/>
              <a:t>Einzelner geistiger </a:t>
            </a:r>
            <a:r>
              <a:rPr lang="de-DE" dirty="0"/>
              <a:t>Schöpfer, übergeordneter Titel </a:t>
            </a:r>
            <a:r>
              <a:rPr lang="de-DE" dirty="0" smtClean="0"/>
              <a:t>-6-</a:t>
            </a:r>
            <a:endParaRPr lang="de-DE" dirty="0"/>
          </a:p>
        </p:txBody>
      </p:sp>
      <p:sp>
        <p:nvSpPr>
          <p:cNvPr id="3" name="Rechteck 2"/>
          <p:cNvSpPr/>
          <p:nvPr/>
        </p:nvSpPr>
        <p:spPr>
          <a:xfrm>
            <a:off x="434565" y="1004721"/>
            <a:ext cx="1305165" cy="369332"/>
          </a:xfrm>
          <a:prstGeom prst="rect">
            <a:avLst/>
          </a:prstGeom>
        </p:spPr>
        <p:txBody>
          <a:bodyPr wrap="none">
            <a:spAutoFit/>
          </a:bodyPr>
          <a:lstStyle/>
          <a:p>
            <a:r>
              <a:rPr lang="de-DE" dirty="0">
                <a:latin typeface="Verdana" panose="020B0604030504040204" pitchFamily="34" charset="0"/>
                <a:ea typeface="Verdana" panose="020B0604030504040204" pitchFamily="34" charset="0"/>
                <a:cs typeface="Verdana" panose="020B0604030504040204" pitchFamily="34" charset="0"/>
              </a:rPr>
              <a:t>Beispiel </a:t>
            </a:r>
            <a:r>
              <a:rPr lang="de-DE" dirty="0" smtClean="0">
                <a:latin typeface="Verdana" panose="020B0604030504040204" pitchFamily="34" charset="0"/>
                <a:ea typeface="Verdana" panose="020B0604030504040204" pitchFamily="34" charset="0"/>
                <a:cs typeface="Verdana" panose="020B0604030504040204" pitchFamily="34" charset="0"/>
              </a:rPr>
              <a:t>2</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Fußzeilenplatzhalter 1"/>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17</a:t>
            </a:fld>
            <a:endParaRPr lang="de-DE"/>
          </a:p>
        </p:txBody>
      </p:sp>
    </p:spTree>
    <p:extLst>
      <p:ext uri="{BB962C8B-B14F-4D97-AF65-F5344CB8AC3E}">
        <p14:creationId xmlns:p14="http://schemas.microsoft.com/office/powerpoint/2010/main" val="2638140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Einzelner geistiger </a:t>
            </a:r>
            <a:r>
              <a:rPr lang="de-DE" dirty="0"/>
              <a:t>Schöpfer, übergeordneter Titel </a:t>
            </a:r>
            <a:r>
              <a:rPr lang="de-DE" dirty="0" smtClean="0"/>
              <a:t>-7-</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r>
              <a:rPr lang="de-DE" dirty="0"/>
              <a:t>Sonstige Zusammenstellungen von mehreren </a:t>
            </a:r>
            <a:r>
              <a:rPr lang="de-DE" dirty="0" smtClean="0"/>
              <a:t>Werken (RDA 6.2.2.10.3)</a:t>
            </a:r>
          </a:p>
          <a:p>
            <a:pPr lvl="1"/>
            <a:r>
              <a:rPr lang="de-DE" dirty="0" smtClean="0"/>
              <a:t>unvollständige Zusammenstellungen</a:t>
            </a:r>
          </a:p>
          <a:p>
            <a:pPr lvl="1"/>
            <a:r>
              <a:rPr lang="de-DE" dirty="0" smtClean="0"/>
              <a:t>Zusammenstellungen, die ausschließlich oder überwiegend aus Formen bestehen, die nicht in der Liste zu RDA 6.2.2.10 und RDA </a:t>
            </a:r>
            <a:r>
              <a:rPr lang="de-DE" dirty="0"/>
              <a:t>6.2.2.10.2 D-A-CH </a:t>
            </a:r>
            <a:r>
              <a:rPr lang="de-DE" dirty="0" smtClean="0"/>
              <a:t>vorkommen</a:t>
            </a:r>
          </a:p>
          <a:p>
            <a:pPr lvl="1"/>
            <a:endParaRPr lang="de-DE" dirty="0" smtClean="0"/>
          </a:p>
          <a:p>
            <a:r>
              <a:rPr lang="de-DE" dirty="0" smtClean="0"/>
              <a:t>Gelten gemäß RDA 6.2.2.10 D-A-CH als unter diesem Titel bekannt</a:t>
            </a:r>
          </a:p>
          <a:p>
            <a:endParaRPr lang="de-DE" dirty="0" smtClean="0"/>
          </a:p>
          <a:p>
            <a:r>
              <a:rPr lang="de-DE" dirty="0" smtClean="0"/>
              <a:t>Übergeordneter Titel wird zum bevorzugten Titel der Zusammenstellung</a:t>
            </a:r>
          </a:p>
          <a:p>
            <a:pPr lvl="1"/>
            <a:endParaRPr lang="de-DE" dirty="0" smtClean="0"/>
          </a:p>
          <a:p>
            <a:pPr lvl="1"/>
            <a:endParaRPr lang="de-DE" dirty="0" smtClean="0"/>
          </a:p>
          <a:p>
            <a:pPr marL="457200" lvl="1" indent="0">
              <a:buNone/>
            </a:pPr>
            <a:endParaRPr lang="de-DE" dirty="0" smtClean="0"/>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18</a:t>
            </a:fld>
            <a:endParaRPr lang="de-DE"/>
          </a:p>
        </p:txBody>
      </p:sp>
    </p:spTree>
    <p:extLst>
      <p:ext uri="{BB962C8B-B14F-4D97-AF65-F5344CB8AC3E}">
        <p14:creationId xmlns:p14="http://schemas.microsoft.com/office/powerpoint/2010/main" val="3391692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28" y="1159677"/>
            <a:ext cx="2689366" cy="3061412"/>
          </a:xfrm>
          <a:prstGeom prst="rect">
            <a:avLst/>
          </a:prstGeom>
          <a:ln w="3175">
            <a:solidFill>
              <a:schemeClr val="tx1"/>
            </a:solidFill>
          </a:ln>
        </p:spPr>
      </p:pic>
      <p:graphicFrame>
        <p:nvGraphicFramePr>
          <p:cNvPr id="6" name="Tabelle 5"/>
          <p:cNvGraphicFramePr>
            <a:graphicFrameLocks noGrp="1"/>
          </p:cNvGraphicFramePr>
          <p:nvPr>
            <p:extLst>
              <p:ext uri="{D42A27DB-BD31-4B8C-83A1-F6EECF244321}">
                <p14:modId xmlns:p14="http://schemas.microsoft.com/office/powerpoint/2010/main" val="412548411"/>
              </p:ext>
            </p:extLst>
          </p:nvPr>
        </p:nvGraphicFramePr>
        <p:xfrm>
          <a:off x="2927030" y="908720"/>
          <a:ext cx="6048671" cy="4927839"/>
        </p:xfrm>
        <a:graphic>
          <a:graphicData uri="http://schemas.openxmlformats.org/drawingml/2006/table">
            <a:tbl>
              <a:tblPr firstRow="1" bandRow="1">
                <a:tableStyleId>{5C22544A-7EE6-4342-B048-85BDC9FD1C3A}</a:tableStyleId>
              </a:tblPr>
              <a:tblGrid>
                <a:gridCol w="873696"/>
                <a:gridCol w="873696"/>
                <a:gridCol w="2217847"/>
                <a:gridCol w="2083432"/>
              </a:tblGrid>
              <a:tr h="386319">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baseline="0" dirty="0" smtClean="0">
                          <a:latin typeface="Verdana" panose="020B0604030504040204" pitchFamily="34" charset="0"/>
                          <a:ea typeface="Verdana" panose="020B0604030504040204" pitchFamily="34" charset="0"/>
                          <a:cs typeface="Verdana" panose="020B0604030504040204" pitchFamily="34" charset="0"/>
                        </a:rPr>
                        <a:t> Liberalismus und gesellschaftliches Handeln</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smtClean="0">
                          <a:latin typeface="Verdana" panose="020B0604030504040204" pitchFamily="34" charset="0"/>
                          <a:ea typeface="Verdana" panose="020B0604030504040204" pitchFamily="34" charset="0"/>
                          <a:cs typeface="Verdana" panose="020B0604030504040204" pitchFamily="34" charset="0"/>
                        </a:rPr>
                        <a:t>John </a:t>
                      </a:r>
                      <a:r>
                        <a:rPr lang="de-DE" sz="1400" dirty="0" smtClean="0">
                          <a:latin typeface="Verdana" panose="020B0604030504040204" pitchFamily="34" charset="0"/>
                          <a:ea typeface="Verdana" panose="020B0604030504040204" pitchFamily="34" charset="0"/>
                          <a:cs typeface="Verdana" panose="020B0604030504040204" pitchFamily="34" charset="0"/>
                        </a:rPr>
                        <a:t>Dewey</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=303</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6.2.2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Liberalism</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and</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social</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action</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(Nicht:</a:t>
                      </a:r>
                      <a:r>
                        <a:rPr lang="de-DE" sz="1400" i="1"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Essays. Auswahl)</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303</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17.8</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a:t>
                      </a:r>
                    </a:p>
                  </a:txBody>
                  <a:tcPr anchor="ctr"/>
                </a:tc>
                <a:tc>
                  <a:txBody>
                    <a:bodyPr/>
                    <a:lstStyle/>
                    <a:p>
                      <a:pPr marL="0" indent="0">
                        <a:lnSpc>
                          <a:spcPct val="100000"/>
                        </a:lnSpc>
                        <a:spcBef>
                          <a:spcPts val="600"/>
                        </a:spcBef>
                        <a:spcAft>
                          <a:spcPts val="600"/>
                        </a:spcAft>
                        <a:buNone/>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Dewey,</a:t>
                      </a:r>
                      <a:r>
                        <a:rPr lang="de-DE" sz="1400" baseline="0" dirty="0" smtClean="0">
                          <a:latin typeface="Verdana" panose="020B0604030504040204" pitchFamily="34" charset="0"/>
                          <a:ea typeface="Verdana" panose="020B0604030504040204" pitchFamily="34" charset="0"/>
                          <a:cs typeface="Verdana" panose="020B0604030504040204" pitchFamily="34" charset="0"/>
                        </a:rPr>
                        <a:t> John</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baseline="0" dirty="0" smtClean="0">
                          <a:latin typeface="Verdana" panose="020B0604030504040204" pitchFamily="34" charset="0"/>
                          <a:ea typeface="Verdana" panose="020B0604030504040204" pitchFamily="34" charset="0"/>
                          <a:cs typeface="Verdana" panose="020B0604030504040204" pitchFamily="34" charset="0"/>
                        </a:rPr>
                        <a:t> 1859-1952</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err="1" smtClean="0">
                          <a:latin typeface="Verdana" panose="020B0604030504040204" pitchFamily="34" charset="0"/>
                          <a:ea typeface="Verdana" panose="020B0604030504040204" pitchFamily="34" charset="0"/>
                          <a:cs typeface="Verdana" panose="020B0604030504040204" pitchFamily="34" charset="0"/>
                        </a:rPr>
                        <a:t>Liberalism</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err="1" smtClean="0">
                          <a:latin typeface="Verdana" panose="020B0604030504040204" pitchFamily="34" charset="0"/>
                          <a:ea typeface="Verdana" panose="020B0604030504040204" pitchFamily="34" charset="0"/>
                          <a:cs typeface="Verdana" panose="020B0604030504040204" pitchFamily="34" charset="0"/>
                        </a:rPr>
                        <a:t>and</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err="1" smtClean="0">
                          <a:latin typeface="Verdana" panose="020B0604030504040204" pitchFamily="34" charset="0"/>
                          <a:ea typeface="Verdana" panose="020B0604030504040204" pitchFamily="34" charset="0"/>
                          <a:cs typeface="Verdana" panose="020B0604030504040204" pitchFamily="34" charset="0"/>
                        </a:rPr>
                        <a:t>social</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err="1" smtClean="0">
                          <a:latin typeface="Verdana" panose="020B0604030504040204" pitchFamily="34" charset="0"/>
                          <a:ea typeface="Verdana" panose="020B0604030504040204" pitchFamily="34" charset="0"/>
                          <a:cs typeface="Verdana" panose="020B0604030504040204" pitchFamily="34" charset="0"/>
                        </a:rPr>
                        <a:t>action</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Dewey,</a:t>
                      </a:r>
                      <a:r>
                        <a:rPr lang="de-DE" sz="1400" baseline="0" dirty="0" smtClean="0">
                          <a:latin typeface="Verdana" panose="020B0604030504040204" pitchFamily="34" charset="0"/>
                          <a:ea typeface="Verdana" panose="020B0604030504040204" pitchFamily="34" charset="0"/>
                          <a:cs typeface="Verdana" panose="020B0604030504040204" pitchFamily="34" charset="0"/>
                        </a:rPr>
                        <a:t> John</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baseline="0" dirty="0" smtClean="0">
                          <a:latin typeface="Verdana" panose="020B0604030504040204" pitchFamily="34" charset="0"/>
                          <a:ea typeface="Verdana" panose="020B0604030504040204" pitchFamily="34" charset="0"/>
                          <a:cs typeface="Verdana" panose="020B0604030504040204" pitchFamily="34" charset="0"/>
                        </a:rPr>
                        <a:t> 1859-1952</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 </a:t>
                      </a:r>
                      <a:r>
                        <a:rPr lang="de-DE" sz="1400" dirty="0" err="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Verfasser</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endParaRPr lang="de-DE"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323528" y="3789040"/>
            <a:ext cx="2448272" cy="2308324"/>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Die Ausgabe enthält mehrere, aber nicht alle Essays von John Dewey.</a:t>
            </a:r>
          </a:p>
          <a:p>
            <a:r>
              <a:rPr lang="de-DE" dirty="0" smtClean="0">
                <a:latin typeface="Verdana" panose="020B0604030504040204" pitchFamily="34" charset="0"/>
                <a:ea typeface="Verdana" panose="020B0604030504040204" pitchFamily="34" charset="0"/>
                <a:cs typeface="Verdana" panose="020B0604030504040204" pitchFamily="34" charset="0"/>
              </a:rPr>
              <a:t>Der Originaltitel lautet: </a:t>
            </a:r>
            <a:r>
              <a:rPr lang="de-DE" dirty="0" err="1" smtClean="0">
                <a:latin typeface="Verdana" panose="020B0604030504040204" pitchFamily="34" charset="0"/>
                <a:ea typeface="Verdana" panose="020B0604030504040204" pitchFamily="34" charset="0"/>
                <a:cs typeface="Verdana" panose="020B0604030504040204" pitchFamily="34" charset="0"/>
              </a:rPr>
              <a:t>Liberalism</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and</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social</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action</a:t>
            </a:r>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Titel 1"/>
          <p:cNvSpPr>
            <a:spLocks noGrp="1"/>
          </p:cNvSpPr>
          <p:nvPr>
            <p:ph type="title"/>
          </p:nvPr>
        </p:nvSpPr>
        <p:spPr>
          <a:xfrm>
            <a:off x="340772" y="116632"/>
            <a:ext cx="8839740" cy="508918"/>
          </a:xfrm>
        </p:spPr>
        <p:txBody>
          <a:bodyPr/>
          <a:lstStyle/>
          <a:p>
            <a:r>
              <a:rPr lang="de-DE" dirty="0" smtClean="0"/>
              <a:t>Einzelner geistiger </a:t>
            </a:r>
            <a:r>
              <a:rPr lang="de-DE" dirty="0"/>
              <a:t>Schöpfer, übergeordneter Titel </a:t>
            </a:r>
            <a:r>
              <a:rPr lang="de-DE" dirty="0" smtClean="0"/>
              <a:t>-8-</a:t>
            </a:r>
            <a:endParaRPr lang="de-DE" dirty="0"/>
          </a:p>
        </p:txBody>
      </p:sp>
      <p:sp>
        <p:nvSpPr>
          <p:cNvPr id="10" name="Textfeld 9"/>
          <p:cNvSpPr txBox="1"/>
          <p:nvPr/>
        </p:nvSpPr>
        <p:spPr>
          <a:xfrm>
            <a:off x="1187624" y="764704"/>
            <a:ext cx="1305165" cy="369332"/>
          </a:xfrm>
          <a:prstGeom prst="rect">
            <a:avLst/>
          </a:prstGeom>
          <a:solidFill>
            <a:schemeClr val="bg1"/>
          </a:solidFill>
          <a:ln>
            <a:noFill/>
          </a:ln>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Beispiel 1</a:t>
            </a:r>
          </a:p>
        </p:txBody>
      </p:sp>
      <p:sp>
        <p:nvSpPr>
          <p:cNvPr id="2" name="Fußzeilenplatzhalter 1"/>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3" name="Foliennummernplatzhalter 2"/>
          <p:cNvSpPr>
            <a:spLocks noGrp="1"/>
          </p:cNvSpPr>
          <p:nvPr>
            <p:ph type="sldNum" sz="quarter" idx="4"/>
          </p:nvPr>
        </p:nvSpPr>
        <p:spPr/>
        <p:txBody>
          <a:bodyPr/>
          <a:lstStyle/>
          <a:p>
            <a:fld id="{8A6690F1-7CA1-4166-A522-500460961984}" type="slidenum">
              <a:rPr lang="de-DE" smtClean="0"/>
              <a:pPr/>
              <a:t>19</a:t>
            </a:fld>
            <a:endParaRPr lang="de-DE"/>
          </a:p>
        </p:txBody>
      </p:sp>
    </p:spTree>
    <p:extLst>
      <p:ext uri="{BB962C8B-B14F-4D97-AF65-F5344CB8AC3E}">
        <p14:creationId xmlns:p14="http://schemas.microsoft.com/office/powerpoint/2010/main" val="4059048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Zusammenstellungen:</a:t>
            </a:r>
            <a:br>
              <a:rPr lang="de-DE" sz="2800" dirty="0" smtClean="0"/>
            </a:br>
            <a:r>
              <a:rPr lang="de-DE" sz="2800" dirty="0" smtClean="0"/>
              <a:t/>
            </a:r>
            <a:br>
              <a:rPr lang="de-DE" sz="2800" dirty="0" smtClean="0"/>
            </a:br>
            <a:r>
              <a:rPr lang="de-DE" dirty="0" smtClean="0"/>
              <a:t>umfassende Beschreibung</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5A.02.01</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feld 5"/>
          <p:cNvSpPr txBox="1"/>
          <p:nvPr/>
        </p:nvSpPr>
        <p:spPr>
          <a:xfrm>
            <a:off x="409343" y="1139744"/>
            <a:ext cx="2506473" cy="369332"/>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B3Kat</a:t>
            </a:r>
            <a:r>
              <a:rPr lang="de-DE" smtClean="0">
                <a:latin typeface="Verdana" panose="020B0604030504040204" pitchFamily="34" charset="0"/>
                <a:ea typeface="Verdana" panose="020B0604030504040204" pitchFamily="34" charset="0"/>
                <a:cs typeface="Verdana" panose="020B0604030504040204" pitchFamily="34" charset="0"/>
              </a:rPr>
              <a:t>: </a:t>
            </a:r>
            <a:r>
              <a:rPr lang="de-DE" smtClean="0">
                <a:latin typeface="Verdana" panose="020B0604030504040204" pitchFamily="34" charset="0"/>
                <a:ea typeface="Verdana" panose="020B0604030504040204" pitchFamily="34" charset="0"/>
                <a:cs typeface="Verdana" panose="020B0604030504040204" pitchFamily="34" charset="0"/>
              </a:rPr>
              <a:t>23</a:t>
            </a:r>
            <a:r>
              <a:rPr lang="de-DE" smtClean="0">
                <a:latin typeface="Verdana" panose="020B0604030504040204" pitchFamily="34" charset="0"/>
                <a:ea typeface="Verdana" panose="020B0604030504040204" pitchFamily="34" charset="0"/>
                <a:cs typeface="Verdana" panose="020B0604030504040204" pitchFamily="34" charset="0"/>
              </a:rPr>
              <a:t>.11.2015</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p:txBody>
          <a:bodyPr/>
          <a:lstStyle/>
          <a:p>
            <a:r>
              <a:rPr lang="de-DE" dirty="0" smtClean="0"/>
              <a:t>AG RDA Schulungsunterlagen – Modul 5A: Zusammenstellungen  09.09.2015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a:t>
            </a:fld>
            <a:endParaRPr lang="de-DE"/>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55195" t="3766" r="5974" b="42975"/>
          <a:stretch/>
        </p:blipFill>
        <p:spPr>
          <a:xfrm>
            <a:off x="128436" y="1772816"/>
            <a:ext cx="2794039" cy="3250921"/>
          </a:xfrm>
          <a:prstGeom prst="rect">
            <a:avLst/>
          </a:prstGeom>
          <a:ln w="3175">
            <a:solidFill>
              <a:schemeClr val="tx1"/>
            </a:solidFill>
          </a:ln>
        </p:spPr>
      </p:pic>
      <p:graphicFrame>
        <p:nvGraphicFramePr>
          <p:cNvPr id="6" name="Tabelle 5"/>
          <p:cNvGraphicFramePr>
            <a:graphicFrameLocks noGrp="1"/>
          </p:cNvGraphicFramePr>
          <p:nvPr>
            <p:extLst>
              <p:ext uri="{D42A27DB-BD31-4B8C-83A1-F6EECF244321}">
                <p14:modId xmlns:p14="http://schemas.microsoft.com/office/powerpoint/2010/main" val="3693137605"/>
              </p:ext>
            </p:extLst>
          </p:nvPr>
        </p:nvGraphicFramePr>
        <p:xfrm>
          <a:off x="2987824" y="1124744"/>
          <a:ext cx="6048671" cy="4959464"/>
        </p:xfrm>
        <a:graphic>
          <a:graphicData uri="http://schemas.openxmlformats.org/drawingml/2006/table">
            <a:tbl>
              <a:tblPr firstRow="1" bandRow="1">
                <a:tableStyleId>{5C22544A-7EE6-4342-B048-85BDC9FD1C3A}</a:tableStyleId>
              </a:tblPr>
              <a:tblGrid>
                <a:gridCol w="873696"/>
                <a:gridCol w="873696"/>
                <a:gridCol w="2217847"/>
                <a:gridCol w="2083432"/>
              </a:tblGrid>
              <a:tr h="386319">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549785">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&lt;&lt;</a:t>
                      </a:r>
                      <a:r>
                        <a:rPr lang="de-DE" sz="1400" baseline="0" dirty="0" smtClean="0">
                          <a:latin typeface="Verdana" panose="020B0604030504040204" pitchFamily="34" charset="0"/>
                          <a:ea typeface="Verdana" panose="020B0604030504040204" pitchFamily="34" charset="0"/>
                          <a:cs typeface="Verdana" panose="020B0604030504040204" pitchFamily="34" charset="0"/>
                        </a:rPr>
                        <a:t>The</a:t>
                      </a: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err="1" smtClean="0">
                          <a:latin typeface="Verdana" panose="020B0604030504040204" pitchFamily="34" charset="0"/>
                          <a:ea typeface="Verdana" panose="020B0604030504040204" pitchFamily="34" charset="0"/>
                          <a:cs typeface="Verdana" panose="020B0604030504040204" pitchFamily="34" charset="0"/>
                        </a:rPr>
                        <a:t>hagiographical</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r>
                        <a:rPr lang="de-DE" sz="1400" baseline="0" dirty="0" err="1" smtClean="0">
                          <a:latin typeface="Verdana" panose="020B0604030504040204" pitchFamily="34" charset="0"/>
                          <a:ea typeface="Verdana" panose="020B0604030504040204" pitchFamily="34" charset="0"/>
                          <a:cs typeface="Verdana" panose="020B0604030504040204" pitchFamily="34" charset="0"/>
                        </a:rPr>
                        <a:t>works</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864096">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dirty="0" smtClean="0">
                          <a:latin typeface="Verdana" panose="020B0604030504040204" pitchFamily="34" charset="0"/>
                          <a:ea typeface="Verdana" panose="020B0604030504040204" pitchFamily="34" charset="0"/>
                          <a:cs typeface="Verdana" panose="020B0604030504040204" pitchFamily="34" charset="0"/>
                        </a:rPr>
                        <a:t>Wace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=331</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6.2.2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 &lt;&lt;</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The&gt;&gt;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hagiographical</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works</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(Nicht:</a:t>
                      </a:r>
                      <a:r>
                        <a:rPr lang="de-DE" sz="1400" i="1" baseline="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Hagiographien)</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27901">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=100</a:t>
                      </a:r>
                      <a:r>
                        <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r>
                      <a:br>
                        <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r>
                      <a:b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=331</a:t>
                      </a: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17.8</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a:t>
                      </a:r>
                    </a:p>
                  </a:txBody>
                  <a:tcPr anchor="ctr"/>
                </a:tc>
                <a:tc>
                  <a:txBody>
                    <a:bodyPr/>
                    <a:lstStyle/>
                    <a:p>
                      <a:pPr marL="0" indent="0">
                        <a:lnSpc>
                          <a:spcPct val="100000"/>
                        </a:lnSpc>
                        <a:spcBef>
                          <a:spcPts val="600"/>
                        </a:spcBef>
                        <a:spcAft>
                          <a:spcPts val="600"/>
                        </a:spcAft>
                        <a:buNone/>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$p Wace</a:t>
                      </a:r>
                      <a:b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 1100-1174</a:t>
                      </a:r>
                      <a:b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 &lt;&lt;The&gt;&gt;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hagiographical</a:t>
                      </a: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de-DE" sz="1400"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works</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386319">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Wace</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dirty="0" smtClean="0">
                          <a:latin typeface="Verdana" panose="020B0604030504040204" pitchFamily="34" charset="0"/>
                          <a:ea typeface="Verdana" panose="020B0604030504040204" pitchFamily="34" charset="0"/>
                          <a:cs typeface="Verdana" panose="020B0604030504040204" pitchFamily="34" charset="0"/>
                        </a:rPr>
                        <a:t> 1100-1174</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86319">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 </a:t>
                      </a:r>
                      <a:r>
                        <a:rPr lang="de-DE" sz="1400" dirty="0" err="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Verfasser</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endParaRPr lang="de-DE"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403647" y="5023737"/>
            <a:ext cx="2358411" cy="923330"/>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Eine Ausgabe aller Hagiographien von Wace</a:t>
            </a:r>
          </a:p>
        </p:txBody>
      </p:sp>
      <p:sp>
        <p:nvSpPr>
          <p:cNvPr id="9" name="Titel 1"/>
          <p:cNvSpPr>
            <a:spLocks noGrp="1"/>
          </p:cNvSpPr>
          <p:nvPr>
            <p:ph type="title"/>
          </p:nvPr>
        </p:nvSpPr>
        <p:spPr>
          <a:xfrm>
            <a:off x="340772" y="116632"/>
            <a:ext cx="8803228" cy="508918"/>
          </a:xfrm>
        </p:spPr>
        <p:txBody>
          <a:bodyPr/>
          <a:lstStyle/>
          <a:p>
            <a:r>
              <a:rPr lang="de-DE" dirty="0" smtClean="0"/>
              <a:t>Einzelner geistiger </a:t>
            </a:r>
            <a:r>
              <a:rPr lang="de-DE" dirty="0"/>
              <a:t>Schöpfer, übergeordneter Titel </a:t>
            </a:r>
            <a:r>
              <a:rPr lang="de-DE" dirty="0" smtClean="0"/>
              <a:t>-9-</a:t>
            </a:r>
            <a:endParaRPr lang="de-DE" dirty="0"/>
          </a:p>
        </p:txBody>
      </p:sp>
      <p:sp>
        <p:nvSpPr>
          <p:cNvPr id="10" name="Rechteck 9"/>
          <p:cNvSpPr/>
          <p:nvPr/>
        </p:nvSpPr>
        <p:spPr>
          <a:xfrm>
            <a:off x="930269" y="1307342"/>
            <a:ext cx="1305165" cy="369332"/>
          </a:xfrm>
          <a:prstGeom prst="rect">
            <a:avLst/>
          </a:prstGeom>
        </p:spPr>
        <p:txBody>
          <a:bodyPr wrap="none">
            <a:spAutoFit/>
          </a:bodyPr>
          <a:lstStyle/>
          <a:p>
            <a:r>
              <a:rPr lang="de-DE" dirty="0">
                <a:latin typeface="Verdana" panose="020B0604030504040204" pitchFamily="34" charset="0"/>
                <a:ea typeface="Verdana" panose="020B0604030504040204" pitchFamily="34" charset="0"/>
                <a:cs typeface="Verdana" panose="020B0604030504040204" pitchFamily="34" charset="0"/>
              </a:rPr>
              <a:t>Beispiel </a:t>
            </a:r>
            <a:r>
              <a:rPr lang="de-DE" dirty="0" smtClean="0">
                <a:latin typeface="Verdana" panose="020B0604030504040204" pitchFamily="34" charset="0"/>
                <a:ea typeface="Verdana" panose="020B0604030504040204" pitchFamily="34" charset="0"/>
                <a:cs typeface="Verdana" panose="020B0604030504040204" pitchFamily="34" charset="0"/>
              </a:rPr>
              <a:t>2</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20</a:t>
            </a:fld>
            <a:endParaRPr lang="de-DE"/>
          </a:p>
        </p:txBody>
      </p:sp>
    </p:spTree>
    <p:extLst>
      <p:ext uri="{BB962C8B-B14F-4D97-AF65-F5344CB8AC3E}">
        <p14:creationId xmlns:p14="http://schemas.microsoft.com/office/powerpoint/2010/main" val="1403620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Einzelner geistiger </a:t>
            </a:r>
            <a:r>
              <a:rPr lang="de-DE" dirty="0"/>
              <a:t>Schöpfer, übergeordneter Titel </a:t>
            </a:r>
            <a:r>
              <a:rPr lang="de-DE" dirty="0" smtClean="0"/>
              <a:t>-10-</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buNone/>
            </a:pPr>
            <a:r>
              <a:rPr lang="de-DE" dirty="0" smtClean="0"/>
              <a:t>Sonderfall: Übergeordneter Titel identisch mit dem Titel eines enthaltenen Teilwerks</a:t>
            </a:r>
          </a:p>
          <a:p>
            <a:pPr marL="0" indent="0">
              <a:buNone/>
            </a:pPr>
            <a:endParaRPr lang="de-DE" dirty="0" smtClean="0"/>
          </a:p>
          <a:p>
            <a:pPr marL="457200" lvl="1" indent="0">
              <a:buNone/>
            </a:pPr>
            <a:r>
              <a:rPr lang="de-DE" dirty="0" smtClean="0"/>
              <a:t>Wenn für beide Werke ein normierter Sucheinstieg erfasst werden soll: </a:t>
            </a:r>
            <a:br>
              <a:rPr lang="de-DE" dirty="0" smtClean="0"/>
            </a:br>
            <a:r>
              <a:rPr lang="de-DE" dirty="0" smtClean="0"/>
              <a:t/>
            </a:r>
            <a:br>
              <a:rPr lang="de-DE" dirty="0" smtClean="0"/>
            </a:br>
            <a:r>
              <a:rPr lang="de-DE" dirty="0" smtClean="0"/>
              <a:t>Unterscheidendes Merkmal nötig, beispielsweise die Form des Werks</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21</a:t>
            </a:fld>
            <a:endParaRPr lang="de-DE"/>
          </a:p>
        </p:txBody>
      </p:sp>
    </p:spTree>
    <p:extLst>
      <p:ext uri="{BB962C8B-B14F-4D97-AF65-F5344CB8AC3E}">
        <p14:creationId xmlns:p14="http://schemas.microsoft.com/office/powerpoint/2010/main" val="2693081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784976" cy="508918"/>
          </a:xfrm>
        </p:spPr>
        <p:txBody>
          <a:bodyPr/>
          <a:lstStyle/>
          <a:p>
            <a:r>
              <a:rPr lang="de-DE" dirty="0" smtClean="0"/>
              <a:t>Einzelner geistiger Schöpfer, kein übergeordneter Titel -1-</a:t>
            </a:r>
            <a:endParaRPr lang="de-DE" dirty="0"/>
          </a:p>
        </p:txBody>
      </p:sp>
      <p:sp>
        <p:nvSpPr>
          <p:cNvPr id="3" name="Textplatzhalter 2"/>
          <p:cNvSpPr>
            <a:spLocks noGrp="1"/>
          </p:cNvSpPr>
          <p:nvPr>
            <p:ph type="body" sz="quarter" idx="13"/>
          </p:nvPr>
        </p:nvSpPr>
        <p:spPr/>
        <p:txBody>
          <a:bodyPr wrap="square"/>
          <a:lstStyle/>
          <a:p>
            <a:pPr lvl="1">
              <a:buFont typeface="Arial" panose="020B0604020202020204" pitchFamily="34" charset="0"/>
              <a:buChar char="•"/>
            </a:pPr>
            <a:endParaRPr lang="de-DE" dirty="0" smtClean="0"/>
          </a:p>
          <a:p>
            <a:pPr marL="0" indent="0">
              <a:buNone/>
            </a:pPr>
            <a:r>
              <a:rPr lang="de-DE" dirty="0" smtClean="0"/>
              <a:t>Grundregel RDA 6.2.2.10.3: Bevorzugter Titel für jedes Werk wird erfasst</a:t>
            </a:r>
          </a:p>
          <a:p>
            <a:endParaRPr lang="de-DE" dirty="0" smtClean="0"/>
          </a:p>
          <a:p>
            <a:pPr marL="0" indent="0">
              <a:buNone/>
            </a:pPr>
            <a:r>
              <a:rPr lang="de-DE" dirty="0" smtClean="0"/>
              <a:t>Alternative: Bildung eines Formaltitels gemäß RDA 6.2.2.10.1 oder 6.2.2.10.2, gefolgt von </a:t>
            </a:r>
            <a:r>
              <a:rPr lang="de-DE" i="1" dirty="0" smtClean="0"/>
              <a:t>Auswahl</a:t>
            </a:r>
          </a:p>
          <a:p>
            <a:endParaRPr lang="de-DE" i="1" dirty="0" smtClean="0"/>
          </a:p>
          <a:p>
            <a:pPr marL="0" indent="0">
              <a:buNone/>
            </a:pPr>
            <a:r>
              <a:rPr lang="de-DE" dirty="0" smtClean="0"/>
              <a:t>Alternative soll nur in Ausnahmefällen angewendet werden, wenn die Aufführung sämtlicher bevorzugter Titel zu umfangreich wird</a:t>
            </a:r>
          </a:p>
          <a:p>
            <a:endParaRPr lang="de-DE" dirty="0"/>
          </a:p>
          <a:p>
            <a:pPr marL="0" indent="0">
              <a:buNone/>
            </a:pPr>
            <a:r>
              <a:rPr lang="de-DE" dirty="0"/>
              <a:t>Herstellung einer Beziehung </a:t>
            </a:r>
            <a:r>
              <a:rPr lang="de-DE" dirty="0" smtClean="0"/>
              <a:t>nur </a:t>
            </a:r>
            <a:r>
              <a:rPr lang="de-DE" dirty="0"/>
              <a:t>für das erste </a:t>
            </a:r>
            <a:r>
              <a:rPr lang="de-DE" dirty="0" smtClean="0"/>
              <a:t>Werk </a:t>
            </a:r>
            <a:r>
              <a:rPr lang="de-DE" dirty="0"/>
              <a:t>erforderlich (RDA 17.8)</a:t>
            </a:r>
          </a:p>
          <a:p>
            <a:endParaRPr lang="de-DE" dirty="0" smtClean="0"/>
          </a:p>
          <a:p>
            <a:endParaRPr lang="de-DE" dirty="0" smtClean="0"/>
          </a:p>
          <a:p>
            <a:pPr marL="457200" lvl="1" indent="0">
              <a:buNone/>
            </a:pPr>
            <a:endParaRPr lang="de-DE" dirty="0" smtClean="0"/>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22</a:t>
            </a:fld>
            <a:endParaRPr lang="de-DE"/>
          </a:p>
        </p:txBody>
      </p:sp>
    </p:spTree>
    <p:extLst>
      <p:ext uri="{BB962C8B-B14F-4D97-AF65-F5344CB8AC3E}">
        <p14:creationId xmlns:p14="http://schemas.microsoft.com/office/powerpoint/2010/main" val="3911379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Anita dienstlich\RDA\Teil-Ganzes-Beziehungen\Zusammenstellungen\RDA-Beispiele_Zusammenstellungen\Scans\28112014138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4000" contrast="-9000"/>
                    </a14:imgEffect>
                  </a14:imgLayer>
                </a14:imgProps>
              </a:ext>
              <a:ext uri="{28A0092B-C50C-407E-A947-70E740481C1C}">
                <a14:useLocalDpi xmlns:a14="http://schemas.microsoft.com/office/drawing/2010/main" val="0"/>
              </a:ext>
            </a:extLst>
          </a:blip>
          <a:srcRect l="3" r="19797"/>
          <a:stretch/>
        </p:blipFill>
        <p:spPr bwMode="auto">
          <a:xfrm>
            <a:off x="1512816" y="1090174"/>
            <a:ext cx="2666608" cy="44330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716016" y="3717032"/>
            <a:ext cx="2375108" cy="1200329"/>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Enthält fünf Stücke ohne übergeordneten Titel</a:t>
            </a:r>
          </a:p>
        </p:txBody>
      </p:sp>
      <p:sp>
        <p:nvSpPr>
          <p:cNvPr id="9" name="Titel 1"/>
          <p:cNvSpPr>
            <a:spLocks noGrp="1"/>
          </p:cNvSpPr>
          <p:nvPr>
            <p:ph type="title"/>
          </p:nvPr>
        </p:nvSpPr>
        <p:spPr>
          <a:xfrm>
            <a:off x="251520" y="183778"/>
            <a:ext cx="8856984" cy="508918"/>
          </a:xfrm>
        </p:spPr>
        <p:txBody>
          <a:bodyPr/>
          <a:lstStyle/>
          <a:p>
            <a:r>
              <a:rPr lang="de-DE" dirty="0" smtClean="0"/>
              <a:t>Einzelner geistiger </a:t>
            </a:r>
            <a:r>
              <a:rPr lang="de-DE" dirty="0"/>
              <a:t>Schöpfer, kein übergeordneter Titel </a:t>
            </a:r>
            <a:r>
              <a:rPr lang="de-DE" dirty="0" smtClean="0"/>
              <a:t>-2-</a:t>
            </a:r>
            <a:endParaRPr lang="de-DE" dirty="0"/>
          </a:p>
        </p:txBody>
      </p:sp>
      <p:sp>
        <p:nvSpPr>
          <p:cNvPr id="2" name="Fußzeilenplatzhalter 1"/>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3" name="Foliennummernplatzhalter 2"/>
          <p:cNvSpPr>
            <a:spLocks noGrp="1"/>
          </p:cNvSpPr>
          <p:nvPr>
            <p:ph type="sldNum" sz="quarter" idx="4"/>
          </p:nvPr>
        </p:nvSpPr>
        <p:spPr/>
        <p:txBody>
          <a:bodyPr/>
          <a:lstStyle/>
          <a:p>
            <a:fld id="{8A6690F1-7CA1-4166-A522-500460961984}" type="slidenum">
              <a:rPr lang="de-DE" smtClean="0"/>
              <a:pPr/>
              <a:t>23</a:t>
            </a:fld>
            <a:endParaRPr lang="de-DE"/>
          </a:p>
        </p:txBody>
      </p:sp>
    </p:spTree>
    <p:extLst>
      <p:ext uri="{BB962C8B-B14F-4D97-AF65-F5344CB8AC3E}">
        <p14:creationId xmlns:p14="http://schemas.microsoft.com/office/powerpoint/2010/main" val="1687446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51520" y="183778"/>
            <a:ext cx="8784976" cy="1012974"/>
          </a:xfrm>
        </p:spPr>
        <p:txBody>
          <a:bodyPr/>
          <a:lstStyle/>
          <a:p>
            <a:r>
              <a:rPr lang="de-DE" dirty="0" smtClean="0"/>
              <a:t>Einzelner geistiger </a:t>
            </a:r>
            <a:r>
              <a:rPr lang="de-DE" dirty="0"/>
              <a:t>Schöpfer, kein </a:t>
            </a:r>
            <a:r>
              <a:rPr lang="de-DE" dirty="0" smtClean="0"/>
              <a:t>übergeordneter </a:t>
            </a:r>
            <a:r>
              <a:rPr lang="de-DE" dirty="0"/>
              <a:t>Titel </a:t>
            </a:r>
            <a:r>
              <a:rPr lang="de-DE" dirty="0" smtClean="0"/>
              <a:t>-3- </a:t>
            </a:r>
            <a:endParaRPr lang="de-DE" dirty="0"/>
          </a:p>
        </p:txBody>
      </p:sp>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12" name="Foliennummernplatzhalter 11"/>
          <p:cNvSpPr>
            <a:spLocks noGrp="1"/>
          </p:cNvSpPr>
          <p:nvPr>
            <p:ph type="sldNum" sz="quarter" idx="4"/>
          </p:nvPr>
        </p:nvSpPr>
        <p:spPr/>
        <p:txBody>
          <a:bodyPr/>
          <a:lstStyle/>
          <a:p>
            <a:fld id="{8A6690F1-7CA1-4166-A522-500460961984}" type="slidenum">
              <a:rPr lang="de-DE" smtClean="0"/>
              <a:pPr/>
              <a:t>24</a:t>
            </a:fld>
            <a:endParaRPr lang="de-DE"/>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93" y="1268759"/>
            <a:ext cx="7818447" cy="48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739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784976" cy="508918"/>
          </a:xfrm>
        </p:spPr>
        <p:txBody>
          <a:bodyPr/>
          <a:lstStyle/>
          <a:p>
            <a:r>
              <a:rPr lang="de-DE" dirty="0" smtClean="0"/>
              <a:t>Verschiedene geistige Schöpfer, übergeordneter Titel -1-</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buNone/>
            </a:pPr>
            <a:r>
              <a:rPr lang="de-DE" dirty="0" smtClean="0"/>
              <a:t>Hauptsächliches Werk ist das Werk der Zusammenstellung selbst</a:t>
            </a:r>
          </a:p>
          <a:p>
            <a:endParaRPr lang="de-DE" dirty="0" smtClean="0"/>
          </a:p>
          <a:p>
            <a:pPr marL="0" indent="0">
              <a:buNone/>
            </a:pPr>
            <a:r>
              <a:rPr lang="de-DE" dirty="0" smtClean="0"/>
              <a:t>Bestimmung des bevorzugten Titels nach den allgemeinen Regeln zur Bestimmung des Werktitels RDA 6.2.2.4 und 6.2.2.5</a:t>
            </a:r>
          </a:p>
          <a:p>
            <a:endParaRPr lang="de-DE" dirty="0" smtClean="0"/>
          </a:p>
          <a:p>
            <a:pPr marL="0" indent="0">
              <a:buNone/>
            </a:pPr>
            <a:r>
              <a:rPr lang="de-DE" dirty="0" smtClean="0"/>
              <a:t>Keine Formaltitel</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25</a:t>
            </a:fld>
            <a:endParaRPr lang="de-DE"/>
          </a:p>
        </p:txBody>
      </p:sp>
    </p:spTree>
    <p:extLst>
      <p:ext uri="{BB962C8B-B14F-4D97-AF65-F5344CB8AC3E}">
        <p14:creationId xmlns:p14="http://schemas.microsoft.com/office/powerpoint/2010/main" val="2974461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51520" y="183778"/>
            <a:ext cx="8784976" cy="508918"/>
          </a:xfrm>
        </p:spPr>
        <p:txBody>
          <a:bodyPr/>
          <a:lstStyle/>
          <a:p>
            <a:r>
              <a:rPr lang="de-DE" dirty="0"/>
              <a:t>Verschiedene</a:t>
            </a:r>
            <a:r>
              <a:rPr lang="de-DE" dirty="0" smtClean="0"/>
              <a:t> </a:t>
            </a:r>
            <a:r>
              <a:rPr lang="de-DE" dirty="0"/>
              <a:t>geistige Schöpfer, </a:t>
            </a:r>
            <a:r>
              <a:rPr lang="de-DE" dirty="0" smtClean="0"/>
              <a:t>übergeordneter </a:t>
            </a:r>
            <a:r>
              <a:rPr lang="de-DE" dirty="0"/>
              <a:t>Titel </a:t>
            </a:r>
            <a:r>
              <a:rPr lang="de-DE" dirty="0" smtClean="0"/>
              <a:t>-2-</a:t>
            </a:r>
            <a:endParaRPr lang="de-DE" dirty="0"/>
          </a:p>
        </p:txBody>
      </p:sp>
      <p:pic>
        <p:nvPicPr>
          <p:cNvPr id="2" name="Grafik 1"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701576" cy="4312773"/>
          </a:xfrm>
          <a:prstGeom prst="rect">
            <a:avLst/>
          </a:prstGeom>
          <a:ln w="3175">
            <a:solidFill>
              <a:schemeClr val="tx1"/>
            </a:solidFill>
          </a:ln>
        </p:spPr>
      </p:pic>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26</a:t>
            </a:fld>
            <a:endParaRPr lang="de-DE"/>
          </a:p>
        </p:txBody>
      </p:sp>
    </p:spTree>
    <p:extLst>
      <p:ext uri="{BB962C8B-B14F-4D97-AF65-F5344CB8AC3E}">
        <p14:creationId xmlns:p14="http://schemas.microsoft.com/office/powerpoint/2010/main" val="2287093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784976" cy="508918"/>
          </a:xfrm>
        </p:spPr>
        <p:txBody>
          <a:bodyPr/>
          <a:lstStyle/>
          <a:p>
            <a:r>
              <a:rPr lang="de-DE" dirty="0"/>
              <a:t>Verschiedene geistige Schöpfer, übergeordneter Titel </a:t>
            </a:r>
            <a:r>
              <a:rPr lang="de-DE" dirty="0" smtClean="0"/>
              <a:t>-3-</a:t>
            </a:r>
            <a:endParaRPr lang="de-DE" dirty="0"/>
          </a:p>
        </p:txBody>
      </p:sp>
      <p:sp>
        <p:nvSpPr>
          <p:cNvPr id="3" name="Textplatzhalter 2"/>
          <p:cNvSpPr>
            <a:spLocks noGrp="1"/>
          </p:cNvSpPr>
          <p:nvPr>
            <p:ph type="body" sz="quarter" idx="13"/>
          </p:nvPr>
        </p:nvSpPr>
        <p:spPr/>
        <p:txBody>
          <a:bodyPr wrap="square"/>
          <a:lstStyle/>
          <a:p>
            <a:endParaRPr lang="de-DE" dirty="0" smtClean="0"/>
          </a:p>
          <a:p>
            <a:pPr marL="0" indent="0">
              <a:buNone/>
            </a:pPr>
            <a:r>
              <a:rPr lang="de-DE" dirty="0" smtClean="0"/>
              <a:t>Zusätzliche Erfassung der einzelnen Beiträge möglich:</a:t>
            </a:r>
          </a:p>
          <a:p>
            <a:pPr marL="0" indent="0">
              <a:buNone/>
            </a:pPr>
            <a:endParaRPr lang="de-DE" dirty="0" smtClean="0"/>
          </a:p>
          <a:p>
            <a:r>
              <a:rPr lang="de-DE" dirty="0" smtClean="0"/>
              <a:t>als </a:t>
            </a:r>
            <a:r>
              <a:rPr lang="de-DE" dirty="0"/>
              <a:t>in Beziehung stehende (enthaltene) Werke gemäß RDA </a:t>
            </a:r>
            <a:r>
              <a:rPr lang="de-DE" dirty="0" smtClean="0"/>
              <a:t>25.1</a:t>
            </a:r>
            <a:endParaRPr lang="de-DE" dirty="0"/>
          </a:p>
          <a:p>
            <a:pPr marL="0" indent="0">
              <a:buNone/>
            </a:pPr>
            <a:r>
              <a:rPr lang="de-DE" i="1" dirty="0" smtClean="0"/>
              <a:t>und/oder</a:t>
            </a:r>
          </a:p>
          <a:p>
            <a:r>
              <a:rPr lang="de-DE" dirty="0" smtClean="0"/>
              <a:t>als </a:t>
            </a:r>
            <a:r>
              <a:rPr lang="de-DE" dirty="0"/>
              <a:t>in </a:t>
            </a:r>
            <a:r>
              <a:rPr lang="de-DE" dirty="0" smtClean="0"/>
              <a:t>Beziehung </a:t>
            </a:r>
            <a:r>
              <a:rPr lang="de-DE" dirty="0"/>
              <a:t>stehende Manifestationen </a:t>
            </a:r>
            <a:r>
              <a:rPr lang="de-DE" dirty="0" smtClean="0"/>
              <a:t>gemäß RDA 27.1</a:t>
            </a:r>
          </a:p>
          <a:p>
            <a:endParaRPr lang="de-DE" dirty="0" smtClean="0"/>
          </a:p>
          <a:p>
            <a:pPr marL="0" indent="0">
              <a:buNone/>
            </a:pPr>
            <a:r>
              <a:rPr lang="de-DE" dirty="0" smtClean="0"/>
              <a:t>Erfassung der Beiträge ist kein Standardelement, also grundsätzlich optional</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27</a:t>
            </a:fld>
            <a:endParaRPr lang="de-DE"/>
          </a:p>
        </p:txBody>
      </p:sp>
    </p:spTree>
    <p:extLst>
      <p:ext uri="{BB962C8B-B14F-4D97-AF65-F5344CB8AC3E}">
        <p14:creationId xmlns:p14="http://schemas.microsoft.com/office/powerpoint/2010/main" val="357397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784976" cy="508918"/>
          </a:xfrm>
        </p:spPr>
        <p:txBody>
          <a:bodyPr/>
          <a:lstStyle/>
          <a:p>
            <a:r>
              <a:rPr lang="de-DE" dirty="0"/>
              <a:t>Verschiedene geistige Schöpfer, übergeordneter Titel </a:t>
            </a:r>
            <a:r>
              <a:rPr lang="de-DE" dirty="0" smtClean="0"/>
              <a:t>-4-</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buNone/>
            </a:pPr>
            <a:r>
              <a:rPr lang="de-DE" dirty="0" smtClean="0"/>
              <a:t>Minimalvariante:</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28</a:t>
            </a:fld>
            <a:endParaRPr lang="de-D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842493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073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51520" y="183778"/>
            <a:ext cx="8784976" cy="508918"/>
          </a:xfrm>
        </p:spPr>
        <p:txBody>
          <a:bodyPr/>
          <a:lstStyle/>
          <a:p>
            <a:r>
              <a:rPr lang="de-DE" dirty="0"/>
              <a:t>Verschiedene</a:t>
            </a:r>
            <a:r>
              <a:rPr lang="de-DE" dirty="0" smtClean="0"/>
              <a:t> </a:t>
            </a:r>
            <a:r>
              <a:rPr lang="de-DE" dirty="0"/>
              <a:t>geistige Schöpfer, </a:t>
            </a:r>
            <a:r>
              <a:rPr lang="de-DE" dirty="0" smtClean="0"/>
              <a:t>übergeordneter Titel -5-</a:t>
            </a:r>
            <a:endParaRPr lang="de-DE" dirty="0"/>
          </a:p>
        </p:txBody>
      </p:sp>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29</a:t>
            </a:fld>
            <a:endParaRPr lang="de-DE"/>
          </a:p>
        </p:txBody>
      </p:sp>
      <p:sp>
        <p:nvSpPr>
          <p:cNvPr id="2" name="Textfeld 1"/>
          <p:cNvSpPr txBox="1"/>
          <p:nvPr/>
        </p:nvSpPr>
        <p:spPr>
          <a:xfrm>
            <a:off x="349122" y="980728"/>
            <a:ext cx="1446614" cy="830997"/>
          </a:xfrm>
          <a:prstGeom prst="rect">
            <a:avLst/>
          </a:prstGeom>
          <a:noFill/>
          <a:ln>
            <a:noFill/>
          </a:ln>
        </p:spPr>
        <p:txBody>
          <a:bodyPr wrap="none" rtlCol="0">
            <a:spAutoFit/>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Luxus-</a:t>
            </a:r>
          </a:p>
          <a:p>
            <a:r>
              <a:rPr lang="de-DE" sz="2400" dirty="0" smtClean="0">
                <a:latin typeface="Verdana" panose="020B0604030504040204" pitchFamily="34" charset="0"/>
                <a:ea typeface="Verdana" panose="020B0604030504040204" pitchFamily="34" charset="0"/>
                <a:cs typeface="Verdana" panose="020B0604030504040204" pitchFamily="34" charset="0"/>
              </a:rPr>
              <a:t>variante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447" y="548680"/>
            <a:ext cx="6815009"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395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sp>
        <p:nvSpPr>
          <p:cNvPr id="3" name="Textplatzhalter 2"/>
          <p:cNvSpPr>
            <a:spLocks noGrp="1"/>
          </p:cNvSpPr>
          <p:nvPr>
            <p:ph type="body" sz="quarter" idx="13"/>
          </p:nvPr>
        </p:nvSpPr>
        <p:spPr/>
        <p:txBody>
          <a:bodyPr wrap="square"/>
          <a:lstStyle/>
          <a:p>
            <a:r>
              <a:rPr lang="de-DE" dirty="0" smtClean="0"/>
              <a:t>Allgemeine Aspekte von Zusammenstellungen</a:t>
            </a:r>
          </a:p>
          <a:p>
            <a:pPr lvl="1"/>
            <a:r>
              <a:rPr lang="de-DE" dirty="0" smtClean="0"/>
              <a:t>Definition</a:t>
            </a:r>
          </a:p>
          <a:p>
            <a:pPr lvl="1"/>
            <a:r>
              <a:rPr lang="de-DE" dirty="0" smtClean="0"/>
              <a:t>Arten von Zusammenstellungen  </a:t>
            </a:r>
          </a:p>
          <a:p>
            <a:pPr lvl="1"/>
            <a:r>
              <a:rPr lang="de-DE" dirty="0" smtClean="0"/>
              <a:t>Arten der Beschreibung</a:t>
            </a:r>
          </a:p>
          <a:p>
            <a:pPr lvl="1"/>
            <a:r>
              <a:rPr lang="de-DE" dirty="0" smtClean="0"/>
              <a:t>In der Manifestation verkörpertes Werk</a:t>
            </a:r>
          </a:p>
          <a:p>
            <a:pPr lvl="1"/>
            <a:r>
              <a:rPr lang="de-DE" dirty="0" smtClean="0"/>
              <a:t>Beziehungskennzeichnungen Zusammenstellender/Herausgeber </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3</a:t>
            </a:fld>
            <a:endParaRPr lang="de-DE"/>
          </a:p>
        </p:txBody>
      </p:sp>
    </p:spTree>
    <p:extLst>
      <p:ext uri="{BB962C8B-B14F-4D97-AF65-F5344CB8AC3E}">
        <p14:creationId xmlns:p14="http://schemas.microsoft.com/office/powerpoint/2010/main" val="2813966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51520" y="183778"/>
            <a:ext cx="8784976" cy="508918"/>
          </a:xfrm>
        </p:spPr>
        <p:txBody>
          <a:bodyPr/>
          <a:lstStyle/>
          <a:p>
            <a:r>
              <a:rPr lang="de-DE" dirty="0"/>
              <a:t>Verschiedene</a:t>
            </a:r>
            <a:r>
              <a:rPr lang="de-DE" dirty="0" smtClean="0"/>
              <a:t> </a:t>
            </a:r>
            <a:r>
              <a:rPr lang="de-DE" dirty="0"/>
              <a:t>geistige Schöpfer, </a:t>
            </a:r>
            <a:r>
              <a:rPr lang="de-DE" dirty="0" smtClean="0"/>
              <a:t>übergeordneter Titel -6-</a:t>
            </a:r>
            <a:endParaRPr lang="de-DE" dirty="0"/>
          </a:p>
        </p:txBody>
      </p:sp>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30</a:t>
            </a:fld>
            <a:endParaRPr 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52736"/>
            <a:ext cx="878497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152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784976" cy="508918"/>
          </a:xfrm>
        </p:spPr>
        <p:txBody>
          <a:bodyPr/>
          <a:lstStyle/>
          <a:p>
            <a:r>
              <a:rPr lang="de-DE" dirty="0"/>
              <a:t>Verschiedene geistige Schöpfer, </a:t>
            </a:r>
            <a:r>
              <a:rPr lang="de-DE" smtClean="0"/>
              <a:t>kein übergeordneter </a:t>
            </a:r>
            <a:r>
              <a:rPr lang="de-DE" dirty="0"/>
              <a:t>Titel </a:t>
            </a:r>
            <a:r>
              <a:rPr lang="de-DE" dirty="0" smtClean="0"/>
              <a:t>-1-</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buNone/>
            </a:pPr>
            <a:r>
              <a:rPr lang="de-DE" dirty="0" smtClean="0"/>
              <a:t>Erfassung der bevorzugten Titel für jedes Werk</a:t>
            </a:r>
          </a:p>
          <a:p>
            <a:endParaRPr lang="de-DE" dirty="0" smtClean="0"/>
          </a:p>
          <a:p>
            <a:pPr marL="0" indent="0">
              <a:buNone/>
            </a:pPr>
            <a:r>
              <a:rPr lang="de-DE" dirty="0"/>
              <a:t>Die Alternative, Titel zu fingieren, wird nur in Ausnahmefällen angewendet (wenn die Aufführung aller Titel nicht zu bewältigen ist)</a:t>
            </a:r>
          </a:p>
          <a:p>
            <a:pPr marL="0" indent="0">
              <a:buNone/>
            </a:pPr>
            <a:r>
              <a:rPr lang="de-DE"/>
              <a:t>(RDA 6.2.2.11.2 D-A-CH und RDA 6.27.1.4 D-A-CH)</a:t>
            </a:r>
            <a:endParaRPr lang="de-DE" dirty="0"/>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31</a:t>
            </a:fld>
            <a:endParaRPr lang="de-DE"/>
          </a:p>
        </p:txBody>
      </p:sp>
    </p:spTree>
    <p:extLst>
      <p:ext uri="{BB962C8B-B14F-4D97-AF65-F5344CB8AC3E}">
        <p14:creationId xmlns:p14="http://schemas.microsoft.com/office/powerpoint/2010/main" val="1097909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Anita dienstlich\RDA\Teil-Ganzes-Beziehungen\Zusammenstellungen\RDA-Beispiele_Zusammenstellungen\Scans\13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1000" contrast="-51000"/>
                    </a14:imgEffect>
                  </a14:imgLayer>
                </a14:imgProps>
              </a:ext>
              <a:ext uri="{28A0092B-C50C-407E-A947-70E740481C1C}">
                <a14:useLocalDpi xmlns:a14="http://schemas.microsoft.com/office/drawing/2010/main" val="0"/>
              </a:ext>
            </a:extLst>
          </a:blip>
          <a:srcRect/>
          <a:stretch>
            <a:fillRect/>
          </a:stretch>
        </p:blipFill>
        <p:spPr bwMode="auto">
          <a:xfrm>
            <a:off x="1505383" y="1231990"/>
            <a:ext cx="2770312" cy="36937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148064" y="2420888"/>
            <a:ext cx="2592288" cy="1754326"/>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Bei „Kriegstagebuch ...“ handelt es sich um einen Titelzusatz und nicht um einen Haupttitel eines weiteren Werkes.</a:t>
            </a:r>
          </a:p>
        </p:txBody>
      </p:sp>
      <p:sp>
        <p:nvSpPr>
          <p:cNvPr id="9" name="Titel 1"/>
          <p:cNvSpPr>
            <a:spLocks noGrp="1"/>
          </p:cNvSpPr>
          <p:nvPr>
            <p:ph type="title"/>
          </p:nvPr>
        </p:nvSpPr>
        <p:spPr>
          <a:xfrm>
            <a:off x="251520" y="183778"/>
            <a:ext cx="8640960" cy="508918"/>
          </a:xfrm>
        </p:spPr>
        <p:txBody>
          <a:bodyPr/>
          <a:lstStyle/>
          <a:p>
            <a:r>
              <a:rPr lang="de-DE" dirty="0"/>
              <a:t>Verschiedene geistige Schöpfer, kein übergeordneter Titel </a:t>
            </a:r>
            <a:r>
              <a:rPr lang="de-DE" dirty="0" smtClean="0"/>
              <a:t>-2-</a:t>
            </a:r>
            <a:endParaRPr lang="de-DE" dirty="0"/>
          </a:p>
        </p:txBody>
      </p:sp>
      <p:sp>
        <p:nvSpPr>
          <p:cNvPr id="2" name="Fußzeilenplatzhalter 1"/>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3" name="Foliennummernplatzhalter 2"/>
          <p:cNvSpPr>
            <a:spLocks noGrp="1"/>
          </p:cNvSpPr>
          <p:nvPr>
            <p:ph type="sldNum" sz="quarter" idx="4"/>
          </p:nvPr>
        </p:nvSpPr>
        <p:spPr/>
        <p:txBody>
          <a:bodyPr/>
          <a:lstStyle/>
          <a:p>
            <a:fld id="{8A6690F1-7CA1-4166-A522-500460961984}" type="slidenum">
              <a:rPr lang="de-DE" smtClean="0"/>
              <a:pPr/>
              <a:t>32</a:t>
            </a:fld>
            <a:endParaRPr lang="de-DE"/>
          </a:p>
        </p:txBody>
      </p:sp>
    </p:spTree>
    <p:extLst>
      <p:ext uri="{BB962C8B-B14F-4D97-AF65-F5344CB8AC3E}">
        <p14:creationId xmlns:p14="http://schemas.microsoft.com/office/powerpoint/2010/main" val="216461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51520" y="183778"/>
            <a:ext cx="8640960" cy="508918"/>
          </a:xfrm>
        </p:spPr>
        <p:txBody>
          <a:bodyPr/>
          <a:lstStyle/>
          <a:p>
            <a:r>
              <a:rPr lang="de-DE" dirty="0"/>
              <a:t>Verschiedene geistige Schöpfer, kein übergeordneter Titel </a:t>
            </a:r>
            <a:r>
              <a:rPr lang="de-DE" dirty="0" smtClean="0"/>
              <a:t>-3-</a:t>
            </a:r>
            <a:endParaRPr lang="de-DE" dirty="0"/>
          </a:p>
        </p:txBody>
      </p:sp>
      <p:sp>
        <p:nvSpPr>
          <p:cNvPr id="3" name="Fußzeilenplatzhalter 2"/>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33</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4608512"/>
          </a:xfrm>
          <a:prstGeom prst="rect">
            <a:avLst/>
          </a:prstGeom>
        </p:spPr>
      </p:pic>
    </p:spTree>
    <p:extLst>
      <p:ext uri="{BB962C8B-B14F-4D97-AF65-F5344CB8AC3E}">
        <p14:creationId xmlns:p14="http://schemas.microsoft.com/office/powerpoint/2010/main" val="3446509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Hauptwerk mit Ergänzung -1- (RDA 6.27.1.4 D-A-CH)</a:t>
            </a:r>
            <a:endParaRPr lang="de-DE" dirty="0"/>
          </a:p>
        </p:txBody>
      </p:sp>
      <p:sp>
        <p:nvSpPr>
          <p:cNvPr id="3" name="Textplatzhalter 2"/>
          <p:cNvSpPr>
            <a:spLocks noGrp="1"/>
          </p:cNvSpPr>
          <p:nvPr>
            <p:ph type="body" sz="quarter" idx="13"/>
          </p:nvPr>
        </p:nvSpPr>
        <p:spPr/>
        <p:txBody>
          <a:bodyPr wrap="square"/>
          <a:lstStyle/>
          <a:p>
            <a:endParaRPr lang="de-DE" dirty="0" smtClean="0"/>
          </a:p>
          <a:p>
            <a:pPr marL="0" indent="0">
              <a:buNone/>
            </a:pPr>
            <a:r>
              <a:rPr lang="de-DE" dirty="0" smtClean="0"/>
              <a:t>In der bevorzugten Informationsquelle ist</a:t>
            </a:r>
          </a:p>
          <a:p>
            <a:endParaRPr lang="de-DE" dirty="0" smtClean="0"/>
          </a:p>
          <a:p>
            <a:pPr lvl="1">
              <a:buFont typeface="Arial" panose="020B0604020202020204" pitchFamily="34" charset="0"/>
              <a:buChar char="•"/>
            </a:pPr>
            <a:r>
              <a:rPr lang="de-DE" dirty="0" smtClean="0"/>
              <a:t>entweder nur das Hauptwerk genannt </a:t>
            </a:r>
            <a:br>
              <a:rPr lang="de-DE" dirty="0" smtClean="0"/>
            </a:br>
            <a:r>
              <a:rPr lang="de-DE" dirty="0" smtClean="0"/>
              <a:t>oder</a:t>
            </a:r>
          </a:p>
          <a:p>
            <a:pPr lvl="1">
              <a:buFont typeface="Arial" panose="020B0604020202020204" pitchFamily="34" charset="0"/>
              <a:buChar char="•"/>
            </a:pPr>
            <a:r>
              <a:rPr lang="de-DE" dirty="0" smtClean="0"/>
              <a:t>die Ergänzungen werden als nachrangig präsentiert</a:t>
            </a:r>
          </a:p>
          <a:p>
            <a:pPr lvl="1"/>
            <a:endParaRPr lang="de-DE" dirty="0"/>
          </a:p>
          <a:p>
            <a:pPr marL="57150" indent="0">
              <a:buNone/>
            </a:pPr>
            <a:r>
              <a:rPr lang="de-DE" dirty="0" smtClean="0"/>
              <a:t>Erfasst wird vorrangig das Hauptwerk</a:t>
            </a:r>
          </a:p>
          <a:p>
            <a:pPr marL="57150" indent="0">
              <a:buNone/>
            </a:pPr>
            <a:r>
              <a:rPr lang="de-DE" dirty="0" smtClean="0"/>
              <a:t>Zur Ergänzung kann eine Beziehung nach RDA 25.1 hergestellt werden</a:t>
            </a:r>
          </a:p>
          <a:p>
            <a:pPr marL="57150" indent="0">
              <a:buNone/>
            </a:pPr>
            <a:r>
              <a:rPr lang="de-DE" dirty="0" smtClean="0"/>
              <a:t>Empfohlene Beziehungskennzeichnung: erweitert durch (RDA Anhang J.2.5)</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34</a:t>
            </a:fld>
            <a:endParaRPr lang="de-DE"/>
          </a:p>
        </p:txBody>
      </p:sp>
    </p:spTree>
    <p:extLst>
      <p:ext uri="{BB962C8B-B14F-4D97-AF65-F5344CB8AC3E}">
        <p14:creationId xmlns:p14="http://schemas.microsoft.com/office/powerpoint/2010/main" val="4111141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Anita dienstlich\RDA\Teil-Ganzes-Beziehungen\Zusammenstellungen\RDA-Beispiele_Zusammenstellungen\Scans\20150309_14413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56000" contrast="24000"/>
                    </a14:imgEffect>
                  </a14:imgLayer>
                </a14:imgProps>
              </a:ext>
              <a:ext uri="{28A0092B-C50C-407E-A947-70E740481C1C}">
                <a14:useLocalDpi xmlns:a14="http://schemas.microsoft.com/office/drawing/2010/main" val="0"/>
              </a:ext>
            </a:extLst>
          </a:blip>
          <a:srcRect r="33295"/>
          <a:stretch/>
        </p:blipFill>
        <p:spPr bwMode="auto">
          <a:xfrm>
            <a:off x="107504" y="1484784"/>
            <a:ext cx="1800000" cy="47971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6" name="Tabelle 5"/>
          <p:cNvGraphicFramePr>
            <a:graphicFrameLocks noGrp="1"/>
          </p:cNvGraphicFramePr>
          <p:nvPr>
            <p:extLst>
              <p:ext uri="{D42A27DB-BD31-4B8C-83A1-F6EECF244321}">
                <p14:modId xmlns:p14="http://schemas.microsoft.com/office/powerpoint/2010/main" val="2563864260"/>
              </p:ext>
            </p:extLst>
          </p:nvPr>
        </p:nvGraphicFramePr>
        <p:xfrm>
          <a:off x="2987824" y="729590"/>
          <a:ext cx="5904656" cy="5579730"/>
        </p:xfrm>
        <a:graphic>
          <a:graphicData uri="http://schemas.openxmlformats.org/drawingml/2006/table">
            <a:tbl>
              <a:tblPr firstRow="1" bandRow="1">
                <a:tableStyleId>{5C22544A-7EE6-4342-B048-85BDC9FD1C3A}</a:tableStyleId>
              </a:tblPr>
              <a:tblGrid>
                <a:gridCol w="852894"/>
                <a:gridCol w="852894"/>
                <a:gridCol w="2165041"/>
                <a:gridCol w="2033827"/>
              </a:tblGrid>
              <a:tr h="384111">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475046">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sz="1400" dirty="0" smtClean="0">
                          <a:latin typeface="Verdana" panose="020B0604030504040204" pitchFamily="34" charset="0"/>
                          <a:ea typeface="Verdana" panose="020B0604030504040204" pitchFamily="34" charset="0"/>
                          <a:cs typeface="Verdana" panose="020B0604030504040204" pitchFamily="34" charset="0"/>
                        </a:rPr>
                        <a:t>Der</a:t>
                      </a: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z="1400" dirty="0" smtClean="0">
                          <a:latin typeface="Verdana" panose="020B0604030504040204" pitchFamily="34" charset="0"/>
                          <a:ea typeface="Verdana" panose="020B0604030504040204" pitchFamily="34" charset="0"/>
                          <a:cs typeface="Verdana" panose="020B0604030504040204" pitchFamily="34" charset="0"/>
                        </a:rPr>
                        <a:t> Wanderer</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899072">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400" b="1" dirty="0" smtClean="0">
                          <a:latin typeface="Verdana" panose="020B0604030504040204" pitchFamily="34" charset="0"/>
                          <a:ea typeface="Verdana" panose="020B0604030504040204" pitchFamily="34" charset="0"/>
                          <a:cs typeface="Verdana" panose="020B0604030504040204" pitchFamily="34" charset="0"/>
                        </a:rPr>
                        <a:t>,</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dirty="0" smtClean="0">
                          <a:latin typeface="Verdana" panose="020B0604030504040204" pitchFamily="34" charset="0"/>
                          <a:ea typeface="Verdana" panose="020B0604030504040204" pitchFamily="34" charset="0"/>
                          <a:cs typeface="Verdana" panose="020B0604030504040204" pitchFamily="34" charset="0"/>
                        </a:rPr>
                        <a:t> Peter Härtling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899072">
                <a:tc>
                  <a:txBody>
                    <a:bodyPr/>
                    <a:lstStyle/>
                    <a:p>
                      <a:pPr>
                        <a:lnSpc>
                          <a:spcPts val="1600"/>
                        </a:lnSpc>
                        <a:spcBef>
                          <a:spcPts val="600"/>
                        </a:spcBef>
                        <a:spcAft>
                          <a:spcPts val="600"/>
                        </a:spcAft>
                      </a:pP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=100</a:t>
                      </a:r>
                      <a:b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r>
                      <a:b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b="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=331</a:t>
                      </a:r>
                      <a:endParaRPr lang="de-DE"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17.8</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In der Manifestation</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verkörpertes Werk</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$p Härtling, Peter</a:t>
                      </a:r>
                      <a:b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 1933-</a:t>
                      </a:r>
                      <a:b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de-DE" sz="14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 &lt;&lt;Der&gt;&gt; Wanderer</a:t>
                      </a:r>
                      <a:endParaRPr lang="de-DE" sz="1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494994">
                <a:tc rowSpan="2">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p>
                  </a:txBody>
                  <a:tcPr anchor="ctr"/>
                </a:tc>
                <a:tc>
                  <a:txBody>
                    <a:bodyPr/>
                    <a:lstStyle/>
                    <a:p>
                      <a:pPr marL="0" indent="0">
                        <a:lnSpc>
                          <a:spcPts val="1600"/>
                        </a:lnSpc>
                        <a:spcBef>
                          <a:spcPts val="600"/>
                        </a:spcBef>
                        <a:spcAft>
                          <a:spcPts val="600"/>
                        </a:spcAft>
                        <a:buNone/>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Härtling, Peter</a:t>
                      </a:r>
                      <a:br>
                        <a:rPr lang="de-DE" sz="1400" dirty="0" smtClean="0">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baseline="0" dirty="0" smtClean="0">
                          <a:latin typeface="Verdana" panose="020B0604030504040204" pitchFamily="34" charset="0"/>
                          <a:ea typeface="Verdana" panose="020B0604030504040204" pitchFamily="34" charset="0"/>
                          <a:cs typeface="Verdana" panose="020B0604030504040204" pitchFamily="34" charset="0"/>
                        </a:rPr>
                        <a:t> 1933-</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baseline="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499123">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p>
                  </a:txBody>
                  <a:tcPr anchor="ctr"/>
                </a:tc>
                <a:tc>
                  <a:txBody>
                    <a:bodyPr/>
                    <a:lstStyle/>
                    <a:p>
                      <a:pPr marL="0" indent="0">
                        <a:lnSpc>
                          <a:spcPts val="1600"/>
                        </a:lnSpc>
                        <a:spcBef>
                          <a:spcPts val="600"/>
                        </a:spcBef>
                        <a:spcAft>
                          <a:spcPts val="600"/>
                        </a:spcAft>
                        <a:buNone/>
                      </a:pP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 </a:t>
                      </a:r>
                      <a:r>
                        <a:rPr lang="de-DE" sz="1400" dirty="0" err="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Verfasser</a:t>
                      </a:r>
                      <a:r>
                        <a:rPr lang="de-DE"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endParaRPr lang="de-DE"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476384">
                <a:tc rowSpan="2">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534</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24.5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p>
                  </a:txBody>
                  <a:tcPr anchor="ctr"/>
                </a:tc>
                <a:tc rowSpan="2">
                  <a:txBody>
                    <a:bodyPr/>
                    <a:lstStyle/>
                    <a:p>
                      <a:pPr marL="0" indent="0">
                        <a:lnSpc>
                          <a:spcPts val="1600"/>
                        </a:lnSpc>
                        <a:spcBef>
                          <a:spcPts val="600"/>
                        </a:spcBef>
                        <a:spcAft>
                          <a:spcPts val="600"/>
                        </a:spcAft>
                        <a:buNone/>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400" dirty="0" smtClean="0">
                          <a:latin typeface="Verdana" panose="020B0604030504040204" pitchFamily="34" charset="0"/>
                          <a:ea typeface="Verdana" panose="020B0604030504040204" pitchFamily="34" charset="0"/>
                          <a:cs typeface="Verdana" panose="020B0604030504040204" pitchFamily="34" charset="0"/>
                        </a:rPr>
                        <a:t> Erweitert</a:t>
                      </a:r>
                      <a:r>
                        <a:rPr lang="de-DE" sz="1400" baseline="0" dirty="0" smtClean="0">
                          <a:latin typeface="Verdana" panose="020B0604030504040204" pitchFamily="34" charset="0"/>
                          <a:ea typeface="Verdana" panose="020B0604030504040204" pitchFamily="34" charset="0"/>
                          <a:cs typeface="Verdana" panose="020B0604030504040204" pitchFamily="34" charset="0"/>
                        </a:rPr>
                        <a:t> durch</a:t>
                      </a:r>
                      <a:br>
                        <a:rPr lang="de-DE" sz="1400" baseline="0" dirty="0" smtClean="0">
                          <a:latin typeface="Verdana" panose="020B0604030504040204" pitchFamily="34" charset="0"/>
                          <a:ea typeface="Verdana" panose="020B0604030504040204" pitchFamily="34" charset="0"/>
                          <a:cs typeface="Verdana" panose="020B0604030504040204" pitchFamily="34" charset="0"/>
                        </a:rPr>
                      </a:b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baseline="0" dirty="0" smtClean="0">
                          <a:latin typeface="Verdana" panose="020B0604030504040204" pitchFamily="34" charset="0"/>
                          <a:ea typeface="Verdana" panose="020B0604030504040204" pitchFamily="34" charset="0"/>
                          <a:cs typeface="Verdana" panose="020B0604030504040204" pitchFamily="34" charset="0"/>
                        </a:rPr>
                        <a:t> Müller, Wilhelm, 1794-1827. Die Winterreise</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1191296">
                <a:tc vMerge="1">
                  <a:txBody>
                    <a:bodyPr/>
                    <a:lstStyle/>
                    <a:p>
                      <a:pPr>
                        <a:lnSpc>
                          <a:spcPts val="1600"/>
                        </a:lnSpc>
                        <a:spcBef>
                          <a:spcPts val="600"/>
                        </a:spcBef>
                        <a:spcAft>
                          <a:spcPts val="600"/>
                        </a:spcAft>
                      </a:pP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25.1</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400" b="0" dirty="0" smtClean="0">
                          <a:latin typeface="Verdana" panose="020B0604030504040204" pitchFamily="34" charset="0"/>
                          <a:ea typeface="Verdana" panose="020B0604030504040204" pitchFamily="34" charset="0"/>
                          <a:cs typeface="Verdana" panose="020B0604030504040204" pitchFamily="34" charset="0"/>
                        </a:rPr>
                        <a:t>In</a:t>
                      </a:r>
                      <a:r>
                        <a:rPr lang="de-DE" sz="1400" b="0" baseline="0" dirty="0" smtClean="0">
                          <a:latin typeface="Verdana" panose="020B0604030504040204" pitchFamily="34" charset="0"/>
                          <a:ea typeface="Verdana" panose="020B0604030504040204" pitchFamily="34" charset="0"/>
                          <a:cs typeface="Verdana" panose="020B0604030504040204" pitchFamily="34" charset="0"/>
                        </a:rPr>
                        <a:t> Beziehung stehendes Werk erfasst als normierter Sucheinstieg</a:t>
                      </a:r>
                      <a:endParaRPr lang="de-DE" sz="1400" b="0" dirty="0" smtClean="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marL="0" indent="0">
                        <a:lnSpc>
                          <a:spcPts val="1600"/>
                        </a:lnSpc>
                        <a:spcBef>
                          <a:spcPts val="600"/>
                        </a:spcBef>
                        <a:spcAft>
                          <a:spcPts val="600"/>
                        </a:spcAft>
                        <a:buNone/>
                      </a:pP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2" name="Textfeld 1"/>
          <p:cNvSpPr txBox="1"/>
          <p:nvPr/>
        </p:nvSpPr>
        <p:spPr>
          <a:xfrm>
            <a:off x="323528" y="531257"/>
            <a:ext cx="2537070" cy="1169551"/>
          </a:xfrm>
          <a:prstGeom prst="rect">
            <a:avLst/>
          </a:prstGeom>
          <a:solidFill>
            <a:schemeClr val="bg1"/>
          </a:solidFill>
          <a:ln>
            <a:noFill/>
          </a:ln>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Beispiel: Erfassung der Ergänzung als</a:t>
            </a:r>
            <a:r>
              <a:rPr lang="de-DE" sz="1400" dirty="0">
                <a:latin typeface="Verdana" panose="020B0604030504040204" pitchFamily="34" charset="0"/>
                <a:ea typeface="Verdana" panose="020B0604030504040204" pitchFamily="34" charset="0"/>
                <a:cs typeface="Verdana" panose="020B0604030504040204" pitchFamily="34" charset="0"/>
              </a:rPr>
              <a:t> </a:t>
            </a:r>
            <a:r>
              <a:rPr lang="de-DE" sz="1400" dirty="0" smtClean="0">
                <a:latin typeface="Verdana" panose="020B0604030504040204" pitchFamily="34" charset="0"/>
                <a:ea typeface="Verdana" panose="020B0604030504040204" pitchFamily="34" charset="0"/>
                <a:cs typeface="Verdana" panose="020B0604030504040204" pitchFamily="34" charset="0"/>
              </a:rPr>
              <a:t>in Beziehung stehendes Werk mittels normierten Sucheinstiegs</a:t>
            </a:r>
          </a:p>
        </p:txBody>
      </p:sp>
      <p:sp>
        <p:nvSpPr>
          <p:cNvPr id="10" name="Textfeld 9"/>
          <p:cNvSpPr txBox="1"/>
          <p:nvPr/>
        </p:nvSpPr>
        <p:spPr>
          <a:xfrm>
            <a:off x="469186" y="3356992"/>
            <a:ext cx="2283747" cy="2031325"/>
          </a:xfrm>
          <a:prstGeom prst="rect">
            <a:avLst/>
          </a:prstGeom>
          <a:solidFill>
            <a:schemeClr val="bg1"/>
          </a:solidFill>
          <a:ln>
            <a:solidFill>
              <a:schemeClr val="tx1"/>
            </a:solidFill>
          </a:ln>
        </p:spPr>
        <p:txBody>
          <a:bodyPr wrap="square" rtlCol="0">
            <a:spAutoFit/>
          </a:bodyPr>
          <a:lstStyle/>
          <a:p>
            <a:r>
              <a:rPr lang="de-DE" smtClean="0">
                <a:latin typeface="Verdana" panose="020B0604030504040204" pitchFamily="34" charset="0"/>
                <a:ea typeface="Verdana" panose="020B0604030504040204" pitchFamily="34" charset="0"/>
                <a:cs typeface="Verdana" panose="020B0604030504040204" pitchFamily="34" charset="0"/>
              </a:rPr>
              <a:t>Aus dem Inhaltsverzeichnis geht hervor, dass noch ein weiteres Werk eines anderen Autoren enthalten ist. </a:t>
            </a:r>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6147" name="Picture 3" descr="U:\Anita dienstlich\RDA\Teil-Ganzes-Beziehungen\Zusammenstellungen\RDA-Beispiele_Zusammenstellungen\Scans\20150309_15203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36000" contrast="20000"/>
                    </a14:imgEffect>
                  </a14:imgLayer>
                </a14:imgProps>
              </a:ext>
              <a:ext uri="{28A0092B-C50C-407E-A947-70E740481C1C}">
                <a14:useLocalDpi xmlns:a14="http://schemas.microsoft.com/office/drawing/2010/main" val="0"/>
              </a:ext>
            </a:extLst>
          </a:blip>
          <a:srcRect l="11211" t="9233" r="7598" b="36703"/>
          <a:stretch/>
        </p:blipFill>
        <p:spPr bwMode="auto">
          <a:xfrm>
            <a:off x="1367846" y="1732755"/>
            <a:ext cx="1385087" cy="16398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itel 1"/>
          <p:cNvSpPr>
            <a:spLocks noGrp="1"/>
          </p:cNvSpPr>
          <p:nvPr>
            <p:ph type="title"/>
          </p:nvPr>
        </p:nvSpPr>
        <p:spPr>
          <a:xfrm>
            <a:off x="251520" y="183778"/>
            <a:ext cx="8640960" cy="508918"/>
          </a:xfrm>
        </p:spPr>
        <p:txBody>
          <a:bodyPr/>
          <a:lstStyle/>
          <a:p>
            <a:r>
              <a:rPr lang="de-DE" dirty="0"/>
              <a:t>Hauptwerk mit </a:t>
            </a:r>
            <a:r>
              <a:rPr lang="de-DE" dirty="0" smtClean="0"/>
              <a:t>Ergänzung -2-</a:t>
            </a:r>
            <a:endParaRPr lang="de-DE" dirty="0"/>
          </a:p>
        </p:txBody>
      </p:sp>
      <p:sp>
        <p:nvSpPr>
          <p:cNvPr id="3" name="Fußzeilenplatzhalter 2"/>
          <p:cNvSpPr>
            <a:spLocks noGrp="1"/>
          </p:cNvSpPr>
          <p:nvPr>
            <p:ph type="ftr" sz="quarter" idx="14"/>
          </p:nvPr>
        </p:nvSpPr>
        <p:spPr/>
        <p:txBody>
          <a:bodyPr/>
          <a:lstStyle/>
          <a:p>
            <a:r>
              <a:rPr lang="de-DE" dirty="0"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35</a:t>
            </a:fld>
            <a:endParaRPr lang="de-DE"/>
          </a:p>
        </p:txBody>
      </p:sp>
    </p:spTree>
    <p:extLst>
      <p:ext uri="{BB962C8B-B14F-4D97-AF65-F5344CB8AC3E}">
        <p14:creationId xmlns:p14="http://schemas.microsoft.com/office/powerpoint/2010/main" val="2855596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el 1"/>
          <p:cNvSpPr>
            <a:spLocks noGrp="1"/>
          </p:cNvSpPr>
          <p:nvPr>
            <p:ph type="title"/>
          </p:nvPr>
        </p:nvSpPr>
        <p:spPr>
          <a:xfrm>
            <a:off x="395288" y="2565400"/>
            <a:ext cx="8229600" cy="1143000"/>
          </a:xfrm>
        </p:spPr>
        <p:txBody>
          <a:bodyPr/>
          <a:lstStyle/>
          <a:p>
            <a:pPr algn="ctr" eaLnBrk="1" hangingPunct="1"/>
            <a:r>
              <a:rPr lang="de-DE" smtClean="0">
                <a:solidFill>
                  <a:srgbClr val="376092"/>
                </a:solidFill>
              </a:rPr>
              <a:t>Zusammenstellungen:</a:t>
            </a:r>
            <a:br>
              <a:rPr lang="de-DE" smtClean="0">
                <a:solidFill>
                  <a:srgbClr val="376092"/>
                </a:solidFill>
              </a:rPr>
            </a:br>
            <a:r>
              <a:rPr lang="de-DE" smtClean="0">
                <a:solidFill>
                  <a:srgbClr val="376092"/>
                </a:solidFill>
              </a:rPr>
              <a:t/>
            </a:r>
            <a:br>
              <a:rPr lang="de-DE" smtClean="0">
                <a:solidFill>
                  <a:srgbClr val="376092"/>
                </a:solidFill>
              </a:rPr>
            </a:br>
            <a:r>
              <a:rPr lang="de-DE" smtClean="0">
                <a:solidFill>
                  <a:srgbClr val="376092"/>
                </a:solidFill>
              </a:rPr>
              <a:t>analytische und hierarchische Beschreibung</a:t>
            </a:r>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b="1">
                <a:solidFill>
                  <a:prstClr val="black"/>
                </a:solidFill>
                <a:latin typeface="Verdana" pitchFamily="34" charset="0"/>
                <a:cs typeface="Arial" charset="0"/>
              </a:rPr>
              <a:t>Modul 5A.02.02</a:t>
            </a:r>
          </a:p>
        </p:txBody>
      </p:sp>
      <p:sp>
        <p:nvSpPr>
          <p:cNvPr id="8" name="Foliennummernplatzhalter 7"/>
          <p:cNvSpPr>
            <a:spLocks noGrp="1"/>
          </p:cNvSpPr>
          <p:nvPr>
            <p:ph type="sldNum" sz="quarter" idx="15"/>
          </p:nvPr>
        </p:nvSpPr>
        <p:spPr/>
        <p:txBody>
          <a:bodyPr/>
          <a:lstStyle/>
          <a:p>
            <a:pPr>
              <a:defRPr/>
            </a:pPr>
            <a:fld id="{5C50048D-B14B-4BDC-8BA8-C36E0B4E6CDC}" type="slidenum">
              <a:rPr lang="de-DE">
                <a:solidFill>
                  <a:prstClr val="black">
                    <a:tint val="75000"/>
                  </a:prstClr>
                </a:solidFill>
              </a:rPr>
              <a:pPr>
                <a:defRPr/>
              </a:pPr>
              <a:t>36</a:t>
            </a:fld>
            <a:endParaRPr lang="de-DE">
              <a:solidFill>
                <a:prstClr val="black">
                  <a:tint val="75000"/>
                </a:prstClr>
              </a:solidFill>
            </a:endParaRPr>
          </a:p>
        </p:txBody>
      </p:sp>
      <p:sp>
        <p:nvSpPr>
          <p:cNvPr id="7172" name="Fußzeilenplatzhalter 8"/>
          <p:cNvSpPr>
            <a:spLocks noGrp="1"/>
          </p:cNvSpPr>
          <p:nvPr>
            <p:ph type="ftr" sz="quarter" idx="14"/>
          </p:nvPr>
        </p:nvSpPr>
        <p:spPr bwMode="auto">
          <a:xfrm>
            <a:off x="539552" y="6381328"/>
            <a:ext cx="7128792" cy="365125"/>
          </a:xfrm>
          <a:noFill/>
          <a:ln>
            <a:miter lim="800000"/>
            <a:headEnd/>
            <a:tailEnd/>
          </a:ln>
        </p:spPr>
        <p:txBody>
          <a:bodyPr wrap="square" numCol="1" anchorCtr="0" compatLnSpc="1">
            <a:prstTxWarp prst="textNoShape">
              <a:avLst/>
            </a:prstTxWarp>
          </a:bodyPr>
          <a:lstStyle/>
          <a:p>
            <a:r>
              <a:rPr lang="de-DE" dirty="0"/>
              <a:t>AG RDA Schulungsunterlagen – Modul 5A: Zusammenstellungen  09.09.2015 | CC BY-NC-SA</a:t>
            </a:r>
          </a:p>
        </p:txBody>
      </p:sp>
    </p:spTree>
    <p:extLst>
      <p:ext uri="{BB962C8B-B14F-4D97-AF65-F5344CB8AC3E}">
        <p14:creationId xmlns:p14="http://schemas.microsoft.com/office/powerpoint/2010/main" val="2953850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txBox="1">
            <a:spLocks noGrp="1"/>
          </p:cNvSpPr>
          <p:nvPr/>
        </p:nvSpPr>
        <p:spPr>
          <a:xfrm>
            <a:off x="7235825" y="6376988"/>
            <a:ext cx="1450975" cy="365125"/>
          </a:xfrm>
          <a:prstGeom prst="rect">
            <a:avLst/>
          </a:prstGeom>
          <a:noFill/>
        </p:spPr>
        <p:txBody>
          <a:bodyPr anchor="ctr"/>
          <a:lstStyle/>
          <a:p>
            <a:pPr algn="r">
              <a:defRPr/>
            </a:pPr>
            <a:fld id="{B595BC56-8C32-45B0-831E-E7BF97916958}" type="slidenum">
              <a:rPr lang="de-DE" sz="1200">
                <a:solidFill>
                  <a:prstClr val="black">
                    <a:tint val="75000"/>
                  </a:prstClr>
                </a:solidFill>
                <a:cs typeface="Arial" charset="0"/>
              </a:rPr>
              <a:pPr algn="r">
                <a:defRPr/>
              </a:pPr>
              <a:t>37</a:t>
            </a:fld>
            <a:endParaRPr lang="de-DE" sz="1200">
              <a:solidFill>
                <a:prstClr val="black">
                  <a:tint val="75000"/>
                </a:prstClr>
              </a:solidFill>
              <a:cs typeface="Arial" charset="0"/>
            </a:endParaRPr>
          </a:p>
        </p:txBody>
      </p:sp>
      <p:sp>
        <p:nvSpPr>
          <p:cNvPr id="42037" name="Titel 1"/>
          <p:cNvSpPr>
            <a:spLocks noGrp="1"/>
          </p:cNvSpPr>
          <p:nvPr>
            <p:ph type="title" idx="4294967295"/>
          </p:nvPr>
        </p:nvSpPr>
        <p:spPr>
          <a:xfrm>
            <a:off x="250825" y="184150"/>
            <a:ext cx="8858250" cy="508000"/>
          </a:xfrm>
        </p:spPr>
        <p:txBody>
          <a:bodyPr/>
          <a:lstStyle/>
          <a:p>
            <a:pPr eaLnBrk="1" hangingPunct="1"/>
            <a:r>
              <a:rPr lang="de-DE" sz="2800" dirty="0" smtClean="0">
                <a:solidFill>
                  <a:srgbClr val="376092"/>
                </a:solidFill>
              </a:rPr>
              <a:t>Beschreibung eines Aufsatzes in einer Zeitschrift</a:t>
            </a:r>
          </a:p>
        </p:txBody>
      </p:sp>
      <p:sp>
        <p:nvSpPr>
          <p:cNvPr id="42038" name="Textfeld 1"/>
          <p:cNvSpPr txBox="1">
            <a:spLocks noChangeArrowheads="1"/>
          </p:cNvSpPr>
          <p:nvPr/>
        </p:nvSpPr>
        <p:spPr bwMode="auto">
          <a:xfrm>
            <a:off x="684213" y="981075"/>
            <a:ext cx="1157689" cy="369332"/>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de-DE" dirty="0">
                <a:solidFill>
                  <a:prstClr val="black"/>
                </a:solidFill>
                <a:latin typeface="Verdana" pitchFamily="34" charset="0"/>
                <a:cs typeface="Arial" charset="0"/>
              </a:rPr>
              <a:t>Beispiel </a:t>
            </a:r>
          </a:p>
        </p:txBody>
      </p:sp>
      <p:sp>
        <p:nvSpPr>
          <p:cNvPr id="42039" name="Textfeld 7"/>
          <p:cNvSpPr txBox="1">
            <a:spLocks noChangeArrowheads="1"/>
          </p:cNvSpPr>
          <p:nvPr/>
        </p:nvSpPr>
        <p:spPr bwMode="auto">
          <a:xfrm rot="10800000" flipV="1">
            <a:off x="4427984" y="3645024"/>
            <a:ext cx="2593975" cy="952500"/>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de-DE" sz="1400" dirty="0">
                <a:solidFill>
                  <a:prstClr val="black"/>
                </a:solidFill>
                <a:latin typeface="Verdana" pitchFamily="34" charset="0"/>
                <a:cs typeface="Arial" charset="0"/>
              </a:rPr>
              <a:t>Aufsatz in </a:t>
            </a:r>
            <a:r>
              <a:rPr lang="de-DE" sz="1400" dirty="0" err="1">
                <a:solidFill>
                  <a:prstClr val="black"/>
                </a:solidFill>
                <a:latin typeface="Verdana" pitchFamily="34" charset="0"/>
                <a:cs typeface="Arial" charset="0"/>
              </a:rPr>
              <a:t>Euphorion</a:t>
            </a:r>
            <a:r>
              <a:rPr lang="de-DE" sz="1400" dirty="0">
                <a:solidFill>
                  <a:prstClr val="black"/>
                </a:solidFill>
                <a:latin typeface="Verdana" pitchFamily="34" charset="0"/>
                <a:cs typeface="Arial" charset="0"/>
              </a:rPr>
              <a:t>. Zeitschrift für Literatur-geschichte 105. Band, Heft 2, 2011</a:t>
            </a:r>
          </a:p>
        </p:txBody>
      </p:sp>
      <p:pic>
        <p:nvPicPr>
          <p:cNvPr id="42040" name="Picture 58" descr="Schönheit-der-Leere"/>
          <p:cNvPicPr>
            <a:picLocks noChangeAspect="1" noChangeArrowheads="1"/>
          </p:cNvPicPr>
          <p:nvPr/>
        </p:nvPicPr>
        <p:blipFill>
          <a:blip r:embed="rId3"/>
          <a:srcRect/>
          <a:stretch>
            <a:fillRect/>
          </a:stretch>
        </p:blipFill>
        <p:spPr bwMode="auto">
          <a:xfrm>
            <a:off x="899592" y="1403102"/>
            <a:ext cx="2520950" cy="3816350"/>
          </a:xfrm>
          <a:prstGeom prst="rect">
            <a:avLst/>
          </a:prstGeom>
          <a:noFill/>
          <a:ln w="9525">
            <a:noFill/>
            <a:miter lim="800000"/>
            <a:headEnd/>
            <a:tailEnd/>
          </a:ln>
        </p:spPr>
      </p:pic>
      <p:sp>
        <p:nvSpPr>
          <p:cNvPr id="3" name="Foliennummernplatzhalter 2"/>
          <p:cNvSpPr>
            <a:spLocks noGrp="1"/>
          </p:cNvSpPr>
          <p:nvPr>
            <p:ph type="sldNum" sz="quarter" idx="15"/>
          </p:nvPr>
        </p:nvSpPr>
        <p:spPr/>
        <p:txBody>
          <a:bodyPr/>
          <a:lstStyle/>
          <a:p>
            <a:pPr>
              <a:defRPr/>
            </a:pPr>
            <a:fld id="{C84836F0-77DD-44BF-9C2C-4C266E31B6F5}" type="slidenum">
              <a:rPr lang="de-DE" smtClean="0">
                <a:solidFill>
                  <a:prstClr val="black">
                    <a:tint val="75000"/>
                  </a:prstClr>
                </a:solidFill>
              </a:rPr>
              <a:pPr>
                <a:defRPr/>
              </a:pPr>
              <a:t>37</a:t>
            </a:fld>
            <a:endParaRPr lang="de-DE">
              <a:solidFill>
                <a:prstClr val="black">
                  <a:tint val="75000"/>
                </a:prstClr>
              </a:solidFill>
            </a:endParaRPr>
          </a:p>
        </p:txBody>
      </p:sp>
      <p:sp>
        <p:nvSpPr>
          <p:cNvPr id="10" name="Fußzeilenplatzhalter 3"/>
          <p:cNvSpPr>
            <a:spLocks noGrp="1"/>
          </p:cNvSpPr>
          <p:nvPr>
            <p:ph type="ftr" sz="quarter" idx="14"/>
          </p:nvPr>
        </p:nvSpPr>
        <p:spPr bwMode="auto">
          <a:xfrm>
            <a:off x="323528" y="6381328"/>
            <a:ext cx="8136904"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DE" dirty="0" smtClean="0">
                <a:solidFill>
                  <a:srgbClr val="376092"/>
                </a:solidFill>
                <a:cs typeface="Arial" charset="0"/>
              </a:rPr>
              <a:t>AG RDA Schulungsunterlagen – Modul 5A: Zusammenstellungen  09.09.2015 | CC BY-NC-SA</a:t>
            </a:r>
          </a:p>
        </p:txBody>
      </p:sp>
    </p:spTree>
    <p:extLst>
      <p:ext uri="{BB962C8B-B14F-4D97-AF65-F5344CB8AC3E}">
        <p14:creationId xmlns:p14="http://schemas.microsoft.com/office/powerpoint/2010/main" val="892712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txBox="1">
            <a:spLocks noGrp="1"/>
          </p:cNvSpPr>
          <p:nvPr/>
        </p:nvSpPr>
        <p:spPr>
          <a:xfrm>
            <a:off x="7235825" y="6376988"/>
            <a:ext cx="1450975" cy="365125"/>
          </a:xfrm>
          <a:prstGeom prst="rect">
            <a:avLst/>
          </a:prstGeom>
          <a:noFill/>
        </p:spPr>
        <p:txBody>
          <a:bodyPr anchor="ctr"/>
          <a:lstStyle/>
          <a:p>
            <a:pPr algn="r">
              <a:defRPr/>
            </a:pPr>
            <a:fld id="{B595BC56-8C32-45B0-831E-E7BF97916958}" type="slidenum">
              <a:rPr lang="de-DE" sz="1200">
                <a:solidFill>
                  <a:prstClr val="black">
                    <a:tint val="75000"/>
                  </a:prstClr>
                </a:solidFill>
                <a:cs typeface="Arial" charset="0"/>
              </a:rPr>
              <a:pPr algn="r">
                <a:defRPr/>
              </a:pPr>
              <a:t>38</a:t>
            </a:fld>
            <a:endParaRPr lang="de-DE" sz="1200">
              <a:solidFill>
                <a:prstClr val="black">
                  <a:tint val="75000"/>
                </a:prstClr>
              </a:solidFill>
              <a:cs typeface="Arial" charset="0"/>
            </a:endParaRPr>
          </a:p>
        </p:txBody>
      </p:sp>
      <p:sp>
        <p:nvSpPr>
          <p:cNvPr id="42037" name="Titel 1"/>
          <p:cNvSpPr>
            <a:spLocks noGrp="1"/>
          </p:cNvSpPr>
          <p:nvPr>
            <p:ph type="title" idx="4294967295"/>
          </p:nvPr>
        </p:nvSpPr>
        <p:spPr>
          <a:xfrm>
            <a:off x="250825" y="184150"/>
            <a:ext cx="8858250" cy="508000"/>
          </a:xfrm>
        </p:spPr>
        <p:txBody>
          <a:bodyPr/>
          <a:lstStyle/>
          <a:p>
            <a:pPr eaLnBrk="1" hangingPunct="1"/>
            <a:r>
              <a:rPr lang="de-DE" sz="2800" dirty="0" smtClean="0">
                <a:solidFill>
                  <a:srgbClr val="376092"/>
                </a:solidFill>
              </a:rPr>
              <a:t>Beschreibung eines Aufsatzes in einer Zeitschrift</a:t>
            </a:r>
          </a:p>
        </p:txBody>
      </p:sp>
      <p:sp>
        <p:nvSpPr>
          <p:cNvPr id="3" name="Foliennummernplatzhalter 2"/>
          <p:cNvSpPr>
            <a:spLocks noGrp="1"/>
          </p:cNvSpPr>
          <p:nvPr>
            <p:ph type="sldNum" sz="quarter" idx="15"/>
          </p:nvPr>
        </p:nvSpPr>
        <p:spPr/>
        <p:txBody>
          <a:bodyPr/>
          <a:lstStyle/>
          <a:p>
            <a:pPr>
              <a:defRPr/>
            </a:pPr>
            <a:fld id="{C84836F0-77DD-44BF-9C2C-4C266E31B6F5}" type="slidenum">
              <a:rPr lang="de-DE" smtClean="0">
                <a:solidFill>
                  <a:prstClr val="black">
                    <a:tint val="75000"/>
                  </a:prstClr>
                </a:solidFill>
              </a:rPr>
              <a:pPr>
                <a:defRPr/>
              </a:pPr>
              <a:t>38</a:t>
            </a:fld>
            <a:endParaRPr lang="de-DE">
              <a:solidFill>
                <a:prstClr val="black">
                  <a:tint val="75000"/>
                </a:prstClr>
              </a:solidFill>
            </a:endParaRPr>
          </a:p>
        </p:txBody>
      </p:sp>
      <p:sp>
        <p:nvSpPr>
          <p:cNvPr id="10" name="Fußzeilenplatzhalter 3"/>
          <p:cNvSpPr>
            <a:spLocks noGrp="1"/>
          </p:cNvSpPr>
          <p:nvPr>
            <p:ph type="ftr" sz="quarter" idx="14"/>
          </p:nvPr>
        </p:nvSpPr>
        <p:spPr bwMode="auto">
          <a:xfrm>
            <a:off x="323528" y="6381328"/>
            <a:ext cx="8136904"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DE" dirty="0" smtClean="0">
                <a:solidFill>
                  <a:srgbClr val="376092"/>
                </a:solidFill>
                <a:cs typeface="Arial" charset="0"/>
              </a:rPr>
              <a:t>AG RDA Schulungsunterlagen – Modul 5A: Zusammenstellungen  09.09.2015 | CC BY-NC-SA</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1466850"/>
            <a:ext cx="7353300" cy="3924300"/>
          </a:xfrm>
          <a:prstGeom prst="rect">
            <a:avLst/>
          </a:prstGeom>
        </p:spPr>
      </p:pic>
    </p:spTree>
    <p:extLst>
      <p:ext uri="{BB962C8B-B14F-4D97-AF65-F5344CB8AC3E}">
        <p14:creationId xmlns:p14="http://schemas.microsoft.com/office/powerpoint/2010/main" val="90217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sp>
        <p:nvSpPr>
          <p:cNvPr id="3" name="Textplatzhalter 2"/>
          <p:cNvSpPr>
            <a:spLocks noGrp="1"/>
          </p:cNvSpPr>
          <p:nvPr>
            <p:ph type="body" sz="quarter" idx="13"/>
          </p:nvPr>
        </p:nvSpPr>
        <p:spPr/>
        <p:txBody>
          <a:bodyPr wrap="square"/>
          <a:lstStyle/>
          <a:p>
            <a:r>
              <a:rPr lang="de-DE" dirty="0" smtClean="0"/>
              <a:t>Umfassende Beschreibung von Zusammen-stellungen</a:t>
            </a:r>
          </a:p>
          <a:p>
            <a:pPr lvl="1"/>
            <a:r>
              <a:rPr lang="de-DE" dirty="0" smtClean="0"/>
              <a:t>Zusammenstellungen einzelner geistiger Schöpfer </a:t>
            </a:r>
          </a:p>
          <a:p>
            <a:pPr lvl="2"/>
            <a:r>
              <a:rPr lang="de-DE" dirty="0" smtClean="0"/>
              <a:t>Mit übergeordnetem Titel; Formaltitel</a:t>
            </a:r>
          </a:p>
          <a:p>
            <a:pPr lvl="2"/>
            <a:r>
              <a:rPr lang="de-DE" dirty="0" smtClean="0"/>
              <a:t>Ohne übergeordneten Titel </a:t>
            </a:r>
          </a:p>
          <a:p>
            <a:pPr lvl="1"/>
            <a:r>
              <a:rPr lang="de-DE" dirty="0" smtClean="0"/>
              <a:t>Zusammenstellungen verschiedener geistiger Schöpfer</a:t>
            </a:r>
          </a:p>
          <a:p>
            <a:pPr lvl="2"/>
            <a:r>
              <a:rPr lang="de-DE" dirty="0" smtClean="0"/>
              <a:t>Mit übergeordnetem Titel</a:t>
            </a:r>
            <a:r>
              <a:rPr lang="de-DE" dirty="0" smtClean="0">
                <a:solidFill>
                  <a:srgbClr val="FF0000"/>
                </a:solidFill>
              </a:rPr>
              <a:t> </a:t>
            </a:r>
            <a:endParaRPr lang="de-DE" dirty="0" smtClean="0"/>
          </a:p>
          <a:p>
            <a:pPr lvl="2"/>
            <a:r>
              <a:rPr lang="de-DE" dirty="0" smtClean="0"/>
              <a:t>Ohne übergeordneten Titel </a:t>
            </a:r>
          </a:p>
          <a:p>
            <a:r>
              <a:rPr lang="de-DE" dirty="0" smtClean="0"/>
              <a:t>Zusammenstellung oder Hauptwerk/Ergänzung?</a:t>
            </a:r>
          </a:p>
          <a:p>
            <a:pPr lvl="1"/>
            <a:endParaRPr lang="de-DE" dirty="0" smtClean="0"/>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4</a:t>
            </a:fld>
            <a:endParaRPr lang="de-DE"/>
          </a:p>
        </p:txBody>
      </p:sp>
    </p:spTree>
    <p:extLst>
      <p:ext uri="{BB962C8B-B14F-4D97-AF65-F5344CB8AC3E}">
        <p14:creationId xmlns:p14="http://schemas.microsoft.com/office/powerpoint/2010/main" val="1316330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lnSpc>
                <a:spcPct val="150000"/>
              </a:lnSpc>
              <a:buNone/>
            </a:pPr>
            <a:r>
              <a:rPr lang="de-DE" dirty="0" smtClean="0"/>
              <a:t>Ressourcen</a:t>
            </a:r>
            <a:r>
              <a:rPr lang="de-DE" dirty="0"/>
              <a:t>, die als einzelne Einheit erscheinen, deren Manifestation aber mehrere Werke verkörpert, werden als Zusammenstellungen bezeichnet (das gilt analog für mehrteilige Monographien gleichen Charakters). Dabei sollten mindestens zwei im Wesentlichen gleichrangige Werke enthalten sein. </a:t>
            </a:r>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5</a:t>
            </a:fld>
            <a:endParaRPr lang="de-DE"/>
          </a:p>
        </p:txBody>
      </p:sp>
    </p:spTree>
    <p:extLst>
      <p:ext uri="{BB962C8B-B14F-4D97-AF65-F5344CB8AC3E}">
        <p14:creationId xmlns:p14="http://schemas.microsoft.com/office/powerpoint/2010/main" val="356641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von Zusammenstellungen</a:t>
            </a:r>
            <a:endParaRPr lang="de-DE" dirty="0"/>
          </a:p>
        </p:txBody>
      </p:sp>
      <p:sp>
        <p:nvSpPr>
          <p:cNvPr id="3" name="Textplatzhalter 2"/>
          <p:cNvSpPr>
            <a:spLocks noGrp="1"/>
          </p:cNvSpPr>
          <p:nvPr>
            <p:ph type="body" sz="quarter" idx="13"/>
          </p:nvPr>
        </p:nvSpPr>
        <p:spPr/>
        <p:txBody>
          <a:bodyPr wrap="square"/>
          <a:lstStyle/>
          <a:p>
            <a:r>
              <a:rPr lang="de-DE" dirty="0"/>
              <a:t>Zusammenstellungen von Werken von einer Person, einer Familie oder einer Körperschaft</a:t>
            </a:r>
            <a:endParaRPr lang="de-DE" dirty="0" smtClean="0"/>
          </a:p>
          <a:p>
            <a:pPr lvl="1"/>
            <a:endParaRPr lang="de-DE" dirty="0" smtClean="0"/>
          </a:p>
          <a:p>
            <a:pPr lvl="1"/>
            <a:r>
              <a:rPr lang="de-DE" dirty="0" smtClean="0"/>
              <a:t>Mit übergeordnetem Titel</a:t>
            </a:r>
          </a:p>
          <a:p>
            <a:pPr lvl="1"/>
            <a:r>
              <a:rPr lang="de-DE" dirty="0" smtClean="0"/>
              <a:t>Ohne übergeordneten Titel</a:t>
            </a:r>
            <a:endParaRPr lang="de-DE" dirty="0"/>
          </a:p>
          <a:p>
            <a:pPr lvl="1"/>
            <a:endParaRPr lang="de-DE" dirty="0" smtClean="0"/>
          </a:p>
          <a:p>
            <a:r>
              <a:rPr lang="de-DE" dirty="0"/>
              <a:t>Zusammenstellungen von Werken verschiedener Personen, Familien oder </a:t>
            </a:r>
            <a:r>
              <a:rPr lang="de-DE" dirty="0" smtClean="0"/>
              <a:t>Körperschaften</a:t>
            </a:r>
          </a:p>
          <a:p>
            <a:pPr marL="457200" indent="-457200">
              <a:buFont typeface="+mj-lt"/>
              <a:buAutoNum type="arabicPeriod"/>
            </a:pPr>
            <a:endParaRPr lang="de-DE" dirty="0"/>
          </a:p>
          <a:p>
            <a:pPr lvl="1"/>
            <a:r>
              <a:rPr lang="de-DE" dirty="0"/>
              <a:t>Mit übergeordnetem Titel</a:t>
            </a:r>
          </a:p>
          <a:p>
            <a:pPr lvl="1"/>
            <a:r>
              <a:rPr lang="de-DE" dirty="0"/>
              <a:t>Ohne übergeordneten Titel</a:t>
            </a:r>
          </a:p>
          <a:p>
            <a:pPr lvl="1"/>
            <a:endParaRPr lang="de-DE" dirty="0"/>
          </a:p>
        </p:txBody>
      </p:sp>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6</a:t>
            </a:fld>
            <a:endParaRPr lang="de-DE"/>
          </a:p>
        </p:txBody>
      </p:sp>
    </p:spTree>
    <p:extLst>
      <p:ext uri="{BB962C8B-B14F-4D97-AF65-F5344CB8AC3E}">
        <p14:creationId xmlns:p14="http://schemas.microsoft.com/office/powerpoint/2010/main" val="158264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der Beschreibung -1-</a:t>
            </a:r>
            <a:endParaRPr lang="de-DE" dirty="0"/>
          </a:p>
        </p:txBody>
      </p:sp>
      <p:sp>
        <p:nvSpPr>
          <p:cNvPr id="3" name="Textplatzhalter 2"/>
          <p:cNvSpPr>
            <a:spLocks noGrp="1"/>
          </p:cNvSpPr>
          <p:nvPr>
            <p:ph type="body" sz="quarter" idx="13"/>
          </p:nvPr>
        </p:nvSpPr>
        <p:spPr/>
        <p:txBody>
          <a:bodyPr wrap="square"/>
          <a:lstStyle/>
          <a:p>
            <a:r>
              <a:rPr lang="de-DE" dirty="0" smtClean="0"/>
              <a:t>Umfassende Beschreibung (RDA 1.5.2)</a:t>
            </a:r>
          </a:p>
          <a:p>
            <a:endParaRPr lang="de-DE" dirty="0"/>
          </a:p>
          <a:p>
            <a:endParaRPr lang="de-DE" dirty="0" smtClean="0"/>
          </a:p>
          <a:p>
            <a:endParaRPr lang="de-DE" dirty="0" smtClean="0"/>
          </a:p>
          <a:p>
            <a:endParaRPr lang="de-DE" dirty="0" smtClean="0"/>
          </a:p>
          <a:p>
            <a:endParaRPr lang="de-DE" dirty="0"/>
          </a:p>
          <a:p>
            <a:r>
              <a:rPr lang="de-DE" dirty="0" smtClean="0"/>
              <a:t>Analytische Beschreibung (RDA 1.5.3)</a:t>
            </a:r>
          </a:p>
          <a:p>
            <a:endParaRPr lang="de-DE" dirty="0"/>
          </a:p>
          <a:p>
            <a:endParaRPr lang="de-DE" dirty="0" smtClean="0"/>
          </a:p>
        </p:txBody>
      </p:sp>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1115616" y="1412776"/>
            <a:ext cx="2592288" cy="1800200"/>
          </a:xfrm>
          <a:prstGeom prst="rect">
            <a:avLst/>
          </a:prstGeom>
        </p:spPr>
      </p:pic>
      <p:pic>
        <p:nvPicPr>
          <p:cNvPr id="7" name="Grafik 6"/>
          <p:cNvPicPr/>
          <p:nvPr/>
        </p:nvPicPr>
        <p:blipFill>
          <a:blip r:embed="rId4">
            <a:extLst>
              <a:ext uri="{28A0092B-C50C-407E-A947-70E740481C1C}">
                <a14:useLocalDpi xmlns:a14="http://schemas.microsoft.com/office/drawing/2010/main" val="0"/>
              </a:ext>
            </a:extLst>
          </a:blip>
          <a:stretch>
            <a:fillRect/>
          </a:stretch>
        </p:blipFill>
        <p:spPr>
          <a:xfrm>
            <a:off x="1115616" y="3933057"/>
            <a:ext cx="4824536" cy="2019168"/>
          </a:xfrm>
          <a:prstGeom prst="rect">
            <a:avLst/>
          </a:prstGeom>
        </p:spPr>
      </p:pic>
      <p:sp>
        <p:nvSpPr>
          <p:cNvPr id="8" name="Fußzeilenplatzhalter 7"/>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7</a:t>
            </a:fld>
            <a:endParaRPr lang="de-DE"/>
          </a:p>
        </p:txBody>
      </p:sp>
    </p:spTree>
    <p:extLst>
      <p:ext uri="{BB962C8B-B14F-4D97-AF65-F5344CB8AC3E}">
        <p14:creationId xmlns:p14="http://schemas.microsoft.com/office/powerpoint/2010/main" val="387243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der Beschreibung -2-</a:t>
            </a:r>
            <a:endParaRPr lang="de-DE" dirty="0"/>
          </a:p>
        </p:txBody>
      </p:sp>
      <p:sp>
        <p:nvSpPr>
          <p:cNvPr id="3" name="Textplatzhalter 2"/>
          <p:cNvSpPr>
            <a:spLocks noGrp="1"/>
          </p:cNvSpPr>
          <p:nvPr>
            <p:ph type="body" sz="quarter" idx="13"/>
          </p:nvPr>
        </p:nvSpPr>
        <p:spPr/>
        <p:txBody>
          <a:bodyPr wrap="square"/>
          <a:lstStyle/>
          <a:p>
            <a:r>
              <a:rPr lang="de-DE" dirty="0" smtClean="0"/>
              <a:t>Hierarchische Beschreibung (RDA 1.5.4)</a:t>
            </a:r>
          </a:p>
          <a:p>
            <a:endParaRPr lang="de-DE" dirty="0" smtClean="0"/>
          </a:p>
        </p:txBody>
      </p:sp>
      <p:pic>
        <p:nvPicPr>
          <p:cNvPr id="8" name="Grafik 7"/>
          <p:cNvPicPr/>
          <p:nvPr/>
        </p:nvPicPr>
        <p:blipFill>
          <a:blip r:embed="rId3">
            <a:extLst>
              <a:ext uri="{28A0092B-C50C-407E-A947-70E740481C1C}">
                <a14:useLocalDpi xmlns:a14="http://schemas.microsoft.com/office/drawing/2010/main" val="0"/>
              </a:ext>
            </a:extLst>
          </a:blip>
          <a:stretch>
            <a:fillRect/>
          </a:stretch>
        </p:blipFill>
        <p:spPr>
          <a:xfrm>
            <a:off x="755576" y="1340768"/>
            <a:ext cx="3012926" cy="4802475"/>
          </a:xfrm>
          <a:prstGeom prst="rect">
            <a:avLst/>
          </a:prstGeom>
        </p:spPr>
      </p:pic>
      <p:sp>
        <p:nvSpPr>
          <p:cNvPr id="6" name="Fußzeilenplatzhalter 5"/>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7" name="Foliennummernplatzhalter 6"/>
          <p:cNvSpPr>
            <a:spLocks noGrp="1"/>
          </p:cNvSpPr>
          <p:nvPr>
            <p:ph type="sldNum" sz="quarter" idx="4"/>
          </p:nvPr>
        </p:nvSpPr>
        <p:spPr/>
        <p:txBody>
          <a:bodyPr/>
          <a:lstStyle/>
          <a:p>
            <a:fld id="{8A6690F1-7CA1-4166-A522-500460961984}" type="slidenum">
              <a:rPr lang="de-DE" smtClean="0"/>
              <a:pPr/>
              <a:t>8</a:t>
            </a:fld>
            <a:endParaRPr lang="de-DE"/>
          </a:p>
        </p:txBody>
      </p:sp>
    </p:spTree>
    <p:extLst>
      <p:ext uri="{BB962C8B-B14F-4D97-AF65-F5344CB8AC3E}">
        <p14:creationId xmlns:p14="http://schemas.microsoft.com/office/powerpoint/2010/main" val="3545999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der Manifestation verkörpertes Werk (RDA 17.8)</a:t>
            </a:r>
            <a:endParaRPr lang="de-DE" dirty="0"/>
          </a:p>
        </p:txBody>
      </p:sp>
      <p:sp>
        <p:nvSpPr>
          <p:cNvPr id="3" name="Textplatzhalter 2"/>
          <p:cNvSpPr>
            <a:spLocks noGrp="1"/>
          </p:cNvSpPr>
          <p:nvPr>
            <p:ph type="body" sz="quarter" idx="13"/>
          </p:nvPr>
        </p:nvSpPr>
        <p:spPr/>
        <p:txBody>
          <a:bodyPr wrap="square"/>
          <a:lstStyle/>
          <a:p>
            <a:r>
              <a:rPr lang="de-DE" dirty="0" smtClean="0"/>
              <a:t>Besonderheit bei Zusammenstellungen: </a:t>
            </a:r>
            <a:r>
              <a:rPr lang="de-DE" smtClean="0"/>
              <a:t>In </a:t>
            </a:r>
            <a:r>
              <a:rPr lang="de-DE" b="1" smtClean="0"/>
              <a:t>einer</a:t>
            </a:r>
            <a:r>
              <a:rPr lang="de-DE" smtClean="0"/>
              <a:t> </a:t>
            </a:r>
            <a:r>
              <a:rPr lang="de-DE" dirty="0" smtClean="0"/>
              <a:t>Manifestation sind mehrere Werke verkörpert</a:t>
            </a:r>
          </a:p>
          <a:p>
            <a:pPr lvl="1"/>
            <a:r>
              <a:rPr lang="de-DE" dirty="0" smtClean="0"/>
              <a:t>Werk der Zusammenstellung selbst</a:t>
            </a:r>
          </a:p>
          <a:p>
            <a:pPr lvl="1"/>
            <a:r>
              <a:rPr lang="de-DE" dirty="0" smtClean="0"/>
              <a:t>Teilwerke, die in der Zusammenstellung enthalten sind</a:t>
            </a:r>
          </a:p>
        </p:txBody>
      </p:sp>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1475656" y="2492896"/>
            <a:ext cx="4380979" cy="3816424"/>
          </a:xfrm>
          <a:prstGeom prst="rect">
            <a:avLst/>
          </a:prstGeom>
        </p:spPr>
      </p:pic>
      <p:sp>
        <p:nvSpPr>
          <p:cNvPr id="7" name="Fußzeilenplatzhalter 6"/>
          <p:cNvSpPr>
            <a:spLocks noGrp="1"/>
          </p:cNvSpPr>
          <p:nvPr>
            <p:ph type="ftr" sz="quarter" idx="14"/>
          </p:nvPr>
        </p:nvSpPr>
        <p:spPr/>
        <p:txBody>
          <a:bodyPr/>
          <a:lstStyle/>
          <a:p>
            <a:r>
              <a:rPr lang="de-DE" smtClean="0"/>
              <a:t>AG RDA Schulungsunterlagen – Modul 5A: Zusammenstellungen  09.09.2015 | CC BY-NC-SA</a:t>
            </a:r>
            <a:endParaRPr lang="de-DE" dirty="0"/>
          </a:p>
        </p:txBody>
      </p:sp>
      <p:sp>
        <p:nvSpPr>
          <p:cNvPr id="8" name="Foliennummernplatzhalter 7"/>
          <p:cNvSpPr>
            <a:spLocks noGrp="1"/>
          </p:cNvSpPr>
          <p:nvPr>
            <p:ph type="sldNum" sz="quarter" idx="4"/>
          </p:nvPr>
        </p:nvSpPr>
        <p:spPr/>
        <p:txBody>
          <a:bodyPr/>
          <a:lstStyle/>
          <a:p>
            <a:fld id="{8A6690F1-7CA1-4166-A522-500460961984}" type="slidenum">
              <a:rPr lang="de-DE" smtClean="0"/>
              <a:pPr/>
              <a:t>9</a:t>
            </a:fld>
            <a:endParaRPr lang="de-DE"/>
          </a:p>
        </p:txBody>
      </p:sp>
    </p:spTree>
    <p:extLst>
      <p:ext uri="{BB962C8B-B14F-4D97-AF65-F5344CB8AC3E}">
        <p14:creationId xmlns:p14="http://schemas.microsoft.com/office/powerpoint/2010/main" val="976160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3.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2369</Words>
  <Application>Microsoft Office PowerPoint</Application>
  <PresentationFormat>Bildschirmpräsentation (4:3)</PresentationFormat>
  <Paragraphs>528</Paragraphs>
  <Slides>38</Slides>
  <Notes>38</Notes>
  <HiddenSlides>0</HiddenSlides>
  <MMClips>0</MMClips>
  <ScaleCrop>false</ScaleCrop>
  <HeadingPairs>
    <vt:vector size="4" baseType="variant">
      <vt:variant>
        <vt:lpstr>Design</vt:lpstr>
      </vt:variant>
      <vt:variant>
        <vt:i4>3</vt:i4>
      </vt:variant>
      <vt:variant>
        <vt:lpstr>Folientitel</vt:lpstr>
      </vt:variant>
      <vt:variant>
        <vt:i4>38</vt:i4>
      </vt:variant>
    </vt:vector>
  </HeadingPairs>
  <TitlesOfParts>
    <vt:vector size="41" baseType="lpstr">
      <vt:lpstr>Larissa</vt:lpstr>
      <vt:lpstr>1_Larissa</vt:lpstr>
      <vt:lpstr>2_Larissa</vt:lpstr>
      <vt:lpstr>Schulungsunterlagen der AG RDA</vt:lpstr>
      <vt:lpstr>Zusammenstellungen:  umfassende Beschreibung</vt:lpstr>
      <vt:lpstr>Inhalt</vt:lpstr>
      <vt:lpstr>Inhalt</vt:lpstr>
      <vt:lpstr>Definition</vt:lpstr>
      <vt:lpstr>Arten von Zusammenstellungen</vt:lpstr>
      <vt:lpstr>Arten der Beschreibung -1-</vt:lpstr>
      <vt:lpstr>Arten der Beschreibung -2-</vt:lpstr>
      <vt:lpstr>In der Manifestation verkörpertes Werk (RDA 17.8)</vt:lpstr>
      <vt:lpstr>Zusammenstellender oder Herausgeber</vt:lpstr>
      <vt:lpstr>Umfassende Beschreibung</vt:lpstr>
      <vt:lpstr>Einzelner geistiger Schöpfer, übergeordneter Titel -1-</vt:lpstr>
      <vt:lpstr>Einzelner geistiger Schöpfer, übergeordneter Titel -2-</vt:lpstr>
      <vt:lpstr>Einzelner geistiger Schöpfer, übergeordneter Titel -3-</vt:lpstr>
      <vt:lpstr>Einzelner geistiger Schöpfer, übergeordneter Titel -4-</vt:lpstr>
      <vt:lpstr>Einzelner geistiger Schöpfer, übergeordneter Titel -5-</vt:lpstr>
      <vt:lpstr>Einzelner geistiger Schöpfer, übergeordneter Titel -6-</vt:lpstr>
      <vt:lpstr>Einzelner geistiger Schöpfer, übergeordneter Titel -7-</vt:lpstr>
      <vt:lpstr>Einzelner geistiger Schöpfer, übergeordneter Titel -8-</vt:lpstr>
      <vt:lpstr>Einzelner geistiger Schöpfer, übergeordneter Titel -9-</vt:lpstr>
      <vt:lpstr>Einzelner geistiger Schöpfer, übergeordneter Titel -10-</vt:lpstr>
      <vt:lpstr>Einzelner geistiger Schöpfer, kein übergeordneter Titel -1-</vt:lpstr>
      <vt:lpstr>Einzelner geistiger Schöpfer, kein übergeordneter Titel -2-</vt:lpstr>
      <vt:lpstr>Einzelner geistiger Schöpfer, kein übergeordneter Titel -3- </vt:lpstr>
      <vt:lpstr>Verschiedene geistige Schöpfer, übergeordneter Titel -1-</vt:lpstr>
      <vt:lpstr>Verschiedene geistige Schöpfer, übergeordneter Titel -2-</vt:lpstr>
      <vt:lpstr>Verschiedene geistige Schöpfer, übergeordneter Titel -3-</vt:lpstr>
      <vt:lpstr>Verschiedene geistige Schöpfer, übergeordneter Titel -4-</vt:lpstr>
      <vt:lpstr>Verschiedene geistige Schöpfer, übergeordneter Titel -5-</vt:lpstr>
      <vt:lpstr>Verschiedene geistige Schöpfer, übergeordneter Titel -6-</vt:lpstr>
      <vt:lpstr>Verschiedene geistige Schöpfer, kein übergeordneter Titel -1-</vt:lpstr>
      <vt:lpstr>Verschiedene geistige Schöpfer, kein übergeordneter Titel -2-</vt:lpstr>
      <vt:lpstr>Verschiedene geistige Schöpfer, kein übergeordneter Titel -3-</vt:lpstr>
      <vt:lpstr>Hauptwerk mit Ergänzung -1- (RDA 6.27.1.4 D-A-CH)</vt:lpstr>
      <vt:lpstr>Hauptwerk mit Ergänzung -2-</vt:lpstr>
      <vt:lpstr>Zusammenstellungen:  analytische und hierarchische Beschreibung</vt:lpstr>
      <vt:lpstr>Beschreibung eines Aufsatzes in einer Zeitschrift</vt:lpstr>
      <vt:lpstr>Beschreibung eines Aufsatzes in einer Zeitschrift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Claudia Reiter</cp:lastModifiedBy>
  <cp:revision>160</cp:revision>
  <cp:lastPrinted>2015-09-18T10:08:00Z</cp:lastPrinted>
  <dcterms:created xsi:type="dcterms:W3CDTF">2014-02-18T07:01:40Z</dcterms:created>
  <dcterms:modified xsi:type="dcterms:W3CDTF">2015-11-23T06:55:58Z</dcterms:modified>
</cp:coreProperties>
</file>