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652" r:id="rId3"/>
    <p:sldMasterId id="2147483654" r:id="rId4"/>
    <p:sldMasterId id="2147483656" r:id="rId5"/>
  </p:sldMasterIdLst>
  <p:notesMasterIdLst>
    <p:notesMasterId r:id="rId47"/>
  </p:notesMasterIdLst>
  <p:handoutMasterIdLst>
    <p:handoutMasterId r:id="rId48"/>
  </p:handoutMasterIdLst>
  <p:sldIdLst>
    <p:sldId id="285" r:id="rId6"/>
    <p:sldId id="259" r:id="rId7"/>
    <p:sldId id="302" r:id="rId8"/>
    <p:sldId id="324" r:id="rId9"/>
    <p:sldId id="303" r:id="rId10"/>
    <p:sldId id="325" r:id="rId11"/>
    <p:sldId id="326" r:id="rId12"/>
    <p:sldId id="327" r:id="rId13"/>
    <p:sldId id="328" r:id="rId14"/>
    <p:sldId id="329" r:id="rId15"/>
    <p:sldId id="332" r:id="rId16"/>
    <p:sldId id="333" r:id="rId17"/>
    <p:sldId id="352" r:id="rId18"/>
    <p:sldId id="353" r:id="rId19"/>
    <p:sldId id="354" r:id="rId20"/>
    <p:sldId id="355" r:id="rId21"/>
    <p:sldId id="334" r:id="rId22"/>
    <p:sldId id="356" r:id="rId23"/>
    <p:sldId id="357" r:id="rId24"/>
    <p:sldId id="358" r:id="rId25"/>
    <p:sldId id="336" r:id="rId26"/>
    <p:sldId id="337" r:id="rId27"/>
    <p:sldId id="335" r:id="rId28"/>
    <p:sldId id="330" r:id="rId29"/>
    <p:sldId id="331" r:id="rId30"/>
    <p:sldId id="338" r:id="rId31"/>
    <p:sldId id="340" r:id="rId32"/>
    <p:sldId id="341" r:id="rId33"/>
    <p:sldId id="342" r:id="rId34"/>
    <p:sldId id="359" r:id="rId35"/>
    <p:sldId id="343" r:id="rId36"/>
    <p:sldId id="344" r:id="rId37"/>
    <p:sldId id="345" r:id="rId38"/>
    <p:sldId id="360" r:id="rId39"/>
    <p:sldId id="346" r:id="rId40"/>
    <p:sldId id="361" r:id="rId41"/>
    <p:sldId id="350" r:id="rId42"/>
    <p:sldId id="347" r:id="rId43"/>
    <p:sldId id="348" r:id="rId44"/>
    <p:sldId id="349" r:id="rId45"/>
    <p:sldId id="351" r:id="rId4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93" autoAdjust="0"/>
    <p:restoredTop sz="90053" autoAdjust="0"/>
  </p:normalViewPr>
  <p:slideViewPr>
    <p:cSldViewPr>
      <p:cViewPr>
        <p:scale>
          <a:sx n="100" d="100"/>
          <a:sy n="100" d="100"/>
        </p:scale>
        <p:origin x="-36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04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3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C937E4-8306-4256-98BE-2853E1A1DDAD}" type="datetimeFigureOut">
              <a:rPr lang="de-DE" smtClean="0"/>
              <a:pPr/>
              <a:t>27.01.2016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CA550-704A-4CEF-B7C9-46B62E56443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35291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EDB1F4-BB4F-44BD-AC26-B758B395BD23}" type="datetimeFigureOut">
              <a:rPr lang="de-DE" smtClean="0"/>
              <a:pPr/>
              <a:t>27.01.2016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9F8FF6-6F64-48B5-AF7B-675846B3447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0201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altLang="de-DE" dirty="0" smtClean="0"/>
          </a:p>
        </p:txBody>
      </p:sp>
      <p:sp>
        <p:nvSpPr>
          <p:cNvPr id="39940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8008DAF-D963-4700-99B3-C42D4B33FF6D}" type="slidenum">
              <a:rPr lang="de-DE" altLang="de-DE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de-DE" altLang="de-DE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15944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Achtung Verfasser von Einzelwerken</a:t>
            </a:r>
            <a:r>
              <a:rPr lang="de-DE" baseline="0" dirty="0" smtClean="0"/>
              <a:t> nach 100b, 104b … „</a:t>
            </a:r>
            <a:r>
              <a:rPr lang="de-DE" baseline="0" dirty="0" err="1" smtClean="0"/>
              <a:t>aut</a:t>
            </a:r>
            <a:r>
              <a:rPr lang="de-DE" baseline="0" dirty="0" smtClean="0"/>
              <a:t>“ muss erfasst werden.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>
                <a:solidFill>
                  <a:prstClr val="black"/>
                </a:solidFill>
              </a:rPr>
              <a:pPr/>
              <a:t>13</a:t>
            </a:fld>
            <a:endParaRPr lang="de-DE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Neue Folie 11.11.2015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>
                <a:solidFill>
                  <a:prstClr val="black"/>
                </a:solidFill>
              </a:rPr>
              <a:pPr/>
              <a:t>14</a:t>
            </a:fld>
            <a:endParaRPr lang="de-DE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Neue Folie 11.11.2015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>
                <a:solidFill>
                  <a:prstClr val="black"/>
                </a:solidFill>
              </a:rPr>
              <a:pPr/>
              <a:t>15</a:t>
            </a:fld>
            <a:endParaRPr lang="de-DE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>
                <a:solidFill>
                  <a:prstClr val="black"/>
                </a:solidFill>
              </a:rPr>
              <a:pPr/>
              <a:t>16</a:t>
            </a:fld>
            <a:endParaRPr lang="de-DE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„Speziallösung</a:t>
            </a:r>
            <a:r>
              <a:rPr lang="de-DE" baseline="0" dirty="0" smtClean="0"/>
              <a:t> für Alte Drucke“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24750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Letztes Beispiel:</a:t>
            </a:r>
            <a:r>
              <a:rPr lang="de-DE" baseline="0" dirty="0" smtClean="0"/>
              <a:t> Eigentlich reicht ja 104b als Kennzeichnung, dass es sich um Beiträger handelt. Aber das kann nicht über MARC ausgetauscht werden. Deshalb zwei </a:t>
            </a:r>
            <a:r>
              <a:rPr lang="de-DE" baseline="0" dirty="0" err="1" smtClean="0"/>
              <a:t>Beziehungkennzeichen</a:t>
            </a:r>
            <a:r>
              <a:rPr lang="de-DE" baseline="0" dirty="0" smtClean="0"/>
              <a:t>. Aber nur bei Alten Drucken!</a:t>
            </a: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>
                <a:solidFill>
                  <a:prstClr val="black"/>
                </a:solidFill>
              </a:rPr>
              <a:pPr/>
              <a:t>18</a:t>
            </a:fld>
            <a:endParaRPr lang="de-DE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Neue Folie 11.11.2015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>
                <a:solidFill>
                  <a:prstClr val="black"/>
                </a:solidFill>
              </a:rPr>
              <a:pPr/>
              <a:t>19</a:t>
            </a:fld>
            <a:endParaRPr lang="de-DE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Mit lobend-werbenden Paratexten zum Werk und zum Verfasser von </a:t>
            </a:r>
            <a:r>
              <a:rPr lang="de-DE" dirty="0" err="1" smtClean="0"/>
              <a:t>Schleupner</a:t>
            </a:r>
            <a:r>
              <a:rPr lang="de-DE" dirty="0" smtClean="0"/>
              <a:t>, Gerhard</a:t>
            </a:r>
            <a:r>
              <a:rPr lang="de-DE" baseline="0" dirty="0" smtClean="0"/>
              <a:t> und anderen</a:t>
            </a:r>
            <a:endParaRPr lang="de-DE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Hier</a:t>
            </a:r>
            <a:r>
              <a:rPr lang="de-DE" baseline="0" dirty="0" smtClean="0"/>
              <a:t> muss $4 </a:t>
            </a:r>
            <a:r>
              <a:rPr lang="de-DE" baseline="0" dirty="0" err="1" smtClean="0"/>
              <a:t>ctb</a:t>
            </a:r>
            <a:r>
              <a:rPr lang="de-DE" baseline="0" dirty="0" smtClean="0"/>
              <a:t> noch geklärt werden.</a:t>
            </a: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>
                <a:solidFill>
                  <a:prstClr val="black"/>
                </a:solidFill>
              </a:rPr>
              <a:pPr/>
              <a:t>20</a:t>
            </a:fld>
            <a:endParaRPr lang="de-DE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21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4464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44641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Für die Veröffentlichungsangabe gelten Drucker Alter</a:t>
            </a:r>
            <a:r>
              <a:rPr lang="de-DE" baseline="0" dirty="0" smtClean="0"/>
              <a:t> Drucke immer als Verleger.</a:t>
            </a:r>
          </a:p>
          <a:p>
            <a:r>
              <a:rPr lang="de-DE" baseline="0" dirty="0" smtClean="0"/>
              <a:t>Das ist bei der Beziehungskennzeichnung aber nicht der Fall!</a:t>
            </a:r>
          </a:p>
          <a:p>
            <a:r>
              <a:rPr lang="de-DE" baseline="0" dirty="0" smtClean="0"/>
              <a:t>Auch Stecher etc. werden in 677 erfasst. In </a:t>
            </a:r>
            <a:r>
              <a:rPr lang="de-DE" baseline="0" dirty="0" err="1" smtClean="0"/>
              <a:t>Aleph</a:t>
            </a:r>
            <a:r>
              <a:rPr lang="de-DE" baseline="0" dirty="0" smtClean="0"/>
              <a:t> 677 $4 mit Strg+F8 zeigen!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86451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24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446418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Eckige Klammern werden im bevorzugten</a:t>
            </a:r>
            <a:r>
              <a:rPr lang="de-DE" baseline="0" dirty="0" smtClean="0"/>
              <a:t> Titel weggelassen.</a:t>
            </a: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29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250046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Eckige Klammern werden im bevorzugten</a:t>
            </a:r>
            <a:r>
              <a:rPr lang="de-DE" baseline="0" dirty="0" smtClean="0"/>
              <a:t> Titel weggelassen.</a:t>
            </a: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30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250046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Werktitel wird dann zum Ersatz für den Ansetzungstitel.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32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324157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In diesen Fällen kann dann auf die Erfassung</a:t>
            </a:r>
            <a:r>
              <a:rPr lang="de-DE" baseline="0" dirty="0" smtClean="0"/>
              <a:t> eines abweichenden Titels in 370a verzichtet werden. 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33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763143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In diesen Fällen kann dann auf die Erfassung</a:t>
            </a:r>
            <a:r>
              <a:rPr lang="de-DE" baseline="0" dirty="0" smtClean="0"/>
              <a:t> eines abweichenden Titels in 370a verzichtet werden. 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34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763143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der Erstausgabe steht nach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Storehovse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kein Komma und das Wort wird mit Bindestrich geschrieben. Der bevorzugte Titel wird nach dieser Ausgabe gebildet.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35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617777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der Erstausgabe steht nach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Storehovse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kein Komma und das Wort wird mit Bindestrich geschrieben. Der bevorzugte Titel wird nach dieser Ausgabe gebildet.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36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617777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Im Zweifelsfall die Großschreibung der Vorlage übernehmen.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37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47654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446418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Anhang A legt fest,</a:t>
            </a:r>
            <a:r>
              <a:rPr lang="de-DE" baseline="0" dirty="0" smtClean="0"/>
              <a:t> dass für lateinische Titel die Großschreibung den englischen Regeln folgen soll.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40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04503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RDA 2.15. Wenn Zeit vorhanden an diese Stelle</a:t>
            </a:r>
            <a:r>
              <a:rPr lang="de-DE" baseline="0" dirty="0" smtClean="0"/>
              <a:t> gehen</a:t>
            </a:r>
          </a:p>
          <a:p>
            <a:r>
              <a:rPr lang="de-DE" baseline="0" dirty="0" smtClean="0"/>
              <a:t>VD-Nummern nicht genannt, Fingerprints sind genannt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14101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VD-Nummern sind Kernelemente</a:t>
            </a:r>
            <a:r>
              <a:rPr lang="de-DE" baseline="0" dirty="0" smtClean="0"/>
              <a:t> mit Einschränkungen. </a:t>
            </a:r>
          </a:p>
          <a:p>
            <a:r>
              <a:rPr lang="de-DE" baseline="0" dirty="0" smtClean="0"/>
              <a:t>Wenn z.B. Unsicherheit bestehen und Rückfragen notwendig wären </a:t>
            </a:r>
            <a:r>
              <a:rPr lang="de-DE" baseline="0" dirty="0" smtClean="0">
                <a:sym typeface="Wingdings" panose="05000000000000000000" pitchFamily="2" charset="2"/>
              </a:rPr>
              <a:t> keine Kernelemente mehr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13943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Erfassung kann sinnvoll sein, wenn</a:t>
            </a:r>
            <a:r>
              <a:rPr lang="de-DE" baseline="0" dirty="0" smtClean="0"/>
              <a:t> aber Recherche nicht einfach oder Datenbanken nicht gut bekannt, kein Kernelement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16597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Fingerprint steht nicht in der Ressource</a:t>
            </a:r>
          </a:p>
          <a:p>
            <a:r>
              <a:rPr lang="de-DE" dirty="0" smtClean="0"/>
              <a:t>Man muss die Regeln kennen. </a:t>
            </a:r>
          </a:p>
          <a:p>
            <a:r>
              <a:rPr lang="de-DE" dirty="0" smtClean="0"/>
              <a:t>Fingerprints: </a:t>
            </a:r>
            <a:br>
              <a:rPr lang="de-DE" dirty="0" smtClean="0"/>
            </a:br>
            <a:r>
              <a:rPr lang="de-DE" dirty="0" smtClean="0"/>
              <a:t>FEI-Fingerprint: Zeichen, die an bestimmten Stellen in der Ressource stehen.</a:t>
            </a:r>
            <a:r>
              <a:rPr lang="de-DE" baseline="0" dirty="0" smtClean="0"/>
              <a:t> Erfassung ASEQ 578</a:t>
            </a:r>
            <a:endParaRPr lang="de-DE" dirty="0" smtClean="0"/>
          </a:p>
          <a:p>
            <a:r>
              <a:rPr lang="de-DE" dirty="0" smtClean="0"/>
              <a:t>STCN-Fingerprint: Zeichen,</a:t>
            </a:r>
            <a:r>
              <a:rPr lang="de-DE" baseline="0" dirty="0" smtClean="0"/>
              <a:t> die über bestimmten Lagensignaturen stehen. Vorteil: Auch ein unterschiedlicher Druck mit identischen Zeilenumbruch/Zeichen kann in der Regel unterschieden werden. Erfassung im Moment nur in 501 möglich. (s. nächste Folie)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37306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aseline="0" dirty="0" smtClean="0"/>
              <a:t>STCN-Fingerprint: Solange er nur sehr selten erfasst wird (zur Unterscheidung) in 501 ok. Wer ihn in größerem Umfang erfassen will, bitte rechtzeitig an mich wenden. </a:t>
            </a:r>
            <a:br>
              <a:rPr lang="de-DE" baseline="0" dirty="0" smtClean="0"/>
            </a:br>
            <a:r>
              <a:rPr lang="de-DE" baseline="0" dirty="0" smtClean="0"/>
              <a:t>In MARC ist Unterscheidung der Fingerprints möglich. Müsste evtl. in ASEQ nachvollzogen werden.</a:t>
            </a:r>
          </a:p>
          <a:p>
            <a:r>
              <a:rPr lang="de-DE" baseline="0" dirty="0" smtClean="0"/>
              <a:t>Im BSB-Katalog im Moment 12 Mal vorhanden.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13138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4464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183778"/>
            <a:ext cx="8640960" cy="508918"/>
          </a:xfrm>
        </p:spPr>
        <p:txBody>
          <a:bodyPr/>
          <a:lstStyle>
            <a:lvl1pPr algn="l"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251520" y="836712"/>
            <a:ext cx="8640960" cy="5472608"/>
          </a:xfrm>
        </p:spPr>
        <p:txBody>
          <a:bodyPr>
            <a:no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632848" cy="365125"/>
          </a:xfrm>
        </p:spPr>
        <p:txBody>
          <a:bodyPr/>
          <a:lstStyle>
            <a:lvl1pPr algn="l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de-DE" smtClean="0"/>
              <a:t>AG RDA Schulungsunterlagen – Modul 6.AD – Identifikatoren, Werkebene, Beziehungen – Aleph-Version | Stand: 20.11.2015 | CC BY-NC-SA</a:t>
            </a:r>
            <a:endParaRPr lang="de-DE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236296" y="6376243"/>
            <a:ext cx="1450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690F1-7CA1-4166-A522-50046096198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77943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183778"/>
            <a:ext cx="8640960" cy="508918"/>
          </a:xfrm>
        </p:spPr>
        <p:txBody>
          <a:bodyPr/>
          <a:lstStyle>
            <a:lvl1pPr algn="l"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251520" y="836712"/>
            <a:ext cx="8640960" cy="5472608"/>
          </a:xfrm>
        </p:spPr>
        <p:txBody>
          <a:bodyPr>
            <a:no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6120680" cy="365125"/>
          </a:xfrm>
        </p:spPr>
        <p:txBody>
          <a:bodyPr/>
          <a:lstStyle>
            <a:lvl1pPr algn="l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de-DE" smtClean="0">
                <a:solidFill>
                  <a:srgbClr val="4F81BD">
                    <a:lumMod val="75000"/>
                  </a:srgbClr>
                </a:solidFill>
              </a:rPr>
              <a:t>AG RDA Schulungsunterlagen – Modul 6.AD – Identifikatoren, Werkebene, Beziehungen – Aleph-Version | Stand: 20.11.2015 | CC BY-NC-SA</a:t>
            </a:r>
            <a:endParaRPr lang="de-DE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236296" y="6376243"/>
            <a:ext cx="1450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690F1-7CA1-4166-A522-50046096198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4274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183778"/>
            <a:ext cx="8640960" cy="508918"/>
          </a:xfrm>
        </p:spPr>
        <p:txBody>
          <a:bodyPr/>
          <a:lstStyle>
            <a:lvl1pPr algn="l"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251520" y="836712"/>
            <a:ext cx="8640960" cy="5472608"/>
          </a:xfrm>
        </p:spPr>
        <p:txBody>
          <a:bodyPr>
            <a:no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6120680" cy="365125"/>
          </a:xfrm>
        </p:spPr>
        <p:txBody>
          <a:bodyPr/>
          <a:lstStyle>
            <a:lvl1pPr algn="l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de-DE" smtClean="0">
                <a:solidFill>
                  <a:srgbClr val="4F81BD">
                    <a:lumMod val="75000"/>
                  </a:srgbClr>
                </a:solidFill>
              </a:rPr>
              <a:t>AG RDA Schulungsunterlagen – Modul 6.AD – Identifikatoren, Werkebene, Beziehungen – Aleph-Version | Stand: 20.11.2015 | CC BY-NC-SA</a:t>
            </a:r>
            <a:endParaRPr lang="de-DE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236296" y="6376243"/>
            <a:ext cx="1450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690F1-7CA1-4166-A522-50046096198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0449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183778"/>
            <a:ext cx="8640960" cy="508918"/>
          </a:xfrm>
        </p:spPr>
        <p:txBody>
          <a:bodyPr/>
          <a:lstStyle>
            <a:lvl1pPr algn="l"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251520" y="836712"/>
            <a:ext cx="8640960" cy="5472608"/>
          </a:xfrm>
        </p:spPr>
        <p:txBody>
          <a:bodyPr>
            <a:no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6120680" cy="365125"/>
          </a:xfrm>
        </p:spPr>
        <p:txBody>
          <a:bodyPr/>
          <a:lstStyle>
            <a:lvl1pPr algn="l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de-DE" smtClean="0">
                <a:solidFill>
                  <a:srgbClr val="4F81BD">
                    <a:lumMod val="75000"/>
                  </a:srgbClr>
                </a:solidFill>
              </a:rPr>
              <a:t>AG RDA Schulungsunterlagen – Modul 6.AD – Identifikatoren, Werkebene, Beziehungen – Aleph-Version | Stand: 20.11.2015 | CC BY-NC-SA</a:t>
            </a:r>
            <a:endParaRPr lang="de-DE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236296" y="6376243"/>
            <a:ext cx="1450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690F1-7CA1-4166-A522-50046096198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265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183778"/>
            <a:ext cx="8640960" cy="508918"/>
          </a:xfrm>
        </p:spPr>
        <p:txBody>
          <a:bodyPr/>
          <a:lstStyle>
            <a:lvl1pPr algn="l"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251520" y="836712"/>
            <a:ext cx="8640960" cy="5472608"/>
          </a:xfrm>
        </p:spPr>
        <p:txBody>
          <a:bodyPr>
            <a:no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6120680" cy="365125"/>
          </a:xfrm>
        </p:spPr>
        <p:txBody>
          <a:bodyPr/>
          <a:lstStyle>
            <a:lvl1pPr algn="l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de-DE" smtClean="0">
                <a:solidFill>
                  <a:srgbClr val="4F81BD">
                    <a:lumMod val="75000"/>
                  </a:srgbClr>
                </a:solidFill>
              </a:rPr>
              <a:t>AG RDA Schulungsunterlagen – Modul 6.AD – Identifikatoren, Werkebene, Beziehungen – Aleph-Version | Stand: 20.11.2015 | CC BY-NC-SA</a:t>
            </a:r>
            <a:endParaRPr lang="de-DE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236296" y="6376243"/>
            <a:ext cx="1450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690F1-7CA1-4166-A522-50046096198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6959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3"/>
          </p:nvPr>
        </p:nvSpPr>
        <p:spPr>
          <a:xfrm>
            <a:off x="467544" y="6381328"/>
            <a:ext cx="76328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</a:defRPr>
            </a:lvl1pPr>
          </a:lstStyle>
          <a:p>
            <a:r>
              <a:rPr lang="de-DE" smtClean="0"/>
              <a:t>AG RDA Schulungsunterlagen – Modul 6.AD – Identifikatoren, Werkebene, Beziehungen – Aleph-Version | Stand: 20.11.2015 | CC BY-NC-SA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1066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tx1"/>
          </a:solidFill>
          <a:latin typeface="Verdana" panose="020B060403050404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2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3"/>
          </p:nvPr>
        </p:nvSpPr>
        <p:spPr>
          <a:xfrm>
            <a:off x="467544" y="6381328"/>
            <a:ext cx="62646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</a:defRPr>
            </a:lvl1pPr>
          </a:lstStyle>
          <a:p>
            <a:r>
              <a:rPr lang="de-DE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AG RDA Schulungsunterlagen – Modul 6.AD – Identifikatoren, Werkebene, Beziehungen – Aleph-Version | Stand: 20.11.2015 | CC BY-NC-SA</a:t>
            </a:r>
            <a:endParaRPr lang="de-DE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254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tx1"/>
          </a:solidFill>
          <a:latin typeface="Verdana" panose="020B060403050404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2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3"/>
          </p:nvPr>
        </p:nvSpPr>
        <p:spPr>
          <a:xfrm>
            <a:off x="467544" y="6381328"/>
            <a:ext cx="62646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</a:defRPr>
            </a:lvl1pPr>
          </a:lstStyle>
          <a:p>
            <a:r>
              <a:rPr lang="de-DE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AG RDA Schulungsunterlagen – Modul 6.AD – Identifikatoren, Werkebene, Beziehungen – Aleph-Version | Stand: 20.11.2015 | CC BY-NC-SA</a:t>
            </a:r>
            <a:endParaRPr lang="de-DE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038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tx1"/>
          </a:solidFill>
          <a:latin typeface="Verdana" panose="020B060403050404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2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3"/>
          </p:nvPr>
        </p:nvSpPr>
        <p:spPr>
          <a:xfrm>
            <a:off x="467544" y="6381328"/>
            <a:ext cx="62646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</a:defRPr>
            </a:lvl1pPr>
          </a:lstStyle>
          <a:p>
            <a:r>
              <a:rPr lang="de-DE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AG RDA Schulungsunterlagen – Modul 6.AD – Identifikatoren, Werkebene, Beziehungen – Aleph-Version | Stand: 20.11.2015 | CC BY-NC-SA</a:t>
            </a:r>
            <a:endParaRPr lang="de-DE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449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tx1"/>
          </a:solidFill>
          <a:latin typeface="Verdana" panose="020B060403050404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2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3"/>
          </p:nvPr>
        </p:nvSpPr>
        <p:spPr>
          <a:xfrm>
            <a:off x="467544" y="6381328"/>
            <a:ext cx="62646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</a:defRPr>
            </a:lvl1pPr>
          </a:lstStyle>
          <a:p>
            <a:r>
              <a:rPr lang="de-DE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AG RDA Schulungsunterlagen – Modul 6.AD – Identifikatoren, Werkebene, Beziehungen – Aleph-Version | Stand: 20.11.2015 | CC BY-NC-SA</a:t>
            </a:r>
            <a:endParaRPr lang="de-DE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094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tx1"/>
          </a:solidFill>
          <a:latin typeface="Verdana" panose="020B060403050404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2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jpe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5" Type="http://schemas.openxmlformats.org/officeDocument/2006/relationships/image" Target="../media/image1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Relationship Id="rId14" Type="http://schemas.openxmlformats.org/officeDocument/2006/relationships/image" Target="../media/image1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dit16.iccu.sbn.it/" TargetMode="External"/><Relationship Id="rId7" Type="http://schemas.openxmlformats.org/officeDocument/2006/relationships/hyperlink" Target="http://ustc.ac.uk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database.stcv.be/en/" TargetMode="External"/><Relationship Id="rId5" Type="http://schemas.openxmlformats.org/officeDocument/2006/relationships/hyperlink" Target="http://picarta.pica.nl/DB=3.11/LNG=EN/" TargetMode="External"/><Relationship Id="rId4" Type="http://schemas.openxmlformats.org/officeDocument/2006/relationships/hyperlink" Target="http://estc.bl.uk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text.lib.virginia.edu/etcbin/toccer-sb?id=sibv039&amp;images=bsuva/sb/images&amp;data=/texts/english/bibliog/SB&amp;tag=public&amp;part=5&amp;division=div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lipse 7"/>
          <p:cNvSpPr/>
          <p:nvPr/>
        </p:nvSpPr>
        <p:spPr>
          <a:xfrm>
            <a:off x="611188" y="1041400"/>
            <a:ext cx="8032750" cy="3529013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3075" name="Titel 1"/>
          <p:cNvSpPr>
            <a:spLocks noGrp="1"/>
          </p:cNvSpPr>
          <p:nvPr>
            <p:ph type="title"/>
          </p:nvPr>
        </p:nvSpPr>
        <p:spPr>
          <a:xfrm>
            <a:off x="1692275" y="2781300"/>
            <a:ext cx="6057900" cy="1652588"/>
          </a:xfrm>
        </p:spPr>
        <p:txBody>
          <a:bodyPr/>
          <a:lstStyle/>
          <a:p>
            <a:pPr algn="ctr"/>
            <a:r>
              <a:rPr lang="de-DE" altLang="de-DE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Schulungsunterlagen der</a:t>
            </a:r>
            <a:br>
              <a:rPr lang="de-DE" altLang="de-DE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de-DE" altLang="de-DE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AG RDA</a:t>
            </a:r>
          </a:p>
        </p:txBody>
      </p:sp>
      <p:pic>
        <p:nvPicPr>
          <p:cNvPr id="3076" name="Grafi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8738" y="1171575"/>
            <a:ext cx="9858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Grafik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3188" y="1412875"/>
            <a:ext cx="1522412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Grafik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275" y="1771650"/>
            <a:ext cx="164782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Grafik 2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0" y="2420938"/>
            <a:ext cx="15875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Grafik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8775" y="3057525"/>
            <a:ext cx="10287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Grafik 2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8775" y="3860800"/>
            <a:ext cx="585788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Grafik 2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600" y="4433888"/>
            <a:ext cx="78105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Grafik 2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5613" y="4814888"/>
            <a:ext cx="106045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Grafik 2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44"/>
          <a:stretch>
            <a:fillRect/>
          </a:stretch>
        </p:blipFill>
        <p:spPr bwMode="auto">
          <a:xfrm>
            <a:off x="4138613" y="5045075"/>
            <a:ext cx="13589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Grafik 2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4829175"/>
            <a:ext cx="216535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6" name="Grafik 2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4254500"/>
            <a:ext cx="136207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7" name="Grafik 2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3" y="3784600"/>
            <a:ext cx="140335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8" name="Grafik 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" y="3108325"/>
            <a:ext cx="134620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0" name="Grafik 29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1177925"/>
            <a:ext cx="6667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91" name="Gruppieren 8"/>
          <p:cNvGrpSpPr>
            <a:grpSpLocks/>
          </p:cNvGrpSpPr>
          <p:nvPr/>
        </p:nvGrpSpPr>
        <p:grpSpPr bwMode="auto">
          <a:xfrm>
            <a:off x="949325" y="1700213"/>
            <a:ext cx="2378075" cy="400050"/>
            <a:chOff x="948867" y="1700808"/>
            <a:chExt cx="2378195" cy="400110"/>
          </a:xfrm>
        </p:grpSpPr>
        <p:sp>
          <p:nvSpPr>
            <p:cNvPr id="3092" name="Textfeld 3"/>
            <p:cNvSpPr txBox="1">
              <a:spLocks noChangeArrowheads="1"/>
            </p:cNvSpPr>
            <p:nvPr/>
          </p:nvSpPr>
          <p:spPr bwMode="auto">
            <a:xfrm>
              <a:off x="1259632" y="1700808"/>
              <a:ext cx="20674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de-DE" altLang="de-DE" sz="1000" b="1" dirty="0" smtClean="0">
                  <a:solidFill>
                    <a:prstClr val="black"/>
                  </a:solidFill>
                  <a:latin typeface="Verdana" pitchFamily="34" charset="0"/>
                  <a:cs typeface="Arial" pitchFamily="34" charset="0"/>
                </a:rPr>
                <a:t>Vertretungen der Öffentlichen Bibliotheken</a:t>
              </a:r>
            </a:p>
          </p:txBody>
        </p:sp>
        <p:pic>
          <p:nvPicPr>
            <p:cNvPr id="3093" name="Grafik 5"/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8867" y="1709892"/>
              <a:ext cx="310765" cy="3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3" t="17175" b="17717"/>
          <a:stretch/>
        </p:blipFill>
        <p:spPr>
          <a:xfrm>
            <a:off x="677899" y="2348880"/>
            <a:ext cx="1650927" cy="358775"/>
          </a:xfrm>
          <a:prstGeom prst="rect">
            <a:avLst/>
          </a:prstGeom>
        </p:spPr>
      </p:pic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>
          <a:xfrm>
            <a:off x="467543" y="6376243"/>
            <a:ext cx="7632849" cy="365125"/>
          </a:xfrm>
        </p:spPr>
        <p:txBody>
          <a:bodyPr/>
          <a:lstStyle/>
          <a:p>
            <a:r>
              <a:rPr lang="de-DE" sz="800" dirty="0" smtClean="0"/>
              <a:t>AG RDA Schulungsunterlagen – Modul 6.AD – </a:t>
            </a:r>
            <a:r>
              <a:rPr lang="de-DE" sz="800" dirty="0" err="1" smtClean="0"/>
              <a:t>Identifikatoren</a:t>
            </a:r>
            <a:r>
              <a:rPr lang="de-DE" sz="800" dirty="0" smtClean="0"/>
              <a:t>, </a:t>
            </a:r>
            <a:r>
              <a:rPr lang="de-DE" sz="800" smtClean="0"/>
              <a:t>Werkebene, Beziehungen </a:t>
            </a:r>
            <a:r>
              <a:rPr lang="de-DE" sz="800" dirty="0"/>
              <a:t>– </a:t>
            </a:r>
            <a:r>
              <a:rPr lang="de-DE" sz="800" dirty="0" err="1"/>
              <a:t>Aleph</a:t>
            </a:r>
            <a:r>
              <a:rPr lang="de-DE" sz="800" dirty="0"/>
              <a:t>-Version </a:t>
            </a:r>
            <a:r>
              <a:rPr lang="de-DE" sz="800" dirty="0" smtClean="0"/>
              <a:t>| Stand</a:t>
            </a:r>
            <a:r>
              <a:rPr lang="de-DE" sz="800" smtClean="0"/>
              <a:t>: 20.11.2015 </a:t>
            </a:r>
            <a:r>
              <a:rPr lang="de-DE" sz="800" dirty="0" smtClean="0"/>
              <a:t>| CC BY-NC-SA</a:t>
            </a:r>
            <a:endParaRPr lang="de-DE" sz="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3225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2564904"/>
            <a:ext cx="8229600" cy="1143000"/>
          </a:xfrm>
        </p:spPr>
        <p:txBody>
          <a:bodyPr/>
          <a:lstStyle/>
          <a:p>
            <a:pPr algn="ctr"/>
            <a:r>
              <a:rPr lang="de-DE" sz="2800" dirty="0" smtClean="0"/>
              <a:t>Personen, Familien und Körperschaften, die mit Expressionen in Verbindung stehen</a:t>
            </a:r>
            <a:br>
              <a:rPr lang="de-DE" sz="2800" dirty="0" smtClean="0"/>
            </a:br>
            <a:r>
              <a:rPr lang="de-DE" sz="2800" dirty="0" smtClean="0"/>
              <a:t>RDA </a:t>
            </a:r>
            <a:r>
              <a:rPr lang="de-DE" dirty="0" smtClean="0"/>
              <a:t>20.2.1</a:t>
            </a:r>
            <a:r>
              <a:rPr lang="de-DE" sz="2800" dirty="0" smtClean="0"/>
              <a:t/>
            </a:r>
            <a:br>
              <a:rPr lang="de-DE" sz="2800" dirty="0" smtClean="0"/>
            </a:br>
            <a:endParaRPr lang="de-DE" sz="2800" dirty="0"/>
          </a:p>
        </p:txBody>
      </p:sp>
      <p:sp>
        <p:nvSpPr>
          <p:cNvPr id="3" name="Rechteck 2"/>
          <p:cNvSpPr/>
          <p:nvPr/>
        </p:nvSpPr>
        <p:spPr>
          <a:xfrm>
            <a:off x="409343" y="548679"/>
            <a:ext cx="3010529" cy="43204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Modul 6: Alte Drucke</a:t>
            </a:r>
            <a:endParaRPr lang="de-DE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10</a:t>
            </a:fld>
            <a:endParaRPr lang="de-DE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488832" cy="365125"/>
          </a:xfrm>
        </p:spPr>
        <p:txBody>
          <a:bodyPr/>
          <a:lstStyle/>
          <a:p>
            <a:r>
              <a:rPr lang="de-DE" sz="800" smtClean="0"/>
              <a:t>AG RDA Schulungsunterlagen – Modul 6.AD – Identifikatoren, Werkebene, Beziehungen – Aleph-Version | Stand: 20.11.2015 | CC BY-NC-SA</a:t>
            </a:r>
            <a:endParaRPr lang="de-DE" sz="800" dirty="0"/>
          </a:p>
        </p:txBody>
      </p:sp>
    </p:spTree>
    <p:extLst>
      <p:ext uri="{BB962C8B-B14F-4D97-AF65-F5344CB8AC3E}">
        <p14:creationId xmlns:p14="http://schemas.microsoft.com/office/powerpoint/2010/main" val="125106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Beiträger, Widmungsempfänger</a:t>
            </a:r>
            <a:r>
              <a:rPr lang="de-DE" smtClean="0"/>
              <a:t>, Zensoren (1)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51520" y="836712"/>
            <a:ext cx="8712968" cy="5472608"/>
          </a:xfrm>
        </p:spPr>
        <p:txBody>
          <a:bodyPr/>
          <a:lstStyle/>
          <a:p>
            <a:r>
              <a:rPr lang="de-DE" dirty="0" smtClean="0"/>
              <a:t>RDA lässt zu, alle Entitäten der FRBR-Gruppe 2 zu erfassen, die in Beziehung mit einer Ressource stehen.</a:t>
            </a:r>
          </a:p>
          <a:p>
            <a:r>
              <a:rPr lang="de-DE" dirty="0" smtClean="0"/>
              <a:t>Bei Alten Drucken können das z. B. auch Beiträger, Widmungsempfänger und/oder Zensoren sein (vgl. VD 16, VD 17, VD 18).</a:t>
            </a:r>
          </a:p>
          <a:p>
            <a:r>
              <a:rPr lang="de-DE" dirty="0" smtClean="0"/>
              <a:t>Neben dem normierten Sucheinstieg und/oder einem Identifikator kann eine Beziehungskennzeichnung erfasst werden.</a:t>
            </a:r>
          </a:p>
          <a:p>
            <a:r>
              <a:rPr lang="de-DE" dirty="0" smtClean="0"/>
              <a:t>Bei Alten Drucken wird in diesen Fällen die Erfassung von Beziehungskennzeichnungen empfohlen. 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632848" cy="365125"/>
          </a:xfrm>
        </p:spPr>
        <p:txBody>
          <a:bodyPr/>
          <a:lstStyle/>
          <a:p>
            <a:r>
              <a:rPr lang="de-DE" sz="800" smtClean="0"/>
              <a:t>AG RDA Schulungsunterlagen – Modul 6.AD – Identifikatoren, Werkebene, Beziehungen – Aleph-Version | Stand: 20.11.2015 | CC BY-NC-SA</a:t>
            </a:r>
            <a:endParaRPr lang="de-DE" sz="8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7920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Beiträger, Widmungsempfänger</a:t>
            </a:r>
            <a:r>
              <a:rPr lang="de-DE" smtClean="0"/>
              <a:t>, Zensoren (2)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51520" y="836712"/>
            <a:ext cx="8712968" cy="5472608"/>
          </a:xfrm>
        </p:spPr>
        <p:txBody>
          <a:bodyPr/>
          <a:lstStyle/>
          <a:p>
            <a:r>
              <a:rPr lang="de-DE" dirty="0" smtClean="0"/>
              <a:t>Als Beziehungskennzeichnungen sind nur die Begriffe zugelassen, die in Anhang I gelistet sind.</a:t>
            </a:r>
          </a:p>
          <a:p>
            <a:r>
              <a:rPr lang="de-DE" dirty="0" smtClean="0"/>
              <a:t>Ist keine passende Beziehungskennzeichnung zu ermitteln, kann statt dessen ein Elementname erfasst werden (vgl. Modul 2, Teil 7).</a:t>
            </a:r>
          </a:p>
          <a:p>
            <a:pPr lvl="1"/>
            <a:r>
              <a:rPr lang="de-DE"/>
              <a:t>Der bisher in VD 16, VD 17 und VD 18 verwendete Begriff „Beiträger“ kommt im Anhang I nicht vor.</a:t>
            </a:r>
          </a:p>
          <a:p>
            <a:pPr lvl="1"/>
            <a:r>
              <a:rPr lang="de-DE" smtClean="0"/>
              <a:t>Im </a:t>
            </a:r>
            <a:r>
              <a:rPr lang="de-DE" dirty="0" smtClean="0"/>
              <a:t>Anhang I gibt es einige Begriffe, die spezifischer sind, z. B. „Verfasser einer Vorrede“ oder „Widmender“.</a:t>
            </a:r>
          </a:p>
          <a:p>
            <a:pPr lvl="1"/>
            <a:r>
              <a:rPr lang="de-DE" dirty="0" smtClean="0"/>
              <a:t>Gibt es keinen spezifischen Begriff, wird der Elementname „Mitwirkender“ </a:t>
            </a:r>
            <a:r>
              <a:rPr lang="de-DE" smtClean="0"/>
              <a:t>erfasst.</a:t>
            </a:r>
            <a:endParaRPr lang="de-DE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632848" cy="365125"/>
          </a:xfrm>
        </p:spPr>
        <p:txBody>
          <a:bodyPr/>
          <a:lstStyle/>
          <a:p>
            <a:r>
              <a:rPr lang="de-DE" sz="800" smtClean="0"/>
              <a:t>AG RDA Schulungsunterlagen – Modul 6.AD – Identifikatoren, Werkebene, Beziehungen – Aleph-Version | Stand: 20.11.2015 | CC BY-NC-SA</a:t>
            </a:r>
            <a:endParaRPr lang="de-DE" sz="8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7920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Beiträger, Widmungsempfänger, Zensoren (3)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/>
              <a:t>Beziehungskennzeichnungen für literarische Beiträger:</a:t>
            </a:r>
          </a:p>
          <a:p>
            <a:pPr lvl="1"/>
            <a:r>
              <a:rPr lang="de-DE" dirty="0" smtClean="0"/>
              <a:t>Verfasser (von Einzelwerken in Zusammenstellungen)</a:t>
            </a:r>
          </a:p>
          <a:p>
            <a:pPr lvl="1"/>
            <a:r>
              <a:rPr lang="de-DE" dirty="0" smtClean="0"/>
              <a:t>Verfasser von ergänzendem Text</a:t>
            </a:r>
          </a:p>
          <a:p>
            <a:pPr lvl="1"/>
            <a:r>
              <a:rPr lang="de-DE" dirty="0" smtClean="0"/>
              <a:t>Verfasser eines Vorworts</a:t>
            </a:r>
          </a:p>
          <a:p>
            <a:pPr lvl="1"/>
            <a:r>
              <a:rPr lang="de-DE" dirty="0" smtClean="0"/>
              <a:t>Widmender</a:t>
            </a:r>
          </a:p>
          <a:p>
            <a:pPr lvl="1"/>
            <a:endParaRPr lang="de-DE" dirty="0" smtClean="0"/>
          </a:p>
          <a:p>
            <a:r>
              <a:rPr lang="de-DE" dirty="0" smtClean="0"/>
              <a:t>Beziehungskennzeichnungen für musikalische Beiträger:</a:t>
            </a:r>
          </a:p>
          <a:p>
            <a:pPr lvl="1"/>
            <a:r>
              <a:rPr lang="de-DE" dirty="0" smtClean="0"/>
              <a:t>Komponist (von ergänzendem Inhalt oder von Einzelwerken in Zusammenstellungen)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488832" cy="365125"/>
          </a:xfrm>
        </p:spPr>
        <p:txBody>
          <a:bodyPr/>
          <a:lstStyle/>
          <a:p>
            <a:r>
              <a:rPr lang="de-DE" sz="800" smtClean="0"/>
              <a:t>AG RDA Schulungsunterlagen – Modul 6.AD – Identifikatoren, Werkebene, Beziehungen – Aleph-Version | Stand: 20.11.2015 | CC BY-NC-SA</a:t>
            </a:r>
            <a:endParaRPr lang="de-DE" sz="8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4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Beiträger, Widmungsempfänger, Zensoren (4)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/>
              <a:t>Beziehungskennzeichnungen für künstlerische Beiträger:</a:t>
            </a:r>
          </a:p>
          <a:p>
            <a:pPr lvl="1"/>
            <a:r>
              <a:rPr lang="de-DE" dirty="0" smtClean="0"/>
              <a:t>Illustrator (von ergänzendem Inhalt)</a:t>
            </a:r>
          </a:p>
          <a:p>
            <a:pPr lvl="1"/>
            <a:r>
              <a:rPr lang="de-DE" dirty="0" smtClean="0"/>
              <a:t>Künstler (von Einzelwerken in Zusammenstellungen)</a:t>
            </a:r>
          </a:p>
          <a:p>
            <a:pPr lvl="1"/>
            <a:r>
              <a:rPr lang="de-DE" dirty="0" smtClean="0"/>
              <a:t>Druckformhersteller (z.B. eines Holzschnitts)*</a:t>
            </a:r>
          </a:p>
          <a:p>
            <a:pPr lvl="1"/>
            <a:r>
              <a:rPr lang="de-DE" dirty="0" smtClean="0"/>
              <a:t>Lithograph*</a:t>
            </a:r>
          </a:p>
          <a:p>
            <a:pPr lvl="1"/>
            <a:r>
              <a:rPr lang="de-DE" dirty="0" smtClean="0"/>
              <a:t>Radierer*</a:t>
            </a:r>
          </a:p>
          <a:p>
            <a:pPr lvl="1"/>
            <a:r>
              <a:rPr lang="de-DE" dirty="0" smtClean="0"/>
              <a:t>Stecher*</a:t>
            </a:r>
          </a:p>
          <a:p>
            <a:pPr lvl="1"/>
            <a:endParaRPr lang="de-DE" dirty="0"/>
          </a:p>
          <a:p>
            <a:pPr marL="457200" lvl="1" indent="0">
              <a:buNone/>
            </a:pPr>
            <a:r>
              <a:rPr lang="de-DE" dirty="0" smtClean="0"/>
              <a:t>Achtung: Die mit * gekennzeichneten Beiträger werden in </a:t>
            </a:r>
            <a:r>
              <a:rPr lang="de-DE" dirty="0" err="1" smtClean="0"/>
              <a:t>Aseq</a:t>
            </a:r>
            <a:r>
              <a:rPr lang="de-DE" dirty="0" smtClean="0"/>
              <a:t> 677 erfasst!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560840" cy="365125"/>
          </a:xfrm>
        </p:spPr>
        <p:txBody>
          <a:bodyPr/>
          <a:lstStyle/>
          <a:p>
            <a:r>
              <a:rPr lang="de-DE" sz="800" smtClean="0"/>
              <a:t>AG RDA Schulungsunterlagen – Modul 6.AD – Identifikatoren, Werkebene, Beziehungen – Aleph-Version | Stand: 20.11.2015 | CC BY-NC-SA</a:t>
            </a:r>
            <a:endParaRPr lang="de-DE" sz="8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43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Beiträger, Widmungsempfänger, Zensoren (5)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Definition: „Beiträger“ sind Mitwirkende, die</a:t>
            </a:r>
          </a:p>
          <a:p>
            <a:r>
              <a:rPr lang="de-DE" dirty="0" smtClean="0"/>
              <a:t>in der Ressource genannt (z. B. als Verfasser von Widmungsgedichten), </a:t>
            </a:r>
          </a:p>
          <a:p>
            <a:r>
              <a:rPr lang="de-DE" dirty="0" smtClean="0"/>
              <a:t>aber weder im Titel, noch in der Verantwortlichkeitsangabe, dem Ausgabevermerk, dem Erscheinungsvermerk oder einer Anmerkung zu diesen Elementen genannt sind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488832" cy="365125"/>
          </a:xfrm>
        </p:spPr>
        <p:txBody>
          <a:bodyPr/>
          <a:lstStyle/>
          <a:p>
            <a:r>
              <a:rPr lang="de-DE" sz="800" smtClean="0"/>
              <a:t>AG RDA Schulungsunterlagen – Modul 6.AD – Identifikatoren, Werkebene, Beziehungen – Aleph-Version | Stand: 20.11.2015 | CC BY-NC-SA</a:t>
            </a:r>
            <a:endParaRPr lang="de-DE" sz="8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56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Beiträger, Widmungsempfänger, Zensoren (6)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51520" y="836712"/>
            <a:ext cx="8712968" cy="5472608"/>
          </a:xfrm>
        </p:spPr>
        <p:txBody>
          <a:bodyPr/>
          <a:lstStyle/>
          <a:p>
            <a:r>
              <a:rPr lang="de-DE" dirty="0" smtClean="0"/>
              <a:t>Um zu verdeutlichen, dass es sich um „Beiträger“ handelt, kann zusätzlich der Elementname „Mitwirkender“ erfasst werden.</a:t>
            </a:r>
          </a:p>
          <a:p>
            <a:endParaRPr lang="de-DE" dirty="0" smtClean="0"/>
          </a:p>
          <a:p>
            <a:r>
              <a:rPr lang="de-DE" dirty="0" smtClean="0"/>
              <a:t>„Widmungsempfänger“ ist als Beziehungskennzeichnungen zugelassen.</a:t>
            </a:r>
          </a:p>
          <a:p>
            <a:r>
              <a:rPr lang="de-DE" dirty="0" smtClean="0"/>
              <a:t>„Zensor“ ist bislang nicht zugelassen</a:t>
            </a:r>
          </a:p>
          <a:p>
            <a:pPr>
              <a:buNone/>
            </a:pPr>
            <a:r>
              <a:rPr lang="de-DE" dirty="0" smtClean="0"/>
              <a:t>	(Die Aufnahme des Begriffs in den Anhang I ist beantragt)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632848" cy="365125"/>
          </a:xfrm>
        </p:spPr>
        <p:txBody>
          <a:bodyPr/>
          <a:lstStyle/>
          <a:p>
            <a:r>
              <a:rPr lang="de-DE" sz="800" smtClean="0"/>
              <a:t>AG RDA Schulungsunterlagen – Modul 6.AD – Identifikatoren, Werkebene, Beziehungen – Aleph-Version | Stand: 20.11.2015 | CC BY-NC-SA</a:t>
            </a:r>
            <a:endParaRPr lang="de-DE" sz="8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62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Beiträger, Widmungsempfänger</a:t>
            </a:r>
            <a:r>
              <a:rPr lang="de-DE" smtClean="0"/>
              <a:t>, Zensoren (7)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51520" y="836712"/>
            <a:ext cx="8712968" cy="5472608"/>
          </a:xfrm>
        </p:spPr>
        <p:txBody>
          <a:bodyPr/>
          <a:lstStyle/>
          <a:p>
            <a:pPr marL="0" indent="0">
              <a:buNone/>
            </a:pPr>
            <a:r>
              <a:rPr lang="de-DE" smtClean="0"/>
              <a:t>Beispiel 1</a:t>
            </a:r>
            <a:endParaRPr lang="de-DE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632848" cy="365125"/>
          </a:xfrm>
        </p:spPr>
        <p:txBody>
          <a:bodyPr/>
          <a:lstStyle/>
          <a:p>
            <a:r>
              <a:rPr lang="de-DE" sz="800" smtClean="0"/>
              <a:t>AG RDA Schulungsunterlagen – Modul 6.AD – Identifikatoren, Werkebene, Beziehungen – Aleph-Version | Stand: 20.11.2015 | CC BY-NC-SA</a:t>
            </a:r>
            <a:endParaRPr lang="de-DE" sz="8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17</a:t>
            </a:fld>
            <a:endParaRPr lang="de-DE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2698038"/>
              </p:ext>
            </p:extLst>
          </p:nvPr>
        </p:nvGraphicFramePr>
        <p:xfrm>
          <a:off x="467544" y="1412776"/>
          <a:ext cx="7992889" cy="44840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864096"/>
                <a:gridCol w="2232248"/>
                <a:gridCol w="3960441"/>
              </a:tblGrid>
              <a:tr h="434145">
                <a:tc>
                  <a:txBody>
                    <a:bodyPr/>
                    <a:lstStyle/>
                    <a:p>
                      <a:r>
                        <a:rPr lang="de-DE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749346">
                <a:tc>
                  <a:txBody>
                    <a:bodyPr/>
                    <a:lstStyle/>
                    <a:p>
                      <a:r>
                        <a:rPr lang="de-DE" sz="1400" b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303</a:t>
                      </a:r>
                      <a:endParaRPr lang="de-DE" sz="14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17.8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 der Manifestation verkörpertes Werk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400" i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$p</a:t>
                      </a:r>
                      <a:r>
                        <a:rPr lang="de-DE" sz="1400" i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i="0" kern="120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Bisling, Anselm</a:t>
                      </a:r>
                      <a:br>
                        <a:rPr lang="en-US" sz="1400" i="0" kern="120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</a:br>
                      <a:r>
                        <a:rPr lang="en-US" sz="1400" i="0" kern="120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$d</a:t>
                      </a:r>
                      <a:r>
                        <a:rPr lang="en-US" sz="1400" i="0" kern="120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400" kern="120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1619-1681</a:t>
                      </a:r>
                      <a:r>
                        <a:rPr lang="en-US" sz="1400" i="0" kern="120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/>
                      </a:r>
                      <a:br>
                        <a:rPr lang="en-US" sz="1400" i="0" kern="120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</a:br>
                      <a:r>
                        <a:rPr lang="en-US" sz="1400" i="0" kern="120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$t</a:t>
                      </a:r>
                      <a:r>
                        <a:rPr lang="en-US" sz="1400" i="0" kern="1200" baseline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Mons Thabor</a:t>
                      </a:r>
                      <a:endParaRPr lang="de-DE" sz="1400" i="0" dirty="0">
                        <a:solidFill>
                          <a:schemeClr val="bg1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749346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40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104b</a:t>
                      </a:r>
                      <a:endParaRPr lang="de-DE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20.2</a:t>
                      </a:r>
                      <a:endParaRPr lang="de-DE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Mitwirkender</a:t>
                      </a:r>
                      <a:endParaRPr lang="de-DE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400" kern="1200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$p</a:t>
                      </a:r>
                      <a:r>
                        <a:rPr lang="de-DE" sz="1400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400" kern="120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Stadlmayer, Alphons</a:t>
                      </a:r>
                      <a:br>
                        <a:rPr lang="de-DE" sz="1400" kern="120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de-DE" sz="1400" kern="1200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$d</a:t>
                      </a:r>
                      <a:r>
                        <a:rPr lang="de-DE" sz="1400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400" kern="120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1610-1683</a:t>
                      </a:r>
                      <a:br>
                        <a:rPr lang="de-DE" sz="1400" kern="120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de-DE" sz="1400" kern="1200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$9 </a:t>
                      </a:r>
                      <a:r>
                        <a:rPr lang="de-DE" sz="1400" i="1" kern="120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GND-IDN</a:t>
                      </a:r>
                      <a:endParaRPr lang="de-DE" sz="1400" i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400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$4</a:t>
                      </a:r>
                      <a:r>
                        <a:rPr lang="de-DE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dte</a:t>
                      </a:r>
                      <a:r>
                        <a:rPr lang="de-DE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4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[</a:t>
                      </a:r>
                      <a:r>
                        <a:rPr lang="de-DE" sz="1400" i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Widmungsempfänger</a:t>
                      </a:r>
                      <a:r>
                        <a:rPr lang="de-DE" sz="14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]</a:t>
                      </a:r>
                      <a:endParaRPr lang="de-DE" sz="1400" i="1" dirty="0">
                        <a:solidFill>
                          <a:schemeClr val="bg1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443427">
                <a:tc vMerge="1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18.5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Beziehungskenn-zeichnung</a:t>
                      </a:r>
                      <a:endParaRPr lang="de-DE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10691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40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108b</a:t>
                      </a:r>
                      <a:endParaRPr lang="de-DE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20.2</a:t>
                      </a:r>
                      <a:endParaRPr lang="de-DE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Mitwirkender</a:t>
                      </a:r>
                      <a:endParaRPr lang="de-DE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200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$p</a:t>
                      </a:r>
                      <a:r>
                        <a:rPr lang="de-DE" sz="1400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400" kern="1200" dirty="0" err="1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Göldlin</a:t>
                      </a:r>
                      <a:r>
                        <a:rPr lang="de-DE" sz="1400" kern="120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von </a:t>
                      </a:r>
                      <a:r>
                        <a:rPr lang="de-DE" sz="1400" kern="1200" dirty="0" err="1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Tiefenau</a:t>
                      </a:r>
                      <a:r>
                        <a:rPr lang="de-DE" sz="1400" kern="120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Gallus</a:t>
                      </a:r>
                      <a:br>
                        <a:rPr lang="de-DE" sz="1400" kern="120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de-DE" sz="1400" kern="1200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$d</a:t>
                      </a:r>
                      <a:r>
                        <a:rPr lang="de-DE" sz="1400" kern="120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1656-1734</a:t>
                      </a:r>
                      <a:br>
                        <a:rPr lang="de-DE" sz="1400" kern="120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de-DE" sz="1400" kern="1200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$9 </a:t>
                      </a:r>
                      <a:r>
                        <a:rPr lang="de-DE" sz="1400" i="1" kern="120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GND-IDN</a:t>
                      </a:r>
                      <a:br>
                        <a:rPr lang="de-DE" sz="1400" i="1" kern="120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de-DE" sz="1400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$4</a:t>
                      </a:r>
                      <a:r>
                        <a:rPr lang="de-DE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dto</a:t>
                      </a:r>
                      <a:r>
                        <a:rPr lang="de-DE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4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[</a:t>
                      </a:r>
                      <a:r>
                        <a:rPr lang="de-DE" sz="140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Widmender]</a:t>
                      </a:r>
                      <a:br>
                        <a:rPr lang="de-DE" sz="140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de-DE" sz="1400" i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$4</a:t>
                      </a:r>
                      <a:r>
                        <a:rPr lang="de-DE" sz="1400" i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ctb </a:t>
                      </a:r>
                      <a:r>
                        <a:rPr lang="de-DE" sz="140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[Mitwirkender]</a:t>
                      </a:r>
                      <a:endParaRPr lang="de-DE" sz="1400" i="1" dirty="0">
                        <a:solidFill>
                          <a:schemeClr val="bg1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495003">
                <a:tc vMerge="1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18.5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Beziehungskenn-zeichnung</a:t>
                      </a:r>
                      <a:endParaRPr lang="de-DE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3414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40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112b</a:t>
                      </a:r>
                      <a:endParaRPr lang="de-DE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20.2</a:t>
                      </a:r>
                      <a:endParaRPr lang="de-DE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Mitwirkender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400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$p</a:t>
                      </a:r>
                      <a:r>
                        <a:rPr lang="de-DE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Speth</a:t>
                      </a:r>
                      <a:r>
                        <a:rPr lang="de-DE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</a:t>
                      </a:r>
                      <a:r>
                        <a:rPr lang="de-DE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Eugen</a:t>
                      </a:r>
                      <a:br>
                        <a:rPr lang="de-DE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de-DE" sz="1400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$9</a:t>
                      </a:r>
                      <a:r>
                        <a:rPr lang="de-DE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400" i="1" kern="120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GND-IDN</a:t>
                      </a:r>
                      <a:br>
                        <a:rPr lang="de-DE" sz="1400" i="1" kern="120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de-DE" sz="1400" i="0" kern="1200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$4</a:t>
                      </a:r>
                      <a:r>
                        <a:rPr lang="de-DE" sz="1400" i="0" kern="12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400" i="0" kern="1200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ill</a:t>
                      </a:r>
                      <a:r>
                        <a:rPr lang="de-DE" sz="1400" i="0" kern="12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400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[</a:t>
                      </a:r>
                      <a:r>
                        <a:rPr lang="de-DE" sz="140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Illustrator]</a:t>
                      </a:r>
                      <a:br>
                        <a:rPr lang="de-DE" sz="140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de-DE" sz="1400" i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$4</a:t>
                      </a:r>
                      <a:r>
                        <a:rPr lang="de-DE" sz="1400" i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ctb </a:t>
                      </a:r>
                      <a:r>
                        <a:rPr lang="de-DE" sz="140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[Mitwirkender]</a:t>
                      </a:r>
                      <a:endParaRPr lang="de-DE" sz="1400" i="1" dirty="0">
                        <a:solidFill>
                          <a:schemeClr val="bg1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567918">
                <a:tc vMerge="1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18.5</a:t>
                      </a:r>
                      <a:endParaRPr lang="de-DE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Beziehungskenn-zeichnung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920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Beiträger, Widmungsempfänger, Zensoren (8)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51520" y="836712"/>
            <a:ext cx="8712968" cy="5472608"/>
          </a:xfrm>
        </p:spPr>
        <p:txBody>
          <a:bodyPr/>
          <a:lstStyle/>
          <a:p>
            <a:pPr>
              <a:buNone/>
            </a:pPr>
            <a:r>
              <a:rPr lang="de-DE" dirty="0" smtClean="0"/>
              <a:t>Beispiel 2 (1)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632848" cy="365125"/>
          </a:xfrm>
        </p:spPr>
        <p:txBody>
          <a:bodyPr/>
          <a:lstStyle/>
          <a:p>
            <a:r>
              <a:rPr lang="de-DE" sz="800" smtClean="0"/>
              <a:t>AG RDA Schulungsunterlagen – Modul 6.AD – Identifikatoren, Werkebene, Beziehungen – Aleph-Version | Stand: 20.11.2015 | CC BY-NC-SA</a:t>
            </a:r>
            <a:endParaRPr lang="de-DE" sz="8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652586"/>
              </p:ext>
            </p:extLst>
          </p:nvPr>
        </p:nvGraphicFramePr>
        <p:xfrm>
          <a:off x="323527" y="1397000"/>
          <a:ext cx="8280921" cy="357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7634"/>
                <a:gridCol w="835689"/>
                <a:gridCol w="2918743"/>
                <a:gridCol w="3538855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Aleph</a:t>
                      </a:r>
                      <a:endParaRPr lang="de-D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RDA</a:t>
                      </a:r>
                      <a:endParaRPr lang="de-D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Element</a:t>
                      </a:r>
                      <a:endParaRPr lang="de-D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Erfassung</a:t>
                      </a:r>
                      <a:endParaRPr lang="de-D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303</a:t>
                      </a:r>
                      <a:endParaRPr lang="de-DE" sz="14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17.8</a:t>
                      </a:r>
                      <a:endParaRPr lang="de-DE" sz="14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 der Manifestation verkörpertes Werk</a:t>
                      </a:r>
                      <a:endParaRPr lang="de-DE" sz="14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$t</a:t>
                      </a:r>
                      <a:r>
                        <a:rPr lang="de-DE" sz="140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L</a:t>
                      </a:r>
                      <a:r>
                        <a:rPr lang="de-DE" sz="1400" kern="120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achrymae </a:t>
                      </a:r>
                      <a:r>
                        <a:rPr lang="de-DE" sz="14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ad </a:t>
                      </a:r>
                      <a:r>
                        <a:rPr lang="de-DE" sz="14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beatum</a:t>
                      </a:r>
                      <a:r>
                        <a:rPr lang="de-DE" sz="14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de-DE" sz="14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obitum</a:t>
                      </a:r>
                      <a:r>
                        <a:rPr lang="de-DE" sz="14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</a:t>
                      </a:r>
                      <a:r>
                        <a:rPr lang="de-DE" sz="14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Agnetae</a:t>
                      </a:r>
                      <a:r>
                        <a:rPr lang="de-DE" sz="14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de-DE" sz="14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Gambsiae</a:t>
                      </a:r>
                      <a:r>
                        <a:rPr lang="de-DE" sz="14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Johannis </a:t>
                      </a:r>
                      <a:r>
                        <a:rPr lang="de-DE" sz="14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Bartholomaei</a:t>
                      </a:r>
                      <a:r>
                        <a:rPr lang="de-DE" sz="14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de-DE" sz="14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Fuchsii</a:t>
                      </a:r>
                      <a:r>
                        <a:rPr lang="de-DE" sz="14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de-DE" sz="14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coniugis</a:t>
                      </a:r>
                      <a:r>
                        <a:rPr lang="de-DE" sz="14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de-DE" sz="14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desideratissimae</a:t>
                      </a:r>
                      <a:endParaRPr lang="de-DE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de-DE" sz="140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100b</a:t>
                      </a:r>
                      <a:endParaRPr lang="de-DE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19.3</a:t>
                      </a:r>
                      <a:endParaRPr lang="de-DE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Sonstige Personen</a:t>
                      </a:r>
                      <a:r>
                        <a:rPr lang="de-DE" sz="14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… die mit einem Werk in Beziehung stehen</a:t>
                      </a:r>
                      <a:endParaRPr lang="de-DE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de-DE" sz="140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$p</a:t>
                      </a:r>
                      <a:r>
                        <a:rPr lang="de-DE" sz="140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Fuchs, Agnes</a:t>
                      </a:r>
                      <a:br>
                        <a:rPr lang="de-DE" sz="140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</a:br>
                      <a:r>
                        <a:rPr lang="de-DE" sz="140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$d</a:t>
                      </a:r>
                      <a:r>
                        <a:rPr lang="de-DE" sz="140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1592-1640</a:t>
                      </a:r>
                    </a:p>
                    <a:p>
                      <a:r>
                        <a:rPr lang="de-DE" sz="140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$9</a:t>
                      </a:r>
                      <a:r>
                        <a:rPr lang="de-DE" sz="140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de-DE" sz="1400" i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GND-IDN</a:t>
                      </a:r>
                      <a:endParaRPr lang="de-DE" sz="1400" i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r>
                        <a:rPr lang="de-DE" sz="140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$4</a:t>
                      </a:r>
                      <a:r>
                        <a:rPr lang="de-DE" sz="140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hnr </a:t>
                      </a:r>
                      <a:r>
                        <a:rPr lang="de-DE" sz="140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[Gefeierter]</a:t>
                      </a:r>
                      <a:endParaRPr lang="de-DE" sz="1400" i="1" dirty="0">
                        <a:solidFill>
                          <a:schemeClr val="bg1">
                            <a:lumMod val="50000"/>
                          </a:schemeClr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de-DE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18.5</a:t>
                      </a:r>
                      <a:endParaRPr lang="de-DE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Beziehungskennzeichnung</a:t>
                      </a:r>
                      <a:endParaRPr lang="de-DE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de-DE" sz="140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104b</a:t>
                      </a:r>
                      <a:endParaRPr lang="de-DE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19.3</a:t>
                      </a:r>
                      <a:endParaRPr lang="de-DE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Sonstige Personen … die mit einem Werk </a:t>
                      </a:r>
                      <a:r>
                        <a:rPr lang="de-DE" sz="14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 Beziehung stehen</a:t>
                      </a:r>
                      <a:endParaRPr lang="de-DE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de-DE" sz="1400" dirty="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$p</a:t>
                      </a:r>
                      <a:r>
                        <a:rPr lang="de-DE" sz="1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de-DE" sz="1400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Gloner</a:t>
                      </a:r>
                      <a:r>
                        <a:rPr lang="de-DE" sz="1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Samuel</a:t>
                      </a:r>
                      <a:br>
                        <a:rPr lang="de-DE" sz="1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</a:br>
                      <a:r>
                        <a:rPr lang="de-DE" sz="1400" dirty="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$d</a:t>
                      </a:r>
                      <a:r>
                        <a:rPr lang="de-DE" sz="14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de-DE" sz="1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1598-1642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$9</a:t>
                      </a:r>
                      <a:r>
                        <a:rPr lang="de-DE" sz="1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de-DE" sz="1400" i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GND-IDN</a:t>
                      </a:r>
                    </a:p>
                    <a:p>
                      <a:r>
                        <a:rPr lang="de-DE" sz="1400" dirty="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$4</a:t>
                      </a:r>
                      <a:r>
                        <a:rPr lang="de-DE" sz="1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de-DE" sz="1400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aut</a:t>
                      </a:r>
                      <a:r>
                        <a:rPr lang="de-DE" sz="1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de-DE" sz="14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[Verfasser]</a:t>
                      </a:r>
                      <a:endParaRPr lang="de-DE" sz="1400" i="1" dirty="0">
                        <a:solidFill>
                          <a:schemeClr val="bg1">
                            <a:lumMod val="50000"/>
                          </a:schemeClr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r>
                        <a:rPr lang="de-DE" sz="1400" dirty="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$4</a:t>
                      </a:r>
                      <a:r>
                        <a:rPr lang="de-DE" sz="1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de-DE" sz="1400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ctb</a:t>
                      </a:r>
                      <a:r>
                        <a:rPr lang="de-DE" sz="1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de-DE" sz="14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[Mitwirkender]</a:t>
                      </a:r>
                      <a:endParaRPr lang="de-DE" sz="1400" i="1" dirty="0">
                        <a:solidFill>
                          <a:schemeClr val="bg1">
                            <a:lumMod val="50000"/>
                          </a:schemeClr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de-DE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18.5</a:t>
                      </a:r>
                      <a:endParaRPr lang="de-DE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Beziehungskennzeichnung</a:t>
                      </a:r>
                      <a:endParaRPr lang="de-DE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181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Beiträger, Widmungsempfänger, Zensoren (9)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51520" y="836712"/>
            <a:ext cx="8712968" cy="5472608"/>
          </a:xfrm>
        </p:spPr>
        <p:txBody>
          <a:bodyPr/>
          <a:lstStyle/>
          <a:p>
            <a:pPr>
              <a:buNone/>
            </a:pPr>
            <a:r>
              <a:rPr lang="de-DE" dirty="0" smtClean="0"/>
              <a:t>Beispiel 2 (2)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632848" cy="365125"/>
          </a:xfrm>
        </p:spPr>
        <p:txBody>
          <a:bodyPr/>
          <a:lstStyle/>
          <a:p>
            <a:r>
              <a:rPr lang="de-DE" sz="800" smtClean="0"/>
              <a:t>AG RDA Schulungsunterlagen – Modul 6.AD – Identifikatoren, Werkebene, Beziehungen – Aleph-Version | Stand: 20.11.2015 | CC BY-NC-SA</a:t>
            </a:r>
            <a:endParaRPr lang="de-DE" sz="8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7897875"/>
              </p:ext>
            </p:extLst>
          </p:nvPr>
        </p:nvGraphicFramePr>
        <p:xfrm>
          <a:off x="323529" y="1340768"/>
          <a:ext cx="8352928" cy="373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1"/>
                <a:gridCol w="936104"/>
                <a:gridCol w="2839086"/>
                <a:gridCol w="3569627"/>
              </a:tblGrid>
              <a:tr h="370840">
                <a:tc>
                  <a:txBody>
                    <a:bodyPr/>
                    <a:lstStyle/>
                    <a:p>
                      <a:r>
                        <a:rPr lang="de-DE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Aleph</a:t>
                      </a:r>
                      <a:endParaRPr lang="de-D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RDA</a:t>
                      </a:r>
                      <a:endParaRPr lang="de-D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Element</a:t>
                      </a:r>
                      <a:endParaRPr lang="de-D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Erfassung</a:t>
                      </a:r>
                      <a:endParaRPr lang="de-D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de-DE" sz="140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108b</a:t>
                      </a:r>
                      <a:endParaRPr lang="de-DE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19.3</a:t>
                      </a:r>
                      <a:endParaRPr lang="de-DE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Sonstige Personen … die mit einem Werk </a:t>
                      </a:r>
                      <a:r>
                        <a:rPr lang="de-DE" sz="14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 Beziehung stehen</a:t>
                      </a:r>
                      <a:endParaRPr lang="de-DE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20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$p</a:t>
                      </a:r>
                      <a:r>
                        <a:rPr lang="de-DE" sz="1400" kern="120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Kolb, Elias</a:t>
                      </a:r>
                      <a:br>
                        <a:rPr lang="de-DE" sz="1400" kern="120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</a:br>
                      <a:r>
                        <a:rPr lang="de-DE" sz="1400" kern="120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$d</a:t>
                      </a:r>
                      <a:r>
                        <a:rPr lang="de-DE" sz="1400" kern="120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1619-1679</a:t>
                      </a:r>
                      <a:br>
                        <a:rPr lang="de-DE" sz="1400" kern="120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</a:br>
                      <a:r>
                        <a:rPr lang="de-DE" sz="140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$9</a:t>
                      </a:r>
                      <a:r>
                        <a:rPr lang="de-DE" sz="140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de-DE" sz="1400" i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GND-IDN</a:t>
                      </a:r>
                    </a:p>
                    <a:p>
                      <a:r>
                        <a:rPr lang="de-DE" sz="140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$4</a:t>
                      </a:r>
                      <a:r>
                        <a:rPr lang="de-DE" sz="140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aut </a:t>
                      </a:r>
                      <a:r>
                        <a:rPr lang="de-DE" sz="140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[Verfasser]</a:t>
                      </a:r>
                    </a:p>
                    <a:p>
                      <a:r>
                        <a:rPr lang="de-DE" sz="140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$4</a:t>
                      </a:r>
                      <a:r>
                        <a:rPr lang="de-DE" sz="140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ctb </a:t>
                      </a:r>
                      <a:r>
                        <a:rPr lang="de-DE" sz="140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[Mitwirkender]</a:t>
                      </a:r>
                      <a:endParaRPr lang="de-DE" sz="1400" i="1" dirty="0">
                        <a:solidFill>
                          <a:schemeClr val="bg1">
                            <a:lumMod val="50000"/>
                          </a:schemeClr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de-DE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18.5</a:t>
                      </a:r>
                      <a:endParaRPr lang="de-DE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Beziehungskennzeichnung</a:t>
                      </a:r>
                      <a:endParaRPr lang="de-DE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de-DE" sz="140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112b</a:t>
                      </a:r>
                      <a:endParaRPr lang="de-DE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19.3</a:t>
                      </a:r>
                      <a:endParaRPr lang="de-DE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Sonstige Personen … die mit einem Werk </a:t>
                      </a:r>
                      <a:r>
                        <a:rPr lang="de-DE" sz="14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 Beziehung stehen</a:t>
                      </a:r>
                      <a:endParaRPr lang="de-DE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de-DE" sz="1400" kern="120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$p</a:t>
                      </a:r>
                      <a:r>
                        <a:rPr lang="de-DE" sz="1400" kern="120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Gambs</a:t>
                      </a:r>
                      <a:r>
                        <a:rPr lang="de-DE" sz="14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Johann Sebastian</a:t>
                      </a:r>
                      <a:endParaRPr lang="de-DE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r>
                        <a:rPr lang="de-DE" sz="140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$4</a:t>
                      </a:r>
                      <a:r>
                        <a:rPr lang="de-DE" sz="140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aut </a:t>
                      </a:r>
                      <a:r>
                        <a:rPr lang="de-DE" sz="140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[Verfasser]</a:t>
                      </a:r>
                    </a:p>
                    <a:p>
                      <a:r>
                        <a:rPr lang="de-DE" sz="140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$4</a:t>
                      </a:r>
                      <a:r>
                        <a:rPr lang="de-DE" sz="140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ctb </a:t>
                      </a:r>
                      <a:r>
                        <a:rPr lang="de-DE" sz="140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[Mitwirkender]</a:t>
                      </a:r>
                      <a:endParaRPr lang="de-DE" sz="1400" i="1" dirty="0">
                        <a:solidFill>
                          <a:schemeClr val="bg1">
                            <a:lumMod val="50000"/>
                          </a:schemeClr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de-DE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18.5</a:t>
                      </a:r>
                      <a:endParaRPr lang="de-DE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Beziehungskennzeichnung</a:t>
                      </a:r>
                      <a:endParaRPr lang="de-DE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de-DE" sz="140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116b</a:t>
                      </a:r>
                      <a:endParaRPr lang="de-DE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19.3</a:t>
                      </a:r>
                      <a:endParaRPr lang="de-DE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Sonstige Personen … die mit einem Werk </a:t>
                      </a:r>
                      <a:r>
                        <a:rPr lang="de-DE" sz="14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 Beziehung stehen</a:t>
                      </a:r>
                      <a:endParaRPr lang="de-DE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de-DE" sz="1400" kern="120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$p</a:t>
                      </a:r>
                      <a:r>
                        <a:rPr lang="de-DE" sz="1400" kern="120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Bentz</a:t>
                      </a:r>
                      <a:r>
                        <a:rPr lang="de-DE" sz="14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Johannes</a:t>
                      </a:r>
                      <a:endParaRPr lang="de-DE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r>
                        <a:rPr lang="de-DE" sz="140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$4</a:t>
                      </a:r>
                      <a:r>
                        <a:rPr lang="de-DE" sz="140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aut </a:t>
                      </a:r>
                      <a:r>
                        <a:rPr lang="de-DE" sz="140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[Verfasser]</a:t>
                      </a:r>
                    </a:p>
                    <a:p>
                      <a:r>
                        <a:rPr lang="de-DE" sz="140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$4</a:t>
                      </a:r>
                      <a:r>
                        <a:rPr lang="de-DE" sz="140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ctb </a:t>
                      </a:r>
                      <a:r>
                        <a:rPr lang="de-DE" sz="140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[Mitwirkender]</a:t>
                      </a:r>
                      <a:endParaRPr lang="de-DE" sz="1400" i="1" dirty="0">
                        <a:solidFill>
                          <a:schemeClr val="bg1">
                            <a:lumMod val="50000"/>
                          </a:schemeClr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de-DE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18.5</a:t>
                      </a:r>
                      <a:endParaRPr lang="de-DE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Beziehungskennzeichnung</a:t>
                      </a:r>
                      <a:endParaRPr lang="de-DE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026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2564904"/>
            <a:ext cx="8229600" cy="1143000"/>
          </a:xfrm>
        </p:spPr>
        <p:txBody>
          <a:bodyPr/>
          <a:lstStyle/>
          <a:p>
            <a:pPr algn="ctr"/>
            <a:r>
              <a:rPr lang="de-DE" sz="2800" dirty="0" smtClean="0"/>
              <a:t>Identifikatoren</a:t>
            </a:r>
            <a:r>
              <a:rPr lang="de-DE" dirty="0" smtClean="0"/>
              <a:t> – </a:t>
            </a:r>
            <a:r>
              <a:rPr lang="de-DE" dirty="0"/>
              <a:t>Beziehungen – Werkebene</a:t>
            </a:r>
            <a:endParaRPr lang="de-DE" sz="2800" dirty="0"/>
          </a:p>
        </p:txBody>
      </p:sp>
      <p:sp>
        <p:nvSpPr>
          <p:cNvPr id="3" name="Rechteck 2"/>
          <p:cNvSpPr/>
          <p:nvPr/>
        </p:nvSpPr>
        <p:spPr>
          <a:xfrm>
            <a:off x="409343" y="548679"/>
            <a:ext cx="3010529" cy="43204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Modul 6: Alte Drucke</a:t>
            </a:r>
            <a:endParaRPr lang="de-DE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560840" cy="365125"/>
          </a:xfrm>
        </p:spPr>
        <p:txBody>
          <a:bodyPr/>
          <a:lstStyle/>
          <a:p>
            <a:r>
              <a:rPr lang="de-DE" sz="800" smtClean="0"/>
              <a:t>AG RDA Schulungsunterlagen – Modul 6.AD – Identifikatoren, Werkebene, Beziehungen – Aleph-Version | Stand: 20.11.2015 | CC BY-NC-SA</a:t>
            </a:r>
            <a:endParaRPr lang="de-DE" sz="800" dirty="0"/>
          </a:p>
        </p:txBody>
      </p:sp>
    </p:spTree>
    <p:extLst>
      <p:ext uri="{BB962C8B-B14F-4D97-AF65-F5344CB8AC3E}">
        <p14:creationId xmlns:p14="http://schemas.microsoft.com/office/powerpoint/2010/main" val="368625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Beiträger, Widmungsempfänger, Zensoren (10)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51520" y="836712"/>
            <a:ext cx="8712968" cy="5472608"/>
          </a:xfrm>
        </p:spPr>
        <p:txBody>
          <a:bodyPr/>
          <a:lstStyle/>
          <a:p>
            <a:pPr>
              <a:buNone/>
            </a:pPr>
            <a:r>
              <a:rPr lang="de-DE" dirty="0" smtClean="0"/>
              <a:t>Beispiel 3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81328"/>
            <a:ext cx="7632848" cy="365125"/>
          </a:xfrm>
        </p:spPr>
        <p:txBody>
          <a:bodyPr/>
          <a:lstStyle/>
          <a:p>
            <a:r>
              <a:rPr lang="de-DE" sz="800" smtClean="0"/>
              <a:t>AG RDA Schulungsunterlagen – Modul 6.AD – Identifikatoren, Werkebene, Beziehungen – Aleph-Version | Stand: 20.11.2015 | CC BY-NC-SA</a:t>
            </a:r>
            <a:endParaRPr lang="de-DE" sz="8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8761527"/>
              </p:ext>
            </p:extLst>
          </p:nvPr>
        </p:nvGraphicFramePr>
        <p:xfrm>
          <a:off x="395537" y="1412776"/>
          <a:ext cx="8136902" cy="4058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3"/>
                <a:gridCol w="792088"/>
                <a:gridCol w="2931402"/>
                <a:gridCol w="3477309"/>
              </a:tblGrid>
              <a:tr h="370840">
                <a:tc>
                  <a:txBody>
                    <a:bodyPr/>
                    <a:lstStyle/>
                    <a:p>
                      <a:r>
                        <a:rPr lang="de-DE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Aleph</a:t>
                      </a:r>
                      <a:endParaRPr lang="de-D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RDA</a:t>
                      </a:r>
                      <a:endParaRPr lang="de-D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Element</a:t>
                      </a:r>
                      <a:endParaRPr lang="de-D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Erfassung</a:t>
                      </a:r>
                      <a:endParaRPr lang="de-D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303</a:t>
                      </a:r>
                      <a:endParaRPr lang="de-DE" sz="14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17.8</a:t>
                      </a:r>
                      <a:endParaRPr lang="de-DE" sz="14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 der Manifestation verkörpertes Werk</a:t>
                      </a:r>
                      <a:endParaRPr lang="de-DE" sz="14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$p</a:t>
                      </a:r>
                      <a:r>
                        <a:rPr lang="de-DE" sz="140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Saubert, Johannes</a:t>
                      </a:r>
                      <a:br>
                        <a:rPr lang="de-DE" sz="140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</a:br>
                      <a:r>
                        <a:rPr lang="de-DE" sz="140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$d</a:t>
                      </a:r>
                      <a:r>
                        <a:rPr lang="de-DE" sz="1400" baseline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de-DE" sz="140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1592-1646</a:t>
                      </a:r>
                      <a:br>
                        <a:rPr lang="de-DE" sz="140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</a:br>
                      <a:r>
                        <a:rPr lang="de-DE" sz="140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$t</a:t>
                      </a:r>
                      <a:r>
                        <a:rPr lang="de-DE" sz="1400" baseline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de-DE" sz="140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Zuchtbüchlein Der </a:t>
                      </a:r>
                      <a:r>
                        <a:rPr lang="de-DE" sz="1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evangelischen Kirchen</a:t>
                      </a:r>
                      <a:endParaRPr lang="de-DE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700504">
                <a:tc rowSpan="2">
                  <a:txBody>
                    <a:bodyPr/>
                    <a:lstStyle/>
                    <a:p>
                      <a:r>
                        <a:rPr lang="de-DE" sz="140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104b</a:t>
                      </a:r>
                      <a:endParaRPr lang="de-DE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20.2</a:t>
                      </a:r>
                      <a:endParaRPr lang="de-DE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Mitwirkender</a:t>
                      </a:r>
                      <a:endParaRPr lang="de-DE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de-DE" sz="140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$p</a:t>
                      </a:r>
                      <a:r>
                        <a:rPr lang="de-DE" sz="140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Schleupner, Christoph</a:t>
                      </a:r>
                      <a:br>
                        <a:rPr lang="de-DE" sz="140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</a:br>
                      <a:r>
                        <a:rPr lang="de-DE" sz="140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$d</a:t>
                      </a:r>
                      <a:r>
                        <a:rPr lang="de-DE" sz="140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1566-1635</a:t>
                      </a:r>
                      <a:br>
                        <a:rPr lang="de-DE" sz="140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</a:br>
                      <a:r>
                        <a:rPr lang="de-DE" sz="140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$9</a:t>
                      </a:r>
                      <a:r>
                        <a:rPr lang="de-DE" sz="140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de-DE" sz="1400" i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GND-IDN</a:t>
                      </a:r>
                      <a:endParaRPr lang="de-DE" sz="1400" i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r>
                        <a:rPr lang="de-DE" sz="140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$4</a:t>
                      </a:r>
                      <a:r>
                        <a:rPr lang="de-DE" sz="140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wst </a:t>
                      </a:r>
                      <a:r>
                        <a:rPr lang="de-DE" sz="140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[Verfasser von ergänzendem Text]</a:t>
                      </a:r>
                    </a:p>
                    <a:p>
                      <a:r>
                        <a:rPr lang="de-DE" sz="140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$4</a:t>
                      </a:r>
                      <a:r>
                        <a:rPr lang="de-DE" sz="140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ctb </a:t>
                      </a:r>
                      <a:r>
                        <a:rPr lang="de-DE" sz="140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[Mitwirkender]</a:t>
                      </a:r>
                      <a:endParaRPr lang="de-DE" sz="1400" i="1" dirty="0">
                        <a:solidFill>
                          <a:schemeClr val="bg1">
                            <a:lumMod val="50000"/>
                          </a:schemeClr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de-DE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18.5</a:t>
                      </a:r>
                      <a:endParaRPr lang="de-DE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Beziehungskennzeichnung</a:t>
                      </a:r>
                      <a:endParaRPr lang="de-DE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de-DE" sz="140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108b</a:t>
                      </a:r>
                      <a:endParaRPr lang="de-DE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19.3</a:t>
                      </a:r>
                      <a:endParaRPr lang="de-DE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Sonstige Personen … die mit einem Werk </a:t>
                      </a:r>
                      <a:r>
                        <a:rPr lang="de-DE" sz="14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 Beziehung stehen</a:t>
                      </a:r>
                      <a:endParaRPr lang="de-DE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20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$p</a:t>
                      </a:r>
                      <a:r>
                        <a:rPr lang="de-DE" sz="1400" kern="120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Gerhard, Johann</a:t>
                      </a:r>
                      <a:br>
                        <a:rPr lang="de-DE" sz="1400" kern="120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</a:br>
                      <a:r>
                        <a:rPr lang="de-DE" sz="1400" kern="120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$d</a:t>
                      </a:r>
                      <a:r>
                        <a:rPr lang="de-DE" sz="1400" kern="1200" baseline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de-DE" sz="1400" kern="120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1582-1637</a:t>
                      </a:r>
                      <a:br>
                        <a:rPr lang="de-DE" sz="1400" kern="120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</a:br>
                      <a:r>
                        <a:rPr lang="de-DE" sz="140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$9</a:t>
                      </a:r>
                      <a:r>
                        <a:rPr lang="de-DE" sz="140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de-DE" sz="1400" i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GND-IDN</a:t>
                      </a:r>
                    </a:p>
                    <a:p>
                      <a:r>
                        <a:rPr lang="de-DE" sz="140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$4</a:t>
                      </a:r>
                      <a:r>
                        <a:rPr lang="de-DE" sz="140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wst </a:t>
                      </a:r>
                      <a:r>
                        <a:rPr lang="de-DE" sz="140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[Verfasser </a:t>
                      </a:r>
                      <a:r>
                        <a:rPr lang="de-DE" sz="14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von </a:t>
                      </a:r>
                      <a:r>
                        <a:rPr lang="de-DE" sz="140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ergänzendem Text]</a:t>
                      </a:r>
                      <a:endParaRPr lang="de-DE" sz="1400" i="1" dirty="0">
                        <a:solidFill>
                          <a:schemeClr val="bg1">
                            <a:lumMod val="50000"/>
                          </a:schemeClr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r>
                        <a:rPr lang="de-DE" sz="140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$4</a:t>
                      </a:r>
                      <a:r>
                        <a:rPr lang="de-DE" sz="140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ctb </a:t>
                      </a:r>
                      <a:r>
                        <a:rPr lang="de-DE" sz="140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[Mitwirkender]</a:t>
                      </a:r>
                      <a:endParaRPr lang="de-DE" sz="1400" i="1" dirty="0">
                        <a:solidFill>
                          <a:schemeClr val="bg1">
                            <a:lumMod val="50000"/>
                          </a:schemeClr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de-DE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18.5</a:t>
                      </a:r>
                      <a:endParaRPr lang="de-DE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Beziehungskennzeichnung</a:t>
                      </a:r>
                      <a:endParaRPr lang="de-DE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619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503040"/>
          </a:xfrm>
        </p:spPr>
        <p:txBody>
          <a:bodyPr/>
          <a:lstStyle/>
          <a:p>
            <a:pPr algn="ctr"/>
            <a:r>
              <a:rPr lang="de-DE" dirty="0"/>
              <a:t>Personen, Familien, Körperschaften, die mit Manifestationen in Verbindung stehen</a:t>
            </a:r>
            <a:br>
              <a:rPr lang="de-DE" dirty="0"/>
            </a:br>
            <a:r>
              <a:rPr lang="de-DE" dirty="0"/>
              <a:t>RDA </a:t>
            </a:r>
            <a:r>
              <a:rPr lang="de-DE" dirty="0" smtClean="0"/>
              <a:t>21</a:t>
            </a:r>
            <a:endParaRPr lang="de-DE" sz="2800" dirty="0"/>
          </a:p>
        </p:txBody>
      </p:sp>
      <p:sp>
        <p:nvSpPr>
          <p:cNvPr id="3" name="Rechteck 2"/>
          <p:cNvSpPr/>
          <p:nvPr/>
        </p:nvSpPr>
        <p:spPr>
          <a:xfrm>
            <a:off x="409343" y="548679"/>
            <a:ext cx="3010529" cy="43204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Modul 6: Alte Drucke</a:t>
            </a:r>
            <a:endParaRPr lang="de-DE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21</a:t>
            </a:fld>
            <a:endParaRPr lang="de-DE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488832" cy="365125"/>
          </a:xfrm>
        </p:spPr>
        <p:txBody>
          <a:bodyPr/>
          <a:lstStyle/>
          <a:p>
            <a:r>
              <a:rPr lang="de-DE" sz="800" smtClean="0"/>
              <a:t>AG RDA Schulungsunterlagen – Modul 6.AD – Identifikatoren, Werkebene, Beziehungen – Aleph-Version | Stand: 20.11.2015 | CC BY-NC-SA</a:t>
            </a:r>
            <a:endParaRPr lang="de-DE" sz="800" dirty="0"/>
          </a:p>
        </p:txBody>
      </p:sp>
    </p:spTree>
    <p:extLst>
      <p:ext uri="{BB962C8B-B14F-4D97-AF65-F5344CB8AC3E}">
        <p14:creationId xmlns:p14="http://schemas.microsoft.com/office/powerpoint/2010/main" val="394087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Verlage, Vertrieb</a:t>
            </a:r>
            <a:r>
              <a:rPr lang="de-DE" smtClean="0"/>
              <a:t>, Hersteller (1)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51520" y="836712"/>
            <a:ext cx="8892480" cy="5472608"/>
          </a:xfrm>
        </p:spPr>
        <p:txBody>
          <a:bodyPr/>
          <a:lstStyle/>
          <a:p>
            <a:r>
              <a:rPr lang="de-DE" dirty="0" smtClean="0"/>
              <a:t>Verlage, Drucker oder Buchhändler (Vertrieb) die mit einer Ressource in Verbindung stehen, können gemäß RDA 21.3, 21.4 und 21.5 erfasst werden.</a:t>
            </a:r>
          </a:p>
          <a:p>
            <a:r>
              <a:rPr lang="de-DE" dirty="0" smtClean="0"/>
              <a:t>Als Beziehungskennzeichen stehen zur Verfügung:</a:t>
            </a:r>
          </a:p>
          <a:p>
            <a:pPr lvl="1"/>
            <a:r>
              <a:rPr lang="de-DE" dirty="0" smtClean="0"/>
              <a:t>Drucker (Anhang I.4.1)</a:t>
            </a:r>
          </a:p>
          <a:p>
            <a:pPr lvl="1"/>
            <a:r>
              <a:rPr lang="de-DE" dirty="0" smtClean="0"/>
              <a:t>Verlag (Anhang I.4.2, Elementname)</a:t>
            </a:r>
          </a:p>
          <a:p>
            <a:pPr lvl="1"/>
            <a:r>
              <a:rPr lang="de-DE" dirty="0" smtClean="0"/>
              <a:t>Vertrieb (Anhang I.4.3, Elementname)</a:t>
            </a:r>
          </a:p>
          <a:p>
            <a:r>
              <a:rPr lang="de-DE" dirty="0" smtClean="0"/>
              <a:t>Die Verwendung von Beziehungskennzeichnungen wird auch hier empfohlen.</a:t>
            </a:r>
          </a:p>
          <a:p>
            <a:pPr lvl="1"/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632848" cy="365125"/>
          </a:xfrm>
        </p:spPr>
        <p:txBody>
          <a:bodyPr/>
          <a:lstStyle/>
          <a:p>
            <a:r>
              <a:rPr lang="de-DE" sz="800" smtClean="0"/>
              <a:t>AG RDA Schulungsunterlagen – Modul 6.AD – Identifikatoren, Werkebene, Beziehungen – Aleph-Version | Stand: 20.11.2015 | CC BY-NC-SA</a:t>
            </a:r>
            <a:endParaRPr lang="de-DE" sz="8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22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875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Verlage, Vertrieb</a:t>
            </a:r>
            <a:r>
              <a:rPr lang="de-DE" smtClean="0"/>
              <a:t>, Hersteller (2)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51520" y="836712"/>
            <a:ext cx="8892480" cy="5472608"/>
          </a:xfrm>
        </p:spPr>
        <p:txBody>
          <a:bodyPr/>
          <a:lstStyle/>
          <a:p>
            <a:r>
              <a:rPr lang="de-DE" dirty="0" smtClean="0"/>
              <a:t>Beispiele</a:t>
            </a:r>
          </a:p>
          <a:p>
            <a:pPr lvl="1"/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632848" cy="365125"/>
          </a:xfrm>
        </p:spPr>
        <p:txBody>
          <a:bodyPr/>
          <a:lstStyle/>
          <a:p>
            <a:r>
              <a:rPr lang="de-DE" sz="800" smtClean="0"/>
              <a:t>AG RDA Schulungsunterlagen – Modul 6.AD – Identifikatoren, Werkebene, Beziehungen – Aleph-Version | Stand: 20.11.2015 | CC BY-NC-SA</a:t>
            </a:r>
            <a:endParaRPr lang="de-DE" sz="8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23</a:t>
            </a:fld>
            <a:endParaRPr lang="de-DE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2564493"/>
              </p:ext>
            </p:extLst>
          </p:nvPr>
        </p:nvGraphicFramePr>
        <p:xfrm>
          <a:off x="467544" y="1484785"/>
          <a:ext cx="7920880" cy="17521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864096"/>
                <a:gridCol w="3168352"/>
                <a:gridCol w="2880320"/>
              </a:tblGrid>
              <a:tr h="456050">
                <a:tc>
                  <a:txBody>
                    <a:bodyPr/>
                    <a:lstStyle/>
                    <a:p>
                      <a:r>
                        <a:rPr lang="de-DE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840093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677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21.5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Hersteller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$k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Klosterdruckerei</a:t>
                      </a:r>
                      <a:r>
                        <a:rPr lang="de-DE" sz="1800" b="0" kern="120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/>
                      </a:r>
                      <a:br>
                        <a:rPr lang="de-DE" sz="1800" b="0" kern="120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de-DE" sz="1800" b="0" kern="1200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$h</a:t>
                      </a:r>
                      <a:r>
                        <a:rPr lang="de-DE" sz="1800" b="0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Einsiedeln</a:t>
                      </a:r>
                      <a:b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$9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800" i="1" kern="120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GND-IDN</a:t>
                      </a:r>
                      <a:endParaRPr lang="de-DE" i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$4</a:t>
                      </a:r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prt</a:t>
                      </a:r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8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[Drucker]</a:t>
                      </a:r>
                      <a:endParaRPr lang="de-DE" sz="1800" i="1" dirty="0">
                        <a:solidFill>
                          <a:schemeClr val="bg1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456050">
                <a:tc vMerge="1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18.5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Beziehungskennzeichnung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4637624"/>
              </p:ext>
            </p:extLst>
          </p:nvPr>
        </p:nvGraphicFramePr>
        <p:xfrm>
          <a:off x="467544" y="3573016"/>
          <a:ext cx="7920880" cy="1883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864096"/>
                <a:gridCol w="3168352"/>
                <a:gridCol w="288032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1141328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677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21.3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Verlag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$p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Endter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Wolfgang</a:t>
                      </a:r>
                      <a:b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$c</a:t>
                      </a:r>
                      <a:r>
                        <a:rPr lang="de-DE" sz="1800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der Ältere</a:t>
                      </a:r>
                      <a:b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$d</a:t>
                      </a:r>
                      <a:r>
                        <a:rPr lang="de-DE" sz="1800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1593-1659</a:t>
                      </a:r>
                      <a:b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$9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800" i="1" kern="120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GND-IDN</a:t>
                      </a:r>
                      <a:endParaRPr lang="de-DE" i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$4</a:t>
                      </a:r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pbl</a:t>
                      </a:r>
                      <a:r>
                        <a:rPr lang="de-DE" sz="18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800" i="1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[</a:t>
                      </a:r>
                      <a:r>
                        <a:rPr lang="de-DE" sz="18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Verlag]</a:t>
                      </a:r>
                      <a:endParaRPr lang="de-DE" sz="1800" i="1" dirty="0">
                        <a:solidFill>
                          <a:schemeClr val="bg1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18.5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Beziehungskennzeichnung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920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2564904"/>
            <a:ext cx="8229600" cy="1143000"/>
          </a:xfrm>
        </p:spPr>
        <p:txBody>
          <a:bodyPr/>
          <a:lstStyle/>
          <a:p>
            <a:pPr algn="ctr"/>
            <a:r>
              <a:rPr lang="de-DE" sz="2800" dirty="0" smtClean="0"/>
              <a:t>Werkebene</a:t>
            </a:r>
            <a:br>
              <a:rPr lang="de-DE" sz="2800" dirty="0" smtClean="0"/>
            </a:br>
            <a:endParaRPr lang="de-DE" sz="2800" dirty="0"/>
          </a:p>
        </p:txBody>
      </p:sp>
      <p:sp>
        <p:nvSpPr>
          <p:cNvPr id="3" name="Rechteck 2"/>
          <p:cNvSpPr/>
          <p:nvPr/>
        </p:nvSpPr>
        <p:spPr>
          <a:xfrm>
            <a:off x="409343" y="548679"/>
            <a:ext cx="3010529" cy="43204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Modul 6: Alte Drucke</a:t>
            </a:r>
            <a:endParaRPr lang="de-DE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24</a:t>
            </a:fld>
            <a:endParaRPr lang="de-DE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488832" cy="365125"/>
          </a:xfrm>
        </p:spPr>
        <p:txBody>
          <a:bodyPr/>
          <a:lstStyle/>
          <a:p>
            <a:r>
              <a:rPr lang="de-DE" sz="800" smtClean="0"/>
              <a:t>AG RDA Schulungsunterlagen – Modul 6.AD – Identifikatoren, Werkebene, Beziehungen – Aleph-Version | Stand: 20.11.2015 | CC BY-NC-SA</a:t>
            </a:r>
            <a:endParaRPr lang="de-DE" sz="800" dirty="0"/>
          </a:p>
        </p:txBody>
      </p:sp>
    </p:spTree>
    <p:extLst>
      <p:ext uri="{BB962C8B-B14F-4D97-AF65-F5344CB8AC3E}">
        <p14:creationId xmlns:p14="http://schemas.microsoft.com/office/powerpoint/2010/main" val="125106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Werkebene – Alte Drucke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51520" y="836712"/>
            <a:ext cx="8712968" cy="5472608"/>
          </a:xfrm>
        </p:spPr>
        <p:txBody>
          <a:bodyPr/>
          <a:lstStyle/>
          <a:p>
            <a:r>
              <a:rPr lang="de-DE" dirty="0" smtClean="0"/>
              <a:t>Auf Werkebene (RDA Kapitel 6) keine speziellen Regeln </a:t>
            </a:r>
            <a:r>
              <a:rPr lang="de-DE" smtClean="0"/>
              <a:t>für Alte </a:t>
            </a:r>
            <a:r>
              <a:rPr lang="de-DE" dirty="0" smtClean="0"/>
              <a:t>Drucke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r>
              <a:rPr lang="de-DE" dirty="0" smtClean="0"/>
              <a:t>Generell gilt: Bei Werken mit Entstehungsjahr nach 1500 ist der Haupttitel der ersten Originalausgabe der Manifestation die Grundlage für den bevorzugten Titel</a:t>
            </a:r>
          </a:p>
          <a:p>
            <a:pPr lvl="1"/>
            <a:endParaRPr lang="de-DE" dirty="0" smtClean="0"/>
          </a:p>
          <a:p>
            <a:pPr lvl="1"/>
            <a:endParaRPr lang="de-DE" dirty="0"/>
          </a:p>
          <a:p>
            <a:r>
              <a:rPr lang="de-DE" dirty="0" smtClean="0"/>
              <a:t>Aber es gibt Problemfälle, die vor allem bei Alten Drucken auftreten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632848" cy="365125"/>
          </a:xfrm>
        </p:spPr>
        <p:txBody>
          <a:bodyPr/>
          <a:lstStyle/>
          <a:p>
            <a:r>
              <a:rPr lang="de-DE" sz="800" smtClean="0"/>
              <a:t>AG RDA Schulungsunterlagen – Modul 6.AD – Identifikatoren, Werkebene, Beziehungen – Aleph-Version | Stand: 20.11.2015 | CC BY-NC-SA</a:t>
            </a:r>
            <a:endParaRPr lang="de-DE" sz="8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7920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Bevorzugter Titel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51520" y="836712"/>
            <a:ext cx="8892480" cy="5472608"/>
          </a:xfrm>
        </p:spPr>
        <p:txBody>
          <a:bodyPr/>
          <a:lstStyle/>
          <a:p>
            <a:r>
              <a:rPr lang="de-DE" dirty="0" smtClean="0"/>
              <a:t>Unterschiedliche Formen des Haupttitels</a:t>
            </a:r>
          </a:p>
          <a:p>
            <a:pPr lvl="1"/>
            <a:r>
              <a:rPr lang="de-DE" dirty="0"/>
              <a:t>Haupttitel der Erstausgabe: 	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i="1" dirty="0" err="1" smtClean="0"/>
              <a:t>Travels</a:t>
            </a:r>
            <a:r>
              <a:rPr lang="de-DE" i="1" dirty="0" smtClean="0"/>
              <a:t> </a:t>
            </a:r>
            <a:r>
              <a:rPr lang="de-DE" i="1" dirty="0" err="1"/>
              <a:t>into</a:t>
            </a:r>
            <a:r>
              <a:rPr lang="de-DE" i="1" dirty="0"/>
              <a:t> </a:t>
            </a:r>
            <a:r>
              <a:rPr lang="de-DE" i="1" dirty="0" err="1"/>
              <a:t>Several</a:t>
            </a:r>
            <a:r>
              <a:rPr lang="de-DE" i="1" dirty="0"/>
              <a:t> Remote </a:t>
            </a:r>
            <a:r>
              <a:rPr lang="de-DE" i="1" dirty="0" err="1"/>
              <a:t>Nations</a:t>
            </a:r>
            <a:r>
              <a:rPr lang="de-DE" i="1" dirty="0"/>
              <a:t> </a:t>
            </a:r>
            <a:r>
              <a:rPr lang="de-DE" i="1" dirty="0" err="1"/>
              <a:t>of</a:t>
            </a:r>
            <a:r>
              <a:rPr lang="de-DE" i="1" dirty="0"/>
              <a:t> </a:t>
            </a:r>
            <a:r>
              <a:rPr lang="de-DE" i="1" dirty="0" err="1"/>
              <a:t>the</a:t>
            </a:r>
            <a:r>
              <a:rPr lang="de-DE" i="1" dirty="0"/>
              <a:t> </a:t>
            </a:r>
            <a:r>
              <a:rPr lang="de-DE" i="1" dirty="0" smtClean="0"/>
              <a:t>World</a:t>
            </a:r>
            <a:br>
              <a:rPr lang="de-DE" i="1" dirty="0" smtClean="0"/>
            </a:br>
            <a:endParaRPr lang="de-DE" i="1" dirty="0" smtClean="0"/>
          </a:p>
          <a:p>
            <a:pPr lvl="1"/>
            <a:r>
              <a:rPr lang="de-DE" dirty="0" smtClean="0"/>
              <a:t>Haupttitel </a:t>
            </a:r>
            <a:r>
              <a:rPr lang="de-DE" dirty="0"/>
              <a:t>späterer </a:t>
            </a:r>
            <a:r>
              <a:rPr lang="de-DE" dirty="0" smtClean="0"/>
              <a:t>Ausgaben:</a:t>
            </a:r>
            <a:br>
              <a:rPr lang="de-DE" dirty="0" smtClean="0"/>
            </a:br>
            <a:r>
              <a:rPr lang="de-DE" i="1" dirty="0" smtClean="0"/>
              <a:t>The </a:t>
            </a:r>
            <a:r>
              <a:rPr lang="de-DE" i="1" dirty="0" err="1"/>
              <a:t>travels</a:t>
            </a:r>
            <a:r>
              <a:rPr lang="de-DE" i="1" dirty="0"/>
              <a:t> </a:t>
            </a:r>
            <a:r>
              <a:rPr lang="de-DE" i="1" dirty="0" err="1"/>
              <a:t>of</a:t>
            </a:r>
            <a:r>
              <a:rPr lang="de-DE" i="1" dirty="0"/>
              <a:t> Lemuel Gulliver</a:t>
            </a:r>
            <a:br>
              <a:rPr lang="de-DE" i="1" dirty="0"/>
            </a:br>
            <a:r>
              <a:rPr lang="de-DE" i="1" dirty="0" err="1" smtClean="0"/>
              <a:t>Gulliver’s</a:t>
            </a:r>
            <a:r>
              <a:rPr lang="de-DE" i="1" dirty="0" smtClean="0"/>
              <a:t> </a:t>
            </a:r>
            <a:r>
              <a:rPr lang="de-DE" i="1" dirty="0" err="1"/>
              <a:t>travels</a:t>
            </a:r>
            <a:r>
              <a:rPr lang="de-DE" i="1" dirty="0"/>
              <a:t/>
            </a:r>
            <a:br>
              <a:rPr lang="de-DE" i="1" dirty="0"/>
            </a:br>
            <a:endParaRPr lang="de-DE" i="1" dirty="0" smtClean="0"/>
          </a:p>
          <a:p>
            <a:r>
              <a:rPr lang="de-DE" dirty="0" smtClean="0"/>
              <a:t>Bevorzugter Titel in Nachschlagewerken ermittelt</a:t>
            </a:r>
          </a:p>
          <a:p>
            <a:pPr lvl="1"/>
            <a:r>
              <a:rPr lang="de-DE" dirty="0" err="1"/>
              <a:t>Gulliver’s</a:t>
            </a:r>
            <a:r>
              <a:rPr lang="de-DE" dirty="0"/>
              <a:t> </a:t>
            </a:r>
            <a:r>
              <a:rPr lang="de-DE" dirty="0" err="1"/>
              <a:t>travels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 smtClean="0"/>
              <a:t>(Form der GND. Diese steht in der Liste der Nachschlagewerke nach 6.2.2.2 an erster Stelle)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632848" cy="365125"/>
          </a:xfrm>
        </p:spPr>
        <p:txBody>
          <a:bodyPr/>
          <a:lstStyle/>
          <a:p>
            <a:r>
              <a:rPr lang="de-DE" sz="800" smtClean="0"/>
              <a:t>AG RDA Schulungsunterlagen – Modul 6.AD – Identifikatoren, Werkebene, Beziehungen – Aleph-Version | Stand: 20.11.2015 | CC BY-NC-SA</a:t>
            </a:r>
            <a:endParaRPr lang="de-DE" sz="8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26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0382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Bevorzugter Titel D-A-CH </a:t>
            </a:r>
            <a:r>
              <a:rPr lang="de-DE"/>
              <a:t>zu </a:t>
            </a:r>
            <a:r>
              <a:rPr lang="de-DE" smtClean="0"/>
              <a:t>6.2.2.4 (1)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51520" y="836712"/>
            <a:ext cx="8568952" cy="5472608"/>
          </a:xfrm>
        </p:spPr>
        <p:txBody>
          <a:bodyPr/>
          <a:lstStyle/>
          <a:p>
            <a:r>
              <a:rPr lang="de-DE" dirty="0" smtClean="0"/>
              <a:t>D-A-CH zu 6.2.2.4 legt zwei Ausnahmen fest für:</a:t>
            </a:r>
            <a:r>
              <a:rPr lang="de-DE" i="1" dirty="0" smtClean="0"/>
              <a:t/>
            </a:r>
            <a:br>
              <a:rPr lang="de-DE" i="1" dirty="0" smtClean="0"/>
            </a:br>
            <a:endParaRPr lang="de-DE" i="1" dirty="0" smtClean="0"/>
          </a:p>
          <a:p>
            <a:pPr lvl="1"/>
            <a:endParaRPr lang="de-DE" dirty="0" smtClean="0"/>
          </a:p>
          <a:p>
            <a:pPr lvl="1"/>
            <a:r>
              <a:rPr lang="de-DE" dirty="0" smtClean="0"/>
              <a:t>Geistige Schöpfer am Anfang oder Ende des Haupttitels</a:t>
            </a:r>
          </a:p>
          <a:p>
            <a:pPr lvl="1"/>
            <a:endParaRPr lang="de-DE" i="1" dirty="0"/>
          </a:p>
          <a:p>
            <a:pPr lvl="1"/>
            <a:endParaRPr lang="de-DE" dirty="0" smtClean="0"/>
          </a:p>
          <a:p>
            <a:pPr lvl="1"/>
            <a:r>
              <a:rPr lang="de-DE" dirty="0" smtClean="0"/>
              <a:t>Typografische Besonderheiten (u/v, i/j)</a:t>
            </a:r>
            <a:r>
              <a:rPr lang="de-DE" i="1" dirty="0"/>
              <a:t/>
            </a:r>
            <a:br>
              <a:rPr lang="de-DE" i="1" dirty="0"/>
            </a:br>
            <a:endParaRPr lang="de-DE" i="1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632848" cy="365125"/>
          </a:xfrm>
        </p:spPr>
        <p:txBody>
          <a:bodyPr/>
          <a:lstStyle/>
          <a:p>
            <a:r>
              <a:rPr lang="de-DE" sz="800" smtClean="0"/>
              <a:t>AG RDA Schulungsunterlagen – Modul 6.AD – Identifikatoren, Werkebene, Beziehungen – Aleph-Version | Stand: 20.11.2015 | CC BY-NC-SA</a:t>
            </a:r>
            <a:endParaRPr lang="de-DE" sz="8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27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9003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Bevorzugter Titel D-A-CH </a:t>
            </a:r>
            <a:r>
              <a:rPr lang="de-DE"/>
              <a:t>zu </a:t>
            </a:r>
            <a:r>
              <a:rPr lang="de-DE" smtClean="0"/>
              <a:t>6.2.2.4 (2)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51520" y="836712"/>
            <a:ext cx="8568952" cy="5472608"/>
          </a:xfrm>
        </p:spPr>
        <p:txBody>
          <a:bodyPr/>
          <a:lstStyle/>
          <a:p>
            <a:r>
              <a:rPr lang="de-DE" dirty="0"/>
              <a:t>Geistige Schöpfer am Anfang oder Ende des </a:t>
            </a:r>
            <a:r>
              <a:rPr lang="de-DE" dirty="0" smtClean="0"/>
              <a:t>Haupttitels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„Lassen </a:t>
            </a:r>
            <a:r>
              <a:rPr lang="de-DE" dirty="0"/>
              <a:t>Sie geistige Schöpfer, die am Anfang oder am Ende des Titels stehen und grammatikalisch mit ihm verbunden sind weg, außer der geistige Schöpfer wird üblicherweise als Teil des Titels </a:t>
            </a:r>
            <a:r>
              <a:rPr lang="de-DE" dirty="0" smtClean="0"/>
              <a:t>zitiert“</a:t>
            </a:r>
            <a:endParaRPr lang="de-DE" dirty="0"/>
          </a:p>
          <a:p>
            <a:pPr marL="457200" lvl="1" indent="0">
              <a:buNone/>
            </a:pPr>
            <a:r>
              <a:rPr lang="de-DE" i="1" dirty="0"/>
              <a:t/>
            </a:r>
            <a:br>
              <a:rPr lang="de-DE" i="1" dirty="0"/>
            </a:br>
            <a:endParaRPr lang="de-DE" i="1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632848" cy="365125"/>
          </a:xfrm>
        </p:spPr>
        <p:txBody>
          <a:bodyPr/>
          <a:lstStyle/>
          <a:p>
            <a:r>
              <a:rPr lang="de-DE" sz="800" smtClean="0"/>
              <a:t>AG RDA Schulungsunterlagen – Modul 6.AD – Identifikatoren, Werkebene, Beziehungen – Aleph-Version | Stand: 20.11.2015 | CC BY-NC-SA</a:t>
            </a:r>
            <a:endParaRPr lang="de-DE" sz="8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28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9758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Bevorzugter Titel D-A-CH </a:t>
            </a:r>
            <a:r>
              <a:rPr lang="de-DE"/>
              <a:t>zu </a:t>
            </a:r>
            <a:r>
              <a:rPr lang="de-DE" smtClean="0"/>
              <a:t>6.2.2.4 (3)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51520" y="836712"/>
            <a:ext cx="8892480" cy="5472608"/>
          </a:xfrm>
        </p:spPr>
        <p:txBody>
          <a:bodyPr/>
          <a:lstStyle/>
          <a:p>
            <a:r>
              <a:rPr lang="de-DE" dirty="0" smtClean="0"/>
              <a:t>Beispiel</a:t>
            </a:r>
          </a:p>
          <a:p>
            <a:pPr lvl="1"/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632848" cy="365125"/>
          </a:xfrm>
        </p:spPr>
        <p:txBody>
          <a:bodyPr/>
          <a:lstStyle/>
          <a:p>
            <a:r>
              <a:rPr lang="de-DE" sz="800" smtClean="0"/>
              <a:t>AG RDA Schulungsunterlagen – Modul 6.AD – Identifikatoren, Werkebene, Beziehungen – Aleph-Version | Stand: 20.11.2015 | CC BY-NC-SA</a:t>
            </a:r>
            <a:endParaRPr lang="de-DE" sz="8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29</a:t>
            </a:fld>
            <a:endParaRPr lang="de-DE" dirty="0"/>
          </a:p>
        </p:txBody>
      </p:sp>
      <p:pic>
        <p:nvPicPr>
          <p:cNvPr id="9" name="Grafik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620688"/>
            <a:ext cx="4773488" cy="3284934"/>
          </a:xfrm>
          <a:prstGeom prst="rect">
            <a:avLst/>
          </a:prstGeom>
        </p:spPr>
      </p:pic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9275709"/>
              </p:ext>
            </p:extLst>
          </p:nvPr>
        </p:nvGraphicFramePr>
        <p:xfrm>
          <a:off x="225996" y="3861048"/>
          <a:ext cx="8712967" cy="2498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864096"/>
                <a:gridCol w="1800200"/>
                <a:gridCol w="5112567"/>
              </a:tblGrid>
              <a:tr h="364972">
                <a:tc>
                  <a:txBody>
                    <a:bodyPr/>
                    <a:lstStyle/>
                    <a:p>
                      <a:r>
                        <a:rPr lang="de-DE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1218416">
                <a:tc>
                  <a:txBody>
                    <a:bodyPr/>
                    <a:lstStyle/>
                    <a:p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331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2.3.2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Haupttitel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</a:t>
                      </a:r>
                      <a:r>
                        <a:rPr lang="en-US" sz="18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Joh. </a:t>
                      </a:r>
                      <a:r>
                        <a:rPr lang="en-US" sz="18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Michaelis</a:t>
                      </a:r>
                      <a:r>
                        <a:rPr lang="en-US" sz="18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8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Langii</a:t>
                      </a:r>
                      <a:r>
                        <a:rPr lang="en-US" sz="18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D. </a:t>
                      </a:r>
                      <a:r>
                        <a:rPr lang="en-US" sz="18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Disputationum</a:t>
                      </a:r>
                      <a:r>
                        <a:rPr lang="en-US" sz="18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8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Theologicarum</a:t>
                      </a:r>
                      <a:r>
                        <a:rPr lang="en-US" sz="18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8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Exegetico-Practicarum</a:t>
                      </a:r>
                      <a:r>
                        <a:rPr lang="en-US" sz="18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In </a:t>
                      </a:r>
                      <a:r>
                        <a:rPr lang="en-US" sz="18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Varia</a:t>
                      </a:r>
                      <a:r>
                        <a:rPr lang="en-US" sz="18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V. Et N.T. </a:t>
                      </a:r>
                      <a:r>
                        <a:rPr lang="en-US" sz="18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Loca</a:t>
                      </a:r>
                      <a:r>
                        <a:rPr lang="en-US" sz="18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8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Altdorfi</a:t>
                      </a:r>
                      <a:r>
                        <a:rPr lang="en-US" sz="18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[</a:t>
                      </a:r>
                      <a:r>
                        <a:rPr lang="en-US" sz="18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</a:t>
                      </a:r>
                      <a:r>
                        <a:rPr lang="en-US" sz="18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] </a:t>
                      </a:r>
                      <a:r>
                        <a:rPr lang="en-US" sz="18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Noricor</a:t>
                      </a:r>
                      <a:r>
                        <a:rPr lang="en-US" sz="18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 </a:t>
                      </a:r>
                      <a:r>
                        <a:rPr lang="de-DE" sz="18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Habitarum</a:t>
                      </a:r>
                      <a:r>
                        <a:rPr lang="de-DE" sz="18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8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Decas</a:t>
                      </a:r>
                      <a:endParaRPr lang="de-DE" sz="1800" dirty="0" smtClean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303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6.2.2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Bevorzugter Titel des Werks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 smtClean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258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Inhalt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err="1"/>
              <a:t>Identifikatoren</a:t>
            </a:r>
            <a:endParaRPr lang="de-DE" dirty="0"/>
          </a:p>
          <a:p>
            <a:r>
              <a:rPr lang="de-DE" dirty="0"/>
              <a:t>Personen, Familien, Körperschaften, die mit Manifestationen in Verbindung stehen</a:t>
            </a:r>
          </a:p>
          <a:p>
            <a:pPr lvl="1"/>
            <a:r>
              <a:rPr lang="de-DE" dirty="0"/>
              <a:t>Beiträger, </a:t>
            </a:r>
            <a:r>
              <a:rPr lang="de-DE" dirty="0" err="1"/>
              <a:t>Widmungsempfänger</a:t>
            </a:r>
            <a:r>
              <a:rPr lang="de-DE" dirty="0"/>
              <a:t>, Zensoren </a:t>
            </a:r>
          </a:p>
          <a:p>
            <a:r>
              <a:rPr lang="de-DE" dirty="0"/>
              <a:t>Personen, Familien, Körperschaften, die mit Expressionen in Verbindung stehen</a:t>
            </a:r>
          </a:p>
          <a:p>
            <a:pPr lvl="1"/>
            <a:r>
              <a:rPr lang="de-DE" dirty="0"/>
              <a:t>Drucker und Verlage</a:t>
            </a:r>
          </a:p>
          <a:p>
            <a:r>
              <a:rPr lang="de-DE" dirty="0"/>
              <a:t>Werkebene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488832" cy="365125"/>
          </a:xfrm>
        </p:spPr>
        <p:txBody>
          <a:bodyPr/>
          <a:lstStyle/>
          <a:p>
            <a:r>
              <a:rPr lang="de-DE" sz="800" smtClean="0"/>
              <a:t>AG RDA Schulungsunterlagen – Modul 6.AD – Identifikatoren, Werkebene, Beziehungen – Aleph-Version | Stand: 20.11.2015 | CC BY-NC-SA</a:t>
            </a:r>
            <a:endParaRPr lang="de-DE" sz="8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6319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Bevorzugter Titel D-A-CH </a:t>
            </a:r>
            <a:r>
              <a:rPr lang="de-DE"/>
              <a:t>zu </a:t>
            </a:r>
            <a:r>
              <a:rPr lang="de-DE" smtClean="0"/>
              <a:t>6.2.2.4 (3)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51520" y="836712"/>
            <a:ext cx="8892480" cy="5472608"/>
          </a:xfrm>
        </p:spPr>
        <p:txBody>
          <a:bodyPr/>
          <a:lstStyle/>
          <a:p>
            <a:r>
              <a:rPr lang="de-DE" dirty="0" smtClean="0"/>
              <a:t>Beispiel</a:t>
            </a:r>
          </a:p>
          <a:p>
            <a:pPr lvl="1"/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632848" cy="365125"/>
          </a:xfrm>
        </p:spPr>
        <p:txBody>
          <a:bodyPr/>
          <a:lstStyle/>
          <a:p>
            <a:r>
              <a:rPr lang="de-DE" sz="800" smtClean="0"/>
              <a:t>AG RDA Schulungsunterlagen – Modul 6.AD – Identifikatoren, Werkebene, Beziehungen – Aleph-Version | Stand: 20.11.2015 | CC BY-NC-SA</a:t>
            </a:r>
            <a:endParaRPr lang="de-DE" sz="8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30</a:t>
            </a:fld>
            <a:endParaRPr lang="de-DE" dirty="0"/>
          </a:p>
        </p:txBody>
      </p:sp>
      <p:pic>
        <p:nvPicPr>
          <p:cNvPr id="9" name="Grafik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620688"/>
            <a:ext cx="4773488" cy="3284934"/>
          </a:xfrm>
          <a:prstGeom prst="rect">
            <a:avLst/>
          </a:prstGeom>
        </p:spPr>
      </p:pic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1036558"/>
              </p:ext>
            </p:extLst>
          </p:nvPr>
        </p:nvGraphicFramePr>
        <p:xfrm>
          <a:off x="225996" y="3861048"/>
          <a:ext cx="8712967" cy="2498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864096"/>
                <a:gridCol w="1800200"/>
                <a:gridCol w="5112567"/>
              </a:tblGrid>
              <a:tr h="364972">
                <a:tc>
                  <a:txBody>
                    <a:bodyPr/>
                    <a:lstStyle/>
                    <a:p>
                      <a:r>
                        <a:rPr lang="de-DE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1218416">
                <a:tc>
                  <a:txBody>
                    <a:bodyPr/>
                    <a:lstStyle/>
                    <a:p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331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2.3.2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Haupttitel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</a:t>
                      </a:r>
                      <a:r>
                        <a:rPr lang="en-US" sz="18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Joh. </a:t>
                      </a:r>
                      <a:r>
                        <a:rPr lang="en-US" sz="18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Michaelis</a:t>
                      </a:r>
                      <a:r>
                        <a:rPr lang="en-US" sz="18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8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Langii</a:t>
                      </a:r>
                      <a:r>
                        <a:rPr lang="en-US" sz="18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D. </a:t>
                      </a:r>
                      <a:r>
                        <a:rPr lang="en-US" sz="18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Disputationum</a:t>
                      </a:r>
                      <a:r>
                        <a:rPr lang="en-US" sz="18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8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Theologicarum</a:t>
                      </a:r>
                      <a:r>
                        <a:rPr lang="en-US" sz="18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8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Exegetico-Practicarum</a:t>
                      </a:r>
                      <a:r>
                        <a:rPr lang="en-US" sz="18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In </a:t>
                      </a:r>
                      <a:r>
                        <a:rPr lang="en-US" sz="18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Varia</a:t>
                      </a:r>
                      <a:r>
                        <a:rPr lang="en-US" sz="18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V. Et N.T. </a:t>
                      </a:r>
                      <a:r>
                        <a:rPr lang="en-US" sz="18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Loca</a:t>
                      </a:r>
                      <a:r>
                        <a:rPr lang="en-US" sz="18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8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Altdorfi</a:t>
                      </a:r>
                      <a:r>
                        <a:rPr lang="en-US" sz="18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[</a:t>
                      </a:r>
                      <a:r>
                        <a:rPr lang="en-US" sz="18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</a:t>
                      </a:r>
                      <a:r>
                        <a:rPr lang="en-US" sz="18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] </a:t>
                      </a:r>
                      <a:r>
                        <a:rPr lang="en-US" sz="18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Noricor</a:t>
                      </a:r>
                      <a:r>
                        <a:rPr lang="en-US" sz="18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 </a:t>
                      </a:r>
                      <a:r>
                        <a:rPr lang="de-DE" sz="18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Habitarum</a:t>
                      </a:r>
                      <a:r>
                        <a:rPr lang="de-DE" sz="18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8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Decas</a:t>
                      </a:r>
                      <a:endParaRPr lang="de-DE" sz="1800" dirty="0" smtClean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303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6.2.2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Bevorzugter Titel des Werks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$t</a:t>
                      </a:r>
                      <a:r>
                        <a:rPr lang="en-US" sz="18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8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Disputationum</a:t>
                      </a:r>
                      <a:r>
                        <a:rPr lang="en-US" sz="18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8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theologicarum</a:t>
                      </a:r>
                      <a:r>
                        <a:rPr lang="en-US" sz="18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8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exegetico-practicarum</a:t>
                      </a:r>
                      <a:r>
                        <a:rPr lang="en-US" sz="18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in </a:t>
                      </a:r>
                      <a:r>
                        <a:rPr lang="en-US" sz="18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varia</a:t>
                      </a:r>
                      <a:r>
                        <a:rPr lang="en-US" sz="18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V. et N.T. </a:t>
                      </a:r>
                      <a:r>
                        <a:rPr lang="en-US" sz="18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loca</a:t>
                      </a:r>
                      <a:r>
                        <a:rPr lang="en-US" sz="18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8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Altdorfii</a:t>
                      </a:r>
                      <a:r>
                        <a:rPr lang="en-US" sz="18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8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Noricor</a:t>
                      </a:r>
                      <a:r>
                        <a:rPr lang="en-US" sz="18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 </a:t>
                      </a:r>
                      <a:r>
                        <a:rPr lang="en-US" sz="18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habitarum</a:t>
                      </a:r>
                      <a:r>
                        <a:rPr lang="en-US" sz="18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8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decas</a:t>
                      </a:r>
                      <a:endParaRPr lang="de-DE" sz="1800" dirty="0" smtClean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852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Bevorzugter Titel D-A-CH </a:t>
            </a:r>
            <a:r>
              <a:rPr lang="de-DE"/>
              <a:t>zu </a:t>
            </a:r>
            <a:r>
              <a:rPr lang="de-DE" smtClean="0"/>
              <a:t>6.2.2.4 (4)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51520" y="836712"/>
            <a:ext cx="8568952" cy="5472608"/>
          </a:xfrm>
        </p:spPr>
        <p:txBody>
          <a:bodyPr/>
          <a:lstStyle/>
          <a:p>
            <a:r>
              <a:rPr lang="de-DE" dirty="0" smtClean="0"/>
              <a:t>Typografische Besonderheiten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„</a:t>
            </a:r>
            <a:r>
              <a:rPr lang="de-DE" dirty="0"/>
              <a:t>Geben Sie U/V und I/J, die aus typographischen Gründen nicht in der üblichen Schreibweise verwendet werden, in der normalisierten Schreibweise wieder </a:t>
            </a:r>
            <a:r>
              <a:rPr lang="de-DE" dirty="0" smtClean="0"/>
              <a:t>“</a:t>
            </a:r>
            <a:endParaRPr lang="de-DE" dirty="0"/>
          </a:p>
          <a:p>
            <a:pPr marL="457200" lvl="1" indent="0">
              <a:buNone/>
            </a:pPr>
            <a:r>
              <a:rPr lang="de-DE" i="1" dirty="0"/>
              <a:t/>
            </a:r>
            <a:br>
              <a:rPr lang="de-DE" i="1" dirty="0"/>
            </a:br>
            <a:endParaRPr lang="de-DE" i="1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632848" cy="365125"/>
          </a:xfrm>
        </p:spPr>
        <p:txBody>
          <a:bodyPr/>
          <a:lstStyle/>
          <a:p>
            <a:r>
              <a:rPr lang="de-DE" sz="800" smtClean="0"/>
              <a:t>AG RDA Schulungsunterlagen – Modul 6.AD – Identifikatoren, Werkebene, Beziehungen – Aleph-Version | Stand: 20.11.2015 | CC BY-NC-SA</a:t>
            </a:r>
            <a:endParaRPr lang="de-DE" sz="8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31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2013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Bevorzugter Titel D-A-CH </a:t>
            </a:r>
            <a:r>
              <a:rPr lang="de-DE"/>
              <a:t>zu </a:t>
            </a:r>
            <a:r>
              <a:rPr lang="de-DE" smtClean="0"/>
              <a:t>6.2.2.4 (5)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51520" y="836712"/>
            <a:ext cx="8568952" cy="5472608"/>
          </a:xfrm>
        </p:spPr>
        <p:txBody>
          <a:bodyPr/>
          <a:lstStyle/>
          <a:p>
            <a:r>
              <a:rPr lang="de-DE" dirty="0" smtClean="0"/>
              <a:t>Typografische Besonderheiten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Dabei </a:t>
            </a:r>
            <a:r>
              <a:rPr lang="de-DE" dirty="0"/>
              <a:t>gilt: </a:t>
            </a:r>
            <a:endParaRPr lang="de-DE" dirty="0" smtClean="0"/>
          </a:p>
          <a:p>
            <a:r>
              <a:rPr lang="de-DE" dirty="0" smtClean="0"/>
              <a:t>a</a:t>
            </a:r>
            <a:r>
              <a:rPr lang="de-DE" dirty="0"/>
              <a:t>. wenn für einen Vokal ein "v" verwendet wird, wird dieses als "u" wiedergegeben. </a:t>
            </a:r>
            <a:endParaRPr lang="de-DE" dirty="0" smtClean="0"/>
          </a:p>
          <a:p>
            <a:r>
              <a:rPr lang="de-DE" dirty="0" smtClean="0"/>
              <a:t>b</a:t>
            </a:r>
            <a:r>
              <a:rPr lang="de-DE" dirty="0"/>
              <a:t>. wenn für einen Konsonanten ein "u" verwendet wird, wird dieses als "v" wiedergegeben </a:t>
            </a:r>
            <a:endParaRPr lang="de-DE" dirty="0" smtClean="0"/>
          </a:p>
          <a:p>
            <a:r>
              <a:rPr lang="de-DE" dirty="0" smtClean="0"/>
              <a:t>c</a:t>
            </a:r>
            <a:r>
              <a:rPr lang="de-DE" dirty="0"/>
              <a:t>. wenn für einen Vokal ein "j" verwendet wird, wird dieses als "i" wiedergegeben </a:t>
            </a:r>
            <a:endParaRPr lang="de-DE" dirty="0" smtClean="0"/>
          </a:p>
          <a:p>
            <a:r>
              <a:rPr lang="de-DE" dirty="0" smtClean="0"/>
              <a:t>d</a:t>
            </a:r>
            <a:r>
              <a:rPr lang="de-DE" dirty="0"/>
              <a:t>. wenn für einen Konsonanten ein "i" verwendet wird, wird dieses als "j" wiedergegeben, außer in lateinischen Titeln. Hier wird das "i" beibehalten.</a:t>
            </a:r>
          </a:p>
          <a:p>
            <a:pPr marL="457200" lvl="1" indent="0">
              <a:buNone/>
            </a:pPr>
            <a:r>
              <a:rPr lang="de-DE" i="1" dirty="0"/>
              <a:t/>
            </a:r>
            <a:br>
              <a:rPr lang="de-DE" i="1" dirty="0"/>
            </a:br>
            <a:endParaRPr lang="de-DE" i="1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632848" cy="365125"/>
          </a:xfrm>
        </p:spPr>
        <p:txBody>
          <a:bodyPr/>
          <a:lstStyle/>
          <a:p>
            <a:r>
              <a:rPr lang="de-DE" sz="800" smtClean="0"/>
              <a:t>AG RDA Schulungsunterlagen – Modul 6.AD – Identifikatoren, Werkebene, Beziehungen – Aleph-Version | Stand: 20.11.2015 | CC BY-NC-SA</a:t>
            </a:r>
            <a:endParaRPr lang="de-DE" sz="8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32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154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864096"/>
          </a:xfrm>
        </p:spPr>
        <p:txBody>
          <a:bodyPr/>
          <a:lstStyle/>
          <a:p>
            <a:r>
              <a:rPr lang="de-DE" dirty="0"/>
              <a:t>Bevorzugter Titel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D-A-CH </a:t>
            </a:r>
            <a:r>
              <a:rPr lang="de-DE"/>
              <a:t>zu </a:t>
            </a:r>
            <a:r>
              <a:rPr lang="de-DE" smtClean="0"/>
              <a:t>6.2.2.4 (6)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51520" y="836712"/>
            <a:ext cx="8892480" cy="5472608"/>
          </a:xfrm>
        </p:spPr>
        <p:txBody>
          <a:bodyPr/>
          <a:lstStyle/>
          <a:p>
            <a:endParaRPr lang="de-DE" dirty="0" smtClean="0"/>
          </a:p>
          <a:p>
            <a:r>
              <a:rPr lang="de-DE" dirty="0" smtClean="0"/>
              <a:t>Beispiel 1</a:t>
            </a:r>
          </a:p>
          <a:p>
            <a:pPr lvl="1"/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632848" cy="365125"/>
          </a:xfrm>
        </p:spPr>
        <p:txBody>
          <a:bodyPr/>
          <a:lstStyle/>
          <a:p>
            <a:r>
              <a:rPr lang="de-DE" sz="800" smtClean="0"/>
              <a:t>AG RDA Schulungsunterlagen – Modul 6.AD – Identifikatoren, Werkebene, Beziehungen – Aleph-Version | Stand: 20.11.2015 | CC BY-NC-SA</a:t>
            </a:r>
            <a:endParaRPr lang="de-DE" sz="8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33</a:t>
            </a:fld>
            <a:endParaRPr lang="de-DE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207810"/>
              </p:ext>
            </p:extLst>
          </p:nvPr>
        </p:nvGraphicFramePr>
        <p:xfrm>
          <a:off x="382530" y="4299297"/>
          <a:ext cx="8571994" cy="1944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3"/>
                <a:gridCol w="864096"/>
                <a:gridCol w="1872208"/>
                <a:gridCol w="4899587"/>
              </a:tblGrid>
              <a:tr h="365760">
                <a:tc>
                  <a:txBody>
                    <a:bodyPr/>
                    <a:lstStyle/>
                    <a:p>
                      <a:r>
                        <a:rPr lang="de-DE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786368">
                <a:tc>
                  <a:txBody>
                    <a:bodyPr/>
                    <a:lstStyle/>
                    <a:p>
                      <a:r>
                        <a:rPr lang="de-DE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331</a:t>
                      </a:r>
                      <a:endParaRPr lang="de-DE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2.3.2</a:t>
                      </a:r>
                      <a:endParaRPr lang="de-DE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Haupttitel</a:t>
                      </a:r>
                      <a:endParaRPr lang="de-DE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</a:t>
                      </a:r>
                      <a:r>
                        <a:rPr lang="de-DE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Facultatis</a:t>
                      </a:r>
                      <a:r>
                        <a:rPr lang="en-US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Juridicæ</a:t>
                      </a:r>
                      <a:r>
                        <a:rPr lang="en-US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</a:t>
                      </a:r>
                      <a:r>
                        <a:rPr lang="en-US" sz="14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Decanus</a:t>
                      </a:r>
                      <a:r>
                        <a:rPr lang="en-US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Ernestus</a:t>
                      </a:r>
                      <a:r>
                        <a:rPr lang="en-US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Tenzell</a:t>
                      </a:r>
                      <a:r>
                        <a:rPr lang="en-US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J.U.D. </a:t>
                      </a:r>
                      <a:r>
                        <a:rPr lang="en-US" sz="14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Judicii</a:t>
                      </a:r>
                      <a:r>
                        <a:rPr lang="en-US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Provincialis</a:t>
                      </a:r>
                      <a:r>
                        <a:rPr lang="en-US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Erfurtensis</a:t>
                      </a:r>
                      <a:r>
                        <a:rPr lang="en-US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Assessor, </a:t>
                      </a:r>
                      <a:r>
                        <a:rPr lang="en-US" sz="14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Civitatis</a:t>
                      </a:r>
                      <a:r>
                        <a:rPr lang="en-US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Consul. Ac </a:t>
                      </a:r>
                      <a:r>
                        <a:rPr lang="en-US" sz="14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Syndicus</a:t>
                      </a:r>
                      <a:r>
                        <a:rPr lang="en-US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Primarius</a:t>
                      </a:r>
                      <a:r>
                        <a:rPr lang="en-US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L.B.S.</a:t>
                      </a:r>
                      <a:endParaRPr lang="de-DE" sz="1400" dirty="0" smtClean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de-DE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303</a:t>
                      </a:r>
                      <a:endParaRPr lang="de-DE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6.2.2</a:t>
                      </a:r>
                      <a:endParaRPr lang="de-DE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Bevorzugter Titel des Werks</a:t>
                      </a:r>
                      <a:endParaRPr lang="de-DE" sz="1400" b="1" dirty="0" smtClean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dirty="0" smtClean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" name="Grafik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0"/>
            <a:ext cx="4557397" cy="434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03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864096"/>
          </a:xfrm>
        </p:spPr>
        <p:txBody>
          <a:bodyPr/>
          <a:lstStyle/>
          <a:p>
            <a:r>
              <a:rPr lang="de-DE" dirty="0"/>
              <a:t>Bevorzugter Titel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D-A-CH </a:t>
            </a:r>
            <a:r>
              <a:rPr lang="de-DE"/>
              <a:t>zu </a:t>
            </a:r>
            <a:r>
              <a:rPr lang="de-DE" smtClean="0"/>
              <a:t>6.2.2.4 (6)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51520" y="836712"/>
            <a:ext cx="8892480" cy="5472608"/>
          </a:xfrm>
        </p:spPr>
        <p:txBody>
          <a:bodyPr/>
          <a:lstStyle/>
          <a:p>
            <a:endParaRPr lang="de-DE" dirty="0" smtClean="0"/>
          </a:p>
          <a:p>
            <a:r>
              <a:rPr lang="de-DE" dirty="0" smtClean="0"/>
              <a:t>Beispiel 1</a:t>
            </a:r>
          </a:p>
          <a:p>
            <a:pPr lvl="1"/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632848" cy="365125"/>
          </a:xfrm>
        </p:spPr>
        <p:txBody>
          <a:bodyPr/>
          <a:lstStyle/>
          <a:p>
            <a:r>
              <a:rPr lang="de-DE" sz="800" smtClean="0"/>
              <a:t>AG RDA Schulungsunterlagen – Modul 6.AD – Identifikatoren, Werkebene, Beziehungen – Aleph-Version | Stand: 20.11.2015 | CC BY-NC-SA</a:t>
            </a:r>
            <a:endParaRPr lang="de-DE" sz="8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34</a:t>
            </a:fld>
            <a:endParaRPr lang="de-DE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9084798"/>
              </p:ext>
            </p:extLst>
          </p:nvPr>
        </p:nvGraphicFramePr>
        <p:xfrm>
          <a:off x="382530" y="4299297"/>
          <a:ext cx="8571994" cy="1944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3"/>
                <a:gridCol w="864096"/>
                <a:gridCol w="1872208"/>
                <a:gridCol w="4899587"/>
              </a:tblGrid>
              <a:tr h="365760">
                <a:tc>
                  <a:txBody>
                    <a:bodyPr/>
                    <a:lstStyle/>
                    <a:p>
                      <a:r>
                        <a:rPr lang="de-DE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786368">
                <a:tc>
                  <a:txBody>
                    <a:bodyPr/>
                    <a:lstStyle/>
                    <a:p>
                      <a:r>
                        <a:rPr lang="de-DE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331</a:t>
                      </a:r>
                      <a:endParaRPr lang="de-DE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2.3.2</a:t>
                      </a:r>
                      <a:endParaRPr lang="de-DE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Haupttitel</a:t>
                      </a:r>
                      <a:endParaRPr lang="de-DE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</a:t>
                      </a:r>
                      <a:r>
                        <a:rPr lang="de-DE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Facultatis</a:t>
                      </a:r>
                      <a:r>
                        <a:rPr lang="en-US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Juridicæ</a:t>
                      </a:r>
                      <a:r>
                        <a:rPr lang="en-US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</a:t>
                      </a:r>
                      <a:r>
                        <a:rPr lang="en-US" sz="14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Decanus</a:t>
                      </a:r>
                      <a:r>
                        <a:rPr lang="en-US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Ernestus</a:t>
                      </a:r>
                      <a:r>
                        <a:rPr lang="en-US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Tenzell</a:t>
                      </a:r>
                      <a:r>
                        <a:rPr lang="en-US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J.U.D. </a:t>
                      </a:r>
                      <a:r>
                        <a:rPr lang="en-US" sz="14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Judicii</a:t>
                      </a:r>
                      <a:r>
                        <a:rPr lang="en-US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Provincialis</a:t>
                      </a:r>
                      <a:r>
                        <a:rPr lang="en-US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Erfurtensis</a:t>
                      </a:r>
                      <a:r>
                        <a:rPr lang="en-US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Assessor, </a:t>
                      </a:r>
                      <a:r>
                        <a:rPr lang="en-US" sz="14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Civitatis</a:t>
                      </a:r>
                      <a:r>
                        <a:rPr lang="en-US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Consul. Ac </a:t>
                      </a:r>
                      <a:r>
                        <a:rPr lang="en-US" sz="14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Syndicus</a:t>
                      </a:r>
                      <a:r>
                        <a:rPr lang="en-US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Primarius</a:t>
                      </a:r>
                      <a:r>
                        <a:rPr lang="en-US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L.B.S.</a:t>
                      </a:r>
                      <a:endParaRPr lang="de-DE" sz="1400" dirty="0" smtClean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de-DE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303</a:t>
                      </a:r>
                      <a:endParaRPr lang="de-DE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6.2.2</a:t>
                      </a:r>
                      <a:endParaRPr lang="de-DE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Bevorzugter Titel des Werks</a:t>
                      </a:r>
                      <a:endParaRPr lang="de-DE" sz="1400" b="1" dirty="0" smtClean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$t</a:t>
                      </a:r>
                      <a:r>
                        <a:rPr lang="en-US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Facultatis</a:t>
                      </a:r>
                      <a:r>
                        <a:rPr lang="en-US" sz="140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Iuridicae, </a:t>
                      </a:r>
                      <a:r>
                        <a:rPr lang="en-US" sz="14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Decanus</a:t>
                      </a:r>
                      <a:r>
                        <a:rPr lang="en-US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Ernestus</a:t>
                      </a:r>
                      <a:r>
                        <a:rPr lang="en-US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Tenzell</a:t>
                      </a:r>
                      <a:r>
                        <a:rPr lang="en-US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I.U.D. </a:t>
                      </a:r>
                      <a:r>
                        <a:rPr lang="en-US" sz="14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Iudicii</a:t>
                      </a:r>
                      <a:r>
                        <a:rPr lang="en-US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Provincialis</a:t>
                      </a:r>
                      <a:r>
                        <a:rPr lang="en-US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Erfurtensis</a:t>
                      </a:r>
                      <a:r>
                        <a:rPr lang="en-US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Assessor, </a:t>
                      </a:r>
                      <a:r>
                        <a:rPr lang="en-US" sz="14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Civitatis</a:t>
                      </a:r>
                      <a:r>
                        <a:rPr lang="en-US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Consul. ac </a:t>
                      </a:r>
                      <a:r>
                        <a:rPr lang="en-US" sz="14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Syndicus</a:t>
                      </a:r>
                      <a:r>
                        <a:rPr lang="en-US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Primarius</a:t>
                      </a:r>
                      <a:r>
                        <a:rPr lang="en-US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</a:t>
                      </a:r>
                      <a:r>
                        <a:rPr lang="en-US" sz="14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l.b.s</a:t>
                      </a:r>
                      <a:r>
                        <a:rPr lang="en-US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</a:t>
                      </a:r>
                      <a:endParaRPr lang="de-DE" sz="1400" dirty="0" smtClean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" name="Grafik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0"/>
            <a:ext cx="4557397" cy="434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30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Bevorzugter Titel D-A-CH </a:t>
            </a:r>
            <a:r>
              <a:rPr lang="de-DE"/>
              <a:t>zu </a:t>
            </a:r>
            <a:r>
              <a:rPr lang="de-DE" smtClean="0"/>
              <a:t>6.2.2.4 (7)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51520" y="836712"/>
            <a:ext cx="8892480" cy="5472608"/>
          </a:xfrm>
        </p:spPr>
        <p:txBody>
          <a:bodyPr/>
          <a:lstStyle/>
          <a:p>
            <a:r>
              <a:rPr lang="de-DE" dirty="0" smtClean="0"/>
              <a:t>Beispiel 2</a:t>
            </a:r>
          </a:p>
          <a:p>
            <a:endParaRPr lang="de-DE" dirty="0"/>
          </a:p>
          <a:p>
            <a:endParaRPr lang="de-DE" dirty="0" smtClean="0"/>
          </a:p>
          <a:p>
            <a:pPr marL="457200" lvl="1" indent="0">
              <a:buNone/>
            </a:pPr>
            <a:endParaRPr lang="de-DE" dirty="0" smtClean="0"/>
          </a:p>
          <a:p>
            <a:pPr lvl="1"/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632848" cy="365125"/>
          </a:xfrm>
        </p:spPr>
        <p:txBody>
          <a:bodyPr/>
          <a:lstStyle/>
          <a:p>
            <a:r>
              <a:rPr lang="de-DE" sz="800" smtClean="0"/>
              <a:t>AG RDA Schulungsunterlagen – Modul 6.AD – Identifikatoren, Werkebene, Beziehungen – Aleph-Version | Stand: 20.11.2015 | CC BY-NC-SA</a:t>
            </a:r>
            <a:endParaRPr lang="de-DE" sz="8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35</a:t>
            </a:fld>
            <a:endParaRPr lang="de-DE" dirty="0"/>
          </a:p>
        </p:txBody>
      </p:sp>
      <p:pic>
        <p:nvPicPr>
          <p:cNvPr id="9" name="Grafik 8" descr="T:\IIIR\RDA\RDA-AD_Beispiele_Einzelfolien\I-J_U-V_Ausschnitt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764704"/>
            <a:ext cx="3502526" cy="3312368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6284308"/>
              </p:ext>
            </p:extLst>
          </p:nvPr>
        </p:nvGraphicFramePr>
        <p:xfrm>
          <a:off x="611560" y="4293096"/>
          <a:ext cx="7920879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444"/>
                <a:gridCol w="1051444"/>
                <a:gridCol w="1857552"/>
                <a:gridCol w="3960439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331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2.3.2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Haupttitel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</a:t>
                      </a:r>
                      <a:r>
                        <a:rPr lang="en-US" sz="18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&lt;&lt;</a:t>
                      </a:r>
                      <a:r>
                        <a:rPr lang="en-US" sz="18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&gt;&gt;</a:t>
                      </a:r>
                      <a:r>
                        <a:rPr lang="en-US" sz="18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8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Rjch</a:t>
                      </a:r>
                      <a:r>
                        <a:rPr lang="en-US" sz="18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8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Storehovse</a:t>
                      </a:r>
                      <a:r>
                        <a:rPr lang="en-US" sz="18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Or </a:t>
                      </a:r>
                      <a:r>
                        <a:rPr lang="en-US" sz="18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Treasvrie</a:t>
                      </a:r>
                      <a:r>
                        <a:rPr lang="en-US" sz="18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For The Diseased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303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6.2.2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Bevorzugter Titel des Werks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 smtClean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459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Bevorzugter Titel D-A-CH </a:t>
            </a:r>
            <a:r>
              <a:rPr lang="de-DE"/>
              <a:t>zu </a:t>
            </a:r>
            <a:r>
              <a:rPr lang="de-DE" smtClean="0"/>
              <a:t>6.2.2.4 (7)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51520" y="836712"/>
            <a:ext cx="8892480" cy="5472608"/>
          </a:xfrm>
        </p:spPr>
        <p:txBody>
          <a:bodyPr/>
          <a:lstStyle/>
          <a:p>
            <a:r>
              <a:rPr lang="de-DE" dirty="0" smtClean="0"/>
              <a:t>Beispiel 2</a:t>
            </a:r>
          </a:p>
          <a:p>
            <a:endParaRPr lang="de-DE" dirty="0"/>
          </a:p>
          <a:p>
            <a:endParaRPr lang="de-DE" dirty="0" smtClean="0"/>
          </a:p>
          <a:p>
            <a:pPr marL="457200" lvl="1" indent="0">
              <a:buNone/>
            </a:pPr>
            <a:endParaRPr lang="de-DE" dirty="0" smtClean="0"/>
          </a:p>
          <a:p>
            <a:pPr lvl="1"/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632848" cy="365125"/>
          </a:xfrm>
        </p:spPr>
        <p:txBody>
          <a:bodyPr/>
          <a:lstStyle/>
          <a:p>
            <a:r>
              <a:rPr lang="de-DE" sz="800" smtClean="0"/>
              <a:t>AG RDA Schulungsunterlagen – Modul 6.AD – Identifikatoren, Werkebene, Beziehungen – Aleph-Version | Stand: 20.11.2015 | CC BY-NC-SA</a:t>
            </a:r>
            <a:endParaRPr lang="de-DE" sz="8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36</a:t>
            </a:fld>
            <a:endParaRPr lang="de-DE" dirty="0"/>
          </a:p>
        </p:txBody>
      </p:sp>
      <p:pic>
        <p:nvPicPr>
          <p:cNvPr id="9" name="Grafik 8" descr="T:\IIIR\RDA\RDA-AD_Beispiele_Einzelfolien\I-J_U-V_Ausschnitt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764704"/>
            <a:ext cx="3502526" cy="3312368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7434654"/>
              </p:ext>
            </p:extLst>
          </p:nvPr>
        </p:nvGraphicFramePr>
        <p:xfrm>
          <a:off x="611560" y="4293096"/>
          <a:ext cx="7920879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444"/>
                <a:gridCol w="1051444"/>
                <a:gridCol w="1857552"/>
                <a:gridCol w="3960439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331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2.3.2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Haupttitel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</a:t>
                      </a:r>
                      <a:r>
                        <a:rPr lang="en-US" sz="18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&lt;&lt;</a:t>
                      </a:r>
                      <a:r>
                        <a:rPr lang="en-US" sz="18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&gt;&gt;</a:t>
                      </a:r>
                      <a:r>
                        <a:rPr lang="en-US" sz="18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8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Rjch</a:t>
                      </a:r>
                      <a:r>
                        <a:rPr lang="en-US" sz="18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8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Storehovse</a:t>
                      </a:r>
                      <a:r>
                        <a:rPr lang="en-US" sz="18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Or </a:t>
                      </a:r>
                      <a:r>
                        <a:rPr lang="en-US" sz="18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Treasvrie</a:t>
                      </a:r>
                      <a:r>
                        <a:rPr lang="en-US" sz="18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For The Diseased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303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6.2.2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Bevorzugter Titel des Werks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$t &lt;&lt;</a:t>
                      </a:r>
                      <a:r>
                        <a:rPr lang="en-US" sz="18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&gt;&gt;</a:t>
                      </a:r>
                      <a:r>
                        <a:rPr lang="en-US" sz="18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rich store-house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</a:t>
                      </a:r>
                      <a:r>
                        <a:rPr lang="en-US" sz="1400" i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Anm</a:t>
                      </a:r>
                      <a:r>
                        <a:rPr lang="en-US" sz="14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.: </a:t>
                      </a:r>
                      <a:r>
                        <a:rPr lang="en-US" sz="1400" i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Alternativtitel</a:t>
                      </a:r>
                      <a:r>
                        <a:rPr lang="en-US" sz="14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i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ist</a:t>
                      </a:r>
                      <a:r>
                        <a:rPr lang="en-US" sz="14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i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nicht</a:t>
                      </a:r>
                      <a:r>
                        <a:rPr lang="en-US" sz="14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i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Teil</a:t>
                      </a:r>
                      <a:r>
                        <a:rPr lang="en-US" sz="14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des </a:t>
                      </a:r>
                      <a:br>
                        <a:rPr lang="en-US" sz="14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en-US" sz="1400" i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bevorzugten</a:t>
                      </a:r>
                      <a:r>
                        <a:rPr lang="en-US" sz="14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i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Titels</a:t>
                      </a:r>
                      <a:r>
                        <a:rPr lang="en-US" sz="14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</a:t>
                      </a:r>
                      <a:r>
                        <a:rPr lang="en-US" sz="1400" i="1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RDA 6.2.2.8</a:t>
                      </a:r>
                      <a:r>
                        <a:rPr lang="en-US" sz="14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</a:t>
                      </a:r>
                      <a:endParaRPr lang="de-DE" sz="14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197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Bevorzugter Titel - Großschreibung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51520" y="836712"/>
            <a:ext cx="8568952" cy="5472608"/>
          </a:xfrm>
        </p:spPr>
        <p:txBody>
          <a:bodyPr/>
          <a:lstStyle/>
          <a:p>
            <a:r>
              <a:rPr lang="de-DE" dirty="0" smtClean="0"/>
              <a:t>Grundlage für Groß-/Kleinschreibung des bevorzugten Titels</a:t>
            </a:r>
          </a:p>
          <a:p>
            <a:endParaRPr lang="de-DE" dirty="0"/>
          </a:p>
          <a:p>
            <a:pPr lvl="1"/>
            <a:r>
              <a:rPr lang="de-DE" dirty="0" smtClean="0"/>
              <a:t>Anhang A der RDA</a:t>
            </a:r>
          </a:p>
          <a:p>
            <a:pPr lvl="1"/>
            <a:endParaRPr lang="de-DE" dirty="0"/>
          </a:p>
          <a:p>
            <a:pPr lvl="1"/>
            <a:r>
              <a:rPr lang="de-DE" dirty="0" smtClean="0"/>
              <a:t>Duden (für deutsche Titel)</a:t>
            </a:r>
          </a:p>
          <a:p>
            <a:pPr lvl="1"/>
            <a:endParaRPr lang="de-DE" dirty="0"/>
          </a:p>
          <a:p>
            <a:pPr lvl="1"/>
            <a:r>
              <a:rPr lang="de-DE" dirty="0" smtClean="0"/>
              <a:t>Groß-/Kleinschreibung wird nicht vom Haupttitel übernommen</a:t>
            </a:r>
          </a:p>
          <a:p>
            <a:pPr lvl="1"/>
            <a:endParaRPr lang="de-DE" dirty="0"/>
          </a:p>
          <a:p>
            <a:r>
              <a:rPr lang="de-DE" dirty="0" smtClean="0"/>
              <a:t>Aber</a:t>
            </a:r>
          </a:p>
          <a:p>
            <a:pPr lvl="1"/>
            <a:r>
              <a:rPr lang="de-DE" dirty="0" smtClean="0"/>
              <a:t>Die Werkebene muss nicht wegen einer veränderten Großschreibung extra erfasst werden </a:t>
            </a:r>
            <a:r>
              <a:rPr lang="de-DE" i="1" dirty="0"/>
              <a:t/>
            </a:r>
            <a:br>
              <a:rPr lang="de-DE" i="1" dirty="0"/>
            </a:br>
            <a:endParaRPr lang="de-DE" i="1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632848" cy="365125"/>
          </a:xfrm>
        </p:spPr>
        <p:txBody>
          <a:bodyPr/>
          <a:lstStyle/>
          <a:p>
            <a:r>
              <a:rPr lang="de-DE" sz="800" smtClean="0"/>
              <a:t>AG RDA Schulungsunterlagen – Modul 6.AD – Identifikatoren, Werkebene, Beziehungen – Aleph-Version | Stand: 20.11.2015 | CC BY-NC-SA</a:t>
            </a:r>
            <a:endParaRPr lang="de-DE" sz="8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37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3777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Normierter </a:t>
            </a:r>
            <a:r>
              <a:rPr lang="de-DE" smtClean="0"/>
              <a:t>Sucheinstieg – Dissertationen (1)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51520" y="836712"/>
            <a:ext cx="8568952" cy="5472608"/>
          </a:xfrm>
        </p:spPr>
        <p:txBody>
          <a:bodyPr/>
          <a:lstStyle/>
          <a:p>
            <a:r>
              <a:rPr lang="de-DE" dirty="0" smtClean="0"/>
              <a:t>Für Dissertationen gilt</a:t>
            </a:r>
            <a:endParaRPr lang="de-DE" dirty="0"/>
          </a:p>
          <a:p>
            <a:pPr lvl="1"/>
            <a:endParaRPr lang="de-DE" i="1" dirty="0" smtClean="0"/>
          </a:p>
          <a:p>
            <a:pPr lvl="1"/>
            <a:r>
              <a:rPr lang="de-DE" dirty="0" smtClean="0"/>
              <a:t>Bei alten Dissertationen gibt es fast immer zwei geistige Schöpfer</a:t>
            </a:r>
          </a:p>
          <a:p>
            <a:pPr lvl="1"/>
            <a:endParaRPr lang="de-DE" dirty="0"/>
          </a:p>
          <a:p>
            <a:pPr lvl="2"/>
            <a:r>
              <a:rPr lang="de-DE" dirty="0" err="1" smtClean="0"/>
              <a:t>Praeses</a:t>
            </a:r>
            <a:r>
              <a:rPr lang="de-DE" dirty="0" smtClean="0"/>
              <a:t> und </a:t>
            </a:r>
          </a:p>
          <a:p>
            <a:pPr lvl="2"/>
            <a:r>
              <a:rPr lang="de-DE" dirty="0" err="1" smtClean="0"/>
              <a:t>Respondent</a:t>
            </a:r>
            <a:r>
              <a:rPr lang="de-DE" dirty="0" smtClean="0"/>
              <a:t> </a:t>
            </a:r>
          </a:p>
          <a:p>
            <a:pPr lvl="2"/>
            <a:endParaRPr lang="de-DE" dirty="0"/>
          </a:p>
          <a:p>
            <a:pPr lvl="1"/>
            <a:r>
              <a:rPr lang="de-DE" dirty="0" err="1" smtClean="0"/>
              <a:t>Praeses</a:t>
            </a:r>
            <a:r>
              <a:rPr lang="de-DE" dirty="0" smtClean="0"/>
              <a:t> gilt als hauptverantwortlicher geistiger Schöpfer</a:t>
            </a:r>
          </a:p>
          <a:p>
            <a:pPr lvl="1"/>
            <a:r>
              <a:rPr lang="de-DE" dirty="0" smtClean="0"/>
              <a:t>Mit ihm wird der normierten Sucheinstieg gebildet, unabhängig von seiner Stellung auf der Titelseite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632848" cy="365125"/>
          </a:xfrm>
        </p:spPr>
        <p:txBody>
          <a:bodyPr/>
          <a:lstStyle/>
          <a:p>
            <a:r>
              <a:rPr lang="de-DE" sz="800" smtClean="0"/>
              <a:t>AG RDA Schulungsunterlagen – Modul 6.AD – Identifikatoren, Werkebene, Beziehungen – Aleph-Version | Stand: 20.11.2015 | CC BY-NC-SA</a:t>
            </a:r>
            <a:endParaRPr lang="de-DE" sz="8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38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7259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Normierter </a:t>
            </a:r>
            <a:r>
              <a:rPr lang="de-DE"/>
              <a:t>Sucheinstieg </a:t>
            </a:r>
            <a:r>
              <a:rPr lang="de-DE" smtClean="0"/>
              <a:t>– Dissertationen (2)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51520" y="836712"/>
            <a:ext cx="8892480" cy="5472608"/>
          </a:xfrm>
        </p:spPr>
        <p:txBody>
          <a:bodyPr/>
          <a:lstStyle/>
          <a:p>
            <a:r>
              <a:rPr lang="de-DE" dirty="0" smtClean="0"/>
              <a:t>Beispiel</a:t>
            </a:r>
          </a:p>
          <a:p>
            <a:pPr lvl="1"/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632848" cy="365125"/>
          </a:xfrm>
        </p:spPr>
        <p:txBody>
          <a:bodyPr/>
          <a:lstStyle/>
          <a:p>
            <a:r>
              <a:rPr lang="de-DE" sz="800" smtClean="0"/>
              <a:t>AG RDA Schulungsunterlagen – Modul 6.AD – Identifikatoren, Werkebene, Beziehungen – Aleph-Version | Stand: 20.11.2015 | CC BY-NC-SA</a:t>
            </a:r>
            <a:endParaRPr lang="de-DE" sz="8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39</a:t>
            </a:fld>
            <a:endParaRPr lang="de-DE" dirty="0"/>
          </a:p>
        </p:txBody>
      </p:sp>
      <p:pic>
        <p:nvPicPr>
          <p:cNvPr id="7" name="Picture 3" descr="Dissertation_Qa9348"/>
          <p:cNvPicPr/>
          <p:nvPr/>
        </p:nvPicPr>
        <p:blipFill>
          <a:blip r:embed="rId2" cstate="print">
            <a:grayscl/>
            <a:lum bright="40000" contrast="40000"/>
          </a:blip>
          <a:stretch>
            <a:fillRect/>
          </a:stretch>
        </p:blipFill>
        <p:spPr>
          <a:xfrm>
            <a:off x="2267744" y="908720"/>
            <a:ext cx="4339616" cy="519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84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2564904"/>
            <a:ext cx="8229600" cy="1143000"/>
          </a:xfrm>
        </p:spPr>
        <p:txBody>
          <a:bodyPr/>
          <a:lstStyle/>
          <a:p>
            <a:pPr algn="ctr"/>
            <a:r>
              <a:rPr lang="de-DE" sz="2800" dirty="0" smtClean="0"/>
              <a:t>Identifikatoren</a:t>
            </a:r>
            <a:br>
              <a:rPr lang="de-DE" sz="2800" dirty="0" smtClean="0"/>
            </a:br>
            <a:r>
              <a:rPr lang="de-DE" sz="2800" dirty="0" smtClean="0"/>
              <a:t>RDA </a:t>
            </a:r>
            <a:r>
              <a:rPr lang="de-DE" dirty="0" smtClean="0"/>
              <a:t>2.15.1</a:t>
            </a:r>
            <a:r>
              <a:rPr lang="de-DE" sz="2800" dirty="0" smtClean="0"/>
              <a:t/>
            </a:r>
            <a:br>
              <a:rPr lang="de-DE" sz="2800" dirty="0" smtClean="0"/>
            </a:br>
            <a:endParaRPr lang="de-DE" sz="2800" dirty="0"/>
          </a:p>
        </p:txBody>
      </p:sp>
      <p:sp>
        <p:nvSpPr>
          <p:cNvPr id="3" name="Rechteck 2"/>
          <p:cNvSpPr/>
          <p:nvPr/>
        </p:nvSpPr>
        <p:spPr>
          <a:xfrm>
            <a:off x="409343" y="548679"/>
            <a:ext cx="3010529" cy="43204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Modul 6: Alte Drucke</a:t>
            </a:r>
            <a:endParaRPr lang="de-DE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488832" cy="365125"/>
          </a:xfrm>
        </p:spPr>
        <p:txBody>
          <a:bodyPr/>
          <a:lstStyle/>
          <a:p>
            <a:r>
              <a:rPr lang="de-DE" sz="800" smtClean="0"/>
              <a:t>AG RDA Schulungsunterlagen – Modul 6.AD – Identifikatoren, Werkebene, Beziehungen – Aleph-Version | Stand: 20.11.2015 | CC BY-NC-SA</a:t>
            </a:r>
            <a:endParaRPr lang="de-DE" sz="800" dirty="0"/>
          </a:p>
        </p:txBody>
      </p:sp>
    </p:spTree>
    <p:extLst>
      <p:ext uri="{BB962C8B-B14F-4D97-AF65-F5344CB8AC3E}">
        <p14:creationId xmlns:p14="http://schemas.microsoft.com/office/powerpoint/2010/main" val="125106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Normierter </a:t>
            </a:r>
            <a:r>
              <a:rPr lang="de-DE"/>
              <a:t>Sucheinstieg </a:t>
            </a:r>
            <a:r>
              <a:rPr lang="de-DE" smtClean="0"/>
              <a:t>– Dissertationen (3)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51520" y="836712"/>
            <a:ext cx="8892480" cy="5472608"/>
          </a:xfrm>
        </p:spPr>
        <p:txBody>
          <a:bodyPr/>
          <a:lstStyle/>
          <a:p>
            <a:r>
              <a:rPr lang="de-DE" dirty="0" smtClean="0"/>
              <a:t>Beispiel</a:t>
            </a:r>
          </a:p>
          <a:p>
            <a:pPr lvl="1"/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632848" cy="365125"/>
          </a:xfrm>
        </p:spPr>
        <p:txBody>
          <a:bodyPr/>
          <a:lstStyle/>
          <a:p>
            <a:r>
              <a:rPr lang="de-DE" sz="800" smtClean="0"/>
              <a:t>AG RDA Schulungsunterlagen – Modul 6.AD – Identifikatoren, Werkebene, Beziehungen – Aleph-Version | Stand: 20.11.2015 | CC BY-NC-SA</a:t>
            </a:r>
            <a:endParaRPr lang="de-DE" sz="8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40</a:t>
            </a:fld>
            <a:endParaRPr lang="de-DE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203363"/>
              </p:ext>
            </p:extLst>
          </p:nvPr>
        </p:nvGraphicFramePr>
        <p:xfrm>
          <a:off x="251520" y="653938"/>
          <a:ext cx="8712967" cy="60210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9901"/>
                <a:gridCol w="959903"/>
                <a:gridCol w="2256660"/>
                <a:gridCol w="4536503"/>
              </a:tblGrid>
              <a:tr h="357283">
                <a:tc>
                  <a:txBody>
                    <a:bodyPr/>
                    <a:lstStyle/>
                    <a:p>
                      <a:r>
                        <a:rPr lang="de-DE" sz="16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357283">
                <a:tc>
                  <a:txBody>
                    <a:bodyPr/>
                    <a:lstStyle/>
                    <a:p>
                      <a:r>
                        <a:rPr lang="de-DE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331</a:t>
                      </a:r>
                      <a:endParaRPr lang="de-DE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2.3.2</a:t>
                      </a:r>
                      <a:endParaRPr lang="de-DE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Hauptitel</a:t>
                      </a:r>
                      <a:endParaRPr lang="de-DE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500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</a:t>
                      </a:r>
                      <a:r>
                        <a:rPr lang="de-DE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5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 </a:t>
                      </a:r>
                      <a:r>
                        <a:rPr lang="de-DE" sz="15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Avtographis</a:t>
                      </a:r>
                      <a:r>
                        <a:rPr lang="de-DE" sz="15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5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Vetervm</a:t>
                      </a:r>
                      <a:r>
                        <a:rPr lang="de-DE" sz="15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</a:txBody>
                  <a:tcPr/>
                </a:tc>
              </a:tr>
              <a:tr h="1732580">
                <a:tc>
                  <a:txBody>
                    <a:bodyPr/>
                    <a:lstStyle/>
                    <a:p>
                      <a:r>
                        <a:rPr lang="de-DE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359</a:t>
                      </a:r>
                      <a:endParaRPr lang="de-DE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2.4.2</a:t>
                      </a:r>
                      <a:endParaRPr lang="de-DE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Verantwortlich-</a:t>
                      </a:r>
                      <a:r>
                        <a:rPr lang="de-DE" sz="15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keitsangabe</a:t>
                      </a:r>
                      <a:endParaRPr lang="de-DE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500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</a:t>
                      </a:r>
                      <a:r>
                        <a:rPr lang="de-DE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5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Praeside</a:t>
                      </a:r>
                      <a:r>
                        <a:rPr lang="de-DE" sz="15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5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Io</a:t>
                      </a:r>
                      <a:r>
                        <a:rPr lang="de-DE" sz="15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 </a:t>
                      </a:r>
                      <a:r>
                        <a:rPr lang="de-DE" sz="15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Gvilielmo</a:t>
                      </a:r>
                      <a:r>
                        <a:rPr lang="de-DE" sz="15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5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Bergero</a:t>
                      </a:r>
                      <a:r>
                        <a:rPr lang="de-DE" sz="15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5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Sac</a:t>
                      </a:r>
                      <a:r>
                        <a:rPr lang="de-DE" sz="15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 </a:t>
                      </a:r>
                      <a:r>
                        <a:rPr lang="de-DE" sz="15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Caes</a:t>
                      </a:r>
                      <a:r>
                        <a:rPr lang="de-DE" sz="15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 Mai. </a:t>
                      </a:r>
                      <a:r>
                        <a:rPr lang="en-US" sz="15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Et </a:t>
                      </a:r>
                      <a:r>
                        <a:rPr lang="en-US" sz="15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Potentiss</a:t>
                      </a:r>
                      <a:r>
                        <a:rPr lang="en-US" sz="15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 </a:t>
                      </a:r>
                      <a:r>
                        <a:rPr lang="en-US" sz="15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Polon</a:t>
                      </a:r>
                      <a:r>
                        <a:rPr lang="en-US" sz="15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 Regis Ac Pr. Elect. Saxon. </a:t>
                      </a:r>
                      <a:r>
                        <a:rPr lang="en-US" sz="15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Consiliario</a:t>
                      </a:r>
                      <a:r>
                        <a:rPr lang="en-US" sz="15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Historiographo</a:t>
                      </a:r>
                      <a:r>
                        <a:rPr lang="en-US" sz="15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Regio</a:t>
                      </a:r>
                      <a:r>
                        <a:rPr lang="en-US" sz="15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... </a:t>
                      </a:r>
                      <a:r>
                        <a:rPr lang="en-US" sz="15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Pvblice</a:t>
                      </a:r>
                      <a:r>
                        <a:rPr lang="en-US" sz="15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Disseret</a:t>
                      </a:r>
                      <a:r>
                        <a:rPr lang="en-US" sz="15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Avctor</a:t>
                      </a:r>
                      <a:r>
                        <a:rPr lang="en-US" sz="15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Io. </a:t>
                      </a:r>
                      <a:r>
                        <a:rPr lang="en-US" sz="15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Fridericvs</a:t>
                      </a:r>
                      <a:r>
                        <a:rPr lang="en-US" sz="15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Gvhlingivs</a:t>
                      </a:r>
                      <a:r>
                        <a:rPr lang="en-US" sz="15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Chemnitio</a:t>
                      </a:r>
                      <a:r>
                        <a:rPr lang="en-US" sz="15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Misnicvs</a:t>
                      </a:r>
                      <a:r>
                        <a:rPr lang="en-US" sz="15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Liberal. Art. Magister </a:t>
                      </a:r>
                      <a:r>
                        <a:rPr lang="en-US" sz="15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Idibvs</a:t>
                      </a:r>
                      <a:r>
                        <a:rPr lang="en-US" sz="15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Febrvariis</a:t>
                      </a:r>
                      <a:r>
                        <a:rPr lang="en-US" sz="150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A.R.S </a:t>
                      </a:r>
                      <a:r>
                        <a:rPr lang="en-US" sz="15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MDCCXXIII</a:t>
                      </a:r>
                      <a:endParaRPr lang="de-DE" sz="1500" dirty="0" smtClean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557949">
                <a:tc>
                  <a:txBody>
                    <a:bodyPr/>
                    <a:lstStyle/>
                    <a:p>
                      <a:r>
                        <a:rPr lang="de-DE" sz="15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= 303</a:t>
                      </a:r>
                      <a:endParaRPr lang="de-DE" sz="15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6.2.2</a:t>
                      </a:r>
                      <a:endParaRPr lang="de-DE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Bevorzugter Titel des Werks</a:t>
                      </a:r>
                      <a:endParaRPr lang="de-DE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5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 </a:t>
                      </a:r>
                      <a:r>
                        <a:rPr lang="de-DE" sz="15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autographis</a:t>
                      </a:r>
                      <a:r>
                        <a:rPr lang="de-DE" sz="15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5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veterum</a:t>
                      </a:r>
                      <a:endParaRPr lang="de-DE" sz="1500" dirty="0" smtClean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557949">
                <a:tc rowSpan="2">
                  <a:txBody>
                    <a:bodyPr/>
                    <a:lstStyle/>
                    <a:p>
                      <a:r>
                        <a:rPr lang="de-DE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</a:t>
                      </a:r>
                      <a:endParaRPr lang="de-DE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19.2</a:t>
                      </a:r>
                      <a:endParaRPr lang="de-DE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Geistiger</a:t>
                      </a:r>
                      <a:r>
                        <a:rPr lang="de-DE" sz="15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Schöpfer</a:t>
                      </a:r>
                      <a:endParaRPr lang="de-DE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5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$p</a:t>
                      </a:r>
                      <a:r>
                        <a:rPr lang="de-DE" sz="15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Berger, Johann Wilhelm </a:t>
                      </a:r>
                      <a:r>
                        <a:rPr lang="de-DE" sz="15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&lt;&lt;</a:t>
                      </a:r>
                      <a:r>
                        <a:rPr lang="de-DE" sz="15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von</a:t>
                      </a:r>
                      <a:r>
                        <a:rPr lang="de-DE" sz="15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&gt;&gt;</a:t>
                      </a:r>
                      <a:r>
                        <a:rPr lang="de-DE" sz="15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/>
                      </a:r>
                      <a:br>
                        <a:rPr lang="de-DE" sz="15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de-DE" sz="15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$d</a:t>
                      </a:r>
                      <a:r>
                        <a:rPr lang="de-DE" sz="15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1672-1751</a:t>
                      </a:r>
                      <a:br>
                        <a:rPr lang="de-DE" sz="15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de-DE" sz="15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$9</a:t>
                      </a:r>
                      <a:r>
                        <a:rPr lang="de-DE" sz="15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500" i="1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GND-IDN</a:t>
                      </a:r>
                    </a:p>
                    <a:p>
                      <a:r>
                        <a:rPr lang="de-DE" sz="1500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$4</a:t>
                      </a:r>
                      <a:r>
                        <a:rPr lang="de-DE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5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pra</a:t>
                      </a:r>
                      <a:r>
                        <a:rPr lang="de-DE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5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[</a:t>
                      </a:r>
                      <a:r>
                        <a:rPr lang="de-DE" sz="1500" i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Praeses</a:t>
                      </a:r>
                      <a:r>
                        <a:rPr lang="de-DE" sz="15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]</a:t>
                      </a:r>
                      <a:endParaRPr lang="de-DE" sz="1500" i="1" dirty="0">
                        <a:solidFill>
                          <a:schemeClr val="bg1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557949">
                <a:tc vMerge="1">
                  <a:txBody>
                    <a:bodyPr/>
                    <a:lstStyle/>
                    <a:p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18.5</a:t>
                      </a:r>
                      <a:endParaRPr lang="de-DE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Beziehungskenn-zeichnung</a:t>
                      </a:r>
                      <a:endParaRPr lang="de-DE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557949">
                <a:tc rowSpan="2">
                  <a:txBody>
                    <a:bodyPr/>
                    <a:lstStyle/>
                    <a:p>
                      <a:r>
                        <a:rPr lang="de-DE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104a</a:t>
                      </a:r>
                      <a:endParaRPr lang="de-DE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19.2</a:t>
                      </a:r>
                      <a:endParaRPr lang="de-DE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Weiterer geistiger Schöpfer</a:t>
                      </a:r>
                      <a:endParaRPr lang="de-DE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5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$p</a:t>
                      </a:r>
                      <a:r>
                        <a:rPr lang="de-DE" sz="15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5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Gühling</a:t>
                      </a:r>
                      <a:r>
                        <a:rPr lang="de-DE" sz="15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Johann Friedrich</a:t>
                      </a:r>
                      <a:br>
                        <a:rPr lang="de-DE" sz="15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de-DE" sz="15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$d</a:t>
                      </a:r>
                      <a:r>
                        <a:rPr lang="de-DE" sz="15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1702-1772</a:t>
                      </a:r>
                      <a:br>
                        <a:rPr lang="de-DE" sz="15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de-DE" sz="15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$9</a:t>
                      </a:r>
                      <a:r>
                        <a:rPr lang="de-DE" sz="15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500" i="1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GND-IDN</a:t>
                      </a:r>
                    </a:p>
                    <a:p>
                      <a:r>
                        <a:rPr lang="de-DE" sz="1500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$4</a:t>
                      </a:r>
                      <a:r>
                        <a:rPr lang="de-DE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5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rsp</a:t>
                      </a:r>
                      <a:r>
                        <a:rPr lang="de-DE" sz="15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500" i="1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[</a:t>
                      </a:r>
                      <a:r>
                        <a:rPr lang="de-DE" sz="1500" i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Respondent</a:t>
                      </a:r>
                      <a:r>
                        <a:rPr lang="de-DE" sz="15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]</a:t>
                      </a:r>
                      <a:endParaRPr lang="de-DE" sz="1500" i="1" dirty="0">
                        <a:solidFill>
                          <a:schemeClr val="bg1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557949">
                <a:tc vMerge="1">
                  <a:txBody>
                    <a:bodyPr/>
                    <a:lstStyle/>
                    <a:p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18.5</a:t>
                      </a:r>
                      <a:endParaRPr lang="de-DE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Beziehungskenn-zeichnung</a:t>
                      </a:r>
                      <a:endParaRPr lang="de-DE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784202">
                <a:tc>
                  <a:txBody>
                    <a:bodyPr/>
                    <a:lstStyle/>
                    <a:p>
                      <a:r>
                        <a:rPr lang="de-DE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303</a:t>
                      </a:r>
                      <a:endParaRPr lang="de-DE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6.27.1</a:t>
                      </a:r>
                      <a:endParaRPr lang="de-DE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500" b="1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Normierter Sucheinstieg, der ein Werk </a:t>
                      </a:r>
                      <a:r>
                        <a:rPr lang="de-DE" sz="1500" b="1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repr</a:t>
                      </a:r>
                      <a:r>
                        <a:rPr lang="de-DE" sz="1500" b="1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</a:t>
                      </a:r>
                      <a:endParaRPr lang="de-DE" sz="15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5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$p</a:t>
                      </a:r>
                      <a:r>
                        <a:rPr lang="de-DE" sz="15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Berger, Johann Wilhelm </a:t>
                      </a:r>
                      <a:r>
                        <a:rPr lang="de-DE" sz="15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&lt;&lt;</a:t>
                      </a:r>
                      <a:r>
                        <a:rPr lang="de-DE" sz="15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von</a:t>
                      </a:r>
                      <a:r>
                        <a:rPr lang="de-DE" sz="15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&gt;&gt;</a:t>
                      </a:r>
                      <a:r>
                        <a:rPr lang="de-DE" sz="15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/>
                      </a:r>
                      <a:br>
                        <a:rPr lang="de-DE" sz="15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de-DE" sz="15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$d</a:t>
                      </a:r>
                      <a:r>
                        <a:rPr lang="de-DE" sz="15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1672-1751</a:t>
                      </a:r>
                      <a:br>
                        <a:rPr lang="de-DE" sz="15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de-DE" sz="15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$t</a:t>
                      </a:r>
                      <a:r>
                        <a:rPr lang="de-DE" sz="15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5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 </a:t>
                      </a:r>
                      <a:r>
                        <a:rPr lang="de-DE" sz="15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autographis</a:t>
                      </a:r>
                      <a:r>
                        <a:rPr lang="de-DE" sz="15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5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veterum</a:t>
                      </a:r>
                      <a:endParaRPr lang="de-DE" sz="1500" dirty="0" smtClean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650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Normierter Sucheinstieg - Dissertationen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51520" y="836712"/>
            <a:ext cx="8892480" cy="5472608"/>
          </a:xfrm>
        </p:spPr>
        <p:txBody>
          <a:bodyPr/>
          <a:lstStyle/>
          <a:p>
            <a:r>
              <a:rPr lang="de-DE" dirty="0" smtClean="0"/>
              <a:t>Beispiel</a:t>
            </a:r>
          </a:p>
          <a:p>
            <a:pPr lvl="1"/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632848" cy="365125"/>
          </a:xfrm>
        </p:spPr>
        <p:txBody>
          <a:bodyPr/>
          <a:lstStyle/>
          <a:p>
            <a:r>
              <a:rPr lang="de-DE" sz="800" smtClean="0"/>
              <a:t>AG RDA Schulungsunterlagen – Modul 6.AD – Identifikatoren, Werkebene, Beziehungen – Aleph-Version | Stand: 20.11.2015 | CC BY-NC-SA</a:t>
            </a:r>
            <a:endParaRPr lang="de-DE" sz="8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41</a:t>
            </a:fld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1340768"/>
            <a:ext cx="8352929" cy="4536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51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Allgemeines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51520" y="836712"/>
            <a:ext cx="8892480" cy="5472608"/>
          </a:xfrm>
        </p:spPr>
        <p:txBody>
          <a:bodyPr/>
          <a:lstStyle/>
          <a:p>
            <a:r>
              <a:rPr lang="de-DE" dirty="0" smtClean="0"/>
              <a:t>Bei Alten Drucken müssen Identifikatoren aus anderen Quellen ermittelt werden oder aus der Ressource generiert werden (Fingerprints).</a:t>
            </a:r>
          </a:p>
          <a:p>
            <a:r>
              <a:rPr lang="de-DE" dirty="0" smtClean="0"/>
              <a:t>Nur einfach zu ermittelnde Identifikatoren sind Kernelement.</a:t>
            </a:r>
          </a:p>
          <a:p>
            <a:r>
              <a:rPr lang="de-DE" dirty="0" smtClean="0"/>
              <a:t>Als Kernelement muss nur ein Identifikator erfasst werden; die Angabe weiterer Identifikatoren ist optional.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632848" cy="365125"/>
          </a:xfrm>
        </p:spPr>
        <p:txBody>
          <a:bodyPr/>
          <a:lstStyle/>
          <a:p>
            <a:r>
              <a:rPr lang="de-DE" sz="800" smtClean="0"/>
              <a:t>AG RDA Schulungsunterlagen – Modul 6.AD – Identifikatoren, Werkebene, Beziehungen – Aleph-Version | Stand: 20.11.2015 | CC BY-NC-SA</a:t>
            </a:r>
            <a:endParaRPr lang="de-DE" sz="8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7920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„VD“-Nummern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51520" y="836712"/>
            <a:ext cx="8892480" cy="5472608"/>
          </a:xfrm>
        </p:spPr>
        <p:txBody>
          <a:bodyPr/>
          <a:lstStyle/>
          <a:p>
            <a:r>
              <a:rPr lang="de-DE" dirty="0" smtClean="0"/>
              <a:t>Identifikatoren aus den nationalbibliografischen Unternehmen VD 16, VD 17, VD18 sind „sonstige Identifikatoren“.</a:t>
            </a:r>
          </a:p>
          <a:p>
            <a:r>
              <a:rPr lang="de-DE" dirty="0" smtClean="0"/>
              <a:t>Sie sind leicht zu ermitteln und deshalb als Kernelement zu erfassen.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632848" cy="365125"/>
          </a:xfrm>
        </p:spPr>
        <p:txBody>
          <a:bodyPr/>
          <a:lstStyle/>
          <a:p>
            <a:r>
              <a:rPr lang="de-DE" sz="800" smtClean="0"/>
              <a:t>AG RDA Schulungsunterlagen – Modul 6.AD – Identifikatoren, Werkebene, Beziehungen – Aleph-Version | Stand: 20.11.2015 | CC BY-NC-SA</a:t>
            </a:r>
            <a:endParaRPr lang="de-DE" sz="8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6</a:t>
            </a:fld>
            <a:endParaRPr lang="de-DE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4161341"/>
              </p:ext>
            </p:extLst>
          </p:nvPr>
        </p:nvGraphicFramePr>
        <p:xfrm>
          <a:off x="899592" y="3356992"/>
          <a:ext cx="681607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3451"/>
                <a:gridCol w="1083451"/>
                <a:gridCol w="1963757"/>
                <a:gridCol w="268542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Aleph</a:t>
                      </a:r>
                      <a:endParaRPr lang="de-D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RDA</a:t>
                      </a:r>
                      <a:endParaRPr lang="de-D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Element</a:t>
                      </a:r>
                      <a:endParaRPr lang="de-D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Erfassung</a:t>
                      </a:r>
                      <a:endParaRPr lang="de-D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580</a:t>
                      </a:r>
                      <a:endParaRPr lang="de-DE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2.15</a:t>
                      </a:r>
                      <a:endParaRPr lang="de-DE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Identifikator</a:t>
                      </a:r>
                      <a:endParaRPr lang="de-DE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$a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VD16 S 8452</a:t>
                      </a:r>
                      <a:endParaRPr lang="de-D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580</a:t>
                      </a:r>
                      <a:endParaRPr lang="de-DE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2.15</a:t>
                      </a:r>
                      <a:endParaRPr lang="de-DE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Identifikator</a:t>
                      </a:r>
                      <a:endParaRPr lang="de-DE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$a 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VD17 23:689554A</a:t>
                      </a:r>
                      <a:endParaRPr lang="de-D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580</a:t>
                      </a:r>
                      <a:endParaRPr lang="de-DE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2.15</a:t>
                      </a:r>
                      <a:endParaRPr lang="de-DE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Identifikator</a:t>
                      </a:r>
                      <a:endParaRPr lang="de-DE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$a 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VD18 10155643</a:t>
                      </a:r>
                      <a:endParaRPr lang="de-D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920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Vergleichbare Identifikatoren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51520" y="836712"/>
            <a:ext cx="8892480" cy="5472608"/>
          </a:xfrm>
        </p:spPr>
        <p:txBody>
          <a:bodyPr/>
          <a:lstStyle/>
          <a:p>
            <a:r>
              <a:rPr lang="de-DE" dirty="0" smtClean="0"/>
              <a:t>Vergleichbare (nationalbibliografische) Datenbanken mit Identifikatoren sind z. B.:</a:t>
            </a:r>
          </a:p>
          <a:p>
            <a:pPr lvl="1"/>
            <a:r>
              <a:rPr lang="de-DE" dirty="0" smtClean="0"/>
              <a:t>EDIT16 (</a:t>
            </a:r>
            <a:r>
              <a:rPr lang="de-DE" u="sng" dirty="0" smtClean="0">
                <a:hlinkClick r:id="rId3"/>
              </a:rPr>
              <a:t>http://edit16.iccu.sbn.it/</a:t>
            </a:r>
            <a:r>
              <a:rPr lang="de-DE" dirty="0" smtClean="0"/>
              <a:t>)</a:t>
            </a:r>
          </a:p>
          <a:p>
            <a:pPr lvl="1"/>
            <a:r>
              <a:rPr lang="de-DE" dirty="0" smtClean="0"/>
              <a:t>ESTC (</a:t>
            </a:r>
            <a:r>
              <a:rPr lang="de-DE" u="sng" dirty="0" smtClean="0">
                <a:hlinkClick r:id="rId4"/>
              </a:rPr>
              <a:t>http://estc.bl.uk</a:t>
            </a:r>
            <a:r>
              <a:rPr lang="de-DE" dirty="0" smtClean="0"/>
              <a:t>) </a:t>
            </a:r>
          </a:p>
          <a:p>
            <a:pPr lvl="1"/>
            <a:r>
              <a:rPr lang="de-DE" dirty="0" smtClean="0"/>
              <a:t>STCN (</a:t>
            </a:r>
            <a:r>
              <a:rPr lang="de-DE" u="sng" dirty="0" smtClean="0">
                <a:hlinkClick r:id="rId5"/>
              </a:rPr>
              <a:t>http://picarta.pica.nl/DB=3.11/LNG=EN/</a:t>
            </a:r>
            <a:r>
              <a:rPr lang="de-DE" dirty="0" smtClean="0"/>
              <a:t>) </a:t>
            </a:r>
          </a:p>
          <a:p>
            <a:pPr lvl="1"/>
            <a:r>
              <a:rPr lang="de-DE" dirty="0" smtClean="0"/>
              <a:t>STCV (</a:t>
            </a:r>
            <a:r>
              <a:rPr lang="de-DE" u="sng" dirty="0" smtClean="0">
                <a:hlinkClick r:id="rId6"/>
              </a:rPr>
              <a:t>http://database.stcv.be/en/</a:t>
            </a:r>
            <a:r>
              <a:rPr lang="de-DE" dirty="0" smtClean="0"/>
              <a:t>)</a:t>
            </a:r>
          </a:p>
          <a:p>
            <a:pPr lvl="1">
              <a:buNone/>
            </a:pPr>
            <a:r>
              <a:rPr lang="de-DE" dirty="0"/>
              <a:t>o</a:t>
            </a:r>
            <a:r>
              <a:rPr lang="de-DE" smtClean="0"/>
              <a:t>der </a:t>
            </a:r>
            <a:r>
              <a:rPr lang="de-DE" dirty="0" smtClean="0"/>
              <a:t>auch</a:t>
            </a:r>
          </a:p>
          <a:p>
            <a:pPr lvl="1"/>
            <a:r>
              <a:rPr lang="de-DE" dirty="0" smtClean="0"/>
              <a:t>USTC (</a:t>
            </a:r>
            <a:r>
              <a:rPr lang="de-DE" u="sng" dirty="0" smtClean="0">
                <a:hlinkClick r:id="rId7"/>
              </a:rPr>
              <a:t>http://ustc.ac.uk/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632848" cy="365125"/>
          </a:xfrm>
        </p:spPr>
        <p:txBody>
          <a:bodyPr/>
          <a:lstStyle/>
          <a:p>
            <a:r>
              <a:rPr lang="de-DE" sz="800" smtClean="0"/>
              <a:t>AG RDA Schulungsunterlagen – Modul 6.AD – Identifikatoren, Werkebene, Beziehungen – Aleph-Version | Stand: 20.11.2015 | CC BY-NC-SA</a:t>
            </a:r>
            <a:endParaRPr lang="de-DE" sz="8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7</a:t>
            </a:fld>
            <a:endParaRPr lang="de-DE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769252"/>
              </p:ext>
            </p:extLst>
          </p:nvPr>
        </p:nvGraphicFramePr>
        <p:xfrm>
          <a:off x="395536" y="4005064"/>
          <a:ext cx="8352928" cy="2340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4876"/>
                <a:gridCol w="887037"/>
                <a:gridCol w="1921913"/>
                <a:gridCol w="4509102"/>
              </a:tblGrid>
              <a:tr h="336514">
                <a:tc>
                  <a:txBody>
                    <a:bodyPr/>
                    <a:lstStyle/>
                    <a:p>
                      <a:r>
                        <a:rPr lang="de-DE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Aleph</a:t>
                      </a:r>
                      <a:endParaRPr lang="de-D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RDA</a:t>
                      </a:r>
                      <a:endParaRPr lang="de-D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Element</a:t>
                      </a:r>
                      <a:endParaRPr lang="de-D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Erfassung</a:t>
                      </a:r>
                      <a:endParaRPr lang="de-D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36514">
                <a:tc>
                  <a:txBody>
                    <a:bodyPr/>
                    <a:lstStyle/>
                    <a:p>
                      <a:r>
                        <a:rPr lang="de-DE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501</a:t>
                      </a:r>
                      <a:endParaRPr lang="de-DE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2.15</a:t>
                      </a:r>
                      <a:endParaRPr lang="de-DE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Identifikator</a:t>
                      </a:r>
                      <a:endParaRPr lang="de-DE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$a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EDIT16 CNCE 70013</a:t>
                      </a:r>
                      <a:endParaRPr lang="de-D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420608">
                <a:tc>
                  <a:txBody>
                    <a:bodyPr/>
                    <a:lstStyle/>
                    <a:p>
                      <a:r>
                        <a:rPr lang="de-DE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501</a:t>
                      </a:r>
                      <a:endParaRPr lang="de-DE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2.15</a:t>
                      </a:r>
                      <a:endParaRPr lang="de-DE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Identifikator</a:t>
                      </a:r>
                      <a:endParaRPr lang="de-DE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$a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STCN 353078700</a:t>
                      </a:r>
                      <a:endParaRPr lang="de-D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1078689">
                <a:tc>
                  <a:txBody>
                    <a:bodyPr/>
                    <a:lstStyle/>
                    <a:p>
                      <a:r>
                        <a:rPr lang="de-DE" b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501</a:t>
                      </a:r>
                      <a:endParaRPr lang="de-DE" b="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2.15</a:t>
                      </a:r>
                      <a:endParaRPr lang="de-DE" b="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Identifikator</a:t>
                      </a:r>
                      <a:endParaRPr lang="de-DE" b="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$a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USTC 648434</a:t>
                      </a:r>
                    </a:p>
                    <a:p>
                      <a:r>
                        <a:rPr lang="de-DE" sz="1800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(optionaler Identifikator für Manifestation mit Identifikator VD16 S 8452)</a:t>
                      </a:r>
                      <a:endParaRPr lang="de-DE" i="1" dirty="0">
                        <a:solidFill>
                          <a:schemeClr val="bg1">
                            <a:lumMod val="50000"/>
                          </a:schemeClr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920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Fingerprints (1)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51520" y="836712"/>
            <a:ext cx="8892480" cy="5472608"/>
          </a:xfrm>
        </p:spPr>
        <p:txBody>
          <a:bodyPr/>
          <a:lstStyle/>
          <a:p>
            <a:r>
              <a:rPr lang="de-DE" dirty="0" smtClean="0"/>
              <a:t>Laut RDA 2.15.1.1 sind Fingerprints </a:t>
            </a:r>
            <a:r>
              <a:rPr lang="de-DE" dirty="0" err="1" smtClean="0"/>
              <a:t>Identifikatoren</a:t>
            </a:r>
            <a:endParaRPr lang="de-DE" dirty="0" smtClean="0"/>
          </a:p>
          <a:p>
            <a:r>
              <a:rPr lang="de-DE" dirty="0" smtClean="0"/>
              <a:t>Da sie nicht einfach zu ermitteln sind, sind sie kein Kernelement</a:t>
            </a:r>
          </a:p>
          <a:p>
            <a:r>
              <a:rPr lang="de-DE" dirty="0" smtClean="0"/>
              <a:t>Erfasst werden Fingerprints nach:</a:t>
            </a:r>
          </a:p>
          <a:p>
            <a:pPr lvl="1"/>
            <a:r>
              <a:rPr lang="de-DE" dirty="0" smtClean="0"/>
              <a:t>Fingerprints : Regeln und Beispiele / nach der englisch-französisch-italienischen Ausgabe des Institut de Recherche et </a:t>
            </a:r>
            <a:r>
              <a:rPr lang="de-DE" dirty="0" err="1" smtClean="0"/>
              <a:t>d'Histoire</a:t>
            </a:r>
            <a:r>
              <a:rPr lang="de-DE" dirty="0" smtClean="0"/>
              <a:t> des Textes (CNRS) und der National Library </a:t>
            </a:r>
            <a:r>
              <a:rPr lang="de-DE" dirty="0" err="1" smtClean="0"/>
              <a:t>of</a:t>
            </a:r>
            <a:r>
              <a:rPr lang="de-DE" dirty="0" smtClean="0"/>
              <a:t> Scotland übersetzt und eingeleitet von Wolfgang Müller. - Berlin : Deutsches Bibliotheksinstitut, 1992</a:t>
            </a:r>
          </a:p>
          <a:p>
            <a:pPr lvl="2"/>
            <a:r>
              <a:rPr lang="de-DE" dirty="0" smtClean="0"/>
              <a:t>Kurzform: </a:t>
            </a:r>
            <a:r>
              <a:rPr lang="de-DE" i="1" dirty="0" smtClean="0"/>
              <a:t>FEI-Fingerprint</a:t>
            </a:r>
            <a:r>
              <a:rPr lang="de-DE" dirty="0" smtClean="0"/>
              <a:t> </a:t>
            </a:r>
          </a:p>
          <a:p>
            <a:pPr lvl="1"/>
            <a:r>
              <a:rPr lang="de-DE" dirty="0" err="1" smtClean="0"/>
              <a:t>Vriesema</a:t>
            </a:r>
            <a:r>
              <a:rPr lang="de-DE" dirty="0" smtClean="0"/>
              <a:t>, Paul, 1951-1989. The STCN Fingerprint. In: Studies in </a:t>
            </a:r>
            <a:r>
              <a:rPr lang="de-DE" dirty="0" err="1" smtClean="0"/>
              <a:t>bibliography</a:t>
            </a:r>
            <a:r>
              <a:rPr lang="de-DE" dirty="0" smtClean="0"/>
              <a:t> 39 (1986), Seite 93-100. – </a:t>
            </a:r>
          </a:p>
          <a:p>
            <a:pPr lvl="1">
              <a:buNone/>
            </a:pPr>
            <a:r>
              <a:rPr lang="de-DE" dirty="0" smtClean="0"/>
              <a:t>	URL: </a:t>
            </a:r>
            <a:r>
              <a:rPr lang="de-DE" u="sng" dirty="0" smtClean="0">
                <a:hlinkClick r:id="rId3"/>
              </a:rPr>
              <a:t>http://etext.lib.virginia.edu/...</a:t>
            </a:r>
            <a:endParaRPr lang="de-DE" u="sng" dirty="0" smtClean="0"/>
          </a:p>
          <a:p>
            <a:pPr lvl="2"/>
            <a:r>
              <a:rPr lang="de-DE" dirty="0" smtClean="0"/>
              <a:t>Kurzform: </a:t>
            </a:r>
            <a:r>
              <a:rPr lang="de-DE" i="1" dirty="0" smtClean="0"/>
              <a:t>STCN-Fingerprint</a:t>
            </a:r>
            <a:endParaRPr lang="de-DE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632848" cy="365125"/>
          </a:xfrm>
        </p:spPr>
        <p:txBody>
          <a:bodyPr/>
          <a:lstStyle/>
          <a:p>
            <a:r>
              <a:rPr lang="de-DE" sz="800" smtClean="0"/>
              <a:t>AG RDA Schulungsunterlagen – Modul 6.AD – Identifikatoren, Werkebene, Beziehungen – Aleph-Version | Stand: 20.11.2015 | CC BY-NC-SA</a:t>
            </a:r>
            <a:endParaRPr lang="de-DE" sz="8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7920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Fingerprints (2)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51520" y="836712"/>
            <a:ext cx="8892480" cy="5472608"/>
          </a:xfrm>
        </p:spPr>
        <p:txBody>
          <a:bodyPr/>
          <a:lstStyle/>
          <a:p>
            <a:r>
              <a:rPr lang="de-DE" dirty="0" smtClean="0"/>
              <a:t>Wenn Fingerprints erfasst werden, muss die Methode angegeben werden, nach der verfahren wurde: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632848" cy="365125"/>
          </a:xfrm>
        </p:spPr>
        <p:txBody>
          <a:bodyPr/>
          <a:lstStyle/>
          <a:p>
            <a:r>
              <a:rPr lang="de-DE" sz="800" smtClean="0"/>
              <a:t>AG RDA Schulungsunterlagen – Modul 6.AD – Identifikatoren, Werkebene, Beziehungen – Aleph-Version | Stand: 20.11.2015 | CC BY-NC-SA</a:t>
            </a:r>
            <a:endParaRPr lang="de-DE" sz="8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9</a:t>
            </a:fld>
            <a:endParaRPr lang="de-DE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658539"/>
              </p:ext>
            </p:extLst>
          </p:nvPr>
        </p:nvGraphicFramePr>
        <p:xfrm>
          <a:off x="467544" y="2060848"/>
          <a:ext cx="7920881" cy="302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514"/>
                <a:gridCol w="805514"/>
                <a:gridCol w="1773348"/>
                <a:gridCol w="4536505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Aleph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RDA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Element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Erfassung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578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2.15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Identifikator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r.r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a.s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eng.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gede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3 1666A</a:t>
                      </a:r>
                    </a:p>
                    <a:p>
                      <a:r>
                        <a:rPr lang="de-DE" sz="1800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(optionaler Identifikator für Manifestation mit Identifikator VD17 23:689554A)</a:t>
                      </a:r>
                      <a:endParaRPr lang="de-DE" i="1" dirty="0">
                        <a:solidFill>
                          <a:schemeClr val="bg1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501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2.15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Identifikator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STCN-Fingerprint: 154704 - b1 A.2.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hy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 : b2 M.2. $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help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  <a:p>
                      <a:r>
                        <a:rPr lang="de-DE" sz="1800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(optionaler Identifikator für Manifestation mit Identifikator STCN 353078700)</a:t>
                      </a:r>
                      <a:endParaRPr lang="de-DE" i="1" dirty="0">
                        <a:solidFill>
                          <a:schemeClr val="bg1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920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bg1"/>
        </a:solidFill>
        <a:ln>
          <a:solidFill>
            <a:schemeClr val="tx1"/>
          </a:solidFill>
        </a:ln>
      </a:spPr>
      <a:bodyPr wrap="square" rtlCol="0">
        <a:spAutoFit/>
      </a:bodyPr>
      <a:lstStyle>
        <a:defPPr>
          <a:defRPr dirty="0" smtClean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bg1"/>
        </a:solidFill>
        <a:ln>
          <a:solidFill>
            <a:schemeClr val="tx1"/>
          </a:solidFill>
        </a:ln>
      </a:spPr>
      <a:bodyPr wrap="square" rtlCol="0">
        <a:spAutoFit/>
      </a:bodyPr>
      <a:lstStyle>
        <a:defPPr>
          <a:defRPr dirty="0" smtClean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2_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bg1"/>
        </a:solidFill>
        <a:ln>
          <a:solidFill>
            <a:schemeClr val="tx1"/>
          </a:solidFill>
        </a:ln>
      </a:spPr>
      <a:bodyPr wrap="square" rtlCol="0">
        <a:spAutoFit/>
      </a:bodyPr>
      <a:lstStyle>
        <a:defPPr>
          <a:defRPr dirty="0" smtClean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3_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bg1"/>
        </a:solidFill>
        <a:ln>
          <a:solidFill>
            <a:schemeClr val="tx1"/>
          </a:solidFill>
        </a:ln>
      </a:spPr>
      <a:bodyPr wrap="square" rtlCol="0">
        <a:spAutoFit/>
      </a:bodyPr>
      <a:lstStyle>
        <a:defPPr>
          <a:defRPr dirty="0" smtClean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4_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bg1"/>
        </a:solidFill>
        <a:ln>
          <a:solidFill>
            <a:schemeClr val="tx1"/>
          </a:solidFill>
        </a:ln>
      </a:spPr>
      <a:bodyPr wrap="square" rtlCol="0">
        <a:spAutoFit/>
      </a:bodyPr>
      <a:lstStyle>
        <a:defPPr>
          <a:defRPr dirty="0" smtClean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defRPr>
        </a:defPPr>
      </a:lstStyle>
    </a:txDef>
  </a:objectDefaults>
  <a:extraClrSchemeLst/>
</a:theme>
</file>

<file path=ppt/theme/theme6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3139</Words>
  <Application>Microsoft Office PowerPoint</Application>
  <PresentationFormat>Bildschirmpräsentation (4:3)</PresentationFormat>
  <Paragraphs>599</Paragraphs>
  <Slides>41</Slides>
  <Notes>30</Notes>
  <HiddenSlides>0</HiddenSlides>
  <MMClips>0</MMClips>
  <ScaleCrop>false</ScaleCrop>
  <HeadingPairs>
    <vt:vector size="4" baseType="variant">
      <vt:variant>
        <vt:lpstr>Design</vt:lpstr>
      </vt:variant>
      <vt:variant>
        <vt:i4>5</vt:i4>
      </vt:variant>
      <vt:variant>
        <vt:lpstr>Folientitel</vt:lpstr>
      </vt:variant>
      <vt:variant>
        <vt:i4>41</vt:i4>
      </vt:variant>
    </vt:vector>
  </HeadingPairs>
  <TitlesOfParts>
    <vt:vector size="46" baseType="lpstr">
      <vt:lpstr>Larissa</vt:lpstr>
      <vt:lpstr>1_Larissa</vt:lpstr>
      <vt:lpstr>2_Larissa</vt:lpstr>
      <vt:lpstr>3_Larissa</vt:lpstr>
      <vt:lpstr>4_Larissa</vt:lpstr>
      <vt:lpstr>Schulungsunterlagen der AG RDA</vt:lpstr>
      <vt:lpstr>Identifikatoren – Beziehungen – Werkebene</vt:lpstr>
      <vt:lpstr>Inhalt</vt:lpstr>
      <vt:lpstr>Identifikatoren RDA 2.15.1 </vt:lpstr>
      <vt:lpstr>Allgemeines</vt:lpstr>
      <vt:lpstr>„VD“-Nummern</vt:lpstr>
      <vt:lpstr>Vergleichbare Identifikatoren</vt:lpstr>
      <vt:lpstr>Fingerprints (1)</vt:lpstr>
      <vt:lpstr>Fingerprints (2)</vt:lpstr>
      <vt:lpstr>Personen, Familien und Körperschaften, die mit Expressionen in Verbindung stehen RDA 20.2.1 </vt:lpstr>
      <vt:lpstr>Beiträger, Widmungsempfänger, Zensoren (1)</vt:lpstr>
      <vt:lpstr>Beiträger, Widmungsempfänger, Zensoren (2)</vt:lpstr>
      <vt:lpstr>Beiträger, Widmungsempfänger, Zensoren (3)</vt:lpstr>
      <vt:lpstr>Beiträger, Widmungsempfänger, Zensoren (4)</vt:lpstr>
      <vt:lpstr>Beiträger, Widmungsempfänger, Zensoren (5)</vt:lpstr>
      <vt:lpstr>Beiträger, Widmungsempfänger, Zensoren (6)</vt:lpstr>
      <vt:lpstr>Beiträger, Widmungsempfänger, Zensoren (7)</vt:lpstr>
      <vt:lpstr>Beiträger, Widmungsempfänger, Zensoren (8)</vt:lpstr>
      <vt:lpstr>Beiträger, Widmungsempfänger, Zensoren (9)</vt:lpstr>
      <vt:lpstr>Beiträger, Widmungsempfänger, Zensoren (10)</vt:lpstr>
      <vt:lpstr>Personen, Familien, Körperschaften, die mit Manifestationen in Verbindung stehen RDA 21</vt:lpstr>
      <vt:lpstr>Verlage, Vertrieb, Hersteller (1)</vt:lpstr>
      <vt:lpstr>Verlage, Vertrieb, Hersteller (2)</vt:lpstr>
      <vt:lpstr>Werkebene </vt:lpstr>
      <vt:lpstr>Werkebene – Alte Drucke</vt:lpstr>
      <vt:lpstr>Bevorzugter Titel</vt:lpstr>
      <vt:lpstr>Bevorzugter Titel D-A-CH zu 6.2.2.4 (1)</vt:lpstr>
      <vt:lpstr>Bevorzugter Titel D-A-CH zu 6.2.2.4 (2)</vt:lpstr>
      <vt:lpstr>Bevorzugter Titel D-A-CH zu 6.2.2.4 (3)</vt:lpstr>
      <vt:lpstr>Bevorzugter Titel D-A-CH zu 6.2.2.4 (3)</vt:lpstr>
      <vt:lpstr>Bevorzugter Titel D-A-CH zu 6.2.2.4 (4)</vt:lpstr>
      <vt:lpstr>Bevorzugter Titel D-A-CH zu 6.2.2.4 (5)</vt:lpstr>
      <vt:lpstr>Bevorzugter Titel  D-A-CH zu 6.2.2.4 (6)</vt:lpstr>
      <vt:lpstr>Bevorzugter Titel  D-A-CH zu 6.2.2.4 (6)</vt:lpstr>
      <vt:lpstr>Bevorzugter Titel D-A-CH zu 6.2.2.4 (7)</vt:lpstr>
      <vt:lpstr>Bevorzugter Titel D-A-CH zu 6.2.2.4 (7)</vt:lpstr>
      <vt:lpstr>Bevorzugter Titel - Großschreibung</vt:lpstr>
      <vt:lpstr>Normierter Sucheinstieg – Dissertationen (1)</vt:lpstr>
      <vt:lpstr>Normierter Sucheinstieg – Dissertationen (2)</vt:lpstr>
      <vt:lpstr>Normierter Sucheinstieg – Dissertationen (3)</vt:lpstr>
      <vt:lpstr>Normierter Sucheinstieg - Dissertationen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Schulungsunterlagen der AG RDA</dc:title>
  <dc:creator>Bufalino, Cinzia</dc:creator>
  <cp:lastModifiedBy>Claudia Reiter</cp:lastModifiedBy>
  <cp:revision>162</cp:revision>
  <dcterms:created xsi:type="dcterms:W3CDTF">2014-02-18T07:01:40Z</dcterms:created>
  <dcterms:modified xsi:type="dcterms:W3CDTF">2016-01-27T08:13:23Z</dcterms:modified>
</cp:coreProperties>
</file>