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85" r:id="rId2"/>
    <p:sldId id="259" r:id="rId3"/>
    <p:sldId id="320" r:id="rId4"/>
    <p:sldId id="321" r:id="rId5"/>
    <p:sldId id="302" r:id="rId6"/>
    <p:sldId id="298" r:id="rId7"/>
    <p:sldId id="306" r:id="rId8"/>
    <p:sldId id="305" r:id="rId9"/>
    <p:sldId id="308" r:id="rId10"/>
    <p:sldId id="307" r:id="rId11"/>
    <p:sldId id="311" r:id="rId12"/>
    <p:sldId id="310" r:id="rId13"/>
    <p:sldId id="322" r:id="rId14"/>
    <p:sldId id="323" r:id="rId15"/>
    <p:sldId id="309" r:id="rId16"/>
    <p:sldId id="314" r:id="rId17"/>
    <p:sldId id="313" r:id="rId18"/>
    <p:sldId id="324" r:id="rId19"/>
    <p:sldId id="325" r:id="rId20"/>
    <p:sldId id="326" r:id="rId21"/>
    <p:sldId id="329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eigand, Wibke" initials="W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85279" autoAdjust="0"/>
  </p:normalViewPr>
  <p:slideViewPr>
    <p:cSldViewPr>
      <p:cViewPr>
        <p:scale>
          <a:sx n="93" d="100"/>
          <a:sy n="93" d="100"/>
        </p:scale>
        <p:origin x="-2226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10.12.2015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10.12.2015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424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62749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62749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Herleitung</a:t>
            </a:r>
            <a:r>
              <a:rPr lang="de-DE" baseline="0" dirty="0" smtClean="0"/>
              <a:t> prüfen, warum werden die Angaben nach 7.11 zitiert?</a:t>
            </a: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5155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RDA 20.2</a:t>
            </a:r>
            <a:r>
              <a:rPr lang="de-DE" baseline="0" dirty="0" smtClean="0"/>
              <a:t> D-A-CH</a:t>
            </a:r>
          </a:p>
          <a:p>
            <a:r>
              <a:rPr lang="de-DE" baseline="0" dirty="0" smtClean="0"/>
              <a:t>Mitwirkende, die auf der Hauptinformationsquelle (hier Silberling) genannt sind, werden als Bestandteil des Standardelementes gesehen.</a:t>
            </a:r>
          </a:p>
          <a:p>
            <a:endParaRPr lang="de-DE" baseline="0" dirty="0" smtClean="0"/>
          </a:p>
          <a:p>
            <a:r>
              <a:rPr lang="de-DE" baseline="0" dirty="0" smtClean="0"/>
              <a:t>RDA 2.4.2.3 D-A-CH „</a:t>
            </a:r>
            <a:r>
              <a:rPr lang="de-DE" dirty="0" smtClean="0"/>
              <a:t>Darüber hinaus wird empfohlen, immer dann, wenn eine Beziehung angelegt wird, auch die zugehörige Verantwortlichkeitsangabe zu erfassen. Fakultativ können Sie auch Verantwortlichkeitsangaben erfassen, ohne dass eine entsprechende Beziehung angelegt wird. </a:t>
            </a:r>
            <a:r>
              <a:rPr lang="de-DE" baseline="0" dirty="0" smtClean="0"/>
              <a:t>“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3828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RDA 20.2</a:t>
            </a:r>
            <a:r>
              <a:rPr lang="de-DE" baseline="0" dirty="0" smtClean="0"/>
              <a:t> D-A-CH</a:t>
            </a:r>
          </a:p>
          <a:p>
            <a:r>
              <a:rPr lang="de-DE" baseline="0" dirty="0" smtClean="0"/>
              <a:t>Mitwirkende, die auf der Hauptinformationsquelle (hier Silberling) genannt sind, werden als Bestandteil des Standardelementes gesehen.</a:t>
            </a:r>
          </a:p>
          <a:p>
            <a:endParaRPr lang="de-DE" baseline="0" dirty="0" smtClean="0"/>
          </a:p>
          <a:p>
            <a:r>
              <a:rPr lang="de-DE" baseline="0" dirty="0" smtClean="0"/>
              <a:t>RDA 2.4.2.3 D-A-CH „</a:t>
            </a:r>
            <a:r>
              <a:rPr lang="de-DE" dirty="0" smtClean="0"/>
              <a:t>Darüber hinaus wird empfohlen, immer dann, wenn eine Beziehung angelegt wird, auch die zugehörige Verantwortlichkeitsangabe zu erfassen. Fakultativ können Sie auch Verantwortlichkeitsangaben erfassen, ohne dass eine entsprechende Beziehung angelegt wird. </a:t>
            </a:r>
            <a:r>
              <a:rPr lang="de-DE" baseline="0" dirty="0" smtClean="0"/>
              <a:t>“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382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RDA 20.2</a:t>
            </a:r>
            <a:r>
              <a:rPr lang="de-DE" baseline="0" dirty="0" smtClean="0"/>
              <a:t> D-A-CH</a:t>
            </a:r>
          </a:p>
          <a:p>
            <a:r>
              <a:rPr lang="de-DE" baseline="0" dirty="0" smtClean="0"/>
              <a:t>Mitwirkende, die auf der Hauptinformationsquelle (hier Silberling) genannt sind, werden als Bestandteil des Standardelementes gesehen.</a:t>
            </a:r>
          </a:p>
          <a:p>
            <a:endParaRPr lang="de-DE" baseline="0" dirty="0" smtClean="0"/>
          </a:p>
          <a:p>
            <a:r>
              <a:rPr lang="de-DE" baseline="0" dirty="0" smtClean="0"/>
              <a:t>RDA 2.4.2.3 D-A-CH „</a:t>
            </a:r>
            <a:r>
              <a:rPr lang="de-DE" dirty="0" smtClean="0"/>
              <a:t>Darüber hinaus wird empfohlen, immer dann, wenn eine Beziehung angelegt wird, auch die zugehörige Verantwortlichkeitsangabe zu erfassen. Fakultativ können Sie auch Verantwortlichkeitsangaben erfassen, ohne dass eine entsprechende Beziehung angelegt wird. </a:t>
            </a:r>
            <a:r>
              <a:rPr lang="de-DE" baseline="0" dirty="0" smtClean="0"/>
              <a:t>“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3828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RDA 20.2</a:t>
            </a:r>
            <a:r>
              <a:rPr lang="de-DE" baseline="0" dirty="0" smtClean="0"/>
              <a:t> D-A-CH</a:t>
            </a:r>
          </a:p>
          <a:p>
            <a:r>
              <a:rPr lang="de-DE" baseline="0" dirty="0" smtClean="0"/>
              <a:t>Mitwirkende, die auf der Hauptinformationsquelle (hier Silberling) genannt sind, werden als Bestandteil des Standardelementes gesehen.</a:t>
            </a:r>
          </a:p>
          <a:p>
            <a:endParaRPr lang="de-DE" baseline="0" dirty="0" smtClean="0"/>
          </a:p>
          <a:p>
            <a:r>
              <a:rPr lang="de-DE" baseline="0" dirty="0" smtClean="0"/>
              <a:t>RDA 2.4.2.3 D-A-CH „</a:t>
            </a:r>
            <a:r>
              <a:rPr lang="de-DE" dirty="0" smtClean="0"/>
              <a:t>Darüber hinaus wird empfohlen, immer dann, wenn eine Beziehung angelegt wird, auch die zugehörige Verantwortlichkeitsangabe zu erfassen. Fakultativ können Sie auch Verantwortlichkeitsangaben erfassen, ohne dass eine entsprechende Beziehung angelegt wird. </a:t>
            </a:r>
            <a:r>
              <a:rPr lang="de-DE" baseline="0" dirty="0" smtClean="0"/>
              <a:t>“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382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12292" name="Foliennummernplatzhalt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44908E-676C-49E2-82BA-B9AC3E258FC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4162670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Op</a:t>
            </a:r>
            <a:r>
              <a:rPr lang="de-DE" dirty="0" smtClean="0"/>
              <a:t> 64 ist kein Titelzusatz</a:t>
            </a:r>
            <a:r>
              <a:rPr lang="de-DE" baseline="0" dirty="0" smtClean="0"/>
              <a:t>, weil die Information nicht auf der gleichen Stelle wie der Haupttitel ist. Op. 64 steht auf der Rückseite.</a:t>
            </a:r>
          </a:p>
          <a:p>
            <a:r>
              <a:rPr lang="de-DE" baseline="0" dirty="0" smtClean="0"/>
              <a:t>RDA 2.3.4.2 DACH ! Entscheidung ob als Abweichender Titel oder als Anmerkung zum Titel</a:t>
            </a:r>
          </a:p>
          <a:p>
            <a:r>
              <a:rPr lang="de-DE" baseline="0" dirty="0" smtClean="0"/>
              <a:t>Verweis auf Schulungsunterlage Modul 3.02.01 Titel</a:t>
            </a:r>
          </a:p>
          <a:p>
            <a:r>
              <a:rPr lang="de-DE" baseline="0" dirty="0" smtClean="0"/>
              <a:t>Es wird als nicht notwendig angesehen, dass die Anmerkung zum Titel zitiert wird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6164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Auf (Dirigent)</a:t>
            </a:r>
            <a:r>
              <a:rPr lang="de-DE" baseline="0" dirty="0" smtClean="0"/>
              <a:t> eingehen , Rollenangabe gemäß RDA 2.4.1.7</a:t>
            </a:r>
          </a:p>
          <a:p>
            <a:r>
              <a:rPr lang="de-DE" baseline="0" dirty="0" smtClean="0"/>
              <a:t>Wird im Skript 6M.04 Verantwortlichkeitsangaben noch einmal darauf eingegangen</a:t>
            </a:r>
          </a:p>
          <a:p>
            <a:r>
              <a:rPr lang="de-DE" baseline="0" dirty="0" smtClean="0"/>
              <a:t>2.4.2 D-A-CH nur erste Verantwortlichkeitsangabe ist Pflicht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336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Erläuterung bei RDA 2.8.4.1 – ggf. Skript 6M.04 Verlagsangaben</a:t>
            </a:r>
          </a:p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Wenn das passende Symbol nicht dargestellt werden kann, schreibt man vor das Datum „Copyright“ oder „Phonogramm-Copyright“.</a:t>
            </a:r>
          </a:p>
          <a:p>
            <a:endParaRPr lang="de-DE" dirty="0" smtClean="0"/>
          </a:p>
          <a:p>
            <a:r>
              <a:rPr lang="de-DE" dirty="0" smtClean="0"/>
              <a:t>RDA</a:t>
            </a:r>
            <a:r>
              <a:rPr lang="de-DE" baseline="0" dirty="0" smtClean="0"/>
              <a:t> 2.11 Copyright-Datum wurde im Modul 6M.03 Musikdrucke erwähnt</a:t>
            </a:r>
          </a:p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0515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6274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Doppelpunkt hinter UPC ist in der Regel ein Anzeigeprinzip und kein Erfassungsprinzip.</a:t>
            </a:r>
          </a:p>
          <a:p>
            <a:endParaRPr lang="de-DE" dirty="0" smtClean="0"/>
          </a:p>
          <a:p>
            <a:r>
              <a:rPr lang="de-DE" dirty="0" smtClean="0"/>
              <a:t>Die Angabe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Decca 4786422 wird als zusammenhängend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angesehen</a:t>
            </a:r>
          </a:p>
          <a:p>
            <a:endParaRPr lang="de-DE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RDA 2.15.1.4 D-A-CH „</a:t>
            </a:r>
            <a:r>
              <a:rPr lang="de-DE" dirty="0" smtClean="0"/>
              <a:t>Für Musiktonträger können Sie Bestellnummern eines Labels oder einer Vertriebsfirma angeben. Stellen Sie dabei immer den Bezug zum Namen des Labels oder der Vertriebsfirma her.“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4595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Angaben zu Toneigenschaften</a:t>
            </a:r>
            <a:r>
              <a:rPr lang="de-DE" baseline="0" dirty="0" smtClean="0"/>
              <a:t> hier nur in Ausschnitten dargestellt, keine Schulungsunterlagen zum Thema vorhanden</a:t>
            </a:r>
          </a:p>
          <a:p>
            <a:r>
              <a:rPr lang="de-DE" baseline="0" dirty="0" smtClean="0"/>
              <a:t>RDA 3.16 schreibt feste Begriffe zur Erfassung von technischen Sachverhalten vor</a:t>
            </a:r>
          </a:p>
          <a:p>
            <a:endParaRPr lang="de-DE" baseline="0" dirty="0" smtClean="0"/>
          </a:p>
          <a:p>
            <a:r>
              <a:rPr lang="de-DE" baseline="0" dirty="0" smtClean="0"/>
              <a:t>Zum Thema Begleitmaterial Schulungsunterlage Modul 5A</a:t>
            </a:r>
          </a:p>
          <a:p>
            <a:endParaRPr lang="de-DE" baseline="0" dirty="0" smtClean="0"/>
          </a:p>
          <a:p>
            <a:r>
              <a:rPr lang="de-DE" baseline="0" dirty="0" smtClean="0"/>
              <a:t>Für die Umfangsangabe des Begleitmaterials kann ein frei wählbares Wort genutzt werden.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289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10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218253"/>
              </p:ext>
            </p:extLst>
          </p:nvPr>
        </p:nvGraphicFramePr>
        <p:xfrm>
          <a:off x="395536" y="1268760"/>
          <a:ext cx="8424934" cy="1782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553b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2.15</a:t>
                      </a:r>
                      <a:r>
                        <a:rPr lang="de-DE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Identifikator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028947864226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551a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Identifikator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Decca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4786422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der </a:t>
            </a:r>
            <a:r>
              <a:rPr lang="de-DE" dirty="0" err="1" smtClean="0"/>
              <a:t>Identifikatoren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25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11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008894"/>
              </p:ext>
            </p:extLst>
          </p:nvPr>
        </p:nvGraphicFramePr>
        <p:xfrm>
          <a:off x="395536" y="1268760"/>
          <a:ext cx="8424934" cy="3146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2400268"/>
                <a:gridCol w="3528390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i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Datenträgertyp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(Audiodisk)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064b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Erweiterter</a:t>
                      </a:r>
                      <a:r>
                        <a:rPr lang="de-DE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Datenträgertyp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i="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i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CD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i="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i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</a:t>
                      </a: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060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6.9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Inhaltstyp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prm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(aufgeführte Musik)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der IMD-Elemente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318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12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407901"/>
              </p:ext>
            </p:extLst>
          </p:nvPr>
        </p:nvGraphicFramePr>
        <p:xfrm>
          <a:off x="395536" y="1268760"/>
          <a:ext cx="8424934" cy="3845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138075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Umfang (Hauptkomponente)</a:t>
                      </a:r>
                      <a:r>
                        <a:rPr lang="de-DE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 CD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437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3.4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Umfang (Begleitmaterial)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 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Booklet</a:t>
                      </a:r>
                      <a:endParaRPr lang="de-DE" dirty="0">
                        <a:solidFill>
                          <a:srgbClr val="FF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Maße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12 cm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440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3.16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Toneigenschaften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digital</a:t>
                      </a:r>
                    </a:p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$g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Stereo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des Datenträgers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95536" y="5401969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de-DE" sz="1800" dirty="0" smtClean="0">
                <a:solidFill>
                  <a:schemeClr val="tx1"/>
                </a:solidFill>
              </a:rPr>
              <a:t>RDA 3.1.4 D-A-CH relevant für Erfassen des Begleitmaterials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68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13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544376"/>
              </p:ext>
            </p:extLst>
          </p:nvPr>
        </p:nvGraphicFramePr>
        <p:xfrm>
          <a:off x="395536" y="1268760"/>
          <a:ext cx="8424934" cy="1101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037b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6.11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Sprache der Expression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/>
              <a:t>Erfassen von Elementen der Expressionsebene</a:t>
            </a:r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95536" y="3717032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de-DE" sz="1800" dirty="0" smtClean="0">
                <a:solidFill>
                  <a:schemeClr val="tx1"/>
                </a:solidFill>
              </a:rPr>
              <a:t>Hier</a:t>
            </a:r>
            <a:r>
              <a:rPr lang="de-DE" sz="1800" dirty="0">
                <a:solidFill>
                  <a:schemeClr val="tx1"/>
                </a:solidFill>
              </a:rPr>
              <a:t>: nicht textiertes musikalisches Werk</a:t>
            </a:r>
          </a:p>
        </p:txBody>
      </p:sp>
    </p:spTree>
    <p:extLst>
      <p:ext uri="{BB962C8B-B14F-4D97-AF65-F5344CB8AC3E}">
        <p14:creationId xmlns:p14="http://schemas.microsoft.com/office/powerpoint/2010/main" val="45447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14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804079"/>
              </p:ext>
            </p:extLst>
          </p:nvPr>
        </p:nvGraphicFramePr>
        <p:xfrm>
          <a:off x="395536" y="1268760"/>
          <a:ext cx="8424934" cy="1101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037b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6.11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Sprache der Expression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err="1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zxx</a:t>
                      </a:r>
                      <a:endParaRPr lang="de-DE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/>
              <a:t>Erfassen von Elementen der Expressionsebene</a:t>
            </a:r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95536" y="3717032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de-DE" sz="1800" dirty="0" smtClean="0">
                <a:solidFill>
                  <a:schemeClr val="tx1"/>
                </a:solidFill>
              </a:rPr>
              <a:t>Hier</a:t>
            </a:r>
            <a:r>
              <a:rPr lang="de-DE" sz="1800" dirty="0">
                <a:solidFill>
                  <a:schemeClr val="tx1"/>
                </a:solidFill>
              </a:rPr>
              <a:t>: nicht textiertes musikalisches Werk</a:t>
            </a:r>
          </a:p>
        </p:txBody>
      </p:sp>
    </p:spTree>
    <p:extLst>
      <p:ext uri="{BB962C8B-B14F-4D97-AF65-F5344CB8AC3E}">
        <p14:creationId xmlns:p14="http://schemas.microsoft.com/office/powerpoint/2010/main" val="328057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15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93638"/>
              </p:ext>
            </p:extLst>
          </p:nvPr>
        </p:nvGraphicFramePr>
        <p:xfrm>
          <a:off x="395536" y="1268760"/>
          <a:ext cx="8424934" cy="31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174079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7.11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Aufzeichnungsort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und -datum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„Recording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location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: </a:t>
                      </a:r>
                      <a:b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Kissei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Bunka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Hall, Matsumoto, Japan, 23 &amp; 25 August 2012“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Aufzeichnungsort und -datum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Live</a:t>
                      </a:r>
                    </a:p>
                  </a:txBody>
                  <a:tcPr anchor="ctr"/>
                </a:tc>
              </a:tr>
              <a:tr h="41944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Wiedergabe,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Laufzeit usw.</a:t>
                      </a:r>
                      <a:endParaRPr lang="de-DE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1 CD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_(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51:59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Beschreibung des Inhalts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8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5157192"/>
            <a:ext cx="8640960" cy="1152128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1800" dirty="0" smtClean="0"/>
              <a:t>Die Angaben wurden von der Vorlage zitiert.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460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16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938056"/>
              </p:ext>
            </p:extLst>
          </p:nvPr>
        </p:nvGraphicFramePr>
        <p:xfrm>
          <a:off x="395536" y="1268760"/>
          <a:ext cx="8424934" cy="2481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1008112"/>
                <a:gridCol w="2376264"/>
                <a:gridCol w="410445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6.14.2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Bevorzugter Titel des Musikwerks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$t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&lt;&lt;Eine&gt;&gt; Alpensymphonie</a:t>
                      </a:r>
                      <a:endParaRPr lang="de-D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91503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17.8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</a:t>
                      </a:r>
                      <a:r>
                        <a:rPr lang="de-DE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der Manifestation verkörpertes Werk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Strauss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Richard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1864-1949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$t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&lt;&lt;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Eine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&gt;&gt;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Alpensymphonie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der Werkebene und Primärbeziehungen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996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17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418745"/>
              </p:ext>
            </p:extLst>
          </p:nvPr>
        </p:nvGraphicFramePr>
        <p:xfrm>
          <a:off x="395536" y="1196752"/>
          <a:ext cx="8424934" cy="4895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936104"/>
                <a:gridCol w="3240360"/>
                <a:gridCol w="3168350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 Schöpfer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104b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endParaRPr lang="de-DE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der Beziehung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026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18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540755"/>
              </p:ext>
            </p:extLst>
          </p:nvPr>
        </p:nvGraphicFramePr>
        <p:xfrm>
          <a:off x="395536" y="1196752"/>
          <a:ext cx="8424934" cy="4895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936104"/>
                <a:gridCol w="3240360"/>
                <a:gridCol w="3168350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 Schöpfer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Strauss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Richard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1864-1949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cmp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Komponist)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endParaRPr lang="de-DE" sz="1800" kern="1200" dirty="0" smtClean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104b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endParaRPr lang="de-DE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der Beziehung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118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19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657994"/>
              </p:ext>
            </p:extLst>
          </p:nvPr>
        </p:nvGraphicFramePr>
        <p:xfrm>
          <a:off x="395536" y="1196752"/>
          <a:ext cx="8424934" cy="4895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936104"/>
                <a:gridCol w="3240360"/>
                <a:gridCol w="3168350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 Schöpfer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Strauss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Richard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1864-1949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cmp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Komponist)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Saitō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Kinen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Ōkesutora</a:t>
                      </a:r>
                      <a:endParaRPr lang="de-DE" sz="1800" kern="1200" dirty="0" smtClean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itr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(Instrumentalmusiker)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104b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</a:t>
                      </a:r>
                    </a:p>
                  </a:txBody>
                  <a:tcPr anchor="ctr"/>
                </a:tc>
              </a:tr>
              <a:tr h="419444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der Beziehung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304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Eine erste Titelaufnahme nach RDA </a:t>
            </a:r>
            <a:br>
              <a:rPr lang="de-DE" sz="2800" dirty="0" smtClean="0"/>
            </a:br>
            <a:r>
              <a:rPr lang="de-DE" sz="2800" dirty="0" smtClean="0"/>
              <a:t>für eine einteilige Einheit einer Musik-CD</a:t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6M.04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409343" y="1124744"/>
            <a:ext cx="2406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B3Kat: 03.12.2015</a:t>
            </a:r>
            <a:endParaRPr lang="de-D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20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540662"/>
              </p:ext>
            </p:extLst>
          </p:nvPr>
        </p:nvGraphicFramePr>
        <p:xfrm>
          <a:off x="395536" y="1196752"/>
          <a:ext cx="8424934" cy="4895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936104"/>
                <a:gridCol w="3240360"/>
                <a:gridCol w="3168350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 Schöpfer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Strauss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Richard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1864-1949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cmp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Komponist)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Saitō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Kinen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Ōkesutora</a:t>
                      </a:r>
                      <a:endParaRPr lang="de-DE" sz="1800" kern="1200" dirty="0" smtClean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itr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(Instrumentalmusiker)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104b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Daniel Harding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1975-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cnd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(Dirigent)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der Beziehung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61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DE" sz="1800" b="1" dirty="0"/>
              <a:t>Lösung Bsp. 6M.04.01: Alpine </a:t>
            </a:r>
            <a:r>
              <a:rPr lang="de-DE" sz="1800" b="1" dirty="0" err="1"/>
              <a:t>symphony</a:t>
            </a:r>
            <a:r>
              <a:rPr lang="de-DE" sz="1800" b="1" dirty="0"/>
              <a:t> / Richard </a:t>
            </a:r>
            <a:r>
              <a:rPr lang="de-DE" sz="1800" b="1" dirty="0" err="1"/>
              <a:t>Strauss</a:t>
            </a:r>
            <a:r>
              <a:rPr lang="de-DE" b="1" dirty="0"/>
              <a:t/>
            </a:r>
            <a:br>
              <a:rPr lang="de-DE" b="1" dirty="0"/>
            </a:b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21</a:t>
            </a:fld>
            <a:endParaRPr lang="de-DE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576887"/>
              </p:ext>
            </p:extLst>
          </p:nvPr>
        </p:nvGraphicFramePr>
        <p:xfrm>
          <a:off x="251520" y="836703"/>
          <a:ext cx="7920881" cy="54006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1360"/>
                <a:gridCol w="3074062"/>
                <a:gridCol w="3425459"/>
              </a:tblGrid>
              <a:tr h="148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de-DE" sz="500" kern="50">
                          <a:effectLst/>
                        </a:rPr>
                        <a:t>RDA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de-DE" sz="500" kern="50">
                          <a:effectLst/>
                        </a:rPr>
                        <a:t>Element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de-DE" sz="500" kern="50">
                          <a:effectLst/>
                        </a:rPr>
                        <a:t>Erfassung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2.3.2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Haupttitel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Alpine symphony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2.3.3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Paralleltitel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Eine Alpensinfonie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2.3.3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Paralleltitel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Une symphonie alpestre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2.4.2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Verantwortlichkeitsangabe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Richard Strauss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2.4.2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Verantwortlichkeitsangabe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Saito Kinen Orchestra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2.4.2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Verantwortlichkeitsangabe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Daniel Harding [Dirigent]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2.8.2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Erscheinungsort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London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2.8.4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Verlagsname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Decca Music Group Limited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2.8.6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Erscheinungsdatum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[2014]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2.11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Copyright-Datum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© 2014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2.13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Erscheinungsweise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Einzelne Einheit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7897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2.15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Identifikator für die Manifestation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UPC: 028947864226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7897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2.15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Identifikator für die Manifestation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Decca 4786422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2.17.2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Anmerkung zum Titel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op. 64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3.2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Medientyp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audio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3.3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Datenträgertyp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Audiodisk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3.4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Umfang (Hauptkomponente)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1 CD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3.4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Umfang (Begleitmaterial)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1 Booklet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3.5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Maße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12 cm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3.16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Toneigenschaften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Stereo, digital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7897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6.14.2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Bevorzugter Titel des Werkes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Eine Alpensymphonie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6.9.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Inhaltstyp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aufgeführte Musik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6.11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Sprache der Expression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zxx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26845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7.11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Aufzeichnungsort und Aufzeichnungsdatum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„Recording location: Kissei Bunka Hall, Matsumoto, Japan, 23 &amp; 25 August 2012“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80238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7.11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Aufzeichnungsort und Aufzeichnungsdatum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Live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7.22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Dauer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51:59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270357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17.8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 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In der Manifestation verkörpertes Werk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Strauss, Richard, 1864-1949. Eine Alpensymphonie 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19.2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Geistiger Schöpfer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Strauss, Richard, 1864-1949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18.5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Beziehungskennzeichnung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Komponist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20.2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Mitwirkender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Saitō Kinen Ōkesutora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18.5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Beziehungskennzeichnung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Instrumentalmusiker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20.2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Mitwirkender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Harding, Daniel, 1975-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  <a:tr h="1480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18.5 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>
                          <a:effectLst/>
                        </a:rPr>
                        <a:t>Beziehungskennzeichnung</a:t>
                      </a:r>
                      <a:endParaRPr lang="de-DE" sz="500" kern="5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500" kern="50" dirty="0">
                          <a:effectLst/>
                        </a:rPr>
                        <a:t>Dirigent</a:t>
                      </a:r>
                      <a:endParaRPr lang="de-DE" sz="500" kern="5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34049" marR="34049" marT="0" marB="0"/>
                </a:tc>
              </a:tr>
            </a:tbl>
          </a:graphicData>
        </a:graphic>
      </p:graphicFrame>
      <p:sp>
        <p:nvSpPr>
          <p:cNvPr id="13" name="Rectangle 4"/>
          <p:cNvSpPr>
            <a:spLocks noGrp="1" noChangeArrowheads="1"/>
          </p:cNvSpPr>
          <p:nvPr>
            <p:ph type="body" sz="quarter" idx="13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7973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Bsp. 6M.04.01  Alpine </a:t>
            </a:r>
            <a:r>
              <a:rPr lang="de-D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symphony</a:t>
            </a:r>
            <a:r>
              <a:rPr lang="de-D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/ </a:t>
            </a:r>
            <a:r>
              <a:rPr lang="de-D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Strauss</a:t>
            </a:r>
            <a:r>
              <a:rPr lang="de-D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de-D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5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4788024" y="1412776"/>
            <a:ext cx="2846010" cy="1336329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buNone/>
            </a:pPr>
            <a:endParaRPr lang="de-DE" alt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pic>
        <p:nvPicPr>
          <p:cNvPr id="3077" name="Grafik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764704"/>
            <a:ext cx="5638800" cy="233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36838"/>
            <a:ext cx="3886200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eck 7"/>
          <p:cNvSpPr/>
          <p:nvPr/>
        </p:nvSpPr>
        <p:spPr>
          <a:xfrm>
            <a:off x="4716463" y="5013325"/>
            <a:ext cx="3816350" cy="107997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solidFill>
                  <a:schemeClr val="tx1"/>
                </a:solidFill>
                <a:latin typeface="Verdana"/>
                <a:cs typeface="Verdana"/>
              </a:rPr>
              <a:t>Decca Music Group Limited</a:t>
            </a:r>
            <a:br>
              <a:rPr lang="de-DE" dirty="0">
                <a:solidFill>
                  <a:schemeClr val="tx1"/>
                </a:solidFill>
                <a:latin typeface="Verdana"/>
                <a:cs typeface="Verdana"/>
              </a:rPr>
            </a:br>
            <a:r>
              <a:rPr lang="de-DE" dirty="0"/>
              <a:t>℗</a:t>
            </a:r>
            <a:r>
              <a:rPr lang="de-DE" dirty="0" smtClean="0">
                <a:solidFill>
                  <a:schemeClr val="tx1"/>
                </a:solidFill>
                <a:latin typeface="Verdana"/>
                <a:cs typeface="Verdana"/>
              </a:rPr>
              <a:t> </a:t>
            </a:r>
            <a:r>
              <a:rPr lang="de-DE" dirty="0">
                <a:solidFill>
                  <a:schemeClr val="tx1"/>
                </a:solidFill>
                <a:latin typeface="Verdana"/>
                <a:cs typeface="Verdana"/>
              </a:rPr>
              <a:t>2013 Saito </a:t>
            </a:r>
            <a:r>
              <a:rPr lang="de-DE" dirty="0" err="1">
                <a:solidFill>
                  <a:schemeClr val="tx1"/>
                </a:solidFill>
                <a:latin typeface="Verdana"/>
                <a:cs typeface="Verdana"/>
              </a:rPr>
              <a:t>Kinen</a:t>
            </a:r>
            <a:r>
              <a:rPr lang="de-DE" dirty="0">
                <a:solidFill>
                  <a:schemeClr val="tx1"/>
                </a:solidFill>
                <a:latin typeface="Verdana"/>
                <a:cs typeface="Verdana"/>
              </a:rPr>
              <a:t> Festival </a:t>
            </a:r>
            <a:r>
              <a:rPr lang="de-DE" dirty="0" smtClean="0">
                <a:solidFill>
                  <a:schemeClr val="tx1"/>
                </a:solidFill>
                <a:latin typeface="Verdana"/>
                <a:cs typeface="Verdana"/>
              </a:rPr>
              <a:t>…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mtClean="0">
                <a:solidFill>
                  <a:schemeClr val="tx1"/>
                </a:solidFill>
                <a:latin typeface="Verdana"/>
                <a:cs typeface="Verdana"/>
              </a:rPr>
              <a:t>Stereo</a:t>
            </a:r>
            <a:endParaRPr lang="de-DE" dirty="0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716463" y="4494213"/>
            <a:ext cx="3816350" cy="3746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solidFill>
                  <a:schemeClr val="tx1"/>
                </a:solidFill>
                <a:latin typeface="Verdana"/>
                <a:cs typeface="Verdana"/>
              </a:rPr>
              <a:t>auf dem Rand </a:t>
            </a:r>
            <a:r>
              <a:rPr lang="de-DE">
                <a:solidFill>
                  <a:schemeClr val="tx1"/>
                </a:solidFill>
                <a:latin typeface="Verdana"/>
                <a:cs typeface="Verdana"/>
              </a:rPr>
              <a:t>des </a:t>
            </a:r>
            <a:r>
              <a:rPr lang="de-DE" smtClean="0">
                <a:solidFill>
                  <a:schemeClr val="tx1"/>
                </a:solidFill>
                <a:latin typeface="Verdana"/>
                <a:cs typeface="Verdana"/>
              </a:rPr>
              <a:t>Silberlings</a:t>
            </a:r>
            <a:endParaRPr lang="de-DE" dirty="0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62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539750" y="1700213"/>
            <a:ext cx="3671888" cy="4321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72816"/>
            <a:ext cx="3407668" cy="4259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hteck 6"/>
          <p:cNvSpPr/>
          <p:nvPr/>
        </p:nvSpPr>
        <p:spPr>
          <a:xfrm>
            <a:off x="539791" y="1378588"/>
            <a:ext cx="3600450" cy="2159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solidFill>
                  <a:schemeClr val="tx1"/>
                </a:solidFill>
                <a:latin typeface="Verdana"/>
                <a:cs typeface="Verdana"/>
              </a:rPr>
              <a:t>Rückseite</a:t>
            </a:r>
          </a:p>
        </p:txBody>
      </p:sp>
      <p:sp>
        <p:nvSpPr>
          <p:cNvPr id="14" name="Rechteck 13"/>
          <p:cNvSpPr/>
          <p:nvPr/>
        </p:nvSpPr>
        <p:spPr>
          <a:xfrm>
            <a:off x="5436096" y="1378588"/>
            <a:ext cx="3305170" cy="2159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solidFill>
                  <a:schemeClr val="tx1"/>
                </a:solidFill>
                <a:latin typeface="Verdana"/>
                <a:cs typeface="Verdana"/>
              </a:rPr>
              <a:t>Vorderseite</a:t>
            </a:r>
          </a:p>
        </p:txBody>
      </p:sp>
      <p:sp>
        <p:nvSpPr>
          <p:cNvPr id="4104" name="Textfeld 1"/>
          <p:cNvSpPr txBox="1">
            <a:spLocks noChangeArrowheads="1"/>
          </p:cNvSpPr>
          <p:nvPr/>
        </p:nvSpPr>
        <p:spPr bwMode="auto">
          <a:xfrm>
            <a:off x="5436096" y="2283330"/>
            <a:ext cx="271818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dirty="0">
                <a:ea typeface="Verdana" pitchFamily="34" charset="0"/>
                <a:cs typeface="Verdana" pitchFamily="34" charset="0"/>
              </a:rPr>
              <a:t>Richard </a:t>
            </a:r>
            <a:r>
              <a:rPr lang="de-DE" altLang="de-DE" sz="1800" dirty="0" err="1" smtClean="0">
                <a:ea typeface="Verdana" pitchFamily="34" charset="0"/>
                <a:cs typeface="Verdana" pitchFamily="34" charset="0"/>
              </a:rPr>
              <a:t>Strauss</a:t>
            </a:r>
            <a:endParaRPr lang="de-DE" altLang="de-DE" sz="1800" dirty="0" smtClean="0">
              <a:ea typeface="Verdana" pitchFamily="34" charset="0"/>
              <a:cs typeface="Verdana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 dirty="0">
              <a:ea typeface="Verdana" pitchFamily="34" charset="0"/>
              <a:cs typeface="Verdana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dirty="0">
                <a:ea typeface="Verdana" pitchFamily="34" charset="0"/>
                <a:cs typeface="Verdana" pitchFamily="34" charset="0"/>
              </a:rPr>
              <a:t>Alpine </a:t>
            </a:r>
            <a:endParaRPr lang="de-DE" altLang="de-DE" sz="1800" dirty="0" smtClean="0">
              <a:ea typeface="Verdana" pitchFamily="34" charset="0"/>
              <a:cs typeface="Verdana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dirty="0" err="1" smtClean="0">
                <a:ea typeface="Verdana" pitchFamily="34" charset="0"/>
                <a:cs typeface="Verdana" pitchFamily="34" charset="0"/>
              </a:rPr>
              <a:t>Symphony</a:t>
            </a:r>
            <a:endParaRPr lang="de-DE" altLang="de-DE" sz="1800" dirty="0" smtClean="0">
              <a:ea typeface="Verdana" pitchFamily="34" charset="0"/>
              <a:cs typeface="Verdana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 dirty="0">
              <a:ea typeface="Verdana" pitchFamily="34" charset="0"/>
              <a:cs typeface="Verdana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dirty="0">
                <a:ea typeface="Verdana" pitchFamily="34" charset="0"/>
                <a:cs typeface="Verdana" pitchFamily="34" charset="0"/>
              </a:rPr>
              <a:t>Saito </a:t>
            </a:r>
            <a:r>
              <a:rPr lang="de-DE" altLang="de-DE" sz="1800" dirty="0" err="1">
                <a:ea typeface="Verdana" pitchFamily="34" charset="0"/>
                <a:cs typeface="Verdana" pitchFamily="34" charset="0"/>
              </a:rPr>
              <a:t>Kinen</a:t>
            </a:r>
            <a:r>
              <a:rPr lang="de-DE" altLang="de-DE" sz="1800" dirty="0">
                <a:ea typeface="Verdana" pitchFamily="34" charset="0"/>
                <a:cs typeface="Verdana" pitchFamily="34" charset="0"/>
              </a:rPr>
              <a:t> Orchestra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dirty="0">
                <a:ea typeface="Verdana" pitchFamily="34" charset="0"/>
                <a:cs typeface="Verdana" pitchFamily="34" charset="0"/>
              </a:rPr>
              <a:t>Daniel Harding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47468" y="4797152"/>
            <a:ext cx="1525076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DECCA </a:t>
            </a:r>
            <a:r>
              <a:rPr lang="de-DE" sz="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Regd</a:t>
            </a:r>
            <a:r>
              <a:rPr lang="de-DE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Trade Mark</a:t>
            </a:r>
          </a:p>
          <a:p>
            <a:r>
              <a:rPr lang="de-DE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DECCA MUSIC GROUP LIMITED</a:t>
            </a:r>
          </a:p>
          <a:p>
            <a:r>
              <a:rPr lang="de-DE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London, England</a:t>
            </a:r>
          </a:p>
          <a:p>
            <a:r>
              <a:rPr lang="de-DE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UNIVERSAL MUSIC COMPANY</a:t>
            </a:r>
          </a:p>
          <a:p>
            <a:r>
              <a:rPr lang="de-DE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www.deccaclassics.com</a:t>
            </a:r>
            <a:endParaRPr lang="de-DE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25197" y="4797152"/>
            <a:ext cx="1915003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℗2013 Saito </a:t>
            </a:r>
            <a:r>
              <a:rPr lang="de-DE" sz="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Kinen</a:t>
            </a:r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Festival</a:t>
            </a:r>
          </a:p>
          <a:p>
            <a:r>
              <a:rPr lang="de-DE" sz="8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©2014 Decca Music Group Limited</a:t>
            </a:r>
          </a:p>
          <a:p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Made in </a:t>
            </a:r>
            <a:r>
              <a:rPr lang="de-DE" sz="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EU</a:t>
            </a:r>
          </a:p>
          <a:p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Booklet </a:t>
            </a:r>
            <a:r>
              <a:rPr lang="de-DE" sz="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enclosed</a:t>
            </a:r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</a:t>
            </a:r>
          </a:p>
          <a:p>
            <a:r>
              <a:rPr lang="de-DE" sz="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Brochure</a:t>
            </a:r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incluse</a:t>
            </a:r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Mit Beiheft</a:t>
            </a:r>
          </a:p>
          <a:p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Total </a:t>
            </a:r>
            <a:r>
              <a:rPr lang="de-DE" sz="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timing</a:t>
            </a:r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51.50 DDD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771801" y="4536232"/>
            <a:ext cx="1368400" cy="21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478 6422</a:t>
            </a:r>
            <a:endParaRPr lang="de-DE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637744" y="1905976"/>
            <a:ext cx="3502456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</a:t>
            </a:r>
            <a:r>
              <a:rPr lang="de-DE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RICHARD STRAUSS </a:t>
            </a:r>
            <a:r>
              <a:rPr lang="de-DE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1864-1949</a:t>
            </a:r>
          </a:p>
          <a:p>
            <a:endParaRPr lang="de-DE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DE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1-22 </a:t>
            </a:r>
            <a:r>
              <a:rPr lang="de-DE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Eine Alpensinfonie, op. 64    </a:t>
            </a:r>
            <a:r>
              <a:rPr lang="de-DE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51.59</a:t>
            </a:r>
          </a:p>
          <a:p>
            <a:r>
              <a:rPr lang="de-DE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de-DE" sz="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 Alpine </a:t>
            </a:r>
            <a:r>
              <a:rPr lang="de-DE" sz="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Symphony</a:t>
            </a:r>
            <a:r>
              <a:rPr lang="de-DE" sz="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de-DE" sz="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Une</a:t>
            </a:r>
            <a:r>
              <a:rPr lang="de-DE" sz="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symphonie</a:t>
            </a:r>
            <a:r>
              <a:rPr lang="de-DE" sz="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alpestre</a:t>
            </a:r>
            <a:endParaRPr lang="de-DE" sz="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de-DE" sz="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de-DE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de-DE" sz="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DE" sz="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</a:t>
            </a:r>
            <a:r>
              <a:rPr lang="de-DE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SAITO KINEN ORCHESTRA</a:t>
            </a:r>
          </a:p>
          <a:p>
            <a:r>
              <a:rPr lang="de-DE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DANIEL HARDING</a:t>
            </a:r>
            <a:endParaRPr lang="de-DE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Bsp. 6M.04.01</a:t>
            </a:r>
            <a:r>
              <a:rPr lang="de-DE" dirty="0" smtClean="0">
                <a:solidFill>
                  <a:schemeClr val="tx1"/>
                </a:solidFill>
              </a:rPr>
              <a:t>   </a:t>
            </a:r>
            <a:r>
              <a:rPr lang="de-D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Alpine </a:t>
            </a:r>
            <a:r>
              <a:rPr lang="de-DE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de-D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ymphony</a:t>
            </a:r>
            <a:r>
              <a:rPr lang="de-D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 </a:t>
            </a:r>
            <a:r>
              <a:rPr lang="de-DE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Strauss</a:t>
            </a:r>
            <a:endParaRPr lang="de-D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 rot="5400000">
            <a:off x="2620764" y="3498149"/>
            <a:ext cx="4299575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1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DECCA</a:t>
            </a:r>
          </a:p>
          <a:p>
            <a:endParaRPr lang="de-DE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DE" sz="1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R. STRAUSS:ALPINE SYMPHONY                       478 6422</a:t>
            </a:r>
          </a:p>
          <a:p>
            <a:r>
              <a:rPr lang="de-DE" sz="1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SAI</a:t>
            </a:r>
            <a:r>
              <a:rPr lang="de-DE" sz="11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1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KINEN ORCHESTRA / DANIEL HARDING</a:t>
            </a:r>
            <a:endParaRPr lang="de-DE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4283968" y="1393196"/>
            <a:ext cx="1080120" cy="2159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 smtClean="0">
                <a:solidFill>
                  <a:schemeClr val="tx1"/>
                </a:solidFill>
                <a:latin typeface="Verdana"/>
                <a:cs typeface="Verdana"/>
              </a:rPr>
              <a:t>Rücken</a:t>
            </a:r>
            <a:endParaRPr lang="de-DE" dirty="0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53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Informationsquelle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gsw-FR" dirty="0" smtClean="0"/>
              <a:t>RDA 2.2.2.4</a:t>
            </a:r>
          </a:p>
          <a:p>
            <a:r>
              <a:rPr lang="gsw-FR" dirty="0" smtClean="0"/>
              <a:t>Die Hauptinformationsquelle für dieses Beispiel ist der `Silberling`.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8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187013"/>
              </p:ext>
            </p:extLst>
          </p:nvPr>
        </p:nvGraphicFramePr>
        <p:xfrm>
          <a:off x="395536" y="1268760"/>
          <a:ext cx="8424934" cy="3847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Alpine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symphony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341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Paralleltitel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&lt;&lt;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Eine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&gt;&gt;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Alpensinfonie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345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2.3.3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ralleltitel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&lt;&lt;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Une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&gt;&gt;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symphonie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alpestre</a:t>
                      </a:r>
                      <a:endParaRPr lang="de-DE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507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2.17.2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Anmerkung zum Titel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Titelzusatz</a:t>
                      </a:r>
                      <a:r>
                        <a:rPr lang="de-DE" baseline="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auf der Cover-Rückseite: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op. 64</a:t>
                      </a: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507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2.17.2.3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Quelle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des Titels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Paralleltitel vom Cover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des Titels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95536" y="5445224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de-DE" sz="1800" dirty="0" smtClean="0">
                <a:solidFill>
                  <a:schemeClr val="tx1"/>
                </a:solidFill>
              </a:rPr>
              <a:t>Die Angabe „op. 64“ ist kein Titelzusatz.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30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7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768536"/>
              </p:ext>
            </p:extLst>
          </p:nvPr>
        </p:nvGraphicFramePr>
        <p:xfrm>
          <a:off x="395536" y="1268760"/>
          <a:ext cx="8424934" cy="4129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936104"/>
                <a:gridCol w="3384376"/>
                <a:gridCol w="3096342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1236740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359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2.4.2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Verantwortlichkeits-angabe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Richard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Strauss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_;_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1236740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2.4.2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Verantwortlichkeitsangabe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Saito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baseline="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Kinen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Orchestra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_;_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1236740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2.4.2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b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Verantwortlichkeitsangabe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Daniel Harding [Dirigent]</a:t>
                      </a:r>
                      <a:endParaRPr lang="de-DE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der Verantwortlichkeitsangabe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098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8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775303"/>
              </p:ext>
            </p:extLst>
          </p:nvPr>
        </p:nvGraphicFramePr>
        <p:xfrm>
          <a:off x="395536" y="1268760"/>
          <a:ext cx="8424934" cy="3828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London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Verlagsname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Decca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Music Group Limited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2.8.6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Erscheinungsdatum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$c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[2014]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425a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2014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419d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Copyright-Datum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$c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©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2014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Erfassen der Veröffentlichungsangabe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95536" y="5013176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de-DE" sz="1800" dirty="0" smtClean="0">
                <a:solidFill>
                  <a:schemeClr val="tx1"/>
                </a:solidFill>
              </a:rPr>
              <a:t>RDA 2.8.4.1 D-A-CH beachten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71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9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076964"/>
              </p:ext>
            </p:extLst>
          </p:nvPr>
        </p:nvGraphicFramePr>
        <p:xfrm>
          <a:off x="395536" y="1268760"/>
          <a:ext cx="8424934" cy="1101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051,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Pos. 0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Erscheinungsweise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 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(Einzelne Einheit)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Erscheinungsweise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6M.04.01 Zusammengesetzte Beschreibung | Stand: 10. Juli 2015 | CC BY-NC-SA</a:t>
            </a:r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95536" y="3717032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de-DE" sz="1800" dirty="0" smtClean="0">
                <a:solidFill>
                  <a:schemeClr val="tx1"/>
                </a:solidFill>
              </a:rPr>
              <a:t>Wird in der Regel nicht verbal erfasst.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6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1912</Words>
  <Application>Microsoft Office PowerPoint</Application>
  <PresentationFormat>Bildschirmpräsentation (4:3)</PresentationFormat>
  <Paragraphs>562</Paragraphs>
  <Slides>21</Slides>
  <Notes>16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Larissa</vt:lpstr>
      <vt:lpstr>Schulungsunterlagen der AG RDA</vt:lpstr>
      <vt:lpstr>Eine erste Titelaufnahme nach RDA  für eine einteilige Einheit einer Musik-CD </vt:lpstr>
      <vt:lpstr>Bsp. 6M.04.01  Alpine symphony / Strauss </vt:lpstr>
      <vt:lpstr>Bsp. 6M.04.01   Alpine symphony / Strauss</vt:lpstr>
      <vt:lpstr>Informationsquelle</vt:lpstr>
      <vt:lpstr>Erfassen des Titels</vt:lpstr>
      <vt:lpstr>Erfassen der Verantwortlichkeitsangabe</vt:lpstr>
      <vt:lpstr>Erfassen der Veröffentlichungsangabe</vt:lpstr>
      <vt:lpstr>Erscheinungsweise</vt:lpstr>
      <vt:lpstr>Erfassen der Identifikatoren</vt:lpstr>
      <vt:lpstr>Erfassen der IMD-Elemente</vt:lpstr>
      <vt:lpstr>Erfassen des Datenträgers</vt:lpstr>
      <vt:lpstr>Erfassen von Elementen der Expressionsebene</vt:lpstr>
      <vt:lpstr>Erfassen von Elementen der Expressionsebene</vt:lpstr>
      <vt:lpstr>Beschreibung des Inhalts</vt:lpstr>
      <vt:lpstr>Erfassen der Werkebene und Primärbeziehungen</vt:lpstr>
      <vt:lpstr>Erfassen der Beziehung</vt:lpstr>
      <vt:lpstr>Erfassen der Beziehung</vt:lpstr>
      <vt:lpstr>Erfassen der Beziehung</vt:lpstr>
      <vt:lpstr>Erfassen der Beziehung</vt:lpstr>
      <vt:lpstr>Lösung Bsp. 6M.04.01: Alpine symphony / Richard Strauss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Michael Beer</cp:lastModifiedBy>
  <cp:revision>62</cp:revision>
  <dcterms:created xsi:type="dcterms:W3CDTF">2014-02-18T07:01:40Z</dcterms:created>
  <dcterms:modified xsi:type="dcterms:W3CDTF">2015-12-10T08:37:36Z</dcterms:modified>
</cp:coreProperties>
</file>