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6"/>
  </p:notesMasterIdLst>
  <p:handoutMasterIdLst>
    <p:handoutMasterId r:id="rId17"/>
  </p:handoutMasterIdLst>
  <p:sldIdLst>
    <p:sldId id="285" r:id="rId2"/>
    <p:sldId id="259" r:id="rId3"/>
    <p:sldId id="319" r:id="rId4"/>
    <p:sldId id="332" r:id="rId5"/>
    <p:sldId id="346" r:id="rId6"/>
    <p:sldId id="324" r:id="rId7"/>
    <p:sldId id="340" r:id="rId8"/>
    <p:sldId id="348" r:id="rId9"/>
    <p:sldId id="341" r:id="rId10"/>
    <p:sldId id="343" r:id="rId11"/>
    <p:sldId id="344" r:id="rId12"/>
    <p:sldId id="329" r:id="rId13"/>
    <p:sldId id="339" r:id="rId14"/>
    <p:sldId id="349" r:id="rId15"/>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72317" autoAdjust="0"/>
  </p:normalViewPr>
  <p:slideViewPr>
    <p:cSldViewPr>
      <p:cViewPr varScale="1">
        <p:scale>
          <a:sx n="92" d="100"/>
          <a:sy n="92" d="100"/>
        </p:scale>
        <p:origin x="-2118" y="-96"/>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2" d="100"/>
          <a:sy n="52" d="100"/>
        </p:scale>
        <p:origin x="-2668"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1"/>
            <a:ext cx="2945659" cy="496332"/>
          </a:xfrm>
          <a:prstGeom prst="rect">
            <a:avLst/>
          </a:prstGeom>
        </p:spPr>
        <p:txBody>
          <a:bodyPr vert="horz" lIns="91440" tIns="45720" rIns="91440" bIns="45720" rtlCol="0"/>
          <a:lstStyle>
            <a:lvl1pPr algn="r">
              <a:defRPr sz="1200"/>
            </a:lvl1pPr>
          </a:lstStyle>
          <a:p>
            <a:fld id="{4AC937E4-8306-4256-98BE-2853E1A1DDAD}" type="datetimeFigureOut">
              <a:rPr lang="de-DE" smtClean="0"/>
              <a:pPr/>
              <a:t>27.11.2015</a:t>
            </a:fld>
            <a:endParaRPr lang="de-DE"/>
          </a:p>
        </p:txBody>
      </p:sp>
      <p:sp>
        <p:nvSpPr>
          <p:cNvPr id="4" name="Fußzeilenplatzhalter 3"/>
          <p:cNvSpPr>
            <a:spLocks noGrp="1"/>
          </p:cNvSpPr>
          <p:nvPr>
            <p:ph type="ftr" sz="quarter" idx="2"/>
          </p:nvPr>
        </p:nvSpPr>
        <p:spPr>
          <a:xfrm>
            <a:off x="0" y="9428585"/>
            <a:ext cx="2945659"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5"/>
            <a:ext cx="2945659" cy="496332"/>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1"/>
            <a:ext cx="2945659" cy="496332"/>
          </a:xfrm>
          <a:prstGeom prst="rect">
            <a:avLst/>
          </a:prstGeom>
        </p:spPr>
        <p:txBody>
          <a:bodyPr vert="horz" lIns="91440" tIns="45720" rIns="91440" bIns="45720" rtlCol="0"/>
          <a:lstStyle>
            <a:lvl1pPr algn="r">
              <a:defRPr sz="1200"/>
            </a:lvl1pPr>
          </a:lstStyle>
          <a:p>
            <a:fld id="{F5EDB1F4-BB4F-44BD-AC26-B758B395BD23}" type="datetimeFigureOut">
              <a:rPr lang="de-DE" smtClean="0"/>
              <a:pPr/>
              <a:t>27.11.2015</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5"/>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5"/>
            <a:ext cx="2945659" cy="496332"/>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2604194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r>
              <a:rPr lang="de-DE" dirty="0" smtClean="0"/>
              <a:t>Zählung</a:t>
            </a:r>
            <a:r>
              <a:rPr lang="de-DE" baseline="0" dirty="0" smtClean="0"/>
              <a:t> ist Standardelement; ins Toolkit – superausführliche D-A-CH!</a:t>
            </a:r>
          </a:p>
          <a:p>
            <a:pPr marL="171450" indent="-171450">
              <a:buFont typeface="Arial" panose="020B0604020202020204" pitchFamily="34" charset="0"/>
              <a:buChar char="•"/>
            </a:pPr>
            <a:endParaRPr lang="de-DE" baseline="0" dirty="0" smtClean="0"/>
          </a:p>
          <a:p>
            <a:r>
              <a:rPr lang="de-DE" sz="1200" kern="1200" dirty="0" smtClean="0">
                <a:solidFill>
                  <a:schemeClr val="tx1"/>
                </a:solidFill>
                <a:effectLst/>
                <a:latin typeface="+mn-lt"/>
                <a:ea typeface="+mn-ea"/>
                <a:cs typeface="+mn-cs"/>
              </a:rPr>
              <a:t>Eine alphanumerische Zählung kann eine Ziffer, ein Buchstabe oder ein anderes Zeichen sein. Ein dazu gehörender Begleittext (z.B. „Band“, „</a:t>
            </a:r>
            <a:r>
              <a:rPr lang="de-DE" sz="1200" kern="1200" dirty="0" err="1" smtClean="0">
                <a:solidFill>
                  <a:schemeClr val="tx1"/>
                </a:solidFill>
                <a:effectLst/>
                <a:latin typeface="+mn-lt"/>
                <a:ea typeface="+mn-ea"/>
                <a:cs typeface="+mn-cs"/>
              </a:rPr>
              <a:t>volume</a:t>
            </a:r>
            <a:r>
              <a:rPr lang="de-DE" sz="1200" kern="1200" dirty="0" smtClean="0">
                <a:solidFill>
                  <a:schemeClr val="tx1"/>
                </a:solidFill>
                <a:effectLst/>
                <a:latin typeface="+mn-lt"/>
                <a:ea typeface="+mn-ea"/>
                <a:cs typeface="+mn-cs"/>
              </a:rPr>
              <a:t>“) wird ebenfalls als Teil der Zählung berücksichtigt. </a:t>
            </a:r>
          </a:p>
          <a:p>
            <a:endParaRPr lang="de-D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Bei einer Kombination wird die chronologische Bezeichnung nach der Angabe der alphanumerischen in runden Klammern erfasst. Feld 405</a:t>
            </a:r>
          </a:p>
          <a:p>
            <a:endParaRPr lang="de-DE" sz="12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endParaRPr lang="de-DE" dirty="0" smtClean="0"/>
          </a:p>
          <a:p>
            <a:pPr marL="171450" indent="-171450">
              <a:buFont typeface="Arial" panose="020B0604020202020204" pitchFamily="34" charset="0"/>
              <a:buChar char="•"/>
            </a:pPr>
            <a:r>
              <a:rPr lang="de-DE" dirty="0" smtClean="0"/>
              <a:t>Weitere Beispiele, siehe das dazugehörige Word-Dokument</a:t>
            </a:r>
          </a:p>
          <a:p>
            <a:pPr marL="171450" indent="-171450">
              <a:buFont typeface="Arial" panose="020B0604020202020204" pitchFamily="34" charset="0"/>
              <a:buChar char="•"/>
            </a:pPr>
            <a:r>
              <a:rPr lang="de-DE" dirty="0" smtClean="0"/>
              <a:t>Vertiefung: Modul 5B</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2899057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2564910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Band ist gezählt und hat unabhängigen</a:t>
            </a:r>
            <a:r>
              <a:rPr lang="de-DE" baseline="0" dirty="0" smtClean="0"/>
              <a:t> Titel; Reihe heißt „Reihe Geisteswissenschaften“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2940175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115637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1013138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Arial" pitchFamily="34" charset="0"/>
                <a:cs typeface="Arial" pitchFamily="34" charset="0"/>
              </a:rPr>
              <a:t>In diesem Modul erfahren Sie, was eine monofische</a:t>
            </a:r>
            <a:r>
              <a:rPr lang="de-DE" baseline="0" dirty="0" smtClean="0">
                <a:latin typeface="Arial" pitchFamily="34" charset="0"/>
                <a:cs typeface="Arial" pitchFamily="34" charset="0"/>
              </a:rPr>
              <a:t> Reihe ist, wann Sie eine eigene Beschreibung für sie erstellen und was dabei zu beachten ist. Wir beschränken uns hier auf einfache monografische Reihen (ohne Unterreihen, ohne zu ergänzende Verantwortlichkeitsangaben; mehr dazu findet sich im Modul 5B der </a:t>
            </a:r>
            <a:r>
              <a:rPr lang="de-DE" baseline="0" smtClean="0">
                <a:latin typeface="Arial" pitchFamily="34" charset="0"/>
                <a:cs typeface="Arial" pitchFamily="34" charset="0"/>
              </a:rPr>
              <a:t>überregionalen Schulungsunterlagen</a:t>
            </a: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Fortlaufende Ressource:</a:t>
            </a:r>
            <a:r>
              <a:rPr lang="de-DE" baseline="0" dirty="0" smtClean="0"/>
              <a:t> </a:t>
            </a:r>
            <a:r>
              <a:rPr lang="de-DE" sz="1200" kern="1200" dirty="0" smtClean="0">
                <a:solidFill>
                  <a:schemeClr val="tx1"/>
                </a:solidFill>
                <a:effectLst/>
                <a:latin typeface="+mn-lt"/>
                <a:ea typeface="+mn-ea"/>
                <a:cs typeface="+mn-cs"/>
              </a:rPr>
              <a:t>Eine Ressource, die in aufeinanderfolgenden Teilen erscheint, die normalerweise eine Zählung haben, und die kein vorherbestimmtes Ende hat (z. B. eine Zeitschrift, eine </a:t>
            </a:r>
            <a:r>
              <a:rPr lang="de-DE" sz="1200" b="1" kern="1200" dirty="0" smtClean="0">
                <a:solidFill>
                  <a:schemeClr val="tx1"/>
                </a:solidFill>
                <a:effectLst/>
                <a:latin typeface="+mn-lt"/>
                <a:ea typeface="+mn-ea"/>
                <a:cs typeface="+mn-cs"/>
              </a:rPr>
              <a:t>monografische Reihe </a:t>
            </a:r>
            <a:r>
              <a:rPr lang="de-DE" sz="1200" kern="1200" dirty="0" smtClean="0">
                <a:solidFill>
                  <a:schemeClr val="tx1"/>
                </a:solidFill>
                <a:effectLst/>
                <a:latin typeface="+mn-lt"/>
                <a:ea typeface="+mn-ea"/>
                <a:cs typeface="+mn-cs"/>
              </a:rPr>
              <a:t>oder eine Zeitung). </a:t>
            </a:r>
          </a:p>
          <a:p>
            <a:r>
              <a:rPr lang="de-DE" dirty="0" smtClean="0"/>
              <a:t>Anm. Winter: „</a:t>
            </a:r>
            <a:r>
              <a:rPr lang="de-DE" sz="1200" b="0" i="0" u="none" strike="noStrike" kern="1200" dirty="0" smtClean="0">
                <a:solidFill>
                  <a:schemeClr val="tx1"/>
                </a:solidFill>
                <a:effectLst/>
                <a:latin typeface="+mn-lt"/>
                <a:ea typeface="+mn-ea"/>
                <a:cs typeface="+mn-cs"/>
              </a:rPr>
              <a:t>unabhängiger Titel” kurz </a:t>
            </a:r>
            <a:r>
              <a:rPr lang="de-DE" sz="1200" b="0" i="0" u="none" strike="noStrike" kern="1200" dirty="0" err="1" smtClean="0">
                <a:solidFill>
                  <a:schemeClr val="tx1"/>
                </a:solidFill>
                <a:effectLst/>
                <a:latin typeface="+mn-lt"/>
                <a:ea typeface="+mn-ea"/>
                <a:cs typeface="+mn-cs"/>
              </a:rPr>
              <a:t>erzklären</a:t>
            </a:r>
            <a:r>
              <a:rPr lang="de-DE" sz="1200" b="0" i="0" u="none" strike="noStrike" kern="1200" dirty="0" smtClean="0">
                <a:solidFill>
                  <a:schemeClr val="tx1"/>
                </a:solidFill>
                <a:effectLst/>
                <a:latin typeface="+mn-lt"/>
                <a:ea typeface="+mn-ea"/>
                <a:cs typeface="+mn-cs"/>
              </a:rPr>
              <a:t> (selbständig </a:t>
            </a:r>
            <a:r>
              <a:rPr lang="de-DE" sz="1200" b="0" i="0" u="none" strike="noStrike" kern="1200" dirty="0" err="1" smtClean="0">
                <a:solidFill>
                  <a:schemeClr val="tx1"/>
                </a:solidFill>
                <a:effectLst/>
                <a:latin typeface="+mn-lt"/>
                <a:ea typeface="+mn-ea"/>
                <a:cs typeface="+mn-cs"/>
              </a:rPr>
              <a:t>zitiertbar</a:t>
            </a:r>
            <a:r>
              <a:rPr lang="de-DE" sz="1200" b="0" i="0" u="none" strike="noStrike" kern="1200" dirty="0" smtClean="0">
                <a:solidFill>
                  <a:schemeClr val="tx1"/>
                </a:solidFill>
                <a:effectLst/>
                <a:latin typeface="+mn-lt"/>
                <a:ea typeface="+mn-ea"/>
                <a:cs typeface="+mn-cs"/>
              </a:rPr>
              <a:t>, Hinweis auf mehr dann bei “Mehrteiligen Monografien“; entspricht im Prinzip</a:t>
            </a:r>
            <a:r>
              <a:rPr lang="de-DE" sz="1200" b="0" i="0" u="none" strike="noStrike" kern="1200" baseline="0" dirty="0" smtClean="0">
                <a:solidFill>
                  <a:schemeClr val="tx1"/>
                </a:solidFill>
                <a:effectLst/>
                <a:latin typeface="+mn-lt"/>
                <a:ea typeface="+mn-ea"/>
                <a:cs typeface="+mn-cs"/>
              </a:rPr>
              <a:t> der „gezählten Schriftenreihe“</a:t>
            </a:r>
            <a:endParaRPr lang="de-DE" sz="1200" b="0" i="0" u="none" strike="noStrike" kern="1200" dirty="0" smtClean="0">
              <a:solidFill>
                <a:schemeClr val="tx1"/>
              </a:solidFill>
              <a:effectLst/>
              <a:latin typeface="+mn-lt"/>
              <a:ea typeface="+mn-ea"/>
              <a:cs typeface="+mn-cs"/>
            </a:endParaRPr>
          </a:p>
          <a:p>
            <a:endParaRPr lang="de-DE" sz="1200" b="0" i="0" u="none" strike="noStrike" kern="1200" dirty="0" smtClean="0">
              <a:solidFill>
                <a:schemeClr val="tx1"/>
              </a:solidFill>
              <a:effectLst/>
              <a:latin typeface="+mn-lt"/>
              <a:ea typeface="+mn-ea"/>
              <a:cs typeface="+mn-cs"/>
            </a:endParaRPr>
          </a:p>
          <a:p>
            <a:r>
              <a:rPr lang="de-DE" sz="1200" b="0" i="0" u="none" strike="noStrike" kern="1200" dirty="0" err="1" smtClean="0">
                <a:solidFill>
                  <a:schemeClr val="tx1"/>
                </a:solidFill>
                <a:effectLst/>
                <a:latin typeface="+mn-lt"/>
                <a:ea typeface="+mn-ea"/>
                <a:cs typeface="+mn-cs"/>
              </a:rPr>
              <a:t>Anm</a:t>
            </a:r>
            <a:r>
              <a:rPr lang="de-DE" sz="1200" b="0" i="0" u="none" strike="noStrike" kern="1200" dirty="0" smtClean="0">
                <a:solidFill>
                  <a:schemeClr val="tx1"/>
                </a:solidFill>
                <a:effectLst/>
                <a:latin typeface="+mn-lt"/>
                <a:ea typeface="+mn-ea"/>
                <a:cs typeface="+mn-cs"/>
              </a:rPr>
              <a:t>: bei ungezählten</a:t>
            </a:r>
            <a:r>
              <a:rPr lang="de-DE" sz="1200" b="0" i="0" u="none" strike="noStrike" kern="1200" baseline="0" dirty="0" smtClean="0">
                <a:solidFill>
                  <a:schemeClr val="tx1"/>
                </a:solidFill>
                <a:effectLst/>
                <a:latin typeface="+mn-lt"/>
                <a:ea typeface="+mn-ea"/>
                <a:cs typeface="+mn-cs"/>
              </a:rPr>
              <a:t> </a:t>
            </a:r>
            <a:r>
              <a:rPr lang="de-DE" sz="1200" b="0" i="0" u="none" strike="noStrike" kern="1200" baseline="0" dirty="0" err="1" smtClean="0">
                <a:solidFill>
                  <a:schemeClr val="tx1"/>
                </a:solidFill>
                <a:effectLst/>
                <a:latin typeface="+mn-lt"/>
                <a:ea typeface="+mn-ea"/>
                <a:cs typeface="+mn-cs"/>
              </a:rPr>
              <a:t>monogr</a:t>
            </a:r>
            <a:r>
              <a:rPr lang="de-DE" sz="1200" b="0" i="0" u="none" strike="noStrike" kern="1200" baseline="0" dirty="0" smtClean="0">
                <a:solidFill>
                  <a:schemeClr val="tx1"/>
                </a:solidFill>
                <a:effectLst/>
                <a:latin typeface="+mn-lt"/>
                <a:ea typeface="+mn-ea"/>
                <a:cs typeface="+mn-cs"/>
              </a:rPr>
              <a:t>. Reihen: Bei der einzelnen Einheit im Element „Gesamttitelangabe“ erfassen</a:t>
            </a:r>
            <a:r>
              <a:rPr lang="de-DE" sz="1200" b="0" i="0" u="none" strike="noStrike" kern="1200" dirty="0" smtClean="0">
                <a:solidFill>
                  <a:schemeClr val="tx1"/>
                </a:solidFill>
                <a:effectLst/>
                <a:latin typeface="+mn-lt"/>
                <a:ea typeface="+mn-ea"/>
                <a:cs typeface="+mn-cs"/>
              </a:rPr>
              <a:t/>
            </a:r>
            <a:br>
              <a:rPr lang="de-DE" sz="1200" b="0" i="0" u="none" strike="noStrike" kern="1200" dirty="0" smtClean="0">
                <a:solidFill>
                  <a:schemeClr val="tx1"/>
                </a:solidFill>
                <a:effectLst/>
                <a:latin typeface="+mn-lt"/>
                <a:ea typeface="+mn-ea"/>
                <a:cs typeface="+mn-cs"/>
              </a:rPr>
            </a:b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187231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None/>
            </a:pPr>
            <a:endParaRPr lang="de-DE" sz="1200" dirty="0" smtClean="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de-DE" sz="1200" dirty="0" smtClean="0">
              <a:latin typeface="Verdana" panose="020B0604030504040204" pitchFamily="34" charset="0"/>
              <a:ea typeface="Verdana" panose="020B0604030504040204" pitchFamily="34" charset="0"/>
              <a:cs typeface="Verdana" panose="020B0604030504040204" pitchFamily="34" charset="0"/>
            </a:endParaRPr>
          </a:p>
          <a:p>
            <a:pPr marL="0" indent="0">
              <a:buNone/>
            </a:pPr>
            <a:r>
              <a:rPr lang="de-DE" sz="1400" dirty="0" smtClean="0">
                <a:latin typeface="Verdana" panose="020B0604030504040204" pitchFamily="34" charset="0"/>
                <a:ea typeface="Verdana" panose="020B0604030504040204" pitchFamily="34" charset="0"/>
                <a:cs typeface="Verdana" panose="020B0604030504040204" pitchFamily="34" charset="0"/>
              </a:rPr>
              <a:t>Weitere Hinweise zur Abgrenzung von </a:t>
            </a:r>
            <a:r>
              <a:rPr lang="de-DE" sz="1400" dirty="0" err="1" smtClean="0">
                <a:latin typeface="Verdana" panose="020B0604030504040204" pitchFamily="34" charset="0"/>
                <a:ea typeface="Verdana" panose="020B0604030504040204" pitchFamily="34" charset="0"/>
                <a:cs typeface="Verdana" panose="020B0604030504040204" pitchFamily="34" charset="0"/>
              </a:rPr>
              <a:t>monogr</a:t>
            </a:r>
            <a:r>
              <a:rPr lang="de-DE" sz="1400" dirty="0" smtClean="0">
                <a:latin typeface="Verdana" panose="020B0604030504040204" pitchFamily="34" charset="0"/>
                <a:ea typeface="Verdana" panose="020B0604030504040204" pitchFamily="34" charset="0"/>
                <a:cs typeface="Verdana" panose="020B0604030504040204" pitchFamily="34" charset="0"/>
              </a:rPr>
              <a:t>. Reihen und Zeitschriften: </a:t>
            </a:r>
            <a:r>
              <a:rPr lang="de-DE" sz="1400" i="1" dirty="0" smtClean="0">
                <a:latin typeface="Verdana" panose="020B0604030504040204" pitchFamily="34" charset="0"/>
                <a:ea typeface="Verdana" panose="020B0604030504040204" pitchFamily="34" charset="0"/>
                <a:cs typeface="Verdana" panose="020B0604030504040204" pitchFamily="34" charset="0"/>
              </a:rPr>
              <a:t>siehe</a:t>
            </a:r>
            <a:r>
              <a:rPr lang="de-DE" sz="1400" dirty="0" smtClean="0">
                <a:latin typeface="Verdana" panose="020B0604030504040204" pitchFamily="34" charset="0"/>
                <a:ea typeface="Verdana" panose="020B0604030504040204" pitchFamily="34" charset="0"/>
                <a:cs typeface="Verdana" panose="020B0604030504040204" pitchFamily="34" charset="0"/>
              </a:rPr>
              <a:t> Modul 2.03, Abgrenzung (nicht Teil unserer</a:t>
            </a:r>
            <a:r>
              <a:rPr lang="de-DE" sz="1400" baseline="0" dirty="0" smtClean="0">
                <a:latin typeface="Verdana" panose="020B0604030504040204" pitchFamily="34" charset="0"/>
                <a:ea typeface="Verdana" panose="020B0604030504040204" pitchFamily="34" charset="0"/>
                <a:cs typeface="Verdana" panose="020B0604030504040204" pitchFamily="34" charset="0"/>
              </a:rPr>
              <a:t> RDA-Einführung)</a:t>
            </a:r>
            <a:endParaRPr lang="de-DE" sz="1400" dirty="0" smtClean="0">
              <a:latin typeface="Verdana" panose="020B0604030504040204" pitchFamily="34" charset="0"/>
              <a:ea typeface="Verdana" panose="020B0604030504040204" pitchFamily="34" charset="0"/>
              <a:cs typeface="Verdana" panose="020B0604030504040204" pitchFamily="34" charset="0"/>
            </a:endParaRPr>
          </a:p>
          <a:p>
            <a:r>
              <a:rPr lang="de-DE" sz="1400" kern="1200" dirty="0" smtClean="0">
                <a:solidFill>
                  <a:schemeClr val="tx1"/>
                </a:solidFill>
                <a:effectLst/>
                <a:latin typeface="+mn-lt"/>
                <a:ea typeface="+mn-ea"/>
                <a:cs typeface="+mn-cs"/>
              </a:rPr>
              <a:t>Zeitschriftenkriterien:  z.B. regelmäßige Erscheinungsfrequenz, Abonnementpreis</a:t>
            </a:r>
            <a:endParaRPr lang="de-DE" sz="1400"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2155123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Im Ermessen</a:t>
            </a:r>
            <a:r>
              <a:rPr lang="de-DE" baseline="0" dirty="0" smtClean="0"/>
              <a:t> eines Verbundes/Bibliothek, ob eigene Beschreibung angelegt wird –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1056972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baseline="0" dirty="0" smtClean="0"/>
          </a:p>
          <a:p>
            <a:r>
              <a:rPr lang="de-DE" baseline="0" dirty="0" smtClean="0"/>
              <a:t>Anm. Winter: 2.12 ist Gesamttitelangabe;</a:t>
            </a:r>
          </a:p>
          <a:p>
            <a:endParaRPr lang="de-DE" baseline="0" dirty="0" smtClean="0"/>
          </a:p>
          <a:p>
            <a:r>
              <a:rPr lang="de-DE" baseline="0" dirty="0" smtClean="0"/>
              <a:t>Bei der Erfassung: Erfassung des Haupttitels – ist klar; Verantwortlichkeitsangabe bleibt i.d.R. leer; zu RDA 2.4.1.4 „Erfassen von Verantwortlichkeitsangaben“ – hier die „Ausnahme“ vorlesen, </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Personen werden in der Verantwortlichkeitsangabe nur erfasst, wenn sie für die Identifizierung der Ressource als wichtig angesehen werden, z.B. wenn die monografische Reihe unter dem Namen ihres Begründers oder Herausgebers bekannter ist als unter ihrem tatsächlichen Titel.</a:t>
            </a:r>
          </a:p>
          <a:p>
            <a:r>
              <a:rPr lang="de-DE" baseline="0" dirty="0" smtClean="0"/>
              <a:t>dann in D-A-CH</a:t>
            </a: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746536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„Erscheinungsweise“ ist Standardelement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805441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kern="1200" dirty="0" smtClean="0">
                <a:solidFill>
                  <a:schemeClr val="tx1"/>
                </a:solidFill>
                <a:effectLst/>
                <a:latin typeface="+mn-lt"/>
                <a:ea typeface="+mn-ea"/>
                <a:cs typeface="+mn-cs"/>
              </a:rPr>
              <a:t>„Erscheinungsdatum“ ist auch Standardelement!</a:t>
            </a:r>
            <a:r>
              <a:rPr lang="de-DE" sz="1200" kern="1200" baseline="0" dirty="0" smtClean="0">
                <a:solidFill>
                  <a:schemeClr val="tx1"/>
                </a:solidFill>
                <a:effectLst/>
                <a:latin typeface="+mn-lt"/>
                <a:ea typeface="+mn-ea"/>
                <a:cs typeface="+mn-cs"/>
              </a:rPr>
              <a:t> </a:t>
            </a:r>
            <a:r>
              <a:rPr lang="de-DE" sz="1200" kern="1200" dirty="0" smtClean="0">
                <a:solidFill>
                  <a:schemeClr val="tx1"/>
                </a:solidFill>
                <a:effectLst/>
                <a:latin typeface="+mn-lt"/>
                <a:ea typeface="+mn-ea"/>
                <a:cs typeface="+mn-cs"/>
              </a:rPr>
              <a:t>Bei laufenden Veröffentlichungen wird nur das Anfangsdatum, bei abgeschlossenen das Anfangs- und Enddatum erfasst. Felder:</a:t>
            </a:r>
            <a:r>
              <a:rPr lang="de-DE" sz="1200" kern="1200" baseline="0" dirty="0" smtClean="0">
                <a:solidFill>
                  <a:schemeClr val="tx1"/>
                </a:solidFill>
                <a:effectLst/>
                <a:latin typeface="+mn-lt"/>
                <a:ea typeface="+mn-ea"/>
                <a:cs typeface="+mn-cs"/>
              </a:rPr>
              <a:t> 425b bzw. 425b und 425c</a:t>
            </a:r>
            <a:endParaRPr lang="de-DE" sz="1200" kern="1200" dirty="0" smtClean="0">
              <a:solidFill>
                <a:schemeClr val="tx1"/>
              </a:solidFill>
              <a:effectLst/>
              <a:latin typeface="+mn-lt"/>
              <a:ea typeface="+mn-ea"/>
              <a:cs typeface="+mn-cs"/>
            </a:endParaRPr>
          </a:p>
          <a:p>
            <a:endParaRPr lang="de-DE" sz="12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Ausführliche Hinweise zur Erfassung des Erscheinungsdatums bei fortlaufenden Ressourcen sind folgenden Schulungsunterlagen zu entnehmen:</a:t>
            </a:r>
          </a:p>
          <a:p>
            <a:r>
              <a:rPr lang="de-DE" sz="1200" kern="1200" dirty="0" smtClean="0">
                <a:solidFill>
                  <a:schemeClr val="tx1"/>
                </a:solidFill>
                <a:effectLst/>
                <a:latin typeface="+mn-lt"/>
                <a:ea typeface="+mn-ea"/>
                <a:cs typeface="+mn-cs"/>
              </a:rPr>
              <a:t> </a:t>
            </a:r>
          </a:p>
          <a:p>
            <a:pPr lvl="0"/>
            <a:r>
              <a:rPr lang="de-DE" sz="1200" kern="1200" dirty="0" smtClean="0">
                <a:solidFill>
                  <a:schemeClr val="tx1"/>
                </a:solidFill>
                <a:effectLst/>
                <a:latin typeface="+mn-lt"/>
                <a:ea typeface="+mn-ea"/>
                <a:cs typeface="+mn-cs"/>
              </a:rPr>
              <a:t>Modul 3.02.05, Veröffentlichungsangabe  </a:t>
            </a:r>
          </a:p>
          <a:p>
            <a:pPr lvl="0"/>
            <a:r>
              <a:rPr lang="de-DE" sz="1200" kern="1200" dirty="0" smtClean="0">
                <a:solidFill>
                  <a:schemeClr val="tx1"/>
                </a:solidFill>
                <a:effectLst/>
                <a:latin typeface="+mn-lt"/>
                <a:ea typeface="+mn-ea"/>
                <a:cs typeface="+mn-cs"/>
              </a:rPr>
              <a:t>Modul 5B.21, Erscheinungsdatum </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98572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kern="1200" dirty="0" smtClean="0">
                <a:solidFill>
                  <a:schemeClr val="tx1"/>
                </a:solidFill>
                <a:effectLst/>
                <a:latin typeface="+mn-lt"/>
                <a:ea typeface="+mn-ea"/>
                <a:cs typeface="+mn-cs"/>
              </a:rPr>
              <a:t>Die Erfassung der Erscheinungsfrequenz ist fakultativ. Da monografische Reihen im Allgemeinen unregelmäßig erscheinen, kann in diesem Fall der entsprechende Wert erfasst werden.  Feld 052, Pos. 8</a:t>
            </a:r>
          </a:p>
          <a:p>
            <a:endParaRPr lang="de-DE" sz="1200" kern="1200" dirty="0" smtClean="0">
              <a:solidFill>
                <a:schemeClr val="tx1"/>
              </a:solidFill>
              <a:effectLst/>
              <a:latin typeface="+mn-lt"/>
              <a:ea typeface="+mn-ea"/>
              <a:cs typeface="+mn-cs"/>
            </a:endParaRPr>
          </a:p>
          <a:p>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4251857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endParaRPr lang="de-DE"/>
          </a:p>
        </p:txBody>
      </p:sp>
      <p:sp>
        <p:nvSpPr>
          <p:cNvPr id="5" name="Fußzeilenplatzhalter 4"/>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endParaRPr lang="de-DE"/>
          </a:p>
        </p:txBody>
      </p:sp>
      <p:sp>
        <p:nvSpPr>
          <p:cNvPr id="5" name="Fußzeilenplatzhalter 4"/>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endParaRPr lang="de-DE"/>
          </a:p>
        </p:txBody>
      </p:sp>
      <p:sp>
        <p:nvSpPr>
          <p:cNvPr id="5" name="Fußzeilenplatzhalter 4"/>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7632848" cy="365125"/>
          </a:xfrm>
        </p:spPr>
        <p:txBody>
          <a:bodyPr/>
          <a:lstStyle>
            <a:lvl1pPr algn="l">
              <a:defRPr sz="1000">
                <a:solidFill>
                  <a:schemeClr val="accent1">
                    <a:lumMod val="75000"/>
                  </a:schemeClr>
                </a:solidFill>
                <a:latin typeface="Verdana" pitchFamily="34" charset="0"/>
                <a:ea typeface="Verdana" pitchFamily="34" charset="0"/>
                <a:cs typeface="Verdana" pitchFamily="34" charset="0"/>
              </a:defRPr>
            </a:lvl1pPr>
          </a:lstStyle>
          <a:p>
            <a:r>
              <a:rPr lang="de-DE" smtClean="0"/>
              <a:t>AG RDA Schulungsunterlagen – Modul 3.02.11: Monografische Reihe | Stand: 10.07.2015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endParaRPr lang="de-DE"/>
          </a:p>
        </p:txBody>
      </p:sp>
      <p:sp>
        <p:nvSpPr>
          <p:cNvPr id="5" name="Fußzeilenplatzhalter 4"/>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endParaRPr lang="de-DE"/>
          </a:p>
        </p:txBody>
      </p:sp>
      <p:sp>
        <p:nvSpPr>
          <p:cNvPr id="5" name="Fußzeilenplatzhalter 4"/>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endParaRPr lang="de-DE"/>
          </a:p>
        </p:txBody>
      </p:sp>
      <p:sp>
        <p:nvSpPr>
          <p:cNvPr id="6" name="Fußzeilenplatzhalter 5"/>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7" name="Foliennummernplatzhalter 6"/>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endParaRPr lang="de-DE"/>
          </a:p>
        </p:txBody>
      </p:sp>
      <p:sp>
        <p:nvSpPr>
          <p:cNvPr id="8" name="Fußzeilenplatzhalter 7"/>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9" name="Foliennummernplatzhalter 8"/>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endParaRPr lang="de-DE"/>
          </a:p>
        </p:txBody>
      </p:sp>
      <p:sp>
        <p:nvSpPr>
          <p:cNvPr id="4" name="Fußzeilenplatzhalter 3"/>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DE"/>
          </a:p>
        </p:txBody>
      </p:sp>
      <p:sp>
        <p:nvSpPr>
          <p:cNvPr id="3" name="Fußzeilenplatzhalter 2"/>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4" name="Foliennummernplatzhalter 3"/>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endParaRPr lang="de-DE"/>
          </a:p>
        </p:txBody>
      </p:sp>
      <p:sp>
        <p:nvSpPr>
          <p:cNvPr id="6" name="Fußzeilenplatzhalter 5"/>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7" name="Foliennummernplatzhalter 6"/>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endParaRPr lang="de-DE"/>
          </a:p>
        </p:txBody>
      </p:sp>
      <p:sp>
        <p:nvSpPr>
          <p:cNvPr id="6" name="Fußzeilenplatzhalter 5"/>
          <p:cNvSpPr>
            <a:spLocks noGrp="1"/>
          </p:cNvSpPr>
          <p:nvPr>
            <p:ph type="ftr" sz="quarter" idx="11"/>
          </p:nvPr>
        </p:nvSpPr>
        <p:spPr/>
        <p:txBody>
          <a:bodyPr/>
          <a:lstStyle/>
          <a:p>
            <a:r>
              <a:rPr lang="de-DE" smtClean="0"/>
              <a:t>AG RDA Schulungsunterlagen – Modul 3.02.11: Monografische Reihe | Stand: 10.07.2015 | CC BY-NC-SA</a:t>
            </a:r>
            <a:endParaRPr lang="de-DE" dirty="0"/>
          </a:p>
        </p:txBody>
      </p:sp>
      <p:sp>
        <p:nvSpPr>
          <p:cNvPr id="7" name="Foliennummernplatzhalter 6"/>
          <p:cNvSpPr>
            <a:spLocks noGrp="1"/>
          </p:cNvSpPr>
          <p:nvPr>
            <p:ph type="sldNum" sz="quarter" idx="12"/>
          </p:nvPr>
        </p:nvSpPr>
        <p:spPr/>
        <p:txBody>
          <a:bodyPr/>
          <a:lstStyle/>
          <a:p>
            <a:fld id="{A406235E-0B58-4252-AA2B-68829E55BF06}"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6235E-0B58-4252-AA2B-68829E55BF06}"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cstate="print">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Grafik 28"/>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76275" y="2349500"/>
            <a:ext cx="16414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a:latin typeface="Verdana" pitchFamily="34" charset="0"/>
                <a:ea typeface="Verdana" pitchFamily="34" charset="0"/>
                <a:cs typeface="Verdana" pitchFamily="34" charset="0"/>
              </a:rPr>
              <a:t>3</a:t>
            </a:r>
            <a:r>
              <a:rPr lang="de-DE" dirty="0" smtClean="0">
                <a:latin typeface="Verdana" pitchFamily="34" charset="0"/>
                <a:ea typeface="Verdana" pitchFamily="34" charset="0"/>
                <a:cs typeface="Verdana" pitchFamily="34" charset="0"/>
              </a:rPr>
              <a:t>.d Zählung von fortlaufenden Ressourcen</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marL="0" indent="0">
              <a:buNone/>
            </a:pPr>
            <a:r>
              <a:rPr lang="de-DE" sz="2400" b="1" dirty="0">
                <a:latin typeface="Verdana" pitchFamily="34" charset="0"/>
                <a:ea typeface="Verdana" pitchFamily="34" charset="0"/>
                <a:cs typeface="Verdana" pitchFamily="34" charset="0"/>
              </a:rPr>
              <a:t>RDA </a:t>
            </a:r>
            <a:r>
              <a:rPr lang="de-DE" sz="2400" b="1" dirty="0" smtClean="0">
                <a:latin typeface="Verdana" pitchFamily="34" charset="0"/>
                <a:ea typeface="Verdana" pitchFamily="34" charset="0"/>
                <a:cs typeface="Verdana" pitchFamily="34" charset="0"/>
              </a:rPr>
              <a:t>2.6 D-A-CH</a:t>
            </a:r>
            <a:endParaRPr lang="de-DE" sz="2400" dirty="0" smtClean="0">
              <a:solidFill>
                <a:srgbClr val="7030A0"/>
              </a:solidFill>
              <a:latin typeface="Verdana" pitchFamily="34" charset="0"/>
              <a:ea typeface="Verdana" pitchFamily="34" charset="0"/>
              <a:cs typeface="Verdana" pitchFamily="34" charset="0"/>
              <a:sym typeface="Wingdings" pitchFamily="2" charset="2"/>
            </a:endParaRPr>
          </a:p>
          <a:p>
            <a:r>
              <a:rPr lang="de-DE" sz="2400" dirty="0" smtClean="0">
                <a:solidFill>
                  <a:srgbClr val="7030A0"/>
                </a:solidFill>
                <a:latin typeface="Verdana" pitchFamily="34" charset="0"/>
                <a:ea typeface="Verdana" pitchFamily="34" charset="0"/>
                <a:cs typeface="Verdana" pitchFamily="34" charset="0"/>
                <a:sym typeface="Wingdings" pitchFamily="2" charset="2"/>
              </a:rPr>
              <a:t>Alphanumerische</a:t>
            </a:r>
            <a:r>
              <a:rPr lang="de-DE" sz="2400" dirty="0" smtClean="0">
                <a:latin typeface="Verdana" pitchFamily="34" charset="0"/>
                <a:ea typeface="Verdana" pitchFamily="34" charset="0"/>
                <a:cs typeface="Verdana" pitchFamily="34" charset="0"/>
                <a:sym typeface="Wingdings" pitchFamily="2" charset="2"/>
              </a:rPr>
              <a:t> Bezeichnung - Band 1 </a:t>
            </a:r>
            <a:r>
              <a:rPr lang="de-DE" sz="2000" i="1" dirty="0" smtClean="0">
                <a:latin typeface="Verdana" pitchFamily="34" charset="0"/>
                <a:ea typeface="Verdana" pitchFamily="34" charset="0"/>
                <a:cs typeface="Verdana" pitchFamily="34" charset="0"/>
                <a:sym typeface="Wingdings" pitchFamily="2" charset="2"/>
              </a:rPr>
              <a:t>oder</a:t>
            </a:r>
          </a:p>
          <a:p>
            <a:r>
              <a:rPr lang="de-DE" sz="2400" dirty="0" smtClean="0">
                <a:solidFill>
                  <a:srgbClr val="00B050"/>
                </a:solidFill>
                <a:latin typeface="Verdana" pitchFamily="34" charset="0"/>
                <a:ea typeface="Verdana" pitchFamily="34" charset="0"/>
                <a:cs typeface="Verdana" pitchFamily="34" charset="0"/>
                <a:sym typeface="Wingdings" pitchFamily="2" charset="2"/>
              </a:rPr>
              <a:t>Chronologische</a:t>
            </a:r>
            <a:r>
              <a:rPr lang="de-DE" sz="2400" dirty="0" smtClean="0">
                <a:latin typeface="Verdana" pitchFamily="34" charset="0"/>
                <a:ea typeface="Verdana" pitchFamily="34" charset="0"/>
                <a:cs typeface="Verdana" pitchFamily="34" charset="0"/>
                <a:sym typeface="Wingdings" pitchFamily="2" charset="2"/>
              </a:rPr>
              <a:t> Bezeichnung - März 2014 </a:t>
            </a:r>
            <a:r>
              <a:rPr lang="de-DE" sz="2000" dirty="0" smtClean="0">
                <a:latin typeface="Verdana" pitchFamily="34" charset="0"/>
                <a:ea typeface="Verdana" pitchFamily="34" charset="0"/>
                <a:cs typeface="Verdana" pitchFamily="34" charset="0"/>
                <a:sym typeface="Wingdings" pitchFamily="2" charset="2"/>
              </a:rPr>
              <a:t>oder</a:t>
            </a:r>
          </a:p>
          <a:p>
            <a:r>
              <a:rPr lang="de-DE" sz="2400" dirty="0" smtClean="0">
                <a:solidFill>
                  <a:srgbClr val="C00000"/>
                </a:solidFill>
                <a:latin typeface="Verdana" pitchFamily="34" charset="0"/>
                <a:ea typeface="Verdana" pitchFamily="34" charset="0"/>
                <a:cs typeface="Verdana" pitchFamily="34" charset="0"/>
                <a:sym typeface="Wingdings" pitchFamily="2" charset="2"/>
              </a:rPr>
              <a:t>Kombination </a:t>
            </a:r>
            <a:r>
              <a:rPr lang="de-DE" sz="2400" dirty="0" smtClean="0">
                <a:latin typeface="Verdana" pitchFamily="34" charset="0"/>
                <a:ea typeface="Verdana" pitchFamily="34" charset="0"/>
                <a:cs typeface="Verdana" pitchFamily="34" charset="0"/>
                <a:sym typeface="Wingdings" pitchFamily="2" charset="2"/>
              </a:rPr>
              <a:t>aus alphanumerischer und chronologischer Bezeichnung - Band 1 (1999)</a:t>
            </a:r>
          </a:p>
          <a:p>
            <a:pPr marL="457200" indent="-457200">
              <a:buNone/>
            </a:pPr>
            <a:r>
              <a:rPr lang="de-DE" sz="2000" i="1" dirty="0" smtClean="0">
                <a:latin typeface="Verdana" pitchFamily="34" charset="0"/>
                <a:ea typeface="Verdana" pitchFamily="34" charset="0"/>
                <a:cs typeface="Verdana" pitchFamily="34" charset="0"/>
                <a:sym typeface="Wingdings" pitchFamily="2" charset="2"/>
              </a:rPr>
              <a:t>Beispiel: laufende Veröffentlichung</a:t>
            </a:r>
          </a:p>
          <a:p>
            <a:pPr marL="457200" indent="-457200">
              <a:buNone/>
            </a:pP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59880637"/>
              </p:ext>
            </p:extLst>
          </p:nvPr>
        </p:nvGraphicFramePr>
        <p:xfrm>
          <a:off x="539552" y="3645024"/>
          <a:ext cx="7848872" cy="1072128"/>
        </p:xfrm>
        <a:graphic>
          <a:graphicData uri="http://schemas.openxmlformats.org/drawingml/2006/table">
            <a:tbl>
              <a:tblPr firstRow="1" bandRow="1">
                <a:tableStyleId>{5C22544A-7EE6-4342-B048-85BDC9FD1C3A}</a:tableStyleId>
              </a:tblPr>
              <a:tblGrid>
                <a:gridCol w="1008112"/>
                <a:gridCol w="864096"/>
                <a:gridCol w="3600400"/>
                <a:gridCol w="2376264"/>
              </a:tblGrid>
              <a:tr h="432048">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432048">
                <a:tc>
                  <a:txBody>
                    <a:bodyPr/>
                    <a:lstStyle/>
                    <a:p>
                      <a:r>
                        <a:rPr lang="de-DE" b="1" dirty="0" smtClean="0">
                          <a:latin typeface="Verdana" pitchFamily="34" charset="0"/>
                          <a:ea typeface="Verdana" pitchFamily="34" charset="0"/>
                          <a:cs typeface="Verdana" pitchFamily="34" charset="0"/>
                        </a:rPr>
                        <a:t>405</a:t>
                      </a:r>
                      <a:endParaRPr lang="de-DE" b="1" dirty="0">
                        <a:latin typeface="Verdana" pitchFamily="34" charset="0"/>
                        <a:ea typeface="Verdana" pitchFamily="34" charset="0"/>
                        <a:cs typeface="Verdana" pitchFamily="34" charset="0"/>
                      </a:endParaRPr>
                    </a:p>
                  </a:txBody>
                  <a:tcPr/>
                </a:tc>
                <a:tc>
                  <a:txBody>
                    <a:bodyPr/>
                    <a:lstStyle/>
                    <a:p>
                      <a:r>
                        <a:rPr lang="de-DE" b="1" dirty="0" smtClean="0">
                          <a:latin typeface="Verdana" pitchFamily="34" charset="0"/>
                          <a:ea typeface="Verdana" pitchFamily="34" charset="0"/>
                          <a:cs typeface="Verdana" pitchFamily="34" charset="0"/>
                        </a:rPr>
                        <a:t>2.6 </a:t>
                      </a:r>
                      <a:endParaRPr lang="de-DE" b="1" dirty="0">
                        <a:latin typeface="Verdana" pitchFamily="34" charset="0"/>
                        <a:ea typeface="Verdana" pitchFamily="34" charset="0"/>
                        <a:cs typeface="Verdana" pitchFamily="34" charset="0"/>
                      </a:endParaRPr>
                    </a:p>
                  </a:txBody>
                  <a:tcPr/>
                </a:tc>
                <a:tc>
                  <a:txBody>
                    <a:bodyPr/>
                    <a:lstStyle/>
                    <a:p>
                      <a:r>
                        <a:rPr lang="de-DE" b="1" dirty="0" smtClean="0">
                          <a:solidFill>
                            <a:schemeClr val="tx1"/>
                          </a:solidFill>
                          <a:latin typeface="Verdana" pitchFamily="34" charset="0"/>
                          <a:ea typeface="Verdana" pitchFamily="34" charset="0"/>
                          <a:cs typeface="Verdana" pitchFamily="34" charset="0"/>
                        </a:rPr>
                        <a:t>Zählung von fortlaufenden</a:t>
                      </a:r>
                      <a:r>
                        <a:rPr lang="de-DE" b="1" baseline="0" dirty="0" smtClean="0">
                          <a:solidFill>
                            <a:schemeClr val="tx1"/>
                          </a:solidFill>
                          <a:latin typeface="Verdana" pitchFamily="34" charset="0"/>
                          <a:ea typeface="Verdana" pitchFamily="34" charset="0"/>
                          <a:cs typeface="Verdana" pitchFamily="34" charset="0"/>
                        </a:rPr>
                        <a:t> Ressourcen</a:t>
                      </a:r>
                      <a:endParaRPr lang="de-DE" b="1" dirty="0">
                        <a:solidFill>
                          <a:schemeClr val="tx1"/>
                        </a:solidFill>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7030A0"/>
                          </a:solidFill>
                          <a:latin typeface="Verdana" pitchFamily="34" charset="0"/>
                          <a:ea typeface="Verdana" pitchFamily="34" charset="0"/>
                          <a:cs typeface="Verdana" pitchFamily="34" charset="0"/>
                        </a:rPr>
                        <a:t>Band</a:t>
                      </a:r>
                      <a:r>
                        <a:rPr lang="de-DE" baseline="0" dirty="0" smtClean="0">
                          <a:solidFill>
                            <a:srgbClr val="7030A0"/>
                          </a:solidFill>
                          <a:latin typeface="Verdana" pitchFamily="34" charset="0"/>
                          <a:ea typeface="Verdana" pitchFamily="34" charset="0"/>
                          <a:cs typeface="Verdana" pitchFamily="34" charset="0"/>
                        </a:rPr>
                        <a:t> 1</a:t>
                      </a:r>
                      <a:r>
                        <a:rPr lang="de-DE" baseline="0" dirty="0" smtClean="0">
                          <a:solidFill>
                            <a:schemeClr val="tx1"/>
                          </a:solidFill>
                          <a:latin typeface="Verdana" pitchFamily="34" charset="0"/>
                          <a:ea typeface="Verdana" pitchFamily="34" charset="0"/>
                          <a:cs typeface="Verdana" pitchFamily="34" charset="0"/>
                        </a:rPr>
                        <a:t>-</a:t>
                      </a:r>
                      <a:endParaRPr lang="de-DE" dirty="0" smtClean="0">
                        <a:solidFill>
                          <a:schemeClr val="tx1"/>
                        </a:solidFill>
                        <a:latin typeface="Verdana" pitchFamily="34" charset="0"/>
                        <a:ea typeface="Verdana" pitchFamily="34" charset="0"/>
                        <a:cs typeface="Verdana" pitchFamily="34" charset="0"/>
                      </a:endParaRPr>
                    </a:p>
                  </a:txBody>
                  <a:tcPr/>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176849626"/>
              </p:ext>
            </p:extLst>
          </p:nvPr>
        </p:nvGraphicFramePr>
        <p:xfrm>
          <a:off x="539550" y="5085184"/>
          <a:ext cx="7848874" cy="1005840"/>
        </p:xfrm>
        <a:graphic>
          <a:graphicData uri="http://schemas.openxmlformats.org/drawingml/2006/table">
            <a:tbl>
              <a:tblPr firstRow="1" bandRow="1">
                <a:tableStyleId>{5C22544A-7EE6-4342-B048-85BDC9FD1C3A}</a:tableStyleId>
              </a:tblPr>
              <a:tblGrid>
                <a:gridCol w="1008114"/>
                <a:gridCol w="864096"/>
                <a:gridCol w="3600400"/>
                <a:gridCol w="2376264"/>
              </a:tblGrid>
              <a:tr h="305157">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486931">
                <a:tc>
                  <a:txBody>
                    <a:bodyPr/>
                    <a:lstStyle/>
                    <a:p>
                      <a:r>
                        <a:rPr lang="de-DE" b="1" dirty="0" smtClean="0">
                          <a:latin typeface="Verdana" pitchFamily="34" charset="0"/>
                          <a:ea typeface="Verdana" pitchFamily="34" charset="0"/>
                          <a:cs typeface="Verdana" pitchFamily="34" charset="0"/>
                        </a:rPr>
                        <a:t>405</a:t>
                      </a:r>
                      <a:endParaRPr lang="de-DE" b="1" dirty="0">
                        <a:latin typeface="Verdana" pitchFamily="34" charset="0"/>
                        <a:ea typeface="Verdana" pitchFamily="34" charset="0"/>
                        <a:cs typeface="Verdana" pitchFamily="34" charset="0"/>
                      </a:endParaRPr>
                    </a:p>
                  </a:txBody>
                  <a:tcPr/>
                </a:tc>
                <a:tc>
                  <a:txBody>
                    <a:bodyPr/>
                    <a:lstStyle/>
                    <a:p>
                      <a:r>
                        <a:rPr lang="de-DE" b="1" dirty="0" smtClean="0">
                          <a:latin typeface="Verdana" pitchFamily="34" charset="0"/>
                          <a:ea typeface="Verdana" pitchFamily="34" charset="0"/>
                          <a:cs typeface="Verdana" pitchFamily="34" charset="0"/>
                        </a:rPr>
                        <a:t>2.6 </a:t>
                      </a:r>
                      <a:endParaRPr lang="de-DE" b="1"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dirty="0" smtClean="0">
                          <a:solidFill>
                            <a:schemeClr val="tx1"/>
                          </a:solidFill>
                          <a:latin typeface="Verdana" pitchFamily="34" charset="0"/>
                          <a:ea typeface="Verdana" pitchFamily="34" charset="0"/>
                          <a:cs typeface="Verdana" pitchFamily="34" charset="0"/>
                        </a:rPr>
                        <a:t>Zählung von fortlaufenden</a:t>
                      </a:r>
                      <a:r>
                        <a:rPr lang="de-DE" b="1" baseline="0" dirty="0" smtClean="0">
                          <a:solidFill>
                            <a:schemeClr val="tx1"/>
                          </a:solidFill>
                          <a:latin typeface="Verdana" pitchFamily="34" charset="0"/>
                          <a:ea typeface="Verdana" pitchFamily="34" charset="0"/>
                          <a:cs typeface="Verdana" pitchFamily="34" charset="0"/>
                        </a:rPr>
                        <a:t> Ressourcen</a:t>
                      </a:r>
                      <a:endParaRPr lang="de-DE" b="1" dirty="0" smtClean="0">
                        <a:solidFill>
                          <a:schemeClr val="tx1"/>
                        </a:solidFill>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7030A0"/>
                          </a:solidFill>
                          <a:latin typeface="Verdana" pitchFamily="34" charset="0"/>
                          <a:ea typeface="Verdana" pitchFamily="34" charset="0"/>
                          <a:cs typeface="Verdana" pitchFamily="34" charset="0"/>
                        </a:rPr>
                        <a:t>Band</a:t>
                      </a:r>
                      <a:r>
                        <a:rPr lang="de-DE" baseline="0" dirty="0" smtClean="0">
                          <a:solidFill>
                            <a:srgbClr val="7030A0"/>
                          </a:solidFill>
                          <a:latin typeface="Verdana" pitchFamily="34" charset="0"/>
                          <a:ea typeface="Verdana" pitchFamily="34" charset="0"/>
                          <a:cs typeface="Verdana" pitchFamily="34" charset="0"/>
                        </a:rPr>
                        <a:t> 1 </a:t>
                      </a:r>
                      <a:r>
                        <a:rPr lang="de-DE" baseline="0" dirty="0" smtClean="0">
                          <a:solidFill>
                            <a:schemeClr val="tx1"/>
                          </a:solidFill>
                          <a:latin typeface="Verdana" pitchFamily="34" charset="0"/>
                          <a:ea typeface="Verdana" pitchFamily="34" charset="0"/>
                          <a:cs typeface="Verdana" pitchFamily="34" charset="0"/>
                        </a:rPr>
                        <a:t>(</a:t>
                      </a:r>
                      <a:r>
                        <a:rPr lang="de-DE" baseline="0" dirty="0" smtClean="0">
                          <a:solidFill>
                            <a:srgbClr val="00B050"/>
                          </a:solidFill>
                          <a:latin typeface="Verdana" pitchFamily="34" charset="0"/>
                          <a:ea typeface="Verdana" pitchFamily="34" charset="0"/>
                          <a:cs typeface="Verdana" pitchFamily="34" charset="0"/>
                        </a:rPr>
                        <a:t>1999</a:t>
                      </a:r>
                      <a:r>
                        <a:rPr lang="de-DE" baseline="0" dirty="0" smtClean="0">
                          <a:solidFill>
                            <a:schemeClr val="tx1"/>
                          </a:solidFill>
                          <a:latin typeface="Verdana" pitchFamily="34" charset="0"/>
                          <a:ea typeface="Verdana" pitchFamily="34" charset="0"/>
                          <a:cs typeface="Verdana" pitchFamily="34" charset="0"/>
                        </a:rPr>
                        <a:t>)-</a:t>
                      </a:r>
                      <a:endParaRPr lang="de-DE" dirty="0" smtClean="0">
                        <a:solidFill>
                          <a:schemeClr val="tx1"/>
                        </a:solidFill>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a:latin typeface="Verdana" pitchFamily="34" charset="0"/>
                <a:ea typeface="Verdana" pitchFamily="34" charset="0"/>
                <a:cs typeface="Verdana" pitchFamily="34" charset="0"/>
              </a:rPr>
              <a:t>3</a:t>
            </a:r>
            <a:r>
              <a:rPr lang="de-DE" dirty="0" smtClean="0">
                <a:latin typeface="Verdana" pitchFamily="34" charset="0"/>
                <a:ea typeface="Verdana" pitchFamily="34" charset="0"/>
                <a:cs typeface="Verdana" pitchFamily="34" charset="0"/>
              </a:rPr>
              <a:t>.e Umfang</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marL="457200" indent="-457200">
              <a:buNone/>
            </a:pPr>
            <a:r>
              <a:rPr lang="de-DE" sz="2400" b="1" dirty="0" smtClean="0">
                <a:latin typeface="Verdana" pitchFamily="34" charset="0"/>
                <a:ea typeface="Verdana" pitchFamily="34" charset="0"/>
                <a:cs typeface="Verdana" pitchFamily="34" charset="0"/>
              </a:rPr>
              <a:t>RDA 3.4.1.3 D-A-CH</a:t>
            </a:r>
          </a:p>
          <a:p>
            <a:pPr marL="457200" indent="-457200">
              <a:buNone/>
            </a:pPr>
            <a:r>
              <a:rPr lang="de-DE" sz="2400" b="1" dirty="0" smtClean="0">
                <a:latin typeface="Verdana" pitchFamily="34" charset="0"/>
                <a:ea typeface="Verdana" pitchFamily="34" charset="0"/>
                <a:cs typeface="Verdana" pitchFamily="34" charset="0"/>
              </a:rPr>
              <a:t>RDA 3.4.1.10 D-A-CH</a:t>
            </a:r>
          </a:p>
          <a:p>
            <a:pPr marL="457200" indent="-457200">
              <a:buNone/>
            </a:pPr>
            <a:r>
              <a:rPr lang="de-DE" sz="2400" b="1" dirty="0" smtClean="0">
                <a:latin typeface="Verdana" pitchFamily="34" charset="0"/>
                <a:ea typeface="Verdana" pitchFamily="34" charset="0"/>
                <a:cs typeface="Verdana" pitchFamily="34" charset="0"/>
              </a:rPr>
              <a:t>RDA 3.4.5.16 D-A-CH</a:t>
            </a:r>
          </a:p>
          <a:p>
            <a:pPr marL="457200" indent="-457200">
              <a:buNone/>
            </a:pPr>
            <a:endParaRPr lang="de-DE" sz="2400" dirty="0" smtClean="0">
              <a:latin typeface="Verdana" pitchFamily="34" charset="0"/>
              <a:ea typeface="Verdana" pitchFamily="34" charset="0"/>
              <a:cs typeface="Verdana" pitchFamily="34" charset="0"/>
            </a:endParaRPr>
          </a:p>
          <a:p>
            <a:pPr marL="457200" indent="-457200">
              <a:buNone/>
            </a:pPr>
            <a:r>
              <a:rPr lang="de-DE" sz="2400" dirty="0" smtClean="0">
                <a:latin typeface="Verdana" pitchFamily="34" charset="0"/>
                <a:ea typeface="Verdana" pitchFamily="34" charset="0"/>
                <a:cs typeface="Verdana" pitchFamily="34" charset="0"/>
              </a:rPr>
              <a:t>Erfassung</a:t>
            </a:r>
          </a:p>
          <a:p>
            <a:pPr marL="457200" indent="-457200">
              <a:buNone/>
            </a:pPr>
            <a:r>
              <a:rPr lang="de-DE" sz="2400" dirty="0">
                <a:latin typeface="Verdana" pitchFamily="34" charset="0"/>
                <a:ea typeface="Verdana" pitchFamily="34" charset="0"/>
                <a:cs typeface="Verdana" pitchFamily="34" charset="0"/>
                <a:sym typeface="Wingdings" pitchFamily="2" charset="2"/>
              </a:rPr>
              <a:t> </a:t>
            </a:r>
            <a:r>
              <a:rPr lang="de-DE" sz="2400" dirty="0" smtClean="0">
                <a:latin typeface="Verdana" pitchFamily="34" charset="0"/>
                <a:ea typeface="Verdana" pitchFamily="34" charset="0"/>
                <a:cs typeface="Verdana" pitchFamily="34" charset="0"/>
              </a:rPr>
              <a:t>Art der Einheit:</a:t>
            </a:r>
            <a:r>
              <a:rPr lang="de-DE" sz="2400" dirty="0" smtClean="0">
                <a:latin typeface="Verdana" pitchFamily="34" charset="0"/>
                <a:ea typeface="Verdana" pitchFamily="34" charset="0"/>
                <a:cs typeface="Verdana" pitchFamily="34" charset="0"/>
                <a:sym typeface="Wingdings" pitchFamily="2" charset="2"/>
              </a:rPr>
              <a:t> fakultativ</a:t>
            </a:r>
          </a:p>
          <a:p>
            <a:pPr>
              <a:buFont typeface="Wingdings" panose="05000000000000000000" pitchFamily="2" charset="2"/>
              <a:buChar char="à"/>
            </a:pPr>
            <a:r>
              <a:rPr lang="de-DE" sz="2400" dirty="0" smtClean="0">
                <a:latin typeface="Verdana" pitchFamily="34" charset="0"/>
                <a:ea typeface="Verdana" pitchFamily="34" charset="0"/>
                <a:cs typeface="Verdana" pitchFamily="34" charset="0"/>
                <a:sym typeface="Wingdings" pitchFamily="2" charset="2"/>
              </a:rPr>
              <a:t>Anzahl der Einheiten: fakultativ</a:t>
            </a:r>
            <a:br>
              <a:rPr lang="de-DE" sz="2400" dirty="0" smtClean="0">
                <a:latin typeface="Verdana" pitchFamily="34" charset="0"/>
                <a:ea typeface="Verdana" pitchFamily="34" charset="0"/>
                <a:cs typeface="Verdana" pitchFamily="34" charset="0"/>
                <a:sym typeface="Wingdings" pitchFamily="2" charset="2"/>
              </a:rPr>
            </a:br>
            <a:r>
              <a:rPr lang="de-DE" sz="2400" dirty="0" smtClean="0">
                <a:latin typeface="Verdana" pitchFamily="34" charset="0"/>
                <a:ea typeface="Verdana" pitchFamily="34" charset="0"/>
                <a:cs typeface="Verdana" pitchFamily="34" charset="0"/>
                <a:sym typeface="Wingdings" pitchFamily="2" charset="2"/>
              </a:rPr>
              <a:t/>
            </a:r>
            <a:br>
              <a:rPr lang="de-DE" sz="2400" dirty="0" smtClean="0">
                <a:latin typeface="Verdana" pitchFamily="34" charset="0"/>
                <a:ea typeface="Verdana" pitchFamily="34" charset="0"/>
                <a:cs typeface="Verdana" pitchFamily="34" charset="0"/>
                <a:sym typeface="Wingdings" pitchFamily="2" charset="2"/>
              </a:rPr>
            </a:br>
            <a:r>
              <a:rPr lang="de-DE" sz="2400" dirty="0" smtClean="0">
                <a:latin typeface="Verdana" pitchFamily="34" charset="0"/>
                <a:ea typeface="Verdana" pitchFamily="34" charset="0"/>
                <a:cs typeface="Verdana" pitchFamily="34" charset="0"/>
                <a:sym typeface="Wingdings" pitchFamily="2" charset="2"/>
              </a:rPr>
              <a:t>Beispiel für eine gedruckte monografische Reihe:</a:t>
            </a:r>
          </a:p>
          <a:p>
            <a:pPr>
              <a:buFont typeface="Wingdings" panose="05000000000000000000" pitchFamily="2" charset="2"/>
              <a:buChar char="à"/>
            </a:pPr>
            <a:endParaRPr lang="de-DE" sz="2400" dirty="0">
              <a:latin typeface="Verdana" pitchFamily="34" charset="0"/>
              <a:ea typeface="Verdana" pitchFamily="34" charset="0"/>
              <a:cs typeface="Verdana" pitchFamily="34" charset="0"/>
              <a:sym typeface="Wingdings" pitchFamily="2" charset="2"/>
            </a:endParaRPr>
          </a:p>
          <a:p>
            <a:pPr>
              <a:buFont typeface="Wingdings" panose="05000000000000000000" pitchFamily="2" charset="2"/>
              <a:buChar char="à"/>
            </a:pPr>
            <a:endParaRPr lang="de-DE" sz="2400" dirty="0" smtClean="0">
              <a:latin typeface="Verdana" pitchFamily="34" charset="0"/>
              <a:ea typeface="Verdana" pitchFamily="34" charset="0"/>
              <a:cs typeface="Verdana" pitchFamily="34" charset="0"/>
              <a:sym typeface="Wingdings" pitchFamily="2" charset="2"/>
            </a:endParaRPr>
          </a:p>
          <a:p>
            <a:pPr marL="0" indent="0">
              <a:buNone/>
            </a:pPr>
            <a:endParaRPr lang="de-DE" sz="2400" dirty="0">
              <a:latin typeface="Verdana" pitchFamily="34" charset="0"/>
              <a:ea typeface="Verdana" pitchFamily="34" charset="0"/>
              <a:cs typeface="Verdana" pitchFamily="34" charset="0"/>
              <a:sym typeface="Wingdings" pitchFamily="2" charset="2"/>
            </a:endParaRPr>
          </a:p>
          <a:p>
            <a:pPr marL="0" indent="0">
              <a:buNone/>
            </a:pP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723363026"/>
              </p:ext>
            </p:extLst>
          </p:nvPr>
        </p:nvGraphicFramePr>
        <p:xfrm>
          <a:off x="683568" y="4941168"/>
          <a:ext cx="7560842" cy="860300"/>
        </p:xfrm>
        <a:graphic>
          <a:graphicData uri="http://schemas.openxmlformats.org/drawingml/2006/table">
            <a:tbl>
              <a:tblPr firstRow="1" bandRow="1">
                <a:tableStyleId>{5C22544A-7EE6-4342-B048-85BDC9FD1C3A}</a:tableStyleId>
              </a:tblPr>
              <a:tblGrid>
                <a:gridCol w="1080123"/>
                <a:gridCol w="792088"/>
                <a:gridCol w="2730041"/>
                <a:gridCol w="2958590"/>
              </a:tblGrid>
              <a:tr h="297547">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494540">
                <a:tc>
                  <a:txBody>
                    <a:bodyPr/>
                    <a:lstStyle/>
                    <a:p>
                      <a:r>
                        <a:rPr lang="de-DE" b="0" dirty="0" smtClean="0">
                          <a:latin typeface="Verdana" pitchFamily="34" charset="0"/>
                          <a:ea typeface="Verdana" pitchFamily="34" charset="0"/>
                          <a:cs typeface="Verdana" pitchFamily="34" charset="0"/>
                        </a:rPr>
                        <a:t>433</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3.4</a:t>
                      </a:r>
                      <a:endParaRPr lang="de-DE" b="0"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Umfang</a:t>
                      </a:r>
                      <a:endParaRPr lang="de-DE" dirty="0">
                        <a:latin typeface="Verdana" pitchFamily="34" charset="0"/>
                        <a:ea typeface="Verdana" pitchFamily="34" charset="0"/>
                        <a:cs typeface="Verdana" pitchFamily="34" charset="0"/>
                      </a:endParaRPr>
                    </a:p>
                  </a:txBody>
                  <a:tcPr/>
                </a:tc>
                <a:tc>
                  <a:txBody>
                    <a:bodyPr/>
                    <a:lstStyle/>
                    <a:p>
                      <a:r>
                        <a:rPr lang="de-DE" dirty="0" smtClean="0">
                          <a:solidFill>
                            <a:srgbClr val="FF0000"/>
                          </a:solidFill>
                          <a:latin typeface="Verdana" pitchFamily="34" charset="0"/>
                          <a:ea typeface="Verdana" pitchFamily="34" charset="0"/>
                          <a:cs typeface="Verdana" pitchFamily="34" charset="0"/>
                        </a:rPr>
                        <a:t>$a </a:t>
                      </a:r>
                      <a:r>
                        <a:rPr lang="de-DE" dirty="0" smtClean="0">
                          <a:latin typeface="Verdana" pitchFamily="34" charset="0"/>
                          <a:ea typeface="Verdana" pitchFamily="34" charset="0"/>
                          <a:cs typeface="Verdana" pitchFamily="34" charset="0"/>
                        </a:rPr>
                        <a:t>Bände</a:t>
                      </a:r>
                      <a:endParaRPr lang="de-DE" dirty="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p:cNvSpPr>
            <a:spLocks noGrp="1"/>
          </p:cNvSpPr>
          <p:nvPr>
            <p:ph type="title"/>
          </p:nvPr>
        </p:nvSpPr>
        <p:spPr/>
        <p:txBody>
          <a:bodyPr>
            <a:noAutofit/>
          </a:bodyPr>
          <a:lstStyle/>
          <a:p>
            <a:r>
              <a:rPr lang="de-DE" dirty="0" smtClean="0">
                <a:latin typeface="Verdana" pitchFamily="34" charset="0"/>
                <a:ea typeface="Verdana" pitchFamily="34" charset="0"/>
                <a:cs typeface="Verdana" pitchFamily="34" charset="0"/>
              </a:rPr>
              <a:t>Beispiel: Monografische Reihe</a:t>
            </a:r>
            <a:endParaRPr lang="de-DE" dirty="0">
              <a:latin typeface="Verdana" pitchFamily="34" charset="0"/>
              <a:ea typeface="Verdana" pitchFamily="34" charset="0"/>
              <a:cs typeface="Verdana" pitchFamily="34" charset="0"/>
            </a:endParaRPr>
          </a:p>
        </p:txBody>
      </p:sp>
      <p:sp>
        <p:nvSpPr>
          <p:cNvPr id="5" name="Fußzeilenplatzhalter 4"/>
          <p:cNvSpPr>
            <a:spLocks noGrp="1"/>
          </p:cNvSpPr>
          <p:nvPr>
            <p:ph type="ftr" sz="quarter" idx="14"/>
          </p:nvPr>
        </p:nvSpPr>
        <p:spPr/>
        <p:txBody>
          <a:bodyPr/>
          <a:lstStyle/>
          <a:p>
            <a:r>
              <a:rPr lang="de-DE" smtClean="0"/>
              <a:t>AG RDA Schulungsunterlagen – Modul 3.02.11: Monografische Reihe | Stand: 10.07.2015 | CC BY-NC-SA</a:t>
            </a:r>
            <a:endParaRPr lang="de-DE" dirty="0"/>
          </a:p>
        </p:txBody>
      </p:sp>
      <p:sp>
        <p:nvSpPr>
          <p:cNvPr id="6" name="Foliennummernplatzhalter 5"/>
          <p:cNvSpPr>
            <a:spLocks noGrp="1"/>
          </p:cNvSpPr>
          <p:nvPr>
            <p:ph type="sldNum" sz="quarter" idx="4"/>
          </p:nvPr>
        </p:nvSpPr>
        <p:spPr/>
        <p:txBody>
          <a:bodyPr/>
          <a:lstStyle/>
          <a:p>
            <a:fld id="{8A6690F1-7CA1-4166-A522-500460961984}" type="slidenum">
              <a:rPr lang="de-DE" smtClean="0"/>
              <a:pPr/>
              <a:t>12</a:t>
            </a:fld>
            <a:endParaRPr lang="de-DE"/>
          </a:p>
        </p:txBody>
      </p:sp>
      <p:pic>
        <p:nvPicPr>
          <p:cNvPr id="2" name="Grafik 1"/>
          <p:cNvPicPr>
            <a:picLocks noChangeAspect="1"/>
          </p:cNvPicPr>
          <p:nvPr/>
        </p:nvPicPr>
        <p:blipFill rotWithShape="1">
          <a:blip r:embed="rId3" cstate="print">
            <a:extLst>
              <a:ext uri="{28A0092B-C50C-407E-A947-70E740481C1C}">
                <a14:useLocalDpi xmlns:a14="http://schemas.microsoft.com/office/drawing/2010/main" val="0"/>
              </a:ext>
            </a:extLst>
          </a:blip>
          <a:srcRect l="17010" t="6528" r="21499" b="62462"/>
          <a:stretch/>
        </p:blipFill>
        <p:spPr>
          <a:xfrm rot="5400000">
            <a:off x="267404" y="2182363"/>
            <a:ext cx="4162048" cy="2968540"/>
          </a:xfrm>
          <a:prstGeom prst="rect">
            <a:avLst/>
          </a:prstGeom>
          <a:ln w="3175">
            <a:solidFill>
              <a:schemeClr val="tx1"/>
            </a:solidFill>
          </a:ln>
        </p:spPr>
      </p:pic>
      <p:pic>
        <p:nvPicPr>
          <p:cNvPr id="8" name="Grafik 7"/>
          <p:cNvPicPr>
            <a:picLocks noChangeAspect="1"/>
          </p:cNvPicPr>
          <p:nvPr/>
        </p:nvPicPr>
        <p:blipFill rotWithShape="1">
          <a:blip r:embed="rId4" cstate="print">
            <a:extLst>
              <a:ext uri="{28A0092B-C50C-407E-A947-70E740481C1C}">
                <a14:useLocalDpi xmlns:a14="http://schemas.microsoft.com/office/drawing/2010/main" val="0"/>
              </a:ext>
            </a:extLst>
          </a:blip>
          <a:srcRect l="4681" t="18670" r="72443" b="76858"/>
          <a:stretch/>
        </p:blipFill>
        <p:spPr>
          <a:xfrm>
            <a:off x="4918981" y="3789040"/>
            <a:ext cx="3058127" cy="418132"/>
          </a:xfrm>
          <a:prstGeom prst="rect">
            <a:avLst/>
          </a:prstGeom>
          <a:ln w="3175">
            <a:solidFill>
              <a:schemeClr val="tx1"/>
            </a:solidFill>
          </a:ln>
        </p:spPr>
      </p:pic>
      <p:pic>
        <p:nvPicPr>
          <p:cNvPr id="11" name="Grafik 10"/>
          <p:cNvPicPr>
            <a:picLocks noChangeAspect="1"/>
          </p:cNvPicPr>
          <p:nvPr/>
        </p:nvPicPr>
        <p:blipFill rotWithShape="1">
          <a:blip r:embed="rId4" cstate="print">
            <a:extLst>
              <a:ext uri="{28A0092B-C50C-407E-A947-70E740481C1C}">
                <a14:useLocalDpi xmlns:a14="http://schemas.microsoft.com/office/drawing/2010/main" val="0"/>
              </a:ext>
            </a:extLst>
          </a:blip>
          <a:srcRect l="6525" t="72847" r="73262" b="13461"/>
          <a:stretch/>
        </p:blipFill>
        <p:spPr>
          <a:xfrm>
            <a:off x="4932040" y="4282973"/>
            <a:ext cx="3058127" cy="1464684"/>
          </a:xfrm>
          <a:prstGeom prst="rect">
            <a:avLst/>
          </a:prstGeom>
          <a:ln w="3175">
            <a:solidFill>
              <a:schemeClr val="tx1"/>
            </a:solidFill>
          </a:ln>
        </p:spPr>
      </p:pic>
      <p:sp>
        <p:nvSpPr>
          <p:cNvPr id="9" name="Textfeld 8"/>
          <p:cNvSpPr txBox="1"/>
          <p:nvPr/>
        </p:nvSpPr>
        <p:spPr>
          <a:xfrm>
            <a:off x="519704" y="1052352"/>
            <a:ext cx="1439821" cy="369332"/>
          </a:xfrm>
          <a:prstGeom prst="rect">
            <a:avLst/>
          </a:prstGeom>
          <a:solidFill>
            <a:schemeClr val="bg1"/>
          </a:solidFill>
          <a:ln>
            <a:noFill/>
          </a:ln>
        </p:spPr>
        <p:txBody>
          <a:bodyPr wrap="squar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 </a:t>
            </a:r>
          </a:p>
        </p:txBody>
      </p:sp>
      <p:sp>
        <p:nvSpPr>
          <p:cNvPr id="3" name="Textfeld 2"/>
          <p:cNvSpPr txBox="1"/>
          <p:nvPr/>
        </p:nvSpPr>
        <p:spPr>
          <a:xfrm>
            <a:off x="864158" y="1052352"/>
            <a:ext cx="1340432" cy="369332"/>
          </a:xfrm>
          <a:prstGeom prst="rect">
            <a:avLst/>
          </a:prstGeom>
          <a:no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Titelseite:</a:t>
            </a:r>
          </a:p>
        </p:txBody>
      </p:sp>
      <p:sp>
        <p:nvSpPr>
          <p:cNvPr id="7" name="Textfeld 6"/>
          <p:cNvSpPr txBox="1"/>
          <p:nvPr/>
        </p:nvSpPr>
        <p:spPr>
          <a:xfrm>
            <a:off x="5004386" y="2924944"/>
            <a:ext cx="184731" cy="369332"/>
          </a:xfrm>
          <a:prstGeom prst="rect">
            <a:avLst/>
          </a:prstGeom>
          <a:solidFill>
            <a:schemeClr val="bg1"/>
          </a:solidFill>
          <a:ln>
            <a:noFill/>
          </a:ln>
        </p:spPr>
        <p:txBody>
          <a:bodyPr wrap="none" rtlCol="0">
            <a:spAutoFit/>
          </a:bodyPr>
          <a:lstStyle/>
          <a:p>
            <a:endParaRPr lang="de-DE"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extfeld 3"/>
          <p:cNvSpPr txBox="1"/>
          <p:nvPr/>
        </p:nvSpPr>
        <p:spPr>
          <a:xfrm>
            <a:off x="4918981" y="2708920"/>
            <a:ext cx="2687402" cy="646331"/>
          </a:xfrm>
          <a:prstGeom prst="rect">
            <a:avLst/>
          </a:prstGeom>
          <a:solidFill>
            <a:schemeClr val="bg1"/>
          </a:solid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Auf der Rückseite der</a:t>
            </a:r>
          </a:p>
          <a:p>
            <a:r>
              <a:rPr lang="de-DE" dirty="0" smtClean="0">
                <a:latin typeface="Verdana" panose="020B0604030504040204" pitchFamily="34" charset="0"/>
                <a:ea typeface="Verdana" panose="020B0604030504040204" pitchFamily="34" charset="0"/>
                <a:cs typeface="Verdana" panose="020B0604030504040204" pitchFamily="34" charset="0"/>
              </a:rPr>
              <a:t>Titelseite:</a:t>
            </a:r>
          </a:p>
        </p:txBody>
      </p:sp>
    </p:spTree>
    <p:extLst>
      <p:ext uri="{BB962C8B-B14F-4D97-AF65-F5344CB8AC3E}">
        <p14:creationId xmlns:p14="http://schemas.microsoft.com/office/powerpoint/2010/main" val="834995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rotWithShape="1">
          <a:blip r:embed="rId3">
            <a:extLst>
              <a:ext uri="{28A0092B-C50C-407E-A947-70E740481C1C}">
                <a14:useLocalDpi xmlns:a14="http://schemas.microsoft.com/office/drawing/2010/main" val="0"/>
              </a:ext>
            </a:extLst>
          </a:blip>
          <a:srcRect l="16023" t="7818" r="52841" b="59454"/>
          <a:stretch/>
        </p:blipFill>
        <p:spPr>
          <a:xfrm>
            <a:off x="612421" y="410271"/>
            <a:ext cx="8500406" cy="5584209"/>
          </a:xfrm>
          <a:prstGeom prst="rect">
            <a:avLst/>
          </a:prstGeom>
        </p:spPr>
      </p:pic>
      <p:sp>
        <p:nvSpPr>
          <p:cNvPr id="4" name="Fußzeilenplatzhalter 3"/>
          <p:cNvSpPr>
            <a:spLocks noGrp="1"/>
          </p:cNvSpPr>
          <p:nvPr>
            <p:ph type="ftr" sz="quarter" idx="14"/>
          </p:nvPr>
        </p:nvSpPr>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
        <p:nvSpPr>
          <p:cNvPr id="8" name="Rechteck 7"/>
          <p:cNvSpPr/>
          <p:nvPr/>
        </p:nvSpPr>
        <p:spPr>
          <a:xfrm>
            <a:off x="2915816" y="3068960"/>
            <a:ext cx="5976664" cy="28803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7513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smtClean="0">
                <a:latin typeface="Verdana" pitchFamily="34" charset="0"/>
                <a:ea typeface="Verdana" pitchFamily="34" charset="0"/>
                <a:cs typeface="Verdana" pitchFamily="34" charset="0"/>
              </a:rPr>
              <a:t>Zusammenfassung</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908719"/>
            <a:ext cx="8640960" cy="5467523"/>
          </a:xfrm>
        </p:spPr>
        <p:txBody>
          <a:bodyPr wrap="square"/>
          <a:lstStyle/>
          <a:p>
            <a:r>
              <a:rPr lang="de-DE" sz="2400" dirty="0" smtClean="0">
                <a:latin typeface="Verdana" pitchFamily="34" charset="0"/>
                <a:ea typeface="Verdana" pitchFamily="34" charset="0"/>
                <a:cs typeface="Verdana" pitchFamily="34" charset="0"/>
              </a:rPr>
              <a:t>Nur gezählte monografische Reihen erhalten eine eigene Aufnahme</a:t>
            </a:r>
            <a:br>
              <a:rPr lang="de-DE" sz="24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r>
              <a:rPr lang="de-DE" sz="2400" dirty="0" smtClean="0">
                <a:latin typeface="Verdana" pitchFamily="34" charset="0"/>
                <a:ea typeface="Verdana" pitchFamily="34" charset="0"/>
                <a:cs typeface="Verdana" pitchFamily="34" charset="0"/>
              </a:rPr>
              <a:t>Alle RDA-Regeln, AWR werden bei der Erfassung angewendet</a:t>
            </a:r>
            <a:br>
              <a:rPr lang="de-DE" sz="24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r>
              <a:rPr lang="de-DE" sz="2400" dirty="0" smtClean="0">
                <a:latin typeface="Verdana" pitchFamily="34" charset="0"/>
                <a:ea typeface="Verdana" pitchFamily="34" charset="0"/>
                <a:cs typeface="Verdana" pitchFamily="34" charset="0"/>
              </a:rPr>
              <a:t>Standardelemente: </a:t>
            </a:r>
          </a:p>
          <a:p>
            <a:pPr lvl="1"/>
            <a:r>
              <a:rPr lang="de-DE" sz="2000" dirty="0" smtClean="0">
                <a:latin typeface="Verdana" pitchFamily="34" charset="0"/>
                <a:ea typeface="Verdana" pitchFamily="34" charset="0"/>
                <a:cs typeface="Verdana" pitchFamily="34" charset="0"/>
              </a:rPr>
              <a:t>Erscheinungsweise (Feld 052, Position 0: r)</a:t>
            </a:r>
          </a:p>
          <a:p>
            <a:pPr lvl="1"/>
            <a:r>
              <a:rPr lang="de-DE" sz="2000" dirty="0" smtClean="0">
                <a:latin typeface="Verdana" pitchFamily="34" charset="0"/>
                <a:ea typeface="Verdana" pitchFamily="34" charset="0"/>
                <a:cs typeface="Verdana" pitchFamily="34" charset="0"/>
              </a:rPr>
              <a:t>Erscheinungsdatum </a:t>
            </a:r>
            <a:br>
              <a:rPr lang="de-DE" sz="2000" dirty="0" smtClean="0">
                <a:latin typeface="Verdana" pitchFamily="34" charset="0"/>
                <a:ea typeface="Verdana" pitchFamily="34" charset="0"/>
                <a:cs typeface="Verdana" pitchFamily="34" charset="0"/>
              </a:rPr>
            </a:br>
            <a:r>
              <a:rPr lang="de-DE" sz="2000" dirty="0" smtClean="0">
                <a:latin typeface="Verdana" pitchFamily="34" charset="0"/>
                <a:ea typeface="Verdana" pitchFamily="34" charset="0"/>
                <a:cs typeface="Verdana" pitchFamily="34" charset="0"/>
              </a:rPr>
              <a:t>(Feld 419 b/c: Anfangs- oder Anfangs- und Enddatum)</a:t>
            </a:r>
          </a:p>
          <a:p>
            <a:pPr lvl="1"/>
            <a:r>
              <a:rPr lang="de-DE" sz="2000" dirty="0" smtClean="0">
                <a:latin typeface="Verdana" pitchFamily="34" charset="0"/>
                <a:ea typeface="Verdana" pitchFamily="34" charset="0"/>
                <a:cs typeface="Verdana" pitchFamily="34" charset="0"/>
              </a:rPr>
              <a:t>Zählung (Feld 405)</a:t>
            </a:r>
            <a:br>
              <a:rPr lang="de-DE" sz="2000" dirty="0" smtClean="0">
                <a:latin typeface="Verdana" pitchFamily="34" charset="0"/>
                <a:ea typeface="Verdana" pitchFamily="34" charset="0"/>
                <a:cs typeface="Verdana" pitchFamily="34" charset="0"/>
              </a:rPr>
            </a:br>
            <a:endParaRPr lang="de-DE" sz="1600" dirty="0" smtClean="0">
              <a:latin typeface="Verdana" pitchFamily="34" charset="0"/>
              <a:ea typeface="Verdana" pitchFamily="34" charset="0"/>
              <a:cs typeface="Verdana" pitchFamily="34" charset="0"/>
            </a:endParaRPr>
          </a:p>
          <a:p>
            <a:r>
              <a:rPr lang="de-DE" sz="2400" dirty="0" smtClean="0">
                <a:latin typeface="Verdana" pitchFamily="34" charset="0"/>
                <a:ea typeface="Verdana" pitchFamily="34" charset="0"/>
                <a:cs typeface="Verdana" pitchFamily="34" charset="0"/>
              </a:rPr>
              <a:t>Fakultative Elemente:</a:t>
            </a:r>
          </a:p>
          <a:p>
            <a:pPr lvl="1"/>
            <a:r>
              <a:rPr lang="de-DE" sz="2000" dirty="0" smtClean="0">
                <a:latin typeface="Verdana" pitchFamily="34" charset="0"/>
                <a:ea typeface="Verdana" pitchFamily="34" charset="0"/>
                <a:cs typeface="Verdana" pitchFamily="34" charset="0"/>
              </a:rPr>
              <a:t>Erscheinungsfrequenz (Feld 052, Position 8: z)</a:t>
            </a:r>
          </a:p>
          <a:p>
            <a:pPr lvl="1"/>
            <a:r>
              <a:rPr lang="de-DE" sz="2000" dirty="0" smtClean="0">
                <a:latin typeface="Verdana" pitchFamily="34" charset="0"/>
                <a:ea typeface="Verdana" pitchFamily="34" charset="0"/>
                <a:cs typeface="Verdana" pitchFamily="34" charset="0"/>
              </a:rPr>
              <a:t>Umfang (Feld 433)</a:t>
            </a:r>
          </a:p>
          <a:p>
            <a:pPr marL="457200" lvl="1" indent="0">
              <a:buNone/>
            </a:pPr>
            <a:endParaRPr lang="de-DE" sz="2000" dirty="0" smtClean="0">
              <a:latin typeface="Verdana" pitchFamily="34" charset="0"/>
              <a:ea typeface="Verdana" pitchFamily="34" charset="0"/>
              <a:cs typeface="Verdana" pitchFamily="34" charset="0"/>
            </a:endParaRPr>
          </a:p>
          <a:p>
            <a:pPr lvl="1"/>
            <a:endParaRPr lang="de-DE" sz="2000" dirty="0">
              <a:latin typeface="Verdana" pitchFamily="34" charset="0"/>
              <a:ea typeface="Verdana" pitchFamily="34" charset="0"/>
              <a:cs typeface="Verdana" pitchFamily="34" charset="0"/>
            </a:endParaRPr>
          </a:p>
          <a:p>
            <a:pPr lvl="1"/>
            <a:endParaRPr lang="de-DE" sz="2000" dirty="0" smtClean="0">
              <a:latin typeface="Verdana" pitchFamily="34" charset="0"/>
              <a:ea typeface="Verdana" pitchFamily="34" charset="0"/>
              <a:cs typeface="Verdana" pitchFamily="34" charset="0"/>
            </a:endParaRPr>
          </a:p>
          <a:p>
            <a:pPr lvl="1"/>
            <a:endParaRPr lang="de-DE" sz="20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14</a:t>
            </a:fld>
            <a:endParaRPr lang="de-DE"/>
          </a:p>
        </p:txBody>
      </p:sp>
    </p:spTree>
    <p:extLst>
      <p:ext uri="{BB962C8B-B14F-4D97-AF65-F5344CB8AC3E}">
        <p14:creationId xmlns:p14="http://schemas.microsoft.com/office/powerpoint/2010/main" val="134692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844824"/>
            <a:ext cx="8229600" cy="1296144"/>
          </a:xfrm>
        </p:spPr>
        <p:txBody>
          <a:bodyPr>
            <a:noAutofit/>
          </a:bodyPr>
          <a:lstStyle/>
          <a:p>
            <a:pPr algn="ctr"/>
            <a:r>
              <a:rPr lang="de-DE" dirty="0" smtClean="0">
                <a:latin typeface="Verdana" pitchFamily="34" charset="0"/>
                <a:ea typeface="Verdana" pitchFamily="34" charset="0"/>
                <a:cs typeface="Verdana" pitchFamily="34" charset="0"/>
              </a:rPr>
              <a:t>Eigene Beschreibung für die monografische Reihe </a:t>
            </a:r>
            <a:endParaRPr lang="de-DE" dirty="0">
              <a:latin typeface="Verdana" pitchFamily="34" charset="0"/>
              <a:ea typeface="Verdana" pitchFamily="34" charset="0"/>
              <a:cs typeface="Verdana"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3" name="Rechteck 2"/>
          <p:cNvSpPr/>
          <p:nvPr/>
        </p:nvSpPr>
        <p:spPr>
          <a:xfrm>
            <a:off x="409343" y="548679"/>
            <a:ext cx="2362457" cy="50405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3</a:t>
            </a:r>
            <a:endParaRPr lang="de-DE" sz="10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Fußzeilenplatzhalter 3"/>
          <p:cNvSpPr>
            <a:spLocks noGrp="1"/>
          </p:cNvSpPr>
          <p:nvPr>
            <p:ph type="ftr" sz="quarter" idx="14"/>
          </p:nvPr>
        </p:nvSpPr>
        <p:spPr/>
        <p:txBody>
          <a:bodyPr/>
          <a:lstStyle/>
          <a:p>
            <a:r>
              <a:rPr lang="de-DE" smtClean="0"/>
              <a:t>AG RDA Schulungsunterlagen – Modul 3.02.11: Monografische Reihe | Stand: 10.07.2015 | CC BY-NC-SA</a:t>
            </a:r>
            <a:endParaRPr lang="de-DE" dirty="0"/>
          </a:p>
        </p:txBody>
      </p:sp>
      <p:sp>
        <p:nvSpPr>
          <p:cNvPr id="5" name="Textfeld 4"/>
          <p:cNvSpPr txBox="1"/>
          <p:nvPr/>
        </p:nvSpPr>
        <p:spPr>
          <a:xfrm>
            <a:off x="625367" y="1052736"/>
            <a:ext cx="2146433" cy="369332"/>
          </a:xfrm>
          <a:prstGeom prst="rect">
            <a:avLst/>
          </a:prstGeom>
          <a:noFill/>
        </p:spPr>
        <p:txBody>
          <a:bodyPr wrap="square" rtlCol="0">
            <a:spAutoFit/>
          </a:bodyPr>
          <a:lstStyle/>
          <a:p>
            <a:r>
              <a:rPr lang="de-DE" dirty="0" smtClean="0"/>
              <a:t>B3Kat</a:t>
            </a:r>
            <a:r>
              <a:rPr lang="de-DE" smtClean="0"/>
              <a:t>: </a:t>
            </a:r>
            <a:r>
              <a:rPr lang="de-DE" smtClean="0"/>
              <a:t>27.11.2015</a:t>
            </a:r>
            <a:endParaRPr lang="de-DE" dirty="0"/>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smtClean="0">
                <a:latin typeface="Verdana" pitchFamily="34" charset="0"/>
                <a:ea typeface="Verdana" pitchFamily="34" charset="0"/>
                <a:cs typeface="Verdana" pitchFamily="34" charset="0"/>
              </a:rPr>
              <a:t>1. Definitionen</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764704"/>
            <a:ext cx="8640960" cy="5544616"/>
          </a:xfrm>
        </p:spPr>
        <p:txBody>
          <a:bodyPr wrap="square"/>
          <a:lstStyle/>
          <a:p>
            <a:pPr>
              <a:buNone/>
            </a:pPr>
            <a:endParaRPr lang="de-DE" sz="2400" dirty="0" smtClean="0">
              <a:latin typeface="Verdana" pitchFamily="34" charset="0"/>
              <a:ea typeface="Verdana" pitchFamily="34" charset="0"/>
              <a:cs typeface="Verdana" pitchFamily="34" charset="0"/>
            </a:endParaRPr>
          </a:p>
          <a:p>
            <a:pPr>
              <a:buNone/>
            </a:pPr>
            <a:r>
              <a:rPr lang="de-DE" sz="2400" dirty="0" smtClean="0">
                <a:latin typeface="Verdana" pitchFamily="34" charset="0"/>
                <a:ea typeface="Verdana" pitchFamily="34" charset="0"/>
                <a:cs typeface="Verdana" pitchFamily="34" charset="0"/>
              </a:rPr>
              <a:t>1.a Monografische Reihen gehören zu </a:t>
            </a:r>
            <a:r>
              <a:rPr lang="de-DE" sz="2400" u="sng" dirty="0" smtClean="0">
                <a:solidFill>
                  <a:srgbClr val="7030A0"/>
                </a:solidFill>
                <a:latin typeface="Verdana" pitchFamily="34" charset="0"/>
                <a:ea typeface="Verdana" pitchFamily="34" charset="0"/>
                <a:cs typeface="Verdana" pitchFamily="34" charset="0"/>
              </a:rPr>
              <a:t>fortlaufenden Ressourcen</a:t>
            </a:r>
          </a:p>
          <a:p>
            <a:pPr>
              <a:buNone/>
            </a:pPr>
            <a:endParaRPr lang="de-DE" sz="2400" dirty="0" smtClean="0">
              <a:latin typeface="Verdana" pitchFamily="34" charset="0"/>
              <a:ea typeface="Verdana" pitchFamily="34" charset="0"/>
              <a:cs typeface="Verdana" pitchFamily="34" charset="0"/>
            </a:endParaRPr>
          </a:p>
          <a:p>
            <a:pPr>
              <a:buNone/>
            </a:pPr>
            <a:r>
              <a:rPr lang="de-DE" sz="2400" dirty="0" smtClean="0">
                <a:latin typeface="Verdana" pitchFamily="34" charset="0"/>
                <a:ea typeface="Verdana" pitchFamily="34" charset="0"/>
                <a:cs typeface="Verdana" pitchFamily="34" charset="0"/>
              </a:rPr>
              <a:t>1.b Monografische Reihen weisen einzelne Teile auf, die </a:t>
            </a:r>
            <a:r>
              <a:rPr lang="de-DE" sz="2400" u="sng" dirty="0" smtClean="0">
                <a:solidFill>
                  <a:srgbClr val="7030A0"/>
                </a:solidFill>
                <a:latin typeface="Verdana" pitchFamily="34" charset="0"/>
                <a:ea typeface="Verdana" pitchFamily="34" charset="0"/>
                <a:cs typeface="Verdana" pitchFamily="34" charset="0"/>
              </a:rPr>
              <a:t>unabhängigen Titel </a:t>
            </a:r>
            <a:r>
              <a:rPr lang="de-DE" sz="2400" dirty="0" smtClean="0">
                <a:latin typeface="Verdana" pitchFamily="34" charset="0"/>
                <a:ea typeface="Verdana" pitchFamily="34" charset="0"/>
                <a:cs typeface="Verdana" pitchFamily="34" charset="0"/>
              </a:rPr>
              <a:t>haben und i. A. </a:t>
            </a:r>
            <a:r>
              <a:rPr lang="de-DE" sz="2400" u="sng" dirty="0" smtClean="0">
                <a:solidFill>
                  <a:srgbClr val="7030A0"/>
                </a:solidFill>
                <a:latin typeface="Verdana" pitchFamily="34" charset="0"/>
                <a:ea typeface="Verdana" pitchFamily="34" charset="0"/>
                <a:cs typeface="Verdana" pitchFamily="34" charset="0"/>
              </a:rPr>
              <a:t>nicht regelmäßig </a:t>
            </a:r>
            <a:r>
              <a:rPr lang="de-DE" sz="2400" dirty="0" smtClean="0">
                <a:latin typeface="Verdana" pitchFamily="34" charset="0"/>
                <a:ea typeface="Verdana" pitchFamily="34" charset="0"/>
                <a:cs typeface="Verdana" pitchFamily="34" charset="0"/>
              </a:rPr>
              <a:t>erscheinen.</a:t>
            </a:r>
            <a:endParaRPr lang="de-DE" sz="2400" u="sng" dirty="0" smtClean="0">
              <a:solidFill>
                <a:srgbClr val="00B050"/>
              </a:solidFill>
              <a:latin typeface="Verdana" pitchFamily="34" charset="0"/>
              <a:ea typeface="Verdana" pitchFamily="34" charset="0"/>
              <a:cs typeface="Verdana" pitchFamily="34" charset="0"/>
            </a:endParaRPr>
          </a:p>
          <a:p>
            <a:pPr>
              <a:buNone/>
            </a:pPr>
            <a:endParaRPr lang="de-DE" sz="2400" u="sng" dirty="0" smtClean="0">
              <a:solidFill>
                <a:srgbClr val="00B050"/>
              </a:solidFill>
              <a:latin typeface="Verdana" pitchFamily="34" charset="0"/>
              <a:ea typeface="Verdana" pitchFamily="34" charset="0"/>
              <a:cs typeface="Verdana" pitchFamily="34" charset="0"/>
            </a:endParaRPr>
          </a:p>
          <a:p>
            <a:r>
              <a:rPr lang="de-DE" sz="2400" dirty="0" smtClean="0">
                <a:latin typeface="Verdana" pitchFamily="34" charset="0"/>
                <a:ea typeface="Verdana" pitchFamily="34" charset="0"/>
                <a:cs typeface="Verdana" pitchFamily="34" charset="0"/>
              </a:rPr>
              <a:t>Es gibt </a:t>
            </a:r>
            <a:r>
              <a:rPr lang="de-DE" sz="2400" u="sng" dirty="0" smtClean="0">
                <a:solidFill>
                  <a:srgbClr val="7030A0"/>
                </a:solidFill>
                <a:latin typeface="Verdana" pitchFamily="34" charset="0"/>
                <a:ea typeface="Verdana" pitchFamily="34" charset="0"/>
                <a:cs typeface="Verdana" pitchFamily="34" charset="0"/>
              </a:rPr>
              <a:t>gezählte</a:t>
            </a:r>
            <a:r>
              <a:rPr lang="de-DE" sz="2400" dirty="0" smtClean="0">
                <a:latin typeface="Verdana" pitchFamily="34" charset="0"/>
                <a:ea typeface="Verdana" pitchFamily="34" charset="0"/>
                <a:cs typeface="Verdana" pitchFamily="34" charset="0"/>
              </a:rPr>
              <a:t> und </a:t>
            </a:r>
            <a:r>
              <a:rPr lang="de-DE" sz="2400" u="sng" dirty="0" smtClean="0">
                <a:solidFill>
                  <a:srgbClr val="7030A0"/>
                </a:solidFill>
                <a:latin typeface="Verdana" pitchFamily="34" charset="0"/>
                <a:ea typeface="Verdana" pitchFamily="34" charset="0"/>
                <a:cs typeface="Verdana" pitchFamily="34" charset="0"/>
              </a:rPr>
              <a:t>ungezählte</a:t>
            </a:r>
            <a:r>
              <a:rPr lang="de-DE" sz="2400" dirty="0" smtClean="0">
                <a:latin typeface="Verdana" pitchFamily="34" charset="0"/>
                <a:ea typeface="Verdana" pitchFamily="34" charset="0"/>
                <a:cs typeface="Verdana" pitchFamily="34" charset="0"/>
              </a:rPr>
              <a:t> monografische Reihen.</a:t>
            </a:r>
          </a:p>
          <a:p>
            <a:pPr>
              <a:buNone/>
            </a:pPr>
            <a:endParaRPr lang="de-DE" sz="2000" dirty="0" smtClean="0">
              <a:latin typeface="Verdana" pitchFamily="34" charset="0"/>
              <a:ea typeface="Verdana" pitchFamily="34" charset="0"/>
              <a:cs typeface="Verdana" pitchFamily="34" charset="0"/>
            </a:endParaRPr>
          </a:p>
          <a:p>
            <a:r>
              <a:rPr lang="de-DE" sz="2400" dirty="0" smtClean="0">
                <a:latin typeface="Verdana" pitchFamily="34" charset="0"/>
                <a:ea typeface="Verdana" pitchFamily="34" charset="0"/>
                <a:cs typeface="Verdana" pitchFamily="34" charset="0"/>
              </a:rPr>
              <a:t>Nur </a:t>
            </a:r>
            <a:r>
              <a:rPr lang="de-DE" sz="2400" u="sng" dirty="0" smtClean="0">
                <a:solidFill>
                  <a:srgbClr val="7030A0"/>
                </a:solidFill>
                <a:latin typeface="Verdana" pitchFamily="34" charset="0"/>
                <a:ea typeface="Verdana" pitchFamily="34" charset="0"/>
                <a:cs typeface="Verdana" pitchFamily="34" charset="0"/>
              </a:rPr>
              <a:t>gezählte</a:t>
            </a:r>
            <a:r>
              <a:rPr lang="de-DE" sz="2400" dirty="0" smtClean="0">
                <a:latin typeface="Verdana" pitchFamily="34" charset="0"/>
                <a:ea typeface="Verdana" pitchFamily="34" charset="0"/>
                <a:cs typeface="Verdana" pitchFamily="34" charset="0"/>
              </a:rPr>
              <a:t> monografische Reihen erhalten eine </a:t>
            </a:r>
            <a:r>
              <a:rPr lang="de-DE" sz="2400" u="sng" dirty="0" smtClean="0">
                <a:solidFill>
                  <a:srgbClr val="7030A0"/>
                </a:solidFill>
                <a:latin typeface="Verdana" pitchFamily="34" charset="0"/>
                <a:ea typeface="Verdana" pitchFamily="34" charset="0"/>
                <a:cs typeface="Verdana" pitchFamily="34" charset="0"/>
              </a:rPr>
              <a:t>eigene Beschreibung.</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1628800"/>
            <a:ext cx="8640960" cy="4680520"/>
          </a:xfrm>
        </p:spPr>
        <p:txBody>
          <a:bodyPr wrap="square"/>
          <a:lstStyle/>
          <a:p>
            <a:pPr>
              <a:buNone/>
            </a:pPr>
            <a:r>
              <a:rPr lang="de-DE" sz="2400" dirty="0" smtClean="0">
                <a:latin typeface="Verdana" panose="020B0604030504040204" pitchFamily="34" charset="0"/>
                <a:ea typeface="Verdana" panose="020B0604030504040204" pitchFamily="34" charset="0"/>
                <a:cs typeface="Verdana" panose="020B0604030504040204" pitchFamily="34" charset="0"/>
              </a:rPr>
              <a:t>Prüfung </a:t>
            </a:r>
            <a:r>
              <a:rPr lang="de-DE" sz="2400" dirty="0">
                <a:latin typeface="Verdana" panose="020B0604030504040204" pitchFamily="34" charset="0"/>
                <a:ea typeface="Verdana" panose="020B0604030504040204" pitchFamily="34" charset="0"/>
                <a:cs typeface="Verdana" panose="020B0604030504040204" pitchFamily="34" charset="0"/>
              </a:rPr>
              <a:t>folgender Kriterien:</a:t>
            </a:r>
          </a:p>
          <a:p>
            <a:pPr>
              <a:buNone/>
            </a:pPr>
            <a:endParaRPr lang="de-DE" sz="24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mj-lt"/>
              <a:buAutoNum type="arabicPeriod"/>
            </a:pPr>
            <a:r>
              <a:rPr lang="de-DE" sz="2400" dirty="0" smtClean="0">
                <a:latin typeface="Verdana" panose="020B0604030504040204" pitchFamily="34" charset="0"/>
                <a:ea typeface="Verdana" panose="020B0604030504040204" pitchFamily="34" charset="0"/>
                <a:cs typeface="Verdana" panose="020B0604030504040204" pitchFamily="34" charset="0"/>
              </a:rPr>
              <a:t>Es liegen gezählte Teile vor</a:t>
            </a:r>
            <a:br>
              <a:rPr lang="de-DE" sz="2400" dirty="0" smtClean="0">
                <a:latin typeface="Verdana" panose="020B0604030504040204" pitchFamily="34" charset="0"/>
                <a:ea typeface="Verdana" panose="020B0604030504040204" pitchFamily="34" charset="0"/>
                <a:cs typeface="Verdana" panose="020B0604030504040204" pitchFamily="34" charset="0"/>
              </a:rPr>
            </a:br>
            <a:endParaRPr lang="de-DE" sz="24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mj-lt"/>
              <a:buAutoNum type="arabicPeriod"/>
            </a:pPr>
            <a:r>
              <a:rPr lang="de-DE" sz="2400" dirty="0" smtClean="0">
                <a:latin typeface="Verdana" panose="020B0604030504040204" pitchFamily="34" charset="0"/>
                <a:ea typeface="Verdana" panose="020B0604030504040204" pitchFamily="34" charset="0"/>
                <a:cs typeface="Verdana" panose="020B0604030504040204" pitchFamily="34" charset="0"/>
              </a:rPr>
              <a:t>Es liegen überwiegend </a:t>
            </a:r>
            <a:r>
              <a:rPr lang="de-DE" sz="2400" dirty="0">
                <a:latin typeface="Verdana" panose="020B0604030504040204" pitchFamily="34" charset="0"/>
                <a:ea typeface="Verdana" panose="020B0604030504040204" pitchFamily="34" charset="0"/>
                <a:cs typeface="Verdana" panose="020B0604030504040204" pitchFamily="34" charset="0"/>
              </a:rPr>
              <a:t>unabhängige Titel bei den einzelnen </a:t>
            </a:r>
            <a:r>
              <a:rPr lang="de-DE" sz="2400" dirty="0" smtClean="0">
                <a:latin typeface="Verdana" panose="020B0604030504040204" pitchFamily="34" charset="0"/>
                <a:ea typeface="Verdana" panose="020B0604030504040204" pitchFamily="34" charset="0"/>
                <a:cs typeface="Verdana" panose="020B0604030504040204" pitchFamily="34" charset="0"/>
              </a:rPr>
              <a:t>Teilen vor</a:t>
            </a:r>
            <a:br>
              <a:rPr lang="de-DE" sz="2400" dirty="0" smtClean="0">
                <a:latin typeface="Verdana" panose="020B0604030504040204" pitchFamily="34" charset="0"/>
                <a:ea typeface="Verdana" panose="020B0604030504040204" pitchFamily="34" charset="0"/>
                <a:cs typeface="Verdana" panose="020B0604030504040204" pitchFamily="34" charset="0"/>
              </a:rPr>
            </a:br>
            <a:endParaRPr lang="de-DE" sz="24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mj-lt"/>
              <a:buAutoNum type="arabicPeriod"/>
            </a:pPr>
            <a:r>
              <a:rPr lang="de-DE" sz="2400" dirty="0" smtClean="0">
                <a:latin typeface="Verdana" panose="020B0604030504040204" pitchFamily="34" charset="0"/>
                <a:ea typeface="Verdana" panose="020B0604030504040204" pitchFamily="34" charset="0"/>
                <a:cs typeface="Verdana" panose="020B0604030504040204" pitchFamily="34" charset="0"/>
              </a:rPr>
              <a:t>Es liegen keine Zeitschriftenkriterien vor</a:t>
            </a:r>
          </a:p>
          <a:p>
            <a:pPr marL="0" indent="0">
              <a:buNone/>
            </a:pPr>
            <a:endParaRPr lang="de-DE" dirty="0" smtClean="0">
              <a:ea typeface="Verdana" pitchFamily="34" charset="0"/>
              <a:cs typeface="Verdana" pitchFamily="34" charset="0"/>
            </a:endParaRPr>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
        <p:nvSpPr>
          <p:cNvPr id="7" name="Titel 1"/>
          <p:cNvSpPr txBox="1">
            <a:spLocks/>
          </p:cNvSpPr>
          <p:nvPr/>
        </p:nvSpPr>
        <p:spPr>
          <a:xfrm>
            <a:off x="251520" y="183778"/>
            <a:ext cx="8640960" cy="1445022"/>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smtClean="0"/>
              <a:t>1.c Behandlung einer fortlaufenden Ressource als monografische Reihe   </a:t>
            </a:r>
            <a:endParaRPr lang="de-DE" dirty="0"/>
          </a:p>
        </p:txBody>
      </p:sp>
      <p:sp>
        <p:nvSpPr>
          <p:cNvPr id="6" name="Fußzeilenplatzhalter 8"/>
          <p:cNvSpPr>
            <a:spLocks noGrp="1"/>
          </p:cNvSpPr>
          <p:nvPr>
            <p:ph type="ftr" sz="quarter" idx="14"/>
          </p:nvPr>
        </p:nvSpPr>
        <p:spPr>
          <a:xfrm>
            <a:off x="467544" y="6376243"/>
            <a:ext cx="7776864" cy="365125"/>
          </a:xfrm>
        </p:spPr>
        <p:txBody>
          <a:bodyPr/>
          <a:lstStyle/>
          <a:p>
            <a:r>
              <a:rPr lang="de-DE" smtClean="0"/>
              <a:t>AG RDA Schulungsunterlagen – Modul 3.02.11: Monografische Reihe | Stand: 10.07.2015 | CC BY-NC-SA</a:t>
            </a:r>
            <a:endParaRPr lang="de-DE" dirty="0"/>
          </a:p>
        </p:txBody>
      </p:sp>
    </p:spTree>
    <p:extLst>
      <p:ext uri="{BB962C8B-B14F-4D97-AF65-F5344CB8AC3E}">
        <p14:creationId xmlns:p14="http://schemas.microsoft.com/office/powerpoint/2010/main" val="2175782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smtClean="0">
                <a:latin typeface="Verdana" pitchFamily="34" charset="0"/>
                <a:ea typeface="Verdana" pitchFamily="34" charset="0"/>
                <a:cs typeface="Verdana" pitchFamily="34" charset="0"/>
              </a:rPr>
              <a:t>2.a Gezählte monografische Reihen</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r>
              <a:rPr lang="de-DE" sz="2400" dirty="0">
                <a:latin typeface="Verdana" panose="020B0604030504040204" pitchFamily="34" charset="0"/>
                <a:ea typeface="Verdana" panose="020B0604030504040204" pitchFamily="34" charset="0"/>
                <a:cs typeface="Verdana" panose="020B0604030504040204" pitchFamily="34" charset="0"/>
              </a:rPr>
              <a:t>Es liegt im Ermessen, ob eine eigene Beschreibung angelegt wird</a:t>
            </a:r>
            <a:r>
              <a:rPr lang="de-DE" sz="2400" dirty="0" smtClean="0">
                <a:latin typeface="Verdana" panose="020B0604030504040204" pitchFamily="34" charset="0"/>
                <a:ea typeface="Verdana" panose="020B0604030504040204" pitchFamily="34" charset="0"/>
                <a:cs typeface="Verdana" panose="020B0604030504040204" pitchFamily="34" charset="0"/>
              </a:rPr>
              <a:t>.</a:t>
            </a:r>
            <a:br>
              <a:rPr lang="de-DE" sz="2400" dirty="0" smtClean="0">
                <a:latin typeface="Verdana" panose="020B0604030504040204" pitchFamily="34" charset="0"/>
                <a:ea typeface="Verdana" panose="020B0604030504040204" pitchFamily="34" charset="0"/>
                <a:cs typeface="Verdana" panose="020B0604030504040204" pitchFamily="34" charset="0"/>
              </a:rPr>
            </a:br>
            <a:endParaRPr lang="de-DE" sz="2400" dirty="0" smtClean="0">
              <a:latin typeface="Verdana" panose="020B0604030504040204" pitchFamily="34" charset="0"/>
              <a:ea typeface="Verdana" panose="020B0604030504040204" pitchFamily="34" charset="0"/>
              <a:cs typeface="Verdana" panose="020B0604030504040204" pitchFamily="34" charset="0"/>
            </a:endParaRPr>
          </a:p>
          <a:p>
            <a:r>
              <a:rPr lang="de-DE" sz="2400" dirty="0" smtClean="0">
                <a:latin typeface="Verdana" panose="020B0604030504040204" pitchFamily="34" charset="0"/>
                <a:ea typeface="Verdana" panose="020B0604030504040204" pitchFamily="34" charset="0"/>
                <a:cs typeface="Verdana" panose="020B0604030504040204" pitchFamily="34" charset="0"/>
              </a:rPr>
              <a:t>Wird </a:t>
            </a:r>
            <a:r>
              <a:rPr lang="de-DE" sz="2400" dirty="0">
                <a:latin typeface="Verdana" panose="020B0604030504040204" pitchFamily="34" charset="0"/>
                <a:ea typeface="Verdana" panose="020B0604030504040204" pitchFamily="34" charset="0"/>
                <a:cs typeface="Verdana" panose="020B0604030504040204" pitchFamily="34" charset="0"/>
              </a:rPr>
              <a:t>keine eigene Beschreibung angelegt, wird lediglich in der Beschreibung für den einzelnen Teil das Element „Gesamttitelangabe“ </a:t>
            </a:r>
            <a:r>
              <a:rPr lang="de-DE" sz="2400" dirty="0" smtClean="0">
                <a:latin typeface="Verdana" panose="020B0604030504040204" pitchFamily="34" charset="0"/>
                <a:ea typeface="Verdana" panose="020B0604030504040204" pitchFamily="34" charset="0"/>
                <a:cs typeface="Verdana" panose="020B0604030504040204" pitchFamily="34" charset="0"/>
              </a:rPr>
              <a:t>erfasst</a:t>
            </a:r>
            <a:br>
              <a:rPr lang="de-DE" sz="2400" dirty="0" smtClean="0">
                <a:latin typeface="Verdana" panose="020B0604030504040204" pitchFamily="34" charset="0"/>
                <a:ea typeface="Verdana" panose="020B0604030504040204" pitchFamily="34" charset="0"/>
                <a:cs typeface="Verdana" panose="020B0604030504040204" pitchFamily="34" charset="0"/>
              </a:rPr>
            </a:br>
            <a:r>
              <a:rPr lang="de-DE" sz="2400" dirty="0" smtClean="0">
                <a:latin typeface="Verdana" panose="020B0604030504040204" pitchFamily="34" charset="0"/>
                <a:ea typeface="Verdana" panose="020B0604030504040204" pitchFamily="34" charset="0"/>
                <a:cs typeface="Verdana" panose="020B0604030504040204" pitchFamily="34" charset="0"/>
              </a:rPr>
              <a:t>(siehe </a:t>
            </a:r>
            <a:r>
              <a:rPr lang="de-DE" sz="2400" dirty="0">
                <a:latin typeface="Verdana" panose="020B0604030504040204" pitchFamily="34" charset="0"/>
                <a:ea typeface="Verdana" panose="020B0604030504040204" pitchFamily="34" charset="0"/>
                <a:cs typeface="Verdana" panose="020B0604030504040204" pitchFamily="34" charset="0"/>
              </a:rPr>
              <a:t>Modul 3.02.06, Punkt 1 Einzelne </a:t>
            </a:r>
            <a:r>
              <a:rPr lang="de-DE" sz="2400" dirty="0" smtClean="0">
                <a:latin typeface="Verdana" panose="020B0604030504040204" pitchFamily="34" charset="0"/>
                <a:ea typeface="Verdana" panose="020B0604030504040204" pitchFamily="34" charset="0"/>
                <a:cs typeface="Verdana" panose="020B0604030504040204" pitchFamily="34" charset="0"/>
              </a:rPr>
              <a:t>Einheit)</a:t>
            </a:r>
            <a:br>
              <a:rPr lang="de-DE" sz="2400" dirty="0" smtClean="0">
                <a:latin typeface="Verdana" panose="020B0604030504040204" pitchFamily="34" charset="0"/>
                <a:ea typeface="Verdana" panose="020B0604030504040204" pitchFamily="34" charset="0"/>
                <a:cs typeface="Verdana" panose="020B0604030504040204" pitchFamily="34" charset="0"/>
              </a:rPr>
            </a:br>
            <a:endParaRPr lang="de-DE" sz="2400" dirty="0" smtClean="0">
              <a:latin typeface="Verdana" panose="020B0604030504040204" pitchFamily="34" charset="0"/>
              <a:ea typeface="Verdana" panose="020B0604030504040204" pitchFamily="34" charset="0"/>
              <a:cs typeface="Verdana" panose="020B0604030504040204" pitchFamily="34" charset="0"/>
            </a:endParaRPr>
          </a:p>
          <a:p>
            <a:r>
              <a:rPr lang="de-DE" sz="2400" dirty="0">
                <a:latin typeface="Verdana" panose="020B0604030504040204" pitchFamily="34" charset="0"/>
                <a:ea typeface="Verdana" panose="020B0604030504040204" pitchFamily="34" charset="0"/>
                <a:cs typeface="Verdana" panose="020B0604030504040204" pitchFamily="34" charset="0"/>
              </a:rPr>
              <a:t>Neuaufnahmen werden im Verbund </a:t>
            </a:r>
            <a:r>
              <a:rPr lang="de-DE" sz="2400" dirty="0" smtClean="0">
                <a:latin typeface="Verdana" panose="020B0604030504040204" pitchFamily="34" charset="0"/>
                <a:ea typeface="Verdana" panose="020B0604030504040204" pitchFamily="34" charset="0"/>
                <a:cs typeface="Verdana" panose="020B0604030504040204" pitchFamily="34" charset="0"/>
              </a:rPr>
              <a:t>angelegt</a:t>
            </a:r>
            <a:r>
              <a:rPr lang="de-DE" sz="2400" dirty="0">
                <a:latin typeface="Verdana" panose="020B0604030504040204" pitchFamily="34" charset="0"/>
                <a:ea typeface="Verdana" panose="020B0604030504040204" pitchFamily="34" charset="0"/>
                <a:cs typeface="Verdana" panose="020B0604030504040204" pitchFamily="34" charset="0"/>
              </a:rPr>
              <a:t> </a:t>
            </a:r>
            <a:r>
              <a:rPr lang="de-DE" sz="2400" dirty="0" smtClean="0">
                <a:latin typeface="Verdana" panose="020B0604030504040204" pitchFamily="34" charset="0"/>
                <a:ea typeface="Verdana" panose="020B0604030504040204" pitchFamily="34" charset="0"/>
                <a:cs typeface="Verdana" panose="020B0604030504040204" pitchFamily="34" charset="0"/>
              </a:rPr>
              <a:t>und können </a:t>
            </a:r>
            <a:r>
              <a:rPr lang="de-DE" sz="2400" smtClean="0">
                <a:latin typeface="Verdana" panose="020B0604030504040204" pitchFamily="34" charset="0"/>
                <a:ea typeface="Verdana" panose="020B0604030504040204" pitchFamily="34" charset="0"/>
                <a:cs typeface="Verdana" panose="020B0604030504040204" pitchFamily="34" charset="0"/>
              </a:rPr>
              <a:t>wie bisher mit </a:t>
            </a:r>
            <a:r>
              <a:rPr lang="de-DE" sz="2400" dirty="0" smtClean="0">
                <a:latin typeface="Verdana" panose="020B0604030504040204" pitchFamily="34" charset="0"/>
                <a:ea typeface="Verdana" panose="020B0604030504040204" pitchFamily="34" charset="0"/>
                <a:cs typeface="Verdana" panose="020B0604030504040204" pitchFamily="34" charset="0"/>
              </a:rPr>
              <a:t>einer ZDB-Nummer ausgestattet werden.</a:t>
            </a:r>
            <a:endParaRPr lang="de-DE" sz="2400" dirty="0">
              <a:latin typeface="Verdana" pitchFamily="34" charset="0"/>
              <a:ea typeface="Verdana" pitchFamily="34" charset="0"/>
              <a:cs typeface="Verdana" pitchFamily="34" charset="0"/>
            </a:endParaRPr>
          </a:p>
          <a:p>
            <a:pPr marL="0" indent="0">
              <a:buNone/>
            </a:pPr>
            <a:endParaRPr lang="de-DE" sz="2400" dirty="0">
              <a:latin typeface="Verdana" pitchFamily="34" charset="0"/>
              <a:ea typeface="Verdana" pitchFamily="34" charset="0"/>
              <a:cs typeface="Verdana" pitchFamily="34" charset="0"/>
            </a:endParaRPr>
          </a:p>
          <a:p>
            <a:pPr>
              <a:buNone/>
            </a:pPr>
            <a:endParaRPr lang="de-DE" sz="2400" i="1" dirty="0">
              <a:latin typeface="Verdana" pitchFamily="34" charset="0"/>
              <a:ea typeface="Verdana" pitchFamily="34" charset="0"/>
              <a:cs typeface="Verdana" pitchFamily="34" charset="0"/>
            </a:endParaRPr>
          </a:p>
          <a:p>
            <a:pPr>
              <a:buNone/>
            </a:pPr>
            <a:endParaRPr lang="de-DE" sz="2400" dirty="0" smtClean="0">
              <a:latin typeface="Verdana" pitchFamily="34" charset="0"/>
              <a:ea typeface="Verdana" pitchFamily="34" charset="0"/>
              <a:cs typeface="Verdana" pitchFamily="34" charset="0"/>
            </a:endParaRPr>
          </a:p>
          <a:p>
            <a:pPr marL="0" indent="0">
              <a:buNone/>
            </a:pPr>
            <a:endParaRPr lang="de-DE" sz="2400" dirty="0" smtClean="0">
              <a:latin typeface="Verdana" pitchFamily="34" charset="0"/>
              <a:ea typeface="Verdana" pitchFamily="34" charset="0"/>
              <a:cs typeface="Verdana" pitchFamily="34" charset="0"/>
            </a:endParaRPr>
          </a:p>
          <a:p>
            <a:pPr marL="0" indent="0">
              <a:buNone/>
            </a:pPr>
            <a:endParaRPr lang="de-DE" sz="2400" i="1" dirty="0">
              <a:latin typeface="Verdana" pitchFamily="34" charset="0"/>
              <a:ea typeface="Verdana" pitchFamily="34" charset="0"/>
              <a:cs typeface="Verdana" pitchFamily="34" charset="0"/>
            </a:endParaRPr>
          </a:p>
          <a:p>
            <a:pPr marL="0" indent="0">
              <a:buNone/>
            </a:pPr>
            <a:endParaRPr lang="de-DE" sz="2400" i="1" dirty="0" smtClean="0">
              <a:latin typeface="Verdana" pitchFamily="34" charset="0"/>
              <a:ea typeface="Verdana" pitchFamily="34" charset="0"/>
              <a:cs typeface="Verdana" pitchFamily="34" charset="0"/>
            </a:endParaRPr>
          </a:p>
          <a:p>
            <a:pPr>
              <a:buNone/>
            </a:pPr>
            <a:endParaRPr lang="de-DE" sz="2400" dirty="0" smtClean="0">
              <a:latin typeface="Verdana" pitchFamily="34" charset="0"/>
              <a:ea typeface="Verdana" pitchFamily="34" charset="0"/>
              <a:cs typeface="Verdana" pitchFamily="34" charset="0"/>
            </a:endParaRPr>
          </a:p>
          <a:p>
            <a:pPr>
              <a:buNone/>
            </a:pP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dirty="0"/>
          </a:p>
        </p:txBody>
      </p:sp>
    </p:spTree>
    <p:extLst>
      <p:ext uri="{BB962C8B-B14F-4D97-AF65-F5344CB8AC3E}">
        <p14:creationId xmlns:p14="http://schemas.microsoft.com/office/powerpoint/2010/main" val="276563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sz="2400" dirty="0" smtClean="0">
                <a:latin typeface="Verdana" pitchFamily="34" charset="0"/>
                <a:ea typeface="Verdana" pitchFamily="34" charset="0"/>
                <a:cs typeface="Verdana" pitchFamily="34" charset="0"/>
              </a:rPr>
              <a:t>3. </a:t>
            </a:r>
            <a:r>
              <a:rPr lang="de-DE" sz="2400" dirty="0">
                <a:latin typeface="Verdana" pitchFamily="34" charset="0"/>
                <a:ea typeface="Verdana" pitchFamily="34" charset="0"/>
                <a:cs typeface="Verdana" pitchFamily="34" charset="0"/>
              </a:rPr>
              <a:t>Erfassung einer einfachen monografischen </a:t>
            </a:r>
            <a:r>
              <a:rPr lang="de-DE" sz="2400" dirty="0" smtClean="0">
                <a:latin typeface="Verdana" pitchFamily="34" charset="0"/>
                <a:ea typeface="Verdana" pitchFamily="34" charset="0"/>
                <a:cs typeface="Verdana" pitchFamily="34" charset="0"/>
              </a:rPr>
              <a:t>Reihe</a:t>
            </a:r>
            <a:endParaRPr lang="de-DE" sz="2400"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marL="0" indent="0">
              <a:buNone/>
            </a:pPr>
            <a:r>
              <a:rPr lang="de-DE" sz="2400" dirty="0" smtClean="0">
                <a:latin typeface="Verdana" pitchFamily="34" charset="0"/>
                <a:ea typeface="Verdana" pitchFamily="34" charset="0"/>
                <a:cs typeface="Verdana" pitchFamily="34" charset="0"/>
              </a:rPr>
              <a:t>RDA-Regelwerksstellen</a:t>
            </a:r>
          </a:p>
          <a:p>
            <a:pPr marL="0" indent="0">
              <a:buNone/>
            </a:pPr>
            <a:endParaRPr lang="de-DE" sz="2400" dirty="0">
              <a:latin typeface="Verdana" pitchFamily="34" charset="0"/>
              <a:ea typeface="Verdana" pitchFamily="34" charset="0"/>
              <a:cs typeface="Verdana" pitchFamily="34" charset="0"/>
            </a:endParaRPr>
          </a:p>
          <a:p>
            <a:pPr marL="457200" indent="-457200"/>
            <a:r>
              <a:rPr lang="de-DE" sz="2400" dirty="0" smtClean="0">
                <a:latin typeface="Verdana" pitchFamily="34" charset="0"/>
                <a:ea typeface="Verdana" pitchFamily="34" charset="0"/>
                <a:cs typeface="Verdana" pitchFamily="34" charset="0"/>
              </a:rPr>
              <a:t>Alle RDA-Regeln werden bei der Erfassung einer gezählten monografischen Reihe angewendet</a:t>
            </a:r>
            <a:br>
              <a:rPr lang="de-DE" sz="2400" dirty="0" smtClean="0">
                <a:latin typeface="Verdana" pitchFamily="34" charset="0"/>
                <a:ea typeface="Verdana" pitchFamily="34" charset="0"/>
                <a:cs typeface="Verdana" pitchFamily="34" charset="0"/>
              </a:rPr>
            </a:br>
            <a:r>
              <a:rPr lang="de-DE" sz="2000" i="1" dirty="0" smtClean="0">
                <a:latin typeface="Verdana" pitchFamily="34" charset="0"/>
                <a:ea typeface="Verdana" pitchFamily="34" charset="0"/>
                <a:cs typeface="Verdana" pitchFamily="34" charset="0"/>
              </a:rPr>
              <a:t>(außer Kapitel 2.12)</a:t>
            </a:r>
          </a:p>
          <a:p>
            <a:pPr marL="457200" indent="-457200"/>
            <a:endParaRPr lang="de-DE" sz="2000" i="1" dirty="0" smtClean="0">
              <a:latin typeface="Verdana" pitchFamily="34" charset="0"/>
              <a:ea typeface="Verdana" pitchFamily="34" charset="0"/>
              <a:cs typeface="Verdana" pitchFamily="34" charset="0"/>
            </a:endParaRPr>
          </a:p>
          <a:p>
            <a:pPr marL="457200" indent="-457200"/>
            <a:r>
              <a:rPr lang="de-DE" sz="2400" dirty="0" smtClean="0">
                <a:latin typeface="Verdana" pitchFamily="34" charset="0"/>
                <a:ea typeface="Verdana" pitchFamily="34" charset="0"/>
                <a:cs typeface="Verdana" pitchFamily="34" charset="0"/>
              </a:rPr>
              <a:t>Auch alle speziellen RDA-Regeln für fortlaufende Ressourcen</a:t>
            </a:r>
          </a:p>
          <a:p>
            <a:pPr marL="457200" indent="-457200">
              <a:buNone/>
            </a:pPr>
            <a:endParaRPr lang="de-DE" sz="2400" dirty="0" smtClean="0">
              <a:latin typeface="Verdana" pitchFamily="34" charset="0"/>
              <a:ea typeface="Verdana" pitchFamily="34" charset="0"/>
              <a:cs typeface="Verdana" pitchFamily="34" charset="0"/>
            </a:endParaRPr>
          </a:p>
          <a:p>
            <a:pPr marL="457200" indent="-457200"/>
            <a:r>
              <a:rPr lang="de-DE" sz="2400" dirty="0" smtClean="0">
                <a:latin typeface="Verdana" pitchFamily="34" charset="0"/>
                <a:ea typeface="Verdana" pitchFamily="34" charset="0"/>
                <a:cs typeface="Verdana" pitchFamily="34" charset="0"/>
              </a:rPr>
              <a:t>Und alle Anwendungsrichtlinien (AWR) / </a:t>
            </a:r>
            <a:br>
              <a:rPr lang="de-DE" sz="2400" dirty="0" smtClean="0">
                <a:latin typeface="Verdana" pitchFamily="34" charset="0"/>
                <a:ea typeface="Verdana" pitchFamily="34" charset="0"/>
                <a:cs typeface="Verdana" pitchFamily="34" charset="0"/>
              </a:rPr>
            </a:br>
            <a:r>
              <a:rPr lang="de-DE" sz="2400" dirty="0" smtClean="0">
                <a:latin typeface="Verdana" pitchFamily="34" charset="0"/>
                <a:ea typeface="Verdana" pitchFamily="34" charset="0"/>
                <a:cs typeface="Verdana" pitchFamily="34" charset="0"/>
              </a:rPr>
              <a:t>Arbeitshilfen</a:t>
            </a:r>
          </a:p>
          <a:p>
            <a:pPr marL="457200" indent="-457200"/>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smtClean="0">
                <a:latin typeface="Verdana" pitchFamily="34" charset="0"/>
                <a:ea typeface="Verdana" pitchFamily="34" charset="0"/>
                <a:cs typeface="Verdana" pitchFamily="34" charset="0"/>
              </a:rPr>
              <a:t>3.a Erscheinungsweise</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a:buNone/>
            </a:pPr>
            <a:r>
              <a:rPr lang="de-DE" sz="2400" b="1" dirty="0" smtClean="0">
                <a:latin typeface="Verdana" pitchFamily="34" charset="0"/>
                <a:ea typeface="Verdana" pitchFamily="34" charset="0"/>
                <a:cs typeface="Verdana" pitchFamily="34" charset="0"/>
              </a:rPr>
              <a:t>RDA 2.13</a:t>
            </a:r>
            <a:br>
              <a:rPr lang="de-DE" sz="2400" b="1" dirty="0" smtClean="0">
                <a:latin typeface="Verdana" pitchFamily="34" charset="0"/>
                <a:ea typeface="Verdana" pitchFamily="34" charset="0"/>
                <a:cs typeface="Verdana" pitchFamily="34" charset="0"/>
              </a:rPr>
            </a:br>
            <a:endParaRPr lang="de-DE" sz="2400" dirty="0" smtClean="0">
              <a:latin typeface="Verdana" pitchFamily="34" charset="0"/>
              <a:ea typeface="Verdana" pitchFamily="34" charset="0"/>
              <a:cs typeface="Verdana" pitchFamily="34" charset="0"/>
            </a:endParaRPr>
          </a:p>
          <a:p>
            <a:pPr>
              <a:buNone/>
            </a:pPr>
            <a:r>
              <a:rPr lang="de-DE" sz="2400" dirty="0" smtClean="0">
                <a:latin typeface="Verdana" pitchFamily="34" charset="0"/>
                <a:ea typeface="Verdana" pitchFamily="34" charset="0"/>
                <a:cs typeface="Verdana" pitchFamily="34" charset="0"/>
              </a:rPr>
              <a:t>Erscheinungsweise einer gezählten monografischen Reihe </a:t>
            </a:r>
            <a:r>
              <a:rPr lang="de-DE" sz="2400" dirty="0" smtClean="0">
                <a:latin typeface="Verdana" pitchFamily="34" charset="0"/>
                <a:ea typeface="Verdana" pitchFamily="34" charset="0"/>
                <a:cs typeface="Verdana" pitchFamily="34" charset="0"/>
                <a:sym typeface="Wingdings" pitchFamily="2" charset="2"/>
              </a:rPr>
              <a:t> </a:t>
            </a:r>
            <a:r>
              <a:rPr lang="de-DE" sz="2400" dirty="0" smtClean="0">
                <a:latin typeface="Verdana" pitchFamily="34" charset="0"/>
                <a:ea typeface="Verdana" pitchFamily="34" charset="0"/>
                <a:cs typeface="Verdana" pitchFamily="34" charset="0"/>
              </a:rPr>
              <a:t>fortlaufende Ressource</a:t>
            </a:r>
          </a:p>
          <a:p>
            <a:pPr>
              <a:buNone/>
            </a:pPr>
            <a:endParaRPr lang="de-DE" sz="2400" dirty="0" smtClean="0">
              <a:latin typeface="Verdana" pitchFamily="34" charset="0"/>
              <a:ea typeface="Verdana" pitchFamily="34" charset="0"/>
              <a:cs typeface="Verdana" pitchFamily="34" charset="0"/>
            </a:endParaRPr>
          </a:p>
          <a:p>
            <a:pPr>
              <a:buNone/>
            </a:pPr>
            <a:r>
              <a:rPr lang="de-DE" sz="2400" dirty="0" smtClean="0">
                <a:latin typeface="Verdana" pitchFamily="34" charset="0"/>
                <a:ea typeface="Verdana" pitchFamily="34" charset="0"/>
                <a:cs typeface="Verdana" pitchFamily="34" charset="0"/>
              </a:rPr>
              <a:t>Kennzeichnung </a:t>
            </a:r>
            <a:r>
              <a:rPr lang="de-DE" sz="2400" b="1" dirty="0" smtClean="0">
                <a:latin typeface="Verdana" pitchFamily="34" charset="0"/>
                <a:ea typeface="Verdana" pitchFamily="34" charset="0"/>
                <a:cs typeface="Verdana" pitchFamily="34" charset="0"/>
              </a:rPr>
              <a:t>innerhalb</a:t>
            </a:r>
            <a:r>
              <a:rPr lang="de-DE" sz="2400" dirty="0" smtClean="0">
                <a:latin typeface="Verdana" pitchFamily="34" charset="0"/>
                <a:ea typeface="Verdana" pitchFamily="34" charset="0"/>
                <a:cs typeface="Verdana" pitchFamily="34" charset="0"/>
              </a:rPr>
              <a:t> der fortlaufenden Ressource als monografische Reihe</a:t>
            </a:r>
            <a:br>
              <a:rPr lang="de-DE" sz="2400" dirty="0" smtClean="0">
                <a:latin typeface="Verdana" pitchFamily="34" charset="0"/>
                <a:ea typeface="Verdana" pitchFamily="34" charset="0"/>
                <a:cs typeface="Verdana" pitchFamily="34" charset="0"/>
              </a:rPr>
            </a:br>
            <a:endParaRPr lang="de-DE" sz="2400" dirty="0" smtClean="0">
              <a:latin typeface="Verdana" pitchFamily="34" charset="0"/>
              <a:ea typeface="Verdana" pitchFamily="34" charset="0"/>
              <a:cs typeface="Verdana" pitchFamily="34" charset="0"/>
            </a:endParaRPr>
          </a:p>
          <a:p>
            <a:pPr marL="457200" indent="-457200">
              <a:buNone/>
            </a:pPr>
            <a:endParaRPr lang="de-DE" sz="2400" dirty="0" smtClean="0">
              <a:latin typeface="Verdana" pitchFamily="34" charset="0"/>
              <a:ea typeface="Verdana" pitchFamily="34" charset="0"/>
              <a:cs typeface="Verdana" pitchFamily="34" charset="0"/>
            </a:endParaRPr>
          </a:p>
          <a:p>
            <a:pPr marL="457200" indent="-457200">
              <a:buNone/>
            </a:pP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1046954620"/>
              </p:ext>
            </p:extLst>
          </p:nvPr>
        </p:nvGraphicFramePr>
        <p:xfrm>
          <a:off x="467544" y="4653136"/>
          <a:ext cx="7992888" cy="1005840"/>
        </p:xfrm>
        <a:graphic>
          <a:graphicData uri="http://schemas.openxmlformats.org/drawingml/2006/table">
            <a:tbl>
              <a:tblPr firstRow="1" bandRow="1">
                <a:tableStyleId>{5C22544A-7EE6-4342-B048-85BDC9FD1C3A}</a:tableStyleId>
              </a:tblPr>
              <a:tblGrid>
                <a:gridCol w="1008112"/>
                <a:gridCol w="792088"/>
                <a:gridCol w="2503664"/>
                <a:gridCol w="3689024"/>
              </a:tblGrid>
              <a:tr h="0">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0">
                <a:tc>
                  <a:txBody>
                    <a:bodyPr/>
                    <a:lstStyle/>
                    <a:p>
                      <a:r>
                        <a:rPr lang="de-DE" b="1" dirty="0" smtClean="0">
                          <a:latin typeface="Verdana" pitchFamily="34" charset="0"/>
                          <a:ea typeface="Verdana" pitchFamily="34" charset="0"/>
                          <a:cs typeface="Verdana" pitchFamily="34" charset="0"/>
                        </a:rPr>
                        <a:t>052 Pos. 0</a:t>
                      </a:r>
                      <a:endParaRPr lang="de-DE" b="1" dirty="0">
                        <a:latin typeface="Verdana" pitchFamily="34" charset="0"/>
                        <a:ea typeface="Verdana" pitchFamily="34" charset="0"/>
                        <a:cs typeface="Verdana" pitchFamily="34" charset="0"/>
                      </a:endParaRPr>
                    </a:p>
                  </a:txBody>
                  <a:tcPr/>
                </a:tc>
                <a:tc>
                  <a:txBody>
                    <a:bodyPr/>
                    <a:lstStyle/>
                    <a:p>
                      <a:r>
                        <a:rPr lang="de-DE" b="1" dirty="0" smtClean="0">
                          <a:latin typeface="Verdana" pitchFamily="34" charset="0"/>
                          <a:ea typeface="Verdana" pitchFamily="34" charset="0"/>
                          <a:cs typeface="Verdana" pitchFamily="34" charset="0"/>
                        </a:rPr>
                        <a:t>2.13</a:t>
                      </a:r>
                      <a:endParaRPr lang="de-DE" b="1" dirty="0">
                        <a:latin typeface="Verdana" pitchFamily="34" charset="0"/>
                        <a:ea typeface="Verdana" pitchFamily="34" charset="0"/>
                        <a:cs typeface="Verdana" pitchFamily="34" charset="0"/>
                      </a:endParaRPr>
                    </a:p>
                  </a:txBody>
                  <a:tcPr/>
                </a:tc>
                <a:tc>
                  <a:txBody>
                    <a:bodyPr/>
                    <a:lstStyle/>
                    <a:p>
                      <a:r>
                        <a:rPr lang="de-DE" i="0" dirty="0" smtClean="0">
                          <a:latin typeface="Verdana" pitchFamily="34" charset="0"/>
                          <a:ea typeface="Verdana" pitchFamily="34" charset="0"/>
                          <a:cs typeface="Verdana" pitchFamily="34" charset="0"/>
                        </a:rPr>
                        <a:t>Erscheinungsweise</a:t>
                      </a:r>
                      <a:endParaRPr lang="de-DE" i="0"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 </a:t>
                      </a:r>
                      <a:r>
                        <a:rPr lang="de-DE" i="1" dirty="0" smtClean="0">
                          <a:latin typeface="Verdana" pitchFamily="34" charset="0"/>
                          <a:ea typeface="Verdana" pitchFamily="34" charset="0"/>
                          <a:cs typeface="Verdana" pitchFamily="34" charset="0"/>
                        </a:rPr>
                        <a:t>(Fortlaufende</a:t>
                      </a:r>
                      <a:r>
                        <a:rPr lang="de-DE" i="1" baseline="0" dirty="0" smtClean="0">
                          <a:latin typeface="Verdana" pitchFamily="34" charset="0"/>
                          <a:ea typeface="Verdana" pitchFamily="34" charset="0"/>
                          <a:cs typeface="Verdana" pitchFamily="34" charset="0"/>
                        </a:rPr>
                        <a:t> Ressource: monografische Reihe)</a:t>
                      </a:r>
                      <a:endParaRPr lang="de-DE" i="1" dirty="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a:latin typeface="Verdana" pitchFamily="34" charset="0"/>
                <a:ea typeface="Verdana" pitchFamily="34" charset="0"/>
                <a:cs typeface="Verdana" pitchFamily="34" charset="0"/>
              </a:rPr>
              <a:t>3</a:t>
            </a:r>
            <a:r>
              <a:rPr lang="de-DE" dirty="0" smtClean="0">
                <a:latin typeface="Verdana" pitchFamily="34" charset="0"/>
                <a:ea typeface="Verdana" pitchFamily="34" charset="0"/>
                <a:cs typeface="Verdana" pitchFamily="34" charset="0"/>
              </a:rPr>
              <a:t>.b Erscheinungsdatum</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marL="457200" indent="-457200">
              <a:buNone/>
            </a:pPr>
            <a:r>
              <a:rPr lang="de-DE" sz="2400" b="1" dirty="0">
                <a:latin typeface="Verdana" pitchFamily="34" charset="0"/>
                <a:ea typeface="Verdana" pitchFamily="34" charset="0"/>
                <a:cs typeface="Verdana" pitchFamily="34" charset="0"/>
              </a:rPr>
              <a:t>RDA </a:t>
            </a:r>
            <a:r>
              <a:rPr lang="de-DE" sz="2400" b="1" dirty="0" smtClean="0">
                <a:latin typeface="Verdana" pitchFamily="34" charset="0"/>
                <a:ea typeface="Verdana" pitchFamily="34" charset="0"/>
                <a:cs typeface="Verdana" pitchFamily="34" charset="0"/>
              </a:rPr>
              <a:t>2.8.6 </a:t>
            </a:r>
          </a:p>
          <a:p>
            <a:pPr marL="457200" indent="-457200">
              <a:buNone/>
            </a:pPr>
            <a:endParaRPr lang="de-DE" sz="2400" dirty="0" smtClean="0">
              <a:latin typeface="Verdana" pitchFamily="34" charset="0"/>
              <a:ea typeface="Verdana" pitchFamily="34" charset="0"/>
              <a:cs typeface="Verdana" pitchFamily="34" charset="0"/>
            </a:endParaRPr>
          </a:p>
          <a:p>
            <a:pPr marL="457200" indent="-457200">
              <a:buNone/>
            </a:pPr>
            <a:r>
              <a:rPr lang="de-DE" sz="2400" dirty="0" smtClean="0">
                <a:latin typeface="Verdana" pitchFamily="34" charset="0"/>
                <a:ea typeface="Verdana" pitchFamily="34" charset="0"/>
                <a:cs typeface="Verdana" pitchFamily="34" charset="0"/>
              </a:rPr>
              <a:t>Erfassung </a:t>
            </a:r>
            <a:br>
              <a:rPr lang="de-DE" sz="2400" dirty="0" smtClean="0">
                <a:latin typeface="Verdana" pitchFamily="34" charset="0"/>
                <a:ea typeface="Verdana" pitchFamily="34" charset="0"/>
                <a:cs typeface="Verdana" pitchFamily="34" charset="0"/>
              </a:rPr>
            </a:br>
            <a:r>
              <a:rPr lang="de-DE" sz="2400" dirty="0" smtClean="0">
                <a:latin typeface="Verdana" pitchFamily="34" charset="0"/>
                <a:ea typeface="Verdana" pitchFamily="34" charset="0"/>
                <a:cs typeface="Verdana" pitchFamily="34" charset="0"/>
                <a:sym typeface="Wingdings" pitchFamily="2" charset="2"/>
              </a:rPr>
              <a:t> i. d. R. gemäß Angabe in der Informationsquelle</a:t>
            </a:r>
            <a:endParaRPr lang="de-DE" sz="2400" dirty="0" smtClean="0">
              <a:latin typeface="Verdana" pitchFamily="34" charset="0"/>
              <a:ea typeface="Verdana" pitchFamily="34" charset="0"/>
              <a:cs typeface="Verdana" pitchFamily="34" charset="0"/>
            </a:endParaRPr>
          </a:p>
          <a:p>
            <a:pPr marL="457200" lvl="1" indent="0">
              <a:buNone/>
            </a:pPr>
            <a:r>
              <a:rPr lang="de-DE" sz="2400" dirty="0" smtClean="0">
                <a:latin typeface="Verdana" pitchFamily="34" charset="0"/>
                <a:ea typeface="Verdana" pitchFamily="34" charset="0"/>
                <a:cs typeface="Verdana" pitchFamily="34" charset="0"/>
                <a:sym typeface="Wingdings" pitchFamily="2" charset="2"/>
              </a:rPr>
              <a:t> Anfangsdatum oder Anfangs- und End-Datum</a:t>
            </a:r>
          </a:p>
          <a:p>
            <a:pPr marL="457200" indent="-457200">
              <a:buNone/>
            </a:pPr>
            <a:endParaRPr lang="de-DE" sz="2400" dirty="0" smtClean="0">
              <a:latin typeface="Verdana" pitchFamily="34" charset="0"/>
              <a:ea typeface="Verdana" pitchFamily="34" charset="0"/>
              <a:cs typeface="Verdana" pitchFamily="34" charset="0"/>
              <a:sym typeface="Wingdings" pitchFamily="2" charset="2"/>
            </a:endParaRPr>
          </a:p>
          <a:p>
            <a:pPr marL="457200" indent="-457200">
              <a:buNone/>
            </a:pPr>
            <a:r>
              <a:rPr lang="de-DE" sz="2400" dirty="0" smtClean="0">
                <a:latin typeface="Verdana" pitchFamily="34" charset="0"/>
                <a:ea typeface="Verdana" pitchFamily="34" charset="0"/>
                <a:cs typeface="Verdana" pitchFamily="34" charset="0"/>
                <a:sym typeface="Wingdings" pitchFamily="2" charset="2"/>
              </a:rPr>
              <a:t>Beispiel: Erster Teil ist März 2014 erschienen, laufende Veröffentlichung</a:t>
            </a: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3898619776"/>
              </p:ext>
            </p:extLst>
          </p:nvPr>
        </p:nvGraphicFramePr>
        <p:xfrm>
          <a:off x="539550" y="4509120"/>
          <a:ext cx="8147250" cy="1656184"/>
        </p:xfrm>
        <a:graphic>
          <a:graphicData uri="http://schemas.openxmlformats.org/drawingml/2006/table">
            <a:tbl>
              <a:tblPr firstRow="1" bandRow="1">
                <a:tableStyleId>{5C22544A-7EE6-4342-B048-85BDC9FD1C3A}</a:tableStyleId>
              </a:tblPr>
              <a:tblGrid>
                <a:gridCol w="1251072"/>
                <a:gridCol w="909170"/>
                <a:gridCol w="2798954"/>
                <a:gridCol w="3188054"/>
              </a:tblGrid>
              <a:tr h="463732">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596226">
                <a:tc>
                  <a:txBody>
                    <a:bodyPr/>
                    <a:lstStyle/>
                    <a:p>
                      <a:r>
                        <a:rPr lang="de-DE" b="1" dirty="0" smtClean="0">
                          <a:latin typeface="Verdana" pitchFamily="34" charset="0"/>
                          <a:ea typeface="Verdana" pitchFamily="34" charset="0"/>
                          <a:cs typeface="Verdana" pitchFamily="34" charset="0"/>
                        </a:rPr>
                        <a:t>419</a:t>
                      </a:r>
                      <a:endParaRPr lang="de-DE" b="1" dirty="0">
                        <a:latin typeface="Verdana" pitchFamily="34" charset="0"/>
                        <a:ea typeface="Verdana" pitchFamily="34" charset="0"/>
                        <a:cs typeface="Verdana" pitchFamily="34" charset="0"/>
                      </a:endParaRPr>
                    </a:p>
                  </a:txBody>
                  <a:tcPr/>
                </a:tc>
                <a:tc>
                  <a:txBody>
                    <a:bodyPr/>
                    <a:lstStyle/>
                    <a:p>
                      <a:r>
                        <a:rPr lang="de-DE" b="1" dirty="0" smtClean="0">
                          <a:latin typeface="Verdana" pitchFamily="34" charset="0"/>
                          <a:ea typeface="Verdana" pitchFamily="34" charset="0"/>
                          <a:cs typeface="Verdana" pitchFamily="34" charset="0"/>
                        </a:rPr>
                        <a:t>2.8.6</a:t>
                      </a:r>
                      <a:endParaRPr lang="de-DE" b="1" dirty="0">
                        <a:latin typeface="Verdana" pitchFamily="34" charset="0"/>
                        <a:ea typeface="Verdana" pitchFamily="34" charset="0"/>
                        <a:cs typeface="Verdana" pitchFamily="34" charset="0"/>
                      </a:endParaRPr>
                    </a:p>
                  </a:txBody>
                  <a:tcPr/>
                </a:tc>
                <a:tc>
                  <a:txBody>
                    <a:bodyPr/>
                    <a:lstStyle/>
                    <a:p>
                      <a:r>
                        <a:rPr lang="de-DE" b="1" dirty="0" smtClean="0">
                          <a:latin typeface="Verdana" pitchFamily="34" charset="0"/>
                          <a:ea typeface="Verdana" pitchFamily="34" charset="0"/>
                          <a:cs typeface="Verdana" pitchFamily="34" charset="0"/>
                        </a:rPr>
                        <a:t>Erscheinungsdatum</a:t>
                      </a:r>
                      <a:endParaRPr lang="de-DE" b="1" dirty="0">
                        <a:latin typeface="Verdana" pitchFamily="34" charset="0"/>
                        <a:ea typeface="Verdana" pitchFamily="34" charset="0"/>
                        <a:cs typeface="Verdana" pitchFamily="34" charset="0"/>
                      </a:endParaRPr>
                    </a:p>
                  </a:txBody>
                  <a:tcPr/>
                </a:tc>
                <a:tc>
                  <a:txBody>
                    <a:bodyPr/>
                    <a:lstStyle/>
                    <a:p>
                      <a:r>
                        <a:rPr lang="de-DE" dirty="0" smtClean="0">
                          <a:solidFill>
                            <a:srgbClr val="FF0000"/>
                          </a:solidFill>
                          <a:latin typeface="Verdana" pitchFamily="34" charset="0"/>
                          <a:ea typeface="Verdana" pitchFamily="34" charset="0"/>
                          <a:cs typeface="Verdana" pitchFamily="34" charset="0"/>
                        </a:rPr>
                        <a:t>$c</a:t>
                      </a:r>
                      <a:r>
                        <a:rPr lang="de-DE" dirty="0" smtClean="0">
                          <a:latin typeface="Verdana" pitchFamily="34" charset="0"/>
                          <a:ea typeface="Verdana" pitchFamily="34" charset="0"/>
                          <a:cs typeface="Verdana" pitchFamily="34" charset="0"/>
                        </a:rPr>
                        <a:t> März</a:t>
                      </a:r>
                      <a:r>
                        <a:rPr lang="de-DE" baseline="0" dirty="0" smtClean="0">
                          <a:latin typeface="Verdana" pitchFamily="34" charset="0"/>
                          <a:ea typeface="Verdana" pitchFamily="34" charset="0"/>
                          <a:cs typeface="Verdana" pitchFamily="34" charset="0"/>
                        </a:rPr>
                        <a:t> 2014-</a:t>
                      </a:r>
                      <a:endParaRPr lang="de-DE" dirty="0">
                        <a:latin typeface="Verdana" pitchFamily="34" charset="0"/>
                        <a:ea typeface="Verdana" pitchFamily="34" charset="0"/>
                        <a:cs typeface="Verdana" pitchFamily="34" charset="0"/>
                      </a:endParaRPr>
                    </a:p>
                  </a:txBody>
                  <a:tcPr/>
                </a:tc>
              </a:tr>
              <a:tr h="596226">
                <a:tc>
                  <a:txBody>
                    <a:bodyPr/>
                    <a:lstStyle/>
                    <a:p>
                      <a:r>
                        <a:rPr lang="de-DE" b="1" dirty="0" smtClean="0">
                          <a:latin typeface="Verdana" pitchFamily="34" charset="0"/>
                          <a:ea typeface="Verdana" pitchFamily="34" charset="0"/>
                          <a:cs typeface="Verdana" pitchFamily="34" charset="0"/>
                        </a:rPr>
                        <a:t>425b</a:t>
                      </a:r>
                      <a:endParaRPr lang="de-DE" b="1" dirty="0">
                        <a:latin typeface="Verdana" pitchFamily="34" charset="0"/>
                        <a:ea typeface="Verdana" pitchFamily="34" charset="0"/>
                        <a:cs typeface="Verdana" pitchFamily="34" charset="0"/>
                      </a:endParaRPr>
                    </a:p>
                  </a:txBody>
                  <a:tcPr/>
                </a:tc>
                <a:tc>
                  <a:txBody>
                    <a:bodyPr/>
                    <a:lstStyle/>
                    <a:p>
                      <a:endParaRPr lang="de-DE" b="1" dirty="0">
                        <a:latin typeface="Verdana" pitchFamily="34" charset="0"/>
                        <a:ea typeface="Verdana" pitchFamily="34" charset="0"/>
                        <a:cs typeface="Verdana" pitchFamily="34" charset="0"/>
                      </a:endParaRPr>
                    </a:p>
                  </a:txBody>
                  <a:tcPr/>
                </a:tc>
                <a:tc>
                  <a:txBody>
                    <a:bodyPr/>
                    <a:lstStyle/>
                    <a:p>
                      <a:endParaRPr lang="de-DE" b="1" dirty="0">
                        <a:latin typeface="Verdana" pitchFamily="34" charset="0"/>
                        <a:ea typeface="Verdana" pitchFamily="34" charset="0"/>
                        <a:cs typeface="Verdana" pitchFamily="34" charset="0"/>
                      </a:endParaRPr>
                    </a:p>
                  </a:txBody>
                  <a:tcPr/>
                </a:tc>
                <a:tc>
                  <a:txBody>
                    <a:bodyPr/>
                    <a:lstStyle/>
                    <a:p>
                      <a:r>
                        <a:rPr lang="de-DE" dirty="0" smtClean="0">
                          <a:solidFill>
                            <a:srgbClr val="FF0000"/>
                          </a:solidFill>
                          <a:latin typeface="Verdana" pitchFamily="34" charset="0"/>
                          <a:ea typeface="Verdana" pitchFamily="34" charset="0"/>
                          <a:cs typeface="Verdana" pitchFamily="34" charset="0"/>
                        </a:rPr>
                        <a:t>$a </a:t>
                      </a:r>
                      <a:r>
                        <a:rPr lang="de-DE" dirty="0" smtClean="0">
                          <a:solidFill>
                            <a:schemeClr val="tx1"/>
                          </a:solidFill>
                          <a:latin typeface="Verdana" pitchFamily="34" charset="0"/>
                          <a:ea typeface="Verdana" pitchFamily="34" charset="0"/>
                          <a:cs typeface="Verdana" pitchFamily="34" charset="0"/>
                        </a:rPr>
                        <a:t>2014</a:t>
                      </a:r>
                      <a:endParaRPr lang="de-DE" dirty="0">
                        <a:solidFill>
                          <a:schemeClr val="tx1"/>
                        </a:solidFill>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331038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724942"/>
          </a:xfrm>
        </p:spPr>
        <p:txBody>
          <a:bodyPr>
            <a:noAutofit/>
          </a:bodyPr>
          <a:lstStyle/>
          <a:p>
            <a:r>
              <a:rPr lang="de-DE" dirty="0" smtClean="0">
                <a:latin typeface="Verdana" pitchFamily="34" charset="0"/>
                <a:ea typeface="Verdana" pitchFamily="34" charset="0"/>
                <a:cs typeface="Verdana" pitchFamily="34" charset="0"/>
              </a:rPr>
              <a:t>3.c Erscheinungsfrequenz</a:t>
            </a:r>
            <a:endParaRPr lang="de-DE" dirty="0">
              <a:latin typeface="Verdana" pitchFamily="34" charset="0"/>
              <a:ea typeface="Verdana" pitchFamily="34" charset="0"/>
              <a:cs typeface="Verdana" pitchFamily="34" charset="0"/>
            </a:endParaRPr>
          </a:p>
        </p:txBody>
      </p:sp>
      <p:sp>
        <p:nvSpPr>
          <p:cNvPr id="3" name="Textplatzhalter 2"/>
          <p:cNvSpPr>
            <a:spLocks noGrp="1"/>
          </p:cNvSpPr>
          <p:nvPr>
            <p:ph type="body" sz="quarter" idx="13"/>
          </p:nvPr>
        </p:nvSpPr>
        <p:spPr>
          <a:xfrm>
            <a:off x="251520" y="1052736"/>
            <a:ext cx="8640960" cy="5256584"/>
          </a:xfrm>
        </p:spPr>
        <p:txBody>
          <a:bodyPr wrap="square"/>
          <a:lstStyle/>
          <a:p>
            <a:pPr marL="457200" indent="-457200">
              <a:buNone/>
            </a:pPr>
            <a:r>
              <a:rPr lang="de-DE" sz="2400" b="1" dirty="0">
                <a:latin typeface="Verdana" pitchFamily="34" charset="0"/>
                <a:ea typeface="Verdana" pitchFamily="34" charset="0"/>
                <a:cs typeface="Verdana" pitchFamily="34" charset="0"/>
              </a:rPr>
              <a:t>RDA </a:t>
            </a:r>
            <a:r>
              <a:rPr lang="de-DE" sz="2400" b="1" dirty="0" smtClean="0">
                <a:latin typeface="Verdana" pitchFamily="34" charset="0"/>
                <a:ea typeface="Verdana" pitchFamily="34" charset="0"/>
                <a:cs typeface="Verdana" pitchFamily="34" charset="0"/>
              </a:rPr>
              <a:t>2.14 </a:t>
            </a:r>
            <a:endParaRPr lang="de-DE" sz="2400" b="1" dirty="0">
              <a:latin typeface="Verdana" pitchFamily="34" charset="0"/>
              <a:ea typeface="Verdana" pitchFamily="34" charset="0"/>
              <a:cs typeface="Verdana" pitchFamily="34" charset="0"/>
            </a:endParaRPr>
          </a:p>
          <a:p>
            <a:pPr marL="457200" indent="-457200">
              <a:buNone/>
            </a:pPr>
            <a:endParaRPr lang="de-DE" sz="2400" dirty="0" smtClean="0">
              <a:latin typeface="Verdana" pitchFamily="34" charset="0"/>
              <a:ea typeface="Verdana" pitchFamily="34" charset="0"/>
              <a:cs typeface="Verdana" pitchFamily="34" charset="0"/>
            </a:endParaRPr>
          </a:p>
          <a:p>
            <a:pPr marL="457200" indent="-457200">
              <a:buNone/>
            </a:pPr>
            <a:r>
              <a:rPr lang="de-DE" sz="2400" dirty="0" smtClean="0">
                <a:latin typeface="Verdana" pitchFamily="34" charset="0"/>
                <a:ea typeface="Verdana" pitchFamily="34" charset="0"/>
                <a:cs typeface="Verdana" pitchFamily="34" charset="0"/>
              </a:rPr>
              <a:t>Erfassung </a:t>
            </a:r>
          </a:p>
          <a:p>
            <a:pPr marL="457200" indent="-457200">
              <a:buNone/>
            </a:pPr>
            <a:r>
              <a:rPr lang="de-DE" sz="2400" dirty="0" smtClean="0">
                <a:latin typeface="Verdana" pitchFamily="34" charset="0"/>
                <a:ea typeface="Verdana" pitchFamily="34" charset="0"/>
                <a:cs typeface="Verdana" pitchFamily="34" charset="0"/>
                <a:sym typeface="Wingdings" pitchFamily="2" charset="2"/>
              </a:rPr>
              <a:t> </a:t>
            </a:r>
            <a:r>
              <a:rPr lang="de-DE" sz="2400" dirty="0" smtClean="0">
                <a:latin typeface="Verdana" pitchFamily="34" charset="0"/>
                <a:ea typeface="Verdana" pitchFamily="34" charset="0"/>
                <a:cs typeface="Verdana" pitchFamily="34" charset="0"/>
              </a:rPr>
              <a:t>fakultativ (außer bei Nationalbibliotheken)</a:t>
            </a:r>
          </a:p>
          <a:p>
            <a:pPr marL="457200" indent="-457200">
              <a:buNone/>
            </a:pPr>
            <a:r>
              <a:rPr lang="de-DE" sz="2400" dirty="0" smtClean="0">
                <a:latin typeface="Verdana" pitchFamily="34" charset="0"/>
                <a:ea typeface="Verdana" pitchFamily="34" charset="0"/>
                <a:cs typeface="Verdana" pitchFamily="34" charset="0"/>
                <a:sym typeface="Wingdings" pitchFamily="2" charset="2"/>
              </a:rPr>
              <a:t> Terminus: unregelmäßig</a:t>
            </a:r>
            <a:endParaRPr lang="de-DE" sz="2400" dirty="0" smtClean="0">
              <a:latin typeface="Verdana" pitchFamily="34" charset="0"/>
              <a:ea typeface="Verdana" pitchFamily="34" charset="0"/>
              <a:cs typeface="Verdana" pitchFamily="34" charset="0"/>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3.02.11: Monografische Reihe | Stand: 10.07.2015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2126744469"/>
              </p:ext>
            </p:extLst>
          </p:nvPr>
        </p:nvGraphicFramePr>
        <p:xfrm>
          <a:off x="467544" y="3789039"/>
          <a:ext cx="7200800" cy="1005840"/>
        </p:xfrm>
        <a:graphic>
          <a:graphicData uri="http://schemas.openxmlformats.org/drawingml/2006/table">
            <a:tbl>
              <a:tblPr firstRow="1" bandRow="1">
                <a:tableStyleId>{5C22544A-7EE6-4342-B048-85BDC9FD1C3A}</a:tableStyleId>
              </a:tblPr>
              <a:tblGrid>
                <a:gridCol w="936104"/>
                <a:gridCol w="792088"/>
                <a:gridCol w="2880320"/>
                <a:gridCol w="2592288"/>
              </a:tblGrid>
              <a:tr h="293753">
                <a:tc>
                  <a:txBody>
                    <a:bodyPr/>
                    <a:lstStyle/>
                    <a:p>
                      <a:r>
                        <a:rPr lang="de-DE" dirty="0" err="1" smtClean="0">
                          <a:latin typeface="Verdana" pitchFamily="34" charset="0"/>
                          <a:ea typeface="Verdana" pitchFamily="34" charset="0"/>
                          <a:cs typeface="Verdana" pitchFamily="34" charset="0"/>
                        </a:rPr>
                        <a:t>Aleph</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RDA</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Element</a:t>
                      </a:r>
                      <a:endParaRPr lang="de-DE"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Erfassung</a:t>
                      </a:r>
                      <a:endParaRPr lang="de-DE" dirty="0">
                        <a:latin typeface="Verdana" pitchFamily="34" charset="0"/>
                        <a:ea typeface="Verdana" pitchFamily="34" charset="0"/>
                        <a:cs typeface="Verdana" pitchFamily="34" charset="0"/>
                      </a:endParaRPr>
                    </a:p>
                  </a:txBody>
                  <a:tcPr/>
                </a:tc>
              </a:tr>
              <a:tr h="524786">
                <a:tc>
                  <a:txBody>
                    <a:bodyPr/>
                    <a:lstStyle/>
                    <a:p>
                      <a:r>
                        <a:rPr lang="de-DE" b="0" dirty="0" smtClean="0">
                          <a:latin typeface="Verdana" pitchFamily="34" charset="0"/>
                          <a:ea typeface="Verdana" pitchFamily="34" charset="0"/>
                          <a:cs typeface="Verdana" pitchFamily="34" charset="0"/>
                        </a:rPr>
                        <a:t>052 Pos. 8</a:t>
                      </a:r>
                      <a:endParaRPr lang="de-DE" b="0" dirty="0">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2.14</a:t>
                      </a:r>
                      <a:endParaRPr lang="de-DE" b="0" dirty="0">
                        <a:latin typeface="Verdana" pitchFamily="34" charset="0"/>
                        <a:ea typeface="Verdana" pitchFamily="34" charset="0"/>
                        <a:cs typeface="Verdana" pitchFamily="34" charset="0"/>
                      </a:endParaRPr>
                    </a:p>
                  </a:txBody>
                  <a:tcPr/>
                </a:tc>
                <a:tc>
                  <a:txBody>
                    <a:bodyPr/>
                    <a:lstStyle/>
                    <a:p>
                      <a:r>
                        <a:rPr lang="de-DE" dirty="0" smtClean="0">
                          <a:latin typeface="Verdana" pitchFamily="34" charset="0"/>
                          <a:ea typeface="Verdana" pitchFamily="34" charset="0"/>
                          <a:cs typeface="Verdana" pitchFamily="34" charset="0"/>
                        </a:rPr>
                        <a:t>Erscheinungsfrequenz</a:t>
                      </a:r>
                      <a:endParaRPr lang="de-DE"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ea typeface="Verdana" pitchFamily="34" charset="0"/>
                          <a:cs typeface="Verdana" pitchFamily="34" charset="0"/>
                        </a:rPr>
                        <a:t>z </a:t>
                      </a:r>
                      <a:r>
                        <a:rPr lang="de-DE" i="1" dirty="0" smtClean="0">
                          <a:latin typeface="Verdana" pitchFamily="34" charset="0"/>
                          <a:ea typeface="Verdana" pitchFamily="34" charset="0"/>
                          <a:cs typeface="Verdana" pitchFamily="34" charset="0"/>
                        </a:rPr>
                        <a:t>(unregelmäßig)</a:t>
                      </a: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927</Words>
  <Application>Microsoft Office PowerPoint</Application>
  <PresentationFormat>Bildschirmpräsentation (4:3)</PresentationFormat>
  <Paragraphs>214</Paragraphs>
  <Slides>14</Slides>
  <Notes>14</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Larissa-Design</vt:lpstr>
      <vt:lpstr>Schulungsunterlagen der AG RDA</vt:lpstr>
      <vt:lpstr>Eigene Beschreibung für die monografische Reihe </vt:lpstr>
      <vt:lpstr>1. Definitionen</vt:lpstr>
      <vt:lpstr>PowerPoint-Präsentation</vt:lpstr>
      <vt:lpstr>2.a Gezählte monografische Reihen</vt:lpstr>
      <vt:lpstr>3. Erfassung einer einfachen monografischen Reihe</vt:lpstr>
      <vt:lpstr>3.a Erscheinungsweise</vt:lpstr>
      <vt:lpstr>3.b Erscheinungsdatum</vt:lpstr>
      <vt:lpstr>3.c Erscheinungsfrequenz</vt:lpstr>
      <vt:lpstr>3.d Zählung von fortlaufenden Ressourcen</vt:lpstr>
      <vt:lpstr>3.e Umfang</vt:lpstr>
      <vt:lpstr>Beispiel: Monografische Reihe</vt:lpstr>
      <vt:lpstr>PowerPoint-Präsentation</vt:lpstr>
      <vt:lpstr>Zusammenfassung</vt:lpstr>
    </vt:vector>
  </TitlesOfParts>
  <Company>Deutsche Nationalbibliothek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Ingeborg Töpler</dc:creator>
  <cp:lastModifiedBy>Susanne Winter</cp:lastModifiedBy>
  <cp:revision>576</cp:revision>
  <cp:lastPrinted>2015-11-19T16:38:12Z</cp:lastPrinted>
  <dcterms:created xsi:type="dcterms:W3CDTF">2014-02-18T07:01:40Z</dcterms:created>
  <dcterms:modified xsi:type="dcterms:W3CDTF">2015-11-27T12:35:03Z</dcterms:modified>
</cp:coreProperties>
</file>