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</p:sldMasterIdLst>
  <p:notesMasterIdLst>
    <p:notesMasterId r:id="rId32"/>
  </p:notesMasterIdLst>
  <p:handoutMasterIdLst>
    <p:handoutMasterId r:id="rId33"/>
  </p:handoutMasterIdLst>
  <p:sldIdLst>
    <p:sldId id="256" r:id="rId3"/>
    <p:sldId id="257" r:id="rId4"/>
    <p:sldId id="258" r:id="rId5"/>
    <p:sldId id="259" r:id="rId6"/>
    <p:sldId id="261" r:id="rId7"/>
    <p:sldId id="286" r:id="rId8"/>
    <p:sldId id="275" r:id="rId9"/>
    <p:sldId id="287" r:id="rId10"/>
    <p:sldId id="262" r:id="rId11"/>
    <p:sldId id="265" r:id="rId12"/>
    <p:sldId id="263" r:id="rId13"/>
    <p:sldId id="288" r:id="rId14"/>
    <p:sldId id="264" r:id="rId15"/>
    <p:sldId id="289" r:id="rId16"/>
    <p:sldId id="277" r:id="rId17"/>
    <p:sldId id="290" r:id="rId18"/>
    <p:sldId id="266" r:id="rId19"/>
    <p:sldId id="267" r:id="rId20"/>
    <p:sldId id="291" r:id="rId21"/>
    <p:sldId id="268" r:id="rId22"/>
    <p:sldId id="281" r:id="rId23"/>
    <p:sldId id="292" r:id="rId24"/>
    <p:sldId id="269" r:id="rId25"/>
    <p:sldId id="271" r:id="rId26"/>
    <p:sldId id="270" r:id="rId27"/>
    <p:sldId id="272" r:id="rId28"/>
    <p:sldId id="273" r:id="rId29"/>
    <p:sldId id="284" r:id="rId30"/>
    <p:sldId id="285" r:id="rId31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096" autoAdjust="0"/>
  </p:normalViewPr>
  <p:slideViewPr>
    <p:cSldViewPr>
      <p:cViewPr>
        <p:scale>
          <a:sx n="60" d="100"/>
          <a:sy n="60" d="100"/>
        </p:scale>
        <p:origin x="-300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6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FEC83-06E7-4F4B-9CC8-C5270E64761D}" type="datetimeFigureOut">
              <a:rPr lang="de-DE" smtClean="0"/>
              <a:pPr/>
              <a:t>04.11.2015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9A958-E540-46B4-B39D-91DC6609BDC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711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3D4D7-60DB-4B1A-9449-2999813D6183}" type="datetimeFigureOut">
              <a:rPr lang="de-DE" smtClean="0"/>
              <a:pPr/>
              <a:t>04.11.2015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9FD0A-FF4F-4843-BF81-F9D1D807F6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693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 diesem Modul lernen Sie, den Datenträger korrekt zu beschreiben</a:t>
            </a:r>
            <a:r>
              <a:rPr lang="de-DE" baseline="0" dirty="0" smtClean="0"/>
              <a:t>-&gt; </a:t>
            </a:r>
            <a:r>
              <a:rPr lang="de-DE" dirty="0" smtClean="0"/>
              <a:t>In Toolkit klicken, Inhalt von Kapitel 3 zeigen; auch</a:t>
            </a:r>
            <a:r>
              <a:rPr lang="de-DE" baseline="0" dirty="0" smtClean="0"/>
              <a:t> mal kurz auf Spezialkapitel wie z.B. 3.15, Verkleinerungsfaktor zeigen; viele Elemente, die sich auf Sondermaterialien beziehen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3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Wir würden bei</a:t>
            </a:r>
            <a:r>
              <a:rPr lang="de-DE" baseline="0" dirty="0" smtClean="0"/>
              <a:t> einem Buch sonst immer „1 Band“ hinschreiben – das wollen wir natürlich nicht; nichts neues: Umfang in Seiten, Blättern ….; ins Toolkit springen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66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Neu ist lediglich, dass Sie „Seiten“ jetzt</a:t>
            </a:r>
            <a:r>
              <a:rPr lang="de-DE" baseline="0" dirty="0" smtClean="0"/>
              <a:t> ausschreiben; letzte gezählte Seite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082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Bei Nachfrage:</a:t>
            </a:r>
            <a:r>
              <a:rPr lang="de-DE" baseline="0" dirty="0" smtClean="0"/>
              <a:t> </a:t>
            </a:r>
          </a:p>
          <a:p>
            <a:endParaRPr lang="de-DE" baseline="0" smtClean="0"/>
          </a:p>
          <a:p>
            <a:r>
              <a:rPr lang="de-DE" smtClean="0"/>
              <a:t>Falls </a:t>
            </a:r>
            <a:r>
              <a:rPr lang="de-DE" dirty="0" smtClean="0"/>
              <a:t>Ressource</a:t>
            </a:r>
            <a:r>
              <a:rPr lang="de-DE" baseline="0" dirty="0" smtClean="0"/>
              <a:t> ungezählt ist, gibt es drei Möglichkeiten: 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Sie zählen und schreiben hin „20 ungezählte Seiten“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Sie schätzen und schreiben „circa 800 Seiten“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Sie schreiben „1 Band (nicht paginiert)“</a:t>
            </a:r>
          </a:p>
          <a:p>
            <a:pPr marL="171450" indent="-171450">
              <a:buFontTx/>
              <a:buChar char="-"/>
            </a:pPr>
            <a:endParaRPr lang="de-DE" baseline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Falls Ressource z.T. ungezählt ist: wenn unwesentliche Inhalte, einfach nicht erwähnen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>
                <a:solidFill>
                  <a:prstClr val="black"/>
                </a:solidFill>
                <a:latin typeface="Verdana"/>
              </a:rPr>
              <a:pPr/>
              <a:t>28</a:t>
            </a:fld>
            <a:endParaRPr lang="de-DE">
              <a:solidFill>
                <a:prstClr val="black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22894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>
                <a:solidFill>
                  <a:prstClr val="black"/>
                </a:solidFill>
                <a:latin typeface="Verdana"/>
              </a:rPr>
              <a:pPr/>
              <a:t>29</a:t>
            </a:fld>
            <a:endParaRPr lang="de-DE">
              <a:solidFill>
                <a:prstClr val="black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68200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Deshalb beschränken</a:t>
            </a:r>
            <a:r>
              <a:rPr lang="de-DE" baseline="0" dirty="0" smtClean="0"/>
              <a:t> wir uns in dieser Schulung auf das Standardelement „Umfang“.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9399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Ins Toolkit,</a:t>
            </a:r>
            <a:r>
              <a:rPr lang="de-DE" baseline="0" dirty="0" smtClean="0"/>
              <a:t> zu 3.4 (1. Satz kurz vorlesen: Kernelement, aber nur wenn vollständig oder Gesamtumfang bekannt), dann zu 3.4.1.3 springen, vorlesen, </a:t>
            </a:r>
            <a:r>
              <a:rPr lang="de-DE" baseline="0" dirty="0" err="1" smtClean="0"/>
              <a:t>evtl</a:t>
            </a:r>
            <a:r>
              <a:rPr lang="de-DE" baseline="0" dirty="0" smtClean="0"/>
              <a:t>, kurz zur Datenträgerliste unter 3.3.1.3 springen, bis zu „Alternative“ lesen (vorher aufhören!); dann bei 3.4.1.3 auf D-A-CH gehen, Regelung zu </a:t>
            </a:r>
            <a:r>
              <a:rPr lang="de-DE" baseline="0" dirty="0" err="1" smtClean="0"/>
              <a:t>fortlfd</a:t>
            </a:r>
            <a:r>
              <a:rPr lang="de-DE" baseline="0" dirty="0" smtClean="0"/>
              <a:t>. Ressourcen zeigen; fakultativ z.B. einfach „Bände“ erfassen; Hinweis, dass – wenn </a:t>
            </a:r>
            <a:r>
              <a:rPr lang="de-DE" baseline="0" dirty="0" err="1" smtClean="0"/>
              <a:t>fortlfd</a:t>
            </a:r>
            <a:r>
              <a:rPr lang="de-DE" baseline="0" dirty="0" smtClean="0"/>
              <a:t>. oder integrierende Ressource abgeschlossen ist, fakultativ auch die genaue Zahl angegeben werden kann</a:t>
            </a:r>
          </a:p>
          <a:p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578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Umfang in Feld 433 erfassen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852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Die Angabe „Bände“ ist fakultativ.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152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Die Angabe „Bände“ ist fakultativ.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120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Wieder ins Toolkit springen zu 3.4.1.3, Alternative vorlesen, in die D-A-CH springen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Wenden Sie die Alternative a)</a:t>
            </a:r>
            <a:r>
              <a:rPr lang="de-DE" baseline="0" dirty="0" smtClean="0"/>
              <a:t> an – d.h., wenn Terminus nicht in Liste unter 3.3.1.3 ist soll man einen üblicherweise verwendeten Terminus nehmen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Wenden Sie die Alternative b) (= wenn die Agentur, die die Beschreibung erstellt, andere Begriffe verwendet) in folgenden Fällen an: </a:t>
            </a:r>
          </a:p>
          <a:p>
            <a:pPr marL="171450" indent="-171450">
              <a:buFontTx/>
              <a:buChar char="-"/>
            </a:pPr>
            <a:r>
              <a:rPr lang="de-D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Ersetzen Sie die Datenträgertypen „Audiodisk“, „Videodisk“, </a:t>
            </a:r>
            <a:r>
              <a:rPr lang="de-DE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„Computerchip-</a:t>
            </a:r>
            <a:r>
              <a:rPr lang="de-D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Cartridge</a:t>
            </a:r>
            <a:r>
              <a:rPr lang="de-D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und „Computerdisk“ nach Möglichkeit durch einen spezifischen Begriff (z. B. CD-ROM oder DVD-Video). Verwenden Sie statt „Mikrofilmspule“ den Datenträgertyp „Mikrofilmrolle“.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433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Aleph</a:t>
            </a:r>
            <a:r>
              <a:rPr lang="de-DE" dirty="0" smtClean="0"/>
              <a:t>-Auswahllisten für Feld 064b –</a:t>
            </a:r>
            <a:r>
              <a:rPr lang="de-DE" baseline="0" dirty="0" smtClean="0"/>
              <a:t> Erweiterter Datenträgertyp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149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Aleph</a:t>
            </a:r>
            <a:r>
              <a:rPr lang="de-DE" dirty="0" smtClean="0"/>
              <a:t>-Auswahllisten für Feld 064b –</a:t>
            </a:r>
            <a:r>
              <a:rPr lang="de-DE" baseline="0" dirty="0" smtClean="0"/>
              <a:t> Erweiterter Datenträgertyp; diese Bezeichnung dann in Feld 433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FD0A-FF4F-4843-BF81-F9D1D807F6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988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 userDrawn="1"/>
        </p:nvSpPr>
        <p:spPr>
          <a:xfrm>
            <a:off x="395536" y="25649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kern="1200" baseline="0" noProof="0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+mj-ea"/>
              <a:cs typeface="+mj-cs"/>
            </a:endParaRPr>
          </a:p>
        </p:txBody>
      </p:sp>
      <p:sp>
        <p:nvSpPr>
          <p:cNvPr id="10" name="Foliennummernplatzhalter 4"/>
          <p:cNvSpPr>
            <a:spLocks noGrp="1"/>
          </p:cNvSpPr>
          <p:nvPr userDrawn="1"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10400" y="547200"/>
            <a:ext cx="2361600" cy="432000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385D8A"/>
            </a:solidFill>
          </a:ln>
        </p:spPr>
        <p:txBody>
          <a:bodyPr anchor="ctr" anchorCtr="0">
            <a:normAutofit/>
          </a:bodyPr>
          <a:lstStyle>
            <a:lvl1pPr algn="ctr">
              <a:buFont typeface="Arial" pitchFamily="34" charset="0"/>
              <a:buNone/>
              <a:defRPr sz="1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396000" y="2566800"/>
            <a:ext cx="8229600" cy="1143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/>
              <a:t>AG RDA Schulungsunterlagen – Modul 3.02.09: Beschreibung des Datenträgers - Aleph-Version | Stand: 08.05.2015 | CC BY-NC-SA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252000" y="183600"/>
            <a:ext cx="8640000" cy="507600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838800"/>
            <a:ext cx="8640000" cy="5472000"/>
          </a:xfrm>
        </p:spPr>
        <p:txBody>
          <a:bodyPr/>
          <a:lstStyle>
            <a:lvl1pPr>
              <a:spcBef>
                <a:spcPts val="2400"/>
              </a:spcBef>
              <a:defRPr sz="24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spcBef>
                <a:spcPts val="480"/>
              </a:spcBef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18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err="1" smtClean="0"/>
              <a:t>Verdana</a:t>
            </a:r>
            <a:r>
              <a:rPr lang="de-DE" dirty="0" smtClean="0"/>
              <a:t>, Schriftgröße 24</a:t>
            </a:r>
          </a:p>
          <a:p>
            <a:pPr lvl="1"/>
            <a:r>
              <a:rPr lang="de-DE" dirty="0" err="1" smtClean="0"/>
              <a:t>Verdana</a:t>
            </a:r>
            <a:r>
              <a:rPr lang="de-DE" dirty="0" smtClean="0"/>
              <a:t>, Schriftgröße 20</a:t>
            </a:r>
          </a:p>
          <a:p>
            <a:pPr lvl="2"/>
            <a:r>
              <a:rPr lang="de-DE" dirty="0" err="1" smtClean="0"/>
              <a:t>Verdana</a:t>
            </a:r>
            <a:r>
              <a:rPr lang="de-DE" dirty="0" smtClean="0"/>
              <a:t>, Schriftgröße 18</a:t>
            </a:r>
          </a:p>
        </p:txBody>
      </p:sp>
      <p:sp>
        <p:nvSpPr>
          <p:cNvPr id="6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/>
              <a:t>AG RDA Schulungsunterlagen – Modul 3.02.09: Beschreibung des Datenträgers - Aleph-Version | Stand: 08.05.2015 | CC BY-NC-SA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41952349"/>
              </p:ext>
            </p:extLst>
          </p:nvPr>
        </p:nvGraphicFramePr>
        <p:xfrm>
          <a:off x="2915816" y="1400597"/>
          <a:ext cx="5904656" cy="4130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9"/>
                <a:gridCol w="2530567"/>
                <a:gridCol w="2377200"/>
              </a:tblGrid>
              <a:tr h="386319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Standardelement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Weiteres spezifisches Element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1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AutoNum type="arabicPeriod"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feld 6"/>
          <p:cNvSpPr txBox="1"/>
          <p:nvPr userDrawn="1"/>
        </p:nvSpPr>
        <p:spPr>
          <a:xfrm>
            <a:off x="343693" y="1124744"/>
            <a:ext cx="2478320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Titelblatt(</a:t>
            </a:r>
            <a:r>
              <a:rPr lang="de-DE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scan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555153" y="4581128"/>
            <a:ext cx="2146951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Weitere bibliografische Informationen</a:t>
            </a:r>
          </a:p>
        </p:txBody>
      </p:sp>
      <p:sp>
        <p:nvSpPr>
          <p:cNvPr id="9" name="Titel 1"/>
          <p:cNvSpPr>
            <a:spLocks noGrp="1"/>
          </p:cNvSpPr>
          <p:nvPr userDrawn="1">
            <p:ph type="title"/>
          </p:nvPr>
        </p:nvSpPr>
        <p:spPr>
          <a:xfrm>
            <a:off x="251520" y="183778"/>
            <a:ext cx="8640960" cy="508918"/>
          </a:xfr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baseline="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dirty="0" err="1" smtClean="0"/>
              <a:t>Verdana</a:t>
            </a:r>
            <a:r>
              <a:rPr lang="de-DE" dirty="0" smtClean="0"/>
              <a:t>, Schriftgröße 28</a:t>
            </a:r>
            <a:endParaRPr lang="de-DE" dirty="0"/>
          </a:p>
        </p:txBody>
      </p:sp>
      <p:sp>
        <p:nvSpPr>
          <p:cNvPr id="11" name="Foliennummernplatzhalter 4"/>
          <p:cNvSpPr>
            <a:spLocks noGrp="1"/>
          </p:cNvSpPr>
          <p:nvPr userDrawn="1"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/>
              <a:t>AG RDA Schulungsunterlagen – Modul 3.02.09: Beschreibung des Datenträgers - Aleph-Version | Stand: 08.05.2015 | CC BY-NC-SA</a:t>
            </a: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1692275" y="2781300"/>
            <a:ext cx="6057900" cy="1652588"/>
          </a:xfrm>
        </p:spPr>
        <p:txBody>
          <a:bodyPr>
            <a:normAutofit/>
          </a:bodyPr>
          <a:lstStyle>
            <a:lvl1pPr algn="ctr">
              <a:defRPr lang="de-DE" altLang="de-DE" sz="3200" b="1" kern="1200" baseline="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1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2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2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2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2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Grafik 2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2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fik 2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fik 2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uppieren 8"/>
          <p:cNvGrpSpPr>
            <a:grpSpLocks/>
          </p:cNvGrpSpPr>
          <p:nvPr userDrawn="1"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18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19" name="Grafik 5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" name="Grafik 19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 userDrawn="1"/>
        </p:nvSpPr>
        <p:spPr>
          <a:xfrm>
            <a:off x="395536" y="25649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de-DE" sz="2800" dirty="0">
              <a:solidFill>
                <a:srgbClr val="4F81BD">
                  <a:lumMod val="75000"/>
                </a:srgbClr>
              </a:solidFill>
              <a:latin typeface="Verdana" panose="020B0604030504040204" pitchFamily="34" charset="0"/>
            </a:endParaRPr>
          </a:p>
        </p:txBody>
      </p:sp>
      <p:sp>
        <p:nvSpPr>
          <p:cNvPr id="10" name="Foliennummernplatzhalter 4"/>
          <p:cNvSpPr>
            <a:spLocks noGrp="1"/>
          </p:cNvSpPr>
          <p:nvPr userDrawn="1"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10400" y="547200"/>
            <a:ext cx="2361600" cy="432000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385D8A"/>
            </a:solidFill>
          </a:ln>
        </p:spPr>
        <p:txBody>
          <a:bodyPr anchor="ctr" anchorCtr="0">
            <a:normAutofit/>
          </a:bodyPr>
          <a:lstStyle>
            <a:lvl1pPr algn="ctr">
              <a:buFont typeface="Arial" pitchFamily="34" charset="0"/>
              <a:buNone/>
              <a:defRPr sz="1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396000" y="2566800"/>
            <a:ext cx="8229600" cy="1143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3.02.09: Beschreibung des Datenträgers - Aleph-Version | Stand: 08.05.2015 | CC BY-NC-SA</a:t>
            </a:r>
            <a:endParaRPr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1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252000" y="183600"/>
            <a:ext cx="8640000" cy="507600"/>
          </a:xfrm>
        </p:spPr>
        <p:txBody>
          <a:bodyPr>
            <a:noAutofit/>
          </a:bodyPr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838800"/>
            <a:ext cx="8640000" cy="5472000"/>
          </a:xfrm>
        </p:spPr>
        <p:txBody>
          <a:bodyPr/>
          <a:lstStyle>
            <a:lvl1pPr>
              <a:spcBef>
                <a:spcPts val="2400"/>
              </a:spcBef>
              <a:defRPr sz="24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spcBef>
                <a:spcPts val="480"/>
              </a:spcBef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18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err="1" smtClean="0"/>
              <a:t>Verdana</a:t>
            </a:r>
            <a:r>
              <a:rPr lang="de-DE" dirty="0" smtClean="0"/>
              <a:t>, Schriftgröße 24</a:t>
            </a:r>
          </a:p>
          <a:p>
            <a:pPr lvl="1"/>
            <a:r>
              <a:rPr lang="de-DE" dirty="0" err="1" smtClean="0"/>
              <a:t>Verdana</a:t>
            </a:r>
            <a:r>
              <a:rPr lang="de-DE" dirty="0" smtClean="0"/>
              <a:t>, Schriftgröße 20</a:t>
            </a:r>
          </a:p>
          <a:p>
            <a:pPr lvl="2"/>
            <a:r>
              <a:rPr lang="de-DE" dirty="0" err="1" smtClean="0"/>
              <a:t>Verdana</a:t>
            </a:r>
            <a:r>
              <a:rPr lang="de-DE" dirty="0" smtClean="0"/>
              <a:t>, Schriftgröße 18</a:t>
            </a:r>
          </a:p>
        </p:txBody>
      </p:sp>
      <p:sp>
        <p:nvSpPr>
          <p:cNvPr id="6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3.02.09: Beschreibung des Datenträgers - Aleph-Version | Stand: 08.05.2015 | CC BY-NC-SA</a:t>
            </a:r>
            <a:endParaRPr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25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 userDrawn="1">
            <p:extLst/>
          </p:nvPr>
        </p:nvGraphicFramePr>
        <p:xfrm>
          <a:off x="2915816" y="1400597"/>
          <a:ext cx="5904656" cy="4130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9"/>
                <a:gridCol w="2530567"/>
                <a:gridCol w="2377200"/>
              </a:tblGrid>
              <a:tr h="386319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Standardelement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Weiteres spezifisches Element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...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2790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1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AutoNum type="arabicPeriod"/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63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feld 6"/>
          <p:cNvSpPr txBox="1"/>
          <p:nvPr userDrawn="1"/>
        </p:nvSpPr>
        <p:spPr>
          <a:xfrm>
            <a:off x="343693" y="1124744"/>
            <a:ext cx="2478320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Titelblatt(</a:t>
            </a:r>
            <a:r>
              <a:rPr lang="de-DE" dirty="0" err="1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scan</a:t>
            </a:r>
            <a:r>
              <a:rPr lang="de-D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555153" y="4581128"/>
            <a:ext cx="2146951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Weitere bibliografische Informationen</a:t>
            </a:r>
          </a:p>
        </p:txBody>
      </p:sp>
      <p:sp>
        <p:nvSpPr>
          <p:cNvPr id="9" name="Titel 1"/>
          <p:cNvSpPr>
            <a:spLocks noGrp="1"/>
          </p:cNvSpPr>
          <p:nvPr userDrawn="1">
            <p:ph type="title"/>
          </p:nvPr>
        </p:nvSpPr>
        <p:spPr>
          <a:xfrm>
            <a:off x="251520" y="183778"/>
            <a:ext cx="8640960" cy="508918"/>
          </a:xfr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baseline="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de-DE" dirty="0" err="1" smtClean="0"/>
              <a:t>Verdana</a:t>
            </a:r>
            <a:r>
              <a:rPr lang="de-DE" dirty="0" smtClean="0"/>
              <a:t>, Schriftgröße 28</a:t>
            </a:r>
            <a:endParaRPr lang="de-DE" dirty="0"/>
          </a:p>
        </p:txBody>
      </p:sp>
      <p:sp>
        <p:nvSpPr>
          <p:cNvPr id="11" name="Foliennummernplatzhalter 4"/>
          <p:cNvSpPr>
            <a:spLocks noGrp="1"/>
          </p:cNvSpPr>
          <p:nvPr userDrawn="1">
            <p:ph type="sldNum" sz="quarter" idx="4"/>
          </p:nvPr>
        </p:nvSpPr>
        <p:spPr>
          <a:xfrm>
            <a:off x="7236296" y="6376243"/>
            <a:ext cx="1450504" cy="365125"/>
          </a:xfrm>
        </p:spPr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3"/>
          <p:cNvSpPr>
            <a:spLocks noGrp="1"/>
          </p:cNvSpPr>
          <p:nvPr userDrawn="1">
            <p:ph type="ftr" sz="quarter" idx="14"/>
          </p:nvPr>
        </p:nvSpPr>
        <p:spPr>
          <a:xfrm>
            <a:off x="467544" y="6376243"/>
            <a:ext cx="7920880" cy="365125"/>
          </a:xfrm>
        </p:spPr>
        <p:txBody>
          <a:bodyPr/>
          <a:lstStyle>
            <a:lvl1pPr marL="0" algn="l" defTabSz="914400" rtl="0" eaLnBrk="1" latinLnBrk="0" hangingPunct="1">
              <a:defRPr lang="de-DE" sz="1000" kern="1200" baseline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3.02.09: Beschreibung des Datenträgers - Aleph-Version | Stand: 08.05.2015 | CC BY-NC-SA</a:t>
            </a:r>
            <a:endParaRPr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96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1692275" y="2781300"/>
            <a:ext cx="6057900" cy="1652588"/>
          </a:xfrm>
        </p:spPr>
        <p:txBody>
          <a:bodyPr>
            <a:normAutofit/>
          </a:bodyPr>
          <a:lstStyle>
            <a:lvl1pPr algn="ctr">
              <a:defRPr lang="de-DE" altLang="de-DE" sz="3200" b="1" kern="1200" baseline="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1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2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2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2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2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Grafik 2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2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fik 2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fik 2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uppieren 8"/>
          <p:cNvGrpSpPr>
            <a:grpSpLocks/>
          </p:cNvGrpSpPr>
          <p:nvPr userDrawn="1"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18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19" name="Grafik 5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" name="Grafik 19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16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3.02.09: Beschreibung des Datenträgers - Aleph-Version | Stand: 08.05.2015 | CC BY-NC-SA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1C2F-16D5-4981-9E09-CCC623DEA14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prstClr val="black">
                    <a:tint val="75000"/>
                  </a:prstClr>
                </a:solidFill>
              </a:rPr>
              <a:t>AG RDA Schulungsunterlagen – Modul 3.02.09: Beschreibung des Datenträgers - Aleph-Version | Stand: 08.05.2015 | CC BY-NC-SA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1C2F-16D5-4981-9E09-CCC623DEA14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6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Schulungsunterlagen der</a:t>
            </a:r>
            <a:br>
              <a:rPr lang="de-DE" altLang="de-DE" dirty="0" smtClean="0"/>
            </a:br>
            <a:r>
              <a:rPr lang="de-DE" altLang="de-DE" dirty="0" smtClean="0"/>
              <a:t>AG RDA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3.4.1.3)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Erfasster Datenträgertyp = Audiodisk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	 mögliche Bezeichnungen für die Art der Einheit beim Erfassen des Umfangs</a:t>
            </a:r>
            <a:r>
              <a:rPr lang="de-DE" dirty="0" smtClean="0">
                <a:sym typeface="Wingdings" pitchFamily="2" charset="2"/>
              </a:rPr>
              <a:t>:</a:t>
            </a:r>
          </a:p>
          <a:p>
            <a:pPr>
              <a:buNone/>
            </a:pP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b="1" dirty="0" err="1" smtClean="0"/>
              <a:t>Blu</a:t>
            </a:r>
            <a:r>
              <a:rPr lang="de-DE" b="1" dirty="0" smtClean="0"/>
              <a:t>-Ray Audio</a:t>
            </a:r>
          </a:p>
          <a:p>
            <a:pPr lvl="1"/>
            <a:r>
              <a:rPr lang="de-DE" b="1" dirty="0" smtClean="0"/>
              <a:t>CD</a:t>
            </a:r>
          </a:p>
          <a:p>
            <a:pPr lvl="1"/>
            <a:r>
              <a:rPr lang="de-DE" b="1" dirty="0" err="1" smtClean="0"/>
              <a:t>DualDisc</a:t>
            </a:r>
            <a:endParaRPr lang="de-DE" b="1" dirty="0" smtClean="0"/>
          </a:p>
          <a:p>
            <a:pPr lvl="1"/>
            <a:r>
              <a:rPr lang="de-DE" b="1" dirty="0" smtClean="0"/>
              <a:t>DVD-Audio</a:t>
            </a:r>
          </a:p>
          <a:p>
            <a:pPr lvl="1"/>
            <a:r>
              <a:rPr lang="de-DE" b="1" dirty="0" smtClean="0"/>
              <a:t>Schallplatte </a:t>
            </a:r>
          </a:p>
          <a:p>
            <a:pPr lvl="1"/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3.4.1.3)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 Hörbuch auf vier CDs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45561"/>
              </p:ext>
            </p:extLst>
          </p:nvPr>
        </p:nvGraphicFramePr>
        <p:xfrm>
          <a:off x="755576" y="2420888"/>
          <a:ext cx="7416822" cy="3180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spw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(gesprochenes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Wort)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</a:p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i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3.4.1.3)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 Hörbuch auf vier CDs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336552"/>
              </p:ext>
            </p:extLst>
          </p:nvPr>
        </p:nvGraphicFramePr>
        <p:xfrm>
          <a:off x="755576" y="2420888"/>
          <a:ext cx="7416822" cy="3180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spw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(gesprochenes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Wort)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CD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</a:p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i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 CDs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3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eine Platte von den Beatles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721297"/>
              </p:ext>
            </p:extLst>
          </p:nvPr>
        </p:nvGraphicFramePr>
        <p:xfrm>
          <a:off x="755576" y="2708920"/>
          <a:ext cx="7416822" cy="3188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936104"/>
                <a:gridCol w="2123073"/>
                <a:gridCol w="3349533"/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prm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(aufgeführte Musik)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67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endParaRPr lang="de-DE" sz="1800" i="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eine Platte von den Beatles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171475"/>
              </p:ext>
            </p:extLst>
          </p:nvPr>
        </p:nvGraphicFramePr>
        <p:xfrm>
          <a:off x="755576" y="2708920"/>
          <a:ext cx="7416822" cy="3188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936104"/>
                <a:gridCol w="2123073"/>
                <a:gridCol w="3349533"/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prm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(aufgeführte Musik)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67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Schallplatte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Schallplatte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4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fortlaufende Ressource: Hörbücher auf CDs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664658"/>
              </p:ext>
            </p:extLst>
          </p:nvPr>
        </p:nvGraphicFramePr>
        <p:xfrm>
          <a:off x="755576" y="2636912"/>
          <a:ext cx="7416822" cy="311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2267089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spw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(gesprochenes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Wort)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466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r>
                        <a:rPr lang="de-DE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b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5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fortlaufende Ressource: Hörbücher auf CDs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117825"/>
              </p:ext>
            </p:extLst>
          </p:nvPr>
        </p:nvGraphicFramePr>
        <p:xfrm>
          <a:off x="755576" y="2636912"/>
          <a:ext cx="7416822" cy="311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2267089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spw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(gesprochenes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Wort)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(Audiodisk)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466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r>
                        <a:rPr lang="de-DE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CD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 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CDs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1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Erfasster Datenträgertyp = Videodisk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	 mögliche Bezeichnungen für die Art der Einheit beim Erfassen des Umfangs</a:t>
            </a:r>
            <a:r>
              <a:rPr lang="de-DE" dirty="0" smtClean="0">
                <a:sym typeface="Wingdings" pitchFamily="2" charset="2"/>
              </a:rPr>
              <a:t>:</a:t>
            </a:r>
          </a:p>
          <a:p>
            <a:pPr>
              <a:buNone/>
            </a:pP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b="1" dirty="0" err="1" smtClean="0"/>
              <a:t>Blu</a:t>
            </a:r>
            <a:r>
              <a:rPr lang="de-DE" b="1" dirty="0" smtClean="0"/>
              <a:t>-Ray-Disc</a:t>
            </a:r>
          </a:p>
          <a:p>
            <a:pPr lvl="1"/>
            <a:r>
              <a:rPr lang="de-DE" b="1" dirty="0" err="1" smtClean="0"/>
              <a:t>DualDisc</a:t>
            </a:r>
            <a:endParaRPr lang="de-DE" b="1" dirty="0" smtClean="0"/>
          </a:p>
          <a:p>
            <a:pPr lvl="1"/>
            <a:r>
              <a:rPr lang="de-DE" b="1" dirty="0" smtClean="0"/>
              <a:t>DVD-Video</a:t>
            </a:r>
            <a:endParaRPr lang="de-DE" b="1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 Film auf einer DVD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67273"/>
              </p:ext>
            </p:extLst>
          </p:nvPr>
        </p:nvGraphicFramePr>
        <p:xfrm>
          <a:off x="755576" y="2492896"/>
          <a:ext cx="7416822" cy="3150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864096"/>
                <a:gridCol w="2195081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tdi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(zweidimensionales bewegtes Bild)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video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(Videodisk)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96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r>
                        <a:rPr lang="de-DE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endParaRPr lang="de-DE" sz="1800" i="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dirty="0" smtClean="0"/>
              <a:t>AG RDA Schulungsunterlagen – Modul 3.02.09: Beschreibung des Datenträgers - </a:t>
            </a:r>
            <a:r>
              <a:rPr lang="de-DE" sz="800" dirty="0" err="1" smtClean="0"/>
              <a:t>Aleph</a:t>
            </a:r>
            <a:r>
              <a:rPr lang="de-DE" sz="800" dirty="0" smtClean="0"/>
              <a:t>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 Film auf einer DVD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25382"/>
              </p:ext>
            </p:extLst>
          </p:nvPr>
        </p:nvGraphicFramePr>
        <p:xfrm>
          <a:off x="755576" y="2492896"/>
          <a:ext cx="7416822" cy="3150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864096"/>
                <a:gridCol w="2195081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tdi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(zweidimensionales bewegtes Bild)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video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(Videodisk)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96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r>
                        <a:rPr lang="de-DE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DVD-Video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DVD-Video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dirty="0" smtClean="0"/>
              <a:t>AG RDA Schulungsunterlagen – Modul 3.02.09: Beschreibung des Datenträgers - </a:t>
            </a:r>
            <a:r>
              <a:rPr lang="de-DE" sz="800" dirty="0" err="1" smtClean="0"/>
              <a:t>Aleph</a:t>
            </a:r>
            <a:r>
              <a:rPr lang="de-DE" sz="800" dirty="0" smtClean="0"/>
              <a:t>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smtClean="0"/>
              <a:t>Modul 3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des Datenträgers</a:t>
            </a:r>
            <a:br>
              <a:rPr lang="de-DE" dirty="0" smtClean="0"/>
            </a:br>
            <a:r>
              <a:rPr lang="de-DE" dirty="0" smtClean="0"/>
              <a:t>(RDA Kapitel 3)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05308" y="1052735"/>
            <a:ext cx="20024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 </a:t>
            </a:r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04.11.2015</a:t>
            </a:r>
            <a:endParaRPr lang="de-DE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smtClean="0"/>
              <a:t>Erfasster Datenträgertyp = Computerdisk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 mögliche Bezeichnungen für die Art der Einheit beim Erfassen des Umfangs:</a:t>
            </a:r>
          </a:p>
          <a:p>
            <a:pPr lvl="1"/>
            <a:r>
              <a:rPr lang="de-DE" b="1" dirty="0" smtClean="0"/>
              <a:t>CD-ROM</a:t>
            </a:r>
          </a:p>
          <a:p>
            <a:pPr lvl="1"/>
            <a:r>
              <a:rPr lang="de-DE" b="1" dirty="0" smtClean="0"/>
              <a:t>DVD-ROM</a:t>
            </a:r>
          </a:p>
          <a:p>
            <a:r>
              <a:rPr lang="de-DE" dirty="0" smtClean="0"/>
              <a:t>Erfasster Datenträgertyp „Computerchip-</a:t>
            </a:r>
            <a:r>
              <a:rPr lang="de-DE" dirty="0" err="1" smtClean="0"/>
              <a:t>Cartridge</a:t>
            </a:r>
            <a:r>
              <a:rPr lang="de-DE" dirty="0" smtClean="0"/>
              <a:t> “ </a:t>
            </a:r>
          </a:p>
          <a:p>
            <a:pPr>
              <a:buNone/>
            </a:pPr>
            <a:r>
              <a:rPr lang="de-DE" dirty="0">
                <a:sym typeface="Wingdings" pitchFamily="2" charset="2"/>
              </a:rPr>
              <a:t> </a:t>
            </a:r>
            <a:r>
              <a:rPr lang="de-DE" dirty="0" smtClean="0">
                <a:sym typeface="Wingdings" pitchFamily="2" charset="2"/>
              </a:rPr>
              <a:t>Bezeichnung </a:t>
            </a:r>
            <a:r>
              <a:rPr lang="de-DE" dirty="0">
                <a:sym typeface="Wingdings" pitchFamily="2" charset="2"/>
              </a:rPr>
              <a:t>für die Art der Einheit beim Erfassen des Umfangs:</a:t>
            </a:r>
          </a:p>
          <a:p>
            <a:pPr lvl="1" indent="-342900">
              <a:buFontTx/>
              <a:buChar char="-"/>
            </a:pPr>
            <a:r>
              <a:rPr lang="de-DE" b="1" dirty="0" smtClean="0"/>
              <a:t>USB-Stick </a:t>
            </a:r>
          </a:p>
          <a:p>
            <a:pPr marL="400050" lvl="1" indent="0">
              <a:buNone/>
            </a:pP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20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1 USB-Stick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621896"/>
              </p:ext>
            </p:extLst>
          </p:nvPr>
        </p:nvGraphicFramePr>
        <p:xfrm>
          <a:off x="683569" y="2348880"/>
          <a:ext cx="7416822" cy="311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864096"/>
                <a:gridCol w="2267090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(Computermedien)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(Computerchip-</a:t>
                      </a:r>
                      <a:r>
                        <a:rPr lang="de-DE" sz="1800" i="1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Cartridge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96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b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21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1 USB-Stick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270648"/>
              </p:ext>
            </p:extLst>
          </p:nvPr>
        </p:nvGraphicFramePr>
        <p:xfrm>
          <a:off x="683569" y="2348880"/>
          <a:ext cx="7416822" cy="311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864096"/>
                <a:gridCol w="2267090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(Computermedien)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(Computerchip-</a:t>
                      </a:r>
                      <a:r>
                        <a:rPr lang="de-DE" sz="1800" i="1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Cartridge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96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064b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 erweitert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USB-Stick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USB-Stick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22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24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von Text (RDA 3.4.5)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 smtClean="0"/>
              <a:t>Hinweis: die weiteren Folien betreffen nur noch einzelne Einheiten</a:t>
            </a:r>
          </a:p>
          <a:p>
            <a:r>
              <a:rPr lang="de-DE" dirty="0" smtClean="0"/>
              <a:t>Ressource besteht aus Text:</a:t>
            </a:r>
            <a:br>
              <a:rPr lang="de-DE" dirty="0" smtClean="0"/>
            </a:br>
            <a:r>
              <a:rPr lang="de-DE" dirty="0" smtClean="0">
                <a:sym typeface="Wingdings" pitchFamily="2" charset="2"/>
              </a:rPr>
              <a:t> Abweichung von der Grundregel</a:t>
            </a:r>
            <a:br>
              <a:rPr lang="de-DE" dirty="0" smtClean="0">
                <a:sym typeface="Wingdings" pitchFamily="2" charset="2"/>
              </a:rPr>
            </a:br>
            <a:r>
              <a:rPr lang="de-DE" dirty="0" smtClean="0">
                <a:sym typeface="Wingdings" pitchFamily="2" charset="2"/>
              </a:rPr>
              <a:t>„Datenträgertyp = Art der Einheit“</a:t>
            </a:r>
          </a:p>
          <a:p>
            <a:r>
              <a:rPr lang="de-DE" dirty="0" smtClean="0">
                <a:sym typeface="Wingdings" pitchFamily="2" charset="2"/>
              </a:rPr>
              <a:t>Der Umfang wird entweder in Seiten, Blättern oder Spalten (oder einer Kombination dieser) angegeben (RDA 3.4.5.2)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endParaRPr lang="de-DE" dirty="0" smtClean="0">
              <a:sym typeface="Wingdings" pitchFamily="2" charset="2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von Text (RDA 3.4.5)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(Einzelband mit 586 gezählten Seiten):</a:t>
            </a:r>
            <a:br>
              <a:rPr lang="de-DE" dirty="0" smtClean="0"/>
            </a:br>
            <a:endParaRPr lang="de-DE" dirty="0" smtClean="0"/>
          </a:p>
          <a:p>
            <a:endParaRPr lang="de-DE" dirty="0" smtClean="0">
              <a:sym typeface="Wingdings" pitchFamily="2" charset="2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46028"/>
              </p:ext>
            </p:extLst>
          </p:nvPr>
        </p:nvGraphicFramePr>
        <p:xfrm>
          <a:off x="755576" y="2420888"/>
          <a:ext cx="7992888" cy="246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412"/>
                <a:gridCol w="853610"/>
                <a:gridCol w="2236442"/>
                <a:gridCol w="3816424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n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(ohne Hilfsmittel zu benutzen)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nc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(Band)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586 Seiten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von Text (RDA 3.4.5)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smtClean="0">
                <a:sym typeface="Wingdings" pitchFamily="2" charset="2"/>
              </a:rPr>
              <a:t>Beispiel: </a:t>
            </a:r>
            <a:r>
              <a:rPr lang="de-DE" dirty="0" smtClean="0">
                <a:sym typeface="Wingdings" pitchFamily="2" charset="2"/>
              </a:rPr>
              <a:t>                                                    Einzelband </a:t>
            </a:r>
            <a:r>
              <a:rPr lang="de-DE" dirty="0" smtClean="0">
                <a:sym typeface="Wingdings" pitchFamily="2" charset="2"/>
              </a:rPr>
              <a:t>(z. B. Bachelorarbeit) mit Blatt-Zählung und anschließendem römisch paginierten Anhang</a:t>
            </a:r>
          </a:p>
          <a:p>
            <a:endParaRPr lang="de-DE" dirty="0" smtClean="0">
              <a:sym typeface="Wingdings" pitchFamily="2" charset="2"/>
            </a:endParaRPr>
          </a:p>
          <a:p>
            <a:endParaRPr lang="de-DE" dirty="0" smtClean="0">
              <a:sym typeface="Wingdings" pitchFamily="2" charset="2"/>
            </a:endParaRPr>
          </a:p>
          <a:p>
            <a:endParaRPr lang="de-DE" dirty="0" smtClean="0">
              <a:sym typeface="Wingdings" pitchFamily="2" charset="2"/>
            </a:endParaRPr>
          </a:p>
          <a:p>
            <a:endParaRPr lang="de-DE" dirty="0" smtClean="0">
              <a:sym typeface="Wingdings" pitchFamily="2" charset="2"/>
            </a:endParaRPr>
          </a:p>
          <a:p>
            <a:r>
              <a:rPr lang="de-DE" dirty="0" smtClean="0">
                <a:sym typeface="Wingdings" pitchFamily="2" charset="2"/>
              </a:rPr>
              <a:t>Achtung: </a:t>
            </a:r>
            <a:r>
              <a:rPr lang="de-DE" dirty="0" smtClean="0">
                <a:sym typeface="Wingdings" pitchFamily="2" charset="2"/>
              </a:rPr>
              <a:t>                                                   römische </a:t>
            </a:r>
            <a:r>
              <a:rPr lang="de-DE" dirty="0" smtClean="0">
                <a:sym typeface="Wingdings" pitchFamily="2" charset="2"/>
              </a:rPr>
              <a:t>Ziffern werden entsprechend der Vorlage groß oder klein übernommen (RDA 3.4.5.2 D-A-CH)</a:t>
            </a: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195263"/>
              </p:ext>
            </p:extLst>
          </p:nvPr>
        </p:nvGraphicFramePr>
        <p:xfrm>
          <a:off x="755650" y="2132856"/>
          <a:ext cx="7416822" cy="2501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38"/>
                <a:gridCol w="792088"/>
                <a:gridCol w="2267163"/>
                <a:gridCol w="3349533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 </a:t>
                      </a:r>
                      <a:r>
                        <a:rPr lang="de-DE" sz="180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(ohne Hilfsmittel zu benutzen)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nc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(Band)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96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Blätter, xxvii Seiten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von Online-Ressourcen (RDA 3.4.5)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i="1" dirty="0" smtClean="0"/>
          </a:p>
          <a:p>
            <a:r>
              <a:rPr lang="de-DE" i="1" dirty="0" smtClean="0"/>
              <a:t>Falls</a:t>
            </a:r>
            <a:r>
              <a:rPr lang="de-DE" dirty="0" smtClean="0"/>
              <a:t> eine Online-Ressource in ihrem Format einer gedruckten, handgeschriebenen bzw. einer grafischen Ressource entspricht: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b="1" dirty="0" smtClean="0">
                <a:sym typeface="Wingdings" pitchFamily="2" charset="2"/>
              </a:rPr>
              <a:t></a:t>
            </a:r>
            <a:r>
              <a:rPr lang="de-DE" dirty="0" smtClean="0"/>
              <a:t> es </a:t>
            </a:r>
            <a:r>
              <a:rPr lang="de-DE" i="1" dirty="0" smtClean="0"/>
              <a:t>kann</a:t>
            </a:r>
            <a:r>
              <a:rPr lang="de-DE" dirty="0" smtClean="0"/>
              <a:t> zusätzlich zur üblichen Angabe „1 Online-Ressource“ als Untereinheit auch der Umfang des entsprechenden gedruckten Pendants angegeben werden</a:t>
            </a:r>
          </a:p>
          <a:p>
            <a:r>
              <a:rPr lang="de-DE" dirty="0" smtClean="0"/>
              <a:t>Untereinheiten werden in Klammern angegeben</a:t>
            </a:r>
          </a:p>
          <a:p>
            <a:endParaRPr lang="de-DE" dirty="0" smtClean="0">
              <a:sym typeface="Wingdings" pitchFamily="2" charset="2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von Online-Ressourcen (RDA 3.4.5)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smtClean="0"/>
              <a:t>Beispiel:</a:t>
            </a:r>
            <a:br>
              <a:rPr lang="de-DE" dirty="0" smtClean="0"/>
            </a:br>
            <a:r>
              <a:rPr lang="de-DE" dirty="0" smtClean="0"/>
              <a:t>Im Fall von </a:t>
            </a:r>
            <a:r>
              <a:rPr lang="de-DE" i="1" dirty="0" smtClean="0"/>
              <a:t>Text </a:t>
            </a:r>
            <a:r>
              <a:rPr lang="de-DE" dirty="0" smtClean="0"/>
              <a:t>als</a:t>
            </a:r>
            <a:r>
              <a:rPr lang="de-DE" i="1" dirty="0" smtClean="0"/>
              <a:t> Parallelem Pendant </a:t>
            </a:r>
            <a:r>
              <a:rPr lang="de-DE" dirty="0" smtClean="0"/>
              <a:t>ergibt sich somit für ein E-Book (</a:t>
            </a:r>
            <a:r>
              <a:rPr lang="de-DE" dirty="0" err="1" smtClean="0"/>
              <a:t>pdf</a:t>
            </a:r>
            <a:r>
              <a:rPr lang="de-DE" dirty="0" smtClean="0"/>
              <a:t>-Datei):</a:t>
            </a:r>
            <a:br>
              <a:rPr lang="de-DE" dirty="0" smtClean="0"/>
            </a:br>
            <a:endParaRPr lang="de-DE" dirty="0" smtClean="0"/>
          </a:p>
          <a:p>
            <a:endParaRPr lang="de-DE" dirty="0" smtClean="0">
              <a:sym typeface="Wingdings" pitchFamily="2" charset="2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223607"/>
              </p:ext>
            </p:extLst>
          </p:nvPr>
        </p:nvGraphicFramePr>
        <p:xfrm>
          <a:off x="323528" y="2420888"/>
          <a:ext cx="8640961" cy="2602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606"/>
                <a:gridCol w="853610"/>
                <a:gridCol w="2304256"/>
                <a:gridCol w="4392489"/>
              </a:tblGrid>
              <a:tr h="41072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 </a:t>
                      </a:r>
                      <a:r>
                        <a:rPr lang="de-DE" sz="1800" i="1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Verdana" pitchFamily="34" charset="0"/>
                          <a:cs typeface="Verdana" pitchFamily="34" charset="0"/>
                        </a:rPr>
                        <a:t>(Computermedien)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(Online-Ressource)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96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Online-Ressource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(300 Seiten)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27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-  gesonderte Regeln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07504" y="838800"/>
            <a:ext cx="9289032" cy="5472000"/>
          </a:xfrm>
        </p:spPr>
        <p:txBody>
          <a:bodyPr/>
          <a:lstStyle/>
          <a:p>
            <a:pPr>
              <a:buNone/>
            </a:pPr>
            <a:r>
              <a:rPr lang="de-DE" u="sng" dirty="0" smtClean="0"/>
              <a:t>Hinweis:</a:t>
            </a:r>
            <a:r>
              <a:rPr lang="de-DE" dirty="0" smtClean="0"/>
              <a:t> </a:t>
            </a:r>
          </a:p>
          <a:p>
            <a:pPr>
              <a:buNone/>
            </a:pPr>
            <a:r>
              <a:rPr lang="de-DE" dirty="0" smtClean="0"/>
              <a:t>Für </a:t>
            </a:r>
          </a:p>
          <a:p>
            <a:pPr marL="285750" lvl="1"/>
            <a:r>
              <a:rPr lang="de-DE" dirty="0" smtClean="0"/>
              <a:t>kartografische Ressourcen (RDA 3.4.2)</a:t>
            </a:r>
          </a:p>
          <a:p>
            <a:pPr marL="285750" lvl="1"/>
            <a:r>
              <a:rPr lang="de-DE" dirty="0" smtClean="0"/>
              <a:t>Noten (RDA 3.4.3)</a:t>
            </a:r>
          </a:p>
          <a:p>
            <a:pPr marL="285750" lvl="1"/>
            <a:r>
              <a:rPr lang="de-DE" dirty="0" smtClean="0"/>
              <a:t>Ressourcen, die nur aus unbewegten Bildern bestehen (RDA 3.4.4)</a:t>
            </a:r>
          </a:p>
          <a:p>
            <a:pPr marL="285750" lvl="1"/>
            <a:r>
              <a:rPr lang="de-DE" dirty="0" smtClean="0"/>
              <a:t>Gegenstände (RDA 3.4.6) </a:t>
            </a:r>
          </a:p>
          <a:p>
            <a:pPr marL="285750" lvl="1"/>
            <a:r>
              <a:rPr lang="de-DE" dirty="0" smtClean="0"/>
              <a:t>alte Drucke (RDA 3.4.5)</a:t>
            </a:r>
          </a:p>
          <a:p>
            <a:pPr marL="0" indent="0">
              <a:buNone/>
            </a:pPr>
            <a:r>
              <a:rPr lang="de-DE" dirty="0" smtClean="0"/>
              <a:t>gelten gesonderte Regeln für das Erfassen des Umfangs.</a:t>
            </a:r>
          </a:p>
          <a:p>
            <a:pPr marL="0" indent="0">
              <a:buNone/>
            </a:pPr>
            <a:r>
              <a:rPr lang="de-DE" dirty="0" smtClean="0">
                <a:sym typeface="Wingdings" pitchFamily="2" charset="2"/>
              </a:rPr>
              <a:t> S</a:t>
            </a:r>
            <a:r>
              <a:rPr lang="de-DE" dirty="0" smtClean="0"/>
              <a:t>pezialschulungen in Modul 6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3.02.09: Beschreibung des Datenträgers - Aleph-Version | Stand: 08.05.2015 | CC BY-NC-SA</a:t>
            </a:r>
            <a:endParaRPr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85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0" y="692696"/>
            <a:ext cx="9144000" cy="5688632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Umfang wird in </a:t>
            </a:r>
            <a:r>
              <a:rPr lang="de-DE" b="1" dirty="0" smtClean="0"/>
              <a:t>Feld 433 </a:t>
            </a:r>
            <a:r>
              <a:rPr lang="de-DE" dirty="0" smtClean="0"/>
              <a:t>angegeben</a:t>
            </a:r>
          </a:p>
          <a:p>
            <a:r>
              <a:rPr lang="de-DE" dirty="0" smtClean="0"/>
              <a:t>Immer </a:t>
            </a:r>
            <a:r>
              <a:rPr lang="de-DE" b="1" dirty="0" smtClean="0"/>
              <a:t>Anzahl und Art </a:t>
            </a:r>
            <a:r>
              <a:rPr lang="de-DE" dirty="0" smtClean="0"/>
              <a:t>der Einheiten</a:t>
            </a:r>
          </a:p>
          <a:p>
            <a:r>
              <a:rPr lang="de-DE" b="1" dirty="0" smtClean="0"/>
              <a:t>Ausnahme: bei fortlaufenden Ressourcen </a:t>
            </a:r>
            <a:r>
              <a:rPr lang="de-DE" b="1" dirty="0" smtClean="0"/>
              <a:t>      </a:t>
            </a:r>
            <a:r>
              <a:rPr lang="de-DE" dirty="0" smtClean="0"/>
              <a:t>Umfangsangabe </a:t>
            </a:r>
            <a:r>
              <a:rPr lang="de-DE" dirty="0" smtClean="0"/>
              <a:t>fakultativ („Bände“)</a:t>
            </a:r>
          </a:p>
          <a:p>
            <a:r>
              <a:rPr lang="de-DE" dirty="0" smtClean="0"/>
              <a:t>Art der Einheiten: </a:t>
            </a:r>
            <a:r>
              <a:rPr lang="de-DE" dirty="0" smtClean="0"/>
              <a:t>                                                            siehe </a:t>
            </a:r>
            <a:r>
              <a:rPr lang="de-DE" b="1" dirty="0" smtClean="0"/>
              <a:t>Liste der Datenträgertypen unter 3.3.1.3</a:t>
            </a:r>
            <a:r>
              <a:rPr lang="de-DE" dirty="0" smtClean="0"/>
              <a:t>; Ausnahmen: </a:t>
            </a:r>
            <a:r>
              <a:rPr lang="de-DE" b="1" dirty="0" smtClean="0"/>
              <a:t>Computerdisk, Audiodisk, Videodisk, Computerchip-Cartridge, </a:t>
            </a:r>
            <a:r>
              <a:rPr lang="de-DE" b="1" dirty="0"/>
              <a:t>Computerdisk-Cartridge </a:t>
            </a:r>
            <a:r>
              <a:rPr lang="de-DE" b="1" dirty="0" smtClean="0"/>
              <a:t>und Mikrofilmspule </a:t>
            </a:r>
            <a:r>
              <a:rPr lang="de-DE" dirty="0" smtClean="0"/>
              <a:t>-&gt; spezifische Bezeichnungen laut D-A-CH 3.4.1.3 verwenden!</a:t>
            </a:r>
          </a:p>
          <a:p>
            <a:r>
              <a:rPr lang="de-DE" b="1" dirty="0" smtClean="0"/>
              <a:t>Ausnahme: </a:t>
            </a:r>
            <a:r>
              <a:rPr lang="de-DE" b="1" dirty="0"/>
              <a:t>Umfang von </a:t>
            </a:r>
            <a:r>
              <a:rPr lang="de-DE" b="1" dirty="0" smtClean="0"/>
              <a:t>Text bei Einzelband</a:t>
            </a:r>
            <a:r>
              <a:rPr lang="de-DE" dirty="0" smtClean="0"/>
              <a:t>             Angabe </a:t>
            </a:r>
            <a:r>
              <a:rPr lang="de-DE" dirty="0" smtClean="0"/>
              <a:t>Zahl der Seiten</a:t>
            </a:r>
            <a:r>
              <a:rPr lang="de-DE" dirty="0"/>
              <a:t>, </a:t>
            </a:r>
            <a:r>
              <a:rPr lang="de-DE" dirty="0" smtClean="0"/>
              <a:t>Blätter </a:t>
            </a:r>
            <a:r>
              <a:rPr lang="de-DE" dirty="0"/>
              <a:t>oder </a:t>
            </a:r>
            <a:r>
              <a:rPr lang="de-DE" dirty="0" smtClean="0"/>
              <a:t>Spalten </a:t>
            </a:r>
            <a:r>
              <a:rPr lang="de-DE" dirty="0" smtClean="0"/>
              <a:t>       (</a:t>
            </a:r>
            <a:r>
              <a:rPr lang="de-DE" dirty="0" smtClean="0"/>
              <a:t>nicht abkürzen!)</a:t>
            </a:r>
            <a:endParaRPr lang="de-DE" dirty="0"/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3.02.09: Beschreibung des Datenträgers - Aleph-Version | Stand: 08.05.2015 | CC BY-NC-SA</a:t>
            </a:r>
            <a:endParaRPr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3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Beschreibung des Datenträgers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RDA 3 enthält:</a:t>
            </a:r>
          </a:p>
          <a:p>
            <a:r>
              <a:rPr lang="de-DE" dirty="0" smtClean="0"/>
              <a:t>Physische Eigenschaften des Datenträgers</a:t>
            </a:r>
          </a:p>
          <a:p>
            <a:r>
              <a:rPr lang="de-DE" dirty="0" smtClean="0"/>
              <a:t>Formatierung und Kodierung der Informationen, die auf dem Datenträger gespeichert sind</a:t>
            </a:r>
          </a:p>
          <a:p>
            <a:pPr>
              <a:buNone/>
            </a:pPr>
            <a:r>
              <a:rPr lang="de-DE" dirty="0" smtClean="0"/>
              <a:t>Standardelemente in RDA Kapitel 3:</a:t>
            </a:r>
          </a:p>
          <a:p>
            <a:pPr lvl="1"/>
            <a:r>
              <a:rPr lang="de-DE" dirty="0" smtClean="0"/>
              <a:t>Medientyp (RDA 3.2)</a:t>
            </a:r>
          </a:p>
          <a:p>
            <a:pPr lvl="1"/>
            <a:r>
              <a:rPr lang="de-DE" dirty="0" smtClean="0"/>
              <a:t>Datenträgertyp (RDA 3.3)</a:t>
            </a:r>
          </a:p>
          <a:p>
            <a:pPr lvl="1"/>
            <a:r>
              <a:rPr lang="de-DE" dirty="0" smtClean="0"/>
              <a:t>Umfang (RDA 3.4) (</a:t>
            </a:r>
            <a:r>
              <a:rPr lang="de-DE" i="1" dirty="0" smtClean="0"/>
              <a:t>unter bestimmten Bedingungen)</a:t>
            </a:r>
            <a:endParaRPr lang="en-US" dirty="0" smtClean="0"/>
          </a:p>
          <a:p>
            <a:pPr lvl="1">
              <a:buNone/>
            </a:pPr>
            <a:endParaRPr lang="de-DE" dirty="0" smtClean="0">
              <a:sym typeface="Wingdings" pitchFamily="2" charset="2"/>
            </a:endParaRP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sz="2400" dirty="0" smtClean="0">
                <a:sym typeface="Wingdings" pitchFamily="2" charset="2"/>
              </a:rPr>
              <a:t>Medientyp und Datenträgertyp </a:t>
            </a:r>
            <a:r>
              <a:rPr lang="de-DE" sz="2400" dirty="0" smtClean="0">
                <a:sym typeface="Wingdings" pitchFamily="2" charset="2"/>
              </a:rPr>
              <a:t>                 wurden </a:t>
            </a:r>
            <a:r>
              <a:rPr lang="de-DE" sz="2400" dirty="0" smtClean="0">
                <a:sym typeface="Wingdings" pitchFamily="2" charset="2"/>
              </a:rPr>
              <a:t>in </a:t>
            </a:r>
            <a:r>
              <a:rPr lang="de-DE" sz="2400" dirty="0" smtClean="0">
                <a:solidFill>
                  <a:srgbClr val="FF0000"/>
                </a:solidFill>
                <a:sym typeface="Wingdings" pitchFamily="2" charset="2"/>
              </a:rPr>
              <a:t>Modul 2, IMD-Elemente </a:t>
            </a:r>
            <a:r>
              <a:rPr lang="de-DE" sz="2400" dirty="0" smtClean="0">
                <a:sym typeface="Wingdings" pitchFamily="2" charset="2"/>
              </a:rPr>
              <a:t>behandelt</a:t>
            </a:r>
            <a:endParaRPr lang="de-DE" sz="240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Erfassung </a:t>
            </a:r>
            <a:r>
              <a:rPr lang="de-DE" dirty="0" smtClean="0"/>
              <a:t>des Umfangs (RDA 3.4.1.3):</a:t>
            </a:r>
          </a:p>
          <a:p>
            <a:r>
              <a:rPr lang="de-DE" dirty="0" smtClean="0"/>
              <a:t>Angabe der </a:t>
            </a:r>
            <a:r>
              <a:rPr lang="de-DE" i="1" dirty="0" smtClean="0"/>
              <a:t>Anzahl</a:t>
            </a:r>
            <a:r>
              <a:rPr lang="de-DE" dirty="0" smtClean="0"/>
              <a:t> und der </a:t>
            </a:r>
            <a:r>
              <a:rPr lang="de-DE" i="1" dirty="0" smtClean="0"/>
              <a:t>Art</a:t>
            </a:r>
            <a:r>
              <a:rPr lang="de-DE" dirty="0" smtClean="0"/>
              <a:t> der Einheiten</a:t>
            </a:r>
          </a:p>
          <a:p>
            <a:r>
              <a:rPr lang="de-DE" dirty="0" smtClean="0"/>
              <a:t>Art der Einheit = zutreffender Begriff aus der Liste der Datenträgertypen (RDA 3.3.1.3</a:t>
            </a:r>
            <a:r>
              <a:rPr lang="de-DE" dirty="0" smtClean="0"/>
              <a:t>)</a:t>
            </a:r>
          </a:p>
          <a:p>
            <a:endParaRPr lang="de-DE" dirty="0" smtClean="0"/>
          </a:p>
          <a:p>
            <a:r>
              <a:rPr lang="de-DE" dirty="0" smtClean="0"/>
              <a:t>Fortlaufende Ressourcen: </a:t>
            </a:r>
            <a:br>
              <a:rPr lang="de-DE" dirty="0" smtClean="0"/>
            </a:br>
            <a:r>
              <a:rPr lang="de-DE" dirty="0" smtClean="0"/>
              <a:t>- die Angabe des Umfangs ist fakultativ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4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eine Datei, die online verfügbar ist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147696"/>
              </p:ext>
            </p:extLst>
          </p:nvPr>
        </p:nvGraphicFramePr>
        <p:xfrm>
          <a:off x="683568" y="2636912"/>
          <a:ext cx="7416822" cy="242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(Computerdaten)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(Computermedien)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5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einzelne Einheit: eine Datei, die online verfügbar ist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072163"/>
              </p:ext>
            </p:extLst>
          </p:nvPr>
        </p:nvGraphicFramePr>
        <p:xfrm>
          <a:off x="683568" y="2636912"/>
          <a:ext cx="7416822" cy="242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(Computerdaten)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(Computermedien)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Online-Ressource)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Online-Ressource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6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48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fortlaufende Ressource: eine Druck-Ausgabe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759955"/>
              </p:ext>
            </p:extLst>
          </p:nvPr>
        </p:nvGraphicFramePr>
        <p:xfrm>
          <a:off x="683568" y="2492896"/>
          <a:ext cx="7416822" cy="2456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n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(ohne Hilfsmittel zu benutzen)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7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95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fortlaufende Ressource: eine Druck-Ausgabe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411270"/>
              </p:ext>
            </p:extLst>
          </p:nvPr>
        </p:nvGraphicFramePr>
        <p:xfrm>
          <a:off x="683568" y="2492896"/>
          <a:ext cx="7416822" cy="2456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92088"/>
                <a:gridCol w="2339097"/>
                <a:gridCol w="3349533"/>
              </a:tblGrid>
              <a:tr h="13751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060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Inhaltstyp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txt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(Text)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061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n </a:t>
                      </a:r>
                      <a:r>
                        <a:rPr lang="de-DE" sz="1800" i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(ohne Hilfsmittel zu benutzen)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062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Datenträgertyp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nc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(Band)</a:t>
                      </a:r>
                      <a:endParaRPr lang="de-DE" sz="180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39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Umfang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Bände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8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9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Umfang (RDA 3.4.1.3)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Manche Datenträgertypen werden </a:t>
            </a:r>
            <a:r>
              <a:rPr lang="de-DE" b="1" dirty="0" smtClean="0"/>
              <a:t>nicht</a:t>
            </a:r>
            <a:r>
              <a:rPr lang="de-DE" dirty="0" smtClean="0"/>
              <a:t> als Art der Einheit für die Erfassung des Umfangs genutzt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	 </a:t>
            </a:r>
            <a:r>
              <a:rPr lang="de-DE" dirty="0" smtClean="0"/>
              <a:t>anstatt des erfassten Datenträgertyps wird eine spezifischere Bezeichnung verwendet, diese wird aus der Liste in RDA 3.4.1.3 D-A-CH </a:t>
            </a:r>
            <a:r>
              <a:rPr lang="de-DE" dirty="0" smtClean="0"/>
              <a:t>ausgewählt.</a:t>
            </a:r>
            <a:endParaRPr lang="de-DE" dirty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z="800" smtClean="0"/>
              <a:t>AG RDA Schulungsunterlagen – Modul 3.02.09: Beschreibung des Datenträgers - Aleph-Version | Stand: 08.05.2015 | CC BY-NC-SA</a:t>
            </a:r>
            <a:endParaRPr lang="de-DE" sz="80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9</a:t>
            </a:fld>
            <a:endParaRPr lang="de-DE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2294</Words>
  <Application>Microsoft Office PowerPoint</Application>
  <PresentationFormat>Bildschirmpräsentation (4:3)</PresentationFormat>
  <Paragraphs>599</Paragraphs>
  <Slides>29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29</vt:i4>
      </vt:variant>
    </vt:vector>
  </HeadingPairs>
  <TitlesOfParts>
    <vt:vector size="31" baseType="lpstr">
      <vt:lpstr>Larissa-Design</vt:lpstr>
      <vt:lpstr>1_Larissa-Design</vt:lpstr>
      <vt:lpstr>Schulungsunterlagen der AG RDA</vt:lpstr>
      <vt:lpstr>Beschreibung des Datenträgers (RDA Kapitel 3)</vt:lpstr>
      <vt:lpstr>Beschreibung des Datenträgers</vt:lpstr>
      <vt:lpstr>Umfang (RDA 3.4)</vt:lpstr>
      <vt:lpstr>Umfang (RDA 3.4)</vt:lpstr>
      <vt:lpstr>Umfang (RDA 3.4)</vt:lpstr>
      <vt:lpstr>Umfang (RDA 3.4)</vt:lpstr>
      <vt:lpstr>Umfang (RDA 3.4)</vt:lpstr>
      <vt:lpstr>Umfang (RDA 3.4.1.3)</vt:lpstr>
      <vt:lpstr>Umfang (RDA 3.4.1.3)</vt:lpstr>
      <vt:lpstr>Umfang (RDA 3.4.1.3)</vt:lpstr>
      <vt:lpstr>Umfang (RDA 3.4.1.3)</vt:lpstr>
      <vt:lpstr>Umfang (RDA 3.4)</vt:lpstr>
      <vt:lpstr>Umfang (RDA 3.4)</vt:lpstr>
      <vt:lpstr>Umfang (RDA 3.4)</vt:lpstr>
      <vt:lpstr>Umfang (RDA 3.4)</vt:lpstr>
      <vt:lpstr>Umfang (RDA 3.4)</vt:lpstr>
      <vt:lpstr>Umfang (RDA 3.4)</vt:lpstr>
      <vt:lpstr>Umfang (RDA 3.4)</vt:lpstr>
      <vt:lpstr>Umfang (RDA 3.4)</vt:lpstr>
      <vt:lpstr>Umfang (RDA 3.4)</vt:lpstr>
      <vt:lpstr>Umfang (RDA 3.4)</vt:lpstr>
      <vt:lpstr>Umfang von Text (RDA 3.4.5)</vt:lpstr>
      <vt:lpstr>Umfang von Text (RDA 3.4.5)</vt:lpstr>
      <vt:lpstr>Umfang von Text (RDA 3.4.5)</vt:lpstr>
      <vt:lpstr>Umfang von Online-Ressourcen (RDA 3.4.5)</vt:lpstr>
      <vt:lpstr>Umfang von Online-Ressourcen (RDA 3.4.5)</vt:lpstr>
      <vt:lpstr>Umfang -  gesonderte Regeln</vt:lpstr>
      <vt:lpstr>Zusammenfassung</vt:lpstr>
    </vt:vector>
  </TitlesOfParts>
  <Company>Bibliotheksservice-Zentrum BW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granser</dc:creator>
  <cp:lastModifiedBy>Manfred Müller</cp:lastModifiedBy>
  <cp:revision>127</cp:revision>
  <cp:lastPrinted>2015-02-27T08:02:40Z</cp:lastPrinted>
  <dcterms:created xsi:type="dcterms:W3CDTF">2015-02-22T11:51:37Z</dcterms:created>
  <dcterms:modified xsi:type="dcterms:W3CDTF">2015-11-04T16:24:58Z</dcterms:modified>
</cp:coreProperties>
</file>